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83" r:id="rId3"/>
    <p:sldId id="430" r:id="rId4"/>
    <p:sldId id="431" r:id="rId5"/>
    <p:sldId id="432" r:id="rId6"/>
    <p:sldId id="437" r:id="rId7"/>
    <p:sldId id="384" r:id="rId8"/>
    <p:sldId id="385" r:id="rId9"/>
    <p:sldId id="386" r:id="rId10"/>
    <p:sldId id="387" r:id="rId11"/>
    <p:sldId id="388" r:id="rId12"/>
    <p:sldId id="389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7" r:id="rId45"/>
    <p:sldId id="425" r:id="rId46"/>
    <p:sldId id="426" r:id="rId47"/>
    <p:sldId id="428" r:id="rId48"/>
    <p:sldId id="429" r:id="rId49"/>
    <p:sldId id="435" r:id="rId50"/>
    <p:sldId id="436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jan, Vinay" initials="MV" lastIdx="1" clrIdx="0">
    <p:extLst>
      <p:ext uri="{19B8F6BF-5375-455C-9EA6-DF929625EA0E}">
        <p15:presenceInfo xmlns:p15="http://schemas.microsoft.com/office/powerpoint/2012/main" xmlns="" userId="S-1-5-21-220523388-1563985344-839522115-179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52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D08A-A3E7-468D-B25F-56A8C1A55FA4}" type="datetimeFigureOut">
              <a:rPr lang="en-US" smtClean="0"/>
              <a:pPr/>
              <a:t>8/14/2020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FAA2-A010-41F0-B4C9-4874C6F66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430942-A260-4ED5-9216-59B45BB64A1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57807B-86C7-4407-81B9-31B5B07E5FD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BE12D2-E1A2-48BE-83F4-DB31313C1D8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720911-E8DA-4401-8D21-DB27076B6B6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07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544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6504B2-F110-4006-B985-1CA37D2821F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D02D06-34E9-4D93-91E4-13EC0612852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F07473-1ECF-46DC-8A4B-D08E3E22170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7D7EBA-409D-4599-93D5-0B567353D06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03A4F7-D847-46E1-ABA0-78553C45DA8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CBBF87-CB56-4B35-A89F-F79E1EF28FA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E5-9896-414F-916B-E12D4F927CFC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8CED-09CA-4D81-B2BD-10F1BC89D4CD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DE15-EC22-4272-9400-F99C99362923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14363"/>
            <a:ext cx="828992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346200"/>
            <a:ext cx="8477250" cy="17303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143-74A1-4C88-BD63-F4FCFEC8B504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2D3-BF4E-4EB0-BB7A-0F0B74A14ABB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77E6-5BA1-4CF8-9979-23A9BA814831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884-0D64-417A-80BF-F5F53018DD8E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47D-624C-4875-A15C-A44355FC0870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20D-B369-47AF-9C59-F9566BCE6F89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F87D-55A8-485B-9243-B292654A543A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411-0B84-4D77-9E2B-862432771DF8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927E36-CC66-42E3-886E-7D482960C5E0}" type="datetime1">
              <a:rPr lang="en-US" smtClean="0"/>
              <a:pPr/>
              <a:t>8/14/2020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94129" y="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32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com/what-is-a-categorical-variable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upport1.citytech.cuny.edu/Faculty/mbessonov/MAT1272/Worksheet%20November%2021%20Solution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ebsupport1.citytech.cuny.edu/Faculty/mbessonov/MAT1272/Worksheet%20November%2021%20Solutions.pdf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upport1.citytech.cuny.edu/Faculty/mbessonov/MAT1272/Worksheet%20November%2021%20Solutions.pdf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upport1.citytech.cuny.edu/Faculty/mbessonov/MAT1272/Worksheet%20November%2021%20Solutions.pdf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ebsupport1.citytech.cuny.edu/Faculty/mbessonov/MAT1272/Worksheet%20November%2021%20Solutions.pdf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ebsupport1.citytech.cuny.edu/Faculty/mbessonov/MAT1272/Worksheet%20November%2021%20Solutions.pdf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ebsupport1.citytech.cuny.edu/Faculty/mbessonov/MAT1272/Worksheet%20November%2021%20Solutions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upport1.citytech.cuny.edu/Faculty/mbessonov/MAT1272/Worksheet%20November%2021%20Solutions.pdf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ebsupport1.citytech.cuny.edu/Faculty/mbessonov/MAT1272/Worksheet%20November%2021%20Solutions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ebsupport1.citytech.cuny.edu/Faculty/mbessonov/MAT1272/Worksheet%20November%2021%20Solutions.pdf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ebsupport1.citytech.cuny.edu/Faculty/mbessonov/MAT1272/Worksheet%20November%2021%20Solutions.pdf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-statistics.com/non-parametric-tests/sign-test/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library.virginia.edu/understanding-q-q-plots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www.real-statistics.com/non-parametric-tests/sign-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://www.real-statistics.com/non-parametric-tests/sign-test/paired-sample-sign-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real-statistics.com/non-parametric-tests/wilcoxon-rank-sum-test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://www.real-statistics.com/non-parametric-tests/wilcoxon-rank-sum-test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real-statistics.com/non-parametric-tests/wilcoxon-rank-sum-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://www.real-statistics.com/non-parametric-tests/wilcoxon-rank-sum-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-statistics.com/non-parametric-tests/mann-whitney-test/" TargetMode="Externa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://www.real-statistics.com/statistics-tables/mann-whitney-table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community/blogs/the-history-of-the-hypothesis-testing-flow-chart/" TargetMode="External"/><Relationship Id="rId2" Type="http://schemas.openxmlformats.org/officeDocument/2006/relationships/hyperlink" Target="http://abacus.bates.edu/~ganderso/biology/resources/stats_flow_chart_v2003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the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143248"/>
            <a:ext cx="7086600" cy="17526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 Mahajan</a:t>
            </a:r>
          </a:p>
          <a:p>
            <a:r>
              <a:rPr lang="en-IN" dirty="0" smtClean="0"/>
              <a:t>Varsha Mahajan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Hypothesis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Testing Normality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69440"/>
            <a:ext cx="2928958" cy="27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eeform 8"/>
          <p:cNvSpPr/>
          <p:nvPr/>
        </p:nvSpPr>
        <p:spPr>
          <a:xfrm>
            <a:off x="928662" y="1500174"/>
            <a:ext cx="2271738" cy="2143141"/>
          </a:xfrm>
          <a:custGeom>
            <a:avLst/>
            <a:gdLst>
              <a:gd name="connsiteX0" fmla="*/ 0 w 2344994"/>
              <a:gd name="connsiteY0" fmla="*/ 2337619 h 2337619"/>
              <a:gd name="connsiteX1" fmla="*/ 1032388 w 2344994"/>
              <a:gd name="connsiteY1" fmla="*/ 7374 h 2337619"/>
              <a:gd name="connsiteX2" fmla="*/ 2344994 w 2344994"/>
              <a:gd name="connsiteY2" fmla="*/ 2293374 h 2337619"/>
              <a:gd name="connsiteX3" fmla="*/ 2344994 w 2344994"/>
              <a:gd name="connsiteY3" fmla="*/ 2293374 h 233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994" h="2337619">
                <a:moveTo>
                  <a:pt x="0" y="2337619"/>
                </a:moveTo>
                <a:cubicBezTo>
                  <a:pt x="320778" y="1176183"/>
                  <a:pt x="641556" y="14748"/>
                  <a:pt x="1032388" y="7374"/>
                </a:cubicBezTo>
                <a:cubicBezTo>
                  <a:pt x="1423220" y="0"/>
                  <a:pt x="2344994" y="2293374"/>
                  <a:pt x="2344994" y="2293374"/>
                </a:cubicBezTo>
                <a:lnTo>
                  <a:pt x="2344994" y="2293374"/>
                </a:ln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14348" y="101225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Normal: Parametric test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369440"/>
            <a:ext cx="2607595" cy="270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428992" y="100010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Skewed: Non-Parametric test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857620" y="1428737"/>
            <a:ext cx="2307206" cy="2286015"/>
          </a:xfrm>
          <a:custGeom>
            <a:avLst/>
            <a:gdLst>
              <a:gd name="connsiteX0" fmla="*/ 0 w 2389239"/>
              <a:gd name="connsiteY0" fmla="*/ 2352367 h 2396612"/>
              <a:gd name="connsiteX1" fmla="*/ 412955 w 2389239"/>
              <a:gd name="connsiteY1" fmla="*/ 7374 h 2396612"/>
              <a:gd name="connsiteX2" fmla="*/ 2389239 w 2389239"/>
              <a:gd name="connsiteY2" fmla="*/ 2396612 h 2396612"/>
              <a:gd name="connsiteX3" fmla="*/ 2389239 w 2389239"/>
              <a:gd name="connsiteY3" fmla="*/ 2396612 h 239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2396612">
                <a:moveTo>
                  <a:pt x="0" y="2352367"/>
                </a:moveTo>
                <a:cubicBezTo>
                  <a:pt x="7374" y="1176183"/>
                  <a:pt x="14749" y="0"/>
                  <a:pt x="412955" y="7374"/>
                </a:cubicBezTo>
                <a:cubicBezTo>
                  <a:pt x="811161" y="14748"/>
                  <a:pt x="2389239" y="2396612"/>
                  <a:pt x="2389239" y="2396612"/>
                </a:cubicBezTo>
                <a:lnTo>
                  <a:pt x="2389239" y="2396612"/>
                </a:ln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1369441"/>
            <a:ext cx="2711164" cy="270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286512" y="101225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Skewed: Non-Parametric test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72264" y="1500174"/>
            <a:ext cx="2321013" cy="2143140"/>
          </a:xfrm>
          <a:custGeom>
            <a:avLst/>
            <a:gdLst>
              <a:gd name="connsiteX0" fmla="*/ 341671 w 2657167"/>
              <a:gd name="connsiteY0" fmla="*/ 2352367 h 2396612"/>
              <a:gd name="connsiteX1" fmla="*/ 385916 w 2657167"/>
              <a:gd name="connsiteY1" fmla="*/ 7374 h 2396612"/>
              <a:gd name="connsiteX2" fmla="*/ 2657167 w 2657167"/>
              <a:gd name="connsiteY2" fmla="*/ 2396612 h 2396612"/>
              <a:gd name="connsiteX3" fmla="*/ 2657167 w 2657167"/>
              <a:gd name="connsiteY3" fmla="*/ 2396612 h 239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7167" h="2396612">
                <a:moveTo>
                  <a:pt x="341671" y="2352367"/>
                </a:moveTo>
                <a:cubicBezTo>
                  <a:pt x="170835" y="1176183"/>
                  <a:pt x="0" y="0"/>
                  <a:pt x="385916" y="7374"/>
                </a:cubicBezTo>
                <a:cubicBezTo>
                  <a:pt x="771832" y="14748"/>
                  <a:pt x="2657167" y="2396612"/>
                  <a:pt x="2657167" y="2396612"/>
                </a:cubicBezTo>
                <a:lnTo>
                  <a:pt x="2657167" y="2396612"/>
                </a:ln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471991"/>
            <a:ext cx="2228517" cy="238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Freeform 22"/>
          <p:cNvSpPr/>
          <p:nvPr/>
        </p:nvSpPr>
        <p:spPr>
          <a:xfrm>
            <a:off x="1285852" y="4547419"/>
            <a:ext cx="1870303" cy="524655"/>
          </a:xfrm>
          <a:custGeom>
            <a:avLst/>
            <a:gdLst>
              <a:gd name="connsiteX0" fmla="*/ 0 w 1799303"/>
              <a:gd name="connsiteY0" fmla="*/ 585020 h 585020"/>
              <a:gd name="connsiteX1" fmla="*/ 752167 w 1799303"/>
              <a:gd name="connsiteY1" fmla="*/ 24581 h 585020"/>
              <a:gd name="connsiteX2" fmla="*/ 1799303 w 1799303"/>
              <a:gd name="connsiteY2" fmla="*/ 437536 h 58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303" h="585020">
                <a:moveTo>
                  <a:pt x="0" y="585020"/>
                </a:moveTo>
                <a:cubicBezTo>
                  <a:pt x="226141" y="317091"/>
                  <a:pt x="452283" y="49162"/>
                  <a:pt x="752167" y="24581"/>
                </a:cubicBezTo>
                <a:cubicBezTo>
                  <a:pt x="1052051" y="0"/>
                  <a:pt x="1629697" y="366252"/>
                  <a:pt x="1799303" y="437536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42910" y="405980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Uniform: Non-Parametric test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5" y="4500570"/>
            <a:ext cx="4127675" cy="231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Freeform 25"/>
          <p:cNvSpPr/>
          <p:nvPr/>
        </p:nvSpPr>
        <p:spPr>
          <a:xfrm>
            <a:off x="4439265" y="4603955"/>
            <a:ext cx="958645" cy="1811593"/>
          </a:xfrm>
          <a:custGeom>
            <a:avLst/>
            <a:gdLst>
              <a:gd name="connsiteX0" fmla="*/ 0 w 958645"/>
              <a:gd name="connsiteY0" fmla="*/ 1737851 h 1811593"/>
              <a:gd name="connsiteX1" fmla="*/ 280219 w 958645"/>
              <a:gd name="connsiteY1" fmla="*/ 12290 h 1811593"/>
              <a:gd name="connsiteX2" fmla="*/ 958645 w 958645"/>
              <a:gd name="connsiteY2" fmla="*/ 1811593 h 1811593"/>
              <a:gd name="connsiteX3" fmla="*/ 958645 w 958645"/>
              <a:gd name="connsiteY3" fmla="*/ 1811593 h 181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645" h="1811593">
                <a:moveTo>
                  <a:pt x="0" y="1737851"/>
                </a:moveTo>
                <a:cubicBezTo>
                  <a:pt x="60222" y="868925"/>
                  <a:pt x="120445" y="0"/>
                  <a:pt x="280219" y="12290"/>
                </a:cubicBezTo>
                <a:cubicBezTo>
                  <a:pt x="439993" y="24580"/>
                  <a:pt x="958645" y="1811593"/>
                  <a:pt x="958645" y="1811593"/>
                </a:cubicBezTo>
                <a:lnTo>
                  <a:pt x="958645" y="1811593"/>
                </a:ln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Brace 26"/>
          <p:cNvSpPr/>
          <p:nvPr/>
        </p:nvSpPr>
        <p:spPr>
          <a:xfrm rot="16200000">
            <a:off x="7143768" y="5643579"/>
            <a:ext cx="500066" cy="785818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7000892" y="5357826"/>
            <a:ext cx="92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Outliers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643438" y="450057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Normal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429124" y="4071942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Normal + Outliers: Non-Parametric test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57554" y="6627192"/>
            <a:ext cx="4214842" cy="23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https://www.slideshare.net/raghurh/non-parametric-test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94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 for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IN" dirty="0" smtClean="0"/>
              <a:t>What is the main study hypothesis?</a:t>
            </a:r>
          </a:p>
          <a:p>
            <a:pPr lvl="1"/>
            <a:r>
              <a:rPr lang="en-IN" dirty="0" smtClean="0"/>
              <a:t>No hypothesis</a:t>
            </a:r>
            <a:r>
              <a:rPr lang="en-IN" dirty="0" smtClean="0">
                <a:sym typeface="Wingdings" pitchFamily="2" charset="2"/>
              </a:rPr>
              <a:t> no statistical tests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Hypothesis to be defined prior to the study conduct</a:t>
            </a:r>
            <a:r>
              <a:rPr lang="en-IN" dirty="0" smtClean="0"/>
              <a:t> </a:t>
            </a:r>
          </a:p>
          <a:p>
            <a:pPr lvl="2"/>
            <a:r>
              <a:rPr lang="en-IN" dirty="0" smtClean="0"/>
              <a:t>Is it confirmatory ?</a:t>
            </a:r>
          </a:p>
          <a:p>
            <a:pPr lvl="2"/>
            <a:r>
              <a:rPr lang="en-IN" dirty="0" smtClean="0"/>
              <a:t>Is it exploratory? </a:t>
            </a:r>
          </a:p>
          <a:p>
            <a:pPr lvl="2"/>
            <a:r>
              <a:rPr lang="en-IN" dirty="0" smtClean="0"/>
              <a:t>If multiple hypothesis – are they independent? (p-value reduces with the number of hypothesis)</a:t>
            </a:r>
          </a:p>
          <a:p>
            <a:r>
              <a:rPr lang="en-IN" dirty="0" smtClean="0"/>
              <a:t>Are the data independent?</a:t>
            </a:r>
          </a:p>
          <a:p>
            <a:r>
              <a:rPr lang="en-IN" dirty="0" smtClean="0"/>
              <a:t>What type of data is being measured?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28596" y="6429396"/>
            <a:ext cx="72866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https://www.healthknowledge.org.uk/public-health-textbook/research-methods/1b-statistical-methods/parametric-nonparametric-tests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9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not just use non-parametric tests?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Non-Parametric tests only test for significance</a:t>
            </a:r>
          </a:p>
          <a:p>
            <a:r>
              <a:rPr lang="en-IN" dirty="0" smtClean="0"/>
              <a:t>To estimate parameters or confidence intervals parametric tests are a must </a:t>
            </a:r>
          </a:p>
          <a:p>
            <a:r>
              <a:rPr lang="en-IN" dirty="0" smtClean="0"/>
              <a:t>Parametric tests are statistically more powerful and can detect a true difference</a:t>
            </a:r>
          </a:p>
          <a:p>
            <a:r>
              <a:rPr lang="en-IN" dirty="0" smtClean="0"/>
              <a:t>Multiple regression or confounding effects cannot be modelled using non-parametric tests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25438"/>
            <a:ext cx="8540750" cy="787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t-test</a:t>
            </a:r>
            <a:r>
              <a:rPr lang="en-US" altLang="en-US" sz="2000" i="1" dirty="0" smtClean="0">
                <a:solidFill>
                  <a:schemeClr val="tx1"/>
                </a:solidFill>
              </a:rPr>
              <a:t/>
            </a:r>
            <a:br>
              <a:rPr lang="en-US" altLang="en-US" sz="2000" i="1" dirty="0" smtClean="0">
                <a:solidFill>
                  <a:schemeClr val="tx1"/>
                </a:solidFill>
              </a:rPr>
            </a:br>
            <a:r>
              <a:rPr lang="en-US" altLang="en-US" sz="2000" i="1" dirty="0" smtClean="0">
                <a:solidFill>
                  <a:schemeClr val="tx1"/>
                </a:solidFill>
              </a:rPr>
              <a:t>tests: whether the means of two groups are statistically different from each other</a:t>
            </a:r>
          </a:p>
        </p:txBody>
      </p:sp>
      <p:sp>
        <p:nvSpPr>
          <p:cNvPr id="125956" name="Text Box 9"/>
          <p:cNvSpPr txBox="1">
            <a:spLocks noChangeArrowheads="1"/>
          </p:cNvSpPr>
          <p:nvPr/>
        </p:nvSpPr>
        <p:spPr bwMode="auto">
          <a:xfrm>
            <a:off x="4067175" y="1287463"/>
            <a:ext cx="4681538" cy="403187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The first thing to notice about the three situations is that the difference between the means is the same in all three</a:t>
            </a:r>
          </a:p>
          <a:p>
            <a:pPr eaLnBrk="1" hangingPunct="1"/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case: moderate variability </a:t>
            </a:r>
          </a:p>
          <a:p>
            <a:pPr eaLnBrk="1" hangingPunct="1"/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case: high variability case</a:t>
            </a:r>
          </a:p>
          <a:p>
            <a:pPr eaLnBrk="1" hangingPunct="1"/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16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case: low variability</a:t>
            </a:r>
          </a:p>
          <a:p>
            <a:pPr eaLnBrk="1" hangingPunct="1"/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Clearly, we would conclude that the two groups appear most different or distinct in the bottom or low-variability case. Why? </a:t>
            </a:r>
          </a:p>
          <a:p>
            <a:pPr eaLnBrk="1" hangingPunct="1"/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Because there is relatively little overlap between the two bell-shaped curves. In the high variability case, the group difference appears least striking because the two bell-shaped distributions overlap so much.</a:t>
            </a:r>
          </a:p>
        </p:txBody>
      </p:sp>
      <p:pic>
        <p:nvPicPr>
          <p:cNvPr id="125957" name="Picture 11" descr="stat_t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341438"/>
            <a:ext cx="38195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8" name="Line 14"/>
          <p:cNvSpPr>
            <a:spLocks noChangeShapeType="1"/>
          </p:cNvSpPr>
          <p:nvPr/>
        </p:nvSpPr>
        <p:spPr bwMode="auto">
          <a:xfrm flipV="1">
            <a:off x="1835150" y="4005263"/>
            <a:ext cx="0" cy="50323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5959" name="Line 15"/>
          <p:cNvSpPr>
            <a:spLocks noChangeShapeType="1"/>
          </p:cNvSpPr>
          <p:nvPr/>
        </p:nvSpPr>
        <p:spPr bwMode="auto">
          <a:xfrm flipV="1">
            <a:off x="2195513" y="4005263"/>
            <a:ext cx="0" cy="50323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5960" name="Text Box 16"/>
          <p:cNvSpPr txBox="1">
            <a:spLocks noChangeArrowheads="1"/>
          </p:cNvSpPr>
          <p:nvPr/>
        </p:nvSpPr>
        <p:spPr bwMode="auto">
          <a:xfrm>
            <a:off x="1258888" y="4508500"/>
            <a:ext cx="16573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/>
              <a:t>Mean1 Mean2</a:t>
            </a:r>
          </a:p>
        </p:txBody>
      </p:sp>
      <p:sp>
        <p:nvSpPr>
          <p:cNvPr id="125961" name="Text Box 17"/>
          <p:cNvSpPr txBox="1">
            <a:spLocks noChangeArrowheads="1"/>
          </p:cNvSpPr>
          <p:nvPr/>
        </p:nvSpPr>
        <p:spPr bwMode="auto">
          <a:xfrm>
            <a:off x="250825" y="5516563"/>
            <a:ext cx="8569325" cy="7032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To find the differences between scores for two groups: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judge the </a:t>
            </a:r>
            <a:r>
              <a:rPr lang="en-US" altLang="en-US" sz="16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difference between their means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relative to the </a:t>
            </a:r>
            <a:r>
              <a:rPr lang="en-US" altLang="en-US" sz="16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spread or variability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of their scores. </a:t>
            </a:r>
          </a:p>
        </p:txBody>
      </p:sp>
      <p:sp>
        <p:nvSpPr>
          <p:cNvPr id="125962" name="Rectangle 20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T-test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25438"/>
            <a:ext cx="8540750" cy="787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t-test</a:t>
            </a:r>
            <a:r>
              <a:rPr lang="en-US" altLang="en-US" sz="2000" i="1" smtClean="0">
                <a:solidFill>
                  <a:schemeClr val="tx1"/>
                </a:solidFill>
              </a:rPr>
              <a:t/>
            </a:r>
            <a:br>
              <a:rPr lang="en-US" altLang="en-US" sz="2000" i="1" smtClean="0">
                <a:solidFill>
                  <a:schemeClr val="tx1"/>
                </a:solidFill>
              </a:rPr>
            </a:br>
            <a:r>
              <a:rPr lang="en-US" altLang="en-US" sz="2000" i="1" smtClean="0">
                <a:solidFill>
                  <a:schemeClr val="tx1"/>
                </a:solidFill>
              </a:rPr>
              <a:t>formula</a:t>
            </a:r>
          </a:p>
        </p:txBody>
      </p:sp>
      <p:sp>
        <p:nvSpPr>
          <p:cNvPr id="128004" name="Text Box 3"/>
          <p:cNvSpPr txBox="1">
            <a:spLocks noChangeArrowheads="1"/>
          </p:cNvSpPr>
          <p:nvPr/>
        </p:nvSpPr>
        <p:spPr bwMode="auto">
          <a:xfrm>
            <a:off x="4354513" y="1287463"/>
            <a:ext cx="4681537" cy="25368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en-US" sz="1600" dirty="0">
                <a:latin typeface="Times New Roman" pitchFamily="18" charset="0"/>
              </a:rPr>
              <a:t>Signal = the difference between the means is the signal that, in this case, we think our program or treatment introduced into the data; </a:t>
            </a:r>
          </a:p>
          <a:p>
            <a:pPr eaLnBrk="1" hangingPunct="1"/>
            <a:endParaRPr lang="en-US" altLang="en-US" sz="1600" dirty="0">
              <a:latin typeface="Times New Roman" pitchFamily="18" charset="0"/>
            </a:endParaRPr>
          </a:p>
          <a:p>
            <a:pPr eaLnBrk="1" hangingPunct="1"/>
            <a:r>
              <a:rPr lang="en-US" altLang="en-US" sz="1600" dirty="0">
                <a:latin typeface="Times New Roman" pitchFamily="18" charset="0"/>
              </a:rPr>
              <a:t>Noise = a measure of variability that may make it harder to see the group difference</a:t>
            </a:r>
          </a:p>
          <a:p>
            <a:pPr eaLnBrk="1" hangingPunct="1"/>
            <a:endParaRPr lang="en-US" altLang="en-US" sz="1600" dirty="0">
              <a:latin typeface="Times New Roman" pitchFamily="18" charset="0"/>
            </a:endParaRPr>
          </a:p>
          <a:p>
            <a:pPr eaLnBrk="1" hangingPunct="1"/>
            <a:r>
              <a:rPr lang="en-US" altLang="en-US" sz="1600" u="sng" dirty="0">
                <a:latin typeface="Times New Roman" pitchFamily="18" charset="0"/>
              </a:rPr>
              <a:t>Signal     = </a:t>
            </a:r>
            <a:r>
              <a:rPr lang="en-US" altLang="en-US" sz="1600" dirty="0">
                <a:latin typeface="Times New Roman" pitchFamily="18" charset="0"/>
              </a:rPr>
              <a:t> t-value     </a:t>
            </a:r>
            <a:r>
              <a:rPr lang="en-US" altLang="en-US" sz="1600" dirty="0">
                <a:latin typeface="Times New Roman" pitchFamily="18" charset="0"/>
                <a:sym typeface="Wingdings" pitchFamily="2" charset="2"/>
              </a:rPr>
              <a:t> 2 groups are different</a:t>
            </a:r>
            <a:endParaRPr lang="en-US" altLang="en-US" sz="1600" dirty="0">
              <a:latin typeface="Times New Roman" pitchFamily="18" charset="0"/>
            </a:endParaRPr>
          </a:p>
          <a:p>
            <a:pPr eaLnBrk="1" hangingPunct="1"/>
            <a:r>
              <a:rPr lang="en-US" altLang="en-US" sz="1600" dirty="0">
                <a:latin typeface="Times New Roman" pitchFamily="18" charset="0"/>
              </a:rPr>
              <a:t>Noise </a:t>
            </a:r>
          </a:p>
          <a:p>
            <a:pPr eaLnBrk="1" hangingPunct="1"/>
            <a:endParaRPr lang="en-US" altLang="en-US" sz="1600" dirty="0">
              <a:latin typeface="Times New Roman" pitchFamily="18" charset="0"/>
            </a:endParaRPr>
          </a:p>
        </p:txBody>
      </p:sp>
      <p:pic>
        <p:nvPicPr>
          <p:cNvPr id="128005" name="Picture 9" descr="stat_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663" y="1282700"/>
            <a:ext cx="43338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6" name="AutoShape 10"/>
          <p:cNvSpPr>
            <a:spLocks noChangeArrowheads="1"/>
          </p:cNvSpPr>
          <p:nvPr/>
        </p:nvSpPr>
        <p:spPr bwMode="auto">
          <a:xfrm>
            <a:off x="5076825" y="2924175"/>
            <a:ext cx="142875" cy="360363"/>
          </a:xfrm>
          <a:prstGeom prst="upArrow">
            <a:avLst>
              <a:gd name="adj1" fmla="val 50000"/>
              <a:gd name="adj2" fmla="val 63056"/>
            </a:avLst>
          </a:prstGeom>
          <a:solidFill>
            <a:schemeClr val="accent2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007" name="AutoShape 11"/>
          <p:cNvSpPr>
            <a:spLocks noChangeArrowheads="1"/>
          </p:cNvSpPr>
          <p:nvPr/>
        </p:nvSpPr>
        <p:spPr bwMode="auto">
          <a:xfrm>
            <a:off x="5076825" y="3357563"/>
            <a:ext cx="142875" cy="287337"/>
          </a:xfrm>
          <a:prstGeom prst="downArrow">
            <a:avLst>
              <a:gd name="adj1" fmla="val 50000"/>
              <a:gd name="adj2" fmla="val 50278"/>
            </a:avLst>
          </a:prstGeom>
          <a:solidFill>
            <a:schemeClr val="accent2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8008" name="AutoShape 12"/>
          <p:cNvSpPr>
            <a:spLocks noChangeArrowheads="1"/>
          </p:cNvSpPr>
          <p:nvPr/>
        </p:nvSpPr>
        <p:spPr bwMode="auto">
          <a:xfrm>
            <a:off x="6072199" y="2997199"/>
            <a:ext cx="142875" cy="360363"/>
          </a:xfrm>
          <a:prstGeom prst="upArrow">
            <a:avLst>
              <a:gd name="adj1" fmla="val 50000"/>
              <a:gd name="adj2" fmla="val 63056"/>
            </a:avLst>
          </a:prstGeom>
          <a:solidFill>
            <a:schemeClr val="accent2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pic>
        <p:nvPicPr>
          <p:cNvPr id="128009" name="Picture 14" descr="stat_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4308475"/>
            <a:ext cx="35147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10" name="Text Box 15"/>
          <p:cNvSpPr txBox="1">
            <a:spLocks noChangeArrowheads="1"/>
          </p:cNvSpPr>
          <p:nvPr/>
        </p:nvSpPr>
        <p:spPr bwMode="auto">
          <a:xfrm>
            <a:off x="4284663" y="3789363"/>
            <a:ext cx="4392612" cy="2170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Times New Roman" pitchFamily="18" charset="0"/>
              </a:rPr>
              <a:t>One sample t-test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Times New Roman" pitchFamily="18" charset="0"/>
              </a:rPr>
              <a:t>Two sample t-test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600" dirty="0">
                <a:latin typeface="Times New Roman" pitchFamily="18" charset="0"/>
              </a:rPr>
              <a:t>Equal sample sizes and equal variance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600" dirty="0">
                <a:latin typeface="Times New Roman" pitchFamily="18" charset="0"/>
              </a:rPr>
              <a:t>Unequal sample sizes and equal variance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600" dirty="0">
                <a:latin typeface="Times New Roman" pitchFamily="18" charset="0"/>
              </a:rPr>
              <a:t>Unequal sample sizes and unequal variance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Times New Roman" pitchFamily="18" charset="0"/>
              </a:rPr>
              <a:t>Paired t-test</a:t>
            </a:r>
          </a:p>
        </p:txBody>
      </p:sp>
      <p:sp>
        <p:nvSpPr>
          <p:cNvPr id="128011" name="Rectangle 16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T-test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25438"/>
            <a:ext cx="8540750" cy="787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t-test</a:t>
            </a:r>
            <a:r>
              <a:rPr lang="en-US" altLang="en-US" sz="2000" i="1" smtClean="0">
                <a:solidFill>
                  <a:schemeClr val="tx1"/>
                </a:solidFill>
              </a:rPr>
              <a:t/>
            </a:r>
            <a:br>
              <a:rPr lang="en-US" altLang="en-US" sz="2000" i="1" smtClean="0">
                <a:solidFill>
                  <a:schemeClr val="tx1"/>
                </a:solidFill>
              </a:rPr>
            </a:br>
            <a:r>
              <a:rPr lang="en-US" altLang="en-US" sz="2000" i="1" smtClean="0">
                <a:solidFill>
                  <a:schemeClr val="tx1"/>
                </a:solidFill>
              </a:rPr>
              <a:t>Example: Paired test</a:t>
            </a:r>
          </a:p>
        </p:txBody>
      </p:sp>
      <p:graphicFrame>
        <p:nvGraphicFramePr>
          <p:cNvPr id="940203" name="Group 171"/>
          <p:cNvGraphicFramePr>
            <a:graphicFrameLocks noGrp="1"/>
          </p:cNvGraphicFramePr>
          <p:nvPr/>
        </p:nvGraphicFramePr>
        <p:xfrm>
          <a:off x="323850" y="1325563"/>
          <a:ext cx="3613150" cy="375602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4140312278"/>
                    </a:ext>
                  </a:extLst>
                </a:gridCol>
                <a:gridCol w="815975">
                  <a:extLst>
                    <a:ext uri="{9D8B030D-6E8A-4147-A177-3AD203B41FA5}">
                      <a16:colId xmlns="" xmlns:a16="http://schemas.microsoft.com/office/drawing/2014/main" val="3463481045"/>
                    </a:ext>
                  </a:extLst>
                </a:gridCol>
                <a:gridCol w="722313">
                  <a:extLst>
                    <a:ext uri="{9D8B030D-6E8A-4147-A177-3AD203B41FA5}">
                      <a16:colId xmlns="" xmlns:a16="http://schemas.microsoft.com/office/drawing/2014/main" val="4169672934"/>
                    </a:ext>
                  </a:extLst>
                </a:gridCol>
                <a:gridCol w="1465262">
                  <a:extLst>
                    <a:ext uri="{9D8B030D-6E8A-4147-A177-3AD203B41FA5}">
                      <a16:colId xmlns="" xmlns:a16="http://schemas.microsoft.com/office/drawing/2014/main" val="2791216672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Patient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Before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After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Diff = After - Before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6884092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6663289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02664785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4837965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3977436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55198796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9750369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9832586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0178308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6880589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6442778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0923618"/>
                  </a:ext>
                </a:extLst>
              </a:tr>
            </a:tbl>
          </a:graphicData>
        </a:graphic>
      </p:graphicFrame>
      <p:sp>
        <p:nvSpPr>
          <p:cNvPr id="130119" name="Text Box 168"/>
          <p:cNvSpPr txBox="1">
            <a:spLocks noChangeArrowheads="1"/>
          </p:cNvSpPr>
          <p:nvPr/>
        </p:nvSpPr>
        <p:spPr bwMode="auto">
          <a:xfrm>
            <a:off x="3995738" y="1341438"/>
            <a:ext cx="309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30120" name="Text Box 169"/>
          <p:cNvSpPr txBox="1">
            <a:spLocks noChangeArrowheads="1"/>
          </p:cNvSpPr>
          <p:nvPr/>
        </p:nvSpPr>
        <p:spPr bwMode="auto">
          <a:xfrm>
            <a:off x="3924300" y="1268413"/>
            <a:ext cx="4968875" cy="1054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itchFamily="18" charset="0"/>
              </a:rPr>
              <a:t>Before Rx and After Rx data for 10 patients, are these measurements same or different ?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30121" name="Rectangle 172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T-test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25438"/>
            <a:ext cx="8540750" cy="787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t-test</a:t>
            </a:r>
            <a:r>
              <a:rPr lang="en-US" altLang="en-US" sz="2000" i="1" smtClean="0">
                <a:solidFill>
                  <a:schemeClr val="tx1"/>
                </a:solidFill>
              </a:rPr>
              <a:t/>
            </a:r>
            <a:br>
              <a:rPr lang="en-US" altLang="en-US" sz="2000" i="1" smtClean="0">
                <a:solidFill>
                  <a:schemeClr val="tx1"/>
                </a:solidFill>
              </a:rPr>
            </a:br>
            <a:r>
              <a:rPr lang="en-US" altLang="en-US" sz="2000" i="1" smtClean="0">
                <a:solidFill>
                  <a:schemeClr val="tx1"/>
                </a:solidFill>
              </a:rPr>
              <a:t>Example: 2 sample test</a:t>
            </a:r>
          </a:p>
        </p:txBody>
      </p:sp>
      <p:graphicFrame>
        <p:nvGraphicFramePr>
          <p:cNvPr id="942341" name="Group 261"/>
          <p:cNvGraphicFramePr>
            <a:graphicFrameLocks noGrp="1"/>
          </p:cNvGraphicFramePr>
          <p:nvPr/>
        </p:nvGraphicFramePr>
        <p:xfrm>
          <a:off x="323850" y="1325563"/>
          <a:ext cx="2147888" cy="375602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723169150"/>
                    </a:ext>
                  </a:extLst>
                </a:gridCol>
                <a:gridCol w="815975">
                  <a:extLst>
                    <a:ext uri="{9D8B030D-6E8A-4147-A177-3AD203B41FA5}">
                      <a16:colId xmlns="" xmlns:a16="http://schemas.microsoft.com/office/drawing/2014/main" val="139321156"/>
                    </a:ext>
                  </a:extLst>
                </a:gridCol>
                <a:gridCol w="722313">
                  <a:extLst>
                    <a:ext uri="{9D8B030D-6E8A-4147-A177-3AD203B41FA5}">
                      <a16:colId xmlns="" xmlns:a16="http://schemas.microsoft.com/office/drawing/2014/main" val="1733047216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Patient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3356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900959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7915238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7562233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1634508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9821309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7740639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8505538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6221765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7694565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#10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1270029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535423"/>
                  </a:ext>
                </a:extLst>
              </a:tr>
            </a:tbl>
          </a:graphicData>
        </a:graphic>
      </p:graphicFrame>
      <p:sp>
        <p:nvSpPr>
          <p:cNvPr id="132154" name="Text Box 70"/>
          <p:cNvSpPr txBox="1">
            <a:spLocks noChangeArrowheads="1"/>
          </p:cNvSpPr>
          <p:nvPr/>
        </p:nvSpPr>
        <p:spPr bwMode="auto">
          <a:xfrm>
            <a:off x="3995738" y="1341438"/>
            <a:ext cx="309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32155" name="Text Box 71"/>
          <p:cNvSpPr txBox="1">
            <a:spLocks noChangeArrowheads="1"/>
          </p:cNvSpPr>
          <p:nvPr/>
        </p:nvSpPr>
        <p:spPr bwMode="auto">
          <a:xfrm>
            <a:off x="3924300" y="1268413"/>
            <a:ext cx="4968875" cy="1054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itchFamily="18" charset="0"/>
              </a:rPr>
              <a:t>Before Rx and After Rx data for 10 patients, are these measurements same or different ?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32156" name="Rectangle 262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T-test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73100"/>
            <a:ext cx="8289925" cy="439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400" smtClean="0"/>
              <a:t>Determine Degrees of Freedom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mtClean="0"/>
              <a:t>Degrees of freedom, df, is value indicating the number of independent pieces of information a sample can provide for purposes of statistical inference.</a:t>
            </a:r>
          </a:p>
          <a:p>
            <a:pPr marL="342900" indent="-342900" eaLnBrk="1" hangingPunct="1"/>
            <a:r>
              <a:rPr lang="en-US" altLang="en-US" smtClean="0"/>
              <a:t>Df = Sample size – Number of parameters estimated</a:t>
            </a:r>
          </a:p>
          <a:p>
            <a:pPr marL="342900" indent="-342900" eaLnBrk="1" hangingPunct="1"/>
            <a:r>
              <a:rPr lang="en-US" altLang="en-US" smtClean="0"/>
              <a:t>Df for paired t-test is n minus 1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T-test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“F-test”</a:t>
            </a:r>
          </a:p>
        </p:txBody>
      </p:sp>
      <p:sp>
        <p:nvSpPr>
          <p:cNvPr id="111620" name="Rectangle 3"/>
          <p:cNvSpPr>
            <a:spLocks noChangeArrowheads="1"/>
          </p:cNvSpPr>
          <p:nvPr/>
        </p:nvSpPr>
        <p:spPr bwMode="auto">
          <a:xfrm>
            <a:off x="356711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4267200"/>
            <a:ext cx="4648200" cy="1447800"/>
            <a:chOff x="1248" y="2352"/>
            <a:chExt cx="2928" cy="912"/>
          </a:xfrm>
        </p:grpSpPr>
        <p:sp>
          <p:nvSpPr>
            <p:cNvPr id="111630" name="Rectangle 5"/>
            <p:cNvSpPr>
              <a:spLocks noChangeArrowheads="1"/>
            </p:cNvSpPr>
            <p:nvPr/>
          </p:nvSpPr>
          <p:spPr bwMode="auto">
            <a:xfrm>
              <a:off x="1248" y="2352"/>
              <a:ext cx="2928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pPr eaLnBrk="1" hangingPunct="1"/>
              <a:endParaRPr lang="en-US"/>
            </a:p>
          </p:txBody>
        </p:sp>
        <p:graphicFrame>
          <p:nvGraphicFramePr>
            <p:cNvPr id="111631" name="Object 6"/>
            <p:cNvGraphicFramePr>
              <a:graphicFrameLocks noChangeAspect="1"/>
            </p:cNvGraphicFramePr>
            <p:nvPr/>
          </p:nvGraphicFramePr>
          <p:xfrm>
            <a:off x="1344" y="2496"/>
            <a:ext cx="2697" cy="575"/>
          </p:xfrm>
          <a:graphic>
            <a:graphicData uri="http://schemas.openxmlformats.org/presentationml/2006/ole">
              <p:oleObj spid="_x0000_s2050" r:id="rId4" imgW="2006600" imgH="431800" progId="">
                <p:embed/>
              </p:oleObj>
            </a:graphicData>
          </a:graphic>
        </p:graphicFrame>
      </p:grpSp>
      <p:sp>
        <p:nvSpPr>
          <p:cNvPr id="947207" name="Text Box 7"/>
          <p:cNvSpPr txBox="1">
            <a:spLocks noChangeArrowheads="1"/>
          </p:cNvSpPr>
          <p:nvPr/>
        </p:nvSpPr>
        <p:spPr bwMode="auto">
          <a:xfrm>
            <a:off x="685800" y="2057400"/>
            <a:ext cx="766127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>
            <a:spAutoFit/>
          </a:bodyPr>
          <a:lstStyle/>
          <a:p>
            <a:pPr eaLnBrk="1" hangingPunct="1"/>
            <a:r>
              <a:rPr lang="en-US" altLang="en-US" sz="2800">
                <a:latin typeface="Times New Roman" pitchFamily="18" charset="0"/>
              </a:rPr>
              <a:t>Is the difference in the means of the groups more 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</a:rPr>
              <a:t>than background noise (=variability within groups)?</a:t>
            </a:r>
            <a:r>
              <a:rPr lang="en-US" altLang="en-US" sz="2000">
                <a:solidFill>
                  <a:srgbClr val="FFFFFF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57600" y="3048000"/>
            <a:ext cx="4648200" cy="1447800"/>
            <a:chOff x="2400" y="2160"/>
            <a:chExt cx="2928" cy="912"/>
          </a:xfrm>
        </p:grpSpPr>
        <p:sp>
          <p:nvSpPr>
            <p:cNvPr id="111628" name="Text Box 9"/>
            <p:cNvSpPr txBox="1">
              <a:spLocks noChangeArrowheads="1"/>
            </p:cNvSpPr>
            <p:nvPr/>
          </p:nvSpPr>
          <p:spPr bwMode="auto">
            <a:xfrm>
              <a:off x="2400" y="2160"/>
              <a:ext cx="29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itchFamily="18" charset="0"/>
                </a:rPr>
                <a:t>Summarizes the mean differences between all groups at once.</a:t>
              </a:r>
            </a:p>
          </p:txBody>
        </p:sp>
        <p:sp>
          <p:nvSpPr>
            <p:cNvPr id="111629" name="Line 10"/>
            <p:cNvSpPr>
              <a:spLocks noChangeShapeType="1"/>
            </p:cNvSpPr>
            <p:nvPr/>
          </p:nvSpPr>
          <p:spPr bwMode="auto">
            <a:xfrm flipH="1">
              <a:off x="3216" y="2592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62400" y="5084763"/>
            <a:ext cx="5181600" cy="1204912"/>
            <a:chOff x="2496" y="3408"/>
            <a:chExt cx="3264" cy="759"/>
          </a:xfrm>
        </p:grpSpPr>
        <p:sp>
          <p:nvSpPr>
            <p:cNvPr id="111626" name="Text Box 12"/>
            <p:cNvSpPr txBox="1">
              <a:spLocks noChangeArrowheads="1"/>
            </p:cNvSpPr>
            <p:nvPr/>
          </p:nvSpPr>
          <p:spPr bwMode="auto">
            <a:xfrm>
              <a:off x="2496" y="3936"/>
              <a:ext cx="3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itchFamily="18" charset="0"/>
                </a:rPr>
                <a:t>Analogous to pooled variance from a ttest.</a:t>
              </a:r>
            </a:p>
          </p:txBody>
        </p:sp>
        <p:sp>
          <p:nvSpPr>
            <p:cNvPr id="111627" name="Line 13"/>
            <p:cNvSpPr>
              <a:spLocks noChangeShapeType="1"/>
            </p:cNvSpPr>
            <p:nvPr/>
          </p:nvSpPr>
          <p:spPr bwMode="auto">
            <a:xfrm flipH="1" flipV="1">
              <a:off x="3024" y="340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1625" name="Rectangle 14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F-test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549275"/>
            <a:ext cx="7793038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F-distribution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7772400" cy="3254375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None/>
            </a:pPr>
            <a:r>
              <a:rPr lang="en-US" altLang="en-US" sz="2000" smtClean="0">
                <a:ea typeface="Arial Unicode MS" pitchFamily="34" charset="-128"/>
                <a:cs typeface="Arial Unicode MS" pitchFamily="34" charset="-128"/>
              </a:rPr>
              <a:t>A ratio of variances follows an F-distribution: </a:t>
            </a:r>
          </a:p>
          <a:p>
            <a:pPr marL="342900" indent="-342900" eaLnBrk="1" hangingPunct="1"/>
            <a:endParaRPr lang="en-US" altLang="en-US" smtClean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1" hangingPunct="1"/>
            <a:endParaRPr lang="en-US" alt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1" hangingPunct="1"/>
            <a:endParaRPr lang="en-US" alt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altLang="en-US" sz="20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52700" y="4941888"/>
            <a:ext cx="3505200" cy="1400175"/>
            <a:chOff x="1608" y="3438"/>
            <a:chExt cx="2208" cy="882"/>
          </a:xfrm>
        </p:grpSpPr>
        <p:sp>
          <p:nvSpPr>
            <p:cNvPr id="113675" name="Rectangle 5"/>
            <p:cNvSpPr>
              <a:spLocks noChangeArrowheads="1"/>
            </p:cNvSpPr>
            <p:nvPr/>
          </p:nvSpPr>
          <p:spPr bwMode="auto">
            <a:xfrm>
              <a:off x="1632" y="3438"/>
              <a:ext cx="2112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pPr eaLnBrk="1" hangingPunct="1"/>
              <a:endParaRPr lang="en-US"/>
            </a:p>
          </p:txBody>
        </p:sp>
        <p:graphicFrame>
          <p:nvGraphicFramePr>
            <p:cNvPr id="113676" name="Object 6"/>
            <p:cNvGraphicFramePr>
              <a:graphicFrameLocks noChangeAspect="1"/>
            </p:cNvGraphicFramePr>
            <p:nvPr/>
          </p:nvGraphicFramePr>
          <p:xfrm>
            <a:off x="1608" y="3438"/>
            <a:ext cx="2208" cy="882"/>
          </p:xfrm>
          <a:graphic>
            <a:graphicData uri="http://schemas.openxmlformats.org/presentationml/2006/ole">
              <p:oleObj spid="_x0000_s3075" name="Equation" r:id="rId4" imgW="1168400" imgH="469900" progId="">
                <p:embed/>
              </p:oleObj>
            </a:graphicData>
          </a:graphic>
        </p:graphicFrame>
      </p:grpSp>
      <p:sp>
        <p:nvSpPr>
          <p:cNvPr id="949255" name="Rectangle 7"/>
          <p:cNvSpPr>
            <a:spLocks noChangeArrowheads="1"/>
          </p:cNvSpPr>
          <p:nvPr/>
        </p:nvSpPr>
        <p:spPr bwMode="auto">
          <a:xfrm>
            <a:off x="457200" y="3657600"/>
            <a:ext cx="838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en-US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The F-test tests the hypothesis that two variances are equal.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en-US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 will be close to 1 if sample variances are equal.</a:t>
            </a:r>
            <a:r>
              <a:rPr lang="en-US" alt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67000" y="1773238"/>
            <a:ext cx="2892425" cy="1524000"/>
            <a:chOff x="1584" y="1536"/>
            <a:chExt cx="1822" cy="960"/>
          </a:xfrm>
        </p:grpSpPr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1584" y="1536"/>
              <a:ext cx="1728" cy="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pPr eaLnBrk="1" hangingPunct="1"/>
              <a:endParaRPr lang="en-US"/>
            </a:p>
          </p:txBody>
        </p:sp>
        <p:graphicFrame>
          <p:nvGraphicFramePr>
            <p:cNvPr id="113674" name="Object 10"/>
            <p:cNvGraphicFramePr>
              <a:graphicFrameLocks noChangeAspect="1"/>
            </p:cNvGraphicFramePr>
            <p:nvPr/>
          </p:nvGraphicFramePr>
          <p:xfrm>
            <a:off x="1727" y="1536"/>
            <a:ext cx="1679" cy="859"/>
          </p:xfrm>
          <a:graphic>
            <a:graphicData uri="http://schemas.openxmlformats.org/presentationml/2006/ole">
              <p:oleObj spid="_x0000_s3074" name="Equation" r:id="rId5" imgW="837836" imgH="431613" progId="">
                <p:embed/>
              </p:oleObj>
            </a:graphicData>
          </a:graphic>
        </p:graphicFrame>
      </p:grpSp>
      <p:sp>
        <p:nvSpPr>
          <p:cNvPr id="113672" name="Rectangle 11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F-test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9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9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build="p" autoUpdateAnimBg="0"/>
      <p:bldP spid="9492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Continuation from the last class …</a:t>
            </a:r>
            <a:br>
              <a:rPr lang="en-US" dirty="0" smtClean="0"/>
            </a:br>
            <a:r>
              <a:rPr lang="en-US" dirty="0" smtClean="0"/>
              <a:t>Use of Simple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Answering Research Questions and Testing Hypothesis</a:t>
            </a:r>
          </a:p>
          <a:p>
            <a:r>
              <a:rPr lang="en-US" altLang="en-US" dirty="0" smtClean="0"/>
              <a:t>Making Prediction about Some Outcome or Dependent Variable</a:t>
            </a:r>
          </a:p>
          <a:p>
            <a:r>
              <a:rPr lang="en-US" altLang="en-US" dirty="0" smtClean="0"/>
              <a:t>Assessing an Instrument Reliability</a:t>
            </a:r>
          </a:p>
          <a:p>
            <a:r>
              <a:rPr lang="en-US" altLang="en-US" dirty="0" smtClean="0"/>
              <a:t>Assessing an Instrument Validity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800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ANOVA example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marL="342900" indent="-342900" eaLnBrk="1" hangingPunct="1"/>
            <a:r>
              <a:rPr lang="en-US" altLang="en-US" dirty="0" smtClean="0"/>
              <a:t>Randomize 33 subjects to three groups: 800 mg calcium supplement vs. 1500 mg calcium supplement vs. placebo. </a:t>
            </a:r>
          </a:p>
          <a:p>
            <a:pPr marL="342900" indent="-342900" eaLnBrk="1" hangingPunct="1"/>
            <a:r>
              <a:rPr lang="en-US" altLang="en-US" dirty="0" smtClean="0"/>
              <a:t>Compare the spine bone density of all 3 groups after 1 year.</a:t>
            </a:r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F-test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838200" y="1400175"/>
            <a:ext cx="7477125" cy="5457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838200" y="1400175"/>
            <a:ext cx="7477125" cy="5457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7765" name="Line 4"/>
          <p:cNvSpPr>
            <a:spLocks noChangeShapeType="1"/>
          </p:cNvSpPr>
          <p:nvPr/>
        </p:nvSpPr>
        <p:spPr bwMode="auto">
          <a:xfrm flipV="1">
            <a:off x="8134350" y="1781175"/>
            <a:ext cx="1588" cy="4505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66" name="Line 5"/>
          <p:cNvSpPr>
            <a:spLocks noChangeShapeType="1"/>
          </p:cNvSpPr>
          <p:nvPr/>
        </p:nvSpPr>
        <p:spPr bwMode="auto">
          <a:xfrm>
            <a:off x="1485900" y="1781175"/>
            <a:ext cx="66484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67" name="Line 6"/>
          <p:cNvSpPr>
            <a:spLocks noChangeShapeType="1"/>
          </p:cNvSpPr>
          <p:nvPr/>
        </p:nvSpPr>
        <p:spPr bwMode="auto">
          <a:xfrm>
            <a:off x="1485900" y="6286500"/>
            <a:ext cx="66484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68" name="Line 7"/>
          <p:cNvSpPr>
            <a:spLocks noChangeShapeType="1"/>
          </p:cNvSpPr>
          <p:nvPr/>
        </p:nvSpPr>
        <p:spPr bwMode="auto">
          <a:xfrm>
            <a:off x="2943225" y="6286500"/>
            <a:ext cx="1588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69" name="Line 8"/>
          <p:cNvSpPr>
            <a:spLocks noChangeShapeType="1"/>
          </p:cNvSpPr>
          <p:nvPr/>
        </p:nvSpPr>
        <p:spPr bwMode="auto">
          <a:xfrm>
            <a:off x="4810125" y="6286500"/>
            <a:ext cx="1588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70" name="Line 9"/>
          <p:cNvSpPr>
            <a:spLocks noChangeShapeType="1"/>
          </p:cNvSpPr>
          <p:nvPr/>
        </p:nvSpPr>
        <p:spPr bwMode="auto">
          <a:xfrm>
            <a:off x="6667500" y="6286500"/>
            <a:ext cx="1588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71" name="Rectangle 10"/>
          <p:cNvSpPr>
            <a:spLocks noChangeArrowheads="1"/>
          </p:cNvSpPr>
          <p:nvPr/>
        </p:nvSpPr>
        <p:spPr bwMode="auto">
          <a:xfrm>
            <a:off x="2905125" y="6448425"/>
            <a:ext cx="596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PLACEBO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72" name="Rectangle 11"/>
          <p:cNvSpPr>
            <a:spLocks noChangeArrowheads="1"/>
          </p:cNvSpPr>
          <p:nvPr/>
        </p:nvSpPr>
        <p:spPr bwMode="auto">
          <a:xfrm>
            <a:off x="4762500" y="6448425"/>
            <a:ext cx="99218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800mg CALCIUM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73" name="Rectangle 12"/>
          <p:cNvSpPr>
            <a:spLocks noChangeArrowheads="1"/>
          </p:cNvSpPr>
          <p:nvPr/>
        </p:nvSpPr>
        <p:spPr bwMode="auto">
          <a:xfrm>
            <a:off x="6629400" y="6448425"/>
            <a:ext cx="10969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1500 mg CALCIUM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74" name="Line 13"/>
          <p:cNvSpPr>
            <a:spLocks noChangeShapeType="1"/>
          </p:cNvSpPr>
          <p:nvPr/>
        </p:nvSpPr>
        <p:spPr bwMode="auto">
          <a:xfrm flipV="1">
            <a:off x="1485900" y="1781175"/>
            <a:ext cx="1588" cy="4505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75" name="Line 14"/>
          <p:cNvSpPr>
            <a:spLocks noChangeShapeType="1"/>
          </p:cNvSpPr>
          <p:nvPr/>
        </p:nvSpPr>
        <p:spPr bwMode="auto">
          <a:xfrm flipH="1">
            <a:off x="1409700" y="6229350"/>
            <a:ext cx="76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76" name="Line 15"/>
          <p:cNvSpPr>
            <a:spLocks noChangeShapeType="1"/>
          </p:cNvSpPr>
          <p:nvPr/>
        </p:nvSpPr>
        <p:spPr bwMode="auto">
          <a:xfrm flipH="1">
            <a:off x="1409700" y="5353050"/>
            <a:ext cx="76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77" name="Line 16"/>
          <p:cNvSpPr>
            <a:spLocks noChangeShapeType="1"/>
          </p:cNvSpPr>
          <p:nvPr/>
        </p:nvSpPr>
        <p:spPr bwMode="auto">
          <a:xfrm flipH="1">
            <a:off x="1409700" y="4476750"/>
            <a:ext cx="76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78" name="Line 17"/>
          <p:cNvSpPr>
            <a:spLocks noChangeShapeType="1"/>
          </p:cNvSpPr>
          <p:nvPr/>
        </p:nvSpPr>
        <p:spPr bwMode="auto">
          <a:xfrm flipH="1">
            <a:off x="1409700" y="3590925"/>
            <a:ext cx="76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79" name="Line 18"/>
          <p:cNvSpPr>
            <a:spLocks noChangeShapeType="1"/>
          </p:cNvSpPr>
          <p:nvPr/>
        </p:nvSpPr>
        <p:spPr bwMode="auto">
          <a:xfrm flipH="1">
            <a:off x="1409700" y="2714625"/>
            <a:ext cx="76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80" name="Line 19"/>
          <p:cNvSpPr>
            <a:spLocks noChangeShapeType="1"/>
          </p:cNvSpPr>
          <p:nvPr/>
        </p:nvSpPr>
        <p:spPr bwMode="auto">
          <a:xfrm flipH="1">
            <a:off x="1409700" y="1828800"/>
            <a:ext cx="76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81" name="Rectangle 20"/>
          <p:cNvSpPr>
            <a:spLocks noChangeArrowheads="1"/>
          </p:cNvSpPr>
          <p:nvPr/>
        </p:nvSpPr>
        <p:spPr bwMode="auto">
          <a:xfrm>
            <a:off x="1114425" y="6200775"/>
            <a:ext cx="1746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0.7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82" name="Rectangle 21"/>
          <p:cNvSpPr>
            <a:spLocks noChangeArrowheads="1"/>
          </p:cNvSpPr>
          <p:nvPr/>
        </p:nvSpPr>
        <p:spPr bwMode="auto">
          <a:xfrm>
            <a:off x="1114425" y="5314950"/>
            <a:ext cx="1746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0.8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83" name="Rectangle 22"/>
          <p:cNvSpPr>
            <a:spLocks noChangeArrowheads="1"/>
          </p:cNvSpPr>
          <p:nvPr/>
        </p:nvSpPr>
        <p:spPr bwMode="auto">
          <a:xfrm>
            <a:off x="1114425" y="4438650"/>
            <a:ext cx="1746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0.9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84" name="Rectangle 23"/>
          <p:cNvSpPr>
            <a:spLocks noChangeArrowheads="1"/>
          </p:cNvSpPr>
          <p:nvPr/>
        </p:nvSpPr>
        <p:spPr bwMode="auto">
          <a:xfrm>
            <a:off x="1114425" y="3552825"/>
            <a:ext cx="1746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1.0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85" name="Rectangle 24"/>
          <p:cNvSpPr>
            <a:spLocks noChangeArrowheads="1"/>
          </p:cNvSpPr>
          <p:nvPr/>
        </p:nvSpPr>
        <p:spPr bwMode="auto">
          <a:xfrm>
            <a:off x="1114425" y="2676525"/>
            <a:ext cx="1746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1.1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86" name="Rectangle 25"/>
          <p:cNvSpPr>
            <a:spLocks noChangeArrowheads="1"/>
          </p:cNvSpPr>
          <p:nvPr/>
        </p:nvSpPr>
        <p:spPr bwMode="auto">
          <a:xfrm>
            <a:off x="1114425" y="1800225"/>
            <a:ext cx="1746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1.2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87" name="Rectangle 26"/>
          <p:cNvSpPr>
            <a:spLocks noChangeArrowheads="1"/>
          </p:cNvSpPr>
          <p:nvPr/>
        </p:nvSpPr>
        <p:spPr bwMode="auto">
          <a:xfrm>
            <a:off x="904875" y="3743325"/>
            <a:ext cx="841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S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88" name="Rectangle 27"/>
          <p:cNvSpPr>
            <a:spLocks noChangeArrowheads="1"/>
          </p:cNvSpPr>
          <p:nvPr/>
        </p:nvSpPr>
        <p:spPr bwMode="auto">
          <a:xfrm>
            <a:off x="904875" y="3867150"/>
            <a:ext cx="841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P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89" name="Rectangle 28"/>
          <p:cNvSpPr>
            <a:spLocks noChangeArrowheads="1"/>
          </p:cNvSpPr>
          <p:nvPr/>
        </p:nvSpPr>
        <p:spPr bwMode="auto">
          <a:xfrm>
            <a:off x="904875" y="4000500"/>
            <a:ext cx="349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I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90" name="Rectangle 29"/>
          <p:cNvSpPr>
            <a:spLocks noChangeArrowheads="1"/>
          </p:cNvSpPr>
          <p:nvPr/>
        </p:nvSpPr>
        <p:spPr bwMode="auto">
          <a:xfrm>
            <a:off x="904875" y="4124325"/>
            <a:ext cx="920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N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91" name="Rectangle 30"/>
          <p:cNvSpPr>
            <a:spLocks noChangeArrowheads="1"/>
          </p:cNvSpPr>
          <p:nvPr/>
        </p:nvSpPr>
        <p:spPr bwMode="auto">
          <a:xfrm>
            <a:off x="904875" y="4248150"/>
            <a:ext cx="841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Sasfont" charset="0"/>
              </a:rPr>
              <a:t>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92" name="Freeform 31"/>
          <p:cNvSpPr>
            <a:spLocks/>
          </p:cNvSpPr>
          <p:nvPr/>
        </p:nvSpPr>
        <p:spPr bwMode="auto">
          <a:xfrm>
            <a:off x="2790825" y="3676650"/>
            <a:ext cx="304800" cy="1590675"/>
          </a:xfrm>
          <a:custGeom>
            <a:avLst/>
            <a:gdLst>
              <a:gd name="T0" fmla="*/ 0 w 192"/>
              <a:gd name="T1" fmla="*/ 0 h 1002"/>
              <a:gd name="T2" fmla="*/ 0 w 192"/>
              <a:gd name="T3" fmla="*/ 1590675 h 1002"/>
              <a:gd name="T4" fmla="*/ 304800 w 192"/>
              <a:gd name="T5" fmla="*/ 1590675 h 1002"/>
              <a:gd name="T6" fmla="*/ 304800 w 192"/>
              <a:gd name="T7" fmla="*/ 0 h 1002"/>
              <a:gd name="T8" fmla="*/ 0 w 192"/>
              <a:gd name="T9" fmla="*/ 0 h 1002"/>
              <a:gd name="T10" fmla="*/ 0 w 192"/>
              <a:gd name="T11" fmla="*/ 9525 h 10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1002">
                <a:moveTo>
                  <a:pt x="0" y="0"/>
                </a:moveTo>
                <a:lnTo>
                  <a:pt x="0" y="1002"/>
                </a:lnTo>
                <a:lnTo>
                  <a:pt x="192" y="1002"/>
                </a:lnTo>
                <a:lnTo>
                  <a:pt x="192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93" name="Line 32"/>
          <p:cNvSpPr>
            <a:spLocks noChangeShapeType="1"/>
          </p:cNvSpPr>
          <p:nvPr/>
        </p:nvSpPr>
        <p:spPr bwMode="auto">
          <a:xfrm>
            <a:off x="2943225" y="3238500"/>
            <a:ext cx="1588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94" name="Line 33"/>
          <p:cNvSpPr>
            <a:spLocks noChangeShapeType="1"/>
          </p:cNvSpPr>
          <p:nvPr/>
        </p:nvSpPr>
        <p:spPr bwMode="auto">
          <a:xfrm>
            <a:off x="2943225" y="5267325"/>
            <a:ext cx="1588" cy="561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95" name="Line 34"/>
          <p:cNvSpPr>
            <a:spLocks noChangeShapeType="1"/>
          </p:cNvSpPr>
          <p:nvPr/>
        </p:nvSpPr>
        <p:spPr bwMode="auto">
          <a:xfrm>
            <a:off x="2867025" y="3238500"/>
            <a:ext cx="152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96" name="Line 35"/>
          <p:cNvSpPr>
            <a:spLocks noChangeShapeType="1"/>
          </p:cNvSpPr>
          <p:nvPr/>
        </p:nvSpPr>
        <p:spPr bwMode="auto">
          <a:xfrm>
            <a:off x="2867025" y="5829300"/>
            <a:ext cx="152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97" name="Line 36"/>
          <p:cNvSpPr>
            <a:spLocks noChangeShapeType="1"/>
          </p:cNvSpPr>
          <p:nvPr/>
        </p:nvSpPr>
        <p:spPr bwMode="auto">
          <a:xfrm>
            <a:off x="2790825" y="3714750"/>
            <a:ext cx="3048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98" name="Freeform 37"/>
          <p:cNvSpPr>
            <a:spLocks/>
          </p:cNvSpPr>
          <p:nvPr/>
        </p:nvSpPr>
        <p:spPr bwMode="auto">
          <a:xfrm>
            <a:off x="4657725" y="3914775"/>
            <a:ext cx="304800" cy="733425"/>
          </a:xfrm>
          <a:custGeom>
            <a:avLst/>
            <a:gdLst>
              <a:gd name="T0" fmla="*/ 0 w 192"/>
              <a:gd name="T1" fmla="*/ 0 h 462"/>
              <a:gd name="T2" fmla="*/ 0 w 192"/>
              <a:gd name="T3" fmla="*/ 733425 h 462"/>
              <a:gd name="T4" fmla="*/ 304800 w 192"/>
              <a:gd name="T5" fmla="*/ 733425 h 462"/>
              <a:gd name="T6" fmla="*/ 304800 w 192"/>
              <a:gd name="T7" fmla="*/ 0 h 462"/>
              <a:gd name="T8" fmla="*/ 0 w 192"/>
              <a:gd name="T9" fmla="*/ 0 h 462"/>
              <a:gd name="T10" fmla="*/ 0 w 192"/>
              <a:gd name="T11" fmla="*/ 9525 h 4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462">
                <a:moveTo>
                  <a:pt x="0" y="0"/>
                </a:moveTo>
                <a:lnTo>
                  <a:pt x="0" y="462"/>
                </a:lnTo>
                <a:lnTo>
                  <a:pt x="192" y="462"/>
                </a:lnTo>
                <a:lnTo>
                  <a:pt x="192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799" name="Line 38"/>
          <p:cNvSpPr>
            <a:spLocks noChangeShapeType="1"/>
          </p:cNvSpPr>
          <p:nvPr/>
        </p:nvSpPr>
        <p:spPr bwMode="auto">
          <a:xfrm>
            <a:off x="4810125" y="2505075"/>
            <a:ext cx="1588" cy="140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0" name="Line 39"/>
          <p:cNvSpPr>
            <a:spLocks noChangeShapeType="1"/>
          </p:cNvSpPr>
          <p:nvPr/>
        </p:nvSpPr>
        <p:spPr bwMode="auto">
          <a:xfrm>
            <a:off x="4810125" y="4648200"/>
            <a:ext cx="1588" cy="190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1" name="Line 40"/>
          <p:cNvSpPr>
            <a:spLocks noChangeShapeType="1"/>
          </p:cNvSpPr>
          <p:nvPr/>
        </p:nvSpPr>
        <p:spPr bwMode="auto">
          <a:xfrm>
            <a:off x="4733925" y="2505075"/>
            <a:ext cx="152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2" name="Line 41"/>
          <p:cNvSpPr>
            <a:spLocks noChangeShapeType="1"/>
          </p:cNvSpPr>
          <p:nvPr/>
        </p:nvSpPr>
        <p:spPr bwMode="auto">
          <a:xfrm>
            <a:off x="4733925" y="4838700"/>
            <a:ext cx="152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3" name="Line 42"/>
          <p:cNvSpPr>
            <a:spLocks noChangeShapeType="1"/>
          </p:cNvSpPr>
          <p:nvPr/>
        </p:nvSpPr>
        <p:spPr bwMode="auto">
          <a:xfrm>
            <a:off x="4657725" y="4381500"/>
            <a:ext cx="3048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4" name="Freeform 43"/>
          <p:cNvSpPr>
            <a:spLocks/>
          </p:cNvSpPr>
          <p:nvPr/>
        </p:nvSpPr>
        <p:spPr bwMode="auto">
          <a:xfrm>
            <a:off x="6515100" y="2324100"/>
            <a:ext cx="304800" cy="1781175"/>
          </a:xfrm>
          <a:custGeom>
            <a:avLst/>
            <a:gdLst>
              <a:gd name="T0" fmla="*/ 0 w 192"/>
              <a:gd name="T1" fmla="*/ 0 h 1122"/>
              <a:gd name="T2" fmla="*/ 0 w 192"/>
              <a:gd name="T3" fmla="*/ 1781175 h 1122"/>
              <a:gd name="T4" fmla="*/ 304800 w 192"/>
              <a:gd name="T5" fmla="*/ 1781175 h 1122"/>
              <a:gd name="T6" fmla="*/ 304800 w 192"/>
              <a:gd name="T7" fmla="*/ 0 h 1122"/>
              <a:gd name="T8" fmla="*/ 0 w 192"/>
              <a:gd name="T9" fmla="*/ 0 h 1122"/>
              <a:gd name="T10" fmla="*/ 0 w 192"/>
              <a:gd name="T11" fmla="*/ 9525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" h="1122">
                <a:moveTo>
                  <a:pt x="0" y="0"/>
                </a:moveTo>
                <a:lnTo>
                  <a:pt x="0" y="1122"/>
                </a:lnTo>
                <a:lnTo>
                  <a:pt x="192" y="1122"/>
                </a:lnTo>
                <a:lnTo>
                  <a:pt x="192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5" name="Line 44"/>
          <p:cNvSpPr>
            <a:spLocks noChangeShapeType="1"/>
          </p:cNvSpPr>
          <p:nvPr/>
        </p:nvSpPr>
        <p:spPr bwMode="auto">
          <a:xfrm>
            <a:off x="6667500" y="1847850"/>
            <a:ext cx="1588" cy="476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6" name="Line 45"/>
          <p:cNvSpPr>
            <a:spLocks noChangeShapeType="1"/>
          </p:cNvSpPr>
          <p:nvPr/>
        </p:nvSpPr>
        <p:spPr bwMode="auto">
          <a:xfrm>
            <a:off x="6667500" y="4105275"/>
            <a:ext cx="1588" cy="695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7" name="Line 46"/>
          <p:cNvSpPr>
            <a:spLocks noChangeShapeType="1"/>
          </p:cNvSpPr>
          <p:nvPr/>
        </p:nvSpPr>
        <p:spPr bwMode="auto">
          <a:xfrm>
            <a:off x="6591300" y="1847850"/>
            <a:ext cx="152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8" name="Line 47"/>
          <p:cNvSpPr>
            <a:spLocks noChangeShapeType="1"/>
          </p:cNvSpPr>
          <p:nvPr/>
        </p:nvSpPr>
        <p:spPr bwMode="auto">
          <a:xfrm>
            <a:off x="6591300" y="4800600"/>
            <a:ext cx="1524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09" name="Line 48"/>
          <p:cNvSpPr>
            <a:spLocks noChangeShapeType="1"/>
          </p:cNvSpPr>
          <p:nvPr/>
        </p:nvSpPr>
        <p:spPr bwMode="auto">
          <a:xfrm>
            <a:off x="6515100" y="3057525"/>
            <a:ext cx="3048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10" name="Line 49"/>
          <p:cNvSpPr>
            <a:spLocks noChangeShapeType="1"/>
          </p:cNvSpPr>
          <p:nvPr/>
        </p:nvSpPr>
        <p:spPr bwMode="auto">
          <a:xfrm flipH="1">
            <a:off x="2914650" y="4276725"/>
            <a:ext cx="666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11" name="Line 50"/>
          <p:cNvSpPr>
            <a:spLocks noChangeShapeType="1"/>
          </p:cNvSpPr>
          <p:nvPr/>
        </p:nvSpPr>
        <p:spPr bwMode="auto">
          <a:xfrm>
            <a:off x="2943225" y="4238625"/>
            <a:ext cx="1588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12" name="Line 51"/>
          <p:cNvSpPr>
            <a:spLocks noChangeShapeType="1"/>
          </p:cNvSpPr>
          <p:nvPr/>
        </p:nvSpPr>
        <p:spPr bwMode="auto">
          <a:xfrm flipH="1">
            <a:off x="4772025" y="4124325"/>
            <a:ext cx="666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13" name="Line 52"/>
          <p:cNvSpPr>
            <a:spLocks noChangeShapeType="1"/>
          </p:cNvSpPr>
          <p:nvPr/>
        </p:nvSpPr>
        <p:spPr bwMode="auto">
          <a:xfrm>
            <a:off x="4810125" y="4095750"/>
            <a:ext cx="1588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14" name="Line 53"/>
          <p:cNvSpPr>
            <a:spLocks noChangeShapeType="1"/>
          </p:cNvSpPr>
          <p:nvPr/>
        </p:nvSpPr>
        <p:spPr bwMode="auto">
          <a:xfrm flipH="1">
            <a:off x="6638925" y="3086100"/>
            <a:ext cx="666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7815" name="Line 54"/>
          <p:cNvSpPr>
            <a:spLocks noChangeShapeType="1"/>
          </p:cNvSpPr>
          <p:nvPr/>
        </p:nvSpPr>
        <p:spPr bwMode="auto">
          <a:xfrm>
            <a:off x="6667500" y="3048000"/>
            <a:ext cx="1588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524000" y="3048000"/>
            <a:ext cx="6477000" cy="1306513"/>
            <a:chOff x="960" y="1915"/>
            <a:chExt cx="4080" cy="823"/>
          </a:xfrm>
        </p:grpSpPr>
        <p:sp>
          <p:nvSpPr>
            <p:cNvPr id="117832" name="Line 56"/>
            <p:cNvSpPr>
              <a:spLocks noChangeShapeType="1"/>
            </p:cNvSpPr>
            <p:nvPr/>
          </p:nvSpPr>
          <p:spPr bwMode="auto">
            <a:xfrm>
              <a:off x="1248" y="2738"/>
              <a:ext cx="3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  <p:sp>
          <p:nvSpPr>
            <p:cNvPr id="117833" name="Line 57"/>
            <p:cNvSpPr>
              <a:spLocks noChangeShapeType="1"/>
            </p:cNvSpPr>
            <p:nvPr/>
          </p:nvSpPr>
          <p:spPr bwMode="auto">
            <a:xfrm>
              <a:off x="1248" y="1915"/>
              <a:ext cx="3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  <p:sp>
          <p:nvSpPr>
            <p:cNvPr id="117834" name="Text Box 58"/>
            <p:cNvSpPr txBox="1">
              <a:spLocks noChangeArrowheads="1"/>
            </p:cNvSpPr>
            <p:nvPr/>
          </p:nvSpPr>
          <p:spPr bwMode="auto">
            <a:xfrm>
              <a:off x="960" y="2064"/>
              <a:ext cx="81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Between group variation</a:t>
              </a:r>
            </a:p>
          </p:txBody>
        </p:sp>
      </p:grpSp>
      <p:sp>
        <p:nvSpPr>
          <p:cNvPr id="953403" name="Rectangle 59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Spine bone density vs. treatment</a:t>
            </a:r>
            <a:r>
              <a:rPr lang="en-US" altLang="en-US" sz="44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124200" y="3733800"/>
            <a:ext cx="1676400" cy="1600200"/>
            <a:chOff x="1968" y="2544"/>
            <a:chExt cx="1056" cy="816"/>
          </a:xfrm>
        </p:grpSpPr>
        <p:sp>
          <p:nvSpPr>
            <p:cNvPr id="117829" name="Line 61"/>
            <p:cNvSpPr>
              <a:spLocks noChangeShapeType="1"/>
            </p:cNvSpPr>
            <p:nvPr/>
          </p:nvSpPr>
          <p:spPr bwMode="auto">
            <a:xfrm flipH="1" flipV="1">
              <a:off x="2256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  <p:sp>
          <p:nvSpPr>
            <p:cNvPr id="117830" name="Line 62"/>
            <p:cNvSpPr>
              <a:spLocks noChangeShapeType="1"/>
            </p:cNvSpPr>
            <p:nvPr/>
          </p:nvSpPr>
          <p:spPr bwMode="auto">
            <a:xfrm>
              <a:off x="2256" y="316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  <p:sp>
          <p:nvSpPr>
            <p:cNvPr id="117831" name="Text Box 63"/>
            <p:cNvSpPr txBox="1">
              <a:spLocks noChangeArrowheads="1"/>
            </p:cNvSpPr>
            <p:nvPr/>
          </p:nvSpPr>
          <p:spPr bwMode="auto">
            <a:xfrm>
              <a:off x="1968" y="2832"/>
              <a:ext cx="105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Within group variability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6858000" y="2438400"/>
            <a:ext cx="1676400" cy="1600200"/>
            <a:chOff x="1968" y="2544"/>
            <a:chExt cx="1056" cy="816"/>
          </a:xfrm>
        </p:grpSpPr>
        <p:sp>
          <p:nvSpPr>
            <p:cNvPr id="117826" name="Line 65"/>
            <p:cNvSpPr>
              <a:spLocks noChangeShapeType="1"/>
            </p:cNvSpPr>
            <p:nvPr/>
          </p:nvSpPr>
          <p:spPr bwMode="auto">
            <a:xfrm flipH="1" flipV="1">
              <a:off x="2256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  <p:sp>
          <p:nvSpPr>
            <p:cNvPr id="117827" name="Line 66"/>
            <p:cNvSpPr>
              <a:spLocks noChangeShapeType="1"/>
            </p:cNvSpPr>
            <p:nvPr/>
          </p:nvSpPr>
          <p:spPr bwMode="auto">
            <a:xfrm>
              <a:off x="2256" y="316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  <p:sp>
          <p:nvSpPr>
            <p:cNvPr id="117828" name="Text Box 67"/>
            <p:cNvSpPr txBox="1">
              <a:spLocks noChangeArrowheads="1"/>
            </p:cNvSpPr>
            <p:nvPr/>
          </p:nvSpPr>
          <p:spPr bwMode="auto">
            <a:xfrm>
              <a:off x="1968" y="2832"/>
              <a:ext cx="105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Within group variability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029200" y="3810000"/>
            <a:ext cx="1676400" cy="838200"/>
            <a:chOff x="3168" y="2400"/>
            <a:chExt cx="1056" cy="528"/>
          </a:xfrm>
        </p:grpSpPr>
        <p:sp>
          <p:nvSpPr>
            <p:cNvPr id="117823" name="Line 69"/>
            <p:cNvSpPr>
              <a:spLocks noChangeShapeType="1"/>
            </p:cNvSpPr>
            <p:nvPr/>
          </p:nvSpPr>
          <p:spPr bwMode="auto">
            <a:xfrm flipH="1" flipV="1">
              <a:off x="3456" y="2400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  <p:sp>
          <p:nvSpPr>
            <p:cNvPr id="117824" name="Line 70"/>
            <p:cNvSpPr>
              <a:spLocks noChangeShapeType="1"/>
            </p:cNvSpPr>
            <p:nvPr/>
          </p:nvSpPr>
          <p:spPr bwMode="auto">
            <a:xfrm>
              <a:off x="3456" y="2804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  <p:sp>
          <p:nvSpPr>
            <p:cNvPr id="117825" name="Text Box 71"/>
            <p:cNvSpPr txBox="1">
              <a:spLocks noChangeArrowheads="1"/>
            </p:cNvSpPr>
            <p:nvPr/>
          </p:nvSpPr>
          <p:spPr bwMode="auto">
            <a:xfrm>
              <a:off x="3168" y="2496"/>
              <a:ext cx="1056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Within group variability</a:t>
              </a:r>
            </a:p>
          </p:txBody>
        </p:sp>
      </p:grpSp>
      <p:sp>
        <p:nvSpPr>
          <p:cNvPr id="117821" name="Rectangle 72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F-test</a:t>
            </a:r>
          </a:p>
        </p:txBody>
      </p:sp>
      <p:sp>
        <p:nvSpPr>
          <p:cNvPr id="117822" name="Text Box 73"/>
          <p:cNvSpPr txBox="1">
            <a:spLocks noChangeArrowheads="1"/>
          </p:cNvSpPr>
          <p:nvPr/>
        </p:nvSpPr>
        <p:spPr bwMode="auto">
          <a:xfrm>
            <a:off x="1763713" y="1123950"/>
            <a:ext cx="6624637" cy="8239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/>
              <a:t>N=11			= 11		= 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/>
              <a:t>Mean= 0.92			= 0.94		= 1.06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/>
              <a:t>SD= 0.10			= 0.08		= 0.11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738188"/>
            <a:ext cx="7505700" cy="342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Group means and standard deviations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2000" smtClean="0"/>
              <a:t>Placebo group (n=11):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smtClean="0"/>
              <a:t>Mean spine BMD = .92 g/cm</a:t>
            </a:r>
            <a:r>
              <a:rPr lang="en-US" altLang="en-US" sz="1800" baseline="30000" smtClean="0"/>
              <a:t>2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smtClean="0"/>
              <a:t>standard deviation = .10 g/cm</a:t>
            </a:r>
            <a:r>
              <a:rPr lang="en-US" altLang="en-US" sz="1800" baseline="30000" smtClean="0"/>
              <a:t>2</a:t>
            </a:r>
            <a:endParaRPr lang="en-US" altLang="en-US" sz="1800" smtClean="0"/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2000" smtClean="0"/>
              <a:t>800 mg calcium supplement group (n=11)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smtClean="0"/>
              <a:t>Mean spine BMD = .94 g/cm</a:t>
            </a:r>
            <a:r>
              <a:rPr lang="en-US" altLang="en-US" sz="1800" baseline="30000" smtClean="0"/>
              <a:t>2</a:t>
            </a:r>
            <a:endParaRPr lang="en-US" altLang="en-US" sz="1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smtClean="0"/>
              <a:t>standard deviation = .08 g/cm</a:t>
            </a:r>
            <a:r>
              <a:rPr lang="en-US" altLang="en-US" sz="1800" baseline="30000" smtClean="0"/>
              <a:t>2</a:t>
            </a:r>
            <a:endParaRPr lang="en-US" altLang="en-US" sz="1800" smtClean="0"/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2000" smtClean="0"/>
              <a:t>1500 mg calcium supplement group (n=11)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smtClean="0"/>
              <a:t>Mean spine BMD =1.06 g/cm</a:t>
            </a:r>
            <a:r>
              <a:rPr lang="en-US" altLang="en-US" sz="1800" baseline="30000" smtClean="0"/>
              <a:t>2</a:t>
            </a:r>
            <a:endParaRPr lang="en-US" altLang="en-US" sz="1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smtClean="0"/>
              <a:t>standard deviation = .11 g/cm</a:t>
            </a:r>
            <a:r>
              <a:rPr lang="en-US" altLang="en-US" sz="1800" baseline="30000" smtClean="0"/>
              <a:t>2</a:t>
            </a:r>
          </a:p>
          <a:p>
            <a:pPr marL="742950" lvl="1" indent="-285750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1800" baseline="30000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1800" baseline="30000" smtClean="0"/>
          </a:p>
          <a:p>
            <a:pPr marL="742950" lvl="1" indent="-285750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1800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1800" smtClean="0"/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F-test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ChangeArrowheads="1"/>
          </p:cNvSpPr>
          <p:nvPr/>
        </p:nvSpPr>
        <p:spPr bwMode="auto">
          <a:xfrm>
            <a:off x="457200" y="1905000"/>
            <a:ext cx="8305800" cy="381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pPr algn="ctr" eaLnBrk="1" hangingPunct="1"/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9925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F-Test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2300288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957445" name="Object 5"/>
          <p:cNvGraphicFramePr>
            <a:graphicFrameLocks noChangeAspect="1"/>
          </p:cNvGraphicFramePr>
          <p:nvPr/>
        </p:nvGraphicFramePr>
        <p:xfrm>
          <a:off x="762000" y="2133600"/>
          <a:ext cx="7823200" cy="809625"/>
        </p:xfrm>
        <a:graphic>
          <a:graphicData uri="http://schemas.openxmlformats.org/presentationml/2006/ole">
            <p:oleObj spid="_x0000_s4098" name="Equation" r:id="rId4" imgW="4051300" imgH="419100" progId="">
              <p:embed/>
            </p:oleObj>
          </a:graphicData>
        </a:graphic>
      </p:graphicFrame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12420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957447" name="Object 7"/>
          <p:cNvGraphicFramePr>
            <a:graphicFrameLocks noChangeAspect="1"/>
          </p:cNvGraphicFramePr>
          <p:nvPr/>
        </p:nvGraphicFramePr>
        <p:xfrm>
          <a:off x="762000" y="3124200"/>
          <a:ext cx="7119938" cy="760413"/>
        </p:xfrm>
        <a:graphic>
          <a:graphicData uri="http://schemas.openxmlformats.org/presentationml/2006/ole">
            <p:oleObj spid="_x0000_s4099" name="Equation" r:id="rId5" imgW="2857500" imgH="304800" progId="">
              <p:embed/>
            </p:oleObj>
          </a:graphicData>
        </a:graphic>
      </p:graphicFrame>
      <p:graphicFrame>
        <p:nvGraphicFramePr>
          <p:cNvPr id="957448" name="Object 8"/>
          <p:cNvGraphicFramePr>
            <a:graphicFrameLocks noChangeAspect="1"/>
          </p:cNvGraphicFramePr>
          <p:nvPr/>
        </p:nvGraphicFramePr>
        <p:xfrm>
          <a:off x="2065338" y="4191000"/>
          <a:ext cx="4960937" cy="1228725"/>
        </p:xfrm>
        <a:graphic>
          <a:graphicData uri="http://schemas.openxmlformats.org/presentationml/2006/ole">
            <p:oleObj spid="_x0000_s4100" name="Equation" r:id="rId6" imgW="1714500" imgH="457200" progId="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79613" y="1196975"/>
            <a:ext cx="2468562" cy="1152525"/>
            <a:chOff x="1104" y="192"/>
            <a:chExt cx="1056" cy="1344"/>
          </a:xfrm>
        </p:grpSpPr>
        <p:sp>
          <p:nvSpPr>
            <p:cNvPr id="121884" name="Text Box 10"/>
            <p:cNvSpPr txBox="1">
              <a:spLocks noChangeArrowheads="1"/>
            </p:cNvSpPr>
            <p:nvPr/>
          </p:nvSpPr>
          <p:spPr bwMode="auto">
            <a:xfrm>
              <a:off x="1104" y="192"/>
              <a:ext cx="1056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The size of the groups.</a:t>
              </a:r>
            </a:p>
          </p:txBody>
        </p:sp>
        <p:sp>
          <p:nvSpPr>
            <p:cNvPr id="121885" name="Line 11"/>
            <p:cNvSpPr>
              <a:spLocks noChangeShapeType="1"/>
            </p:cNvSpPr>
            <p:nvPr/>
          </p:nvSpPr>
          <p:spPr bwMode="auto">
            <a:xfrm flipH="1">
              <a:off x="1152" y="528"/>
              <a:ext cx="480" cy="10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00800" y="457200"/>
            <a:ext cx="1676400" cy="1828800"/>
            <a:chOff x="4032" y="288"/>
            <a:chExt cx="1056" cy="1152"/>
          </a:xfrm>
        </p:grpSpPr>
        <p:sp>
          <p:nvSpPr>
            <p:cNvPr id="121882" name="Text Box 13"/>
            <p:cNvSpPr txBox="1">
              <a:spLocks noChangeArrowheads="1"/>
            </p:cNvSpPr>
            <p:nvPr/>
          </p:nvSpPr>
          <p:spPr bwMode="auto">
            <a:xfrm>
              <a:off x="4032" y="288"/>
              <a:ext cx="1056" cy="6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The difference of each group’s mean from the overall mean.</a:t>
              </a:r>
            </a:p>
          </p:txBody>
        </p:sp>
        <p:sp>
          <p:nvSpPr>
            <p:cNvPr id="121883" name="Line 14"/>
            <p:cNvSpPr>
              <a:spLocks noChangeShapeType="1"/>
            </p:cNvSpPr>
            <p:nvPr/>
          </p:nvSpPr>
          <p:spPr bwMode="auto">
            <a:xfrm flipH="1">
              <a:off x="4176" y="960"/>
              <a:ext cx="192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1196975"/>
            <a:ext cx="1676400" cy="1260475"/>
            <a:chOff x="0" y="288"/>
            <a:chExt cx="1056" cy="1248"/>
          </a:xfrm>
        </p:grpSpPr>
        <p:sp>
          <p:nvSpPr>
            <p:cNvPr id="121880" name="Text Box 16"/>
            <p:cNvSpPr txBox="1">
              <a:spLocks noChangeArrowheads="1"/>
            </p:cNvSpPr>
            <p:nvPr/>
          </p:nvSpPr>
          <p:spPr bwMode="auto">
            <a:xfrm>
              <a:off x="0" y="288"/>
              <a:ext cx="1056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Between-group variation.  </a:t>
              </a:r>
            </a:p>
          </p:txBody>
        </p:sp>
        <p:sp>
          <p:nvSpPr>
            <p:cNvPr id="121881" name="Line 17"/>
            <p:cNvSpPr>
              <a:spLocks noChangeShapeType="1"/>
            </p:cNvSpPr>
            <p:nvPr/>
          </p:nvSpPr>
          <p:spPr bwMode="auto">
            <a:xfrm>
              <a:off x="528" y="624"/>
              <a:ext cx="48" cy="9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28600" y="3657600"/>
            <a:ext cx="1676400" cy="2862263"/>
            <a:chOff x="144" y="2304"/>
            <a:chExt cx="1056" cy="1803"/>
          </a:xfrm>
        </p:grpSpPr>
        <p:sp>
          <p:nvSpPr>
            <p:cNvPr id="121878" name="Text Box 19"/>
            <p:cNvSpPr txBox="1">
              <a:spLocks noChangeArrowheads="1"/>
            </p:cNvSpPr>
            <p:nvPr/>
          </p:nvSpPr>
          <p:spPr bwMode="auto">
            <a:xfrm>
              <a:off x="144" y="3456"/>
              <a:ext cx="1056" cy="6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The average amount of variation within groups.  </a:t>
              </a:r>
            </a:p>
          </p:txBody>
        </p:sp>
        <p:sp>
          <p:nvSpPr>
            <p:cNvPr id="121879" name="Line 20"/>
            <p:cNvSpPr>
              <a:spLocks noChangeShapeType="1"/>
            </p:cNvSpPr>
            <p:nvPr/>
          </p:nvSpPr>
          <p:spPr bwMode="auto">
            <a:xfrm flipV="1">
              <a:off x="720" y="2304"/>
              <a:ext cx="48" cy="115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257800" y="3581400"/>
            <a:ext cx="2133600" cy="2247900"/>
            <a:chOff x="3312" y="2256"/>
            <a:chExt cx="1344" cy="1416"/>
          </a:xfrm>
        </p:grpSpPr>
        <p:sp>
          <p:nvSpPr>
            <p:cNvPr id="121875" name="Text Box 22"/>
            <p:cNvSpPr txBox="1">
              <a:spLocks noChangeArrowheads="1"/>
            </p:cNvSpPr>
            <p:nvPr/>
          </p:nvSpPr>
          <p:spPr bwMode="auto">
            <a:xfrm>
              <a:off x="3312" y="3483"/>
              <a:ext cx="1344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Each group’s variance.</a:t>
              </a:r>
            </a:p>
          </p:txBody>
        </p:sp>
        <p:sp>
          <p:nvSpPr>
            <p:cNvPr id="121876" name="Line 23"/>
            <p:cNvSpPr>
              <a:spLocks noChangeShapeType="1"/>
            </p:cNvSpPr>
            <p:nvPr/>
          </p:nvSpPr>
          <p:spPr bwMode="auto">
            <a:xfrm flipH="1" flipV="1">
              <a:off x="3888" y="2304"/>
              <a:ext cx="157" cy="117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  <p:sp>
          <p:nvSpPr>
            <p:cNvPr id="121877" name="Line 24"/>
            <p:cNvSpPr>
              <a:spLocks noChangeShapeType="1"/>
            </p:cNvSpPr>
            <p:nvPr/>
          </p:nvSpPr>
          <p:spPr bwMode="auto">
            <a:xfrm flipH="1" flipV="1">
              <a:off x="3312" y="2256"/>
              <a:ext cx="384" cy="12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010400" y="4800600"/>
            <a:ext cx="2133600" cy="2057400"/>
            <a:chOff x="4416" y="3024"/>
            <a:chExt cx="1344" cy="1296"/>
          </a:xfrm>
        </p:grpSpPr>
        <p:sp>
          <p:nvSpPr>
            <p:cNvPr id="121873" name="Text Box 26"/>
            <p:cNvSpPr txBox="1">
              <a:spLocks noChangeArrowheads="1"/>
            </p:cNvSpPr>
            <p:nvPr/>
          </p:nvSpPr>
          <p:spPr bwMode="auto">
            <a:xfrm>
              <a:off x="4416" y="3361"/>
              <a:ext cx="1344" cy="9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Large F value indicates that the between group variation exceeds the within group variation (=the background noise).</a:t>
              </a:r>
            </a:p>
          </p:txBody>
        </p:sp>
        <p:sp>
          <p:nvSpPr>
            <p:cNvPr id="121874" name="Line 27"/>
            <p:cNvSpPr>
              <a:spLocks noChangeShapeType="1"/>
            </p:cNvSpPr>
            <p:nvPr/>
          </p:nvSpPr>
          <p:spPr bwMode="auto">
            <a:xfrm flipH="1" flipV="1">
              <a:off x="4416" y="3024"/>
              <a:ext cx="768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</p:spPr>
          <p:txBody>
            <a:bodyPr bIns="0"/>
            <a:lstStyle/>
            <a:p>
              <a:endParaRPr lang="en-IN"/>
            </a:p>
          </p:txBody>
        </p:sp>
      </p:grpSp>
      <p:sp>
        <p:nvSpPr>
          <p:cNvPr id="121872" name="Rectangle 28"/>
          <p:cNvSpPr>
            <a:spLocks noChangeArrowheads="1"/>
          </p:cNvSpPr>
          <p:nvPr/>
        </p:nvSpPr>
        <p:spPr bwMode="auto">
          <a:xfrm>
            <a:off x="8267700" y="44450"/>
            <a:ext cx="7683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F-test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Does </a:t>
            </a:r>
            <a:r>
              <a:rPr lang="en-US" altLang="en-US" smtClean="0">
                <a:solidFill>
                  <a:schemeClr val="accent2"/>
                </a:solidFill>
              </a:rPr>
              <a:t>learning method</a:t>
            </a:r>
            <a:r>
              <a:rPr lang="en-US" altLang="en-US" smtClean="0"/>
              <a:t> affect student’s </a:t>
            </a:r>
            <a:r>
              <a:rPr lang="en-US" altLang="en-US" smtClean="0">
                <a:solidFill>
                  <a:schemeClr val="accent2"/>
                </a:solidFill>
              </a:rPr>
              <a:t>exam scores</a:t>
            </a:r>
            <a:r>
              <a:rPr lang="en-US" altLang="en-US" smtClean="0"/>
              <a:t>? 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mtClean="0"/>
              <a:t>Consider 3 methods:</a:t>
            </a:r>
          </a:p>
          <a:p>
            <a:pPr marL="742950" lvl="1" indent="-285750" eaLnBrk="1" hangingPunct="1"/>
            <a:r>
              <a:rPr lang="en-US" altLang="en-US" smtClean="0"/>
              <a:t>standard</a:t>
            </a:r>
          </a:p>
          <a:p>
            <a:pPr marL="742950" lvl="1" indent="-285750" eaLnBrk="1" hangingPunct="1"/>
            <a:r>
              <a:rPr lang="en-US" altLang="en-US" smtClean="0"/>
              <a:t>osmosis</a:t>
            </a:r>
          </a:p>
          <a:p>
            <a:pPr marL="742950" lvl="1" indent="-285750" eaLnBrk="1" hangingPunct="1"/>
            <a:r>
              <a:rPr lang="en-US" altLang="en-US" smtClean="0"/>
              <a:t>shock therapy</a:t>
            </a:r>
          </a:p>
          <a:p>
            <a:pPr marL="342900" indent="-342900" eaLnBrk="1" hangingPunct="1"/>
            <a:r>
              <a:rPr lang="en-US" altLang="en-US" smtClean="0"/>
              <a:t>Convince 15 students to take part.  Assign 5 students randomly to each method.</a:t>
            </a:r>
          </a:p>
          <a:p>
            <a:pPr marL="342900" indent="-342900" eaLnBrk="1" hangingPunct="1"/>
            <a:r>
              <a:rPr lang="en-US" altLang="en-US" smtClean="0"/>
              <a:t>Wait eight weeks.  Then, test students to get exam scores.</a:t>
            </a:r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… Study #1</a:t>
            </a:r>
          </a:p>
        </p:txBody>
      </p:sp>
      <p:graphicFrame>
        <p:nvGraphicFramePr>
          <p:cNvPr id="142340" name="Object 3"/>
          <p:cNvGraphicFramePr>
            <a:graphicFrameLocks noChangeAspect="1"/>
          </p:cNvGraphicFramePr>
          <p:nvPr/>
        </p:nvGraphicFramePr>
        <p:xfrm>
          <a:off x="381000" y="1981200"/>
          <a:ext cx="8382000" cy="3071813"/>
        </p:xfrm>
        <a:graphic>
          <a:graphicData uri="http://schemas.openxmlformats.org/presentationml/2006/ole">
            <p:oleObj spid="_x0000_s5122" name="Photo Editor Photo" r:id="rId3" imgW="5961905" imgH="1876190" progId="">
              <p:embed/>
            </p:oleObj>
          </a:graphicData>
        </a:graphic>
      </p:graphicFrame>
      <p:sp>
        <p:nvSpPr>
          <p:cNvPr id="142341" name="Text Box 4"/>
          <p:cNvSpPr txBox="1">
            <a:spLocks noChangeArrowheads="1"/>
          </p:cNvSpPr>
          <p:nvPr/>
        </p:nvSpPr>
        <p:spPr bwMode="auto">
          <a:xfrm>
            <a:off x="1676400" y="5638800"/>
            <a:ext cx="601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imes New Roman" pitchFamily="18" charset="0"/>
              </a:rPr>
              <a:t>Is there a reasonable conclusion?</a:t>
            </a:r>
          </a:p>
        </p:txBody>
      </p:sp>
      <p:sp>
        <p:nvSpPr>
          <p:cNvPr id="142342" name="Rectangle 5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… Study #2</a:t>
            </a:r>
          </a:p>
        </p:txBody>
      </p:sp>
      <p:graphicFrame>
        <p:nvGraphicFramePr>
          <p:cNvPr id="143364" name="Object 3"/>
          <p:cNvGraphicFramePr>
            <a:graphicFrameLocks noChangeAspect="1"/>
          </p:cNvGraphicFramePr>
          <p:nvPr/>
        </p:nvGraphicFramePr>
        <p:xfrm>
          <a:off x="304800" y="1981200"/>
          <a:ext cx="8534400" cy="3124200"/>
        </p:xfrm>
        <a:graphic>
          <a:graphicData uri="http://schemas.openxmlformats.org/presentationml/2006/ole">
            <p:oleObj spid="_x0000_s6146" name="Photo Editor Photo" r:id="rId3" imgW="5961905" imgH="2019048" progId="">
              <p:embed/>
            </p:oleObj>
          </a:graphicData>
        </a:graphic>
      </p:graphicFrame>
      <p:sp>
        <p:nvSpPr>
          <p:cNvPr id="143365" name="Text Box 4"/>
          <p:cNvSpPr txBox="1">
            <a:spLocks noChangeArrowheads="1"/>
          </p:cNvSpPr>
          <p:nvPr/>
        </p:nvSpPr>
        <p:spPr bwMode="auto">
          <a:xfrm>
            <a:off x="1676400" y="5638800"/>
            <a:ext cx="601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imes New Roman" pitchFamily="18" charset="0"/>
              </a:rPr>
              <a:t>Is there a reasonable conclusion?</a:t>
            </a:r>
          </a:p>
        </p:txBody>
      </p:sp>
      <p:sp>
        <p:nvSpPr>
          <p:cNvPr id="143366" name="Rectangle 5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… Study #3</a:t>
            </a:r>
          </a:p>
        </p:txBody>
      </p:sp>
      <p:sp>
        <p:nvSpPr>
          <p:cNvPr id="144388" name="Text Box 3"/>
          <p:cNvSpPr txBox="1">
            <a:spLocks noChangeArrowheads="1"/>
          </p:cNvSpPr>
          <p:nvPr/>
        </p:nvSpPr>
        <p:spPr bwMode="auto">
          <a:xfrm>
            <a:off x="1676400" y="5638800"/>
            <a:ext cx="601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imes New Roman" pitchFamily="18" charset="0"/>
              </a:rPr>
              <a:t>Is there a reasonable conclusion?</a:t>
            </a:r>
          </a:p>
        </p:txBody>
      </p:sp>
      <p:graphicFrame>
        <p:nvGraphicFramePr>
          <p:cNvPr id="144389" name="Object 4"/>
          <p:cNvGraphicFramePr>
            <a:graphicFrameLocks noChangeAspect="1"/>
          </p:cNvGraphicFramePr>
          <p:nvPr/>
        </p:nvGraphicFramePr>
        <p:xfrm>
          <a:off x="152400" y="2133600"/>
          <a:ext cx="8839200" cy="3124200"/>
        </p:xfrm>
        <a:graphic>
          <a:graphicData uri="http://schemas.openxmlformats.org/presentationml/2006/ole">
            <p:oleObj spid="_x0000_s7170" name="Photo Editor Photo" r:id="rId3" imgW="5934903" imgH="1828571" progId="">
              <p:embed/>
            </p:oleObj>
          </a:graphicData>
        </a:graphic>
      </p:graphicFrame>
      <p:sp>
        <p:nvSpPr>
          <p:cNvPr id="144390" name="Rectangle 5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“Analysis of Variance”</a:t>
            </a:r>
          </a:p>
        </p:txBody>
      </p:sp>
      <p:graphicFrame>
        <p:nvGraphicFramePr>
          <p:cNvPr id="145412" name="Object 3"/>
          <p:cNvGraphicFramePr>
            <a:graphicFrameLocks noChangeAspect="1"/>
          </p:cNvGraphicFramePr>
          <p:nvPr/>
        </p:nvGraphicFramePr>
        <p:xfrm>
          <a:off x="304800" y="2133600"/>
          <a:ext cx="8610600" cy="2998788"/>
        </p:xfrm>
        <a:graphic>
          <a:graphicData uri="http://schemas.openxmlformats.org/presentationml/2006/ole">
            <p:oleObj spid="_x0000_s8194" name="Photo Editor Photo" r:id="rId3" imgW="5934903" imgH="2066667" progId="">
              <p:embed/>
            </p:oleObj>
          </a:graphicData>
        </a:graphic>
      </p:graphicFrame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The 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variation between</a:t>
            </a:r>
            <a:r>
              <a:rPr lang="en-US" altLang="en-US">
                <a:latin typeface="Times New Roman" pitchFamily="18" charset="0"/>
              </a:rPr>
              <a:t> the group means and the grand mean is larger than the 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variation within</a:t>
            </a:r>
            <a:r>
              <a:rPr lang="en-US" altLang="en-US">
                <a:latin typeface="Times New Roman" pitchFamily="18" charset="0"/>
              </a:rPr>
              <a:t> the groups.</a:t>
            </a:r>
          </a:p>
        </p:txBody>
      </p:sp>
      <p:sp>
        <p:nvSpPr>
          <p:cNvPr id="145414" name="Rectangle 5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“Analysis of Variance”</a:t>
            </a:r>
          </a:p>
        </p:txBody>
      </p:sp>
      <p:graphicFrame>
        <p:nvGraphicFramePr>
          <p:cNvPr id="146436" name="Object 3"/>
          <p:cNvGraphicFramePr>
            <a:graphicFrameLocks noChangeAspect="1"/>
          </p:cNvGraphicFramePr>
          <p:nvPr/>
        </p:nvGraphicFramePr>
        <p:xfrm>
          <a:off x="228600" y="2057400"/>
          <a:ext cx="8686800" cy="2971800"/>
        </p:xfrm>
        <a:graphic>
          <a:graphicData uri="http://schemas.openxmlformats.org/presentationml/2006/ole">
            <p:oleObj spid="_x0000_s9218" name="Photo Editor Photo" r:id="rId3" imgW="5982535" imgH="2104762" progId="">
              <p:embed/>
            </p:oleObj>
          </a:graphicData>
        </a:graphic>
      </p:graphicFrame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The 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variation between</a:t>
            </a:r>
            <a:r>
              <a:rPr lang="en-US" altLang="en-US">
                <a:latin typeface="Times New Roman" pitchFamily="18" charset="0"/>
              </a:rPr>
              <a:t> the group means and the grand mean is smaller than the 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variation within</a:t>
            </a:r>
            <a:r>
              <a:rPr lang="en-US" altLang="en-US">
                <a:latin typeface="Times New Roman" pitchFamily="18" charset="0"/>
              </a:rPr>
              <a:t> the groups.</a:t>
            </a:r>
          </a:p>
        </p:txBody>
      </p:sp>
      <p:sp>
        <p:nvSpPr>
          <p:cNvPr id="146438" name="Rectangle 5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228600" y="0"/>
            <a:ext cx="5745163" cy="434975"/>
            <a:chOff x="0" y="604"/>
            <a:chExt cx="1809" cy="575"/>
          </a:xfrm>
        </p:grpSpPr>
        <p:sp>
          <p:nvSpPr>
            <p:cNvPr id="161947" name="Rectangle 3"/>
            <p:cNvSpPr>
              <a:spLocks noChangeArrowheads="1"/>
            </p:cNvSpPr>
            <p:nvPr/>
          </p:nvSpPr>
          <p:spPr bwMode="auto">
            <a:xfrm>
              <a:off x="46" y="633"/>
              <a:ext cx="1717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0"/>
            <a:lstStyle/>
            <a:p>
              <a:pPr algn="ctr"/>
              <a:r>
                <a:rPr lang="en-US" altLang="en-US" sz="2000" b="1" u="sng">
                  <a:latin typeface="Times New Roman" pitchFamily="18" charset="0"/>
                  <a:cs typeface="Times New Roman" pitchFamily="18" charset="0"/>
                </a:rPr>
                <a:t>Types of variables to be analyzed</a:t>
              </a:r>
              <a:endParaRPr lang="en-US" altLang="en-US" sz="2000" b="1" u="sng">
                <a:latin typeface="Times New Roman" pitchFamily="18" charset="0"/>
              </a:endParaRPr>
            </a:p>
          </p:txBody>
        </p:sp>
        <p:sp>
          <p:nvSpPr>
            <p:cNvPr id="161948" name="Rectangle 4"/>
            <p:cNvSpPr>
              <a:spLocks noChangeArrowheads="1"/>
            </p:cNvSpPr>
            <p:nvPr/>
          </p:nvSpPr>
          <p:spPr bwMode="auto">
            <a:xfrm>
              <a:off x="0" y="604"/>
              <a:ext cx="1809" cy="575"/>
            </a:xfrm>
            <a:prstGeom prst="rect">
              <a:avLst/>
            </a:prstGeom>
            <a:noFill/>
            <a:ln w="7">
              <a:noFill/>
              <a:miter lim="800000"/>
              <a:headEnd/>
              <a:tailEnd/>
            </a:ln>
            <a:effectLst/>
          </p:spPr>
          <p:txBody>
            <a:bodyPr bIns="0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791200" y="-76200"/>
            <a:ext cx="3886200" cy="890588"/>
            <a:chOff x="1809" y="604"/>
            <a:chExt cx="1072" cy="1179"/>
          </a:xfrm>
        </p:grpSpPr>
        <p:sp>
          <p:nvSpPr>
            <p:cNvPr id="161945" name="Rectangle 6"/>
            <p:cNvSpPr>
              <a:spLocks noChangeArrowheads="1"/>
            </p:cNvSpPr>
            <p:nvPr/>
          </p:nvSpPr>
          <p:spPr bwMode="auto">
            <a:xfrm>
              <a:off x="1855" y="633"/>
              <a:ext cx="980" cy="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0"/>
            <a:lstStyle/>
            <a:p>
              <a:pPr algn="ctr" eaLnBrk="1" hangingPunct="1"/>
              <a:endParaRPr lang="en-US" alt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</a:rPr>
                <a:t>Statistical procedure </a:t>
              </a:r>
            </a:p>
            <a:p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</a:rPr>
                <a:t>or measure of association</a:t>
              </a:r>
              <a:endParaRPr lang="en-US" altLang="en-US" sz="2000" b="1" dirty="0">
                <a:latin typeface="Times New Roman" pitchFamily="18" charset="0"/>
              </a:endParaRPr>
            </a:p>
          </p:txBody>
        </p:sp>
        <p:sp>
          <p:nvSpPr>
            <p:cNvPr id="161946" name="Rectangle 7"/>
            <p:cNvSpPr>
              <a:spLocks noChangeArrowheads="1"/>
            </p:cNvSpPr>
            <p:nvPr/>
          </p:nvSpPr>
          <p:spPr bwMode="auto">
            <a:xfrm>
              <a:off x="1809" y="604"/>
              <a:ext cx="1072" cy="1179"/>
            </a:xfrm>
            <a:prstGeom prst="rect">
              <a:avLst/>
            </a:prstGeom>
            <a:noFill/>
            <a:ln w="7">
              <a:noFill/>
              <a:miter lim="800000"/>
              <a:headEnd/>
              <a:tailEnd/>
            </a:ln>
            <a:effectLst/>
          </p:spPr>
          <p:txBody>
            <a:bodyPr bIns="0"/>
            <a:lstStyle/>
            <a:p>
              <a:pPr eaLnBrk="1" hangingPunct="1"/>
              <a:endParaRPr 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533400"/>
            <a:ext cx="3200400" cy="457200"/>
            <a:chOff x="0" y="1208"/>
            <a:chExt cx="872" cy="604"/>
          </a:xfrm>
        </p:grpSpPr>
        <p:sp>
          <p:nvSpPr>
            <p:cNvPr id="161943" name="Rectangle 9"/>
            <p:cNvSpPr>
              <a:spLocks noChangeArrowheads="1"/>
            </p:cNvSpPr>
            <p:nvPr/>
          </p:nvSpPr>
          <p:spPr bwMode="auto">
            <a:xfrm>
              <a:off x="43" y="1208"/>
              <a:ext cx="786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0" anchor="ctr"/>
            <a:lstStyle/>
            <a:p>
              <a:pPr eaLnBrk="1" hangingPunct="1"/>
              <a:r>
                <a:rPr lang="en-US" altLang="en-US" sz="2000" b="1">
                  <a:latin typeface="Times New Roman" pitchFamily="18" charset="0"/>
                  <a:cs typeface="Times New Roman" pitchFamily="18" charset="0"/>
                </a:rPr>
                <a:t>Predictor variable/s</a:t>
              </a:r>
            </a:p>
            <a:p>
              <a:endParaRPr lang="en-US" altLang="en-US" sz="2000" b="1">
                <a:latin typeface="Times New Roman" pitchFamily="18" charset="0"/>
              </a:endParaRPr>
            </a:p>
          </p:txBody>
        </p:sp>
        <p:sp>
          <p:nvSpPr>
            <p:cNvPr id="161944" name="Rectangle 10"/>
            <p:cNvSpPr>
              <a:spLocks noChangeArrowheads="1"/>
            </p:cNvSpPr>
            <p:nvPr/>
          </p:nvSpPr>
          <p:spPr bwMode="auto">
            <a:xfrm>
              <a:off x="0" y="1208"/>
              <a:ext cx="872" cy="604"/>
            </a:xfrm>
            <a:prstGeom prst="rect">
              <a:avLst/>
            </a:prstGeom>
            <a:noFill/>
            <a:ln w="7">
              <a:noFill/>
              <a:miter lim="800000"/>
              <a:headEnd/>
              <a:tailEnd/>
            </a:ln>
            <a:effectLst/>
          </p:spPr>
          <p:txBody>
            <a:bodyPr bIns="0"/>
            <a:lstStyle/>
            <a:p>
              <a:pPr eaLnBrk="1" hangingPunct="1"/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667000" y="457200"/>
            <a:ext cx="2974975" cy="406400"/>
            <a:chOff x="872" y="1208"/>
            <a:chExt cx="937" cy="536"/>
          </a:xfrm>
        </p:grpSpPr>
        <p:sp>
          <p:nvSpPr>
            <p:cNvPr id="161941" name="Rectangle 12"/>
            <p:cNvSpPr>
              <a:spLocks noChangeArrowheads="1"/>
            </p:cNvSpPr>
            <p:nvPr/>
          </p:nvSpPr>
          <p:spPr bwMode="auto">
            <a:xfrm>
              <a:off x="918" y="1242"/>
              <a:ext cx="845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0" anchor="ctr"/>
            <a:lstStyle/>
            <a:p>
              <a:pPr eaLnBrk="1" hangingPunct="1"/>
              <a:endParaRPr lang="en-US" altLang="en-US" sz="1800" b="1" dirty="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</a:rPr>
                <a:t>Outcome variable</a:t>
              </a:r>
            </a:p>
            <a:p>
              <a:endParaRPr lang="en-US" altLang="en-US" sz="2000" b="1" dirty="0">
                <a:latin typeface="Times New Roman" pitchFamily="18" charset="0"/>
              </a:endParaRPr>
            </a:p>
          </p:txBody>
        </p:sp>
        <p:sp>
          <p:nvSpPr>
            <p:cNvPr id="161942" name="Rectangle 13"/>
            <p:cNvSpPr>
              <a:spLocks noChangeArrowheads="1"/>
            </p:cNvSpPr>
            <p:nvPr/>
          </p:nvSpPr>
          <p:spPr bwMode="auto">
            <a:xfrm>
              <a:off x="872" y="1208"/>
              <a:ext cx="937" cy="536"/>
            </a:xfrm>
            <a:prstGeom prst="rect">
              <a:avLst/>
            </a:prstGeom>
            <a:noFill/>
            <a:ln w="7">
              <a:noFill/>
              <a:miter lim="800000"/>
              <a:headEnd/>
              <a:tailEnd/>
            </a:ln>
            <a:effectLst/>
          </p:spPr>
          <p:txBody>
            <a:bodyPr bIns="0"/>
            <a:lstStyle/>
            <a:p>
              <a:pPr eaLnBrk="1" hangingPunct="1"/>
              <a:endParaRPr 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0" y="476250"/>
            <a:ext cx="9429750" cy="869950"/>
            <a:chOff x="0" y="1812"/>
            <a:chExt cx="2969" cy="1151"/>
          </a:xfrm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43" y="1869"/>
              <a:ext cx="2883" cy="782"/>
              <a:chOff x="0" y="3364"/>
              <a:chExt cx="2883" cy="868"/>
            </a:xfrm>
          </p:grpSpPr>
          <p:sp>
            <p:nvSpPr>
              <p:cNvPr id="161939" name="Rectangle 16"/>
              <p:cNvSpPr>
                <a:spLocks noChangeArrowheads="1"/>
              </p:cNvSpPr>
              <p:nvPr/>
            </p:nvSpPr>
            <p:spPr bwMode="auto">
              <a:xfrm>
                <a:off x="0" y="3364"/>
                <a:ext cx="2883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/>
                <a:endParaRPr lang="en-US" altLang="en-US" sz="1400" b="1">
                  <a:latin typeface="Times New Roman" pitchFamily="18" charset="0"/>
                </a:endParaRPr>
              </a:p>
            </p:txBody>
          </p:sp>
          <p:sp>
            <p:nvSpPr>
              <p:cNvPr id="161940" name="Rectangle 17"/>
              <p:cNvSpPr>
                <a:spLocks noChangeArrowheads="1"/>
              </p:cNvSpPr>
              <p:nvPr/>
            </p:nvSpPr>
            <p:spPr bwMode="auto">
              <a:xfrm>
                <a:off x="0" y="3784"/>
                <a:ext cx="2883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en-US" sz="2000" b="1" u="sng">
                    <a:latin typeface="Times New Roman" pitchFamily="18" charset="0"/>
                    <a:cs typeface="Times New Roman" pitchFamily="18" charset="0"/>
                  </a:rPr>
                  <a:t>Cross-sectional/case-control studies</a:t>
                </a:r>
                <a:r>
                  <a:rPr lang="en-US" altLang="en-US" sz="1800" b="1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altLang="en-US" sz="1800" b="1">
                  <a:latin typeface="Times New Roman" pitchFamily="18" charset="0"/>
                </a:endParaRPr>
              </a:p>
            </p:txBody>
          </p:sp>
        </p:grpSp>
        <p:sp>
          <p:nvSpPr>
            <p:cNvPr id="161938" name="Rectangle 18"/>
            <p:cNvSpPr>
              <a:spLocks noChangeArrowheads="1"/>
            </p:cNvSpPr>
            <p:nvPr/>
          </p:nvSpPr>
          <p:spPr bwMode="auto">
            <a:xfrm>
              <a:off x="0" y="1812"/>
              <a:ext cx="2969" cy="1151"/>
            </a:xfrm>
            <a:prstGeom prst="rect">
              <a:avLst/>
            </a:prstGeom>
            <a:noFill/>
            <a:ln w="7">
              <a:noFill/>
              <a:miter lim="800000"/>
              <a:headEnd/>
              <a:tailEnd/>
            </a:ln>
            <a:effectLst/>
          </p:spPr>
          <p:txBody>
            <a:bodyPr bIns="0"/>
            <a:lstStyle/>
            <a:p>
              <a:pPr eaLnBrk="1" hangingPunct="1"/>
              <a:endParaRPr lang="en-US"/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0" y="2133600"/>
            <a:ext cx="9144000" cy="119063"/>
            <a:chOff x="0" y="1123"/>
            <a:chExt cx="5764" cy="123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0" y="1123"/>
              <a:ext cx="1745" cy="123"/>
              <a:chOff x="0" y="2963"/>
              <a:chExt cx="872" cy="258"/>
            </a:xfrm>
          </p:grpSpPr>
          <p:sp>
            <p:nvSpPr>
              <p:cNvPr id="161935" name="Rectangle 21"/>
              <p:cNvSpPr>
                <a:spLocks noChangeArrowheads="1"/>
              </p:cNvSpPr>
              <p:nvPr/>
            </p:nvSpPr>
            <p:spPr bwMode="auto">
              <a:xfrm>
                <a:off x="43" y="3021"/>
                <a:ext cx="786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Categorical </a:t>
                </a:r>
                <a:r>
                  <a:rPr lang="en-US" altLang="en-US" sz="16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(&gt;2 groups)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36" name="Rectangle 22"/>
              <p:cNvSpPr>
                <a:spLocks noChangeArrowheads="1"/>
              </p:cNvSpPr>
              <p:nvPr/>
            </p:nvSpPr>
            <p:spPr bwMode="auto">
              <a:xfrm>
                <a:off x="0" y="2963"/>
                <a:ext cx="872" cy="25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745" y="1123"/>
              <a:ext cx="1874" cy="123"/>
              <a:chOff x="872" y="2963"/>
              <a:chExt cx="937" cy="258"/>
            </a:xfrm>
          </p:grpSpPr>
          <p:sp>
            <p:nvSpPr>
              <p:cNvPr id="161933" name="Rectangle 24"/>
              <p:cNvSpPr>
                <a:spLocks noChangeArrowheads="1"/>
              </p:cNvSpPr>
              <p:nvPr/>
            </p:nvSpPr>
            <p:spPr bwMode="auto">
              <a:xfrm>
                <a:off x="915" y="3021"/>
                <a:ext cx="851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Continuous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34" name="Rectangle 25"/>
              <p:cNvSpPr>
                <a:spLocks noChangeArrowheads="1"/>
              </p:cNvSpPr>
              <p:nvPr/>
            </p:nvSpPr>
            <p:spPr bwMode="auto">
              <a:xfrm>
                <a:off x="872" y="2963"/>
                <a:ext cx="937" cy="25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3619" y="1123"/>
              <a:ext cx="2145" cy="123"/>
              <a:chOff x="1809" y="2963"/>
              <a:chExt cx="1072" cy="258"/>
            </a:xfrm>
          </p:grpSpPr>
          <p:sp>
            <p:nvSpPr>
              <p:cNvPr id="161931" name="Rectangle 27"/>
              <p:cNvSpPr>
                <a:spLocks noChangeArrowheads="1"/>
              </p:cNvSpPr>
              <p:nvPr/>
            </p:nvSpPr>
            <p:spPr bwMode="auto">
              <a:xfrm>
                <a:off x="1852" y="3021"/>
                <a:ext cx="986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ANOVA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32" name="Rectangle 28"/>
              <p:cNvSpPr>
                <a:spLocks noChangeArrowheads="1"/>
              </p:cNvSpPr>
              <p:nvPr/>
            </p:nvSpPr>
            <p:spPr bwMode="auto">
              <a:xfrm>
                <a:off x="1809" y="2963"/>
                <a:ext cx="1072" cy="25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0" y="2362200"/>
            <a:ext cx="9150350" cy="303213"/>
            <a:chOff x="0" y="1661"/>
            <a:chExt cx="5764" cy="191"/>
          </a:xfrm>
        </p:grpSpPr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0" y="1661"/>
              <a:ext cx="1745" cy="191"/>
              <a:chOff x="0" y="3711"/>
              <a:chExt cx="872" cy="402"/>
            </a:xfrm>
          </p:grpSpPr>
          <p:sp>
            <p:nvSpPr>
              <p:cNvPr id="161926" name="Rectangle 31"/>
              <p:cNvSpPr>
                <a:spLocks noChangeArrowheads="1"/>
              </p:cNvSpPr>
              <p:nvPr/>
            </p:nvSpPr>
            <p:spPr bwMode="auto">
              <a:xfrm>
                <a:off x="46" y="3740"/>
                <a:ext cx="780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Continuous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27" name="Rectangle 32"/>
              <p:cNvSpPr>
                <a:spLocks noChangeArrowheads="1"/>
              </p:cNvSpPr>
              <p:nvPr/>
            </p:nvSpPr>
            <p:spPr bwMode="auto">
              <a:xfrm>
                <a:off x="0" y="3711"/>
                <a:ext cx="872" cy="402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4" name="Group 33"/>
            <p:cNvGrpSpPr>
              <a:grpSpLocks/>
            </p:cNvGrpSpPr>
            <p:nvPr/>
          </p:nvGrpSpPr>
          <p:grpSpPr bwMode="auto">
            <a:xfrm>
              <a:off x="1745" y="1661"/>
              <a:ext cx="1874" cy="191"/>
              <a:chOff x="872" y="3711"/>
              <a:chExt cx="937" cy="402"/>
            </a:xfrm>
          </p:grpSpPr>
          <p:sp>
            <p:nvSpPr>
              <p:cNvPr id="161924" name="Rectangle 34"/>
              <p:cNvSpPr>
                <a:spLocks noChangeArrowheads="1"/>
              </p:cNvSpPr>
              <p:nvPr/>
            </p:nvSpPr>
            <p:spPr bwMode="auto">
              <a:xfrm>
                <a:off x="918" y="3740"/>
                <a:ext cx="845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Continuous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25" name="Rectangle 35"/>
              <p:cNvSpPr>
                <a:spLocks noChangeArrowheads="1"/>
              </p:cNvSpPr>
              <p:nvPr/>
            </p:nvSpPr>
            <p:spPr bwMode="auto">
              <a:xfrm>
                <a:off x="872" y="3711"/>
                <a:ext cx="937" cy="402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3619" y="1661"/>
              <a:ext cx="2145" cy="191"/>
              <a:chOff x="1809" y="3711"/>
              <a:chExt cx="1072" cy="402"/>
            </a:xfrm>
          </p:grpSpPr>
          <p:sp>
            <p:nvSpPr>
              <p:cNvPr id="161922" name="Rectangle 37"/>
              <p:cNvSpPr>
                <a:spLocks noChangeArrowheads="1"/>
              </p:cNvSpPr>
              <p:nvPr/>
            </p:nvSpPr>
            <p:spPr bwMode="auto">
              <a:xfrm>
                <a:off x="1855" y="3740"/>
                <a:ext cx="980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Simple linear regression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23" name="Rectangle 38"/>
              <p:cNvSpPr>
                <a:spLocks noChangeArrowheads="1"/>
              </p:cNvSpPr>
              <p:nvPr/>
            </p:nvSpPr>
            <p:spPr bwMode="auto">
              <a:xfrm>
                <a:off x="1809" y="3711"/>
                <a:ext cx="1072" cy="402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0" y="2819400"/>
            <a:ext cx="9150350" cy="390525"/>
            <a:chOff x="0" y="1894"/>
            <a:chExt cx="5764" cy="246"/>
          </a:xfrm>
        </p:grpSpPr>
        <p:grpSp>
          <p:nvGrpSpPr>
            <p:cNvPr id="17" name="Group 40"/>
            <p:cNvGrpSpPr>
              <a:grpSpLocks/>
            </p:cNvGrpSpPr>
            <p:nvPr/>
          </p:nvGrpSpPr>
          <p:grpSpPr bwMode="auto">
            <a:xfrm>
              <a:off x="0" y="1894"/>
              <a:ext cx="1745" cy="246"/>
              <a:chOff x="0" y="4200"/>
              <a:chExt cx="872" cy="517"/>
            </a:xfrm>
          </p:grpSpPr>
          <p:sp>
            <p:nvSpPr>
              <p:cNvPr id="161917" name="Rectangle 41"/>
              <p:cNvSpPr>
                <a:spLocks noChangeArrowheads="1"/>
              </p:cNvSpPr>
              <p:nvPr/>
            </p:nvSpPr>
            <p:spPr bwMode="auto">
              <a:xfrm>
                <a:off x="46" y="4229"/>
                <a:ext cx="780" cy="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Multivariate</a:t>
                </a:r>
              </a:p>
              <a:p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(categorical and continuous) </a:t>
                </a:r>
              </a:p>
              <a:p>
                <a:endParaRPr lang="en-US" altLang="en-US" sz="18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18" name="Rectangle 42"/>
              <p:cNvSpPr>
                <a:spLocks noChangeArrowheads="1"/>
              </p:cNvSpPr>
              <p:nvPr/>
            </p:nvSpPr>
            <p:spPr bwMode="auto">
              <a:xfrm>
                <a:off x="0" y="4200"/>
                <a:ext cx="872" cy="517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1745" y="1894"/>
              <a:ext cx="1874" cy="246"/>
              <a:chOff x="872" y="4200"/>
              <a:chExt cx="937" cy="517"/>
            </a:xfrm>
          </p:grpSpPr>
          <p:sp>
            <p:nvSpPr>
              <p:cNvPr id="161915" name="Rectangle 44"/>
              <p:cNvSpPr>
                <a:spLocks noChangeArrowheads="1"/>
              </p:cNvSpPr>
              <p:nvPr/>
            </p:nvSpPr>
            <p:spPr bwMode="auto">
              <a:xfrm>
                <a:off x="918" y="4229"/>
                <a:ext cx="845" cy="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Continuous</a:t>
                </a:r>
              </a:p>
              <a:p>
                <a:endParaRPr lang="en-US" altLang="en-US" sz="18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16" name="Rectangle 45"/>
              <p:cNvSpPr>
                <a:spLocks noChangeArrowheads="1"/>
              </p:cNvSpPr>
              <p:nvPr/>
            </p:nvSpPr>
            <p:spPr bwMode="auto">
              <a:xfrm>
                <a:off x="872" y="4200"/>
                <a:ext cx="937" cy="517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9" name="Group 46"/>
            <p:cNvGrpSpPr>
              <a:grpSpLocks/>
            </p:cNvGrpSpPr>
            <p:nvPr/>
          </p:nvGrpSpPr>
          <p:grpSpPr bwMode="auto">
            <a:xfrm>
              <a:off x="3619" y="1894"/>
              <a:ext cx="2145" cy="246"/>
              <a:chOff x="1809" y="4200"/>
              <a:chExt cx="1072" cy="517"/>
            </a:xfrm>
          </p:grpSpPr>
          <p:sp>
            <p:nvSpPr>
              <p:cNvPr id="161913" name="Rectangle 47"/>
              <p:cNvSpPr>
                <a:spLocks noChangeArrowheads="1"/>
              </p:cNvSpPr>
              <p:nvPr/>
            </p:nvSpPr>
            <p:spPr bwMode="auto">
              <a:xfrm>
                <a:off x="1855" y="4229"/>
                <a:ext cx="980" cy="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Multiple linear regression</a:t>
                </a:r>
              </a:p>
              <a:p>
                <a:endParaRPr lang="en-US" altLang="en-US" sz="18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14" name="Rectangle 48"/>
              <p:cNvSpPr>
                <a:spLocks noChangeArrowheads="1"/>
              </p:cNvSpPr>
              <p:nvPr/>
            </p:nvSpPr>
            <p:spPr bwMode="auto">
              <a:xfrm>
                <a:off x="1809" y="4200"/>
                <a:ext cx="1072" cy="517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0" y="3505200"/>
            <a:ext cx="9150350" cy="195263"/>
            <a:chOff x="0" y="2181"/>
            <a:chExt cx="5764" cy="123"/>
          </a:xfrm>
        </p:grpSpPr>
        <p:grpSp>
          <p:nvGrpSpPr>
            <p:cNvPr id="21" name="Group 50"/>
            <p:cNvGrpSpPr>
              <a:grpSpLocks/>
            </p:cNvGrpSpPr>
            <p:nvPr/>
          </p:nvGrpSpPr>
          <p:grpSpPr bwMode="auto">
            <a:xfrm>
              <a:off x="0" y="2181"/>
              <a:ext cx="1745" cy="123"/>
              <a:chOff x="0" y="4804"/>
              <a:chExt cx="872" cy="258"/>
            </a:xfrm>
          </p:grpSpPr>
          <p:sp>
            <p:nvSpPr>
              <p:cNvPr id="161908" name="Rectangle 51"/>
              <p:cNvSpPr>
                <a:spLocks noChangeArrowheads="1"/>
              </p:cNvSpPr>
              <p:nvPr/>
            </p:nvSpPr>
            <p:spPr bwMode="auto">
              <a:xfrm>
                <a:off x="43" y="4862"/>
                <a:ext cx="786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Categorical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09" name="Rectangle 52"/>
              <p:cNvSpPr>
                <a:spLocks noChangeArrowheads="1"/>
              </p:cNvSpPr>
              <p:nvPr/>
            </p:nvSpPr>
            <p:spPr bwMode="auto">
              <a:xfrm>
                <a:off x="0" y="4804"/>
                <a:ext cx="872" cy="25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22" name="Group 53"/>
            <p:cNvGrpSpPr>
              <a:grpSpLocks/>
            </p:cNvGrpSpPr>
            <p:nvPr/>
          </p:nvGrpSpPr>
          <p:grpSpPr bwMode="auto">
            <a:xfrm>
              <a:off x="1745" y="2181"/>
              <a:ext cx="1874" cy="123"/>
              <a:chOff x="872" y="4804"/>
              <a:chExt cx="937" cy="258"/>
            </a:xfrm>
          </p:grpSpPr>
          <p:sp>
            <p:nvSpPr>
              <p:cNvPr id="161906" name="Rectangle 54"/>
              <p:cNvSpPr>
                <a:spLocks noChangeArrowheads="1"/>
              </p:cNvSpPr>
              <p:nvPr/>
            </p:nvSpPr>
            <p:spPr bwMode="auto">
              <a:xfrm>
                <a:off x="915" y="4862"/>
                <a:ext cx="851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Categorical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07" name="Rectangle 55"/>
              <p:cNvSpPr>
                <a:spLocks noChangeArrowheads="1"/>
              </p:cNvSpPr>
              <p:nvPr/>
            </p:nvSpPr>
            <p:spPr bwMode="auto">
              <a:xfrm>
                <a:off x="872" y="4804"/>
                <a:ext cx="937" cy="25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23" name="Group 56"/>
            <p:cNvGrpSpPr>
              <a:grpSpLocks/>
            </p:cNvGrpSpPr>
            <p:nvPr/>
          </p:nvGrpSpPr>
          <p:grpSpPr bwMode="auto">
            <a:xfrm>
              <a:off x="3619" y="2181"/>
              <a:ext cx="2145" cy="123"/>
              <a:chOff x="1809" y="4804"/>
              <a:chExt cx="1072" cy="258"/>
            </a:xfrm>
          </p:grpSpPr>
          <p:sp>
            <p:nvSpPr>
              <p:cNvPr id="161904" name="Rectangle 57"/>
              <p:cNvSpPr>
                <a:spLocks noChangeArrowheads="1"/>
              </p:cNvSpPr>
              <p:nvPr/>
            </p:nvSpPr>
            <p:spPr bwMode="auto">
              <a:xfrm>
                <a:off x="1852" y="4862"/>
                <a:ext cx="986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 dirty="0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Chi-square test</a:t>
                </a:r>
                <a:r>
                  <a:rPr lang="en-US" altLang="en-US" sz="1800" b="1" baseline="30000" dirty="0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1800" b="1" dirty="0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(or Fisher’s exact)</a:t>
                </a:r>
              </a:p>
              <a:p>
                <a:endParaRPr lang="en-US" altLang="en-US" sz="1800" b="1" dirty="0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05" name="Rectangle 58"/>
              <p:cNvSpPr>
                <a:spLocks noChangeArrowheads="1"/>
              </p:cNvSpPr>
              <p:nvPr/>
            </p:nvSpPr>
            <p:spPr bwMode="auto">
              <a:xfrm>
                <a:off x="1809" y="4804"/>
                <a:ext cx="1072" cy="25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24" name="Group 59"/>
          <p:cNvGrpSpPr>
            <a:grpSpLocks/>
          </p:cNvGrpSpPr>
          <p:nvPr/>
        </p:nvGrpSpPr>
        <p:grpSpPr bwMode="auto">
          <a:xfrm>
            <a:off x="0" y="3886200"/>
            <a:ext cx="9144000" cy="314325"/>
            <a:chOff x="0" y="2352"/>
            <a:chExt cx="5760" cy="198"/>
          </a:xfrm>
        </p:grpSpPr>
        <p:grpSp>
          <p:nvGrpSpPr>
            <p:cNvPr id="25" name="Group 60"/>
            <p:cNvGrpSpPr>
              <a:grpSpLocks/>
            </p:cNvGrpSpPr>
            <p:nvPr/>
          </p:nvGrpSpPr>
          <p:grpSpPr bwMode="auto">
            <a:xfrm>
              <a:off x="0" y="2359"/>
              <a:ext cx="1745" cy="191"/>
              <a:chOff x="0" y="5178"/>
              <a:chExt cx="872" cy="402"/>
            </a:xfrm>
          </p:grpSpPr>
          <p:sp>
            <p:nvSpPr>
              <p:cNvPr id="161899" name="Rectangle 61"/>
              <p:cNvSpPr>
                <a:spLocks noChangeArrowheads="1"/>
              </p:cNvSpPr>
              <p:nvPr/>
            </p:nvSpPr>
            <p:spPr bwMode="auto">
              <a:xfrm>
                <a:off x="46" y="5207"/>
                <a:ext cx="780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FF66CC"/>
                    </a:solidFill>
                    <a:latin typeface="Times New Roman" pitchFamily="18" charset="0"/>
                    <a:cs typeface="Times New Roman" pitchFamily="18" charset="0"/>
                  </a:rPr>
                  <a:t>Binary</a:t>
                </a:r>
              </a:p>
              <a:p>
                <a:endParaRPr lang="en-US" altLang="en-US" sz="1800" b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900" name="Rectangle 62"/>
              <p:cNvSpPr>
                <a:spLocks noChangeArrowheads="1"/>
              </p:cNvSpPr>
              <p:nvPr/>
            </p:nvSpPr>
            <p:spPr bwMode="auto">
              <a:xfrm>
                <a:off x="0" y="5178"/>
                <a:ext cx="872" cy="402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26" name="Group 63"/>
            <p:cNvGrpSpPr>
              <a:grpSpLocks/>
            </p:cNvGrpSpPr>
            <p:nvPr/>
          </p:nvGrpSpPr>
          <p:grpSpPr bwMode="auto">
            <a:xfrm>
              <a:off x="1745" y="2359"/>
              <a:ext cx="1874" cy="191"/>
              <a:chOff x="872" y="5178"/>
              <a:chExt cx="937" cy="402"/>
            </a:xfrm>
          </p:grpSpPr>
          <p:sp>
            <p:nvSpPr>
              <p:cNvPr id="161897" name="Rectangle 64"/>
              <p:cNvSpPr>
                <a:spLocks noChangeArrowheads="1"/>
              </p:cNvSpPr>
              <p:nvPr/>
            </p:nvSpPr>
            <p:spPr bwMode="auto">
              <a:xfrm>
                <a:off x="918" y="5207"/>
                <a:ext cx="845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FF66CC"/>
                    </a:solidFill>
                    <a:latin typeface="Times New Roman" pitchFamily="18" charset="0"/>
                    <a:cs typeface="Times New Roman" pitchFamily="18" charset="0"/>
                  </a:rPr>
                  <a:t>Binary</a:t>
                </a:r>
              </a:p>
              <a:p>
                <a:endParaRPr lang="en-US" altLang="en-US" sz="1800" b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98" name="Rectangle 65"/>
              <p:cNvSpPr>
                <a:spLocks noChangeArrowheads="1"/>
              </p:cNvSpPr>
              <p:nvPr/>
            </p:nvSpPr>
            <p:spPr bwMode="auto">
              <a:xfrm>
                <a:off x="872" y="5178"/>
                <a:ext cx="937" cy="402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27" name="Group 66"/>
            <p:cNvGrpSpPr>
              <a:grpSpLocks/>
            </p:cNvGrpSpPr>
            <p:nvPr/>
          </p:nvGrpSpPr>
          <p:grpSpPr bwMode="auto">
            <a:xfrm>
              <a:off x="3615" y="2352"/>
              <a:ext cx="2145" cy="191"/>
              <a:chOff x="1809" y="5178"/>
              <a:chExt cx="1072" cy="402"/>
            </a:xfrm>
          </p:grpSpPr>
          <p:sp>
            <p:nvSpPr>
              <p:cNvPr id="161895" name="Rectangle 67"/>
              <p:cNvSpPr>
                <a:spLocks noChangeArrowheads="1"/>
              </p:cNvSpPr>
              <p:nvPr/>
            </p:nvSpPr>
            <p:spPr bwMode="auto">
              <a:xfrm>
                <a:off x="1855" y="5207"/>
                <a:ext cx="980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FF66CC"/>
                    </a:solidFill>
                    <a:latin typeface="Times New Roman" pitchFamily="18" charset="0"/>
                    <a:cs typeface="Times New Roman" pitchFamily="18" charset="0"/>
                  </a:rPr>
                  <a:t>Odds ratio, risk ratio</a:t>
                </a:r>
              </a:p>
              <a:p>
                <a:endParaRPr lang="en-US" altLang="en-US" sz="1800" b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96" name="Rectangle 68"/>
              <p:cNvSpPr>
                <a:spLocks noChangeArrowheads="1"/>
              </p:cNvSpPr>
              <p:nvPr/>
            </p:nvSpPr>
            <p:spPr bwMode="auto">
              <a:xfrm>
                <a:off x="1809" y="5178"/>
                <a:ext cx="1072" cy="402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28" name="Group 69"/>
          <p:cNvGrpSpPr>
            <a:grpSpLocks/>
          </p:cNvGrpSpPr>
          <p:nvPr/>
        </p:nvGrpSpPr>
        <p:grpSpPr bwMode="auto">
          <a:xfrm>
            <a:off x="-6350" y="4191000"/>
            <a:ext cx="9150350" cy="455613"/>
            <a:chOff x="0" y="2592"/>
            <a:chExt cx="5764" cy="287"/>
          </a:xfrm>
        </p:grpSpPr>
        <p:grpSp>
          <p:nvGrpSpPr>
            <p:cNvPr id="29" name="Group 70"/>
            <p:cNvGrpSpPr>
              <a:grpSpLocks/>
            </p:cNvGrpSpPr>
            <p:nvPr/>
          </p:nvGrpSpPr>
          <p:grpSpPr bwMode="auto">
            <a:xfrm>
              <a:off x="0" y="2592"/>
              <a:ext cx="1745" cy="287"/>
              <a:chOff x="0" y="5667"/>
              <a:chExt cx="872" cy="604"/>
            </a:xfrm>
          </p:grpSpPr>
          <p:sp>
            <p:nvSpPr>
              <p:cNvPr id="161890" name="Rectangle 71"/>
              <p:cNvSpPr>
                <a:spLocks noChangeArrowheads="1"/>
              </p:cNvSpPr>
              <p:nvPr/>
            </p:nvSpPr>
            <p:spPr bwMode="auto">
              <a:xfrm>
                <a:off x="43" y="5667"/>
                <a:ext cx="786" cy="6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Multivariate</a:t>
                </a:r>
              </a:p>
              <a:p>
                <a:endParaRPr lang="en-US" altLang="en-US" sz="18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91" name="Rectangle 72"/>
              <p:cNvSpPr>
                <a:spLocks noChangeArrowheads="1"/>
              </p:cNvSpPr>
              <p:nvPr/>
            </p:nvSpPr>
            <p:spPr bwMode="auto">
              <a:xfrm>
                <a:off x="0" y="5667"/>
                <a:ext cx="872" cy="604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30" name="Group 73"/>
            <p:cNvGrpSpPr>
              <a:grpSpLocks/>
            </p:cNvGrpSpPr>
            <p:nvPr/>
          </p:nvGrpSpPr>
          <p:grpSpPr bwMode="auto">
            <a:xfrm>
              <a:off x="1745" y="2592"/>
              <a:ext cx="1874" cy="246"/>
              <a:chOff x="872" y="5667"/>
              <a:chExt cx="937" cy="517"/>
            </a:xfrm>
          </p:grpSpPr>
          <p:sp>
            <p:nvSpPr>
              <p:cNvPr id="161888" name="Rectangle 74"/>
              <p:cNvSpPr>
                <a:spLocks noChangeArrowheads="1"/>
              </p:cNvSpPr>
              <p:nvPr/>
            </p:nvSpPr>
            <p:spPr bwMode="auto">
              <a:xfrm>
                <a:off x="918" y="5696"/>
                <a:ext cx="845" cy="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Binary</a:t>
                </a:r>
              </a:p>
              <a:p>
                <a:endParaRPr lang="en-US" altLang="en-US" sz="18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89" name="Rectangle 75"/>
              <p:cNvSpPr>
                <a:spLocks noChangeArrowheads="1"/>
              </p:cNvSpPr>
              <p:nvPr/>
            </p:nvSpPr>
            <p:spPr bwMode="auto">
              <a:xfrm>
                <a:off x="872" y="5667"/>
                <a:ext cx="937" cy="517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31" name="Group 76"/>
            <p:cNvGrpSpPr>
              <a:grpSpLocks/>
            </p:cNvGrpSpPr>
            <p:nvPr/>
          </p:nvGrpSpPr>
          <p:grpSpPr bwMode="auto">
            <a:xfrm>
              <a:off x="3619" y="2592"/>
              <a:ext cx="2145" cy="246"/>
              <a:chOff x="1809" y="5667"/>
              <a:chExt cx="1072" cy="517"/>
            </a:xfrm>
          </p:grpSpPr>
          <p:sp>
            <p:nvSpPr>
              <p:cNvPr id="161886" name="Rectangle 77"/>
              <p:cNvSpPr>
                <a:spLocks noChangeArrowheads="1"/>
              </p:cNvSpPr>
              <p:nvPr/>
            </p:nvSpPr>
            <p:spPr bwMode="auto">
              <a:xfrm>
                <a:off x="1855" y="5696"/>
                <a:ext cx="980" cy="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Logistic regression</a:t>
                </a:r>
              </a:p>
              <a:p>
                <a:endParaRPr lang="en-US" altLang="en-US" sz="18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87" name="Rectangle 78"/>
              <p:cNvSpPr>
                <a:spLocks noChangeArrowheads="1"/>
              </p:cNvSpPr>
              <p:nvPr/>
            </p:nvSpPr>
            <p:spPr bwMode="auto">
              <a:xfrm>
                <a:off x="1809" y="5667"/>
                <a:ext cx="1072" cy="517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161792" name="Group 79"/>
          <p:cNvGrpSpPr>
            <a:grpSpLocks/>
          </p:cNvGrpSpPr>
          <p:nvPr/>
        </p:nvGrpSpPr>
        <p:grpSpPr bwMode="auto">
          <a:xfrm>
            <a:off x="0" y="4114800"/>
            <a:ext cx="9429750" cy="869950"/>
            <a:chOff x="0" y="6271"/>
            <a:chExt cx="2969" cy="1151"/>
          </a:xfrm>
        </p:grpSpPr>
        <p:grpSp>
          <p:nvGrpSpPr>
            <p:cNvPr id="161793" name="Group 80"/>
            <p:cNvGrpSpPr>
              <a:grpSpLocks/>
            </p:cNvGrpSpPr>
            <p:nvPr/>
          </p:nvGrpSpPr>
          <p:grpSpPr bwMode="auto">
            <a:xfrm>
              <a:off x="43" y="6271"/>
              <a:ext cx="2883" cy="829"/>
              <a:chOff x="0" y="13060"/>
              <a:chExt cx="2883" cy="829"/>
            </a:xfrm>
          </p:grpSpPr>
          <p:sp>
            <p:nvSpPr>
              <p:cNvPr id="161881" name="Rectangle 81"/>
              <p:cNvSpPr>
                <a:spLocks noChangeArrowheads="1"/>
              </p:cNvSpPr>
              <p:nvPr/>
            </p:nvSpPr>
            <p:spPr bwMode="auto">
              <a:xfrm>
                <a:off x="0" y="13060"/>
                <a:ext cx="2883" cy="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en-US" sz="1400" b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altLang="en-US" sz="1400" b="1" u="sng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altLang="en-US" sz="1400" b="1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82" name="Rectangle 82"/>
              <p:cNvSpPr>
                <a:spLocks noChangeArrowheads="1"/>
              </p:cNvSpPr>
              <p:nvPr/>
            </p:nvSpPr>
            <p:spPr bwMode="auto">
              <a:xfrm>
                <a:off x="0" y="13482"/>
                <a:ext cx="2883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en-US" sz="2000" b="1" u="sng" dirty="0">
                    <a:latin typeface="Times New Roman" pitchFamily="18" charset="0"/>
                    <a:cs typeface="Times New Roman" pitchFamily="18" charset="0"/>
                  </a:rPr>
                  <a:t>Cohort Studies/Clinical Trials</a:t>
                </a:r>
                <a:endParaRPr lang="en-US" altLang="en-US" sz="2000" b="1" u="sng" dirty="0">
                  <a:latin typeface="Times New Roman" pitchFamily="18" charset="0"/>
                </a:endParaRPr>
              </a:p>
            </p:txBody>
          </p:sp>
        </p:grpSp>
        <p:sp>
          <p:nvSpPr>
            <p:cNvPr id="161880" name="Rectangle 83"/>
            <p:cNvSpPr>
              <a:spLocks noChangeArrowheads="1"/>
            </p:cNvSpPr>
            <p:nvPr/>
          </p:nvSpPr>
          <p:spPr bwMode="auto">
            <a:xfrm>
              <a:off x="0" y="6271"/>
              <a:ext cx="2969" cy="1151"/>
            </a:xfrm>
            <a:prstGeom prst="rect">
              <a:avLst/>
            </a:prstGeom>
            <a:noFill/>
            <a:ln w="7">
              <a:noFill/>
              <a:miter lim="800000"/>
              <a:headEnd/>
              <a:tailEnd/>
            </a:ln>
            <a:effectLst/>
          </p:spPr>
          <p:txBody>
            <a:bodyPr bIns="0"/>
            <a:lstStyle/>
            <a:p>
              <a:pPr eaLnBrk="1" hangingPunct="1"/>
              <a:endParaRPr lang="en-US"/>
            </a:p>
          </p:txBody>
        </p:sp>
      </p:grpSp>
      <p:grpSp>
        <p:nvGrpSpPr>
          <p:cNvPr id="161794" name="Group 84"/>
          <p:cNvGrpSpPr>
            <a:grpSpLocks/>
          </p:cNvGrpSpPr>
          <p:nvPr/>
        </p:nvGrpSpPr>
        <p:grpSpPr bwMode="auto">
          <a:xfrm>
            <a:off x="0" y="4876800"/>
            <a:ext cx="9150350" cy="282575"/>
            <a:chOff x="0" y="3245"/>
            <a:chExt cx="5764" cy="178"/>
          </a:xfrm>
        </p:grpSpPr>
        <p:grpSp>
          <p:nvGrpSpPr>
            <p:cNvPr id="161795" name="Group 85"/>
            <p:cNvGrpSpPr>
              <a:grpSpLocks/>
            </p:cNvGrpSpPr>
            <p:nvPr/>
          </p:nvGrpSpPr>
          <p:grpSpPr bwMode="auto">
            <a:xfrm>
              <a:off x="0" y="3245"/>
              <a:ext cx="1745" cy="178"/>
              <a:chOff x="0" y="7422"/>
              <a:chExt cx="872" cy="374"/>
            </a:xfrm>
          </p:grpSpPr>
          <p:sp>
            <p:nvSpPr>
              <p:cNvPr id="161877" name="Rectangle 86"/>
              <p:cNvSpPr>
                <a:spLocks noChangeArrowheads="1"/>
              </p:cNvSpPr>
              <p:nvPr/>
            </p:nvSpPr>
            <p:spPr bwMode="auto">
              <a:xfrm>
                <a:off x="43" y="7422"/>
                <a:ext cx="786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FF66CC"/>
                    </a:solidFill>
                    <a:latin typeface="Times New Roman" pitchFamily="18" charset="0"/>
                    <a:cs typeface="Times New Roman" pitchFamily="18" charset="0"/>
                  </a:rPr>
                  <a:t>Binary</a:t>
                </a:r>
              </a:p>
              <a:p>
                <a:endParaRPr lang="en-US" altLang="en-US" sz="1800" b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78" name="Rectangle 87"/>
              <p:cNvSpPr>
                <a:spLocks noChangeArrowheads="1"/>
              </p:cNvSpPr>
              <p:nvPr/>
            </p:nvSpPr>
            <p:spPr bwMode="auto">
              <a:xfrm>
                <a:off x="0" y="7422"/>
                <a:ext cx="872" cy="374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796" name="Group 88"/>
            <p:cNvGrpSpPr>
              <a:grpSpLocks/>
            </p:cNvGrpSpPr>
            <p:nvPr/>
          </p:nvGrpSpPr>
          <p:grpSpPr bwMode="auto">
            <a:xfrm>
              <a:off x="1745" y="3245"/>
              <a:ext cx="1874" cy="123"/>
              <a:chOff x="872" y="7422"/>
              <a:chExt cx="937" cy="258"/>
            </a:xfrm>
          </p:grpSpPr>
          <p:sp>
            <p:nvSpPr>
              <p:cNvPr id="161875" name="Rectangle 89"/>
              <p:cNvSpPr>
                <a:spLocks noChangeArrowheads="1"/>
              </p:cNvSpPr>
              <p:nvPr/>
            </p:nvSpPr>
            <p:spPr bwMode="auto">
              <a:xfrm>
                <a:off x="918" y="7480"/>
                <a:ext cx="845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FF66CC"/>
                    </a:solidFill>
                    <a:latin typeface="Times New Roman" pitchFamily="18" charset="0"/>
                    <a:cs typeface="Times New Roman" pitchFamily="18" charset="0"/>
                  </a:rPr>
                  <a:t>Binary</a:t>
                </a:r>
              </a:p>
              <a:p>
                <a:endParaRPr lang="en-US" altLang="en-US" sz="1800" b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76" name="Rectangle 90"/>
              <p:cNvSpPr>
                <a:spLocks noChangeArrowheads="1"/>
              </p:cNvSpPr>
              <p:nvPr/>
            </p:nvSpPr>
            <p:spPr bwMode="auto">
              <a:xfrm>
                <a:off x="872" y="7422"/>
                <a:ext cx="937" cy="25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797" name="Group 91"/>
            <p:cNvGrpSpPr>
              <a:grpSpLocks/>
            </p:cNvGrpSpPr>
            <p:nvPr/>
          </p:nvGrpSpPr>
          <p:grpSpPr bwMode="auto">
            <a:xfrm>
              <a:off x="3619" y="3245"/>
              <a:ext cx="2145" cy="178"/>
              <a:chOff x="1809" y="7422"/>
              <a:chExt cx="1072" cy="374"/>
            </a:xfrm>
          </p:grpSpPr>
          <p:sp>
            <p:nvSpPr>
              <p:cNvPr id="161873" name="Rectangle 92"/>
              <p:cNvSpPr>
                <a:spLocks noChangeArrowheads="1"/>
              </p:cNvSpPr>
              <p:nvPr/>
            </p:nvSpPr>
            <p:spPr bwMode="auto">
              <a:xfrm>
                <a:off x="1855" y="7422"/>
                <a:ext cx="980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FF66CC"/>
                    </a:solidFill>
                    <a:latin typeface="Times New Roman" pitchFamily="18" charset="0"/>
                    <a:cs typeface="Times New Roman" pitchFamily="18" charset="0"/>
                  </a:rPr>
                  <a:t>Risk ratio</a:t>
                </a:r>
              </a:p>
              <a:p>
                <a:endParaRPr lang="en-US" altLang="en-US" sz="1800" b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74" name="Rectangle 93"/>
              <p:cNvSpPr>
                <a:spLocks noChangeArrowheads="1"/>
              </p:cNvSpPr>
              <p:nvPr/>
            </p:nvSpPr>
            <p:spPr bwMode="auto">
              <a:xfrm>
                <a:off x="1809" y="7422"/>
                <a:ext cx="1072" cy="374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161798" name="Group 94"/>
          <p:cNvGrpSpPr>
            <a:grpSpLocks/>
          </p:cNvGrpSpPr>
          <p:nvPr/>
        </p:nvGrpSpPr>
        <p:grpSpPr bwMode="auto">
          <a:xfrm>
            <a:off x="-6350" y="5181600"/>
            <a:ext cx="9150350" cy="369888"/>
            <a:chOff x="0" y="3423"/>
            <a:chExt cx="5764" cy="233"/>
          </a:xfrm>
        </p:grpSpPr>
        <p:grpSp>
          <p:nvGrpSpPr>
            <p:cNvPr id="161799" name="Group 95"/>
            <p:cNvGrpSpPr>
              <a:grpSpLocks/>
            </p:cNvGrpSpPr>
            <p:nvPr/>
          </p:nvGrpSpPr>
          <p:grpSpPr bwMode="auto">
            <a:xfrm>
              <a:off x="0" y="3423"/>
              <a:ext cx="1745" cy="233"/>
              <a:chOff x="0" y="7796"/>
              <a:chExt cx="872" cy="489"/>
            </a:xfrm>
          </p:grpSpPr>
          <p:sp>
            <p:nvSpPr>
              <p:cNvPr id="161868" name="Rectangle 96"/>
              <p:cNvSpPr>
                <a:spLocks noChangeArrowheads="1"/>
              </p:cNvSpPr>
              <p:nvPr/>
            </p:nvSpPr>
            <p:spPr bwMode="auto">
              <a:xfrm>
                <a:off x="43" y="7796"/>
                <a:ext cx="786" cy="4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Categorical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69" name="Rectangle 97"/>
              <p:cNvSpPr>
                <a:spLocks noChangeArrowheads="1"/>
              </p:cNvSpPr>
              <p:nvPr/>
            </p:nvSpPr>
            <p:spPr bwMode="auto">
              <a:xfrm>
                <a:off x="0" y="7796"/>
                <a:ext cx="872" cy="489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00" name="Group 98"/>
            <p:cNvGrpSpPr>
              <a:grpSpLocks/>
            </p:cNvGrpSpPr>
            <p:nvPr/>
          </p:nvGrpSpPr>
          <p:grpSpPr bwMode="auto">
            <a:xfrm>
              <a:off x="1745" y="3423"/>
              <a:ext cx="1874" cy="178"/>
              <a:chOff x="872" y="7796"/>
              <a:chExt cx="937" cy="373"/>
            </a:xfrm>
          </p:grpSpPr>
          <p:sp>
            <p:nvSpPr>
              <p:cNvPr id="161866" name="Rectangle 99"/>
              <p:cNvSpPr>
                <a:spLocks noChangeArrowheads="1"/>
              </p:cNvSpPr>
              <p:nvPr/>
            </p:nvSpPr>
            <p:spPr bwMode="auto">
              <a:xfrm>
                <a:off x="918" y="7854"/>
                <a:ext cx="845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Time-to-event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67" name="Rectangle 100"/>
              <p:cNvSpPr>
                <a:spLocks noChangeArrowheads="1"/>
              </p:cNvSpPr>
              <p:nvPr/>
            </p:nvSpPr>
            <p:spPr bwMode="auto">
              <a:xfrm>
                <a:off x="872" y="7796"/>
                <a:ext cx="937" cy="373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01" name="Group 101"/>
            <p:cNvGrpSpPr>
              <a:grpSpLocks/>
            </p:cNvGrpSpPr>
            <p:nvPr/>
          </p:nvGrpSpPr>
          <p:grpSpPr bwMode="auto">
            <a:xfrm>
              <a:off x="3619" y="3423"/>
              <a:ext cx="2145" cy="233"/>
              <a:chOff x="1809" y="7796"/>
              <a:chExt cx="1072" cy="489"/>
            </a:xfrm>
          </p:grpSpPr>
          <p:sp>
            <p:nvSpPr>
              <p:cNvPr id="161864" name="Rectangle 102"/>
              <p:cNvSpPr>
                <a:spLocks noChangeArrowheads="1"/>
              </p:cNvSpPr>
              <p:nvPr/>
            </p:nvSpPr>
            <p:spPr bwMode="auto">
              <a:xfrm>
                <a:off x="1855" y="7796"/>
                <a:ext cx="980" cy="4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23E21E"/>
                    </a:solidFill>
                    <a:latin typeface="Times New Roman" pitchFamily="18" charset="0"/>
                    <a:cs typeface="Times New Roman" pitchFamily="18" charset="0"/>
                  </a:rPr>
                  <a:t>Kaplan-Meier/ log-rank test</a:t>
                </a:r>
              </a:p>
              <a:p>
                <a:endParaRPr lang="en-US" altLang="en-US" sz="1800" b="1">
                  <a:solidFill>
                    <a:srgbClr val="23E21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65" name="Rectangle 103"/>
              <p:cNvSpPr>
                <a:spLocks noChangeArrowheads="1"/>
              </p:cNvSpPr>
              <p:nvPr/>
            </p:nvSpPr>
            <p:spPr bwMode="auto">
              <a:xfrm>
                <a:off x="1809" y="7796"/>
                <a:ext cx="1072" cy="489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161802" name="Group 104"/>
          <p:cNvGrpSpPr>
            <a:grpSpLocks/>
          </p:cNvGrpSpPr>
          <p:nvPr/>
        </p:nvGrpSpPr>
        <p:grpSpPr bwMode="auto">
          <a:xfrm>
            <a:off x="0" y="5638800"/>
            <a:ext cx="9150350" cy="368300"/>
            <a:chOff x="0" y="3656"/>
            <a:chExt cx="5764" cy="232"/>
          </a:xfrm>
        </p:grpSpPr>
        <p:grpSp>
          <p:nvGrpSpPr>
            <p:cNvPr id="161803" name="Group 105"/>
            <p:cNvGrpSpPr>
              <a:grpSpLocks/>
            </p:cNvGrpSpPr>
            <p:nvPr/>
          </p:nvGrpSpPr>
          <p:grpSpPr bwMode="auto">
            <a:xfrm>
              <a:off x="0" y="3656"/>
              <a:ext cx="1745" cy="232"/>
              <a:chOff x="0" y="8285"/>
              <a:chExt cx="872" cy="488"/>
            </a:xfrm>
          </p:grpSpPr>
          <p:sp>
            <p:nvSpPr>
              <p:cNvPr id="161859" name="Rectangle 106"/>
              <p:cNvSpPr>
                <a:spLocks noChangeArrowheads="1"/>
              </p:cNvSpPr>
              <p:nvPr/>
            </p:nvSpPr>
            <p:spPr bwMode="auto">
              <a:xfrm>
                <a:off x="43" y="8343"/>
                <a:ext cx="78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Multivariate</a:t>
                </a:r>
              </a:p>
              <a:p>
                <a:endParaRPr lang="en-US" altLang="en-US" sz="18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60" name="Rectangle 107"/>
              <p:cNvSpPr>
                <a:spLocks noChangeArrowheads="1"/>
              </p:cNvSpPr>
              <p:nvPr/>
            </p:nvSpPr>
            <p:spPr bwMode="auto">
              <a:xfrm>
                <a:off x="0" y="8285"/>
                <a:ext cx="872" cy="48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04" name="Group 108"/>
            <p:cNvGrpSpPr>
              <a:grpSpLocks/>
            </p:cNvGrpSpPr>
            <p:nvPr/>
          </p:nvGrpSpPr>
          <p:grpSpPr bwMode="auto">
            <a:xfrm>
              <a:off x="1745" y="3656"/>
              <a:ext cx="1874" cy="232"/>
              <a:chOff x="872" y="8285"/>
              <a:chExt cx="937" cy="488"/>
            </a:xfrm>
          </p:grpSpPr>
          <p:sp>
            <p:nvSpPr>
              <p:cNvPr id="161857" name="Rectangle 109"/>
              <p:cNvSpPr>
                <a:spLocks noChangeArrowheads="1"/>
              </p:cNvSpPr>
              <p:nvPr/>
            </p:nvSpPr>
            <p:spPr bwMode="auto">
              <a:xfrm>
                <a:off x="915" y="8343"/>
                <a:ext cx="851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Time-to-event</a:t>
                </a:r>
              </a:p>
              <a:p>
                <a:endParaRPr lang="en-US" altLang="en-US" sz="18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58" name="Rectangle 110"/>
              <p:cNvSpPr>
                <a:spLocks noChangeArrowheads="1"/>
              </p:cNvSpPr>
              <p:nvPr/>
            </p:nvSpPr>
            <p:spPr bwMode="auto">
              <a:xfrm>
                <a:off x="872" y="8285"/>
                <a:ext cx="937" cy="48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05" name="Group 111"/>
            <p:cNvGrpSpPr>
              <a:grpSpLocks/>
            </p:cNvGrpSpPr>
            <p:nvPr/>
          </p:nvGrpSpPr>
          <p:grpSpPr bwMode="auto">
            <a:xfrm>
              <a:off x="3619" y="3656"/>
              <a:ext cx="2145" cy="232"/>
              <a:chOff x="1809" y="8285"/>
              <a:chExt cx="1072" cy="488"/>
            </a:xfrm>
          </p:grpSpPr>
          <p:sp>
            <p:nvSpPr>
              <p:cNvPr id="161855" name="Rectangle 112"/>
              <p:cNvSpPr>
                <a:spLocks noChangeArrowheads="1"/>
              </p:cNvSpPr>
              <p:nvPr/>
            </p:nvSpPr>
            <p:spPr bwMode="auto">
              <a:xfrm>
                <a:off x="1852" y="8343"/>
                <a:ext cx="98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Cox-proportional hazards regression, hazard ratio</a:t>
                </a:r>
              </a:p>
              <a:p>
                <a:endParaRPr lang="en-US" altLang="en-US" sz="18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56" name="Rectangle 113"/>
              <p:cNvSpPr>
                <a:spLocks noChangeArrowheads="1"/>
              </p:cNvSpPr>
              <p:nvPr/>
            </p:nvSpPr>
            <p:spPr bwMode="auto">
              <a:xfrm>
                <a:off x="1809" y="8285"/>
                <a:ext cx="1072" cy="48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sp>
        <p:nvSpPr>
          <p:cNvPr id="161810" name="Rectangle 114"/>
          <p:cNvSpPr>
            <a:spLocks noChangeArrowheads="1"/>
          </p:cNvSpPr>
          <p:nvPr/>
        </p:nvSpPr>
        <p:spPr bwMode="auto">
          <a:xfrm>
            <a:off x="0" y="-304800"/>
            <a:ext cx="9448800" cy="133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/>
          <a:lstStyle/>
          <a:p>
            <a:pPr eaLnBrk="1" hangingPunct="1"/>
            <a:endParaRPr lang="en-US"/>
          </a:p>
        </p:txBody>
      </p:sp>
      <p:grpSp>
        <p:nvGrpSpPr>
          <p:cNvPr id="161806" name="Group 115"/>
          <p:cNvGrpSpPr>
            <a:grpSpLocks/>
          </p:cNvGrpSpPr>
          <p:nvPr/>
        </p:nvGrpSpPr>
        <p:grpSpPr bwMode="auto">
          <a:xfrm>
            <a:off x="0" y="1371600"/>
            <a:ext cx="9144000" cy="608013"/>
            <a:chOff x="0" y="1248"/>
            <a:chExt cx="5760" cy="383"/>
          </a:xfrm>
        </p:grpSpPr>
        <p:grpSp>
          <p:nvGrpSpPr>
            <p:cNvPr id="161807" name="Group 116"/>
            <p:cNvGrpSpPr>
              <a:grpSpLocks/>
            </p:cNvGrpSpPr>
            <p:nvPr/>
          </p:nvGrpSpPr>
          <p:grpSpPr bwMode="auto">
            <a:xfrm>
              <a:off x="0" y="1248"/>
              <a:ext cx="5760" cy="189"/>
              <a:chOff x="0" y="1248"/>
              <a:chExt cx="5760" cy="189"/>
            </a:xfrm>
          </p:grpSpPr>
          <p:grpSp>
            <p:nvGrpSpPr>
              <p:cNvPr id="161808" name="Group 117"/>
              <p:cNvGrpSpPr>
                <a:grpSpLocks/>
              </p:cNvGrpSpPr>
              <p:nvPr/>
            </p:nvGrpSpPr>
            <p:grpSpPr bwMode="auto">
              <a:xfrm>
                <a:off x="0" y="1301"/>
                <a:ext cx="1745" cy="136"/>
                <a:chOff x="0" y="3337"/>
                <a:chExt cx="872" cy="287"/>
              </a:xfrm>
            </p:grpSpPr>
            <p:sp>
              <p:nvSpPr>
                <p:cNvPr id="16185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6" y="3366"/>
                  <a:ext cx="780" cy="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bIns="0" anchor="ctr"/>
                <a:lstStyle/>
                <a:p>
                  <a:pPr eaLnBrk="1" hangingPunct="1"/>
                  <a:r>
                    <a:rPr lang="en-US" altLang="en-US" sz="1800" b="1">
                      <a:solidFill>
                        <a:srgbClr val="FF66CC"/>
                      </a:solidFill>
                      <a:latin typeface="Times New Roman" pitchFamily="18" charset="0"/>
                      <a:cs typeface="Times New Roman" pitchFamily="18" charset="0"/>
                    </a:rPr>
                    <a:t>Binary (two groups)</a:t>
                  </a:r>
                </a:p>
                <a:p>
                  <a:endParaRPr lang="en-US" altLang="en-US" sz="1800" b="1">
                    <a:solidFill>
                      <a:srgbClr val="FF66C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61851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3337"/>
                  <a:ext cx="872" cy="287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61809" name="Group 120"/>
              <p:cNvGrpSpPr>
                <a:grpSpLocks/>
              </p:cNvGrpSpPr>
              <p:nvPr/>
            </p:nvGrpSpPr>
            <p:grpSpPr bwMode="auto">
              <a:xfrm>
                <a:off x="1745" y="1301"/>
                <a:ext cx="1874" cy="136"/>
                <a:chOff x="872" y="3337"/>
                <a:chExt cx="937" cy="287"/>
              </a:xfrm>
            </p:grpSpPr>
            <p:sp>
              <p:nvSpPr>
                <p:cNvPr id="161848" name="Rectangle 121"/>
                <p:cNvSpPr>
                  <a:spLocks noChangeArrowheads="1"/>
                </p:cNvSpPr>
                <p:nvPr/>
              </p:nvSpPr>
              <p:spPr bwMode="auto">
                <a:xfrm>
                  <a:off x="918" y="3366"/>
                  <a:ext cx="845" cy="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bIns="0" anchor="ctr"/>
                <a:lstStyle/>
                <a:p>
                  <a:pPr eaLnBrk="1" hangingPunct="1"/>
                  <a:r>
                    <a:rPr lang="en-US" altLang="en-US" sz="1800" b="1">
                      <a:solidFill>
                        <a:srgbClr val="FF66CC"/>
                      </a:solidFill>
                      <a:latin typeface="Times New Roman" pitchFamily="18" charset="0"/>
                      <a:cs typeface="Times New Roman" pitchFamily="18" charset="0"/>
                    </a:rPr>
                    <a:t>Continuous </a:t>
                  </a:r>
                </a:p>
                <a:p>
                  <a:endParaRPr lang="en-US" altLang="en-US" sz="1800" b="1">
                    <a:solidFill>
                      <a:srgbClr val="FF66C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61849" name="Rectangle 122"/>
                <p:cNvSpPr>
                  <a:spLocks noChangeArrowheads="1"/>
                </p:cNvSpPr>
                <p:nvPr/>
              </p:nvSpPr>
              <p:spPr bwMode="auto">
                <a:xfrm>
                  <a:off x="872" y="3337"/>
                  <a:ext cx="937" cy="287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 bIns="0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61811" name="Group 123"/>
              <p:cNvGrpSpPr>
                <a:grpSpLocks/>
              </p:cNvGrpSpPr>
              <p:nvPr/>
            </p:nvGrpSpPr>
            <p:grpSpPr bwMode="auto">
              <a:xfrm>
                <a:off x="3615" y="1248"/>
                <a:ext cx="2145" cy="136"/>
                <a:chOff x="1809" y="3337"/>
                <a:chExt cx="1072" cy="287"/>
              </a:xfrm>
            </p:grpSpPr>
            <p:sp>
              <p:nvSpPr>
                <p:cNvPr id="161846" name="Rectangle 124"/>
                <p:cNvSpPr>
                  <a:spLocks noChangeArrowheads="1"/>
                </p:cNvSpPr>
                <p:nvPr/>
              </p:nvSpPr>
              <p:spPr bwMode="auto">
                <a:xfrm>
                  <a:off x="1855" y="3366"/>
                  <a:ext cx="980" cy="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bIns="0" anchor="ctr"/>
                <a:lstStyle/>
                <a:p>
                  <a:pPr eaLnBrk="1" hangingPunct="1"/>
                  <a:r>
                    <a:rPr lang="en-US" altLang="en-US" sz="1800" b="1">
                      <a:solidFill>
                        <a:srgbClr val="FF66CC"/>
                      </a:solidFill>
                      <a:latin typeface="Times New Roman" pitchFamily="18" charset="0"/>
                      <a:cs typeface="Times New Roman" pitchFamily="18" charset="0"/>
                    </a:rPr>
                    <a:t>T-test</a:t>
                  </a:r>
                  <a:endParaRPr lang="en-US" altLang="en-US" sz="1800" b="1">
                    <a:solidFill>
                      <a:srgbClr val="FF66C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61847" name="Rectangle 125"/>
                <p:cNvSpPr>
                  <a:spLocks noChangeArrowheads="1"/>
                </p:cNvSpPr>
                <p:nvPr/>
              </p:nvSpPr>
              <p:spPr bwMode="auto">
                <a:xfrm>
                  <a:off x="1809" y="3337"/>
                  <a:ext cx="1072" cy="287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 bIns="0"/>
                <a:lstStyle/>
                <a:p>
                  <a:pPr eaLnBrk="1" hangingPunct="1"/>
                  <a:endParaRPr lang="en-US"/>
                </a:p>
              </p:txBody>
            </p:sp>
          </p:grpSp>
        </p:grpSp>
        <p:grpSp>
          <p:nvGrpSpPr>
            <p:cNvPr id="161813" name="Group 126"/>
            <p:cNvGrpSpPr>
              <a:grpSpLocks/>
            </p:cNvGrpSpPr>
            <p:nvPr/>
          </p:nvGrpSpPr>
          <p:grpSpPr bwMode="auto">
            <a:xfrm>
              <a:off x="0" y="1392"/>
              <a:ext cx="1745" cy="191"/>
              <a:chOff x="0" y="3711"/>
              <a:chExt cx="872" cy="402"/>
            </a:xfrm>
          </p:grpSpPr>
          <p:sp>
            <p:nvSpPr>
              <p:cNvPr id="161841" name="Rectangle 127"/>
              <p:cNvSpPr>
                <a:spLocks noChangeArrowheads="1"/>
              </p:cNvSpPr>
              <p:nvPr/>
            </p:nvSpPr>
            <p:spPr bwMode="auto">
              <a:xfrm>
                <a:off x="46" y="3740"/>
                <a:ext cx="780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r>
                  <a:rPr lang="en-US" altLang="en-US" sz="1800" b="1">
                    <a:solidFill>
                      <a:srgbClr val="FF66CC"/>
                    </a:solidFill>
                    <a:latin typeface="Times New Roman" pitchFamily="18" charset="0"/>
                    <a:cs typeface="Times New Roman" pitchFamily="18" charset="0"/>
                  </a:rPr>
                  <a:t>Binary </a:t>
                </a:r>
              </a:p>
            </p:txBody>
          </p:sp>
          <p:sp>
            <p:nvSpPr>
              <p:cNvPr id="161842" name="Rectangle 128"/>
              <p:cNvSpPr>
                <a:spLocks noChangeArrowheads="1"/>
              </p:cNvSpPr>
              <p:nvPr/>
            </p:nvSpPr>
            <p:spPr bwMode="auto">
              <a:xfrm>
                <a:off x="0" y="3711"/>
                <a:ext cx="872" cy="402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14" name="Group 129"/>
            <p:cNvGrpSpPr>
              <a:grpSpLocks/>
            </p:cNvGrpSpPr>
            <p:nvPr/>
          </p:nvGrpSpPr>
          <p:grpSpPr bwMode="auto">
            <a:xfrm>
              <a:off x="1741" y="1440"/>
              <a:ext cx="1874" cy="191"/>
              <a:chOff x="872" y="3711"/>
              <a:chExt cx="937" cy="402"/>
            </a:xfrm>
          </p:grpSpPr>
          <p:sp>
            <p:nvSpPr>
              <p:cNvPr id="161839" name="Rectangle 130"/>
              <p:cNvSpPr>
                <a:spLocks noChangeArrowheads="1"/>
              </p:cNvSpPr>
              <p:nvPr/>
            </p:nvSpPr>
            <p:spPr bwMode="auto">
              <a:xfrm>
                <a:off x="918" y="3740"/>
                <a:ext cx="845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FF66CC"/>
                    </a:solidFill>
                    <a:latin typeface="Times New Roman" pitchFamily="18" charset="0"/>
                    <a:cs typeface="Times New Roman" pitchFamily="18" charset="0"/>
                  </a:rPr>
                  <a:t>Ranks/ordinal</a:t>
                </a:r>
              </a:p>
              <a:p>
                <a:endParaRPr lang="en-US" altLang="en-US" sz="1800" b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40" name="Rectangle 131"/>
              <p:cNvSpPr>
                <a:spLocks noChangeArrowheads="1"/>
              </p:cNvSpPr>
              <p:nvPr/>
            </p:nvSpPr>
            <p:spPr bwMode="auto">
              <a:xfrm>
                <a:off x="872" y="3711"/>
                <a:ext cx="937" cy="402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15" name="Group 132"/>
            <p:cNvGrpSpPr>
              <a:grpSpLocks/>
            </p:cNvGrpSpPr>
            <p:nvPr/>
          </p:nvGrpSpPr>
          <p:grpSpPr bwMode="auto">
            <a:xfrm>
              <a:off x="3615" y="1440"/>
              <a:ext cx="2145" cy="191"/>
              <a:chOff x="1809" y="3711"/>
              <a:chExt cx="1072" cy="402"/>
            </a:xfrm>
          </p:grpSpPr>
          <p:sp>
            <p:nvSpPr>
              <p:cNvPr id="161837" name="Rectangle 133"/>
              <p:cNvSpPr>
                <a:spLocks noChangeArrowheads="1"/>
              </p:cNvSpPr>
              <p:nvPr/>
            </p:nvSpPr>
            <p:spPr bwMode="auto">
              <a:xfrm>
                <a:off x="1855" y="3740"/>
                <a:ext cx="980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rgbClr val="FF66CC"/>
                    </a:solidFill>
                    <a:latin typeface="Times New Roman" pitchFamily="18" charset="0"/>
                    <a:cs typeface="Times New Roman" pitchFamily="18" charset="0"/>
                  </a:rPr>
                  <a:t>Wilcoxon rank-sum test</a:t>
                </a:r>
              </a:p>
              <a:p>
                <a:endParaRPr lang="en-US" altLang="en-US" sz="1800" b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38" name="Rectangle 134"/>
              <p:cNvSpPr>
                <a:spLocks noChangeArrowheads="1"/>
              </p:cNvSpPr>
              <p:nvPr/>
            </p:nvSpPr>
            <p:spPr bwMode="auto">
              <a:xfrm>
                <a:off x="1809" y="3711"/>
                <a:ext cx="1072" cy="402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sp>
        <p:nvSpPr>
          <p:cNvPr id="161812" name="Line 135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bIns="0"/>
          <a:lstStyle/>
          <a:p>
            <a:endParaRPr lang="en-IN"/>
          </a:p>
        </p:txBody>
      </p:sp>
      <p:grpSp>
        <p:nvGrpSpPr>
          <p:cNvPr id="161816" name="Group 136"/>
          <p:cNvGrpSpPr>
            <a:grpSpLocks/>
          </p:cNvGrpSpPr>
          <p:nvPr/>
        </p:nvGrpSpPr>
        <p:grpSpPr bwMode="auto">
          <a:xfrm>
            <a:off x="0" y="6172200"/>
            <a:ext cx="9150350" cy="368300"/>
            <a:chOff x="0" y="3656"/>
            <a:chExt cx="5764" cy="232"/>
          </a:xfrm>
        </p:grpSpPr>
        <p:grpSp>
          <p:nvGrpSpPr>
            <p:cNvPr id="161817" name="Group 137"/>
            <p:cNvGrpSpPr>
              <a:grpSpLocks/>
            </p:cNvGrpSpPr>
            <p:nvPr/>
          </p:nvGrpSpPr>
          <p:grpSpPr bwMode="auto">
            <a:xfrm>
              <a:off x="0" y="3656"/>
              <a:ext cx="1745" cy="232"/>
              <a:chOff x="0" y="8285"/>
              <a:chExt cx="872" cy="488"/>
            </a:xfrm>
          </p:grpSpPr>
          <p:sp>
            <p:nvSpPr>
              <p:cNvPr id="161831" name="Rectangle 138"/>
              <p:cNvSpPr>
                <a:spLocks noChangeArrowheads="1"/>
              </p:cNvSpPr>
              <p:nvPr/>
            </p:nvSpPr>
            <p:spPr bwMode="auto">
              <a:xfrm>
                <a:off x="43" y="8343"/>
                <a:ext cx="78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latin typeface="Times New Roman" pitchFamily="18" charset="0"/>
                    <a:cs typeface="Times New Roman" pitchFamily="18" charset="0"/>
                  </a:rPr>
                  <a:t>Categorical</a:t>
                </a:r>
              </a:p>
              <a:p>
                <a:endParaRPr lang="en-US" altLang="en-US" sz="1800" b="1">
                  <a:latin typeface="Times New Roman" pitchFamily="18" charset="0"/>
                </a:endParaRPr>
              </a:p>
            </p:txBody>
          </p:sp>
          <p:sp>
            <p:nvSpPr>
              <p:cNvPr id="161832" name="Rectangle 139"/>
              <p:cNvSpPr>
                <a:spLocks noChangeArrowheads="1"/>
              </p:cNvSpPr>
              <p:nvPr/>
            </p:nvSpPr>
            <p:spPr bwMode="auto">
              <a:xfrm>
                <a:off x="0" y="8285"/>
                <a:ext cx="872" cy="48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24" name="Group 140"/>
            <p:cNvGrpSpPr>
              <a:grpSpLocks/>
            </p:cNvGrpSpPr>
            <p:nvPr/>
          </p:nvGrpSpPr>
          <p:grpSpPr bwMode="auto">
            <a:xfrm>
              <a:off x="1745" y="3656"/>
              <a:ext cx="1874" cy="232"/>
              <a:chOff x="872" y="8285"/>
              <a:chExt cx="937" cy="488"/>
            </a:xfrm>
          </p:grpSpPr>
          <p:sp>
            <p:nvSpPr>
              <p:cNvPr id="161829" name="Rectangle 141"/>
              <p:cNvSpPr>
                <a:spLocks noChangeArrowheads="1"/>
              </p:cNvSpPr>
              <p:nvPr/>
            </p:nvSpPr>
            <p:spPr bwMode="auto">
              <a:xfrm>
                <a:off x="915" y="8343"/>
                <a:ext cx="851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latin typeface="Times New Roman" pitchFamily="18" charset="0"/>
                    <a:cs typeface="Times New Roman" pitchFamily="18" charset="0"/>
                  </a:rPr>
                  <a:t>Continuous</a:t>
                </a:r>
              </a:p>
              <a:p>
                <a:endParaRPr lang="en-US" altLang="en-US" sz="1800" b="1">
                  <a:latin typeface="Times New Roman" pitchFamily="18" charset="0"/>
                </a:endParaRPr>
              </a:p>
            </p:txBody>
          </p:sp>
          <p:sp>
            <p:nvSpPr>
              <p:cNvPr id="161830" name="Rectangle 142"/>
              <p:cNvSpPr>
                <a:spLocks noChangeArrowheads="1"/>
              </p:cNvSpPr>
              <p:nvPr/>
            </p:nvSpPr>
            <p:spPr bwMode="auto">
              <a:xfrm>
                <a:off x="872" y="8285"/>
                <a:ext cx="937" cy="48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25" name="Group 143"/>
            <p:cNvGrpSpPr>
              <a:grpSpLocks/>
            </p:cNvGrpSpPr>
            <p:nvPr/>
          </p:nvGrpSpPr>
          <p:grpSpPr bwMode="auto">
            <a:xfrm>
              <a:off x="3619" y="3656"/>
              <a:ext cx="2145" cy="232"/>
              <a:chOff x="1809" y="8285"/>
              <a:chExt cx="1072" cy="488"/>
            </a:xfrm>
          </p:grpSpPr>
          <p:sp>
            <p:nvSpPr>
              <p:cNvPr id="161827" name="Rectangle 144"/>
              <p:cNvSpPr>
                <a:spLocks noChangeArrowheads="1"/>
              </p:cNvSpPr>
              <p:nvPr/>
            </p:nvSpPr>
            <p:spPr bwMode="auto">
              <a:xfrm>
                <a:off x="1852" y="8343"/>
                <a:ext cx="98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latin typeface="Times New Roman" pitchFamily="18" charset="0"/>
                    <a:cs typeface="Times New Roman" pitchFamily="18" charset="0"/>
                  </a:rPr>
                  <a:t>Repeated measures ANOVA</a:t>
                </a:r>
              </a:p>
              <a:p>
                <a:endParaRPr lang="en-US" altLang="en-US" sz="1800" b="1">
                  <a:latin typeface="Times New Roman" pitchFamily="18" charset="0"/>
                </a:endParaRPr>
              </a:p>
            </p:txBody>
          </p:sp>
          <p:sp>
            <p:nvSpPr>
              <p:cNvPr id="161828" name="Rectangle 145"/>
              <p:cNvSpPr>
                <a:spLocks noChangeArrowheads="1"/>
              </p:cNvSpPr>
              <p:nvPr/>
            </p:nvSpPr>
            <p:spPr bwMode="auto">
              <a:xfrm>
                <a:off x="1809" y="8285"/>
                <a:ext cx="1072" cy="48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161826" name="Group 146"/>
          <p:cNvGrpSpPr>
            <a:grpSpLocks/>
          </p:cNvGrpSpPr>
          <p:nvPr/>
        </p:nvGrpSpPr>
        <p:grpSpPr bwMode="auto">
          <a:xfrm>
            <a:off x="-6350" y="6489700"/>
            <a:ext cx="9150350" cy="368300"/>
            <a:chOff x="0" y="3656"/>
            <a:chExt cx="5764" cy="232"/>
          </a:xfrm>
        </p:grpSpPr>
        <p:grpSp>
          <p:nvGrpSpPr>
            <p:cNvPr id="161833" name="Group 147"/>
            <p:cNvGrpSpPr>
              <a:grpSpLocks/>
            </p:cNvGrpSpPr>
            <p:nvPr/>
          </p:nvGrpSpPr>
          <p:grpSpPr bwMode="auto">
            <a:xfrm>
              <a:off x="0" y="3656"/>
              <a:ext cx="1745" cy="232"/>
              <a:chOff x="0" y="8285"/>
              <a:chExt cx="872" cy="488"/>
            </a:xfrm>
          </p:grpSpPr>
          <p:sp>
            <p:nvSpPr>
              <p:cNvPr id="161822" name="Rectangle 148"/>
              <p:cNvSpPr>
                <a:spLocks noChangeArrowheads="1"/>
              </p:cNvSpPr>
              <p:nvPr/>
            </p:nvSpPr>
            <p:spPr bwMode="auto">
              <a:xfrm>
                <a:off x="43" y="8343"/>
                <a:ext cx="78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Multivariate</a:t>
                </a:r>
              </a:p>
              <a:p>
                <a:endParaRPr lang="en-US" altLang="en-US" sz="1800" b="1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823" name="Rectangle 149"/>
              <p:cNvSpPr>
                <a:spLocks noChangeArrowheads="1"/>
              </p:cNvSpPr>
              <p:nvPr/>
            </p:nvSpPr>
            <p:spPr bwMode="auto">
              <a:xfrm>
                <a:off x="0" y="8285"/>
                <a:ext cx="872" cy="48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34" name="Group 150"/>
            <p:cNvGrpSpPr>
              <a:grpSpLocks/>
            </p:cNvGrpSpPr>
            <p:nvPr/>
          </p:nvGrpSpPr>
          <p:grpSpPr bwMode="auto">
            <a:xfrm>
              <a:off x="1745" y="3656"/>
              <a:ext cx="1874" cy="232"/>
              <a:chOff x="872" y="8285"/>
              <a:chExt cx="937" cy="488"/>
            </a:xfrm>
          </p:grpSpPr>
          <p:sp>
            <p:nvSpPr>
              <p:cNvPr id="161820" name="Rectangle 151"/>
              <p:cNvSpPr>
                <a:spLocks noChangeArrowheads="1"/>
              </p:cNvSpPr>
              <p:nvPr/>
            </p:nvSpPr>
            <p:spPr bwMode="auto">
              <a:xfrm>
                <a:off x="915" y="8343"/>
                <a:ext cx="851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latin typeface="Times New Roman" pitchFamily="18" charset="0"/>
                    <a:cs typeface="Times New Roman" pitchFamily="18" charset="0"/>
                  </a:rPr>
                  <a:t>Continuous</a:t>
                </a:r>
              </a:p>
              <a:p>
                <a:endParaRPr lang="en-US" altLang="en-US" sz="1800" b="1">
                  <a:latin typeface="Times New Roman" pitchFamily="18" charset="0"/>
                </a:endParaRPr>
              </a:p>
            </p:txBody>
          </p:sp>
          <p:sp>
            <p:nvSpPr>
              <p:cNvPr id="161821" name="Rectangle 152"/>
              <p:cNvSpPr>
                <a:spLocks noChangeArrowheads="1"/>
              </p:cNvSpPr>
              <p:nvPr/>
            </p:nvSpPr>
            <p:spPr bwMode="auto">
              <a:xfrm>
                <a:off x="872" y="8285"/>
                <a:ext cx="937" cy="48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61835" name="Group 153"/>
            <p:cNvGrpSpPr>
              <a:grpSpLocks/>
            </p:cNvGrpSpPr>
            <p:nvPr/>
          </p:nvGrpSpPr>
          <p:grpSpPr bwMode="auto">
            <a:xfrm>
              <a:off x="3619" y="3656"/>
              <a:ext cx="2145" cy="232"/>
              <a:chOff x="1809" y="8285"/>
              <a:chExt cx="1072" cy="488"/>
            </a:xfrm>
          </p:grpSpPr>
          <p:sp>
            <p:nvSpPr>
              <p:cNvPr id="161818" name="Rectangle 154"/>
              <p:cNvSpPr>
                <a:spLocks noChangeArrowheads="1"/>
              </p:cNvSpPr>
              <p:nvPr/>
            </p:nvSpPr>
            <p:spPr bwMode="auto">
              <a:xfrm>
                <a:off x="1852" y="8343"/>
                <a:ext cx="98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bIns="0" anchor="ctr"/>
              <a:lstStyle/>
              <a:p>
                <a:pPr eaLnBrk="1" hangingPunct="1"/>
                <a:r>
                  <a:rPr lang="en-US" altLang="en-US" sz="1800" b="1">
                    <a:latin typeface="Times New Roman" pitchFamily="18" charset="0"/>
                    <a:cs typeface="Times New Roman" pitchFamily="18" charset="0"/>
                  </a:rPr>
                  <a:t>Mixed models; GEE modeling</a:t>
                </a:r>
              </a:p>
              <a:p>
                <a:endParaRPr lang="en-US" altLang="en-US" sz="1800" b="1">
                  <a:latin typeface="Times New Roman" pitchFamily="18" charset="0"/>
                </a:endParaRPr>
              </a:p>
            </p:txBody>
          </p:sp>
          <p:sp>
            <p:nvSpPr>
              <p:cNvPr id="161819" name="Rectangle 155"/>
              <p:cNvSpPr>
                <a:spLocks noChangeArrowheads="1"/>
              </p:cNvSpPr>
              <p:nvPr/>
            </p:nvSpPr>
            <p:spPr bwMode="auto">
              <a:xfrm>
                <a:off x="1809" y="8285"/>
                <a:ext cx="1072" cy="488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 bIns="0"/>
              <a:lstStyle/>
              <a:p>
                <a:pPr eaLnBrk="1" hangingPunct="1"/>
                <a:endParaRPr lang="en-US"/>
              </a:p>
            </p:txBody>
          </p:sp>
        </p:grpSp>
      </p:grpSp>
      <p:sp>
        <p:nvSpPr>
          <p:cNvPr id="157" name="Slide Number Placeholder 1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of Variance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mtClean="0"/>
              <a:t>A division of the overall variability in data values in order to compare means.</a:t>
            </a:r>
          </a:p>
          <a:p>
            <a:pPr marL="342900" indent="-342900" eaLnBrk="1" hangingPunct="1"/>
            <a:r>
              <a:rPr lang="en-US" altLang="en-US" smtClean="0"/>
              <a:t>Overall (or “</a:t>
            </a:r>
            <a:r>
              <a:rPr lang="en-US" altLang="en-US" b="1" smtClean="0">
                <a:solidFill>
                  <a:schemeClr val="accent2"/>
                </a:solidFill>
              </a:rPr>
              <a:t>total</a:t>
            </a:r>
            <a:r>
              <a:rPr lang="en-US" altLang="en-US" smtClean="0"/>
              <a:t>”) variability is divided into two components:</a:t>
            </a:r>
          </a:p>
          <a:p>
            <a:pPr marL="742950" lvl="1" indent="-285750" eaLnBrk="1" hangingPunct="1"/>
            <a:r>
              <a:rPr lang="en-US" altLang="en-US" smtClean="0"/>
              <a:t>the variability “</a:t>
            </a:r>
            <a:r>
              <a:rPr lang="en-US" altLang="en-US" b="1" smtClean="0">
                <a:solidFill>
                  <a:schemeClr val="accent2"/>
                </a:solidFill>
              </a:rPr>
              <a:t>between</a:t>
            </a:r>
            <a:r>
              <a:rPr lang="en-US" altLang="en-US" smtClean="0"/>
              <a:t>” groups, and</a:t>
            </a:r>
          </a:p>
          <a:p>
            <a:pPr marL="742950" lvl="1" indent="-285750" eaLnBrk="1" hangingPunct="1"/>
            <a:r>
              <a:rPr lang="en-US" altLang="en-US" smtClean="0"/>
              <a:t>the variability “</a:t>
            </a:r>
            <a:r>
              <a:rPr lang="en-US" altLang="en-US" b="1" smtClean="0">
                <a:solidFill>
                  <a:schemeClr val="accent2"/>
                </a:solidFill>
              </a:rPr>
              <a:t>within</a:t>
            </a:r>
            <a:r>
              <a:rPr lang="en-US" altLang="en-US" smtClean="0"/>
              <a:t>” groups</a:t>
            </a:r>
          </a:p>
          <a:p>
            <a:pPr marL="342900" indent="-342900" eaLnBrk="1" hangingPunct="1"/>
            <a:r>
              <a:rPr lang="en-US" altLang="en-US" smtClean="0"/>
              <a:t>Summarized in an “ANOVA” table.</a:t>
            </a:r>
          </a:p>
        </p:txBody>
      </p:sp>
      <p:sp>
        <p:nvSpPr>
          <p:cNvPr id="147461" name="Rectangle 4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ANOVA Table for Study #1</a:t>
            </a:r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152400" y="1828800"/>
            <a:ext cx="87645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 dirty="0"/>
              <a:t>One-way Analysis of Variance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Source    DF      SS       MS      F        P</a:t>
            </a:r>
          </a:p>
          <a:p>
            <a:r>
              <a:rPr lang="en-US" altLang="en-US" b="1" dirty="0">
                <a:solidFill>
                  <a:schemeClr val="hlink"/>
                </a:solidFill>
                <a:latin typeface="Courier New" pitchFamily="49" charset="0"/>
              </a:rPr>
              <a:t>Factor</a:t>
            </a:r>
            <a:r>
              <a:rPr lang="en-US" altLang="en-US" b="1" dirty="0">
                <a:latin typeface="Courier New" pitchFamily="49" charset="0"/>
              </a:rPr>
              <a:t>     2   2628.4   1314.2   92.98    0.000</a:t>
            </a:r>
          </a:p>
          <a:p>
            <a:r>
              <a:rPr lang="en-US" altLang="en-US" b="1" dirty="0">
                <a:solidFill>
                  <a:schemeClr val="hlink"/>
                </a:solidFill>
                <a:latin typeface="Courier New" pitchFamily="49" charset="0"/>
              </a:rPr>
              <a:t>Error</a:t>
            </a:r>
            <a:r>
              <a:rPr lang="en-US" altLang="en-US" b="1" dirty="0">
                <a:latin typeface="Courier New" pitchFamily="49" charset="0"/>
              </a:rPr>
              <a:t>     12    169.6     14.1</a:t>
            </a:r>
          </a:p>
          <a:p>
            <a:r>
              <a:rPr lang="en-US" altLang="en-US" b="1" dirty="0">
                <a:solidFill>
                  <a:schemeClr val="hlink"/>
                </a:solidFill>
                <a:latin typeface="Courier New" pitchFamily="49" charset="0"/>
              </a:rPr>
              <a:t>Total  </a:t>
            </a:r>
            <a:r>
              <a:rPr lang="en-US" altLang="en-US" b="1" dirty="0">
                <a:latin typeface="Courier New" pitchFamily="49" charset="0"/>
              </a:rPr>
              <a:t>   14   2798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228600" y="44958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“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Source</a:t>
            </a:r>
            <a:r>
              <a:rPr lang="en-US" altLang="en-US">
                <a:latin typeface="Times New Roman" pitchFamily="18" charset="0"/>
              </a:rPr>
              <a:t>” means “the source of the variation in the data” </a:t>
            </a:r>
          </a:p>
        </p:txBody>
      </p:sp>
      <p:sp>
        <p:nvSpPr>
          <p:cNvPr id="771077" name="Text Box 5"/>
          <p:cNvSpPr txBox="1">
            <a:spLocks noChangeArrowheads="1"/>
          </p:cNvSpPr>
          <p:nvPr/>
        </p:nvSpPr>
        <p:spPr bwMode="auto">
          <a:xfrm>
            <a:off x="1143000" y="51054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“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DF</a:t>
            </a:r>
            <a:r>
              <a:rPr lang="en-US" altLang="en-US">
                <a:latin typeface="Times New Roman" pitchFamily="18" charset="0"/>
              </a:rPr>
              <a:t>” means “the degrees of freedom”</a:t>
            </a:r>
          </a:p>
        </p:txBody>
      </p:sp>
      <p:sp>
        <p:nvSpPr>
          <p:cNvPr id="771078" name="Oval 6"/>
          <p:cNvSpPr>
            <a:spLocks noChangeArrowheads="1"/>
          </p:cNvSpPr>
          <p:nvPr/>
        </p:nvSpPr>
        <p:spPr bwMode="auto">
          <a:xfrm>
            <a:off x="0" y="2514600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1079" name="Line 7"/>
          <p:cNvSpPr>
            <a:spLocks noChangeShapeType="1"/>
          </p:cNvSpPr>
          <p:nvPr/>
        </p:nvSpPr>
        <p:spPr bwMode="auto">
          <a:xfrm flipH="1" flipV="1">
            <a:off x="762000" y="3048000"/>
            <a:ext cx="152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1080" name="Oval 8"/>
          <p:cNvSpPr>
            <a:spLocks noChangeArrowheads="1"/>
          </p:cNvSpPr>
          <p:nvPr/>
        </p:nvSpPr>
        <p:spPr bwMode="auto">
          <a:xfrm>
            <a:off x="1428728" y="2428868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1081" name="Line 9"/>
          <p:cNvSpPr>
            <a:spLocks noChangeShapeType="1"/>
          </p:cNvSpPr>
          <p:nvPr/>
        </p:nvSpPr>
        <p:spPr bwMode="auto">
          <a:xfrm flipV="1">
            <a:off x="1500166" y="2786058"/>
            <a:ext cx="214314" cy="23955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1082" name="Oval 10"/>
          <p:cNvSpPr>
            <a:spLocks noChangeArrowheads="1"/>
          </p:cNvSpPr>
          <p:nvPr/>
        </p:nvSpPr>
        <p:spPr bwMode="auto">
          <a:xfrm>
            <a:off x="2500298" y="235743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auto">
          <a:xfrm>
            <a:off x="2209800" y="5715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“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SS</a:t>
            </a:r>
            <a:r>
              <a:rPr lang="en-US" altLang="en-US">
                <a:latin typeface="Times New Roman" pitchFamily="18" charset="0"/>
              </a:rPr>
              <a:t>” means “the sum of squares”</a:t>
            </a:r>
          </a:p>
        </p:txBody>
      </p:sp>
      <p:sp>
        <p:nvSpPr>
          <p:cNvPr id="771084" name="Line 12"/>
          <p:cNvSpPr>
            <a:spLocks noChangeShapeType="1"/>
          </p:cNvSpPr>
          <p:nvPr/>
        </p:nvSpPr>
        <p:spPr bwMode="auto">
          <a:xfrm flipV="1">
            <a:off x="2643174" y="2857496"/>
            <a:ext cx="214314" cy="281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1085" name="Text Box 13"/>
          <p:cNvSpPr txBox="1">
            <a:spLocks noChangeArrowheads="1"/>
          </p:cNvSpPr>
          <p:nvPr/>
        </p:nvSpPr>
        <p:spPr bwMode="auto">
          <a:xfrm>
            <a:off x="4800600" y="1676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“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en-US">
                <a:latin typeface="Times New Roman" pitchFamily="18" charset="0"/>
              </a:rPr>
              <a:t>” means “F test statistic”</a:t>
            </a:r>
          </a:p>
        </p:txBody>
      </p:sp>
      <p:sp>
        <p:nvSpPr>
          <p:cNvPr id="771086" name="Oval 14"/>
          <p:cNvSpPr>
            <a:spLocks noChangeArrowheads="1"/>
          </p:cNvSpPr>
          <p:nvPr/>
        </p:nvSpPr>
        <p:spPr bwMode="auto">
          <a:xfrm>
            <a:off x="4786314" y="2428868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1087" name="Oval 15"/>
          <p:cNvSpPr>
            <a:spLocks noChangeArrowheads="1"/>
          </p:cNvSpPr>
          <p:nvPr/>
        </p:nvSpPr>
        <p:spPr bwMode="auto">
          <a:xfrm>
            <a:off x="3714744" y="235743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1088" name="Text Box 16"/>
          <p:cNvSpPr txBox="1">
            <a:spLocks noChangeArrowheads="1"/>
          </p:cNvSpPr>
          <p:nvPr/>
        </p:nvSpPr>
        <p:spPr bwMode="auto">
          <a:xfrm>
            <a:off x="38862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“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MS</a:t>
            </a:r>
            <a:r>
              <a:rPr lang="en-US" altLang="en-US">
                <a:latin typeface="Times New Roman" pitchFamily="18" charset="0"/>
              </a:rPr>
              <a:t>” means “mean sum of squares”</a:t>
            </a:r>
          </a:p>
        </p:txBody>
      </p:sp>
      <p:sp>
        <p:nvSpPr>
          <p:cNvPr id="771089" name="Line 17"/>
          <p:cNvSpPr>
            <a:spLocks noChangeShapeType="1"/>
          </p:cNvSpPr>
          <p:nvPr/>
        </p:nvSpPr>
        <p:spPr bwMode="auto">
          <a:xfrm flipH="1" flipV="1">
            <a:off x="4143372" y="2786058"/>
            <a:ext cx="200028" cy="33861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1090" name="Oval 18"/>
          <p:cNvSpPr>
            <a:spLocks noChangeArrowheads="1"/>
          </p:cNvSpPr>
          <p:nvPr/>
        </p:nvSpPr>
        <p:spPr bwMode="auto">
          <a:xfrm>
            <a:off x="6000760" y="2428868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1091" name="Line 19"/>
          <p:cNvSpPr>
            <a:spLocks noChangeShapeType="1"/>
          </p:cNvSpPr>
          <p:nvPr/>
        </p:nvSpPr>
        <p:spPr bwMode="auto">
          <a:xfrm flipH="1">
            <a:off x="5143504" y="2057400"/>
            <a:ext cx="190496" cy="37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1092" name="Text Box 20"/>
          <p:cNvSpPr txBox="1">
            <a:spLocks noChangeArrowheads="1"/>
          </p:cNvSpPr>
          <p:nvPr/>
        </p:nvSpPr>
        <p:spPr bwMode="auto">
          <a:xfrm>
            <a:off x="5857884" y="3929066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accent2"/>
                </a:solidFill>
                <a:latin typeface="Times New Roman" pitchFamily="18" charset="0"/>
              </a:rPr>
              <a:t>P-Value</a:t>
            </a: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771093" name="Line 21"/>
          <p:cNvSpPr>
            <a:spLocks noChangeShapeType="1"/>
          </p:cNvSpPr>
          <p:nvPr/>
        </p:nvSpPr>
        <p:spPr bwMode="auto">
          <a:xfrm flipV="1">
            <a:off x="6402716" y="2857496"/>
            <a:ext cx="45719" cy="1000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8503" name="Rectangle 22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7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7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6" grpId="0" autoUpdateAnimBg="0"/>
      <p:bldP spid="771077" grpId="0" autoUpdateAnimBg="0"/>
      <p:bldP spid="771079" grpId="0" animBg="1"/>
      <p:bldP spid="771081" grpId="0" animBg="1"/>
      <p:bldP spid="771083" grpId="0" autoUpdateAnimBg="0"/>
      <p:bldP spid="771084" grpId="0" animBg="1"/>
      <p:bldP spid="771085" grpId="0" autoUpdateAnimBg="0"/>
      <p:bldP spid="771088" grpId="0" autoUpdateAnimBg="0"/>
      <p:bldP spid="771089" grpId="0" animBg="1"/>
      <p:bldP spid="771091" grpId="0" animBg="1"/>
      <p:bldP spid="771092" grpId="0" autoUpdateAnimBg="0"/>
      <p:bldP spid="7710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ANOVA Table for Study #1</a:t>
            </a:r>
          </a:p>
        </p:txBody>
      </p:sp>
      <p:sp>
        <p:nvSpPr>
          <p:cNvPr id="149508" name="Rectangle 3"/>
          <p:cNvSpPr>
            <a:spLocks noChangeArrowheads="1"/>
          </p:cNvSpPr>
          <p:nvPr/>
        </p:nvSpPr>
        <p:spPr bwMode="auto">
          <a:xfrm>
            <a:off x="152400" y="1828800"/>
            <a:ext cx="87645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 dirty="0"/>
              <a:t>One-way Analysis of Variance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Source    DF      SS       MS      F        P</a:t>
            </a:r>
          </a:p>
          <a:p>
            <a:r>
              <a:rPr lang="es-ES" altLang="en-US" b="1" dirty="0">
                <a:latin typeface="Courier New" pitchFamily="49" charset="0"/>
              </a:rPr>
              <a:t>Factor     2   2628.4   1314.2   92.98    0.000</a:t>
            </a:r>
          </a:p>
          <a:p>
            <a:r>
              <a:rPr lang="es-ES" altLang="en-US" b="1" dirty="0">
                <a:latin typeface="Courier New" pitchFamily="49" charset="0"/>
              </a:rPr>
              <a:t>Error     12    169.6     14.1</a:t>
            </a:r>
          </a:p>
          <a:p>
            <a:r>
              <a:rPr lang="es-ES" altLang="en-US" b="1" dirty="0">
                <a:latin typeface="Courier New" pitchFamily="49" charset="0"/>
              </a:rPr>
              <a:t>Total     14   2798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72100" name="Text Box 4"/>
          <p:cNvSpPr txBox="1">
            <a:spLocks noChangeArrowheads="1"/>
          </p:cNvSpPr>
          <p:nvPr/>
        </p:nvSpPr>
        <p:spPr bwMode="auto">
          <a:xfrm>
            <a:off x="228600" y="4495800"/>
            <a:ext cx="876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“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Factor</a:t>
            </a:r>
            <a:r>
              <a:rPr lang="en-US" altLang="en-US">
                <a:latin typeface="Times New Roman" pitchFamily="18" charset="0"/>
              </a:rPr>
              <a:t>” means “Variability </a:t>
            </a:r>
            <a:r>
              <a:rPr lang="en-US" altLang="en-US" b="1">
                <a:latin typeface="Times New Roman" pitchFamily="18" charset="0"/>
              </a:rPr>
              <a:t>between</a:t>
            </a:r>
            <a:r>
              <a:rPr lang="en-US" altLang="en-US">
                <a:latin typeface="Times New Roman" pitchFamily="18" charset="0"/>
              </a:rPr>
              <a:t> groups” or “Variability due to the factor (or treatment) of interest” </a:t>
            </a:r>
          </a:p>
        </p:txBody>
      </p:sp>
      <p:sp>
        <p:nvSpPr>
          <p:cNvPr id="772101" name="Text Box 5"/>
          <p:cNvSpPr txBox="1">
            <a:spLocks noChangeArrowheads="1"/>
          </p:cNvSpPr>
          <p:nvPr/>
        </p:nvSpPr>
        <p:spPr bwMode="auto">
          <a:xfrm>
            <a:off x="228600" y="5562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“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Error</a:t>
            </a:r>
            <a:r>
              <a:rPr lang="en-US" altLang="en-US">
                <a:latin typeface="Times New Roman" pitchFamily="18" charset="0"/>
              </a:rPr>
              <a:t>” means “Variability </a:t>
            </a:r>
            <a:r>
              <a:rPr lang="en-US" altLang="en-US" b="1">
                <a:latin typeface="Times New Roman" pitchFamily="18" charset="0"/>
              </a:rPr>
              <a:t>within</a:t>
            </a:r>
            <a:r>
              <a:rPr lang="en-US" altLang="en-US">
                <a:latin typeface="Times New Roman" pitchFamily="18" charset="0"/>
              </a:rPr>
              <a:t> groups” or “unexplained random error”</a:t>
            </a:r>
          </a:p>
        </p:txBody>
      </p:sp>
      <p:sp>
        <p:nvSpPr>
          <p:cNvPr id="772102" name="Text Box 6"/>
          <p:cNvSpPr txBox="1">
            <a:spLocks noChangeArrowheads="1"/>
          </p:cNvSpPr>
          <p:nvPr/>
        </p:nvSpPr>
        <p:spPr bwMode="auto">
          <a:xfrm>
            <a:off x="2057400" y="62484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“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Total</a:t>
            </a:r>
            <a:r>
              <a:rPr lang="en-US" altLang="en-US">
                <a:latin typeface="Times New Roman" pitchFamily="18" charset="0"/>
              </a:rPr>
              <a:t>” means “Total variation from the grand mean”</a:t>
            </a:r>
          </a:p>
        </p:txBody>
      </p:sp>
      <p:sp>
        <p:nvSpPr>
          <p:cNvPr id="772103" name="Oval 7"/>
          <p:cNvSpPr>
            <a:spLocks noChangeArrowheads="1"/>
          </p:cNvSpPr>
          <p:nvPr/>
        </p:nvSpPr>
        <p:spPr bwMode="auto">
          <a:xfrm>
            <a:off x="0" y="2643182"/>
            <a:ext cx="1600200" cy="2857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2104" name="Line 8"/>
          <p:cNvSpPr>
            <a:spLocks noChangeShapeType="1"/>
          </p:cNvSpPr>
          <p:nvPr/>
        </p:nvSpPr>
        <p:spPr bwMode="auto">
          <a:xfrm flipV="1">
            <a:off x="914400" y="2928934"/>
            <a:ext cx="157138" cy="1643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2105" name="Oval 9"/>
          <p:cNvSpPr>
            <a:spLocks noChangeArrowheads="1"/>
          </p:cNvSpPr>
          <p:nvPr/>
        </p:nvSpPr>
        <p:spPr bwMode="auto">
          <a:xfrm>
            <a:off x="0" y="2928934"/>
            <a:ext cx="1600200" cy="2857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72106" name="Line 10"/>
          <p:cNvSpPr>
            <a:spLocks noChangeShapeType="1"/>
          </p:cNvSpPr>
          <p:nvPr/>
        </p:nvSpPr>
        <p:spPr bwMode="auto">
          <a:xfrm flipH="1" flipV="1">
            <a:off x="214282" y="3214686"/>
            <a:ext cx="547718" cy="24241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2107" name="Line 11"/>
          <p:cNvSpPr>
            <a:spLocks noChangeShapeType="1"/>
          </p:cNvSpPr>
          <p:nvPr/>
        </p:nvSpPr>
        <p:spPr bwMode="auto">
          <a:xfrm flipH="1" flipV="1">
            <a:off x="1214414" y="3714752"/>
            <a:ext cx="1223986" cy="25336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2108" name="Oval 12"/>
          <p:cNvSpPr>
            <a:spLocks noChangeArrowheads="1"/>
          </p:cNvSpPr>
          <p:nvPr/>
        </p:nvSpPr>
        <p:spPr bwMode="auto">
          <a:xfrm>
            <a:off x="0" y="3286124"/>
            <a:ext cx="1600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49518" name="Rectangle 13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0" grpId="0" autoUpdateAnimBg="0"/>
      <p:bldP spid="772101" grpId="0" autoUpdateAnimBg="0"/>
      <p:bldP spid="772102" grpId="0" autoUpdateAnimBg="0"/>
      <p:bldP spid="772104" grpId="0" animBg="1"/>
      <p:bldP spid="772106" grpId="0" animBg="1"/>
      <p:bldP spid="77210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ANOVA Notation</a:t>
            </a:r>
          </a:p>
        </p:txBody>
      </p:sp>
      <p:graphicFrame>
        <p:nvGraphicFramePr>
          <p:cNvPr id="773123" name="Group 3"/>
          <p:cNvGraphicFramePr>
            <a:graphicFrameLocks noGrp="1"/>
          </p:cNvGraphicFramePr>
          <p:nvPr/>
        </p:nvGraphicFramePr>
        <p:xfrm>
          <a:off x="1524000" y="2133600"/>
          <a:ext cx="6096000" cy="406400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438920699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357532727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33129653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1674394003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85645187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794389498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5578791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4121765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7101426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226824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26072199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Grand Mean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8526648"/>
                  </a:ext>
                </a:extLst>
              </a:tr>
            </a:tbl>
          </a:graphicData>
        </a:graphic>
      </p:graphicFrame>
      <p:graphicFrame>
        <p:nvGraphicFramePr>
          <p:cNvPr id="150578" name="Object 57"/>
          <p:cNvGraphicFramePr>
            <a:graphicFrameLocks noChangeAspect="1"/>
          </p:cNvGraphicFramePr>
          <p:nvPr/>
        </p:nvGraphicFramePr>
        <p:xfrm>
          <a:off x="2921000" y="3048000"/>
          <a:ext cx="508000" cy="431800"/>
        </p:xfrm>
        <a:graphic>
          <a:graphicData uri="http://schemas.openxmlformats.org/presentationml/2006/ole">
            <p:oleObj spid="_x0000_s10242" name="Equation" r:id="rId3" imgW="253780" imgH="215713" progId="Equation.3">
              <p:embed/>
            </p:oleObj>
          </a:graphicData>
        </a:graphic>
      </p:graphicFrame>
      <p:graphicFrame>
        <p:nvGraphicFramePr>
          <p:cNvPr id="150579" name="Object 58"/>
          <p:cNvGraphicFramePr>
            <a:graphicFrameLocks noChangeAspect="1"/>
          </p:cNvGraphicFramePr>
          <p:nvPr/>
        </p:nvGraphicFramePr>
        <p:xfrm>
          <a:off x="3898900" y="3048000"/>
          <a:ext cx="508000" cy="431800"/>
        </p:xfrm>
        <a:graphic>
          <a:graphicData uri="http://schemas.openxmlformats.org/presentationml/2006/ole">
            <p:oleObj spid="_x0000_s10243" name="Equation" r:id="rId4" imgW="253780" imgH="215713" progId="Equation.3">
              <p:embed/>
            </p:oleObj>
          </a:graphicData>
        </a:graphic>
      </p:graphicFrame>
      <p:graphicFrame>
        <p:nvGraphicFramePr>
          <p:cNvPr id="150580" name="Object 59"/>
          <p:cNvGraphicFramePr>
            <a:graphicFrameLocks noChangeAspect="1"/>
          </p:cNvGraphicFramePr>
          <p:nvPr/>
        </p:nvGraphicFramePr>
        <p:xfrm>
          <a:off x="5588000" y="3022600"/>
          <a:ext cx="584200" cy="482600"/>
        </p:xfrm>
        <a:graphic>
          <a:graphicData uri="http://schemas.openxmlformats.org/presentationml/2006/ole">
            <p:oleObj spid="_x0000_s10244" name="Equation" r:id="rId5" imgW="291973" imgH="241195" progId="Equation.3">
              <p:embed/>
            </p:oleObj>
          </a:graphicData>
        </a:graphic>
      </p:graphicFrame>
      <p:graphicFrame>
        <p:nvGraphicFramePr>
          <p:cNvPr id="150581" name="Object 60"/>
          <p:cNvGraphicFramePr>
            <a:graphicFrameLocks noChangeAspect="1"/>
          </p:cNvGraphicFramePr>
          <p:nvPr/>
        </p:nvGraphicFramePr>
        <p:xfrm>
          <a:off x="6743700" y="3035300"/>
          <a:ext cx="508000" cy="457200"/>
        </p:xfrm>
        <a:graphic>
          <a:graphicData uri="http://schemas.openxmlformats.org/presentationml/2006/ole">
            <p:oleObj spid="_x0000_s10245" name="Equation" r:id="rId6" imgW="253890" imgH="228501" progId="Equation.3">
              <p:embed/>
            </p:oleObj>
          </a:graphicData>
        </a:graphic>
      </p:graphicFrame>
      <p:graphicFrame>
        <p:nvGraphicFramePr>
          <p:cNvPr id="150582" name="Object 61"/>
          <p:cNvGraphicFramePr>
            <a:graphicFrameLocks noChangeAspect="1"/>
          </p:cNvGraphicFramePr>
          <p:nvPr/>
        </p:nvGraphicFramePr>
        <p:xfrm>
          <a:off x="2057400" y="4257675"/>
          <a:ext cx="250825" cy="628650"/>
        </p:xfrm>
        <a:graphic>
          <a:graphicData uri="http://schemas.openxmlformats.org/presentationml/2006/ole">
            <p:oleObj spid="_x0000_s10246" name="Equation" r:id="rId7" imgW="76101" imgH="190252" progId="Equation.3">
              <p:embed/>
            </p:oleObj>
          </a:graphicData>
        </a:graphic>
      </p:graphicFrame>
      <p:graphicFrame>
        <p:nvGraphicFramePr>
          <p:cNvPr id="150583" name="Object 62"/>
          <p:cNvGraphicFramePr>
            <a:graphicFrameLocks noChangeAspect="1"/>
          </p:cNvGraphicFramePr>
          <p:nvPr/>
        </p:nvGraphicFramePr>
        <p:xfrm>
          <a:off x="3049588" y="4257675"/>
          <a:ext cx="250825" cy="628650"/>
        </p:xfrm>
        <a:graphic>
          <a:graphicData uri="http://schemas.openxmlformats.org/presentationml/2006/ole">
            <p:oleObj spid="_x0000_s10247" name="Equation" r:id="rId8" imgW="76101" imgH="190252" progId="Equation.3">
              <p:embed/>
            </p:oleObj>
          </a:graphicData>
        </a:graphic>
      </p:graphicFrame>
      <p:graphicFrame>
        <p:nvGraphicFramePr>
          <p:cNvPr id="150584" name="Object 63"/>
          <p:cNvGraphicFramePr>
            <a:graphicFrameLocks noChangeAspect="1"/>
          </p:cNvGraphicFramePr>
          <p:nvPr/>
        </p:nvGraphicFramePr>
        <p:xfrm>
          <a:off x="4027488" y="4257675"/>
          <a:ext cx="250825" cy="628650"/>
        </p:xfrm>
        <a:graphic>
          <a:graphicData uri="http://schemas.openxmlformats.org/presentationml/2006/ole">
            <p:oleObj spid="_x0000_s10248" name="Equation" r:id="rId9" imgW="76101" imgH="190252" progId="Equation.3">
              <p:embed/>
            </p:oleObj>
          </a:graphicData>
        </a:graphic>
      </p:graphicFrame>
      <p:graphicFrame>
        <p:nvGraphicFramePr>
          <p:cNvPr id="150585" name="Object 64"/>
          <p:cNvGraphicFramePr>
            <a:graphicFrameLocks noChangeAspect="1"/>
          </p:cNvGraphicFramePr>
          <p:nvPr/>
        </p:nvGraphicFramePr>
        <p:xfrm>
          <a:off x="5754688" y="4257675"/>
          <a:ext cx="250825" cy="628650"/>
        </p:xfrm>
        <a:graphic>
          <a:graphicData uri="http://schemas.openxmlformats.org/presentationml/2006/ole">
            <p:oleObj spid="_x0000_s10249" name="Equation" r:id="rId10" imgW="76101" imgH="190252" progId="Equation.3">
              <p:embed/>
            </p:oleObj>
          </a:graphicData>
        </a:graphic>
      </p:graphicFrame>
      <p:graphicFrame>
        <p:nvGraphicFramePr>
          <p:cNvPr id="150586" name="Object 65"/>
          <p:cNvGraphicFramePr>
            <a:graphicFrameLocks noChangeAspect="1"/>
          </p:cNvGraphicFramePr>
          <p:nvPr/>
        </p:nvGraphicFramePr>
        <p:xfrm>
          <a:off x="6872288" y="4257675"/>
          <a:ext cx="250825" cy="628650"/>
        </p:xfrm>
        <a:graphic>
          <a:graphicData uri="http://schemas.openxmlformats.org/presentationml/2006/ole">
            <p:oleObj spid="_x0000_s10250" name="Equation" r:id="rId11" imgW="76101" imgH="190252" progId="Equation.3">
              <p:embed/>
            </p:oleObj>
          </a:graphicData>
        </a:graphic>
      </p:graphicFrame>
      <p:graphicFrame>
        <p:nvGraphicFramePr>
          <p:cNvPr id="150587" name="Object 66"/>
          <p:cNvGraphicFramePr>
            <a:graphicFrameLocks noChangeAspect="1"/>
          </p:cNvGraphicFramePr>
          <p:nvPr/>
        </p:nvGraphicFramePr>
        <p:xfrm>
          <a:off x="4833938" y="4257675"/>
          <a:ext cx="250825" cy="628650"/>
        </p:xfrm>
        <a:graphic>
          <a:graphicData uri="http://schemas.openxmlformats.org/presentationml/2006/ole">
            <p:oleObj spid="_x0000_s10251" name="Equation" r:id="rId12" imgW="76101" imgH="190252" progId="Equation.3">
              <p:embed/>
            </p:oleObj>
          </a:graphicData>
        </a:graphic>
      </p:graphicFrame>
      <p:graphicFrame>
        <p:nvGraphicFramePr>
          <p:cNvPr id="150588" name="Object 67"/>
          <p:cNvGraphicFramePr>
            <a:graphicFrameLocks noChangeAspect="1"/>
          </p:cNvGraphicFramePr>
          <p:nvPr/>
        </p:nvGraphicFramePr>
        <p:xfrm>
          <a:off x="2908300" y="3683000"/>
          <a:ext cx="533400" cy="431800"/>
        </p:xfrm>
        <a:graphic>
          <a:graphicData uri="http://schemas.openxmlformats.org/presentationml/2006/ole">
            <p:oleObj spid="_x0000_s10252" name="Equation" r:id="rId13" imgW="266353" imgH="215619" progId="Equation.3">
              <p:embed/>
            </p:oleObj>
          </a:graphicData>
        </a:graphic>
      </p:graphicFrame>
      <p:graphicFrame>
        <p:nvGraphicFramePr>
          <p:cNvPr id="150589" name="Object 68"/>
          <p:cNvGraphicFramePr>
            <a:graphicFrameLocks noChangeAspect="1"/>
          </p:cNvGraphicFramePr>
          <p:nvPr/>
        </p:nvGraphicFramePr>
        <p:xfrm>
          <a:off x="3886200" y="3683000"/>
          <a:ext cx="533400" cy="431800"/>
        </p:xfrm>
        <a:graphic>
          <a:graphicData uri="http://schemas.openxmlformats.org/presentationml/2006/ole">
            <p:oleObj spid="_x0000_s10253" name="Equation" r:id="rId14" imgW="266353" imgH="215619" progId="Equation.3">
              <p:embed/>
            </p:oleObj>
          </a:graphicData>
        </a:graphic>
      </p:graphicFrame>
      <p:graphicFrame>
        <p:nvGraphicFramePr>
          <p:cNvPr id="150590" name="Object 69"/>
          <p:cNvGraphicFramePr>
            <a:graphicFrameLocks noChangeAspect="1"/>
          </p:cNvGraphicFramePr>
          <p:nvPr/>
        </p:nvGraphicFramePr>
        <p:xfrm>
          <a:off x="5562600" y="3657600"/>
          <a:ext cx="635000" cy="482600"/>
        </p:xfrm>
        <a:graphic>
          <a:graphicData uri="http://schemas.openxmlformats.org/presentationml/2006/ole">
            <p:oleObj spid="_x0000_s10254" name="Equation" r:id="rId15" imgW="317225" imgH="241091" progId="Equation.3">
              <p:embed/>
            </p:oleObj>
          </a:graphicData>
        </a:graphic>
      </p:graphicFrame>
      <p:graphicFrame>
        <p:nvGraphicFramePr>
          <p:cNvPr id="150591" name="Object 70"/>
          <p:cNvGraphicFramePr>
            <a:graphicFrameLocks noChangeAspect="1"/>
          </p:cNvGraphicFramePr>
          <p:nvPr/>
        </p:nvGraphicFramePr>
        <p:xfrm>
          <a:off x="5511800" y="5029200"/>
          <a:ext cx="736600" cy="482600"/>
        </p:xfrm>
        <a:graphic>
          <a:graphicData uri="http://schemas.openxmlformats.org/presentationml/2006/ole">
            <p:oleObj spid="_x0000_s10255" name="Equation" r:id="rId16" imgW="368300" imgH="241300" progId="Equation.3">
              <p:embed/>
            </p:oleObj>
          </a:graphicData>
        </a:graphic>
      </p:graphicFrame>
      <p:graphicFrame>
        <p:nvGraphicFramePr>
          <p:cNvPr id="150592" name="Object 71"/>
          <p:cNvGraphicFramePr>
            <a:graphicFrameLocks noChangeAspect="1"/>
          </p:cNvGraphicFramePr>
          <p:nvPr/>
        </p:nvGraphicFramePr>
        <p:xfrm>
          <a:off x="6731000" y="3670300"/>
          <a:ext cx="533400" cy="457200"/>
        </p:xfrm>
        <a:graphic>
          <a:graphicData uri="http://schemas.openxmlformats.org/presentationml/2006/ole">
            <p:oleObj spid="_x0000_s10256" name="Equation" r:id="rId17" imgW="266584" imgH="228501" progId="Equation.3">
              <p:embed/>
            </p:oleObj>
          </a:graphicData>
        </a:graphic>
      </p:graphicFrame>
      <p:graphicFrame>
        <p:nvGraphicFramePr>
          <p:cNvPr id="150593" name="Object 72"/>
          <p:cNvGraphicFramePr>
            <a:graphicFrameLocks noChangeAspect="1"/>
          </p:cNvGraphicFramePr>
          <p:nvPr/>
        </p:nvGraphicFramePr>
        <p:xfrm>
          <a:off x="6705600" y="4953000"/>
          <a:ext cx="584200" cy="482600"/>
        </p:xfrm>
        <a:graphic>
          <a:graphicData uri="http://schemas.openxmlformats.org/presentationml/2006/ole">
            <p:oleObj spid="_x0000_s10257" name="Equation" r:id="rId18" imgW="291973" imgH="241195" progId="Equation.3">
              <p:embed/>
            </p:oleObj>
          </a:graphicData>
        </a:graphic>
      </p:graphicFrame>
      <p:graphicFrame>
        <p:nvGraphicFramePr>
          <p:cNvPr id="150594" name="Object 73"/>
          <p:cNvGraphicFramePr>
            <a:graphicFrameLocks noChangeAspect="1"/>
          </p:cNvGraphicFramePr>
          <p:nvPr/>
        </p:nvGraphicFramePr>
        <p:xfrm>
          <a:off x="2882900" y="5016500"/>
          <a:ext cx="584200" cy="457200"/>
        </p:xfrm>
        <a:graphic>
          <a:graphicData uri="http://schemas.openxmlformats.org/presentationml/2006/ole">
            <p:oleObj spid="_x0000_s10258" name="Equation" r:id="rId19" imgW="291973" imgH="228501" progId="Equation.3">
              <p:embed/>
            </p:oleObj>
          </a:graphicData>
        </a:graphic>
      </p:graphicFrame>
      <p:graphicFrame>
        <p:nvGraphicFramePr>
          <p:cNvPr id="150595" name="Object 74"/>
          <p:cNvGraphicFramePr>
            <a:graphicFrameLocks noChangeAspect="1"/>
          </p:cNvGraphicFramePr>
          <p:nvPr/>
        </p:nvGraphicFramePr>
        <p:xfrm>
          <a:off x="3848100" y="5029200"/>
          <a:ext cx="609600" cy="457200"/>
        </p:xfrm>
        <a:graphic>
          <a:graphicData uri="http://schemas.openxmlformats.org/presentationml/2006/ole">
            <p:oleObj spid="_x0000_s10259" name="Equation" r:id="rId20" imgW="304668" imgH="228501" progId="Equation.3">
              <p:embed/>
            </p:oleObj>
          </a:graphicData>
        </a:graphic>
      </p:graphicFrame>
      <p:graphicFrame>
        <p:nvGraphicFramePr>
          <p:cNvPr id="150596" name="Object 75"/>
          <p:cNvGraphicFramePr>
            <a:graphicFrameLocks noChangeAspect="1"/>
          </p:cNvGraphicFramePr>
          <p:nvPr/>
        </p:nvGraphicFramePr>
        <p:xfrm>
          <a:off x="4648200" y="3130550"/>
          <a:ext cx="622300" cy="266700"/>
        </p:xfrm>
        <a:graphic>
          <a:graphicData uri="http://schemas.openxmlformats.org/presentationml/2006/ole">
            <p:oleObj spid="_x0000_s10260" name="Equation" r:id="rId21" imgW="177415" imgH="76035" progId="Equation.3">
              <p:embed/>
            </p:oleObj>
          </a:graphicData>
        </a:graphic>
      </p:graphicFrame>
      <p:graphicFrame>
        <p:nvGraphicFramePr>
          <p:cNvPr id="150597" name="Object 76"/>
          <p:cNvGraphicFramePr>
            <a:graphicFrameLocks noChangeAspect="1"/>
          </p:cNvGraphicFramePr>
          <p:nvPr/>
        </p:nvGraphicFramePr>
        <p:xfrm>
          <a:off x="4648200" y="3765550"/>
          <a:ext cx="622300" cy="266700"/>
        </p:xfrm>
        <a:graphic>
          <a:graphicData uri="http://schemas.openxmlformats.org/presentationml/2006/ole">
            <p:oleObj spid="_x0000_s10261" name="Equation" r:id="rId22" imgW="177415" imgH="76035" progId="Equation.3">
              <p:embed/>
            </p:oleObj>
          </a:graphicData>
        </a:graphic>
      </p:graphicFrame>
      <p:graphicFrame>
        <p:nvGraphicFramePr>
          <p:cNvPr id="150598" name="Object 77"/>
          <p:cNvGraphicFramePr>
            <a:graphicFrameLocks noChangeAspect="1"/>
          </p:cNvGraphicFramePr>
          <p:nvPr/>
        </p:nvGraphicFramePr>
        <p:xfrm>
          <a:off x="4648200" y="5073650"/>
          <a:ext cx="622300" cy="266700"/>
        </p:xfrm>
        <a:graphic>
          <a:graphicData uri="http://schemas.openxmlformats.org/presentationml/2006/ole">
            <p:oleObj spid="_x0000_s10262" name="Equation" r:id="rId23" imgW="177415" imgH="76035" progId="Equation.3">
              <p:embed/>
            </p:oleObj>
          </a:graphicData>
        </a:graphic>
      </p:graphicFrame>
      <p:graphicFrame>
        <p:nvGraphicFramePr>
          <p:cNvPr id="150599" name="Object 78"/>
          <p:cNvGraphicFramePr>
            <a:graphicFrameLocks noChangeAspect="1"/>
          </p:cNvGraphicFramePr>
          <p:nvPr/>
        </p:nvGraphicFramePr>
        <p:xfrm>
          <a:off x="6743700" y="5651500"/>
          <a:ext cx="508000" cy="457200"/>
        </p:xfrm>
        <a:graphic>
          <a:graphicData uri="http://schemas.openxmlformats.org/presentationml/2006/ole">
            <p:oleObj spid="_x0000_s10263" name="Equation" r:id="rId24" imgW="253890" imgH="228501" progId="Equation.3">
              <p:embed/>
            </p:oleObj>
          </a:graphicData>
        </a:graphic>
      </p:graphicFrame>
      <p:sp>
        <p:nvSpPr>
          <p:cNvPr id="150600" name="Rectangle 79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ANOVA Table</a:t>
            </a:r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381000" y="1752600"/>
            <a:ext cx="83994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/>
              <a:t>One-way Analysis of Variance</a:t>
            </a:r>
          </a:p>
          <a:p>
            <a:endParaRPr lang="en-US" altLang="en-US">
              <a:latin typeface="Courier New" pitchFamily="49" charset="0"/>
            </a:endParaRPr>
          </a:p>
          <a:p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>Source    DF      SS       MS      F        P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Factor</a:t>
            </a:r>
            <a:r>
              <a:rPr lang="en-US" altLang="en-US" b="1">
                <a:latin typeface="Courier New" pitchFamily="49" charset="0"/>
              </a:rPr>
              <a:t>   m-1   SS(Between) MSB    MSB/MSE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Error</a:t>
            </a:r>
            <a:r>
              <a:rPr lang="en-US" altLang="en-US" b="1">
                <a:latin typeface="Courier New" pitchFamily="49" charset="0"/>
              </a:rPr>
              <a:t>    n-m   SS(Error)   MSE  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Total  </a:t>
            </a:r>
            <a:r>
              <a:rPr lang="en-US" altLang="en-US" b="1">
                <a:latin typeface="Courier New" pitchFamily="49" charset="0"/>
              </a:rPr>
              <a:t>  n-1   SS(Total)</a:t>
            </a:r>
          </a:p>
        </p:txBody>
      </p:sp>
      <p:sp>
        <p:nvSpPr>
          <p:cNvPr id="151557" name="Text Box 4"/>
          <p:cNvSpPr txBox="1">
            <a:spLocks noChangeArrowheads="1"/>
          </p:cNvSpPr>
          <p:nvPr/>
        </p:nvSpPr>
        <p:spPr bwMode="auto">
          <a:xfrm>
            <a:off x="4191000" y="5257800"/>
            <a:ext cx="480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1">
                <a:latin typeface="Courier New" pitchFamily="49" charset="0"/>
              </a:rPr>
              <a:t>MSB = SS(Between)/(m-1)</a:t>
            </a:r>
          </a:p>
          <a:p>
            <a:r>
              <a:rPr lang="en-US" altLang="en-US" b="1">
                <a:latin typeface="Courier New" pitchFamily="49" charset="0"/>
              </a:rPr>
              <a:t>MSE = SS(Error)/(n-m)</a:t>
            </a:r>
          </a:p>
        </p:txBody>
      </p:sp>
      <p:sp>
        <p:nvSpPr>
          <p:cNvPr id="151558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1">
                <a:latin typeface="Courier New" pitchFamily="49" charset="0"/>
              </a:rPr>
              <a:t>n-1 = (m-1) + (n-m)</a:t>
            </a:r>
          </a:p>
        </p:txBody>
      </p:sp>
      <p:sp>
        <p:nvSpPr>
          <p:cNvPr id="151559" name="Oval 6"/>
          <p:cNvSpPr>
            <a:spLocks noChangeArrowheads="1"/>
          </p:cNvSpPr>
          <p:nvPr/>
        </p:nvSpPr>
        <p:spPr bwMode="auto">
          <a:xfrm>
            <a:off x="1428728" y="3214686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0" name="Line 7"/>
          <p:cNvSpPr>
            <a:spLocks noChangeShapeType="1"/>
          </p:cNvSpPr>
          <p:nvPr/>
        </p:nvSpPr>
        <p:spPr bwMode="auto">
          <a:xfrm flipV="1">
            <a:off x="714348" y="3643314"/>
            <a:ext cx="1152524" cy="185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1561" name="Text Box 8"/>
          <p:cNvSpPr txBox="1">
            <a:spLocks noChangeArrowheads="1"/>
          </p:cNvSpPr>
          <p:nvPr/>
        </p:nvSpPr>
        <p:spPr bwMode="auto">
          <a:xfrm>
            <a:off x="685800" y="6248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1">
                <a:latin typeface="Courier New" pitchFamily="49" charset="0"/>
              </a:rPr>
              <a:t>SS(Total) = SS(Between) + SS(Error)</a:t>
            </a:r>
          </a:p>
        </p:txBody>
      </p:sp>
      <p:sp>
        <p:nvSpPr>
          <p:cNvPr id="151562" name="Oval 9"/>
          <p:cNvSpPr>
            <a:spLocks noChangeArrowheads="1"/>
          </p:cNvSpPr>
          <p:nvPr/>
        </p:nvSpPr>
        <p:spPr bwMode="auto">
          <a:xfrm>
            <a:off x="2428860" y="3071810"/>
            <a:ext cx="1981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3" name="Line 10"/>
          <p:cNvSpPr>
            <a:spLocks noChangeShapeType="1"/>
          </p:cNvSpPr>
          <p:nvPr/>
        </p:nvSpPr>
        <p:spPr bwMode="auto">
          <a:xfrm flipV="1">
            <a:off x="1828800" y="3571876"/>
            <a:ext cx="957250" cy="2676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1564" name="Line 11"/>
          <p:cNvSpPr>
            <a:spLocks noChangeShapeType="1"/>
          </p:cNvSpPr>
          <p:nvPr/>
        </p:nvSpPr>
        <p:spPr bwMode="auto">
          <a:xfrm flipV="1">
            <a:off x="4429124" y="3143248"/>
            <a:ext cx="71438" cy="2143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1565" name="Oval 12"/>
          <p:cNvSpPr>
            <a:spLocks noChangeArrowheads="1"/>
          </p:cNvSpPr>
          <p:nvPr/>
        </p:nvSpPr>
        <p:spPr bwMode="auto">
          <a:xfrm>
            <a:off x="3929058" y="2643182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6" name="Text Box 13"/>
          <p:cNvSpPr txBox="1">
            <a:spLocks noChangeArrowheads="1"/>
          </p:cNvSpPr>
          <p:nvPr/>
        </p:nvSpPr>
        <p:spPr bwMode="auto">
          <a:xfrm>
            <a:off x="4800600" y="3886200"/>
            <a:ext cx="434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From F-distribution with m-1 numerator and n-m denominator d.f.</a:t>
            </a:r>
            <a:endParaRPr lang="en-US" altLang="en-US">
              <a:latin typeface="Courier New" pitchFamily="49" charset="0"/>
            </a:endParaRPr>
          </a:p>
        </p:txBody>
      </p:sp>
      <p:sp>
        <p:nvSpPr>
          <p:cNvPr id="151567" name="Rectangle 14"/>
          <p:cNvSpPr>
            <a:spLocks noChangeArrowheads="1"/>
          </p:cNvSpPr>
          <p:nvPr/>
        </p:nvSpPr>
        <p:spPr bwMode="auto">
          <a:xfrm>
            <a:off x="228600" y="5562600"/>
            <a:ext cx="3657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8" name="Rectangle 15"/>
          <p:cNvSpPr>
            <a:spLocks noChangeArrowheads="1"/>
          </p:cNvSpPr>
          <p:nvPr/>
        </p:nvSpPr>
        <p:spPr bwMode="auto">
          <a:xfrm>
            <a:off x="685800" y="6248400"/>
            <a:ext cx="655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9" name="Rectangle 16"/>
          <p:cNvSpPr>
            <a:spLocks noChangeArrowheads="1"/>
          </p:cNvSpPr>
          <p:nvPr/>
        </p:nvSpPr>
        <p:spPr bwMode="auto">
          <a:xfrm>
            <a:off x="4114800" y="5257800"/>
            <a:ext cx="4572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70" name="Rectangle 17"/>
          <p:cNvSpPr>
            <a:spLocks noChangeArrowheads="1"/>
          </p:cNvSpPr>
          <p:nvPr/>
        </p:nvSpPr>
        <p:spPr bwMode="auto">
          <a:xfrm>
            <a:off x="4800600" y="3886200"/>
            <a:ext cx="4191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71" name="Line 18"/>
          <p:cNvSpPr>
            <a:spLocks noChangeShapeType="1"/>
          </p:cNvSpPr>
          <p:nvPr/>
        </p:nvSpPr>
        <p:spPr bwMode="auto">
          <a:xfrm flipH="1" flipV="1">
            <a:off x="5643570" y="2857496"/>
            <a:ext cx="833430" cy="10287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1572" name="Rectangle 19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ANOVA Table for Study #1</a:t>
            </a:r>
          </a:p>
        </p:txBody>
      </p:sp>
      <p:sp>
        <p:nvSpPr>
          <p:cNvPr id="152580" name="Rectangle 3"/>
          <p:cNvSpPr>
            <a:spLocks noChangeArrowheads="1"/>
          </p:cNvSpPr>
          <p:nvPr/>
        </p:nvSpPr>
        <p:spPr bwMode="auto">
          <a:xfrm>
            <a:off x="152400" y="1828800"/>
            <a:ext cx="87645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/>
              <a:t>One-way Analysis of Variance</a:t>
            </a:r>
          </a:p>
          <a:p>
            <a:endParaRPr lang="en-US" altLang="en-US">
              <a:latin typeface="Courier New" pitchFamily="49" charset="0"/>
            </a:endParaRPr>
          </a:p>
          <a:p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>Source    DF      SS       MS      F        P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Factor</a:t>
            </a:r>
            <a:r>
              <a:rPr lang="en-US" altLang="en-US" b="1">
                <a:latin typeface="Courier New" pitchFamily="49" charset="0"/>
              </a:rPr>
              <a:t>     2   2628.4   1314.2   92.98    0.000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Error</a:t>
            </a:r>
            <a:r>
              <a:rPr lang="en-US" altLang="en-US" b="1">
                <a:latin typeface="Courier New" pitchFamily="49" charset="0"/>
              </a:rPr>
              <a:t>     12    169.6     14.1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Total  </a:t>
            </a:r>
            <a:r>
              <a:rPr lang="en-US" altLang="en-US" b="1">
                <a:latin typeface="Courier New" pitchFamily="49" charset="0"/>
              </a:rPr>
              <a:t>   14   2798</a:t>
            </a:r>
          </a:p>
        </p:txBody>
      </p:sp>
      <p:sp>
        <p:nvSpPr>
          <p:cNvPr id="152581" name="Oval 4"/>
          <p:cNvSpPr>
            <a:spLocks noChangeArrowheads="1"/>
          </p:cNvSpPr>
          <p:nvPr/>
        </p:nvSpPr>
        <p:spPr bwMode="auto">
          <a:xfrm>
            <a:off x="1285852" y="3286124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2582" name="Line 5"/>
          <p:cNvSpPr>
            <a:spLocks noChangeShapeType="1"/>
          </p:cNvSpPr>
          <p:nvPr/>
        </p:nvSpPr>
        <p:spPr bwMode="auto">
          <a:xfrm flipV="1">
            <a:off x="762000" y="3786190"/>
            <a:ext cx="881042" cy="17764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2583" name="Rectangle 6"/>
          <p:cNvSpPr>
            <a:spLocks noChangeArrowheads="1"/>
          </p:cNvSpPr>
          <p:nvPr/>
        </p:nvSpPr>
        <p:spPr bwMode="auto">
          <a:xfrm>
            <a:off x="228600" y="5562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2584" name="Text Box 7"/>
          <p:cNvSpPr txBox="1">
            <a:spLocks noChangeArrowheads="1"/>
          </p:cNvSpPr>
          <p:nvPr/>
        </p:nvSpPr>
        <p:spPr bwMode="auto">
          <a:xfrm>
            <a:off x="381000" y="5562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14 = 2 + 12</a:t>
            </a:r>
          </a:p>
        </p:txBody>
      </p:sp>
      <p:sp>
        <p:nvSpPr>
          <p:cNvPr id="152585" name="Oval 8"/>
          <p:cNvSpPr>
            <a:spLocks noChangeArrowheads="1"/>
          </p:cNvSpPr>
          <p:nvPr/>
        </p:nvSpPr>
        <p:spPr bwMode="auto">
          <a:xfrm>
            <a:off x="2214546" y="3143248"/>
            <a:ext cx="1447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2586" name="Line 9"/>
          <p:cNvSpPr>
            <a:spLocks noChangeShapeType="1"/>
          </p:cNvSpPr>
          <p:nvPr/>
        </p:nvSpPr>
        <p:spPr bwMode="auto">
          <a:xfrm flipV="1">
            <a:off x="1905000" y="3643314"/>
            <a:ext cx="738174" cy="2605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2587" name="Rectangle 10"/>
          <p:cNvSpPr>
            <a:spLocks noChangeArrowheads="1"/>
          </p:cNvSpPr>
          <p:nvPr/>
        </p:nvSpPr>
        <p:spPr bwMode="auto">
          <a:xfrm>
            <a:off x="457200" y="6281738"/>
            <a:ext cx="4789488" cy="379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2588" name="Text Box 11"/>
          <p:cNvSpPr txBox="1">
            <a:spLocks noChangeArrowheads="1"/>
          </p:cNvSpPr>
          <p:nvPr/>
        </p:nvSpPr>
        <p:spPr bwMode="auto">
          <a:xfrm>
            <a:off x="5334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2798 = 2628.4 + 169.6</a:t>
            </a:r>
            <a:endParaRPr lang="en-US" altLang="en-US">
              <a:latin typeface="Courier New" pitchFamily="49" charset="0"/>
            </a:endParaRPr>
          </a:p>
        </p:txBody>
      </p:sp>
      <p:sp>
        <p:nvSpPr>
          <p:cNvPr id="152589" name="Oval 12"/>
          <p:cNvSpPr>
            <a:spLocks noChangeArrowheads="1"/>
          </p:cNvSpPr>
          <p:nvPr/>
        </p:nvSpPr>
        <p:spPr bwMode="auto">
          <a:xfrm>
            <a:off x="3428992" y="2714620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2590" name="Text Box 13"/>
          <p:cNvSpPr txBox="1">
            <a:spLocks noChangeArrowheads="1"/>
          </p:cNvSpPr>
          <p:nvPr/>
        </p:nvSpPr>
        <p:spPr bwMode="auto">
          <a:xfrm>
            <a:off x="3124200" y="4648200"/>
            <a:ext cx="342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1">
                <a:latin typeface="Courier New" pitchFamily="49" charset="0"/>
              </a:rPr>
              <a:t>1314.2 = 2628.4/2</a:t>
            </a:r>
          </a:p>
          <a:p>
            <a:r>
              <a:rPr lang="en-US" altLang="en-US" b="1">
                <a:latin typeface="Courier New" pitchFamily="49" charset="0"/>
              </a:rPr>
              <a:t>  14.1 = 169.6/12</a:t>
            </a:r>
          </a:p>
        </p:txBody>
      </p:sp>
      <p:sp>
        <p:nvSpPr>
          <p:cNvPr id="152591" name="Rectangle 14"/>
          <p:cNvSpPr>
            <a:spLocks noChangeArrowheads="1"/>
          </p:cNvSpPr>
          <p:nvPr/>
        </p:nvSpPr>
        <p:spPr bwMode="auto">
          <a:xfrm>
            <a:off x="3048000" y="4572000"/>
            <a:ext cx="3505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2592" name="Line 15"/>
          <p:cNvSpPr>
            <a:spLocks noChangeShapeType="1"/>
          </p:cNvSpPr>
          <p:nvPr/>
        </p:nvSpPr>
        <p:spPr bwMode="auto">
          <a:xfrm flipH="1" flipV="1">
            <a:off x="4143372" y="3143248"/>
            <a:ext cx="428628" cy="1428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2593" name="Oval 16"/>
          <p:cNvSpPr>
            <a:spLocks noChangeArrowheads="1"/>
          </p:cNvSpPr>
          <p:nvPr/>
        </p:nvSpPr>
        <p:spPr bwMode="auto">
          <a:xfrm>
            <a:off x="4572000" y="2643182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2594" name="Text Box 17"/>
          <p:cNvSpPr txBox="1">
            <a:spLocks noChangeArrowheads="1"/>
          </p:cNvSpPr>
          <p:nvPr/>
        </p:nvSpPr>
        <p:spPr bwMode="auto">
          <a:xfrm>
            <a:off x="5334000" y="5638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itchFamily="49" charset="0"/>
              </a:rPr>
              <a:t>92.98 = 1314.2/14.1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52595" name="Rectangle 18"/>
          <p:cNvSpPr>
            <a:spLocks noChangeArrowheads="1"/>
          </p:cNvSpPr>
          <p:nvPr/>
        </p:nvSpPr>
        <p:spPr bwMode="auto">
          <a:xfrm>
            <a:off x="5257800" y="5562600"/>
            <a:ext cx="3733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2596" name="Line 19"/>
          <p:cNvSpPr>
            <a:spLocks noChangeShapeType="1"/>
          </p:cNvSpPr>
          <p:nvPr/>
        </p:nvSpPr>
        <p:spPr bwMode="auto">
          <a:xfrm flipH="1" flipV="1">
            <a:off x="5357818" y="3071810"/>
            <a:ext cx="1423982" cy="2490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2597" name="Rectangle 20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Total sum of squares SS(TO)</a:t>
            </a:r>
          </a:p>
        </p:txBody>
      </p:sp>
      <p:graphicFrame>
        <p:nvGraphicFramePr>
          <p:cNvPr id="153604" name="Object 3"/>
          <p:cNvGraphicFramePr>
            <a:graphicFrameLocks noChangeAspect="1"/>
          </p:cNvGraphicFramePr>
          <p:nvPr/>
        </p:nvGraphicFramePr>
        <p:xfrm>
          <a:off x="3048000" y="1905000"/>
          <a:ext cx="3625850" cy="939800"/>
        </p:xfrm>
        <a:graphic>
          <a:graphicData uri="http://schemas.openxmlformats.org/presentationml/2006/ole">
            <p:oleObj spid="_x0000_s11266" name="Equation" r:id="rId3" imgW="1765300" imgH="457200" progId="Equation.3">
              <p:embed/>
            </p:oleObj>
          </a:graphicData>
        </a:graphic>
      </p:graphicFrame>
      <p:graphicFrame>
        <p:nvGraphicFramePr>
          <p:cNvPr id="153605" name="Object 4"/>
          <p:cNvGraphicFramePr>
            <a:graphicFrameLocks noChangeAspect="1"/>
          </p:cNvGraphicFramePr>
          <p:nvPr/>
        </p:nvGraphicFramePr>
        <p:xfrm>
          <a:off x="3048000" y="3048000"/>
          <a:ext cx="4800600" cy="939800"/>
        </p:xfrm>
        <a:graphic>
          <a:graphicData uri="http://schemas.openxmlformats.org/presentationml/2006/ole">
            <p:oleObj spid="_x0000_s11267" name="Equation" r:id="rId4" imgW="2336800" imgH="457200" progId="Equation.3">
              <p:embed/>
            </p:oleObj>
          </a:graphicData>
        </a:graphic>
      </p:graphicFrame>
      <p:graphicFrame>
        <p:nvGraphicFramePr>
          <p:cNvPr id="153606" name="Object 5"/>
          <p:cNvGraphicFramePr>
            <a:graphicFrameLocks noChangeAspect="1"/>
          </p:cNvGraphicFramePr>
          <p:nvPr/>
        </p:nvGraphicFramePr>
        <p:xfrm>
          <a:off x="3048000" y="4267200"/>
          <a:ext cx="5530850" cy="939800"/>
        </p:xfrm>
        <a:graphic>
          <a:graphicData uri="http://schemas.openxmlformats.org/presentationml/2006/ole">
            <p:oleObj spid="_x0000_s11268" name="Equation" r:id="rId5" imgW="2692400" imgH="457200" progId="Equation.3">
              <p:embed/>
            </p:oleObj>
          </a:graphicData>
        </a:graphic>
      </p:graphicFrame>
      <p:graphicFrame>
        <p:nvGraphicFramePr>
          <p:cNvPr id="153607" name="Object 6"/>
          <p:cNvGraphicFramePr>
            <a:graphicFrameLocks noChangeAspect="1"/>
          </p:cNvGraphicFramePr>
          <p:nvPr/>
        </p:nvGraphicFramePr>
        <p:xfrm>
          <a:off x="3048000" y="5486400"/>
          <a:ext cx="3470275" cy="939800"/>
        </p:xfrm>
        <a:graphic>
          <a:graphicData uri="http://schemas.openxmlformats.org/presentationml/2006/ole">
            <p:oleObj spid="_x0000_s11269" name="Equation" r:id="rId6" imgW="1689100" imgH="457200" progId="Equation.3">
              <p:embed/>
            </p:oleObj>
          </a:graphicData>
        </a:graphic>
      </p:graphicFrame>
      <p:sp>
        <p:nvSpPr>
          <p:cNvPr id="153608" name="Text Box 7"/>
          <p:cNvSpPr txBox="1">
            <a:spLocks noChangeArrowheads="1"/>
          </p:cNvSpPr>
          <p:nvPr/>
        </p:nvSpPr>
        <p:spPr bwMode="auto">
          <a:xfrm>
            <a:off x="838200" y="2057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Definition:</a:t>
            </a:r>
          </a:p>
        </p:txBody>
      </p:sp>
      <p:sp>
        <p:nvSpPr>
          <p:cNvPr id="153609" name="Text Box 8"/>
          <p:cNvSpPr txBox="1">
            <a:spLocks noChangeArrowheads="1"/>
          </p:cNvSpPr>
          <p:nvPr/>
        </p:nvSpPr>
        <p:spPr bwMode="auto">
          <a:xfrm>
            <a:off x="838200" y="5638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Shortcut:</a:t>
            </a:r>
          </a:p>
        </p:txBody>
      </p:sp>
      <p:sp>
        <p:nvSpPr>
          <p:cNvPr id="153610" name="Rectangle 9"/>
          <p:cNvSpPr>
            <a:spLocks noChangeArrowheads="1"/>
          </p:cNvSpPr>
          <p:nvPr/>
        </p:nvSpPr>
        <p:spPr bwMode="auto">
          <a:xfrm>
            <a:off x="2895600" y="1905000"/>
            <a:ext cx="396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3611" name="Rectangle 10"/>
          <p:cNvSpPr>
            <a:spLocks noChangeArrowheads="1"/>
          </p:cNvSpPr>
          <p:nvPr/>
        </p:nvSpPr>
        <p:spPr bwMode="auto">
          <a:xfrm>
            <a:off x="2971800" y="5486400"/>
            <a:ext cx="3733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3612" name="Rectangle 11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Treatment sum of squares SS(T)</a:t>
            </a:r>
          </a:p>
        </p:txBody>
      </p:sp>
      <p:graphicFrame>
        <p:nvGraphicFramePr>
          <p:cNvPr id="154628" name="Object 3"/>
          <p:cNvGraphicFramePr>
            <a:graphicFrameLocks noChangeAspect="1"/>
          </p:cNvGraphicFramePr>
          <p:nvPr/>
        </p:nvGraphicFramePr>
        <p:xfrm>
          <a:off x="3125788" y="1905000"/>
          <a:ext cx="3470275" cy="939800"/>
        </p:xfrm>
        <a:graphic>
          <a:graphicData uri="http://schemas.openxmlformats.org/presentationml/2006/ole">
            <p:oleObj spid="_x0000_s12290" name="Equation" r:id="rId3" imgW="1689100" imgH="457200" progId="Equation.3">
              <p:embed/>
            </p:oleObj>
          </a:graphicData>
        </a:graphic>
      </p:graphicFrame>
      <p:graphicFrame>
        <p:nvGraphicFramePr>
          <p:cNvPr id="154629" name="Object 4"/>
          <p:cNvGraphicFramePr>
            <a:graphicFrameLocks noChangeAspect="1"/>
          </p:cNvGraphicFramePr>
          <p:nvPr/>
        </p:nvGraphicFramePr>
        <p:xfrm>
          <a:off x="1905000" y="4267200"/>
          <a:ext cx="5608638" cy="887413"/>
        </p:xfrm>
        <a:graphic>
          <a:graphicData uri="http://schemas.openxmlformats.org/presentationml/2006/ole">
            <p:oleObj spid="_x0000_s12291" name="Equation" r:id="rId4" imgW="2730500" imgH="431800" progId="Equation.3">
              <p:embed/>
            </p:oleObj>
          </a:graphicData>
        </a:graphic>
      </p:graphicFrame>
      <p:graphicFrame>
        <p:nvGraphicFramePr>
          <p:cNvPr id="154630" name="Object 5"/>
          <p:cNvGraphicFramePr>
            <a:graphicFrameLocks noChangeAspect="1"/>
          </p:cNvGraphicFramePr>
          <p:nvPr/>
        </p:nvGraphicFramePr>
        <p:xfrm>
          <a:off x="3190875" y="5511800"/>
          <a:ext cx="3182938" cy="887413"/>
        </p:xfrm>
        <a:graphic>
          <a:graphicData uri="http://schemas.openxmlformats.org/presentationml/2006/ole">
            <p:oleObj spid="_x0000_s12292" name="Equation" r:id="rId5" imgW="1548728" imgH="431613" progId="Equation.3">
              <p:embed/>
            </p:oleObj>
          </a:graphicData>
        </a:graphic>
      </p:graphicFrame>
      <p:sp>
        <p:nvSpPr>
          <p:cNvPr id="154631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Definition:</a:t>
            </a:r>
          </a:p>
        </p:txBody>
      </p:sp>
      <p:sp>
        <p:nvSpPr>
          <p:cNvPr id="154632" name="Text Box 7"/>
          <p:cNvSpPr txBox="1">
            <a:spLocks noChangeArrowheads="1"/>
          </p:cNvSpPr>
          <p:nvPr/>
        </p:nvSpPr>
        <p:spPr bwMode="auto">
          <a:xfrm>
            <a:off x="838200" y="5638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Shortcut:</a:t>
            </a:r>
          </a:p>
        </p:txBody>
      </p:sp>
      <p:sp>
        <p:nvSpPr>
          <p:cNvPr id="154633" name="Rectangle 8"/>
          <p:cNvSpPr>
            <a:spLocks noChangeArrowheads="1"/>
          </p:cNvSpPr>
          <p:nvPr/>
        </p:nvSpPr>
        <p:spPr bwMode="auto">
          <a:xfrm>
            <a:off x="2895600" y="1905000"/>
            <a:ext cx="396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4634" name="Rectangle 9"/>
          <p:cNvSpPr>
            <a:spLocks noChangeArrowheads="1"/>
          </p:cNvSpPr>
          <p:nvPr/>
        </p:nvSpPr>
        <p:spPr bwMode="auto">
          <a:xfrm>
            <a:off x="2971800" y="5486400"/>
            <a:ext cx="3733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graphicFrame>
        <p:nvGraphicFramePr>
          <p:cNvPr id="154635" name="Object 10"/>
          <p:cNvGraphicFramePr>
            <a:graphicFrameLocks noChangeAspect="1"/>
          </p:cNvGraphicFramePr>
          <p:nvPr/>
        </p:nvGraphicFramePr>
        <p:xfrm>
          <a:off x="1905000" y="3200400"/>
          <a:ext cx="7018338" cy="887413"/>
        </p:xfrm>
        <a:graphic>
          <a:graphicData uri="http://schemas.openxmlformats.org/presentationml/2006/ole">
            <p:oleObj spid="_x0000_s12293" name="Equation" r:id="rId6" imgW="3416300" imgH="431800" progId="Equation.3">
              <p:embed/>
            </p:oleObj>
          </a:graphicData>
        </a:graphic>
      </p:graphicFrame>
      <p:sp>
        <p:nvSpPr>
          <p:cNvPr id="154636" name="Rectangle 11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sum of squares SS(E)</a:t>
            </a:r>
          </a:p>
        </p:txBody>
      </p:sp>
      <p:graphicFrame>
        <p:nvGraphicFramePr>
          <p:cNvPr id="155652" name="Object 3"/>
          <p:cNvGraphicFramePr>
            <a:graphicFrameLocks noChangeAspect="1"/>
          </p:cNvGraphicFramePr>
          <p:nvPr/>
        </p:nvGraphicFramePr>
        <p:xfrm>
          <a:off x="3125788" y="1905000"/>
          <a:ext cx="3470275" cy="939800"/>
        </p:xfrm>
        <a:graphic>
          <a:graphicData uri="http://schemas.openxmlformats.org/presentationml/2006/ole">
            <p:oleObj spid="_x0000_s13314" name="Equation" r:id="rId3" imgW="1689100" imgH="457200" progId="Equation.3">
              <p:embed/>
            </p:oleObj>
          </a:graphicData>
        </a:graphic>
      </p:graphicFrame>
      <p:graphicFrame>
        <p:nvGraphicFramePr>
          <p:cNvPr id="155653" name="Object 4"/>
          <p:cNvGraphicFramePr>
            <a:graphicFrameLocks noChangeAspect="1"/>
          </p:cNvGraphicFramePr>
          <p:nvPr/>
        </p:nvGraphicFramePr>
        <p:xfrm>
          <a:off x="3087688" y="5746750"/>
          <a:ext cx="3392487" cy="417513"/>
        </p:xfrm>
        <a:graphic>
          <a:graphicData uri="http://schemas.openxmlformats.org/presentationml/2006/ole">
            <p:oleObj spid="_x0000_s13315" name="Equation" r:id="rId4" imgW="1651000" imgH="203200" progId="Equation.3">
              <p:embed/>
            </p:oleObj>
          </a:graphicData>
        </a:graphic>
      </p:graphicFrame>
      <p:sp>
        <p:nvSpPr>
          <p:cNvPr id="155654" name="Text Box 5"/>
          <p:cNvSpPr txBox="1">
            <a:spLocks noChangeArrowheads="1"/>
          </p:cNvSpPr>
          <p:nvPr/>
        </p:nvSpPr>
        <p:spPr bwMode="auto">
          <a:xfrm>
            <a:off x="838200" y="2057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Definition:</a:t>
            </a:r>
          </a:p>
        </p:txBody>
      </p:sp>
      <p:sp>
        <p:nvSpPr>
          <p:cNvPr id="155655" name="Text Box 6"/>
          <p:cNvSpPr txBox="1">
            <a:spLocks noChangeArrowheads="1"/>
          </p:cNvSpPr>
          <p:nvPr/>
        </p:nvSpPr>
        <p:spPr bwMode="auto">
          <a:xfrm>
            <a:off x="838200" y="5638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</a:rPr>
              <a:t>Shortcut:</a:t>
            </a:r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2895600" y="1905000"/>
            <a:ext cx="396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5657" name="Rectangle 8"/>
          <p:cNvSpPr>
            <a:spLocks noChangeArrowheads="1"/>
          </p:cNvSpPr>
          <p:nvPr/>
        </p:nvSpPr>
        <p:spPr bwMode="auto">
          <a:xfrm>
            <a:off x="2971800" y="5486400"/>
            <a:ext cx="3733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5658" name="Line 9"/>
          <p:cNvSpPr>
            <a:spLocks noChangeShapeType="1"/>
          </p:cNvSpPr>
          <p:nvPr/>
        </p:nvSpPr>
        <p:spPr bwMode="auto">
          <a:xfrm>
            <a:off x="4648200" y="2971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5659" name="Rectangle 10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SS(TO) = SS(T) + SS(E)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4338" name="Equation" r:id="rId3" imgW="114151" imgH="215619" progId="Equation.3">
              <p:embed/>
            </p:oleObj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609600" y="2057400"/>
          <a:ext cx="7851775" cy="939800"/>
        </p:xfrm>
        <a:graphic>
          <a:graphicData uri="http://schemas.openxmlformats.org/presentationml/2006/ole">
            <p:oleObj spid="_x0000_s14339" name="Equation" r:id="rId4" imgW="3822700" imgH="457200" progId="Equation.3">
              <p:embed/>
            </p:oleObj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1752600" y="3048000"/>
          <a:ext cx="6367463" cy="1931988"/>
        </p:xfrm>
        <a:graphic>
          <a:graphicData uri="http://schemas.openxmlformats.org/presentationml/2006/ole">
            <p:oleObj spid="_x0000_s14340" name="Equation" r:id="rId5" imgW="3098800" imgH="939800" progId="Equation.3">
              <p:embed/>
            </p:oleObj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533400" y="5181600"/>
          <a:ext cx="3390900" cy="417513"/>
        </p:xfrm>
        <a:graphic>
          <a:graphicData uri="http://schemas.openxmlformats.org/presentationml/2006/ole">
            <p:oleObj spid="_x0000_s14341" name="Equation" r:id="rId6" imgW="1651000" imgH="203200" progId="Equation.3">
              <p:embed/>
            </p:oleObj>
          </a:graphicData>
        </a:graphic>
      </p:graphicFrame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81000" y="58674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We’ve broken down the  TOTAL variation into a component due to TREATMENT and a component due to random ERROR.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285728"/>
            <a:ext cx="9036050" cy="439738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2800" dirty="0" smtClean="0"/>
              <a:t>Alternative summary: statistics for various types of outcome data</a:t>
            </a:r>
          </a:p>
        </p:txBody>
      </p:sp>
      <p:graphicFrame>
        <p:nvGraphicFramePr>
          <p:cNvPr id="724007" name="Group 39"/>
          <p:cNvGraphicFramePr>
            <a:graphicFrameLocks noGrp="1"/>
          </p:cNvGraphicFramePr>
          <p:nvPr>
            <p:ph idx="1"/>
          </p:nvPr>
        </p:nvGraphicFramePr>
        <p:xfrm>
          <a:off x="179388" y="1122190"/>
          <a:ext cx="8763000" cy="502145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940033813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861953617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184839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932292197"/>
                    </a:ext>
                  </a:extLst>
                </a:gridCol>
              </a:tblGrid>
              <a:tr h="358775"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Outcome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Are the observations independent or correlated?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Assumptions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3199767"/>
                  </a:ext>
                </a:extLst>
              </a:tr>
              <a:tr h="379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Independent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Correlated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6823674"/>
                  </a:ext>
                </a:extLst>
              </a:tr>
              <a:tr h="114300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(e.g. pain scale, cognitive function)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Linear correlation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Linear regression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Paired ttest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Repeated-measures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Mixed models/GEE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Outcome is normally distributed (important for small samples).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Outcome and predictor have a linear relationship.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853678"/>
                  </a:ext>
                </a:extLst>
              </a:tr>
              <a:tr h="10699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 or categorical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(e.g. fracture yes/no)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Difference in proportions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Relative risks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Chi-square test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McNemar’s 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 logistic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GEE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Chi-square test assumes sufficient numbers in each cell (&gt;=5)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8366474"/>
                  </a:ext>
                </a:extLst>
              </a:tr>
              <a:tr h="820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Time-to-event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(e.g. time to fracture)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Kaplan-Meier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Cox 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n/a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Cox regression assumes proportional hazards between groups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32948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 Study #3</a:t>
            </a:r>
          </a:p>
        </p:txBody>
      </p:sp>
      <p:graphicFrame>
        <p:nvGraphicFramePr>
          <p:cNvPr id="157700" name="Object 3"/>
          <p:cNvGraphicFramePr>
            <a:graphicFrameLocks noChangeAspect="1"/>
          </p:cNvGraphicFramePr>
          <p:nvPr/>
        </p:nvGraphicFramePr>
        <p:xfrm>
          <a:off x="152400" y="2133600"/>
          <a:ext cx="8839200" cy="3124200"/>
        </p:xfrm>
        <a:graphic>
          <a:graphicData uri="http://schemas.openxmlformats.org/presentationml/2006/ole">
            <p:oleObj spid="_x0000_s15362" name="Photo Editor Photo" r:id="rId3" imgW="5934903" imgH="1828571" progId="">
              <p:embed/>
            </p:oleObj>
          </a:graphicData>
        </a:graphic>
      </p:graphicFrame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ANOVA Table for Study #3</a:t>
            </a:r>
          </a:p>
        </p:txBody>
      </p:sp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152400" y="1981200"/>
            <a:ext cx="87645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/>
              <a:t>One-way Analysis of Variance</a:t>
            </a:r>
          </a:p>
          <a:p>
            <a:endParaRPr lang="en-US" altLang="en-US">
              <a:latin typeface="Courier New" pitchFamily="49" charset="0"/>
            </a:endParaRPr>
          </a:p>
          <a:p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>Source    DF      SS       MS       F        P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Factor</a:t>
            </a:r>
            <a:r>
              <a:rPr lang="en-US" altLang="en-US" b="1">
                <a:latin typeface="Courier New" pitchFamily="49" charset="0"/>
              </a:rPr>
              <a:t>     2     80.1     40.1    0.46    0.643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Error </a:t>
            </a:r>
            <a:r>
              <a:rPr lang="en-US" altLang="en-US" b="1">
                <a:latin typeface="Courier New" pitchFamily="49" charset="0"/>
              </a:rPr>
              <a:t>    12   1050.8     87.6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Total</a:t>
            </a:r>
            <a:r>
              <a:rPr lang="en-US" altLang="en-US" b="1">
                <a:latin typeface="Courier New" pitchFamily="49" charset="0"/>
              </a:rPr>
              <a:t>     14   1130.9</a:t>
            </a:r>
            <a:endParaRPr lang="en-US" altLang="en-US">
              <a:latin typeface="Courier New" pitchFamily="49" charset="0"/>
            </a:endParaRP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609600" y="51054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The P-value is large so we cannot reject the null hypothesis.  There is insufficient evidence to conclude that the average exam scores differ for the three learning methods.</a:t>
            </a:r>
          </a:p>
        </p:txBody>
      </p:sp>
      <p:sp>
        <p:nvSpPr>
          <p:cNvPr id="781317" name="Oval 5"/>
          <p:cNvSpPr>
            <a:spLocks noChangeArrowheads="1"/>
          </p:cNvSpPr>
          <p:nvPr/>
        </p:nvSpPr>
        <p:spPr bwMode="auto">
          <a:xfrm>
            <a:off x="5786446" y="2571744"/>
            <a:ext cx="1447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81318" name="Line 6"/>
          <p:cNvSpPr>
            <a:spLocks noChangeShapeType="1"/>
          </p:cNvSpPr>
          <p:nvPr/>
        </p:nvSpPr>
        <p:spPr bwMode="auto">
          <a:xfrm flipV="1">
            <a:off x="2057400" y="3143248"/>
            <a:ext cx="4371988" cy="1990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8728" name="Rectangle 7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6" grpId="0" autoUpdateAnimBg="0"/>
      <p:bldP spid="7813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 Holocaust survivors have more sleep problems than others?</a:t>
            </a:r>
          </a:p>
        </p:txBody>
      </p:sp>
      <p:graphicFrame>
        <p:nvGraphicFramePr>
          <p:cNvPr id="159748" name="Object 3"/>
          <p:cNvGraphicFramePr>
            <a:graphicFrameLocks noChangeAspect="1"/>
          </p:cNvGraphicFramePr>
          <p:nvPr/>
        </p:nvGraphicFramePr>
        <p:xfrm>
          <a:off x="304800" y="2286000"/>
          <a:ext cx="8386763" cy="3786188"/>
        </p:xfrm>
        <a:graphic>
          <a:graphicData uri="http://schemas.openxmlformats.org/presentationml/2006/ole">
            <p:oleObj spid="_x0000_s16386" name="Photo Editor Photo" r:id="rId3" imgW="5800000" imgH="2619048" progId="">
              <p:embed/>
            </p:oleObj>
          </a:graphicData>
        </a:graphic>
      </p:graphicFrame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ANOVA Table for Sleep Study</a:t>
            </a:r>
          </a:p>
        </p:txBody>
      </p:sp>
      <p:sp>
        <p:nvSpPr>
          <p:cNvPr id="160772" name="Rectangle 3"/>
          <p:cNvSpPr>
            <a:spLocks noChangeArrowheads="1"/>
          </p:cNvSpPr>
          <p:nvPr/>
        </p:nvSpPr>
        <p:spPr bwMode="auto">
          <a:xfrm>
            <a:off x="533400" y="1981200"/>
            <a:ext cx="83994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/>
              <a:t>One-way Analysis of Variance</a:t>
            </a:r>
          </a:p>
          <a:p>
            <a:endParaRPr lang="en-US" altLang="en-US">
              <a:latin typeface="Courier New" pitchFamily="49" charset="0"/>
            </a:endParaRPr>
          </a:p>
          <a:p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>Source   DF      SS       MS       F       P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Factor</a:t>
            </a:r>
            <a:r>
              <a:rPr lang="en-US" altLang="en-US" b="1">
                <a:latin typeface="Courier New" pitchFamily="49" charset="0"/>
              </a:rPr>
              <a:t>    2   1723.8    861.9   61.69   0.000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Error</a:t>
            </a:r>
            <a:r>
              <a:rPr lang="en-US" altLang="en-US" b="1">
                <a:latin typeface="Courier New" pitchFamily="49" charset="0"/>
              </a:rPr>
              <a:t>   117   1634.8     14.0</a:t>
            </a:r>
          </a:p>
          <a:p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Total </a:t>
            </a:r>
            <a:r>
              <a:rPr lang="en-US" altLang="en-US" b="1">
                <a:latin typeface="Courier New" pitchFamily="49" charset="0"/>
              </a:rPr>
              <a:t>  119   3358.6</a:t>
            </a:r>
          </a:p>
        </p:txBody>
      </p:sp>
      <p:sp>
        <p:nvSpPr>
          <p:cNvPr id="160773" name="Rectangle 4"/>
          <p:cNvSpPr>
            <a:spLocks noChangeArrowheads="1"/>
          </p:cNvSpPr>
          <p:nvPr/>
        </p:nvSpPr>
        <p:spPr bwMode="auto">
          <a:xfrm>
            <a:off x="8172450" y="44450"/>
            <a:ext cx="9842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ANOVA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Non-Parametric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Focuses on Median comparison</a:t>
            </a:r>
          </a:p>
          <a:p>
            <a:r>
              <a:rPr lang="en-IN" dirty="0" smtClean="0"/>
              <a:t>Categorizes data</a:t>
            </a:r>
          </a:p>
          <a:p>
            <a:r>
              <a:rPr lang="en-IN" dirty="0" smtClean="0"/>
              <a:t>Data are changed from scores to ranks or signs</a:t>
            </a:r>
          </a:p>
          <a:p>
            <a:r>
              <a:rPr lang="en-IN" dirty="0" smtClean="0"/>
              <a:t>Analyze these ranked/signed data rather than the actual values</a:t>
            </a:r>
          </a:p>
          <a:p>
            <a:r>
              <a:rPr lang="en-IN" dirty="0" smtClean="0"/>
              <a:t>Can be used for testing association </a:t>
            </a:r>
          </a:p>
          <a:p>
            <a:r>
              <a:rPr lang="en-IN" dirty="0" smtClean="0"/>
              <a:t>Can be used for testing significance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Commonly used Non-Parametric 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Chi-Square test</a:t>
            </a:r>
          </a:p>
          <a:p>
            <a:r>
              <a:rPr lang="en-IN" dirty="0" err="1" smtClean="0"/>
              <a:t>McNemar</a:t>
            </a:r>
            <a:r>
              <a:rPr lang="en-IN" dirty="0" smtClean="0"/>
              <a:t> test</a:t>
            </a:r>
          </a:p>
          <a:p>
            <a:r>
              <a:rPr lang="en-IN" dirty="0" smtClean="0"/>
              <a:t>The Sign test</a:t>
            </a:r>
          </a:p>
          <a:p>
            <a:r>
              <a:rPr lang="en-IN" dirty="0" err="1" smtClean="0"/>
              <a:t>Wilcoxon</a:t>
            </a:r>
            <a:r>
              <a:rPr lang="en-IN" dirty="0" smtClean="0"/>
              <a:t> Sign Ranked test</a:t>
            </a:r>
          </a:p>
          <a:p>
            <a:r>
              <a:rPr lang="en-IN" dirty="0" smtClean="0"/>
              <a:t>Mann-Whitney U or </a:t>
            </a:r>
            <a:r>
              <a:rPr lang="en-IN" dirty="0" err="1" smtClean="0"/>
              <a:t>Wilcoxon</a:t>
            </a:r>
            <a:r>
              <a:rPr lang="en-IN" dirty="0" smtClean="0"/>
              <a:t> Rank Sum test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Kruskal</a:t>
            </a:r>
            <a:r>
              <a:rPr lang="en-IN" dirty="0" smtClean="0"/>
              <a:t> Wallis or H test</a:t>
            </a:r>
          </a:p>
          <a:p>
            <a:r>
              <a:rPr lang="en-IN" dirty="0" smtClean="0"/>
              <a:t>Friedman </a:t>
            </a:r>
            <a:r>
              <a:rPr lang="en-IN" dirty="0" err="1" smtClean="0"/>
              <a:t>Anova</a:t>
            </a:r>
            <a:endParaRPr lang="en-IN" dirty="0" smtClean="0"/>
          </a:p>
          <a:p>
            <a:r>
              <a:rPr lang="en-IN" dirty="0" smtClean="0"/>
              <a:t>The Spearman Rank correlation test</a:t>
            </a:r>
          </a:p>
          <a:p>
            <a:r>
              <a:rPr lang="en-IN" dirty="0" smtClean="0"/>
              <a:t>Cochran’s Q test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Chi-Square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Chi-Square test is one of the most commonly used non-parametric test</a:t>
            </a:r>
          </a:p>
          <a:p>
            <a:r>
              <a:rPr lang="en-IN" dirty="0" smtClean="0"/>
              <a:t>It offers an alternate method of testing the significance of difference between two proportions</a:t>
            </a:r>
          </a:p>
          <a:p>
            <a:r>
              <a:rPr lang="en-IN" dirty="0" smtClean="0"/>
              <a:t>It involves calculation of chi-square; derived from Greek letter “</a:t>
            </a:r>
            <a:r>
              <a:rPr lang="en-IN" dirty="0" smtClean="0">
                <a:sym typeface="Symbol"/>
              </a:rPr>
              <a:t>”; pronounced as “</a:t>
            </a:r>
            <a:r>
              <a:rPr lang="en-IN" dirty="0" err="1" smtClean="0">
                <a:sym typeface="Symbol"/>
              </a:rPr>
              <a:t>kye</a:t>
            </a:r>
            <a:r>
              <a:rPr lang="en-IN" dirty="0" smtClean="0">
                <a:sym typeface="Symbol"/>
              </a:rPr>
              <a:t>”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Chi-Squared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Requirements:</a:t>
            </a:r>
          </a:p>
          <a:p>
            <a:pPr lvl="1"/>
            <a:r>
              <a:rPr lang="en-IN" dirty="0" smtClean="0"/>
              <a:t>Random sample</a:t>
            </a:r>
          </a:p>
          <a:p>
            <a:pPr lvl="1"/>
            <a:r>
              <a:rPr lang="en-IN" dirty="0" smtClean="0"/>
              <a:t>Categorize qualitative or quantitative data</a:t>
            </a:r>
          </a:p>
          <a:p>
            <a:pPr lvl="1"/>
            <a:r>
              <a:rPr lang="en-IN" dirty="0" smtClean="0"/>
              <a:t>Lowest expected frequency is not less than 5</a:t>
            </a:r>
          </a:p>
          <a:p>
            <a:pPr fontAlgn="base"/>
            <a:r>
              <a:rPr lang="en-IN" dirty="0" smtClean="0"/>
              <a:t>There are </a:t>
            </a:r>
            <a:r>
              <a:rPr lang="en-IN" b="1" dirty="0" smtClean="0"/>
              <a:t>two types of chi-square tests</a:t>
            </a:r>
            <a:r>
              <a:rPr lang="en-IN" dirty="0" smtClean="0"/>
              <a:t>. Both use the chi-square statistic and distribution for different purposes:</a:t>
            </a:r>
          </a:p>
          <a:p>
            <a:pPr fontAlgn="base"/>
            <a:r>
              <a:rPr lang="en-IN" dirty="0" smtClean="0"/>
              <a:t>A</a:t>
            </a:r>
            <a:r>
              <a:rPr lang="en-IN" b="1" dirty="0" smtClean="0"/>
              <a:t> chi-square goodness of fit test</a:t>
            </a:r>
            <a:r>
              <a:rPr lang="en-IN" dirty="0" smtClean="0"/>
              <a:t> determines if a sample data matches a population. </a:t>
            </a:r>
          </a:p>
          <a:p>
            <a:pPr fontAlgn="base"/>
            <a:r>
              <a:rPr lang="en-IN" dirty="0" smtClean="0"/>
              <a:t>A </a:t>
            </a:r>
            <a:r>
              <a:rPr lang="en-IN" b="1" dirty="0" smtClean="0"/>
              <a:t>chi-square test for independence</a:t>
            </a:r>
            <a:r>
              <a:rPr lang="en-IN" dirty="0" smtClean="0"/>
              <a:t> compares two variables in a contingency table to see if they are related. </a:t>
            </a:r>
          </a:p>
          <a:p>
            <a:pPr fontAlgn="base"/>
            <a:r>
              <a:rPr lang="en-IN" dirty="0" smtClean="0"/>
              <a:t>It tests to see whether distributions of </a:t>
            </a:r>
            <a:r>
              <a:rPr lang="en-IN" dirty="0" smtClean="0">
                <a:hlinkClick r:id="rId2"/>
              </a:rPr>
              <a:t>categorical variables</a:t>
            </a:r>
            <a:r>
              <a:rPr lang="en-IN" dirty="0" smtClean="0"/>
              <a:t> differ from each another.</a:t>
            </a:r>
          </a:p>
          <a:p>
            <a:pPr lvl="1" fontAlgn="base"/>
            <a:r>
              <a:rPr lang="en-IN" dirty="0" smtClean="0"/>
              <a:t>A </a:t>
            </a:r>
            <a:r>
              <a:rPr lang="en-IN" b="1" dirty="0" smtClean="0"/>
              <a:t>very small chi square test statistic</a:t>
            </a:r>
            <a:r>
              <a:rPr lang="en-IN" dirty="0" smtClean="0"/>
              <a:t> means that your observed data fits your expected data extremely well. In other words, there is a relationship.</a:t>
            </a:r>
          </a:p>
          <a:p>
            <a:pPr lvl="1" fontAlgn="base"/>
            <a:r>
              <a:rPr lang="en-IN" dirty="0" smtClean="0"/>
              <a:t>A </a:t>
            </a:r>
            <a:r>
              <a:rPr lang="en-IN" b="1" dirty="0" smtClean="0"/>
              <a:t>very large chi square test statistic </a:t>
            </a:r>
            <a:r>
              <a:rPr lang="en-IN" dirty="0" smtClean="0"/>
              <a:t>means that the data does not fit very well. In other words, there isn’t a relationship.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561747"/>
            <a:ext cx="1714512" cy="5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formula for the chi-square statistic used in the chi square test for goodness of fit is:</a:t>
            </a:r>
          </a:p>
          <a:p>
            <a:pPr lvl="1">
              <a:buNone/>
            </a:pPr>
            <a:r>
              <a:rPr lang="en-IN" sz="2000" dirty="0" smtClean="0"/>
              <a:t>	The subscript “c” are the degrees of freedom. “O” is your observed value and E is your expected value. </a:t>
            </a:r>
          </a:p>
          <a:p>
            <a:r>
              <a:rPr lang="en-IN" sz="2400" dirty="0" smtClean="0"/>
              <a:t>A low value for chi-square means there is a high correlation between the two sets of data. </a:t>
            </a:r>
          </a:p>
          <a:p>
            <a:r>
              <a:rPr lang="en-IN" sz="2400" dirty="0" smtClean="0"/>
              <a:t>If your observed and expected values were equal (“no difference”) then chi-square would be zero — an event that is unlikely to happen in real life.</a:t>
            </a:r>
          </a:p>
          <a:p>
            <a:r>
              <a:rPr lang="en-IN" sz="2400" dirty="0" smtClean="0"/>
              <a:t>The calculated value is called as chi-square </a:t>
            </a:r>
            <a:r>
              <a:rPr lang="en-IN" sz="2400" dirty="0" smtClean="0"/>
              <a:t>statistic; </a:t>
            </a:r>
            <a:r>
              <a:rPr lang="en-IN" sz="2400" dirty="0" smtClean="0"/>
              <a:t>using this </a:t>
            </a:r>
            <a:r>
              <a:rPr lang="en-IN" sz="2400" dirty="0" smtClean="0"/>
              <a:t>statistic </a:t>
            </a:r>
            <a:r>
              <a:rPr lang="en-IN" sz="2400" dirty="0" smtClean="0"/>
              <a:t>and the Degrees of Freedom the p-value is calculated form the chi-square table and then decision on either rejecting or accepting null hypothesis is made.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Chi-Squared test for goodness of fit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Example:1 – Chi-Square test for Goodness of fit – contd.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Researchers have conducted a survey of 1600 coffee drinkers asking how much coffee they drink in order to confirm previous studies. Previous studies have indicated that 72% of Americans drink coffee.</a:t>
            </a:r>
          </a:p>
          <a:p>
            <a:r>
              <a:rPr lang="en-IN" sz="2000" dirty="0" smtClean="0"/>
              <a:t>At α = 0.05, is there enough evidence to conclude that the distributions are the same?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96093" y="3429000"/>
            <a:ext cx="2190023" cy="7078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Previous study data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Expected data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4214818"/>
            <a:ext cx="313089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14818"/>
            <a:ext cx="293122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81807" y="3429000"/>
            <a:ext cx="20762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Current study data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Observed data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214290"/>
            <a:ext cx="7793037" cy="4984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/>
              <a:t>Continuous outcome (means)</a:t>
            </a:r>
          </a:p>
        </p:txBody>
      </p:sp>
      <p:graphicFrame>
        <p:nvGraphicFramePr>
          <p:cNvPr id="725020" name="Group 28"/>
          <p:cNvGraphicFramePr>
            <a:graphicFrameLocks noGrp="1"/>
          </p:cNvGraphicFramePr>
          <p:nvPr>
            <p:ph idx="1"/>
          </p:nvPr>
        </p:nvGraphicFramePr>
        <p:xfrm>
          <a:off x="179388" y="1000108"/>
          <a:ext cx="8763000" cy="521163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449439814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68075315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2222889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991404984"/>
                    </a:ext>
                  </a:extLst>
                </a:gridCol>
              </a:tblGrid>
              <a:tr h="525463"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Outcome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Are the observations independent or correlated?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Alternatives if the normality assumption is violated (and small sample size):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631744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independent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correlated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9999576"/>
                  </a:ext>
                </a:extLst>
              </a:tr>
              <a:tr h="379571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(e.g. pain scale, cognitive function)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Ttest:</a:t>
                      </a: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ANOVA:</a:t>
                      </a: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Pearson’s correlation coefficient</a:t>
                      </a: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(linear correlation): 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Linear regression:</a:t>
                      </a: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multivariate regression technique used when the outcome is continuous; gives slopes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Paired 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ttest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Repeated-measures ANOVA: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Mixed models/GEE modeling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multivariate regression techniques to compare changes over time between two or more groups; gives rate of change over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Wilcoxon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sign-rank test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non-parametric alternative to the paired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ttest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Wilcoxon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sum-rank test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(=Mann-Whitney U test): non-parametric alternative to the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ttest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Kruskal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-Wallis test: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Spearman rank correlation coefficient: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non-parametric alternative to Pearson’s correlation coefficient 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07103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821537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Example:1 – Chi-Square test for Goodness of fit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00702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/>
              <a:t>H</a:t>
            </a:r>
            <a:r>
              <a:rPr lang="en-IN" sz="2000" baseline="-25000" dirty="0" smtClean="0"/>
              <a:t>0</a:t>
            </a:r>
            <a:r>
              <a:rPr lang="en-IN" sz="2000" dirty="0" smtClean="0"/>
              <a:t>: The population frequencies are equal to the expected frequencies</a:t>
            </a:r>
          </a:p>
          <a:p>
            <a:r>
              <a:rPr lang="en-IN" sz="2000" dirty="0" smtClean="0"/>
              <a:t>H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: The null hypothesis is false i.e. 72% of Americans drink coffee cannot be confirmed</a:t>
            </a:r>
          </a:p>
          <a:p>
            <a:r>
              <a:rPr lang="en-IN" sz="2000" dirty="0" smtClean="0">
                <a:sym typeface="Symbol"/>
              </a:rPr>
              <a:t> = 0.05</a:t>
            </a:r>
          </a:p>
          <a:p>
            <a:r>
              <a:rPr lang="en-IN" sz="2000" dirty="0" smtClean="0">
                <a:sym typeface="Symbol"/>
              </a:rPr>
              <a:t>The degrees of freedom k-1= 4-1=3</a:t>
            </a: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/>
          </a:p>
          <a:p>
            <a:r>
              <a:rPr lang="en-IN" sz="2000" dirty="0" smtClean="0"/>
              <a:t>For α = 0.05 and k − 1 = 3, the critical value is 7.815. (find this value from the chi-square table) </a:t>
            </a:r>
          </a:p>
          <a:p>
            <a:r>
              <a:rPr lang="en-IN" sz="2000" dirty="0" smtClean="0"/>
              <a:t>Is there enough evidence to reject H</a:t>
            </a:r>
            <a:r>
              <a:rPr lang="en-IN" sz="2000" baseline="-25000" dirty="0" smtClean="0"/>
              <a:t>0</a:t>
            </a:r>
            <a:r>
              <a:rPr lang="en-IN" sz="2000" dirty="0" smtClean="0"/>
              <a:t>? Since χ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≈ 8.483 &gt; 7.815, there is enough statistical evidence to reject the null hypothesis and to believe that the old percentages no longer hold.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Example:2 – Chi-Square test for Goodness of fit – contd.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 department store, A, has four competitors: B,C,D, and E. </a:t>
            </a:r>
          </a:p>
          <a:p>
            <a:r>
              <a:rPr lang="en-IN" sz="2000" dirty="0" smtClean="0"/>
              <a:t>Store A hires a consultant to determine if the percentage of shoppers who prefer each of the five stores is the same. </a:t>
            </a:r>
          </a:p>
          <a:p>
            <a:r>
              <a:rPr lang="en-IN" sz="2000" dirty="0" smtClean="0"/>
              <a:t>A survey of 1100 randomly selected shoppers is conducted, and the results about which one of the stores shoppers prefer are below.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Is there enough evidence using a significance level α = 0.05 to conclude that the proportions are really the same?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51</a:t>
            </a:fld>
            <a:endParaRPr lang="en-IN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3357563"/>
            <a:ext cx="6500859" cy="65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00702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H</a:t>
            </a:r>
            <a:r>
              <a:rPr lang="en-IN" sz="2000" baseline="-25000" dirty="0" smtClean="0"/>
              <a:t>0</a:t>
            </a:r>
            <a:r>
              <a:rPr lang="en-IN" sz="2000" dirty="0" smtClean="0"/>
              <a:t>: The population frequencies are equal to the expected frequencies</a:t>
            </a:r>
          </a:p>
          <a:p>
            <a:r>
              <a:rPr lang="en-IN" sz="2000" dirty="0" smtClean="0"/>
              <a:t>H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: The null hypothesis is false</a:t>
            </a:r>
          </a:p>
          <a:p>
            <a:r>
              <a:rPr lang="en-IN" sz="2000" dirty="0" smtClean="0">
                <a:sym typeface="Symbol"/>
              </a:rPr>
              <a:t> = 0.05</a:t>
            </a:r>
          </a:p>
          <a:p>
            <a:r>
              <a:rPr lang="en-IN" sz="2000" dirty="0" smtClean="0">
                <a:sym typeface="Symbol"/>
              </a:rPr>
              <a:t>The degrees of freedom k-1= 5-1=4</a:t>
            </a: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/>
          </a:p>
          <a:p>
            <a:r>
              <a:rPr lang="en-IN" sz="2000" dirty="0" smtClean="0"/>
              <a:t>For α = 0.05 and k − 1 = 4, the critical value is 9.488. (find this value from the chi-square table) </a:t>
            </a:r>
          </a:p>
          <a:p>
            <a:r>
              <a:rPr lang="en-IN" sz="2000" dirty="0" smtClean="0"/>
              <a:t>Is there enough evidence to reject H</a:t>
            </a:r>
            <a:r>
              <a:rPr lang="en-IN" sz="2000" baseline="-25000" dirty="0" smtClean="0"/>
              <a:t>0</a:t>
            </a:r>
            <a:r>
              <a:rPr lang="en-IN" sz="2000" dirty="0" smtClean="0"/>
              <a:t>? Since χ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≈ 14.618 &gt; 9.488, there is enough statistical evidence to reject the null hypothesis and to believe that the old percentages no longer hold.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Example:2 – Chi-Square test for Goodness of fit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52</a:t>
            </a:fld>
            <a:endParaRPr lang="en-IN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09871"/>
            <a:ext cx="7572428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A chi-square independence test is used to test whether or not two variables are independent</a:t>
            </a:r>
          </a:p>
          <a:p>
            <a:r>
              <a:rPr lang="en-IN" sz="2400" dirty="0" smtClean="0"/>
              <a:t>To use the test, the same assumptions must be satisfied: the observed frequencies are obtained through a simple random sample, and each expected frequency is at least 5</a:t>
            </a:r>
          </a:p>
          <a:p>
            <a:r>
              <a:rPr lang="en-IN" sz="2400" dirty="0" smtClean="0"/>
              <a:t>The frequencies are written down in a table: the columns contain outcomes for one variable, and the rows contain outcomes for the other variable</a:t>
            </a:r>
          </a:p>
          <a:p>
            <a:r>
              <a:rPr lang="en-IN" sz="2400" dirty="0" smtClean="0"/>
              <a:t>The expected frequency </a:t>
            </a:r>
            <a:r>
              <a:rPr lang="en-IN" sz="2400" dirty="0" err="1" smtClean="0"/>
              <a:t>E</a:t>
            </a:r>
            <a:r>
              <a:rPr lang="en-IN" sz="2400" baseline="-25000" dirty="0" err="1" smtClean="0"/>
              <a:t>r,c</a:t>
            </a:r>
            <a:r>
              <a:rPr lang="en-IN" sz="2400" dirty="0" smtClean="0"/>
              <a:t> for the entry in row r, column c is calculated using:</a:t>
            </a:r>
          </a:p>
          <a:p>
            <a:r>
              <a:rPr lang="en-IN" sz="2400" dirty="0" smtClean="0"/>
              <a:t>The degrees of freedom: (number of rows - 1)×(number of columns - 1)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Chi-Squared test for Independence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53</a:t>
            </a:fld>
            <a:endParaRPr lang="en-IN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39" y="4857760"/>
            <a:ext cx="392909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Example:1 – Chi-Square test for Independence – contd.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side effects of a new drug are being tested against a placebo. </a:t>
            </a:r>
          </a:p>
          <a:p>
            <a:r>
              <a:rPr lang="en-IN" sz="2000" dirty="0" smtClean="0"/>
              <a:t>A simple random sample of 565 patients yields the results below. </a:t>
            </a:r>
          </a:p>
          <a:p>
            <a:r>
              <a:rPr lang="en-IN" sz="2000" dirty="0" smtClean="0"/>
              <a:t>At a significance level of α = 0.1, is there enough evidence to conclude that the treatment is independent of the side effect of nausea?</a:t>
            </a:r>
          </a:p>
          <a:p>
            <a:pPr>
              <a:buNone/>
            </a:pPr>
            <a:r>
              <a:rPr lang="en-IN" sz="2000" dirty="0" smtClean="0"/>
              <a:t>Data Observed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54</a:t>
            </a:fld>
            <a:endParaRPr lang="en-IN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404897"/>
            <a:ext cx="6245639" cy="14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Example:1 – Chi-Square test for Independence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</a:t>
            </a:r>
            <a:r>
              <a:rPr lang="en-IN" sz="2000" baseline="-25000" dirty="0" smtClean="0"/>
              <a:t>0</a:t>
            </a:r>
            <a:r>
              <a:rPr lang="en-IN" sz="2000" dirty="0" smtClean="0"/>
              <a:t>: The treatment and response are independent</a:t>
            </a:r>
          </a:p>
          <a:p>
            <a:r>
              <a:rPr lang="en-IN" sz="2000" dirty="0" smtClean="0"/>
              <a:t>H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: The treatment and response are dependent</a:t>
            </a:r>
          </a:p>
          <a:p>
            <a:r>
              <a:rPr lang="en-IN" sz="2000" dirty="0" smtClean="0">
                <a:sym typeface="Symbol"/>
              </a:rPr>
              <a:t> = 0.1</a:t>
            </a:r>
          </a:p>
          <a:p>
            <a:r>
              <a:rPr lang="en-IN" sz="2000" dirty="0" smtClean="0"/>
              <a:t>(number of rows - 1)×(number of columns - 1) = </a:t>
            </a:r>
          </a:p>
          <a:p>
            <a:pPr lvl="1">
              <a:buNone/>
            </a:pPr>
            <a:r>
              <a:rPr lang="en-IN" sz="1600" dirty="0" smtClean="0"/>
              <a:t>(2 − 1) × (2 − 1) = 1 × 1 = 1</a:t>
            </a:r>
          </a:p>
          <a:p>
            <a:r>
              <a:rPr lang="en-IN" sz="2000" dirty="0" smtClean="0">
                <a:sym typeface="Symbol"/>
              </a:rPr>
              <a:t>Expected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1" y="3857628"/>
          <a:ext cx="6429419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981"/>
                <a:gridCol w="1613481"/>
                <a:gridCol w="1750231"/>
                <a:gridCol w="1178726"/>
              </a:tblGrid>
              <a:tr h="358170">
                <a:tc>
                  <a:txBody>
                    <a:bodyPr/>
                    <a:lstStyle/>
                    <a:p>
                      <a:r>
                        <a:rPr lang="en-IN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Drug (c.1)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Placebo (c.2)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</a:tr>
              <a:tr h="442646">
                <a:tc>
                  <a:txBody>
                    <a:bodyPr/>
                    <a:lstStyle/>
                    <a:p>
                      <a:r>
                        <a:rPr lang="en-IN" dirty="0" smtClean="0"/>
                        <a:t>Nausea (r.1)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49*290/565</a:t>
                      </a:r>
                      <a:r>
                        <a:rPr lang="en-IN" smtClean="0"/>
                        <a:t>= </a:t>
                      </a:r>
                      <a:r>
                        <a:rPr lang="en-IN" b="1" smtClean="0"/>
                        <a:t>25.15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49*275/565= </a:t>
                      </a:r>
                      <a:r>
                        <a:rPr lang="en-IN" b="1" dirty="0" smtClean="0"/>
                        <a:t>23.85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</a:t>
                      </a:r>
                      <a:endParaRPr lang="en-IN" dirty="0"/>
                    </a:p>
                  </a:txBody>
                  <a:tcPr/>
                </a:tc>
              </a:tr>
              <a:tr h="442646">
                <a:tc>
                  <a:txBody>
                    <a:bodyPr/>
                    <a:lstStyle/>
                    <a:p>
                      <a:r>
                        <a:rPr lang="en-IN" dirty="0" smtClean="0"/>
                        <a:t>No Nausea (r.2)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516*290/565= </a:t>
                      </a:r>
                      <a:r>
                        <a:rPr lang="en-IN" b="1" dirty="0" smtClean="0"/>
                        <a:t>264.85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516*275/565=  </a:t>
                      </a:r>
                      <a:r>
                        <a:rPr lang="en-IN" b="1" dirty="0" smtClean="0"/>
                        <a:t>251.15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516</a:t>
                      </a:r>
                      <a:endParaRPr lang="en-IN" dirty="0"/>
                    </a:p>
                  </a:txBody>
                  <a:tcPr/>
                </a:tc>
              </a:tr>
              <a:tr h="358170"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565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Example:1 – Chi-Square test for Independence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test statistic:</a:t>
            </a: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r>
              <a:rPr lang="en-IN" sz="2000" dirty="0" smtClean="0"/>
              <a:t>From α = 0.1 and </a:t>
            </a:r>
            <a:r>
              <a:rPr lang="en-IN" sz="2000" dirty="0" err="1" smtClean="0"/>
              <a:t>d.f</a:t>
            </a:r>
            <a:r>
              <a:rPr lang="en-IN" sz="2000" dirty="0" smtClean="0"/>
              <a:t> = 1, the critical value is 2.706. </a:t>
            </a:r>
          </a:p>
          <a:p>
            <a:r>
              <a:rPr lang="en-IN" sz="2000" dirty="0" smtClean="0"/>
              <a:t>Is there enough evidence to reject H</a:t>
            </a:r>
            <a:r>
              <a:rPr lang="en-IN" sz="2000" baseline="-25000" dirty="0" smtClean="0"/>
              <a:t>0</a:t>
            </a:r>
            <a:r>
              <a:rPr lang="en-IN" sz="2000" dirty="0" smtClean="0"/>
              <a:t>? Since χ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≈ 10.53 &gt; 2.706, there is enough statistical evidence to reject the null hypothesis and to believe that there is a relationship between the treatment and response.</a:t>
            </a:r>
            <a:endParaRPr lang="en-IN" sz="2000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56</a:t>
            </a:fld>
            <a:endParaRPr lang="en-IN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000924" cy="154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14752"/>
            <a:ext cx="5291145" cy="75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Example:2 – Chi-Square test for Independence – contd.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results of a random sample of children with pain from musculoskeletal injuries treated with acetaminophen, ibuprofen, or codeine are shown in the table. </a:t>
            </a:r>
          </a:p>
          <a:p>
            <a:r>
              <a:rPr lang="en-IN" sz="2000" dirty="0" smtClean="0"/>
              <a:t>At α = 0.1, is there enough evidence to conclude that the treatment and result are independent?</a:t>
            </a:r>
          </a:p>
          <a:p>
            <a:pPr>
              <a:buNone/>
            </a:pPr>
            <a:r>
              <a:rPr lang="en-IN" sz="2000" dirty="0" smtClean="0"/>
              <a:t>Data Observed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8662" y="3643314"/>
          <a:ext cx="6858049" cy="2785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1714512"/>
                <a:gridCol w="1111619"/>
                <a:gridCol w="1153343"/>
                <a:gridCol w="1235501"/>
              </a:tblGrid>
              <a:tr h="7143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Acetaminophen (c. 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Ibuprofen (c. 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Codeine (c. 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</a:tr>
              <a:tr h="690217">
                <a:tc>
                  <a:txBody>
                    <a:bodyPr/>
                    <a:lstStyle/>
                    <a:p>
                      <a:r>
                        <a:rPr lang="en-IN" dirty="0" smtClean="0"/>
                        <a:t>(r. 1) Significant Improvement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690217">
                <a:tc>
                  <a:txBody>
                    <a:bodyPr/>
                    <a:lstStyle/>
                    <a:p>
                      <a:r>
                        <a:rPr lang="en-IN" dirty="0" smtClean="0"/>
                        <a:t>(r. 2) Slight Improvement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690217"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Example:1 – Chi-Square test for Independence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</a:t>
            </a:r>
            <a:r>
              <a:rPr lang="en-IN" sz="2000" baseline="-25000" dirty="0" smtClean="0"/>
              <a:t>0</a:t>
            </a:r>
            <a:r>
              <a:rPr lang="en-IN" sz="2000" dirty="0" smtClean="0"/>
              <a:t>: The treatment and response are independent</a:t>
            </a:r>
          </a:p>
          <a:p>
            <a:r>
              <a:rPr lang="en-IN" sz="2000" dirty="0" smtClean="0"/>
              <a:t>H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: The treatment and response are dependent</a:t>
            </a:r>
          </a:p>
          <a:p>
            <a:r>
              <a:rPr lang="en-IN" sz="2000" dirty="0" smtClean="0">
                <a:sym typeface="Symbol"/>
              </a:rPr>
              <a:t> = 0.1</a:t>
            </a:r>
          </a:p>
          <a:p>
            <a:r>
              <a:rPr lang="en-IN" sz="2000" dirty="0" smtClean="0"/>
              <a:t>(number of rows - 1)×(number of columns - 1) = </a:t>
            </a:r>
          </a:p>
          <a:p>
            <a:pPr lvl="1">
              <a:buNone/>
            </a:pPr>
            <a:r>
              <a:rPr lang="en-IN" sz="1600" dirty="0" smtClean="0"/>
              <a:t>(2 − 1) × (3 − 1) = 1 × 2 = 2</a:t>
            </a:r>
          </a:p>
          <a:p>
            <a:r>
              <a:rPr lang="en-IN" sz="2000" dirty="0" smtClean="0">
                <a:sym typeface="Symbol"/>
              </a:rPr>
              <a:t>Expected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58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8662" y="3787241"/>
          <a:ext cx="7858180" cy="2785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1316"/>
                <a:gridCol w="1796155"/>
                <a:gridCol w="1646476"/>
                <a:gridCol w="1622663"/>
                <a:gridCol w="1071570"/>
              </a:tblGrid>
              <a:tr h="7143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Acetaminophen (c. 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Ibuprofen (c. 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Codeine (c. 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</a:tr>
              <a:tr h="690217">
                <a:tc>
                  <a:txBody>
                    <a:bodyPr/>
                    <a:lstStyle/>
                    <a:p>
                      <a:r>
                        <a:rPr lang="en-IN" dirty="0" smtClean="0"/>
                        <a:t>(r. 1) Significant Improvement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200*100/300 = 66.67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200*100/300 =</a:t>
                      </a:r>
                    </a:p>
                    <a:p>
                      <a:r>
                        <a:rPr lang="en-IN" dirty="0" smtClean="0"/>
                        <a:t>66.67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200*100/300 =</a:t>
                      </a:r>
                    </a:p>
                    <a:p>
                      <a:r>
                        <a:rPr lang="en-IN" dirty="0" smtClean="0"/>
                        <a:t>66.67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690217">
                <a:tc>
                  <a:txBody>
                    <a:bodyPr/>
                    <a:lstStyle/>
                    <a:p>
                      <a:r>
                        <a:rPr lang="en-IN" dirty="0" smtClean="0"/>
                        <a:t>(r. 2) Slight Improvement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100*100/300 = 33.33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100*100/300 =</a:t>
                      </a:r>
                    </a:p>
                    <a:p>
                      <a:r>
                        <a:rPr lang="en-IN" dirty="0" smtClean="0"/>
                        <a:t>33.33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100*100/300 =</a:t>
                      </a:r>
                    </a:p>
                    <a:p>
                      <a:r>
                        <a:rPr lang="en-IN" dirty="0" smtClean="0"/>
                        <a:t>33.33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690217"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Example:1 – Chi-Square test for Independence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test statistic:</a:t>
            </a: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endParaRPr lang="en-IN" sz="2000" dirty="0" smtClean="0">
              <a:sym typeface="Symbol"/>
            </a:endParaRPr>
          </a:p>
          <a:p>
            <a:r>
              <a:rPr lang="en-IN" sz="2000" dirty="0" smtClean="0"/>
              <a:t>From α = 0.10 and </a:t>
            </a:r>
            <a:r>
              <a:rPr lang="en-IN" sz="2000" dirty="0" err="1" smtClean="0"/>
              <a:t>d.f</a:t>
            </a:r>
            <a:r>
              <a:rPr lang="en-IN" sz="2000" dirty="0" smtClean="0"/>
              <a:t> = 2, the critical value is 4.605. </a:t>
            </a:r>
          </a:p>
          <a:p>
            <a:r>
              <a:rPr lang="en-IN" sz="2000" dirty="0" smtClean="0"/>
              <a:t>Is there enough evidence to reject H</a:t>
            </a:r>
            <a:r>
              <a:rPr lang="en-IN" sz="2000" baseline="-25000" dirty="0" smtClean="0"/>
              <a:t>0</a:t>
            </a:r>
            <a:r>
              <a:rPr lang="en-IN" sz="2000" dirty="0" smtClean="0"/>
              <a:t>? Since χ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≈ 14.07 &gt; 4.605, there is enough statistical evidence to reject the null hypothesis and to believe that there is a relationship between the treatment and response.</a:t>
            </a:r>
            <a:endParaRPr lang="en-IN" sz="2000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59</a:t>
            </a:fld>
            <a:endParaRPr lang="en-IN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9"/>
            <a:ext cx="7000924" cy="23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2910" y="6555754"/>
            <a:ext cx="6929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http://websupport1.citytech.cuny.edu/Faculty/mbessonov/MAT1272/Worksheet%20November%2021%20Solutions.pdf</a:t>
            </a:r>
            <a:endParaRPr lang="en-IN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214290"/>
            <a:ext cx="8578855" cy="4984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3600" dirty="0" smtClean="0"/>
              <a:t>Binary or categorical outcomes (proportions)</a:t>
            </a:r>
          </a:p>
        </p:txBody>
      </p:sp>
      <p:graphicFrame>
        <p:nvGraphicFramePr>
          <p:cNvPr id="726050" name="Group 34"/>
          <p:cNvGraphicFramePr>
            <a:graphicFrameLocks noGrp="1"/>
          </p:cNvGraphicFramePr>
          <p:nvPr>
            <p:ph idx="1"/>
          </p:nvPr>
        </p:nvGraphicFramePr>
        <p:xfrm>
          <a:off x="142844" y="1000108"/>
          <a:ext cx="8763000" cy="535133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37205834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56769120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1876287686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1724446005"/>
                    </a:ext>
                  </a:extLst>
                </a:gridCol>
              </a:tblGrid>
              <a:tr h="503238"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Outcome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Are the observations independent or correlated?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Alternative to the chi-square test if sparse cells: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5104449"/>
                  </a:ext>
                </a:extLst>
              </a:tr>
              <a:tr h="501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independent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correlated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5850349"/>
                  </a:ext>
                </a:extLst>
              </a:tr>
              <a:tr h="364966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 or categorical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(e.g. fracture yes/no)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Difference in proportions: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compares proportions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Relative risks: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odds ratios or risk ratios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Chi-square test: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compares proportions between more than two groups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Logistic regression: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multivariate technique used when outcome is binary; gives multivariate-adjusted odds ratios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McNemar’s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test: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compares binary outcome between correlated groups (e.g.,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 logistic regression: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multivariate regression technique for a binary outcome when groups are correlated (e.g., matched data)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GEE modeling: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multivariate regression technique for a binary outcome when groups are correlated (e.g., repeated measures)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Fisher’s exact test: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compares proportions between groups when there are sparse data (some cells &lt;5).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545909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57544" cy="642918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/>
              <a:t>Sign test (1/2)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60</a:t>
            </a:fld>
            <a:endParaRPr lang="en-IN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814" y="528657"/>
            <a:ext cx="62484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4282" y="63579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http://www.real-statistics.com/non-parametric-tests/sign-test/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5927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single sample t-test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4586125"/>
            <a:ext cx="214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 for QQ plot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/>
              </a:rPr>
              <a:t>Link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4282" y="63579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http://www.real-statistics.com/non-parametric-tests/sign-test/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600095"/>
            <a:ext cx="5786478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3257544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Sign test (2/2)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714356"/>
            <a:ext cx="2500330" cy="553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1406" y="6540365"/>
            <a:ext cx="4857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hlinkClick r:id="rId2"/>
              </a:rPr>
              <a:t>http</a:t>
            </a:r>
            <a:r>
              <a:rPr lang="en-IN" sz="1000" dirty="0" smtClean="0">
                <a:hlinkClick r:id="rId2"/>
              </a:rPr>
              <a:t>://www.real-statistics.com/non-parametric-tests/sign-test/paired-sample-sign-test/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3257544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Paired Sample Sign test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571480"/>
            <a:ext cx="61722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795462"/>
            <a:ext cx="3057530" cy="263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357554" y="1000108"/>
            <a:ext cx="2928958" cy="28575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-32" y="1214422"/>
            <a:ext cx="2928958" cy="28575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071934" y="5927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paired t-test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653108"/>
            <a:ext cx="62103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1406" y="6540365"/>
            <a:ext cx="4857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hlinkClick r:id="rId2"/>
              </a:rPr>
              <a:t>http</a:t>
            </a:r>
            <a:r>
              <a:rPr lang="en-IN" sz="1000" dirty="0" smtClean="0">
                <a:hlinkClick r:id="rId2"/>
              </a:rPr>
              <a:t>://www.real-statistics.com/non-parametric-tests/wilcoxon-rank-sum-test/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3257544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fontAlgn="base"/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Wilcoxon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Rank Sum Test for Independent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Samples (1/4)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5927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t-test for 2 independent samples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67" y="857232"/>
            <a:ext cx="751418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64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1406" y="6540365"/>
            <a:ext cx="4857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hlinkClick r:id="rId2"/>
              </a:rPr>
              <a:t>http</a:t>
            </a:r>
            <a:r>
              <a:rPr lang="en-IN" sz="1000" dirty="0" smtClean="0">
                <a:hlinkClick r:id="rId2"/>
              </a:rPr>
              <a:t>://www.real-statistics.com/non-parametric-tests/wilcoxon-rank-sum-test/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3257544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fontAlgn="base"/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Wilcoxon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Rank Sum Test for Independent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Samples (2/4)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5927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t-test for 2 independent samples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646" y="1071546"/>
            <a:ext cx="7846130" cy="45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1406" y="6540365"/>
            <a:ext cx="4857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hlinkClick r:id="rId2"/>
              </a:rPr>
              <a:t>http</a:t>
            </a:r>
            <a:r>
              <a:rPr lang="en-IN" sz="1000" dirty="0" smtClean="0">
                <a:hlinkClick r:id="rId2"/>
              </a:rPr>
              <a:t>://www.real-statistics.com/non-parametric-tests/wilcoxon-rank-sum-test/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3257544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fontAlgn="base"/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Wilcoxon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Rank Sum Test for Independent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Samples (3/4)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5927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t-test for 2 independent samples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642918"/>
            <a:ext cx="61817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214818"/>
            <a:ext cx="5572164" cy="208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0015" y="785794"/>
            <a:ext cx="265158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1406" y="6540365"/>
            <a:ext cx="4857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hlinkClick r:id="rId2"/>
              </a:rPr>
              <a:t>http</a:t>
            </a:r>
            <a:r>
              <a:rPr lang="en-IN" sz="1000" dirty="0" smtClean="0">
                <a:hlinkClick r:id="rId2"/>
              </a:rPr>
              <a:t>://www.real-statistics.com/non-parametric-tests/wilcoxon-rank-sum-test/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3257544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fontAlgn="base"/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Wilcoxon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Rank Sum Test for Independent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Samples (4/4)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5927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t-test for 2 independent samples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98" y="4062433"/>
            <a:ext cx="62293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571480"/>
            <a:ext cx="640081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71604" y="5857892"/>
            <a:ext cx="6286544" cy="500066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42918"/>
            <a:ext cx="61817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1406" y="6540365"/>
            <a:ext cx="4857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hlinkClick r:id="rId3"/>
              </a:rPr>
              <a:t>http</a:t>
            </a:r>
            <a:r>
              <a:rPr lang="en-IN" sz="1000" dirty="0" smtClean="0">
                <a:hlinkClick r:id="rId3"/>
              </a:rPr>
              <a:t>://www.real-statistics.com/non-parametric-tests/mann-whitney-test/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3257544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Mann-Whitney  U test (1/2)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5927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t-test for 2 independent samples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8"/>
            <a:ext cx="4229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85720" y="857232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from the earlier example with one value dropped for Drug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6238" y="5539760"/>
            <a:ext cx="4983480" cy="7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-500098" y="3571876"/>
            <a:ext cx="3786214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1406" y="6540365"/>
            <a:ext cx="4857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hlinkClick r:id="rId2"/>
              </a:rPr>
              <a:t>http</a:t>
            </a:r>
            <a:r>
              <a:rPr lang="en-IN" sz="1000" dirty="0" smtClean="0">
                <a:hlinkClick r:id="rId2"/>
              </a:rPr>
              <a:t>://www.real-statistics.com/statistics-tables/mann-whitney-table/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3257544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Mann-Whitney  U test (2/2)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5927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t-test for 2 independent samples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60293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3857620" y="3500438"/>
            <a:ext cx="314327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4678" y="78579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Mann-Whitney table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0892" y="314324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n1 = 12,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 = 11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 for statistical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http://abacus.bates.edu/~</a:t>
            </a:r>
            <a:r>
              <a:rPr lang="en-IN" dirty="0" smtClean="0">
                <a:hlinkClick r:id="rId2"/>
              </a:rPr>
              <a:t>ganderso/biology/resources/stats_flow_chart_v2003.pdf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3"/>
              </a:rPr>
              <a:t>https://www.isixsigma.com/community/blogs/the-history-of-the-hypothesis-testing-flow-chart/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69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 parametric statistical test is a test which can be applied when the parameters of the population from which the research sample was drawn follows the following principles:</a:t>
            </a:r>
          </a:p>
          <a:p>
            <a:r>
              <a:rPr lang="en-IN" dirty="0" smtClean="0"/>
              <a:t>The observations must be independent</a:t>
            </a:r>
          </a:p>
          <a:p>
            <a:r>
              <a:rPr lang="en-IN" dirty="0" smtClean="0"/>
              <a:t>The observations must be drawn from </a:t>
            </a:r>
            <a:r>
              <a:rPr lang="en-IN" b="1" u="sng" dirty="0" smtClean="0"/>
              <a:t>normally</a:t>
            </a:r>
            <a:r>
              <a:rPr lang="en-IN" dirty="0" smtClean="0"/>
              <a:t> distributed populations </a:t>
            </a:r>
          </a:p>
          <a:p>
            <a:r>
              <a:rPr lang="en-IN" dirty="0" smtClean="0"/>
              <a:t>These populations must have the same variances </a:t>
            </a:r>
          </a:p>
          <a:p>
            <a:r>
              <a:rPr lang="en-IN" dirty="0" smtClean="0"/>
              <a:t>Variables involved must have been measured in at least an interval scale</a:t>
            </a:r>
          </a:p>
          <a:p>
            <a:r>
              <a:rPr lang="en-US" dirty="0" smtClean="0"/>
              <a:t>Data curve is </a:t>
            </a:r>
            <a:r>
              <a:rPr lang="en-US" b="1" u="sng" dirty="0" smtClean="0"/>
              <a:t>bell curve</a:t>
            </a:r>
          </a:p>
          <a:p>
            <a:r>
              <a:rPr lang="en-US" dirty="0" smtClean="0"/>
              <a:t>Distribution is called Gaussian distribution</a:t>
            </a:r>
          </a:p>
          <a:p>
            <a:r>
              <a:rPr lang="en-US" dirty="0" smtClean="0"/>
              <a:t>Focus on Mean Difference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780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Check the Histogram</a:t>
            </a:r>
          </a:p>
          <a:p>
            <a:r>
              <a:rPr lang="en-US" dirty="0" smtClean="0"/>
              <a:t>Look at the </a:t>
            </a:r>
            <a:r>
              <a:rPr lang="en-US" dirty="0" err="1" smtClean="0"/>
              <a:t>skewness</a:t>
            </a:r>
            <a:r>
              <a:rPr lang="en-US" dirty="0" smtClean="0"/>
              <a:t> and kurtosis (kurtosis – peak of the curve; </a:t>
            </a:r>
            <a:r>
              <a:rPr lang="en-US" dirty="0" err="1" smtClean="0"/>
              <a:t>skewness</a:t>
            </a:r>
            <a:r>
              <a:rPr lang="en-US" dirty="0" smtClean="0"/>
              <a:t> – symmetry of the curve)</a:t>
            </a:r>
          </a:p>
          <a:p>
            <a:r>
              <a:rPr lang="en-US" dirty="0" err="1" smtClean="0"/>
              <a:t>Kolmogrov</a:t>
            </a:r>
            <a:r>
              <a:rPr lang="en-US" dirty="0" smtClean="0"/>
              <a:t>-Smirnov test; to test the goodness of fit for the sample (n&gt;=50)</a:t>
            </a:r>
          </a:p>
          <a:p>
            <a:r>
              <a:rPr lang="en-IN" dirty="0" smtClean="0"/>
              <a:t>Shapiro–</a:t>
            </a:r>
            <a:r>
              <a:rPr lang="en-IN" dirty="0" err="1" smtClean="0"/>
              <a:t>Wilk</a:t>
            </a:r>
            <a:r>
              <a:rPr lang="en-IN" dirty="0" smtClean="0"/>
              <a:t> test or Anderson–Darling test; to test the goodness of fit for the sample (n&lt;50)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340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IN" dirty="0" smtClean="0"/>
              <a:t>A non parametric test is a distribution free test</a:t>
            </a:r>
          </a:p>
          <a:p>
            <a:r>
              <a:rPr lang="en-IN" dirty="0" smtClean="0"/>
              <a:t>Used when data isn’t normal</a:t>
            </a:r>
          </a:p>
          <a:p>
            <a:r>
              <a:rPr lang="en-IN" dirty="0" smtClean="0"/>
              <a:t>When the data is in nominal or ordinal scale</a:t>
            </a:r>
          </a:p>
          <a:p>
            <a:r>
              <a:rPr lang="en-IN" dirty="0" smtClean="0"/>
              <a:t>When the data collected is too small to run a parametric test</a:t>
            </a:r>
          </a:p>
          <a:p>
            <a:r>
              <a:rPr lang="en-IN" dirty="0" smtClean="0"/>
              <a:t>The data has too many outliers that cannot be removed</a:t>
            </a:r>
          </a:p>
          <a:p>
            <a:r>
              <a:rPr lang="en-IN" dirty="0" smtClean="0"/>
              <a:t>When you want to test the median instead of the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694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3712</Words>
  <Application>Microsoft Office PowerPoint</Application>
  <PresentationFormat>On-screen Show (4:3)</PresentationFormat>
  <Paragraphs>798</Paragraphs>
  <Slides>69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Office Theme</vt:lpstr>
      <vt:lpstr>Equation</vt:lpstr>
      <vt:lpstr>Photo Editor Photo</vt:lpstr>
      <vt:lpstr>How to Analyze the data</vt:lpstr>
      <vt:lpstr>Continuation from the last class … Use of Simple Regression</vt:lpstr>
      <vt:lpstr>Slide 3</vt:lpstr>
      <vt:lpstr>Alternative summary: statistics for various types of outcome data</vt:lpstr>
      <vt:lpstr>Continuous outcome (means)</vt:lpstr>
      <vt:lpstr>Binary or categorical outcomes (proportions)</vt:lpstr>
      <vt:lpstr>Parametric Tests</vt:lpstr>
      <vt:lpstr>Testing of Normality</vt:lpstr>
      <vt:lpstr>Non-Parametric tests</vt:lpstr>
      <vt:lpstr>Testing Normality</vt:lpstr>
      <vt:lpstr>Pre-requisite for a test</vt:lpstr>
      <vt:lpstr>Why not just use non-parametric tests?</vt:lpstr>
      <vt:lpstr>t-test tests: whether the means of two groups are statistically different from each other</vt:lpstr>
      <vt:lpstr>t-test formula</vt:lpstr>
      <vt:lpstr>t-test Example: Paired test</vt:lpstr>
      <vt:lpstr>t-test Example: 2 sample test</vt:lpstr>
      <vt:lpstr>Determine Degrees of Freedom</vt:lpstr>
      <vt:lpstr>The “F-test”</vt:lpstr>
      <vt:lpstr>The F-distribution</vt:lpstr>
      <vt:lpstr>ANOVA example</vt:lpstr>
      <vt:lpstr>Slide 21</vt:lpstr>
      <vt:lpstr>Group means and standard deviations</vt:lpstr>
      <vt:lpstr>The F-Test</vt:lpstr>
      <vt:lpstr>Does learning method affect student’s exam scores? </vt:lpstr>
      <vt:lpstr>Suppose … Study #1</vt:lpstr>
      <vt:lpstr>Suppose … Study #2</vt:lpstr>
      <vt:lpstr>Suppose … Study #3</vt:lpstr>
      <vt:lpstr>“Analysis of Variance”</vt:lpstr>
      <vt:lpstr>“Analysis of Variance”</vt:lpstr>
      <vt:lpstr>Analysis of Variance</vt:lpstr>
      <vt:lpstr>ANOVA Table for Study #1</vt:lpstr>
      <vt:lpstr>ANOVA Table for Study #1</vt:lpstr>
      <vt:lpstr>ANOVA Notation</vt:lpstr>
      <vt:lpstr>General ANOVA Table</vt:lpstr>
      <vt:lpstr>ANOVA Table for Study #1</vt:lpstr>
      <vt:lpstr>Total sum of squares SS(TO)</vt:lpstr>
      <vt:lpstr>Treatment sum of squares SS(T)</vt:lpstr>
      <vt:lpstr>Error sum of squares SS(E)</vt:lpstr>
      <vt:lpstr>SS(TO) = SS(T) + SS(E)</vt:lpstr>
      <vt:lpstr>Recall Study #3</vt:lpstr>
      <vt:lpstr>ANOVA Table for Study #3</vt:lpstr>
      <vt:lpstr>Do Holocaust survivors have more sleep problems than others?</vt:lpstr>
      <vt:lpstr>ANOVA Table for Sleep Study</vt:lpstr>
      <vt:lpstr>Non-Parametric test</vt:lpstr>
      <vt:lpstr>Commonly used Non-Parametric tests</vt:lpstr>
      <vt:lpstr>Chi-Square test</vt:lpstr>
      <vt:lpstr>Chi-Squared test</vt:lpstr>
      <vt:lpstr>Chi-Squared test for goodness of fit</vt:lpstr>
      <vt:lpstr>Example:1 – Chi-Square test for Goodness of fit – contd.</vt:lpstr>
      <vt:lpstr>Example:1 – Chi-Square test for Goodness of fit</vt:lpstr>
      <vt:lpstr>Example:2 – Chi-Square test for Goodness of fit – contd.</vt:lpstr>
      <vt:lpstr>Example:2 – Chi-Square test for Goodness of fit</vt:lpstr>
      <vt:lpstr>Chi-Squared test for Independence</vt:lpstr>
      <vt:lpstr>Example:1 – Chi-Square test for Independence – contd.</vt:lpstr>
      <vt:lpstr>Example:1 – Chi-Square test for Independence</vt:lpstr>
      <vt:lpstr>Example:1 – Chi-Square test for Independence</vt:lpstr>
      <vt:lpstr>Example:2 – Chi-Square test for Independence – contd.</vt:lpstr>
      <vt:lpstr>Example:1 – Chi-Square test for Independence</vt:lpstr>
      <vt:lpstr>Example:1 – Chi-Square test for Independence</vt:lpstr>
      <vt:lpstr>Sign test (1/2)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Flow chart for statistical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 based ayurvedic clinical practice to gain real world data knowledge</dc:title>
  <dc:creator>Windows User</dc:creator>
  <cp:lastModifiedBy>Windows User</cp:lastModifiedBy>
  <cp:revision>452</cp:revision>
  <dcterms:created xsi:type="dcterms:W3CDTF">2019-11-10T08:25:58Z</dcterms:created>
  <dcterms:modified xsi:type="dcterms:W3CDTF">2020-08-14T09:20:47Z</dcterms:modified>
</cp:coreProperties>
</file>