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10" r:id="rId3"/>
    <p:sldId id="383" r:id="rId4"/>
    <p:sldId id="384" r:id="rId5"/>
    <p:sldId id="406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5" r:id="rId14"/>
    <p:sldId id="401" r:id="rId15"/>
    <p:sldId id="402" r:id="rId16"/>
    <p:sldId id="403" r:id="rId17"/>
    <p:sldId id="404" r:id="rId18"/>
    <p:sldId id="387" r:id="rId19"/>
    <p:sldId id="388" r:id="rId20"/>
    <p:sldId id="389" r:id="rId21"/>
    <p:sldId id="385" r:id="rId22"/>
    <p:sldId id="386" r:id="rId23"/>
    <p:sldId id="390" r:id="rId24"/>
    <p:sldId id="391" r:id="rId25"/>
    <p:sldId id="392" r:id="rId26"/>
    <p:sldId id="407" r:id="rId27"/>
    <p:sldId id="408" r:id="rId28"/>
    <p:sldId id="40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52" autoAdjust="0"/>
  </p:normalViewPr>
  <p:slideViewPr>
    <p:cSldViewPr>
      <p:cViewPr varScale="1">
        <p:scale>
          <a:sx n="80" d="100"/>
          <a:sy n="80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1476A-6BE8-4D38-A0CF-F96EC76CA69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6650" y="688975"/>
            <a:ext cx="4686300" cy="35147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32300"/>
            <a:ext cx="5122863" cy="420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505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7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of these words is political state or council of states</a:t>
            </a:r>
            <a:r>
              <a:rPr lang="en-US" baseline="0" dirty="0" smtClean="0"/>
              <a:t> or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4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97993FF-E98C-41B0-A089-972B3B5B2F2B}" type="slidenum">
              <a:rPr lang="de-DE" altLang="en-US"/>
              <a:pPr eaLnBrk="1" hangingPunct="1"/>
              <a:t>6</a:t>
            </a:fld>
            <a:endParaRPr lang="de-DE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011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9</a:t>
            </a:fld>
            <a:endParaRPr lang="de-DE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286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13</a:t>
            </a:fld>
            <a:endParaRPr lang="de-DE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137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1476A-6BE8-4D38-A0CF-F96EC76CA69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6650" y="688975"/>
            <a:ext cx="4686300" cy="35147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32300"/>
            <a:ext cx="5122863" cy="420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77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Why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 and its types</a:t>
            </a:r>
          </a:p>
          <a:p>
            <a:r>
              <a:rPr lang="en-IN" dirty="0" smtClean="0"/>
              <a:t>Usage of 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source (primary – secondary – tertiary)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C9A9A82-3C81-4D81-BE41-6371464838B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2. </a:t>
            </a:r>
            <a:r>
              <a:rPr lang="en-US" altLang="en-US" smtClean="0"/>
              <a:t>Primary objective to achieve at the end of the experiment</a:t>
            </a:r>
          </a:p>
        </p:txBody>
      </p:sp>
      <p:sp>
        <p:nvSpPr>
          <p:cNvPr id="15364" name="Content Placeholder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2620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the primary question getting answered?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49BBC0EB-F52E-41AD-A249-FFB250B8EA2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3. </a:t>
            </a:r>
            <a:r>
              <a:rPr lang="en-US" altLang="en-US" smtClean="0"/>
              <a:t>Inclusion/Exclusion criteria</a:t>
            </a:r>
          </a:p>
        </p:txBody>
      </p:sp>
      <p:sp>
        <p:nvSpPr>
          <p:cNvPr id="1638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Who were asked for their salary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it a survey? Or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 salary information obtained from the employers?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there an option given to opt out of the survey, if it was a survey?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Once the information was available, did some data get excluded?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Are the results going to be biased due to selection?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they go to all the Americans for the data? Census?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How did they choose on the sample?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Was it representative enough for the whole of the country?</a:t>
            </a:r>
          </a:p>
        </p:txBody>
      </p:sp>
    </p:spTree>
    <p:extLst>
      <p:ext uri="{BB962C8B-B14F-4D97-AF65-F5344CB8AC3E}">
        <p14:creationId xmlns:p14="http://schemas.microsoft.com/office/powerpoint/2010/main" val="11975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BDD7E37-FBAE-4969-9510-15DD20FE2B8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4. </a:t>
            </a:r>
            <a:r>
              <a:rPr lang="en-US" altLang="en-US" smtClean="0"/>
              <a:t>Statistical methods to design the study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622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What kind of a design?</a:t>
            </a:r>
          </a:p>
          <a:p>
            <a:pPr eaLnBrk="1" hangingPunct="1">
              <a:defRPr/>
            </a:pPr>
            <a:r>
              <a:rPr lang="en-US" dirty="0" smtClean="0"/>
              <a:t>Was it a Survey?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Census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Sampling (convenient sampling, systematic sampling)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Open label study – the participants would have known the reasons for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532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</a:t>
            </a:r>
            <a:r>
              <a:rPr lang="en-US" dirty="0" smtClean="0"/>
              <a:t>us add some more data, </a:t>
            </a:r>
          </a:p>
          <a:p>
            <a:pPr>
              <a:defRPr/>
            </a:pPr>
            <a:r>
              <a:rPr lang="en-US" dirty="0" smtClean="0"/>
              <a:t>What is getting compared</a:t>
            </a:r>
            <a:r>
              <a:rPr lang="en-US" dirty="0" smtClean="0"/>
              <a:t>:</a:t>
            </a:r>
            <a:r>
              <a:rPr lang="en-US" dirty="0">
                <a:solidFill>
                  <a:srgbClr val="FF0000"/>
                </a:solidFill>
              </a:rPr>
              <a:t> this data was collected in year </a:t>
            </a:r>
            <a:r>
              <a:rPr lang="en-US" sz="2400" dirty="0">
                <a:solidFill>
                  <a:srgbClr val="FF0000"/>
                </a:solidFill>
              </a:rPr>
              <a:t>2000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EF754434-DA68-4ED8-B6E3-F93B8E6B379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1946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How to collect the data?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Background of participants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Education,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Number of years of experience,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Gender,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Age,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Type of occupation</a:t>
            </a:r>
            <a:endParaRPr lang="en-US" altLang="en-US" smtClean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Year 2000, the time for Y2K problem and a lot of IT companies were hiring programmers to fix the problem – is this one of the not so normal year to look at the salaries?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everyone contribute the correct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Validity of the data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424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Now start analyzing: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Who would typically go to the US from India and find jobs?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Students who have earned American degrees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IITians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IIM graduates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Masters/PhDs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Mostly we are talking about “people with above average IQ”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All of the Americans are certainly not above average IQ.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Background is not truly comparable.</a:t>
            </a: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258482F-0F71-46AC-ACE7-3DDBB2CF8AC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data, cont’d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68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078DFDF-FC31-45B1-ACB3-232C8B78345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6. </a:t>
            </a:r>
            <a:r>
              <a:rPr lang="en-US" altLang="en-US" smtClean="0"/>
              <a:t>Interpretation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40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NRIs are doing well in their adopted country</a:t>
            </a:r>
          </a:p>
          <a:p>
            <a:pPr eaLnBrk="1" hangingPunct="1"/>
            <a:r>
              <a:rPr lang="en-US" altLang="en-US" smtClean="0"/>
              <a:t>Adopted country is treating them well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Is this a fair comparison? OR was this an obvious result?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1AA95B02-D3F1-46FA-8903-95FEBCB7100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470900" cy="1143000"/>
          </a:xfrm>
        </p:spPr>
        <p:txBody>
          <a:bodyPr>
            <a:normAutofit fontScale="90000"/>
          </a:bodyPr>
          <a:lstStyle/>
          <a:p>
            <a:pPr marL="342900" indent="-342900" algn="l" eaLnBrk="1" hangingPunct="1"/>
            <a:r>
              <a:rPr lang="en-US" altLang="en-US" smtClean="0">
                <a:solidFill>
                  <a:schemeClr val="tx1"/>
                </a:solidFill>
              </a:rPr>
              <a:t>7. </a:t>
            </a:r>
            <a:r>
              <a:rPr lang="en-US" altLang="en-US" smtClean="0"/>
              <a:t>Use of the results in subsequent experiments</a:t>
            </a:r>
          </a:p>
        </p:txBody>
      </p:sp>
      <p:sp>
        <p:nvSpPr>
          <p:cNvPr id="22532" name="Content Placeholder 1"/>
          <p:cNvSpPr>
            <a:spLocks noGrp="1"/>
          </p:cNvSpPr>
          <p:nvPr>
            <p:ph idx="1"/>
          </p:nvPr>
        </p:nvSpPr>
        <p:spPr>
          <a:xfrm>
            <a:off x="134938" y="1600200"/>
            <a:ext cx="8740775" cy="1816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As a researcher someone can come up with the following question: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To better understand the IT space and the salaries involved in USA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6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Anecdotal evidence is unreliable </a:t>
            </a:r>
          </a:p>
        </p:txBody>
      </p:sp>
      <p:pic>
        <p:nvPicPr>
          <p:cNvPr id="13316" name="Picture 4" descr="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sh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248761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5486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Why does the phone always ring when you’re in the shower?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6514"/>
            <a:ext cx="3794125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Determining the difference between chance and real effects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7651750" y="1970088"/>
            <a:ext cx="4572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2317750" y="1970088"/>
            <a:ext cx="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488950" y="1970088"/>
            <a:ext cx="7620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384550" y="1970088"/>
            <a:ext cx="10668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</a:t>
            </a:r>
            <a:r>
              <a:rPr lang="en-US" altLang="en-US" dirty="0" smtClean="0"/>
              <a:t>Data</a:t>
            </a:r>
            <a:endParaRPr lang="en-US" altLang="en-US" dirty="0" smtClean="0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098550" y="1360488"/>
            <a:ext cx="3352800" cy="1154162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Qualitative</a:t>
            </a:r>
          </a:p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Categorical / Attributes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899150" y="1360488"/>
            <a:ext cx="2667000" cy="1154162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Quantitative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Numerical</a:t>
            </a:r>
            <a:endParaRPr lang="en-US" altLang="en-US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346950" y="2960688"/>
            <a:ext cx="16764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continuous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5943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discrete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765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ordinal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860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07950" y="2960688"/>
            <a:ext cx="11430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6356350" y="1970088"/>
            <a:ext cx="4572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651279" name="Text Box 15"/>
          <p:cNvSpPr txBox="1">
            <a:spLocks noChangeArrowheads="1"/>
          </p:cNvSpPr>
          <p:nvPr/>
        </p:nvSpPr>
        <p:spPr bwMode="auto">
          <a:xfrm>
            <a:off x="107950" y="3600450"/>
            <a:ext cx="91440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 categories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          more categories +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             order matters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numerical 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		 uninterrupted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0" y="4159250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Dead/alive</a:t>
            </a:r>
          </a:p>
          <a:p>
            <a:pPr eaLnBrk="1" hangingPunct="1"/>
            <a:r>
              <a:rPr lang="en-US" altLang="en-US" sz="1200"/>
              <a:t>Treatment/placebo</a:t>
            </a:r>
          </a:p>
          <a:p>
            <a:pPr eaLnBrk="1" hangingPunct="1"/>
            <a:r>
              <a:rPr lang="en-US" altLang="en-US" sz="1200"/>
              <a:t>Disease/no disease</a:t>
            </a:r>
          </a:p>
          <a:p>
            <a:pPr eaLnBrk="1" hangingPunct="1"/>
            <a:r>
              <a:rPr lang="en-US" altLang="en-US" sz="1200"/>
              <a:t>Exposed/Unexposed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1763713" y="4868863"/>
            <a:ext cx="21605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type (O, A, B, AB)</a:t>
            </a:r>
          </a:p>
          <a:p>
            <a:pPr eaLnBrk="1" hangingPunct="1"/>
            <a:r>
              <a:rPr lang="en-US" altLang="en-US" sz="1200"/>
              <a:t>Marital status</a:t>
            </a:r>
          </a:p>
          <a:p>
            <a:pPr eaLnBrk="1" hangingPunct="1"/>
            <a:r>
              <a:rPr lang="en-US" altLang="en-US" sz="1200"/>
              <a:t>Occupation</a:t>
            </a:r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3436938" y="5373688"/>
            <a:ext cx="3006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Staging in cancer as I,II,III or IV</a:t>
            </a:r>
          </a:p>
          <a:p>
            <a:pPr eaLnBrk="1" hangingPunct="1"/>
            <a:r>
              <a:rPr lang="en-US" altLang="en-US" sz="1200"/>
              <a:t>Birth order—1st, 2nd, 3rd, etc.</a:t>
            </a:r>
          </a:p>
          <a:p>
            <a:pPr eaLnBrk="1" hangingPunct="1"/>
            <a:r>
              <a:rPr lang="en-US" altLang="en-US" sz="1200"/>
              <a:t>Letter grades (A, B, C, D, F)</a:t>
            </a:r>
          </a:p>
          <a:p>
            <a:pPr eaLnBrk="1" hangingPunct="1"/>
            <a:r>
              <a:rPr lang="en-US" altLang="en-US" sz="1200"/>
              <a:t>Ratings on a scale from 1-5</a:t>
            </a:r>
          </a:p>
          <a:p>
            <a:pPr eaLnBrk="1" hangingPunct="1"/>
            <a:r>
              <a:rPr lang="en-US" altLang="en-US" sz="1200"/>
              <a:t>Age in categories (10-20, 20-30, etc.)</a:t>
            </a:r>
          </a:p>
        </p:txBody>
      </p: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5940425" y="3933825"/>
            <a:ext cx="84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Counts</a:t>
            </a:r>
          </a:p>
          <a:p>
            <a:pPr eaLnBrk="1" hangingPunct="1"/>
            <a:r>
              <a:rPr lang="en-US" altLang="en-US" sz="1200"/>
              <a:t>Time</a:t>
            </a:r>
          </a:p>
          <a:p>
            <a:pPr eaLnBrk="1" hangingPunct="1"/>
            <a:r>
              <a:rPr lang="en-US" altLang="en-US" sz="1200"/>
              <a:t>Age</a:t>
            </a:r>
          </a:p>
          <a:p>
            <a:pPr eaLnBrk="1" hangingPunct="1"/>
            <a:r>
              <a:rPr lang="en-US" altLang="en-US" sz="1200"/>
              <a:t>Height</a:t>
            </a:r>
          </a:p>
        </p:txBody>
      </p:sp>
      <p:sp>
        <p:nvSpPr>
          <p:cNvPr id="16406" name="Rectangle 25"/>
          <p:cNvSpPr>
            <a:spLocks noChangeArrowheads="1"/>
          </p:cNvSpPr>
          <p:nvPr/>
        </p:nvSpPr>
        <p:spPr bwMode="auto">
          <a:xfrm>
            <a:off x="7597775" y="4005263"/>
            <a:ext cx="1366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counts</a:t>
            </a:r>
          </a:p>
          <a:p>
            <a:pPr eaLnBrk="1" hangingPunct="1"/>
            <a:r>
              <a:rPr lang="en-US" altLang="en-US" sz="1200"/>
              <a:t>Speed of a car</a:t>
            </a:r>
          </a:p>
          <a:p>
            <a:pPr eaLnBrk="1" hangingPunct="1"/>
            <a:r>
              <a:rPr lang="en-US" altLang="en-US" sz="1200"/>
              <a:t>Income</a:t>
            </a:r>
          </a:p>
          <a:p>
            <a:pPr eaLnBrk="1" hangingPunct="1"/>
            <a:r>
              <a:rPr lang="en-US" altLang="en-US" sz="1200"/>
              <a:t>Time to event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5085184"/>
            <a:ext cx="2664296" cy="1654443"/>
            <a:chOff x="323528" y="5085184"/>
            <a:chExt cx="2664296" cy="1654443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6093296"/>
              <a:ext cx="26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Display data, calculate frequency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098550" y="5085184"/>
              <a:ext cx="377106" cy="9361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56176" y="5085184"/>
            <a:ext cx="2987824" cy="1654443"/>
            <a:chOff x="107504" y="5085184"/>
            <a:chExt cx="2987824" cy="1654443"/>
          </a:xfrm>
        </p:grpSpPr>
        <p:sp>
          <p:nvSpPr>
            <p:cNvPr id="30" name="TextBox 29"/>
            <p:cNvSpPr txBox="1"/>
            <p:nvPr/>
          </p:nvSpPr>
          <p:spPr>
            <a:xfrm>
              <a:off x="107504" y="6093296"/>
              <a:ext cx="2987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Calculate frequency, average, variability </a:t>
              </a:r>
              <a:r>
                <a:rPr lang="en-US" dirty="0" smtClean="0">
                  <a:sym typeface="Wingdings" panose="05000000000000000000" pitchFamily="2" charset="2"/>
                </a:rPr>
                <a:t> Parameters</a:t>
              </a: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098550" y="5085184"/>
              <a:ext cx="377106" cy="9361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821234" y="545729"/>
            <a:ext cx="2160240" cy="6480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- parametric test</a:t>
            </a:r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6769448" y="545729"/>
            <a:ext cx="2160240" cy="6480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arametric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9" grpId="0" autoUpdateAnimBg="0"/>
      <p:bldP spid="8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2075" y="1412875"/>
            <a:ext cx="426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Data = Signal + Noise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Signal = What we’re trying to measure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Noise = Error in our measurement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5900738"/>
            <a:ext cx="821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If noise is random, then as the sample size increases, noise tends to cancel, leaving only signal.</a:t>
            </a:r>
          </a:p>
        </p:txBody>
      </p:sp>
      <p:pic>
        <p:nvPicPr>
          <p:cNvPr id="15366" name="Picture 7" descr="expcla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301750"/>
            <a:ext cx="4762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expcla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602163"/>
            <a:ext cx="952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1258888" y="4797425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 research, we want the signal to be high relative to the noise.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Signal and </a:t>
            </a:r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Empirical</a:t>
            </a:r>
          </a:p>
          <a:p>
            <a:pPr lvl="1"/>
            <a:r>
              <a:rPr lang="en-US" dirty="0" smtClean="0"/>
              <a:t>Reaction to Rationalism</a:t>
            </a:r>
          </a:p>
          <a:p>
            <a:pPr lvl="1"/>
            <a:r>
              <a:rPr lang="en-US" dirty="0" smtClean="0"/>
              <a:t>Rational and deductive</a:t>
            </a:r>
          </a:p>
          <a:p>
            <a:r>
              <a:rPr lang="en-US" dirty="0" smtClean="0"/>
              <a:t>Philosophy of science</a:t>
            </a:r>
          </a:p>
          <a:p>
            <a:pPr lvl="1"/>
            <a:r>
              <a:rPr lang="en-US" dirty="0" smtClean="0"/>
              <a:t>From specifics to general</a:t>
            </a:r>
          </a:p>
          <a:p>
            <a:pPr lvl="1"/>
            <a:r>
              <a:rPr lang="en-US" dirty="0" smtClean="0"/>
              <a:t>Start with theory , verify with research</a:t>
            </a:r>
          </a:p>
          <a:p>
            <a:pPr lvl="1"/>
            <a:r>
              <a:rPr lang="en-US" dirty="0" smtClean="0"/>
              <a:t>Theories can only be disproved</a:t>
            </a:r>
          </a:p>
          <a:p>
            <a:r>
              <a:rPr lang="en-US" dirty="0" smtClean="0"/>
              <a:t>Measureable and deducible change</a:t>
            </a:r>
          </a:p>
          <a:p>
            <a:pPr lvl="1"/>
            <a:r>
              <a:rPr lang="en-US" dirty="0" smtClean="0"/>
              <a:t>Science looks for change that can be measured</a:t>
            </a:r>
          </a:p>
          <a:p>
            <a:pPr lvl="1"/>
            <a:r>
              <a:rPr lang="en-US" dirty="0" smtClean="0"/>
              <a:t>Analyze and categorize tendencies to prove or disprove</a:t>
            </a:r>
          </a:p>
          <a:p>
            <a:pPr lvl="1"/>
            <a:r>
              <a:rPr lang="en-US" dirty="0" smtClean="0"/>
              <a:t>Summarize data so that it is manageable</a:t>
            </a:r>
          </a:p>
          <a:p>
            <a:r>
              <a:rPr lang="en-US" dirty="0" smtClean="0"/>
              <a:t>Hypotheses &gt;&gt; Theories &gt;&gt; Laws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and summarize data </a:t>
            </a:r>
          </a:p>
          <a:p>
            <a:r>
              <a:rPr lang="en-US" dirty="0" smtClean="0"/>
              <a:t>Describe a group based on characteristics</a:t>
            </a:r>
          </a:p>
          <a:p>
            <a:r>
              <a:rPr lang="en-US" dirty="0" smtClean="0"/>
              <a:t>Identify trends</a:t>
            </a:r>
          </a:p>
          <a:p>
            <a:r>
              <a:rPr lang="en-US" dirty="0" smtClean="0"/>
              <a:t>Measure of central tendency</a:t>
            </a:r>
          </a:p>
          <a:p>
            <a:pPr lvl="1"/>
            <a:r>
              <a:rPr lang="en-US" dirty="0" smtClean="0"/>
              <a:t>Mean, Median, Mode</a:t>
            </a:r>
          </a:p>
          <a:p>
            <a:r>
              <a:rPr lang="en-US" dirty="0" smtClean="0"/>
              <a:t>Measure of dispersion</a:t>
            </a:r>
          </a:p>
          <a:p>
            <a:pPr lvl="1"/>
            <a:r>
              <a:rPr lang="en-US" dirty="0" smtClean="0"/>
              <a:t>Range, Standard deviation,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judge statistical claims</a:t>
            </a:r>
          </a:p>
          <a:p>
            <a:r>
              <a:rPr lang="en-US" dirty="0" smtClean="0"/>
              <a:t>To confirm if results are due to chance</a:t>
            </a:r>
          </a:p>
          <a:p>
            <a:pPr lvl="1"/>
            <a:r>
              <a:rPr lang="en-US" dirty="0" smtClean="0"/>
              <a:t>Expressed in terms of probability (p-value)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 &lt;0.5 </a:t>
            </a:r>
            <a:r>
              <a:rPr lang="en-US" dirty="0" smtClean="0">
                <a:sym typeface="Wingdings" panose="05000000000000000000" pitchFamily="2" charset="2"/>
              </a:rPr>
              <a:t> probability less that 1 in 20 required to be significant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Tests to compare observed values with expected values to eliminate the concept of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7651750" y="1970088"/>
            <a:ext cx="4572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2317750" y="1970088"/>
            <a:ext cx="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488950" y="1970088"/>
            <a:ext cx="7620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384550" y="1970088"/>
            <a:ext cx="10668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Variables: Overview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098550" y="1360488"/>
            <a:ext cx="25146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Categorical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899150" y="1360488"/>
            <a:ext cx="26670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Quantitative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346950" y="2960688"/>
            <a:ext cx="16764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continuous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5943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discrete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765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ordinal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860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07950" y="2960688"/>
            <a:ext cx="11430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6356350" y="1970088"/>
            <a:ext cx="4572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651279" name="Text Box 15"/>
          <p:cNvSpPr txBox="1">
            <a:spLocks noChangeArrowheads="1"/>
          </p:cNvSpPr>
          <p:nvPr/>
        </p:nvSpPr>
        <p:spPr bwMode="auto">
          <a:xfrm>
            <a:off x="107950" y="3600450"/>
            <a:ext cx="91440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 categories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          more categories +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             order matters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numerical 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		 uninterrupted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3779838" y="1412875"/>
            <a:ext cx="1854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Treatment groups</a:t>
            </a:r>
          </a:p>
          <a:p>
            <a:pPr eaLnBrk="1" hangingPunct="1"/>
            <a:r>
              <a:rPr lang="en-US" altLang="en-US" sz="1200"/>
              <a:t>Exposure groups</a:t>
            </a:r>
          </a:p>
          <a:p>
            <a:pPr eaLnBrk="1" hangingPunct="1"/>
            <a:r>
              <a:rPr lang="en-US" altLang="en-US" sz="1200"/>
              <a:t>Disease status</a:t>
            </a: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0" y="4159250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Dead/alive</a:t>
            </a:r>
          </a:p>
          <a:p>
            <a:pPr eaLnBrk="1" hangingPunct="1"/>
            <a:r>
              <a:rPr lang="en-US" altLang="en-US" sz="1200"/>
              <a:t>Treatment/placebo</a:t>
            </a:r>
          </a:p>
          <a:p>
            <a:pPr eaLnBrk="1" hangingPunct="1"/>
            <a:r>
              <a:rPr lang="en-US" altLang="en-US" sz="1200"/>
              <a:t>Disease/no disease</a:t>
            </a:r>
          </a:p>
          <a:p>
            <a:pPr eaLnBrk="1" hangingPunct="1"/>
            <a:r>
              <a:rPr lang="en-US" altLang="en-US" sz="1200"/>
              <a:t>Exposed/Unexposed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1763713" y="4868863"/>
            <a:ext cx="21605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type (O, A, B, AB)</a:t>
            </a:r>
          </a:p>
          <a:p>
            <a:pPr eaLnBrk="1" hangingPunct="1"/>
            <a:r>
              <a:rPr lang="en-US" altLang="en-US" sz="1200"/>
              <a:t>Marital status</a:t>
            </a:r>
          </a:p>
          <a:p>
            <a:pPr eaLnBrk="1" hangingPunct="1"/>
            <a:r>
              <a:rPr lang="en-US" altLang="en-US" sz="1200"/>
              <a:t>Occupation</a:t>
            </a:r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3436938" y="5373688"/>
            <a:ext cx="3006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Staging in cancer as I,II,III or IV</a:t>
            </a:r>
          </a:p>
          <a:p>
            <a:pPr eaLnBrk="1" hangingPunct="1"/>
            <a:r>
              <a:rPr lang="en-US" altLang="en-US" sz="1200"/>
              <a:t>Birth order—1st, 2nd, 3rd, etc.</a:t>
            </a:r>
          </a:p>
          <a:p>
            <a:pPr eaLnBrk="1" hangingPunct="1"/>
            <a:r>
              <a:rPr lang="en-US" altLang="en-US" sz="1200"/>
              <a:t>Letter grades (A, B, C, D, F)</a:t>
            </a:r>
          </a:p>
          <a:p>
            <a:pPr eaLnBrk="1" hangingPunct="1"/>
            <a:r>
              <a:rPr lang="en-US" altLang="en-US" sz="1200"/>
              <a:t>Ratings on a scale from 1-5</a:t>
            </a:r>
          </a:p>
          <a:p>
            <a:pPr eaLnBrk="1" hangingPunct="1"/>
            <a:r>
              <a:rPr lang="en-US" altLang="en-US" sz="1200"/>
              <a:t>Age in categories (10-20, 20-30, etc.)</a:t>
            </a:r>
          </a:p>
        </p:txBody>
      </p: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5940425" y="3933825"/>
            <a:ext cx="84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Counts</a:t>
            </a:r>
          </a:p>
          <a:p>
            <a:pPr eaLnBrk="1" hangingPunct="1"/>
            <a:r>
              <a:rPr lang="en-US" altLang="en-US" sz="1200"/>
              <a:t>Time</a:t>
            </a:r>
          </a:p>
          <a:p>
            <a:pPr eaLnBrk="1" hangingPunct="1"/>
            <a:r>
              <a:rPr lang="en-US" altLang="en-US" sz="1200"/>
              <a:t>Age</a:t>
            </a:r>
          </a:p>
          <a:p>
            <a:pPr eaLnBrk="1" hangingPunct="1"/>
            <a:r>
              <a:rPr lang="en-US" altLang="en-US" sz="1200"/>
              <a:t>Height</a:t>
            </a:r>
          </a:p>
        </p:txBody>
      </p:sp>
      <p:sp>
        <p:nvSpPr>
          <p:cNvPr id="16406" name="Rectangle 25"/>
          <p:cNvSpPr>
            <a:spLocks noChangeArrowheads="1"/>
          </p:cNvSpPr>
          <p:nvPr/>
        </p:nvSpPr>
        <p:spPr bwMode="auto">
          <a:xfrm>
            <a:off x="7597775" y="4005263"/>
            <a:ext cx="1366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counts</a:t>
            </a:r>
          </a:p>
          <a:p>
            <a:pPr eaLnBrk="1" hangingPunct="1"/>
            <a:r>
              <a:rPr lang="en-US" altLang="en-US" sz="1200"/>
              <a:t>Speed of a car</a:t>
            </a:r>
          </a:p>
          <a:p>
            <a:pPr eaLnBrk="1" hangingPunct="1"/>
            <a:r>
              <a:rPr lang="en-US" altLang="en-US" sz="1200"/>
              <a:t>Income</a:t>
            </a:r>
          </a:p>
          <a:p>
            <a:pPr eaLnBrk="1" hangingPunct="1"/>
            <a:r>
              <a:rPr lang="en-US" altLang="en-US" sz="1200"/>
              <a:t>Time to event</a:t>
            </a:r>
          </a:p>
        </p:txBody>
      </p:sp>
    </p:spTree>
    <p:extLst>
      <p:ext uri="{BB962C8B-B14F-4D97-AF65-F5344CB8AC3E}">
        <p14:creationId xmlns:p14="http://schemas.microsoft.com/office/powerpoint/2010/main" val="646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Measures: Overview</a:t>
            </a:r>
          </a:p>
        </p:txBody>
      </p:sp>
      <p:grpSp>
        <p:nvGrpSpPr>
          <p:cNvPr id="18436" name="Group 3"/>
          <p:cNvGrpSpPr>
            <a:grpSpLocks noChangeAspect="1"/>
          </p:cNvGrpSpPr>
          <p:nvPr/>
        </p:nvGrpSpPr>
        <p:grpSpPr bwMode="auto">
          <a:xfrm>
            <a:off x="1116013" y="1839913"/>
            <a:ext cx="7200900" cy="5018087"/>
            <a:chOff x="3000" y="3825"/>
            <a:chExt cx="11307" cy="6411"/>
          </a:xfrm>
        </p:grpSpPr>
        <p:sp>
          <p:nvSpPr>
            <p:cNvPr id="18438" name="AutoShape 4"/>
            <p:cNvSpPr>
              <a:spLocks noChangeAspect="1" noChangeArrowheads="1"/>
            </p:cNvSpPr>
            <p:nvPr/>
          </p:nvSpPr>
          <p:spPr bwMode="auto">
            <a:xfrm>
              <a:off x="3000" y="3825"/>
              <a:ext cx="11307" cy="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>
              <a:off x="4400" y="4646"/>
              <a:ext cx="0" cy="7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>
              <a:off x="8400" y="4234"/>
              <a:ext cx="0" cy="1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000" y="5056"/>
              <a:ext cx="3496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Center and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4400" y="4646"/>
              <a:ext cx="75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471" y="6247"/>
              <a:ext cx="1227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3471" y="6973"/>
              <a:ext cx="1498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Median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3471" y="7942"/>
              <a:ext cx="1197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Mode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7003" y="5058"/>
              <a:ext cx="2902" cy="5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Other Measures of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3472" y="8912"/>
              <a:ext cx="2702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Weighted 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6105" y="3825"/>
              <a:ext cx="4796" cy="343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Describing Data Numerically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11900" y="4646"/>
              <a:ext cx="0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10703" y="5058"/>
              <a:ext cx="1900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11006" y="7942"/>
              <a:ext cx="1701" cy="727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Variance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2" name="Rectangle 18"/>
            <p:cNvSpPr>
              <a:spLocks noChangeArrowheads="1"/>
            </p:cNvSpPr>
            <p:nvPr/>
          </p:nvSpPr>
          <p:spPr bwMode="auto">
            <a:xfrm>
              <a:off x="11008" y="8912"/>
              <a:ext cx="3299" cy="342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Standard Deviation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11007" y="6005"/>
              <a:ext cx="1648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7402" y="6397"/>
              <a:ext cx="2100" cy="34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Percentiles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5" name="Rectangle 21"/>
            <p:cNvSpPr>
              <a:spLocks noChangeArrowheads="1"/>
            </p:cNvSpPr>
            <p:nvPr/>
          </p:nvSpPr>
          <p:spPr bwMode="auto">
            <a:xfrm>
              <a:off x="11005" y="6808"/>
              <a:ext cx="3299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Interquartile 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6" name="Rectangle 22"/>
            <p:cNvSpPr>
              <a:spLocks noChangeArrowheads="1"/>
            </p:cNvSpPr>
            <p:nvPr/>
          </p:nvSpPr>
          <p:spPr bwMode="auto">
            <a:xfrm>
              <a:off x="7402" y="7220"/>
              <a:ext cx="1803" cy="34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Quartiles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2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62162"/>
            <a:ext cx="4029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names of 5 statisticians and their contributions to statistics</a:t>
            </a:r>
          </a:p>
          <a:p>
            <a:r>
              <a:rPr lang="en-US" dirty="0" smtClean="0"/>
              <a:t>Find different types of data in statistics and provide at least two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word document with the responses</a:t>
            </a:r>
          </a:p>
          <a:p>
            <a:r>
              <a:rPr lang="en-US" dirty="0" smtClean="0"/>
              <a:t>Save these with the following name “Day_1_assignemt1_yourname.doc”</a:t>
            </a:r>
          </a:p>
          <a:p>
            <a:r>
              <a:rPr lang="en-US" dirty="0" smtClean="0"/>
              <a:t>Send it to the following email or save it in the </a:t>
            </a:r>
            <a:r>
              <a:rPr lang="en-US" dirty="0" err="1" smtClean="0"/>
              <a:t>github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-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data</a:t>
            </a:r>
          </a:p>
          <a:p>
            <a:r>
              <a:rPr lang="en-US" dirty="0" smtClean="0"/>
              <a:t>Secondary data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is a branch of Mathematics that deals with the scientific collection, organization, presentation, analysis and interpretation of data in order to obtain meaningful information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33512"/>
            <a:ext cx="5114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116B580-B934-47F2-A44C-F30A8172935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</a:t>
            </a:r>
            <a:r>
              <a:rPr lang="en-US" altLang="en-US" dirty="0" smtClean="0"/>
              <a:t>paper</a:t>
            </a:r>
            <a:br>
              <a:rPr lang="en-US" altLang="en-US" dirty="0" smtClean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0989"/>
            <a:ext cx="8229600" cy="21240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What </a:t>
            </a:r>
            <a:r>
              <a:rPr lang="en-US" dirty="0" smtClean="0"/>
              <a:t>are you thinking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71457"/>
            <a:ext cx="1399059" cy="1367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4005064"/>
            <a:ext cx="5204881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your reaction?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0" y="4540322"/>
            <a:ext cx="4002782" cy="8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917700"/>
            <a:ext cx="8229600" cy="3540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Oh wow, a very good news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hold on...</a:t>
            </a:r>
          </a:p>
          <a:p>
            <a:pPr eaLnBrk="1" hangingPunct="1"/>
            <a:r>
              <a:rPr lang="en-US" altLang="en-US" smtClean="0"/>
              <a:t>Is this just another “Breaking News”?</a:t>
            </a:r>
          </a:p>
          <a:p>
            <a:pPr eaLnBrk="1" hangingPunct="1"/>
            <a:r>
              <a:rPr lang="en-US" altLang="en-US" smtClean="0"/>
              <a:t>What is the basis of this Headline?</a:t>
            </a:r>
          </a:p>
          <a:p>
            <a:pPr eaLnBrk="1" hangingPunct="1"/>
            <a:r>
              <a:rPr lang="en-US" altLang="en-US" smtClean="0"/>
              <a:t>Is this authentic?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26DE46FC-9559-4D21-BFC8-390398D98BB3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62981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12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38465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Now start thinking about this as an experiment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are we going to get out of it?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Comparison of salaries for the Americans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Reality check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Is this going to be used for the economic policies?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</a:rPr>
              <a:t>eality </a:t>
            </a:r>
            <a:r>
              <a:rPr lang="en-US" altLang="en-US" dirty="0" smtClean="0">
                <a:solidFill>
                  <a:srgbClr val="FF0000"/>
                </a:solidFill>
              </a:rPr>
              <a:t>check of AS IS </a:t>
            </a:r>
            <a:r>
              <a:rPr lang="en-US" altLang="en-US" dirty="0" smtClean="0">
                <a:solidFill>
                  <a:srgbClr val="FF0000"/>
                </a:solidFill>
              </a:rPr>
              <a:t>situation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</a:rPr>
              <a:t>evelopment </a:t>
            </a:r>
            <a:r>
              <a:rPr lang="en-US" altLang="en-US" dirty="0" smtClean="0">
                <a:solidFill>
                  <a:srgbClr val="FF0000"/>
                </a:solidFill>
              </a:rPr>
              <a:t>of future policies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One more economic indicator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6864A6CB-3B18-4389-9CC9-75AC450212D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1. </a:t>
            </a:r>
            <a:r>
              <a:rPr lang="en-US" altLang="en-US" smtClean="0">
                <a:solidFill>
                  <a:srgbClr val="000000"/>
                </a:solidFill>
              </a:rPr>
              <a:t>What is the Rationale of the experiment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9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</a:t>
            </a:r>
            <a:r>
              <a:rPr lang="en-US" dirty="0" smtClean="0"/>
              <a:t>us add some more data, </a:t>
            </a:r>
          </a:p>
          <a:p>
            <a:pPr eaLnBrk="1" hangingPunct="1">
              <a:defRPr/>
            </a:pPr>
            <a:r>
              <a:rPr lang="en-US" dirty="0" smtClean="0"/>
              <a:t>What is getting compared: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On-screen Show (4:3)</PresentationFormat>
  <Paragraphs>281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SimSun</vt:lpstr>
      <vt:lpstr>Arial</vt:lpstr>
      <vt:lpstr>Calibri</vt:lpstr>
      <vt:lpstr>News Gothic MT</vt:lpstr>
      <vt:lpstr>Times New Roman</vt:lpstr>
      <vt:lpstr>Wingdings</vt:lpstr>
      <vt:lpstr>Office Theme</vt:lpstr>
      <vt:lpstr>Why Statistics</vt:lpstr>
      <vt:lpstr>Types of Data</vt:lpstr>
      <vt:lpstr>Data Collection - Source</vt:lpstr>
      <vt:lpstr>Definition of Statistics</vt:lpstr>
      <vt:lpstr>PowerPoint Presentation</vt:lpstr>
      <vt:lpstr>HEADLINE in a NEWS paper NRIs in US earn more than natives </vt:lpstr>
      <vt:lpstr>HEADLINE in a NEWS paper NRIs in US earn more than natives </vt:lpstr>
      <vt:lpstr>1. What is the Rationale of the experiment</vt:lpstr>
      <vt:lpstr>HEADLINE in a NEWS paper NRIs in US earn more than natives</vt:lpstr>
      <vt:lpstr>2. Primary objective to achieve at the end of the experiment</vt:lpstr>
      <vt:lpstr>3. Inclusion/Exclusion criteria</vt:lpstr>
      <vt:lpstr>4. Statistical methods to design the study </vt:lpstr>
      <vt:lpstr>HEADLINE in a NEWS paper NRIs in US earn more than natives</vt:lpstr>
      <vt:lpstr>5. Data collection &amp; statistical methods to analyze the data </vt:lpstr>
      <vt:lpstr>5. Data collection &amp; statistical methods to analyze the data, cont’d </vt:lpstr>
      <vt:lpstr>6. Interpretation</vt:lpstr>
      <vt:lpstr>7. Use of the results in subsequent experiments</vt:lpstr>
      <vt:lpstr>PowerPoint Presentation</vt:lpstr>
      <vt:lpstr>PowerPoint Presentation</vt:lpstr>
      <vt:lpstr>PowerPoint Presentation</vt:lpstr>
      <vt:lpstr>Evolution of Statistics</vt:lpstr>
      <vt:lpstr>Descriptive Statistics</vt:lpstr>
      <vt:lpstr>Inferential Statistics</vt:lpstr>
      <vt:lpstr>Types of Variables: Overview</vt:lpstr>
      <vt:lpstr>Summary Measures: Overview</vt:lpstr>
      <vt:lpstr>PowerPoint Presentation</vt:lpstr>
      <vt:lpstr>Assignment</vt:lpstr>
      <vt:lpstr>How to submit?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Mahajan, Vinay</cp:lastModifiedBy>
  <cp:revision>396</cp:revision>
  <dcterms:created xsi:type="dcterms:W3CDTF">2019-11-10T08:25:58Z</dcterms:created>
  <dcterms:modified xsi:type="dcterms:W3CDTF">2020-07-05T12:52:42Z</dcterms:modified>
</cp:coreProperties>
</file>