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9646A-DE93-433B-A8BC-BFFCF911FA15}" type="doc">
      <dgm:prSet loTypeId="urn:microsoft.com/office/officeart/2011/layout/HexagonRadial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EF2DE5-8DF1-4486-BAF7-7E3F7E4A96DF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LS-BSP Strategy</a:t>
          </a:r>
          <a:endParaRPr lang="en-US" sz="2400" dirty="0">
            <a:solidFill>
              <a:schemeClr val="tx1"/>
            </a:solidFill>
          </a:endParaRPr>
        </a:p>
      </dgm:t>
    </dgm:pt>
    <dgm:pt modelId="{C773ABE9-AEE4-4D2E-BCA1-459CDB2BF3BD}" type="parTrans" cxnId="{F9BF96FC-C90E-4D1B-87A1-888E2F983C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339BE4-CBED-4442-8494-642D5FC2021F}" type="sibTrans" cxnId="{F9BF96FC-C90E-4D1B-87A1-888E2F983C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B27ADF-7299-42BC-866C-7B1D966A25D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Business environment</a:t>
          </a:r>
          <a:endParaRPr lang="en-US" dirty="0">
            <a:solidFill>
              <a:schemeClr val="tx1"/>
            </a:solidFill>
          </a:endParaRPr>
        </a:p>
      </dgm:t>
    </dgm:pt>
    <dgm:pt modelId="{B09DD709-7589-4A7B-AFA5-AE116BC8E49A}" type="parTrans" cxnId="{26A8B3A5-C9BD-41FB-99A2-CD62EC382C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2E8095-36EC-4ADE-A771-79C892D36ADA}" type="sibTrans" cxnId="{26A8B3A5-C9BD-41FB-99A2-CD62EC382C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B10365-EA57-4C47-BC0F-B06154E428B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Internal Evaluation</a:t>
          </a:r>
          <a:endParaRPr lang="en-US" dirty="0">
            <a:solidFill>
              <a:schemeClr val="tx1"/>
            </a:solidFill>
          </a:endParaRPr>
        </a:p>
      </dgm:t>
    </dgm:pt>
    <dgm:pt modelId="{60A8244F-C5EB-4766-B591-11D4D11E6C0B}" type="parTrans" cxnId="{817D4A19-FA41-4B9C-9B95-638AC9D23E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141990-698E-4FB5-B5B3-7D938E8CCBF9}" type="sibTrans" cxnId="{817D4A19-FA41-4B9C-9B95-638AC9D23EE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C9836-CB39-4E93-AA76-CDED897EAC7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Market Analysis</a:t>
          </a:r>
          <a:endParaRPr lang="en-US" dirty="0">
            <a:solidFill>
              <a:schemeClr val="tx1"/>
            </a:solidFill>
          </a:endParaRPr>
        </a:p>
      </dgm:t>
    </dgm:pt>
    <dgm:pt modelId="{C279BA25-48D9-4864-B19A-FF8A996A74F7}" type="parTrans" cxnId="{338A1DE0-48D2-41DD-A54A-F4B27DF435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6FDE4A-3595-4E37-8844-B7678EDD390A}" type="sibTrans" cxnId="{338A1DE0-48D2-41DD-A54A-F4B27DF435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B06E08-53C0-410A-9569-0A417230AB2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Strategic Inputs</a:t>
          </a:r>
          <a:endParaRPr lang="en-US" dirty="0">
            <a:solidFill>
              <a:schemeClr val="tx1"/>
            </a:solidFill>
          </a:endParaRPr>
        </a:p>
      </dgm:t>
    </dgm:pt>
    <dgm:pt modelId="{CCA33088-ADC8-4C1B-A272-87F3929258F2}" type="parTrans" cxnId="{01BD1A6B-4FA3-43F1-9390-D4753B95EA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0AEAEC-9552-4FF1-89ED-B919B2F2CB25}" type="sibTrans" cxnId="{01BD1A6B-4FA3-43F1-9390-D4753B95EA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AE32567-F1E2-4404-8B6C-343AB3C88FB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Strategic  Planning</a:t>
          </a:r>
          <a:endParaRPr lang="en-US" dirty="0">
            <a:solidFill>
              <a:schemeClr val="tx1"/>
            </a:solidFill>
          </a:endParaRPr>
        </a:p>
      </dgm:t>
    </dgm:pt>
    <dgm:pt modelId="{1046BC5F-B9D1-4747-AC5F-59C9087BB7BA}" type="parTrans" cxnId="{3A1B670F-95DC-4829-B4FF-0510725ACD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134D47-ED34-4D21-A05E-423CD5D16CFE}" type="sibTrans" cxnId="{3A1B670F-95DC-4829-B4FF-0510725ACD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7E96BD-1629-42A1-ADFF-5400589977A4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Future Thinking</a:t>
          </a:r>
          <a:endParaRPr lang="en-US" dirty="0">
            <a:solidFill>
              <a:schemeClr val="tx1"/>
            </a:solidFill>
          </a:endParaRPr>
        </a:p>
      </dgm:t>
    </dgm:pt>
    <dgm:pt modelId="{8F44E0E9-2CF0-416C-980B-136BD524115A}" type="parTrans" cxnId="{48C49908-149A-4704-8DEE-A5C328BFDF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8621A9-03F5-4A5D-BA1A-21300B77A11E}" type="sibTrans" cxnId="{48C49908-149A-4704-8DEE-A5C328BFDF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0F34B9-7BAC-4A90-A37D-6B3EF982C2E2}" type="pres">
      <dgm:prSet presAssocID="{2F49646A-DE93-433B-A8BC-BFFCF911FA1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025FAB-7932-41D3-9FA2-9D93F7970097}" type="pres">
      <dgm:prSet presAssocID="{C7EF2DE5-8DF1-4486-BAF7-7E3F7E4A96DF}" presName="Parent" presStyleLbl="node0" presStyleIdx="0" presStyleCnt="1" custScaleX="110279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B1B2614C-7EDC-42FD-B4B0-7F9960EA4D40}" type="pres">
      <dgm:prSet presAssocID="{ECB27ADF-7299-42BC-866C-7B1D966A25D6}" presName="Accent1" presStyleCnt="0"/>
      <dgm:spPr/>
    </dgm:pt>
    <dgm:pt modelId="{39F7BCCB-BDD7-4DD9-923C-7384727BE4FB}" type="pres">
      <dgm:prSet presAssocID="{ECB27ADF-7299-42BC-866C-7B1D966A25D6}" presName="Accent" presStyleLbl="bgShp" presStyleIdx="0" presStyleCnt="6"/>
      <dgm:spPr/>
    </dgm:pt>
    <dgm:pt modelId="{5CC70B39-6BD1-4F3A-A7D7-3C3D62B4DAA5}" type="pres">
      <dgm:prSet presAssocID="{ECB27ADF-7299-42BC-866C-7B1D966A25D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249F9-DC09-4CFC-B62F-9A9E729D94A3}" type="pres">
      <dgm:prSet presAssocID="{2BB10365-EA57-4C47-BC0F-B06154E428BC}" presName="Accent2" presStyleCnt="0"/>
      <dgm:spPr/>
    </dgm:pt>
    <dgm:pt modelId="{2876E82D-2537-46FD-994E-955023EC7E0B}" type="pres">
      <dgm:prSet presAssocID="{2BB10365-EA57-4C47-BC0F-B06154E428BC}" presName="Accent" presStyleLbl="bgShp" presStyleIdx="1" presStyleCnt="6"/>
      <dgm:spPr/>
    </dgm:pt>
    <dgm:pt modelId="{1F25544A-B223-4C21-9A28-02CCF1CFFBEA}" type="pres">
      <dgm:prSet presAssocID="{2BB10365-EA57-4C47-BC0F-B06154E428BC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3264-F96E-4A78-BBBB-6D59EC744214}" type="pres">
      <dgm:prSet presAssocID="{298C9836-CB39-4E93-AA76-CDED897EAC7C}" presName="Accent3" presStyleCnt="0"/>
      <dgm:spPr/>
    </dgm:pt>
    <dgm:pt modelId="{32BE0C32-4BC8-4E37-BC42-769E570B074B}" type="pres">
      <dgm:prSet presAssocID="{298C9836-CB39-4E93-AA76-CDED897EAC7C}" presName="Accent" presStyleLbl="bgShp" presStyleIdx="2" presStyleCnt="6"/>
      <dgm:spPr/>
    </dgm:pt>
    <dgm:pt modelId="{139BCE85-A51A-45AC-9D58-B48D97BDE8BB}" type="pres">
      <dgm:prSet presAssocID="{298C9836-CB39-4E93-AA76-CDED897EAC7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9D692-7B1A-430D-AB82-79822B5010A2}" type="pres">
      <dgm:prSet presAssocID="{25B06E08-53C0-410A-9569-0A417230AB21}" presName="Accent4" presStyleCnt="0"/>
      <dgm:spPr/>
    </dgm:pt>
    <dgm:pt modelId="{4B33B7B9-752B-4CD4-A6BB-95DFAE91E694}" type="pres">
      <dgm:prSet presAssocID="{25B06E08-53C0-410A-9569-0A417230AB21}" presName="Accent" presStyleLbl="bgShp" presStyleIdx="3" presStyleCnt="6"/>
      <dgm:spPr/>
    </dgm:pt>
    <dgm:pt modelId="{3DF28C41-6FF3-4024-B170-A0B859134FAF}" type="pres">
      <dgm:prSet presAssocID="{25B06E08-53C0-410A-9569-0A417230AB2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67856-9262-4F94-989D-FA06260F00ED}" type="pres">
      <dgm:prSet presAssocID="{2AE32567-F1E2-4404-8B6C-343AB3C88FBC}" presName="Accent5" presStyleCnt="0"/>
      <dgm:spPr/>
    </dgm:pt>
    <dgm:pt modelId="{3D72C608-41D9-4A94-9746-1FC5946F4F18}" type="pres">
      <dgm:prSet presAssocID="{2AE32567-F1E2-4404-8B6C-343AB3C88FBC}" presName="Accent" presStyleLbl="bgShp" presStyleIdx="4" presStyleCnt="6"/>
      <dgm:spPr/>
    </dgm:pt>
    <dgm:pt modelId="{1F932D27-14C4-4510-BB62-8A83861A7741}" type="pres">
      <dgm:prSet presAssocID="{2AE32567-F1E2-4404-8B6C-343AB3C88FB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60AD7-69E7-4871-8D61-46544F2D20B1}" type="pres">
      <dgm:prSet presAssocID="{AD7E96BD-1629-42A1-ADFF-5400589977A4}" presName="Accent6" presStyleCnt="0"/>
      <dgm:spPr/>
    </dgm:pt>
    <dgm:pt modelId="{E74C421A-8B03-4210-89D7-7278D7CE318B}" type="pres">
      <dgm:prSet presAssocID="{AD7E96BD-1629-42A1-ADFF-5400589977A4}" presName="Accent" presStyleLbl="bgShp" presStyleIdx="5" presStyleCnt="6"/>
      <dgm:spPr/>
    </dgm:pt>
    <dgm:pt modelId="{05BA6693-FBF9-4184-BF42-99185477BAF7}" type="pres">
      <dgm:prSet presAssocID="{AD7E96BD-1629-42A1-ADFF-5400589977A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8B3A5-C9BD-41FB-99A2-CD62EC382C6D}" srcId="{C7EF2DE5-8DF1-4486-BAF7-7E3F7E4A96DF}" destId="{ECB27ADF-7299-42BC-866C-7B1D966A25D6}" srcOrd="0" destOrd="0" parTransId="{B09DD709-7589-4A7B-AFA5-AE116BC8E49A}" sibTransId="{6A2E8095-36EC-4ADE-A771-79C892D36ADA}"/>
    <dgm:cxn modelId="{C480EB9E-38E1-46D6-86C0-C40993998A61}" type="presOf" srcId="{2AE32567-F1E2-4404-8B6C-343AB3C88FBC}" destId="{1F932D27-14C4-4510-BB62-8A83861A7741}" srcOrd="0" destOrd="0" presId="urn:microsoft.com/office/officeart/2011/layout/HexagonRadial"/>
    <dgm:cxn modelId="{338A1DE0-48D2-41DD-A54A-F4B27DF43568}" srcId="{C7EF2DE5-8DF1-4486-BAF7-7E3F7E4A96DF}" destId="{298C9836-CB39-4E93-AA76-CDED897EAC7C}" srcOrd="2" destOrd="0" parTransId="{C279BA25-48D9-4864-B19A-FF8A996A74F7}" sibTransId="{E66FDE4A-3595-4E37-8844-B7678EDD390A}"/>
    <dgm:cxn modelId="{3A1B670F-95DC-4829-B4FF-0510725ACD84}" srcId="{C7EF2DE5-8DF1-4486-BAF7-7E3F7E4A96DF}" destId="{2AE32567-F1E2-4404-8B6C-343AB3C88FBC}" srcOrd="4" destOrd="0" parTransId="{1046BC5F-B9D1-4747-AC5F-59C9087BB7BA}" sibTransId="{E2134D47-ED34-4D21-A05E-423CD5D16CFE}"/>
    <dgm:cxn modelId="{DF8BACFB-6E0D-499D-A0DE-B2456C28C50A}" type="presOf" srcId="{ECB27ADF-7299-42BC-866C-7B1D966A25D6}" destId="{5CC70B39-6BD1-4F3A-A7D7-3C3D62B4DAA5}" srcOrd="0" destOrd="0" presId="urn:microsoft.com/office/officeart/2011/layout/HexagonRadial"/>
    <dgm:cxn modelId="{F9BF96FC-C90E-4D1B-87A1-888E2F983C40}" srcId="{2F49646A-DE93-433B-A8BC-BFFCF911FA15}" destId="{C7EF2DE5-8DF1-4486-BAF7-7E3F7E4A96DF}" srcOrd="0" destOrd="0" parTransId="{C773ABE9-AEE4-4D2E-BCA1-459CDB2BF3BD}" sibTransId="{05339BE4-CBED-4442-8494-642D5FC2021F}"/>
    <dgm:cxn modelId="{B27D8252-3C7C-4665-A05F-10BDB8253025}" type="presOf" srcId="{298C9836-CB39-4E93-AA76-CDED897EAC7C}" destId="{139BCE85-A51A-45AC-9D58-B48D97BDE8BB}" srcOrd="0" destOrd="0" presId="urn:microsoft.com/office/officeart/2011/layout/HexagonRadial"/>
    <dgm:cxn modelId="{2B10B462-096B-49DF-BFF2-4300D059293C}" type="presOf" srcId="{25B06E08-53C0-410A-9569-0A417230AB21}" destId="{3DF28C41-6FF3-4024-B170-A0B859134FAF}" srcOrd="0" destOrd="0" presId="urn:microsoft.com/office/officeart/2011/layout/HexagonRadial"/>
    <dgm:cxn modelId="{4CF7ECC8-9DED-45A8-9780-70B5BFB999D0}" type="presOf" srcId="{C7EF2DE5-8DF1-4486-BAF7-7E3F7E4A96DF}" destId="{8D025FAB-7932-41D3-9FA2-9D93F7970097}" srcOrd="0" destOrd="0" presId="urn:microsoft.com/office/officeart/2011/layout/HexagonRadial"/>
    <dgm:cxn modelId="{F2B48909-B8DD-4422-94AF-AE702D2BB60E}" type="presOf" srcId="{AD7E96BD-1629-42A1-ADFF-5400589977A4}" destId="{05BA6693-FBF9-4184-BF42-99185477BAF7}" srcOrd="0" destOrd="0" presId="urn:microsoft.com/office/officeart/2011/layout/HexagonRadial"/>
    <dgm:cxn modelId="{4A9E821F-F4DC-4D4C-98E6-A4D1992F10F3}" type="presOf" srcId="{2F49646A-DE93-433B-A8BC-BFFCF911FA15}" destId="{890F34B9-7BAC-4A90-A37D-6B3EF982C2E2}" srcOrd="0" destOrd="0" presId="urn:microsoft.com/office/officeart/2011/layout/HexagonRadial"/>
    <dgm:cxn modelId="{01BD1A6B-4FA3-43F1-9390-D4753B95EA5B}" srcId="{C7EF2DE5-8DF1-4486-BAF7-7E3F7E4A96DF}" destId="{25B06E08-53C0-410A-9569-0A417230AB21}" srcOrd="3" destOrd="0" parTransId="{CCA33088-ADC8-4C1B-A272-87F3929258F2}" sibTransId="{3B0AEAEC-9552-4FF1-89ED-B919B2F2CB25}"/>
    <dgm:cxn modelId="{817D4A19-FA41-4B9C-9B95-638AC9D23EEA}" srcId="{C7EF2DE5-8DF1-4486-BAF7-7E3F7E4A96DF}" destId="{2BB10365-EA57-4C47-BC0F-B06154E428BC}" srcOrd="1" destOrd="0" parTransId="{60A8244F-C5EB-4766-B591-11D4D11E6C0B}" sibTransId="{46141990-698E-4FB5-B5B3-7D938E8CCBF9}"/>
    <dgm:cxn modelId="{7182E0E2-42EB-426A-8414-A1E4FC1EBCC9}" type="presOf" srcId="{2BB10365-EA57-4C47-BC0F-B06154E428BC}" destId="{1F25544A-B223-4C21-9A28-02CCF1CFFBEA}" srcOrd="0" destOrd="0" presId="urn:microsoft.com/office/officeart/2011/layout/HexagonRadial"/>
    <dgm:cxn modelId="{48C49908-149A-4704-8DEE-A5C328BFDF86}" srcId="{C7EF2DE5-8DF1-4486-BAF7-7E3F7E4A96DF}" destId="{AD7E96BD-1629-42A1-ADFF-5400589977A4}" srcOrd="5" destOrd="0" parTransId="{8F44E0E9-2CF0-416C-980B-136BD524115A}" sibTransId="{438621A9-03F5-4A5D-BA1A-21300B77A11E}"/>
    <dgm:cxn modelId="{D4F04E77-A260-4939-83A4-5525B07E7BEC}" type="presParOf" srcId="{890F34B9-7BAC-4A90-A37D-6B3EF982C2E2}" destId="{8D025FAB-7932-41D3-9FA2-9D93F7970097}" srcOrd="0" destOrd="0" presId="urn:microsoft.com/office/officeart/2011/layout/HexagonRadial"/>
    <dgm:cxn modelId="{A9B3201A-DA5F-421A-A59E-8EB1E63FF214}" type="presParOf" srcId="{890F34B9-7BAC-4A90-A37D-6B3EF982C2E2}" destId="{B1B2614C-7EDC-42FD-B4B0-7F9960EA4D40}" srcOrd="1" destOrd="0" presId="urn:microsoft.com/office/officeart/2011/layout/HexagonRadial"/>
    <dgm:cxn modelId="{B117B867-6118-4642-A554-F5E6566A9A00}" type="presParOf" srcId="{B1B2614C-7EDC-42FD-B4B0-7F9960EA4D40}" destId="{39F7BCCB-BDD7-4DD9-923C-7384727BE4FB}" srcOrd="0" destOrd="0" presId="urn:microsoft.com/office/officeart/2011/layout/HexagonRadial"/>
    <dgm:cxn modelId="{CE01FC17-8673-441A-B954-3E7FC30F81E5}" type="presParOf" srcId="{890F34B9-7BAC-4A90-A37D-6B3EF982C2E2}" destId="{5CC70B39-6BD1-4F3A-A7D7-3C3D62B4DAA5}" srcOrd="2" destOrd="0" presId="urn:microsoft.com/office/officeart/2011/layout/HexagonRadial"/>
    <dgm:cxn modelId="{6C208F48-D494-43E2-8CBA-213C698C4223}" type="presParOf" srcId="{890F34B9-7BAC-4A90-A37D-6B3EF982C2E2}" destId="{DC1249F9-DC09-4CFC-B62F-9A9E729D94A3}" srcOrd="3" destOrd="0" presId="urn:microsoft.com/office/officeart/2011/layout/HexagonRadial"/>
    <dgm:cxn modelId="{8F3E98AF-13D8-41F3-B469-A0A6C60D94D5}" type="presParOf" srcId="{DC1249F9-DC09-4CFC-B62F-9A9E729D94A3}" destId="{2876E82D-2537-46FD-994E-955023EC7E0B}" srcOrd="0" destOrd="0" presId="urn:microsoft.com/office/officeart/2011/layout/HexagonRadial"/>
    <dgm:cxn modelId="{F5B35FDB-78E6-49A3-BCFD-18069D983A2C}" type="presParOf" srcId="{890F34B9-7BAC-4A90-A37D-6B3EF982C2E2}" destId="{1F25544A-B223-4C21-9A28-02CCF1CFFBEA}" srcOrd="4" destOrd="0" presId="urn:microsoft.com/office/officeart/2011/layout/HexagonRadial"/>
    <dgm:cxn modelId="{8C828A66-DE4A-4258-8DC1-48F9DC8C25BE}" type="presParOf" srcId="{890F34B9-7BAC-4A90-A37D-6B3EF982C2E2}" destId="{6A533264-F96E-4A78-BBBB-6D59EC744214}" srcOrd="5" destOrd="0" presId="urn:microsoft.com/office/officeart/2011/layout/HexagonRadial"/>
    <dgm:cxn modelId="{822D41C4-5972-4D58-AB48-3151CE69CFE1}" type="presParOf" srcId="{6A533264-F96E-4A78-BBBB-6D59EC744214}" destId="{32BE0C32-4BC8-4E37-BC42-769E570B074B}" srcOrd="0" destOrd="0" presId="urn:microsoft.com/office/officeart/2011/layout/HexagonRadial"/>
    <dgm:cxn modelId="{46310B35-2E04-4E24-9BAE-9244848B5550}" type="presParOf" srcId="{890F34B9-7BAC-4A90-A37D-6B3EF982C2E2}" destId="{139BCE85-A51A-45AC-9D58-B48D97BDE8BB}" srcOrd="6" destOrd="0" presId="urn:microsoft.com/office/officeart/2011/layout/HexagonRadial"/>
    <dgm:cxn modelId="{CF19BE46-B303-4123-ACBA-762BE025221C}" type="presParOf" srcId="{890F34B9-7BAC-4A90-A37D-6B3EF982C2E2}" destId="{FD39D692-7B1A-430D-AB82-79822B5010A2}" srcOrd="7" destOrd="0" presId="urn:microsoft.com/office/officeart/2011/layout/HexagonRadial"/>
    <dgm:cxn modelId="{7D462AB2-DE5C-434D-A152-49579111243D}" type="presParOf" srcId="{FD39D692-7B1A-430D-AB82-79822B5010A2}" destId="{4B33B7B9-752B-4CD4-A6BB-95DFAE91E694}" srcOrd="0" destOrd="0" presId="urn:microsoft.com/office/officeart/2011/layout/HexagonRadial"/>
    <dgm:cxn modelId="{28976C7F-E5E8-4404-B2B2-2849FC32E1D9}" type="presParOf" srcId="{890F34B9-7BAC-4A90-A37D-6B3EF982C2E2}" destId="{3DF28C41-6FF3-4024-B170-A0B859134FAF}" srcOrd="8" destOrd="0" presId="urn:microsoft.com/office/officeart/2011/layout/HexagonRadial"/>
    <dgm:cxn modelId="{1752CCEB-672F-455F-AF63-435574F713D5}" type="presParOf" srcId="{890F34B9-7BAC-4A90-A37D-6B3EF982C2E2}" destId="{2A267856-9262-4F94-989D-FA06260F00ED}" srcOrd="9" destOrd="0" presId="urn:microsoft.com/office/officeart/2011/layout/HexagonRadial"/>
    <dgm:cxn modelId="{E422898E-6D67-4781-BB53-F94DDAA8AAE7}" type="presParOf" srcId="{2A267856-9262-4F94-989D-FA06260F00ED}" destId="{3D72C608-41D9-4A94-9746-1FC5946F4F18}" srcOrd="0" destOrd="0" presId="urn:microsoft.com/office/officeart/2011/layout/HexagonRadial"/>
    <dgm:cxn modelId="{139F7E57-CEE0-4C98-A50D-0829741E25B0}" type="presParOf" srcId="{890F34B9-7BAC-4A90-A37D-6B3EF982C2E2}" destId="{1F932D27-14C4-4510-BB62-8A83861A7741}" srcOrd="10" destOrd="0" presId="urn:microsoft.com/office/officeart/2011/layout/HexagonRadial"/>
    <dgm:cxn modelId="{AE095440-F168-4150-91EA-3227915D60CF}" type="presParOf" srcId="{890F34B9-7BAC-4A90-A37D-6B3EF982C2E2}" destId="{81960AD7-69E7-4871-8D61-46544F2D20B1}" srcOrd="11" destOrd="0" presId="urn:microsoft.com/office/officeart/2011/layout/HexagonRadial"/>
    <dgm:cxn modelId="{EBE4E19C-7C52-479B-A642-A3D58B7343AF}" type="presParOf" srcId="{81960AD7-69E7-4871-8D61-46544F2D20B1}" destId="{E74C421A-8B03-4210-89D7-7278D7CE318B}" srcOrd="0" destOrd="0" presId="urn:microsoft.com/office/officeart/2011/layout/HexagonRadial"/>
    <dgm:cxn modelId="{E780FF77-4E0A-4500-8DF3-CC661D9F3225}" type="presParOf" srcId="{890F34B9-7BAC-4A90-A37D-6B3EF982C2E2}" destId="{05BA6693-FBF9-4184-BF42-99185477BAF7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5FAB-7932-41D3-9FA2-9D93F7970097}">
      <dsp:nvSpPr>
        <dsp:cNvPr id="0" name=""/>
        <dsp:cNvSpPr/>
      </dsp:nvSpPr>
      <dsp:spPr>
        <a:xfrm>
          <a:off x="4403758" y="1304146"/>
          <a:ext cx="1828014" cy="143391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LS-BSP Strategy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692649" y="1530755"/>
        <a:ext cx="1250232" cy="980696"/>
      </dsp:txXfrm>
    </dsp:sp>
    <dsp:sp modelId="{2876E82D-2537-46FD-994E-955023EC7E0B}">
      <dsp:nvSpPr>
        <dsp:cNvPr id="0" name=""/>
        <dsp:cNvSpPr/>
      </dsp:nvSpPr>
      <dsp:spPr>
        <a:xfrm>
          <a:off x="5526944" y="618115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CC70B39-6BD1-4F3A-A7D7-3C3D62B4DAA5}">
      <dsp:nvSpPr>
        <dsp:cNvPr id="0" name=""/>
        <dsp:cNvSpPr/>
      </dsp:nvSpPr>
      <dsp:spPr>
        <a:xfrm>
          <a:off x="4641643" y="0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Business environment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866761" y="194754"/>
        <a:ext cx="908177" cy="785679"/>
      </dsp:txXfrm>
    </dsp:sp>
    <dsp:sp modelId="{32BE0C32-4BC8-4E37-BC42-769E570B074B}">
      <dsp:nvSpPr>
        <dsp:cNvPr id="0" name=""/>
        <dsp:cNvSpPr/>
      </dsp:nvSpPr>
      <dsp:spPr>
        <a:xfrm>
          <a:off x="6256855" y="1625533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5544A-B223-4C21-9A28-02CCF1CFFBEA}">
      <dsp:nvSpPr>
        <dsp:cNvPr id="0" name=""/>
        <dsp:cNvSpPr/>
      </dsp:nvSpPr>
      <dsp:spPr>
        <a:xfrm>
          <a:off x="5887465" y="722818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3077562"/>
                <a:satOff val="-1099"/>
                <a:lumOff val="176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3077562"/>
                <a:satOff val="-1099"/>
                <a:lumOff val="176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3077562"/>
                <a:satOff val="-1099"/>
                <a:lumOff val="176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Internal Evaluation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112583" y="917572"/>
        <a:ext cx="908177" cy="785679"/>
      </dsp:txXfrm>
    </dsp:sp>
    <dsp:sp modelId="{4B33B7B9-752B-4CD4-A6BB-95DFAE91E694}">
      <dsp:nvSpPr>
        <dsp:cNvPr id="0" name=""/>
        <dsp:cNvSpPr/>
      </dsp:nvSpPr>
      <dsp:spPr>
        <a:xfrm>
          <a:off x="5749812" y="2762720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39BCE85-A51A-45AC-9D58-B48D97BDE8BB}">
      <dsp:nvSpPr>
        <dsp:cNvPr id="0" name=""/>
        <dsp:cNvSpPr/>
      </dsp:nvSpPr>
      <dsp:spPr>
        <a:xfrm>
          <a:off x="5887465" y="2143796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6155125"/>
                <a:satOff val="-2198"/>
                <a:lumOff val="353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6155125"/>
                <a:satOff val="-2198"/>
                <a:lumOff val="353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6155125"/>
                <a:satOff val="-2198"/>
                <a:lumOff val="353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Market Analysis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112583" y="2338550"/>
        <a:ext cx="908177" cy="785679"/>
      </dsp:txXfrm>
    </dsp:sp>
    <dsp:sp modelId="{3D72C608-41D9-4A94-9746-1FC5946F4F18}">
      <dsp:nvSpPr>
        <dsp:cNvPr id="0" name=""/>
        <dsp:cNvSpPr/>
      </dsp:nvSpPr>
      <dsp:spPr>
        <a:xfrm>
          <a:off x="4492036" y="2880764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DF28C41-6FF3-4024-B170-A0B859134FAF}">
      <dsp:nvSpPr>
        <dsp:cNvPr id="0" name=""/>
        <dsp:cNvSpPr/>
      </dsp:nvSpPr>
      <dsp:spPr>
        <a:xfrm>
          <a:off x="4641643" y="2867423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9232688"/>
                <a:satOff val="-3298"/>
                <a:lumOff val="529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9232688"/>
                <a:satOff val="-3298"/>
                <a:lumOff val="529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9232688"/>
                <a:satOff val="-3298"/>
                <a:lumOff val="529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Strategic Inputs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866761" y="3062177"/>
        <a:ext cx="908177" cy="785679"/>
      </dsp:txXfrm>
    </dsp:sp>
    <dsp:sp modelId="{E74C421A-8B03-4210-89D7-7278D7CE318B}">
      <dsp:nvSpPr>
        <dsp:cNvPr id="0" name=""/>
        <dsp:cNvSpPr/>
      </dsp:nvSpPr>
      <dsp:spPr>
        <a:xfrm>
          <a:off x="3750172" y="1873750"/>
          <a:ext cx="625417" cy="53888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932D27-14C4-4510-BB62-8A83861A7741}">
      <dsp:nvSpPr>
        <dsp:cNvPr id="0" name=""/>
        <dsp:cNvSpPr/>
      </dsp:nvSpPr>
      <dsp:spPr>
        <a:xfrm>
          <a:off x="3390036" y="2144605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12310249"/>
                <a:satOff val="-4397"/>
                <a:lumOff val="706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2310249"/>
                <a:satOff val="-4397"/>
                <a:lumOff val="706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2310249"/>
                <a:satOff val="-4397"/>
                <a:lumOff val="706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Strategic  Planning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15154" y="2339359"/>
        <a:ext cx="908177" cy="785679"/>
      </dsp:txXfrm>
    </dsp:sp>
    <dsp:sp modelId="{05BA6693-FBF9-4184-BF42-99185477BAF7}">
      <dsp:nvSpPr>
        <dsp:cNvPr id="0" name=""/>
        <dsp:cNvSpPr/>
      </dsp:nvSpPr>
      <dsp:spPr>
        <a:xfrm>
          <a:off x="3390036" y="721201"/>
          <a:ext cx="1358413" cy="117518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Future Thinking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615154" y="915955"/>
        <a:ext cx="908177" cy="785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60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9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DAD8EB-8210-45B1-B332-753B4F01221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38249C3-46B1-44F6-936F-C35CB9039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Direction and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TCS – Life Sciences – Biostatistics and Statistical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155206"/>
            <a:ext cx="10364451" cy="1596177"/>
          </a:xfrm>
        </p:spPr>
        <p:txBody>
          <a:bodyPr/>
          <a:lstStyle/>
          <a:p>
            <a:r>
              <a:rPr lang="en-US" dirty="0" smtClean="0"/>
              <a:t>Business Strategy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25526721"/>
              </p:ext>
            </p:extLst>
          </p:nvPr>
        </p:nvGraphicFramePr>
        <p:xfrm>
          <a:off x="914400" y="2021305"/>
          <a:ext cx="10635916" cy="4042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71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 / contributors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Current business need (New logos)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New / Different complexity work (Existing Logos)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Opportunities / Areas of growth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Available Ready talent pool / trainable Talent pool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Competitor mapping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Internal evaluation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l">
              <a:buChar char="•"/>
            </a:pPr>
            <a:r>
              <a:rPr lang="en-US" dirty="0"/>
              <a:t>Identify Core competency to strengthen </a:t>
            </a:r>
          </a:p>
          <a:p>
            <a:pPr marL="285750" indent="-285750" algn="l">
              <a:buChar char="•"/>
            </a:pPr>
            <a:r>
              <a:rPr lang="en-US" dirty="0" smtClean="0"/>
              <a:t>Qualified resources availability</a:t>
            </a:r>
          </a:p>
          <a:p>
            <a:pPr marL="285750" indent="-285750" algn="l">
              <a:buChar char="•"/>
            </a:pPr>
            <a:r>
              <a:rPr lang="en-US" dirty="0" smtClean="0"/>
              <a:t>Identify areas to grow using existing talent pool </a:t>
            </a:r>
          </a:p>
          <a:p>
            <a:pPr marL="285750" indent="-285750" algn="l">
              <a:buChar char="•"/>
            </a:pPr>
            <a:r>
              <a:rPr lang="en-US" dirty="0" smtClean="0"/>
              <a:t>Cross selling</a:t>
            </a:r>
          </a:p>
          <a:p>
            <a:pPr marL="285750" indent="-285750" algn="l">
              <a:buChar char="•"/>
            </a:pPr>
            <a:r>
              <a:rPr lang="en-US" dirty="0" smtClean="0"/>
              <a:t>Ownership of all stake holders </a:t>
            </a:r>
          </a:p>
          <a:p>
            <a:pPr marL="285750" indent="-285750" algn="l">
              <a:buChar char="•"/>
            </a:pPr>
            <a:r>
              <a:rPr lang="en-US" dirty="0" smtClean="0"/>
              <a:t>Account Led growth</a:t>
            </a:r>
          </a:p>
          <a:p>
            <a:pPr marL="285750" indent="-285750" algn="l">
              <a:buChar char="•"/>
            </a:pPr>
            <a:r>
              <a:rPr lang="en-US" dirty="0" smtClean="0"/>
              <a:t>Creation of interest in services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73297" y="2367093"/>
            <a:ext cx="3480765" cy="576262"/>
          </a:xfrm>
        </p:spPr>
        <p:txBody>
          <a:bodyPr/>
          <a:lstStyle/>
          <a:p>
            <a:pPr algn="l"/>
            <a:r>
              <a:rPr lang="en-US" dirty="0" smtClean="0"/>
              <a:t>Business Environment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Company Vision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Company values / Policies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Reactive/ Proactive organization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Return on investment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Focus </a:t>
            </a:r>
            <a:r>
              <a:rPr lang="en-US" dirty="0" smtClean="0"/>
              <a:t>on major </a:t>
            </a:r>
            <a:r>
              <a:rPr lang="en-US" dirty="0" smtClean="0"/>
              <a:t>revenue Market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Relative growth versus absolute growth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Personal connect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br>
              <a:rPr lang="en-US" dirty="0" smtClean="0"/>
            </a:br>
            <a:r>
              <a:rPr lang="en-US" dirty="0" smtClean="0"/>
              <a:t>strategic – inputs – planning – 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4909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Change in Business outlook</a:t>
            </a:r>
          </a:p>
          <a:p>
            <a:pPr lvl="1"/>
            <a:r>
              <a:rPr lang="en-US" dirty="0" smtClean="0"/>
              <a:t>Existing customers </a:t>
            </a:r>
          </a:p>
          <a:p>
            <a:pPr lvl="2"/>
            <a:r>
              <a:rPr lang="en-US" dirty="0" smtClean="0"/>
              <a:t>Onboard qualified biostatisticians in other geographies e.g. EU/US…</a:t>
            </a:r>
          </a:p>
          <a:p>
            <a:pPr lvl="2"/>
            <a:r>
              <a:rPr lang="en-US" dirty="0" smtClean="0"/>
              <a:t>Management interest and support to build an offshore team</a:t>
            </a:r>
          </a:p>
          <a:p>
            <a:pPr lvl="1"/>
            <a:r>
              <a:rPr lang="en-US" dirty="0" smtClean="0"/>
              <a:t>Focus on small players rather than only big pharma for new Logos</a:t>
            </a:r>
          </a:p>
          <a:p>
            <a:pPr lvl="2"/>
            <a:r>
              <a:rPr lang="en-US" dirty="0" smtClean="0"/>
              <a:t>Create interests in the services</a:t>
            </a:r>
          </a:p>
          <a:p>
            <a:pPr lvl="2"/>
            <a:r>
              <a:rPr lang="en-US" dirty="0" smtClean="0"/>
              <a:t>Build collaterals</a:t>
            </a:r>
          </a:p>
          <a:p>
            <a:pPr lvl="2"/>
            <a:r>
              <a:rPr lang="en-US" dirty="0" smtClean="0"/>
              <a:t>Hire/onboard experienced resources for the job</a:t>
            </a:r>
          </a:p>
          <a:p>
            <a:pPr lvl="2"/>
            <a:r>
              <a:rPr lang="en-US" dirty="0" smtClean="0"/>
              <a:t>Competitor mapping/ personal connect</a:t>
            </a:r>
          </a:p>
          <a:p>
            <a:pPr lvl="1"/>
            <a:r>
              <a:rPr lang="en-US" dirty="0" smtClean="0"/>
              <a:t>Move focus from high yielding jobs to niche skilled jobs</a:t>
            </a:r>
          </a:p>
          <a:p>
            <a:pPr lvl="2"/>
            <a:r>
              <a:rPr lang="en-US" dirty="0" smtClean="0"/>
              <a:t>Build expertise for taking on niche tasks</a:t>
            </a:r>
          </a:p>
          <a:p>
            <a:pPr lvl="1"/>
            <a:r>
              <a:rPr lang="en-US" dirty="0" smtClean="0"/>
              <a:t>Re-structuring of existing teams with an offshore manager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40477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Cross sell</a:t>
            </a:r>
          </a:p>
          <a:p>
            <a:pPr lvl="1"/>
            <a:r>
              <a:rPr lang="en-US" dirty="0"/>
              <a:t>Proactive approach from accounts, SME, onsite BRM, CL to build business case and cross sell existing expertise</a:t>
            </a:r>
          </a:p>
          <a:p>
            <a:r>
              <a:rPr lang="en-US" dirty="0" smtClean="0"/>
              <a:t>Potential built-up for </a:t>
            </a:r>
            <a:r>
              <a:rPr lang="en-US" dirty="0" smtClean="0"/>
              <a:t>Statistical programming</a:t>
            </a:r>
          </a:p>
          <a:p>
            <a:pPr lvl="1"/>
            <a:r>
              <a:rPr lang="en-US" dirty="0" smtClean="0"/>
              <a:t>Period of </a:t>
            </a:r>
            <a:r>
              <a:rPr lang="en-US" dirty="0" smtClean="0"/>
              <a:t>Introspection</a:t>
            </a:r>
            <a:endParaRPr lang="en-US" dirty="0"/>
          </a:p>
          <a:p>
            <a:pPr lvl="2"/>
            <a:r>
              <a:rPr lang="en-US" dirty="0" smtClean="0"/>
              <a:t>Refocus </a:t>
            </a:r>
            <a:r>
              <a:rPr lang="en-US" dirty="0" smtClean="0"/>
              <a:t>on basics</a:t>
            </a:r>
          </a:p>
          <a:p>
            <a:pPr lvl="2"/>
            <a:r>
              <a:rPr lang="en-US" dirty="0" smtClean="0"/>
              <a:t>Build expertise </a:t>
            </a:r>
          </a:p>
          <a:p>
            <a:pPr lvl="2"/>
            <a:r>
              <a:rPr lang="en-US" dirty="0" smtClean="0"/>
              <a:t>Increase the talent </a:t>
            </a:r>
            <a:r>
              <a:rPr lang="en-US" dirty="0" smtClean="0"/>
              <a:t>pool</a:t>
            </a:r>
          </a:p>
          <a:p>
            <a:pPr lvl="2"/>
            <a:r>
              <a:rPr lang="en-US" dirty="0" smtClean="0"/>
              <a:t>Getting ready for non-linear/exponential growth</a:t>
            </a:r>
            <a:endParaRPr lang="en-US" dirty="0" smtClean="0"/>
          </a:p>
          <a:p>
            <a:r>
              <a:rPr lang="en-US" dirty="0" smtClean="0"/>
              <a:t>Channelize growth</a:t>
            </a:r>
          </a:p>
          <a:p>
            <a:pPr lvl="1"/>
            <a:r>
              <a:rPr lang="en-US" dirty="0" smtClean="0"/>
              <a:t>Account Led</a:t>
            </a:r>
          </a:p>
          <a:p>
            <a:pPr lvl="1"/>
            <a:r>
              <a:rPr lang="en-US" dirty="0" smtClean="0"/>
              <a:t>Proactive interest and projections together by Accounts, SME team, onsite BRMs, CL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589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126</TotalTime>
  <Words>272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Business Direction and Vision</vt:lpstr>
      <vt:lpstr>Business Strategy</vt:lpstr>
      <vt:lpstr>Key drivers / contributors</vt:lpstr>
      <vt:lpstr>Way forward strategic – inputs – planning – future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Direction and Vision</dc:title>
  <dc:creator>Varsha Mahajan</dc:creator>
  <cp:lastModifiedBy>Varsha Mahajan</cp:lastModifiedBy>
  <cp:revision>13</cp:revision>
  <dcterms:created xsi:type="dcterms:W3CDTF">2016-12-15T04:47:53Z</dcterms:created>
  <dcterms:modified xsi:type="dcterms:W3CDTF">2016-12-15T11:34:41Z</dcterms:modified>
</cp:coreProperties>
</file>