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17"/>
  </p:notesMasterIdLst>
  <p:sldIdLst>
    <p:sldId id="760" r:id="rId2"/>
    <p:sldId id="788" r:id="rId3"/>
    <p:sldId id="789" r:id="rId4"/>
    <p:sldId id="791" r:id="rId5"/>
    <p:sldId id="790" r:id="rId6"/>
    <p:sldId id="726" r:id="rId7"/>
    <p:sldId id="775" r:id="rId8"/>
    <p:sldId id="776" r:id="rId9"/>
    <p:sldId id="777" r:id="rId10"/>
    <p:sldId id="778" r:id="rId11"/>
    <p:sldId id="779" r:id="rId12"/>
    <p:sldId id="765" r:id="rId13"/>
    <p:sldId id="787" r:id="rId14"/>
    <p:sldId id="785" r:id="rId15"/>
    <p:sldId id="70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shadri  Samaddar" initials="SS"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F0A2"/>
    <a:srgbClr val="FCDED4"/>
    <a:srgbClr val="FBD2C5"/>
    <a:srgbClr val="20A20E"/>
    <a:srgbClr val="92D050"/>
    <a:srgbClr val="FFC000"/>
    <a:srgbClr val="29D012"/>
    <a:srgbClr val="B0DFF3"/>
    <a:srgbClr val="FF0000"/>
    <a:srgbClr val="E7EA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588" autoAdjust="0"/>
  </p:normalViewPr>
  <p:slideViewPr>
    <p:cSldViewPr snapToGrid="0">
      <p:cViewPr varScale="1">
        <p:scale>
          <a:sx n="88" d="100"/>
          <a:sy n="88" d="100"/>
        </p:scale>
        <p:origin x="432"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22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F57D30-A824-47EA-9D11-B7975AA6F099}" type="doc">
      <dgm:prSet loTypeId="urn:diagrams.loki3.com/VaryingWidthList" loCatId="list" qsTypeId="urn:microsoft.com/office/officeart/2005/8/quickstyle/simple1" qsCatId="simple" csTypeId="urn:microsoft.com/office/officeart/2005/8/colors/accent1_2" csCatId="accent1" phldr="1"/>
      <dgm:spPr/>
    </dgm:pt>
    <dgm:pt modelId="{356076A4-63FD-4F32-A433-F758D97A71BB}" type="pres">
      <dgm:prSet presAssocID="{D7F57D30-A824-47EA-9D11-B7975AA6F099}" presName="Name0" presStyleCnt="0">
        <dgm:presLayoutVars>
          <dgm:resizeHandles/>
        </dgm:presLayoutVars>
      </dgm:prSet>
      <dgm:spPr/>
    </dgm:pt>
  </dgm:ptLst>
  <dgm:cxnLst>
    <dgm:cxn modelId="{E2BD0C27-7544-404D-8A45-A0A03EB241FA}" type="presOf" srcId="{D7F57D30-A824-47EA-9D11-B7975AA6F099}" destId="{356076A4-63FD-4F32-A433-F758D97A71BB}" srcOrd="0"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F86F3D-9472-41B3-96C0-940A240EB623}"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9BBDEBE8-E2EA-41F6-95C2-07721FBA677A}">
      <dgm:prSet phldrT="[Text]"/>
      <dgm:spPr>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Automation </a:t>
          </a:r>
          <a:endParaRPr lang="en-US" dirty="0"/>
        </a:p>
      </dgm:t>
    </dgm:pt>
    <dgm:pt modelId="{C1B6A6CD-95AC-4343-B96D-2E45FA2465FC}" type="parTrans" cxnId="{0E831FE9-61DC-4882-B89C-E71869124601}">
      <dgm:prSet/>
      <dgm:spPr/>
      <dgm:t>
        <a:bodyPr/>
        <a:lstStyle/>
        <a:p>
          <a:endParaRPr lang="en-US"/>
        </a:p>
      </dgm:t>
    </dgm:pt>
    <dgm:pt modelId="{1DE22394-B156-4353-935F-AA36E48B2996}" type="sibTrans" cxnId="{0E831FE9-61DC-4882-B89C-E71869124601}">
      <dgm:prSet/>
      <dgm:spPr/>
      <dgm:t>
        <a:bodyPr/>
        <a:lstStyle/>
        <a:p>
          <a:endParaRPr lang="en-US"/>
        </a:p>
      </dgm:t>
    </dgm:pt>
    <dgm:pt modelId="{2BC1D824-4564-4430-A038-FD1830307DFD}">
      <dgm:prSet phldrT="[Text]" custT="1"/>
      <dgm:spPr>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2000" dirty="0" smtClean="0"/>
            <a:t>Robotics</a:t>
          </a:r>
          <a:endParaRPr lang="en-US" sz="2000" dirty="0"/>
        </a:p>
      </dgm:t>
    </dgm:pt>
    <dgm:pt modelId="{0B5E27DD-8526-4244-A625-2AF42B988CF9}" type="parTrans" cxnId="{D6EC86FF-BCF3-4CF3-957E-7E6562C7DB32}">
      <dgm:prSet/>
      <dgm:spPr/>
      <dgm:t>
        <a:bodyPr/>
        <a:lstStyle/>
        <a:p>
          <a:endParaRPr lang="en-US"/>
        </a:p>
      </dgm:t>
    </dgm:pt>
    <dgm:pt modelId="{00061A9E-3B80-46EA-B9CA-FFF94650BE35}" type="sibTrans" cxnId="{D6EC86FF-BCF3-4CF3-957E-7E6562C7DB32}">
      <dgm:prSet/>
      <dgm:spPr>
        <a:solidFill>
          <a:srgbClr val="00315F"/>
        </a:solidFill>
      </dgm:spPr>
      <dgm:t>
        <a:bodyPr/>
        <a:lstStyle/>
        <a:p>
          <a:endParaRPr lang="en-US"/>
        </a:p>
      </dgm:t>
    </dgm:pt>
    <dgm:pt modelId="{B8774F96-49D1-4729-AE3D-694437744B15}">
      <dgm:prSet phldrT="[Text]" custT="1"/>
      <dgm:spPr>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2000" dirty="0" smtClean="0"/>
            <a:t>Machine Learning</a:t>
          </a:r>
          <a:endParaRPr lang="en-US" sz="2000" dirty="0"/>
        </a:p>
      </dgm:t>
    </dgm:pt>
    <dgm:pt modelId="{88B8B810-DD43-400F-ADA5-9A99930FBA88}" type="parTrans" cxnId="{1AEAC819-CC2B-46D3-8D83-3974D65975E3}">
      <dgm:prSet/>
      <dgm:spPr/>
      <dgm:t>
        <a:bodyPr/>
        <a:lstStyle/>
        <a:p>
          <a:endParaRPr lang="en-US"/>
        </a:p>
      </dgm:t>
    </dgm:pt>
    <dgm:pt modelId="{D72140F7-D243-402C-AF37-7BE7C44E0136}" type="sibTrans" cxnId="{1AEAC819-CC2B-46D3-8D83-3974D65975E3}">
      <dgm:prSet/>
      <dgm:spPr>
        <a:solidFill>
          <a:srgbClr val="00315F"/>
        </a:solidFill>
      </dgm:spPr>
      <dgm:t>
        <a:bodyPr/>
        <a:lstStyle/>
        <a:p>
          <a:endParaRPr lang="en-US"/>
        </a:p>
      </dgm:t>
    </dgm:pt>
    <dgm:pt modelId="{79F58465-3CF3-40DB-BC19-AF128B7C4642}">
      <dgm:prSet phldrT="[Text]" custT="1"/>
      <dgm:spPr>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2000" dirty="0" smtClean="0"/>
            <a:t>Cognitive / Artificial Intelligence </a:t>
          </a:r>
          <a:endParaRPr lang="en-US" sz="2000" dirty="0"/>
        </a:p>
      </dgm:t>
    </dgm:pt>
    <dgm:pt modelId="{0BF0F5D9-C3C9-4C52-B90C-18E320D07D7B}" type="parTrans" cxnId="{DA32AEE8-417E-426C-B98B-5C7C31A516EE}">
      <dgm:prSet/>
      <dgm:spPr/>
      <dgm:t>
        <a:bodyPr/>
        <a:lstStyle/>
        <a:p>
          <a:endParaRPr lang="en-US"/>
        </a:p>
      </dgm:t>
    </dgm:pt>
    <dgm:pt modelId="{EF0B0D1E-E3AA-495F-845E-CE9E9D61DD8B}" type="sibTrans" cxnId="{DA32AEE8-417E-426C-B98B-5C7C31A516EE}">
      <dgm:prSet/>
      <dgm:spPr>
        <a:solidFill>
          <a:srgbClr val="00315F"/>
        </a:solidFill>
      </dgm:spPr>
      <dgm:t>
        <a:bodyPr/>
        <a:lstStyle/>
        <a:p>
          <a:endParaRPr lang="en-US"/>
        </a:p>
      </dgm:t>
    </dgm:pt>
    <dgm:pt modelId="{81E31115-3FE7-47A4-BB68-AB8D575C09E9}" type="pres">
      <dgm:prSet presAssocID="{CAF86F3D-9472-41B3-96C0-940A240EB623}" presName="Name0" presStyleCnt="0">
        <dgm:presLayoutVars>
          <dgm:chMax val="1"/>
          <dgm:dir/>
          <dgm:animLvl val="ctr"/>
          <dgm:resizeHandles val="exact"/>
        </dgm:presLayoutVars>
      </dgm:prSet>
      <dgm:spPr/>
      <dgm:t>
        <a:bodyPr/>
        <a:lstStyle/>
        <a:p>
          <a:endParaRPr lang="en-US"/>
        </a:p>
      </dgm:t>
    </dgm:pt>
    <dgm:pt modelId="{8EA11EA4-7142-404E-8E98-E80941D7745F}" type="pres">
      <dgm:prSet presAssocID="{9BBDEBE8-E2EA-41F6-95C2-07721FBA677A}" presName="centerShape" presStyleLbl="node0" presStyleIdx="0" presStyleCnt="1"/>
      <dgm:spPr/>
      <dgm:t>
        <a:bodyPr/>
        <a:lstStyle/>
        <a:p>
          <a:endParaRPr lang="en-US"/>
        </a:p>
      </dgm:t>
    </dgm:pt>
    <dgm:pt modelId="{F77147C4-5B95-40AE-8246-574323417D39}" type="pres">
      <dgm:prSet presAssocID="{2BC1D824-4564-4430-A038-FD1830307DFD}" presName="node" presStyleLbl="node1" presStyleIdx="0" presStyleCnt="3" custScaleX="136852" custScaleY="124020" custRadScaleRad="92489" custRadScaleInc="-13114">
        <dgm:presLayoutVars>
          <dgm:bulletEnabled val="1"/>
        </dgm:presLayoutVars>
      </dgm:prSet>
      <dgm:spPr/>
      <dgm:t>
        <a:bodyPr/>
        <a:lstStyle/>
        <a:p>
          <a:endParaRPr lang="en-US"/>
        </a:p>
      </dgm:t>
    </dgm:pt>
    <dgm:pt modelId="{DCCB295E-BB9C-422F-A15A-FBB4B4B666D8}" type="pres">
      <dgm:prSet presAssocID="{2BC1D824-4564-4430-A038-FD1830307DFD}" presName="dummy" presStyleCnt="0"/>
      <dgm:spPr/>
    </dgm:pt>
    <dgm:pt modelId="{52AA26E4-D66D-405A-8071-59870FCF7190}" type="pres">
      <dgm:prSet presAssocID="{00061A9E-3B80-46EA-B9CA-FFF94650BE35}" presName="sibTrans" presStyleLbl="sibTrans2D1" presStyleIdx="0" presStyleCnt="3"/>
      <dgm:spPr/>
      <dgm:t>
        <a:bodyPr/>
        <a:lstStyle/>
        <a:p>
          <a:endParaRPr lang="en-US"/>
        </a:p>
      </dgm:t>
    </dgm:pt>
    <dgm:pt modelId="{F366F22E-D11F-4BF8-A752-787247BF104C}" type="pres">
      <dgm:prSet presAssocID="{B8774F96-49D1-4729-AE3D-694437744B15}" presName="node" presStyleLbl="node1" presStyleIdx="1" presStyleCnt="3" custScaleX="140013" custScaleY="124020" custRadScaleRad="96805" custRadScaleInc="-8645">
        <dgm:presLayoutVars>
          <dgm:bulletEnabled val="1"/>
        </dgm:presLayoutVars>
      </dgm:prSet>
      <dgm:spPr/>
      <dgm:t>
        <a:bodyPr/>
        <a:lstStyle/>
        <a:p>
          <a:endParaRPr lang="en-US"/>
        </a:p>
      </dgm:t>
    </dgm:pt>
    <dgm:pt modelId="{C77E803E-AF07-4488-8E82-97B63DE07BB8}" type="pres">
      <dgm:prSet presAssocID="{B8774F96-49D1-4729-AE3D-694437744B15}" presName="dummy" presStyleCnt="0"/>
      <dgm:spPr/>
    </dgm:pt>
    <dgm:pt modelId="{D7B7C6BB-25AB-4F6D-95C5-B118F3A647AD}" type="pres">
      <dgm:prSet presAssocID="{D72140F7-D243-402C-AF37-7BE7C44E0136}" presName="sibTrans" presStyleLbl="sibTrans2D1" presStyleIdx="1" presStyleCnt="3" custLinFactNeighborX="299" custLinFactNeighborY="1061"/>
      <dgm:spPr/>
      <dgm:t>
        <a:bodyPr/>
        <a:lstStyle/>
        <a:p>
          <a:endParaRPr lang="en-US"/>
        </a:p>
      </dgm:t>
    </dgm:pt>
    <dgm:pt modelId="{4059BE7E-CA74-4A2C-92CD-F9EC91BA6EF0}" type="pres">
      <dgm:prSet presAssocID="{79F58465-3CF3-40DB-BC19-AF128B7C4642}" presName="node" presStyleLbl="node1" presStyleIdx="2" presStyleCnt="3" custScaleX="142224" custScaleY="124020" custRadScaleRad="97146" custRadScaleInc="13900">
        <dgm:presLayoutVars>
          <dgm:bulletEnabled val="1"/>
        </dgm:presLayoutVars>
      </dgm:prSet>
      <dgm:spPr/>
      <dgm:t>
        <a:bodyPr/>
        <a:lstStyle/>
        <a:p>
          <a:endParaRPr lang="en-US"/>
        </a:p>
      </dgm:t>
    </dgm:pt>
    <dgm:pt modelId="{C01EC2DD-B0C0-4D9E-A1F8-E9BB1E4FEB4B}" type="pres">
      <dgm:prSet presAssocID="{79F58465-3CF3-40DB-BC19-AF128B7C4642}" presName="dummy" presStyleCnt="0"/>
      <dgm:spPr/>
    </dgm:pt>
    <dgm:pt modelId="{2AADE229-EFD6-4B73-A810-560403BAE803}" type="pres">
      <dgm:prSet presAssocID="{EF0B0D1E-E3AA-495F-845E-CE9E9D61DD8B}" presName="sibTrans" presStyleLbl="sibTrans2D1" presStyleIdx="2" presStyleCnt="3"/>
      <dgm:spPr/>
      <dgm:t>
        <a:bodyPr/>
        <a:lstStyle/>
        <a:p>
          <a:endParaRPr lang="en-US"/>
        </a:p>
      </dgm:t>
    </dgm:pt>
  </dgm:ptLst>
  <dgm:cxnLst>
    <dgm:cxn modelId="{1AEAC819-CC2B-46D3-8D83-3974D65975E3}" srcId="{9BBDEBE8-E2EA-41F6-95C2-07721FBA677A}" destId="{B8774F96-49D1-4729-AE3D-694437744B15}" srcOrd="1" destOrd="0" parTransId="{88B8B810-DD43-400F-ADA5-9A99930FBA88}" sibTransId="{D72140F7-D243-402C-AF37-7BE7C44E0136}"/>
    <dgm:cxn modelId="{0E831FE9-61DC-4882-B89C-E71869124601}" srcId="{CAF86F3D-9472-41B3-96C0-940A240EB623}" destId="{9BBDEBE8-E2EA-41F6-95C2-07721FBA677A}" srcOrd="0" destOrd="0" parTransId="{C1B6A6CD-95AC-4343-B96D-2E45FA2465FC}" sibTransId="{1DE22394-B156-4353-935F-AA36E48B2996}"/>
    <dgm:cxn modelId="{661BB46B-8476-40CC-B19B-E24C929DD34E}" type="presOf" srcId="{EF0B0D1E-E3AA-495F-845E-CE9E9D61DD8B}" destId="{2AADE229-EFD6-4B73-A810-560403BAE803}" srcOrd="0" destOrd="0" presId="urn:microsoft.com/office/officeart/2005/8/layout/radial6"/>
    <dgm:cxn modelId="{5132A13F-3607-488C-A8C3-00199C2124D4}" type="presOf" srcId="{CAF86F3D-9472-41B3-96C0-940A240EB623}" destId="{81E31115-3FE7-47A4-BB68-AB8D575C09E9}" srcOrd="0" destOrd="0" presId="urn:microsoft.com/office/officeart/2005/8/layout/radial6"/>
    <dgm:cxn modelId="{DA32AEE8-417E-426C-B98B-5C7C31A516EE}" srcId="{9BBDEBE8-E2EA-41F6-95C2-07721FBA677A}" destId="{79F58465-3CF3-40DB-BC19-AF128B7C4642}" srcOrd="2" destOrd="0" parTransId="{0BF0F5D9-C3C9-4C52-B90C-18E320D07D7B}" sibTransId="{EF0B0D1E-E3AA-495F-845E-CE9E9D61DD8B}"/>
    <dgm:cxn modelId="{EE9B6C61-6755-4191-AAD1-1D1FAAD79C1A}" type="presOf" srcId="{79F58465-3CF3-40DB-BC19-AF128B7C4642}" destId="{4059BE7E-CA74-4A2C-92CD-F9EC91BA6EF0}" srcOrd="0" destOrd="0" presId="urn:microsoft.com/office/officeart/2005/8/layout/radial6"/>
    <dgm:cxn modelId="{50361376-00ED-4CCE-9494-610029379928}" type="presOf" srcId="{D72140F7-D243-402C-AF37-7BE7C44E0136}" destId="{D7B7C6BB-25AB-4F6D-95C5-B118F3A647AD}" srcOrd="0" destOrd="0" presId="urn:microsoft.com/office/officeart/2005/8/layout/radial6"/>
    <dgm:cxn modelId="{4423C7FF-0741-4FF7-BBD7-A30AFFCB8609}" type="presOf" srcId="{2BC1D824-4564-4430-A038-FD1830307DFD}" destId="{F77147C4-5B95-40AE-8246-574323417D39}" srcOrd="0" destOrd="0" presId="urn:microsoft.com/office/officeart/2005/8/layout/radial6"/>
    <dgm:cxn modelId="{5B504899-C3E0-490C-9A32-28EA360F09B7}" type="presOf" srcId="{9BBDEBE8-E2EA-41F6-95C2-07721FBA677A}" destId="{8EA11EA4-7142-404E-8E98-E80941D7745F}" srcOrd="0" destOrd="0" presId="urn:microsoft.com/office/officeart/2005/8/layout/radial6"/>
    <dgm:cxn modelId="{D6EC86FF-BCF3-4CF3-957E-7E6562C7DB32}" srcId="{9BBDEBE8-E2EA-41F6-95C2-07721FBA677A}" destId="{2BC1D824-4564-4430-A038-FD1830307DFD}" srcOrd="0" destOrd="0" parTransId="{0B5E27DD-8526-4244-A625-2AF42B988CF9}" sibTransId="{00061A9E-3B80-46EA-B9CA-FFF94650BE35}"/>
    <dgm:cxn modelId="{26797DC5-847B-4C65-A13F-64BBFFF9EDF7}" type="presOf" srcId="{B8774F96-49D1-4729-AE3D-694437744B15}" destId="{F366F22E-D11F-4BF8-A752-787247BF104C}" srcOrd="0" destOrd="0" presId="urn:microsoft.com/office/officeart/2005/8/layout/radial6"/>
    <dgm:cxn modelId="{4DAF0D22-4C62-4CC3-A54B-FBE94AD0F252}" type="presOf" srcId="{00061A9E-3B80-46EA-B9CA-FFF94650BE35}" destId="{52AA26E4-D66D-405A-8071-59870FCF7190}" srcOrd="0" destOrd="0" presId="urn:microsoft.com/office/officeart/2005/8/layout/radial6"/>
    <dgm:cxn modelId="{A712D558-DEA4-4980-93B0-410D2B04260C}" type="presParOf" srcId="{81E31115-3FE7-47A4-BB68-AB8D575C09E9}" destId="{8EA11EA4-7142-404E-8E98-E80941D7745F}" srcOrd="0" destOrd="0" presId="urn:microsoft.com/office/officeart/2005/8/layout/radial6"/>
    <dgm:cxn modelId="{F3BA5EDC-AA37-447B-A208-31C3FBF90DE0}" type="presParOf" srcId="{81E31115-3FE7-47A4-BB68-AB8D575C09E9}" destId="{F77147C4-5B95-40AE-8246-574323417D39}" srcOrd="1" destOrd="0" presId="urn:microsoft.com/office/officeart/2005/8/layout/radial6"/>
    <dgm:cxn modelId="{0EE4911B-D9E7-406A-8BA6-9FBBB9A7AC34}" type="presParOf" srcId="{81E31115-3FE7-47A4-BB68-AB8D575C09E9}" destId="{DCCB295E-BB9C-422F-A15A-FBB4B4B666D8}" srcOrd="2" destOrd="0" presId="urn:microsoft.com/office/officeart/2005/8/layout/radial6"/>
    <dgm:cxn modelId="{033007E8-22A3-4805-946A-02DE9CFAACD1}" type="presParOf" srcId="{81E31115-3FE7-47A4-BB68-AB8D575C09E9}" destId="{52AA26E4-D66D-405A-8071-59870FCF7190}" srcOrd="3" destOrd="0" presId="urn:microsoft.com/office/officeart/2005/8/layout/radial6"/>
    <dgm:cxn modelId="{97682F86-1B2B-43FA-9D21-AEE6AB30920F}" type="presParOf" srcId="{81E31115-3FE7-47A4-BB68-AB8D575C09E9}" destId="{F366F22E-D11F-4BF8-A752-787247BF104C}" srcOrd="4" destOrd="0" presId="urn:microsoft.com/office/officeart/2005/8/layout/radial6"/>
    <dgm:cxn modelId="{4E22C6C2-DEA9-4163-A9F2-1AA947A36598}" type="presParOf" srcId="{81E31115-3FE7-47A4-BB68-AB8D575C09E9}" destId="{C77E803E-AF07-4488-8E82-97B63DE07BB8}" srcOrd="5" destOrd="0" presId="urn:microsoft.com/office/officeart/2005/8/layout/radial6"/>
    <dgm:cxn modelId="{160A936B-ED4C-4CB9-8DEF-8C848A841E51}" type="presParOf" srcId="{81E31115-3FE7-47A4-BB68-AB8D575C09E9}" destId="{D7B7C6BB-25AB-4F6D-95C5-B118F3A647AD}" srcOrd="6" destOrd="0" presId="urn:microsoft.com/office/officeart/2005/8/layout/radial6"/>
    <dgm:cxn modelId="{E779F14C-0CA0-4D48-A7BB-1267073F17F1}" type="presParOf" srcId="{81E31115-3FE7-47A4-BB68-AB8D575C09E9}" destId="{4059BE7E-CA74-4A2C-92CD-F9EC91BA6EF0}" srcOrd="7" destOrd="0" presId="urn:microsoft.com/office/officeart/2005/8/layout/radial6"/>
    <dgm:cxn modelId="{55336B99-916A-4F41-94AF-A0124AB6D56D}" type="presParOf" srcId="{81E31115-3FE7-47A4-BB68-AB8D575C09E9}" destId="{C01EC2DD-B0C0-4D9E-A1F8-E9BB1E4FEB4B}" srcOrd="8" destOrd="0" presId="urn:microsoft.com/office/officeart/2005/8/layout/radial6"/>
    <dgm:cxn modelId="{D5CCFD6C-A1FE-4348-B4DF-BC26573AE820}" type="presParOf" srcId="{81E31115-3FE7-47A4-BB68-AB8D575C09E9}" destId="{2AADE229-EFD6-4B73-A810-560403BAE803}" srcOrd="9" destOrd="0" presId="urn:microsoft.com/office/officeart/2005/8/layout/radial6"/>
  </dgm:cxnLst>
  <dgm:bg>
    <a:solidFill>
      <a:srgbClr val="20899E"/>
    </a:solid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ADE229-EFD6-4B73-A810-560403BAE803}">
      <dsp:nvSpPr>
        <dsp:cNvPr id="0" name=""/>
        <dsp:cNvSpPr/>
      </dsp:nvSpPr>
      <dsp:spPr>
        <a:xfrm>
          <a:off x="1166346" y="921569"/>
          <a:ext cx="4537221" cy="4537221"/>
        </a:xfrm>
        <a:prstGeom prst="blockArc">
          <a:avLst>
            <a:gd name="adj1" fmla="val 9632122"/>
            <a:gd name="adj2" fmla="val 15706735"/>
            <a:gd name="adj3" fmla="val 4643"/>
          </a:avLst>
        </a:prstGeom>
        <a:solidFill>
          <a:srgbClr val="00315F"/>
        </a:solidFill>
        <a:ln>
          <a:noFill/>
        </a:ln>
        <a:effectLst/>
      </dsp:spPr>
      <dsp:style>
        <a:lnRef idx="0">
          <a:scrgbClr r="0" g="0" b="0"/>
        </a:lnRef>
        <a:fillRef idx="1">
          <a:scrgbClr r="0" g="0" b="0"/>
        </a:fillRef>
        <a:effectRef idx="0">
          <a:scrgbClr r="0" g="0" b="0"/>
        </a:effectRef>
        <a:fontRef idx="minor">
          <a:schemeClr val="lt1"/>
        </a:fontRef>
      </dsp:style>
    </dsp:sp>
    <dsp:sp modelId="{D7B7C6BB-25AB-4F6D-95C5-B118F3A647AD}">
      <dsp:nvSpPr>
        <dsp:cNvPr id="0" name=""/>
        <dsp:cNvSpPr/>
      </dsp:nvSpPr>
      <dsp:spPr>
        <a:xfrm>
          <a:off x="1048804" y="670857"/>
          <a:ext cx="4537221" cy="4537221"/>
        </a:xfrm>
        <a:prstGeom prst="blockArc">
          <a:avLst>
            <a:gd name="adj1" fmla="val 1794975"/>
            <a:gd name="adj2" fmla="val 9125381"/>
            <a:gd name="adj3" fmla="val 4643"/>
          </a:avLst>
        </a:prstGeom>
        <a:solidFill>
          <a:srgbClr val="00315F"/>
        </a:solidFill>
        <a:ln>
          <a:noFill/>
        </a:ln>
        <a:effectLst/>
      </dsp:spPr>
      <dsp:style>
        <a:lnRef idx="0">
          <a:scrgbClr r="0" g="0" b="0"/>
        </a:lnRef>
        <a:fillRef idx="1">
          <a:scrgbClr r="0" g="0" b="0"/>
        </a:fillRef>
        <a:effectRef idx="0">
          <a:scrgbClr r="0" g="0" b="0"/>
        </a:effectRef>
        <a:fontRef idx="minor">
          <a:schemeClr val="lt1"/>
        </a:fontRef>
      </dsp:style>
    </dsp:sp>
    <dsp:sp modelId="{52AA26E4-D66D-405A-8071-59870FCF7190}">
      <dsp:nvSpPr>
        <dsp:cNvPr id="0" name=""/>
        <dsp:cNvSpPr/>
      </dsp:nvSpPr>
      <dsp:spPr>
        <a:xfrm>
          <a:off x="883223" y="944084"/>
          <a:ext cx="4537221" cy="4537221"/>
        </a:xfrm>
        <a:prstGeom prst="blockArc">
          <a:avLst>
            <a:gd name="adj1" fmla="val 16147651"/>
            <a:gd name="adj2" fmla="val 1242861"/>
            <a:gd name="adj3" fmla="val 4643"/>
          </a:avLst>
        </a:prstGeom>
        <a:solidFill>
          <a:srgbClr val="00315F"/>
        </a:solidFill>
        <a:ln>
          <a:noFill/>
        </a:ln>
        <a:effectLst/>
      </dsp:spPr>
      <dsp:style>
        <a:lnRef idx="0">
          <a:scrgbClr r="0" g="0" b="0"/>
        </a:lnRef>
        <a:fillRef idx="1">
          <a:scrgbClr r="0" g="0" b="0"/>
        </a:fillRef>
        <a:effectRef idx="0">
          <a:scrgbClr r="0" g="0" b="0"/>
        </a:effectRef>
        <a:fontRef idx="minor">
          <a:schemeClr val="lt1"/>
        </a:fontRef>
      </dsp:style>
    </dsp:sp>
    <dsp:sp modelId="{8EA11EA4-7142-404E-8E98-E80941D7745F}">
      <dsp:nvSpPr>
        <dsp:cNvPr id="0" name=""/>
        <dsp:cNvSpPr/>
      </dsp:nvSpPr>
      <dsp:spPr>
        <a:xfrm>
          <a:off x="2260545" y="1993006"/>
          <a:ext cx="2089844" cy="2089844"/>
        </a:xfrm>
        <a:prstGeom prst="ellipse">
          <a:avLst/>
        </a:prstGeom>
        <a:solidFill>
          <a:schemeClr val="accent1">
            <a:lumMod val="5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Automation </a:t>
          </a:r>
          <a:endParaRPr lang="en-US" sz="2300" kern="1200" dirty="0"/>
        </a:p>
      </dsp:txBody>
      <dsp:txXfrm>
        <a:off x="2566596" y="2299057"/>
        <a:ext cx="1477742" cy="1477742"/>
      </dsp:txXfrm>
    </dsp:sp>
    <dsp:sp modelId="{F77147C4-5B95-40AE-8246-574323417D39}">
      <dsp:nvSpPr>
        <dsp:cNvPr id="0" name=""/>
        <dsp:cNvSpPr/>
      </dsp:nvSpPr>
      <dsp:spPr>
        <a:xfrm>
          <a:off x="2117093" y="89866"/>
          <a:ext cx="2001995" cy="1814277"/>
        </a:xfrm>
        <a:prstGeom prst="ellipse">
          <a:avLst/>
        </a:prstGeom>
        <a:solidFill>
          <a:schemeClr val="accent3">
            <a:lumMod val="5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Robotics</a:t>
          </a:r>
          <a:endParaRPr lang="en-US" sz="2000" kern="1200" dirty="0"/>
        </a:p>
      </dsp:txBody>
      <dsp:txXfrm>
        <a:off x="2410278" y="355561"/>
        <a:ext cx="1415625" cy="1282887"/>
      </dsp:txXfrm>
    </dsp:sp>
    <dsp:sp modelId="{F366F22E-D11F-4BF8-A752-787247BF104C}">
      <dsp:nvSpPr>
        <dsp:cNvPr id="0" name=""/>
        <dsp:cNvSpPr/>
      </dsp:nvSpPr>
      <dsp:spPr>
        <a:xfrm>
          <a:off x="4200412" y="3089356"/>
          <a:ext cx="2048237" cy="1814277"/>
        </a:xfrm>
        <a:prstGeom prst="ellipse">
          <a:avLst/>
        </a:prstGeom>
        <a:solidFill>
          <a:schemeClr val="accent3">
            <a:lumMod val="5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Machine Learning</a:t>
          </a:r>
          <a:endParaRPr lang="en-US" sz="2000" kern="1200" dirty="0"/>
        </a:p>
      </dsp:txBody>
      <dsp:txXfrm>
        <a:off x="4500369" y="3355051"/>
        <a:ext cx="1448323" cy="1282887"/>
      </dsp:txXfrm>
    </dsp:sp>
    <dsp:sp modelId="{4059BE7E-CA74-4A2C-92CD-F9EC91BA6EF0}">
      <dsp:nvSpPr>
        <dsp:cNvPr id="0" name=""/>
        <dsp:cNvSpPr/>
      </dsp:nvSpPr>
      <dsp:spPr>
        <a:xfrm>
          <a:off x="305366" y="3021449"/>
          <a:ext cx="2080582" cy="1814277"/>
        </a:xfrm>
        <a:prstGeom prst="ellipse">
          <a:avLst/>
        </a:prstGeom>
        <a:solidFill>
          <a:schemeClr val="accent3">
            <a:lumMod val="5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Cognitive / Artificial Intelligence </a:t>
          </a:r>
          <a:endParaRPr lang="en-US" sz="2000" kern="1200" dirty="0"/>
        </a:p>
      </dsp:txBody>
      <dsp:txXfrm>
        <a:off x="610060" y="3287144"/>
        <a:ext cx="1471194" cy="1282887"/>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B3D9E7-C2B2-4240-8F30-8D79A706A7B6}" type="datetimeFigureOut">
              <a:rPr lang="en-US" smtClean="0"/>
              <a:pPr/>
              <a:t>1/30/2018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48CCC2-44F0-41C0-B023-2624C98A4839}" type="slidenum">
              <a:rPr lang="en-US" smtClean="0"/>
              <a:pPr/>
              <a:t>‹#›</a:t>
            </a:fld>
            <a:endParaRPr lang="en-US"/>
          </a:p>
        </p:txBody>
      </p:sp>
    </p:spTree>
    <p:extLst>
      <p:ext uri="{BB962C8B-B14F-4D97-AF65-F5344CB8AC3E}">
        <p14:creationId xmlns:p14="http://schemas.microsoft.com/office/powerpoint/2010/main" val="1818475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B4DEF2-5209-41AF-B88A-17CC9E907DB9}"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206540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0B7E4-D813-44DC-A8B6-7C48AC5C016E}" type="slidenum">
              <a:rPr lang="en-US" smtClean="0"/>
              <a:t>7</a:t>
            </a:fld>
            <a:endParaRPr lang="en-US" dirty="0"/>
          </a:p>
        </p:txBody>
      </p:sp>
    </p:spTree>
    <p:extLst>
      <p:ext uri="{BB962C8B-B14F-4D97-AF65-F5344CB8AC3E}">
        <p14:creationId xmlns:p14="http://schemas.microsoft.com/office/powerpoint/2010/main" val="3018909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0B7E4-D813-44DC-A8B6-7C48AC5C016E}" type="slidenum">
              <a:rPr lang="en-US" smtClean="0"/>
              <a:t>8</a:t>
            </a:fld>
            <a:endParaRPr lang="en-US" dirty="0"/>
          </a:p>
        </p:txBody>
      </p:sp>
    </p:spTree>
    <p:extLst>
      <p:ext uri="{BB962C8B-B14F-4D97-AF65-F5344CB8AC3E}">
        <p14:creationId xmlns:p14="http://schemas.microsoft.com/office/powerpoint/2010/main" val="1910656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0B7E4-D813-44DC-A8B6-7C48AC5C016E}" type="slidenum">
              <a:rPr lang="en-US" smtClean="0"/>
              <a:t>9</a:t>
            </a:fld>
            <a:endParaRPr lang="en-US" dirty="0"/>
          </a:p>
        </p:txBody>
      </p:sp>
    </p:spTree>
    <p:extLst>
      <p:ext uri="{BB962C8B-B14F-4D97-AF65-F5344CB8AC3E}">
        <p14:creationId xmlns:p14="http://schemas.microsoft.com/office/powerpoint/2010/main" val="324091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0B7E4-D813-44DC-A8B6-7C48AC5C016E}" type="slidenum">
              <a:rPr lang="en-US" smtClean="0"/>
              <a:t>10</a:t>
            </a:fld>
            <a:endParaRPr lang="en-US" dirty="0"/>
          </a:p>
        </p:txBody>
      </p:sp>
    </p:spTree>
    <p:extLst>
      <p:ext uri="{BB962C8B-B14F-4D97-AF65-F5344CB8AC3E}">
        <p14:creationId xmlns:p14="http://schemas.microsoft.com/office/powerpoint/2010/main" val="964179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0B7E4-D813-44DC-A8B6-7C48AC5C016E}" type="slidenum">
              <a:rPr lang="en-US" smtClean="0"/>
              <a:t>11</a:t>
            </a:fld>
            <a:endParaRPr lang="en-US" dirty="0"/>
          </a:p>
        </p:txBody>
      </p:sp>
    </p:spTree>
    <p:extLst>
      <p:ext uri="{BB962C8B-B14F-4D97-AF65-F5344CB8AC3E}">
        <p14:creationId xmlns:p14="http://schemas.microsoft.com/office/powerpoint/2010/main" val="1475280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0B7E4-D813-44DC-A8B6-7C48AC5C016E}" type="slidenum">
              <a:rPr lang="en-US" smtClean="0"/>
              <a:t>14</a:t>
            </a:fld>
            <a:endParaRPr lang="en-US" dirty="0"/>
          </a:p>
        </p:txBody>
      </p:sp>
    </p:spTree>
    <p:extLst>
      <p:ext uri="{BB962C8B-B14F-4D97-AF65-F5344CB8AC3E}">
        <p14:creationId xmlns:p14="http://schemas.microsoft.com/office/powerpoint/2010/main" val="223759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lvl1pPr algn="r">
              <a:defRPr b="1"/>
            </a:lvl1pPr>
          </a:lstStyle>
          <a:p>
            <a:r>
              <a:rPr lang="en-US" dirty="0" smtClean="0"/>
              <a:t>Click to edit Master title style</a:t>
            </a:r>
            <a:endParaRPr lang="en-US" dirty="0"/>
          </a:p>
        </p:txBody>
      </p:sp>
    </p:spTree>
    <p:extLst>
      <p:ext uri="{BB962C8B-B14F-4D97-AF65-F5344CB8AC3E}">
        <p14:creationId xmlns:p14="http://schemas.microsoft.com/office/powerpoint/2010/main" val="14481167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p:bg>
      <p:bgPr>
        <a:gradFill>
          <a:gsLst>
            <a:gs pos="1000">
              <a:srgbClr val="53BDEE"/>
            </a:gs>
            <a:gs pos="100000">
              <a:srgbClr val="0067AC"/>
            </a:gs>
          </a:gsLst>
          <a:lin ang="198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35361" y="3356992"/>
            <a:ext cx="11330185" cy="609600"/>
          </a:xfrm>
        </p:spPr>
        <p:txBody>
          <a:bodyPr>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35361" y="4043536"/>
            <a:ext cx="11330185" cy="609600"/>
          </a:xfrm>
          <a:prstGeom prst="rect">
            <a:avLst/>
          </a:prstGeom>
        </p:spPr>
        <p:txBody>
          <a:bodyPr>
            <a:noAutofit/>
          </a:bodyPr>
          <a:lstStyle>
            <a:lvl1pPr marL="0" indent="0" algn="l">
              <a:buNone/>
              <a:defRPr sz="2400" b="1">
                <a:solidFill>
                  <a:schemeClr val="bg1"/>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48" name="Straight Connector 47"/>
          <p:cNvCxnSpPr/>
          <p:nvPr userDrawn="1"/>
        </p:nvCxnSpPr>
        <p:spPr bwMode="auto">
          <a:xfrm>
            <a:off x="285710" y="4000504"/>
            <a:ext cx="11620581" cy="1588"/>
          </a:xfrm>
          <a:prstGeom prst="line">
            <a:avLst/>
          </a:prstGeom>
          <a:solidFill>
            <a:schemeClr val="folHlink">
              <a:alpha val="30000"/>
            </a:schemeClr>
          </a:solidFill>
          <a:ln w="9525"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861040388"/>
      </p:ext>
    </p:extLst>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4" name="Rectangle 1"/>
          <p:cNvSpPr/>
          <p:nvPr userDrawn="1"/>
        </p:nvSpPr>
        <p:spPr>
          <a:xfrm rot="10800000">
            <a:off x="3489379" y="699486"/>
            <a:ext cx="8702619" cy="6158514"/>
          </a:xfrm>
          <a:custGeom>
            <a:avLst/>
            <a:gdLst>
              <a:gd name="connsiteX0" fmla="*/ 0 w 7162800"/>
              <a:gd name="connsiteY0" fmla="*/ 0 h 6858000"/>
              <a:gd name="connsiteX1" fmla="*/ 7162800 w 7162800"/>
              <a:gd name="connsiteY1" fmla="*/ 0 h 6858000"/>
              <a:gd name="connsiteX2" fmla="*/ 7162800 w 7162800"/>
              <a:gd name="connsiteY2" fmla="*/ 6858000 h 6858000"/>
              <a:gd name="connsiteX3" fmla="*/ 0 w 7162800"/>
              <a:gd name="connsiteY3" fmla="*/ 6858000 h 6858000"/>
              <a:gd name="connsiteX4" fmla="*/ 0 w 7162800"/>
              <a:gd name="connsiteY4" fmla="*/ 0 h 6858000"/>
              <a:gd name="connsiteX0" fmla="*/ 0 w 7162800"/>
              <a:gd name="connsiteY0" fmla="*/ 0 h 6872515"/>
              <a:gd name="connsiteX1" fmla="*/ 7162800 w 7162800"/>
              <a:gd name="connsiteY1" fmla="*/ 0 h 6872515"/>
              <a:gd name="connsiteX2" fmla="*/ 5479142 w 7162800"/>
              <a:gd name="connsiteY2" fmla="*/ 6872515 h 6872515"/>
              <a:gd name="connsiteX3" fmla="*/ 0 w 7162800"/>
              <a:gd name="connsiteY3" fmla="*/ 6858000 h 6872515"/>
              <a:gd name="connsiteX4" fmla="*/ 0 w 7162800"/>
              <a:gd name="connsiteY4" fmla="*/ 0 h 6872515"/>
              <a:gd name="connsiteX0" fmla="*/ 0 w 7313420"/>
              <a:gd name="connsiteY0" fmla="*/ 19050 h 6891565"/>
              <a:gd name="connsiteX1" fmla="*/ 7313420 w 7313420"/>
              <a:gd name="connsiteY1" fmla="*/ 0 h 6891565"/>
              <a:gd name="connsiteX2" fmla="*/ 5479142 w 7313420"/>
              <a:gd name="connsiteY2" fmla="*/ 6891565 h 6891565"/>
              <a:gd name="connsiteX3" fmla="*/ 0 w 7313420"/>
              <a:gd name="connsiteY3" fmla="*/ 6877050 h 6891565"/>
              <a:gd name="connsiteX4" fmla="*/ 0 w 7313420"/>
              <a:gd name="connsiteY4" fmla="*/ 19050 h 6891565"/>
              <a:gd name="connsiteX0" fmla="*/ 0 w 7313420"/>
              <a:gd name="connsiteY0" fmla="*/ 19050 h 6910615"/>
              <a:gd name="connsiteX1" fmla="*/ 7313420 w 7313420"/>
              <a:gd name="connsiteY1" fmla="*/ 0 h 6910615"/>
              <a:gd name="connsiteX2" fmla="*/ 5060755 w 7313420"/>
              <a:gd name="connsiteY2" fmla="*/ 6910615 h 6910615"/>
              <a:gd name="connsiteX3" fmla="*/ 0 w 7313420"/>
              <a:gd name="connsiteY3" fmla="*/ 6877050 h 6910615"/>
              <a:gd name="connsiteX4" fmla="*/ 0 w 7313420"/>
              <a:gd name="connsiteY4" fmla="*/ 19050 h 6910615"/>
              <a:gd name="connsiteX0" fmla="*/ 0 w 7313420"/>
              <a:gd name="connsiteY0" fmla="*/ 19050 h 6877050"/>
              <a:gd name="connsiteX1" fmla="*/ 7313420 w 7313420"/>
              <a:gd name="connsiteY1" fmla="*/ 0 h 6877050"/>
              <a:gd name="connsiteX2" fmla="*/ 4943607 w 7313420"/>
              <a:gd name="connsiteY2" fmla="*/ 6872515 h 6877050"/>
              <a:gd name="connsiteX3" fmla="*/ 0 w 7313420"/>
              <a:gd name="connsiteY3" fmla="*/ 6877050 h 6877050"/>
              <a:gd name="connsiteX4" fmla="*/ 0 w 7313420"/>
              <a:gd name="connsiteY4" fmla="*/ 19050 h 687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3420" h="6877050">
                <a:moveTo>
                  <a:pt x="0" y="19050"/>
                </a:moveTo>
                <a:lnTo>
                  <a:pt x="7313420" y="0"/>
                </a:lnTo>
                <a:lnTo>
                  <a:pt x="4943607" y="6872515"/>
                </a:lnTo>
                <a:lnTo>
                  <a:pt x="0" y="6877050"/>
                </a:lnTo>
                <a:lnTo>
                  <a:pt x="0" y="19050"/>
                </a:lnTo>
                <a:close/>
              </a:path>
            </a:pathLst>
          </a:custGeom>
          <a:gradFill flip="none" rotWithShape="1">
            <a:gsLst>
              <a:gs pos="100000">
                <a:srgbClr val="259DFE"/>
              </a:gs>
              <a:gs pos="7000">
                <a:srgbClr val="194DBB"/>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5" name="Isosceles Triangle 24"/>
          <p:cNvSpPr/>
          <p:nvPr userDrawn="1"/>
        </p:nvSpPr>
        <p:spPr>
          <a:xfrm>
            <a:off x="10934700" y="4495800"/>
            <a:ext cx="1257300" cy="2362200"/>
          </a:xfrm>
          <a:prstGeom prst="triangle">
            <a:avLst>
              <a:gd name="adj" fmla="val 100000"/>
            </a:avLst>
          </a:prstGeom>
          <a:gradFill flip="none" rotWithShape="1">
            <a:gsLst>
              <a:gs pos="0">
                <a:srgbClr val="259DFE"/>
              </a:gs>
              <a:gs pos="38000">
                <a:srgbClr val="194DBB"/>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3" name="Parallelogram 22"/>
          <p:cNvSpPr/>
          <p:nvPr userDrawn="1"/>
        </p:nvSpPr>
        <p:spPr>
          <a:xfrm>
            <a:off x="10020300" y="5486400"/>
            <a:ext cx="1981200" cy="1371600"/>
          </a:xfrm>
          <a:prstGeom prst="parallelogram">
            <a:avLst>
              <a:gd name="adj" fmla="val 57941"/>
            </a:avLst>
          </a:prstGeom>
          <a:solidFill>
            <a:schemeClr val="bg1">
              <a:alpha val="2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arallelogram 17"/>
          <p:cNvSpPr/>
          <p:nvPr userDrawn="1"/>
        </p:nvSpPr>
        <p:spPr>
          <a:xfrm>
            <a:off x="6115050" y="0"/>
            <a:ext cx="1981200" cy="1809750"/>
          </a:xfrm>
          <a:prstGeom prst="parallelogram">
            <a:avLst>
              <a:gd name="adj" fmla="val 50573"/>
            </a:avLst>
          </a:prstGeom>
          <a:solidFill>
            <a:schemeClr val="bg1">
              <a:alpha val="2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a:spLocks noEditPoints="1"/>
          </p:cNvSpPr>
          <p:nvPr userDrawn="1"/>
        </p:nvSpPr>
        <p:spPr bwMode="auto">
          <a:xfrm>
            <a:off x="11403309" y="142876"/>
            <a:ext cx="485459"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sz="2489" dirty="0">
              <a:latin typeface="+mj-lt"/>
            </a:endParaRPr>
          </a:p>
        </p:txBody>
      </p:sp>
      <p:sp>
        <p:nvSpPr>
          <p:cNvPr id="30" name="Freeform 6"/>
          <p:cNvSpPr>
            <a:spLocks noEditPoints="1"/>
          </p:cNvSpPr>
          <p:nvPr userDrawn="1"/>
        </p:nvSpPr>
        <p:spPr bwMode="auto">
          <a:xfrm>
            <a:off x="583746" y="224791"/>
            <a:ext cx="1099979" cy="464508"/>
          </a:xfrm>
          <a:custGeom>
            <a:avLst/>
            <a:gdLst>
              <a:gd name="T0" fmla="*/ 13059 w 16368"/>
              <a:gd name="T1" fmla="*/ 6821 h 6912"/>
              <a:gd name="T2" fmla="*/ 13171 w 16368"/>
              <a:gd name="T3" fmla="*/ 6058 h 6912"/>
              <a:gd name="T4" fmla="*/ 12537 w 16368"/>
              <a:gd name="T5" fmla="*/ 5601 h 6912"/>
              <a:gd name="T6" fmla="*/ 13031 w 16368"/>
              <a:gd name="T7" fmla="*/ 5422 h 6912"/>
              <a:gd name="T8" fmla="*/ 12404 w 16368"/>
              <a:gd name="T9" fmla="*/ 5262 h 6912"/>
              <a:gd name="T10" fmla="*/ 12431 w 16368"/>
              <a:gd name="T11" fmla="*/ 6007 h 6912"/>
              <a:gd name="T12" fmla="*/ 12987 w 16368"/>
              <a:gd name="T13" fmla="*/ 6455 h 6912"/>
              <a:gd name="T14" fmla="*/ 12420 w 16368"/>
              <a:gd name="T15" fmla="*/ 6610 h 6912"/>
              <a:gd name="T16" fmla="*/ 10290 w 16368"/>
              <a:gd name="T17" fmla="*/ 6648 h 6912"/>
              <a:gd name="T18" fmla="*/ 9716 w 16368"/>
              <a:gd name="T19" fmla="*/ 5817 h 6912"/>
              <a:gd name="T20" fmla="*/ 10563 w 16368"/>
              <a:gd name="T21" fmla="*/ 5437 h 6912"/>
              <a:gd name="T22" fmla="*/ 9537 w 16368"/>
              <a:gd name="T23" fmla="*/ 5473 h 6912"/>
              <a:gd name="T24" fmla="*/ 9912 w 16368"/>
              <a:gd name="T25" fmla="*/ 6864 h 6912"/>
              <a:gd name="T26" fmla="*/ 7886 w 16368"/>
              <a:gd name="T27" fmla="*/ 6342 h 6912"/>
              <a:gd name="T28" fmla="*/ 3258 w 16368"/>
              <a:gd name="T29" fmla="*/ 6878 h 6912"/>
              <a:gd name="T30" fmla="*/ 4175 w 16368"/>
              <a:gd name="T31" fmla="*/ 6446 h 6912"/>
              <a:gd name="T32" fmla="*/ 3586 w 16368"/>
              <a:gd name="T33" fmla="*/ 5821 h 6912"/>
              <a:gd name="T34" fmla="*/ 3511 w 16368"/>
              <a:gd name="T35" fmla="*/ 5432 h 6912"/>
              <a:gd name="T36" fmla="*/ 3856 w 16368"/>
              <a:gd name="T37" fmla="*/ 5147 h 6912"/>
              <a:gd name="T38" fmla="*/ 3086 w 16368"/>
              <a:gd name="T39" fmla="*/ 5654 h 6912"/>
              <a:gd name="T40" fmla="*/ 3767 w 16368"/>
              <a:gd name="T41" fmla="*/ 6238 h 6912"/>
              <a:gd name="T42" fmla="*/ 3719 w 16368"/>
              <a:gd name="T43" fmla="*/ 6621 h 6912"/>
              <a:gd name="T44" fmla="*/ 6358 w 16368"/>
              <a:gd name="T45" fmla="*/ 6200 h 6912"/>
              <a:gd name="T46" fmla="*/ 6907 w 16368"/>
              <a:gd name="T47" fmla="*/ 6636 h 6912"/>
              <a:gd name="T48" fmla="*/ 6848 w 16368"/>
              <a:gd name="T49" fmla="*/ 5890 h 6912"/>
              <a:gd name="T50" fmla="*/ 6560 w 16368"/>
              <a:gd name="T51" fmla="*/ 5196 h 6912"/>
              <a:gd name="T52" fmla="*/ 6473 w 16368"/>
              <a:gd name="T53" fmla="*/ 5436 h 6912"/>
              <a:gd name="T54" fmla="*/ 6496 w 16368"/>
              <a:gd name="T55" fmla="*/ 5894 h 6912"/>
              <a:gd name="T56" fmla="*/ 765 w 16368"/>
              <a:gd name="T57" fmla="*/ 4050 h 6912"/>
              <a:gd name="T58" fmla="*/ 414 w 16368"/>
              <a:gd name="T59" fmla="*/ 3090 h 6912"/>
              <a:gd name="T60" fmla="*/ 1311 w 16368"/>
              <a:gd name="T61" fmla="*/ 2618 h 6912"/>
              <a:gd name="T62" fmla="*/ 70 w 16368"/>
              <a:gd name="T63" fmla="*/ 3082 h 6912"/>
              <a:gd name="T64" fmla="*/ 780 w 16368"/>
              <a:gd name="T65" fmla="*/ 4327 h 6912"/>
              <a:gd name="T66" fmla="*/ 2867 w 16368"/>
              <a:gd name="T67" fmla="*/ 4033 h 6912"/>
              <a:gd name="T68" fmla="*/ 2587 w 16368"/>
              <a:gd name="T69" fmla="*/ 2621 h 6912"/>
              <a:gd name="T70" fmla="*/ 1434 w 16368"/>
              <a:gd name="T71" fmla="*/ 3358 h 6912"/>
              <a:gd name="T72" fmla="*/ 2181 w 16368"/>
              <a:gd name="T73" fmla="*/ 4076 h 6912"/>
              <a:gd name="T74" fmla="*/ 1790 w 16368"/>
              <a:gd name="T75" fmla="*/ 3203 h 6912"/>
              <a:gd name="T76" fmla="*/ 2563 w 16368"/>
              <a:gd name="T77" fmla="*/ 2957 h 6912"/>
              <a:gd name="T78" fmla="*/ 2523 w 16368"/>
              <a:gd name="T79" fmla="*/ 3971 h 6912"/>
              <a:gd name="T80" fmla="*/ 3826 w 16368"/>
              <a:gd name="T81" fmla="*/ 3401 h 6912"/>
              <a:gd name="T82" fmla="*/ 5201 w 16368"/>
              <a:gd name="T83" fmla="*/ 4304 h 6912"/>
              <a:gd name="T84" fmla="*/ 6088 w 16368"/>
              <a:gd name="T85" fmla="*/ 3839 h 6912"/>
              <a:gd name="T86" fmla="*/ 5467 w 16368"/>
              <a:gd name="T87" fmla="*/ 3223 h 6912"/>
              <a:gd name="T88" fmla="*/ 5434 w 16368"/>
              <a:gd name="T89" fmla="*/ 2845 h 6912"/>
              <a:gd name="T90" fmla="*/ 5737 w 16368"/>
              <a:gd name="T91" fmla="*/ 2562 h 6912"/>
              <a:gd name="T92" fmla="*/ 4999 w 16368"/>
              <a:gd name="T93" fmla="*/ 3094 h 6912"/>
              <a:gd name="T94" fmla="*/ 5698 w 16368"/>
              <a:gd name="T95" fmla="*/ 3673 h 6912"/>
              <a:gd name="T96" fmla="*/ 5617 w 16368"/>
              <a:gd name="T97" fmla="*/ 4044 h 6912"/>
              <a:gd name="T98" fmla="*/ 6429 w 16368"/>
              <a:gd name="T99" fmla="*/ 3950 h 6912"/>
              <a:gd name="T100" fmla="*/ 7503 w 16368"/>
              <a:gd name="T101" fmla="*/ 4170 h 6912"/>
              <a:gd name="T102" fmla="*/ 7279 w 16368"/>
              <a:gd name="T103" fmla="*/ 3987 h 6912"/>
              <a:gd name="T104" fmla="*/ 6709 w 16368"/>
              <a:gd name="T105" fmla="*/ 3804 h 6912"/>
              <a:gd name="T106" fmla="*/ 10777 w 16368"/>
              <a:gd name="T107" fmla="*/ 3115 h 6912"/>
              <a:gd name="T108" fmla="*/ 12176 w 16368"/>
              <a:gd name="T109" fmla="*/ 3026 h 6912"/>
              <a:gd name="T110" fmla="*/ 14702 w 16368"/>
              <a:gd name="T111" fmla="*/ 4030 h 6912"/>
              <a:gd name="T112" fmla="*/ 13852 w 16368"/>
              <a:gd name="T113" fmla="*/ 3645 h 6912"/>
              <a:gd name="T114" fmla="*/ 14434 w 16368"/>
              <a:gd name="T115" fmla="*/ 2814 h 6912"/>
              <a:gd name="T116" fmla="*/ 14096 w 16368"/>
              <a:gd name="T117" fmla="*/ 2603 h 6912"/>
              <a:gd name="T118" fmla="*/ 13655 w 16368"/>
              <a:gd name="T119" fmla="*/ 4002 h 6912"/>
              <a:gd name="T120" fmla="*/ 15796 w 16368"/>
              <a:gd name="T121" fmla="*/ 3578 h 6912"/>
              <a:gd name="T122" fmla="*/ 8589 w 16368"/>
              <a:gd name="T123" fmla="*/ 495 h 6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68" h="6912">
                <a:moveTo>
                  <a:pt x="6388" y="495"/>
                </a:moveTo>
                <a:lnTo>
                  <a:pt x="6388" y="0"/>
                </a:lnTo>
                <a:lnTo>
                  <a:pt x="4724" y="0"/>
                </a:lnTo>
                <a:lnTo>
                  <a:pt x="4724" y="495"/>
                </a:lnTo>
                <a:lnTo>
                  <a:pt x="5212" y="495"/>
                </a:lnTo>
                <a:lnTo>
                  <a:pt x="5212" y="1721"/>
                </a:lnTo>
                <a:lnTo>
                  <a:pt x="5900" y="1721"/>
                </a:lnTo>
                <a:lnTo>
                  <a:pt x="5900" y="495"/>
                </a:lnTo>
                <a:lnTo>
                  <a:pt x="6388" y="495"/>
                </a:lnTo>
                <a:close/>
                <a:moveTo>
                  <a:pt x="12191" y="6803"/>
                </a:moveTo>
                <a:lnTo>
                  <a:pt x="12210" y="6813"/>
                </a:lnTo>
                <a:lnTo>
                  <a:pt x="12231" y="6823"/>
                </a:lnTo>
                <a:lnTo>
                  <a:pt x="12253" y="6833"/>
                </a:lnTo>
                <a:lnTo>
                  <a:pt x="12278" y="6843"/>
                </a:lnTo>
                <a:lnTo>
                  <a:pt x="12304" y="6853"/>
                </a:lnTo>
                <a:lnTo>
                  <a:pt x="12331" y="6862"/>
                </a:lnTo>
                <a:lnTo>
                  <a:pt x="12361" y="6871"/>
                </a:lnTo>
                <a:lnTo>
                  <a:pt x="12391" y="6878"/>
                </a:lnTo>
                <a:lnTo>
                  <a:pt x="12422" y="6885"/>
                </a:lnTo>
                <a:lnTo>
                  <a:pt x="12454" y="6893"/>
                </a:lnTo>
                <a:lnTo>
                  <a:pt x="12487" y="6898"/>
                </a:lnTo>
                <a:lnTo>
                  <a:pt x="12520" y="6903"/>
                </a:lnTo>
                <a:lnTo>
                  <a:pt x="12554" y="6907"/>
                </a:lnTo>
                <a:lnTo>
                  <a:pt x="12588" y="6910"/>
                </a:lnTo>
                <a:lnTo>
                  <a:pt x="12622" y="6911"/>
                </a:lnTo>
                <a:lnTo>
                  <a:pt x="12657" y="6912"/>
                </a:lnTo>
                <a:lnTo>
                  <a:pt x="12697" y="6911"/>
                </a:lnTo>
                <a:lnTo>
                  <a:pt x="12737" y="6909"/>
                </a:lnTo>
                <a:lnTo>
                  <a:pt x="12775" y="6906"/>
                </a:lnTo>
                <a:lnTo>
                  <a:pt x="12812" y="6901"/>
                </a:lnTo>
                <a:lnTo>
                  <a:pt x="12848" y="6896"/>
                </a:lnTo>
                <a:lnTo>
                  <a:pt x="12882" y="6888"/>
                </a:lnTo>
                <a:lnTo>
                  <a:pt x="12914" y="6879"/>
                </a:lnTo>
                <a:lnTo>
                  <a:pt x="12946" y="6870"/>
                </a:lnTo>
                <a:lnTo>
                  <a:pt x="12976" y="6860"/>
                </a:lnTo>
                <a:lnTo>
                  <a:pt x="13004" y="6848"/>
                </a:lnTo>
                <a:lnTo>
                  <a:pt x="13032" y="6835"/>
                </a:lnTo>
                <a:lnTo>
                  <a:pt x="13059" y="6821"/>
                </a:lnTo>
                <a:lnTo>
                  <a:pt x="13083" y="6807"/>
                </a:lnTo>
                <a:lnTo>
                  <a:pt x="13107" y="6791"/>
                </a:lnTo>
                <a:lnTo>
                  <a:pt x="13129" y="6775"/>
                </a:lnTo>
                <a:lnTo>
                  <a:pt x="13150" y="6758"/>
                </a:lnTo>
                <a:lnTo>
                  <a:pt x="13169" y="6739"/>
                </a:lnTo>
                <a:lnTo>
                  <a:pt x="13187" y="6720"/>
                </a:lnTo>
                <a:lnTo>
                  <a:pt x="13205" y="6700"/>
                </a:lnTo>
                <a:lnTo>
                  <a:pt x="13220" y="6680"/>
                </a:lnTo>
                <a:lnTo>
                  <a:pt x="13235" y="6659"/>
                </a:lnTo>
                <a:lnTo>
                  <a:pt x="13248" y="6637"/>
                </a:lnTo>
                <a:lnTo>
                  <a:pt x="13259" y="6615"/>
                </a:lnTo>
                <a:lnTo>
                  <a:pt x="13270" y="6592"/>
                </a:lnTo>
                <a:lnTo>
                  <a:pt x="13280" y="6568"/>
                </a:lnTo>
                <a:lnTo>
                  <a:pt x="13288" y="6545"/>
                </a:lnTo>
                <a:lnTo>
                  <a:pt x="13294" y="6521"/>
                </a:lnTo>
                <a:lnTo>
                  <a:pt x="13300" y="6496"/>
                </a:lnTo>
                <a:lnTo>
                  <a:pt x="13304" y="6471"/>
                </a:lnTo>
                <a:lnTo>
                  <a:pt x="13307" y="6446"/>
                </a:lnTo>
                <a:lnTo>
                  <a:pt x="13309" y="6420"/>
                </a:lnTo>
                <a:lnTo>
                  <a:pt x="13309" y="6395"/>
                </a:lnTo>
                <a:lnTo>
                  <a:pt x="13309" y="6372"/>
                </a:lnTo>
                <a:lnTo>
                  <a:pt x="13308" y="6350"/>
                </a:lnTo>
                <a:lnTo>
                  <a:pt x="13306" y="6327"/>
                </a:lnTo>
                <a:lnTo>
                  <a:pt x="13303" y="6307"/>
                </a:lnTo>
                <a:lnTo>
                  <a:pt x="13299" y="6285"/>
                </a:lnTo>
                <a:lnTo>
                  <a:pt x="13294" y="6266"/>
                </a:lnTo>
                <a:lnTo>
                  <a:pt x="13289" y="6245"/>
                </a:lnTo>
                <a:lnTo>
                  <a:pt x="13283" y="6226"/>
                </a:lnTo>
                <a:lnTo>
                  <a:pt x="13275" y="6207"/>
                </a:lnTo>
                <a:lnTo>
                  <a:pt x="13267" y="6189"/>
                </a:lnTo>
                <a:lnTo>
                  <a:pt x="13258" y="6172"/>
                </a:lnTo>
                <a:lnTo>
                  <a:pt x="13248" y="6154"/>
                </a:lnTo>
                <a:lnTo>
                  <a:pt x="13238" y="6137"/>
                </a:lnTo>
                <a:lnTo>
                  <a:pt x="13226" y="6120"/>
                </a:lnTo>
                <a:lnTo>
                  <a:pt x="13213" y="6104"/>
                </a:lnTo>
                <a:lnTo>
                  <a:pt x="13200" y="6089"/>
                </a:lnTo>
                <a:lnTo>
                  <a:pt x="13186" y="6073"/>
                </a:lnTo>
                <a:lnTo>
                  <a:pt x="13171" y="6058"/>
                </a:lnTo>
                <a:lnTo>
                  <a:pt x="13155" y="6044"/>
                </a:lnTo>
                <a:lnTo>
                  <a:pt x="13138" y="6029"/>
                </a:lnTo>
                <a:lnTo>
                  <a:pt x="13120" y="6016"/>
                </a:lnTo>
                <a:lnTo>
                  <a:pt x="13102" y="6002"/>
                </a:lnTo>
                <a:lnTo>
                  <a:pt x="13082" y="5989"/>
                </a:lnTo>
                <a:lnTo>
                  <a:pt x="13062" y="5976"/>
                </a:lnTo>
                <a:lnTo>
                  <a:pt x="13041" y="5964"/>
                </a:lnTo>
                <a:lnTo>
                  <a:pt x="13019" y="5952"/>
                </a:lnTo>
                <a:lnTo>
                  <a:pt x="12995" y="5939"/>
                </a:lnTo>
                <a:lnTo>
                  <a:pt x="12972" y="5927"/>
                </a:lnTo>
                <a:lnTo>
                  <a:pt x="12947" y="5916"/>
                </a:lnTo>
                <a:lnTo>
                  <a:pt x="12920" y="5905"/>
                </a:lnTo>
                <a:lnTo>
                  <a:pt x="12894" y="5893"/>
                </a:lnTo>
                <a:lnTo>
                  <a:pt x="12866" y="5883"/>
                </a:lnTo>
                <a:lnTo>
                  <a:pt x="12825" y="5867"/>
                </a:lnTo>
                <a:lnTo>
                  <a:pt x="12786" y="5851"/>
                </a:lnTo>
                <a:lnTo>
                  <a:pt x="12751" y="5835"/>
                </a:lnTo>
                <a:lnTo>
                  <a:pt x="12718" y="5821"/>
                </a:lnTo>
                <a:lnTo>
                  <a:pt x="12688" y="5806"/>
                </a:lnTo>
                <a:lnTo>
                  <a:pt x="12662" y="5790"/>
                </a:lnTo>
                <a:lnTo>
                  <a:pt x="12637" y="5775"/>
                </a:lnTo>
                <a:lnTo>
                  <a:pt x="12616" y="5758"/>
                </a:lnTo>
                <a:lnTo>
                  <a:pt x="12606" y="5750"/>
                </a:lnTo>
                <a:lnTo>
                  <a:pt x="12597" y="5742"/>
                </a:lnTo>
                <a:lnTo>
                  <a:pt x="12589" y="5734"/>
                </a:lnTo>
                <a:lnTo>
                  <a:pt x="12581" y="5725"/>
                </a:lnTo>
                <a:lnTo>
                  <a:pt x="12574" y="5717"/>
                </a:lnTo>
                <a:lnTo>
                  <a:pt x="12568" y="5707"/>
                </a:lnTo>
                <a:lnTo>
                  <a:pt x="12561" y="5698"/>
                </a:lnTo>
                <a:lnTo>
                  <a:pt x="12556" y="5689"/>
                </a:lnTo>
                <a:lnTo>
                  <a:pt x="12552" y="5679"/>
                </a:lnTo>
                <a:lnTo>
                  <a:pt x="12548" y="5668"/>
                </a:lnTo>
                <a:lnTo>
                  <a:pt x="12545" y="5658"/>
                </a:lnTo>
                <a:lnTo>
                  <a:pt x="12542" y="5647"/>
                </a:lnTo>
                <a:lnTo>
                  <a:pt x="12540" y="5637"/>
                </a:lnTo>
                <a:lnTo>
                  <a:pt x="12538" y="5626"/>
                </a:lnTo>
                <a:lnTo>
                  <a:pt x="12538" y="5613"/>
                </a:lnTo>
                <a:lnTo>
                  <a:pt x="12537" y="5601"/>
                </a:lnTo>
                <a:lnTo>
                  <a:pt x="12538" y="5583"/>
                </a:lnTo>
                <a:lnTo>
                  <a:pt x="12541" y="5563"/>
                </a:lnTo>
                <a:lnTo>
                  <a:pt x="12544" y="5554"/>
                </a:lnTo>
                <a:lnTo>
                  <a:pt x="12546" y="5545"/>
                </a:lnTo>
                <a:lnTo>
                  <a:pt x="12550" y="5536"/>
                </a:lnTo>
                <a:lnTo>
                  <a:pt x="12553" y="5526"/>
                </a:lnTo>
                <a:lnTo>
                  <a:pt x="12558" y="5517"/>
                </a:lnTo>
                <a:lnTo>
                  <a:pt x="12563" y="5508"/>
                </a:lnTo>
                <a:lnTo>
                  <a:pt x="12569" y="5500"/>
                </a:lnTo>
                <a:lnTo>
                  <a:pt x="12575" y="5491"/>
                </a:lnTo>
                <a:lnTo>
                  <a:pt x="12581" y="5482"/>
                </a:lnTo>
                <a:lnTo>
                  <a:pt x="12588" y="5475"/>
                </a:lnTo>
                <a:lnTo>
                  <a:pt x="12596" y="5467"/>
                </a:lnTo>
                <a:lnTo>
                  <a:pt x="12604" y="5460"/>
                </a:lnTo>
                <a:lnTo>
                  <a:pt x="12614" y="5453"/>
                </a:lnTo>
                <a:lnTo>
                  <a:pt x="12623" y="5446"/>
                </a:lnTo>
                <a:lnTo>
                  <a:pt x="12633" y="5438"/>
                </a:lnTo>
                <a:lnTo>
                  <a:pt x="12644" y="5432"/>
                </a:lnTo>
                <a:lnTo>
                  <a:pt x="12656" y="5427"/>
                </a:lnTo>
                <a:lnTo>
                  <a:pt x="12667" y="5421"/>
                </a:lnTo>
                <a:lnTo>
                  <a:pt x="12680" y="5417"/>
                </a:lnTo>
                <a:lnTo>
                  <a:pt x="12693" y="5412"/>
                </a:lnTo>
                <a:lnTo>
                  <a:pt x="12707" y="5408"/>
                </a:lnTo>
                <a:lnTo>
                  <a:pt x="12721" y="5405"/>
                </a:lnTo>
                <a:lnTo>
                  <a:pt x="12736" y="5402"/>
                </a:lnTo>
                <a:lnTo>
                  <a:pt x="12752" y="5398"/>
                </a:lnTo>
                <a:lnTo>
                  <a:pt x="12768" y="5396"/>
                </a:lnTo>
                <a:lnTo>
                  <a:pt x="12785" y="5395"/>
                </a:lnTo>
                <a:lnTo>
                  <a:pt x="12803" y="5394"/>
                </a:lnTo>
                <a:lnTo>
                  <a:pt x="12821" y="5393"/>
                </a:lnTo>
                <a:lnTo>
                  <a:pt x="12852" y="5394"/>
                </a:lnTo>
                <a:lnTo>
                  <a:pt x="12881" y="5396"/>
                </a:lnTo>
                <a:lnTo>
                  <a:pt x="12908" y="5398"/>
                </a:lnTo>
                <a:lnTo>
                  <a:pt x="12935" y="5402"/>
                </a:lnTo>
                <a:lnTo>
                  <a:pt x="12960" y="5406"/>
                </a:lnTo>
                <a:lnTo>
                  <a:pt x="12985" y="5411"/>
                </a:lnTo>
                <a:lnTo>
                  <a:pt x="13008" y="5417"/>
                </a:lnTo>
                <a:lnTo>
                  <a:pt x="13031" y="5422"/>
                </a:lnTo>
                <a:lnTo>
                  <a:pt x="13052" y="5429"/>
                </a:lnTo>
                <a:lnTo>
                  <a:pt x="13072" y="5435"/>
                </a:lnTo>
                <a:lnTo>
                  <a:pt x="13091" y="5442"/>
                </a:lnTo>
                <a:lnTo>
                  <a:pt x="13109" y="5449"/>
                </a:lnTo>
                <a:lnTo>
                  <a:pt x="13139" y="5463"/>
                </a:lnTo>
                <a:lnTo>
                  <a:pt x="13166" y="5475"/>
                </a:lnTo>
                <a:lnTo>
                  <a:pt x="13241" y="5222"/>
                </a:lnTo>
                <a:lnTo>
                  <a:pt x="13223" y="5213"/>
                </a:lnTo>
                <a:lnTo>
                  <a:pt x="13205" y="5205"/>
                </a:lnTo>
                <a:lnTo>
                  <a:pt x="13185" y="5197"/>
                </a:lnTo>
                <a:lnTo>
                  <a:pt x="13165" y="5189"/>
                </a:lnTo>
                <a:lnTo>
                  <a:pt x="13142" y="5182"/>
                </a:lnTo>
                <a:lnTo>
                  <a:pt x="13120" y="5175"/>
                </a:lnTo>
                <a:lnTo>
                  <a:pt x="13096" y="5168"/>
                </a:lnTo>
                <a:lnTo>
                  <a:pt x="13071" y="5162"/>
                </a:lnTo>
                <a:lnTo>
                  <a:pt x="13044" y="5157"/>
                </a:lnTo>
                <a:lnTo>
                  <a:pt x="13017" y="5152"/>
                </a:lnTo>
                <a:lnTo>
                  <a:pt x="12988" y="5147"/>
                </a:lnTo>
                <a:lnTo>
                  <a:pt x="12958" y="5144"/>
                </a:lnTo>
                <a:lnTo>
                  <a:pt x="12928" y="5141"/>
                </a:lnTo>
                <a:lnTo>
                  <a:pt x="12896" y="5139"/>
                </a:lnTo>
                <a:lnTo>
                  <a:pt x="12862" y="5137"/>
                </a:lnTo>
                <a:lnTo>
                  <a:pt x="12828" y="5137"/>
                </a:lnTo>
                <a:lnTo>
                  <a:pt x="12794" y="5138"/>
                </a:lnTo>
                <a:lnTo>
                  <a:pt x="12760" y="5139"/>
                </a:lnTo>
                <a:lnTo>
                  <a:pt x="12727" y="5142"/>
                </a:lnTo>
                <a:lnTo>
                  <a:pt x="12694" y="5146"/>
                </a:lnTo>
                <a:lnTo>
                  <a:pt x="12664" y="5152"/>
                </a:lnTo>
                <a:lnTo>
                  <a:pt x="12633" y="5158"/>
                </a:lnTo>
                <a:lnTo>
                  <a:pt x="12603" y="5165"/>
                </a:lnTo>
                <a:lnTo>
                  <a:pt x="12576" y="5175"/>
                </a:lnTo>
                <a:lnTo>
                  <a:pt x="12548" y="5184"/>
                </a:lnTo>
                <a:lnTo>
                  <a:pt x="12522" y="5195"/>
                </a:lnTo>
                <a:lnTo>
                  <a:pt x="12496" y="5206"/>
                </a:lnTo>
                <a:lnTo>
                  <a:pt x="12471" y="5219"/>
                </a:lnTo>
                <a:lnTo>
                  <a:pt x="12448" y="5232"/>
                </a:lnTo>
                <a:lnTo>
                  <a:pt x="12425" y="5247"/>
                </a:lnTo>
                <a:lnTo>
                  <a:pt x="12404" y="5262"/>
                </a:lnTo>
                <a:lnTo>
                  <a:pt x="12383" y="5278"/>
                </a:lnTo>
                <a:lnTo>
                  <a:pt x="12364" y="5295"/>
                </a:lnTo>
                <a:lnTo>
                  <a:pt x="12346" y="5313"/>
                </a:lnTo>
                <a:lnTo>
                  <a:pt x="12329" y="5331"/>
                </a:lnTo>
                <a:lnTo>
                  <a:pt x="12313" y="5350"/>
                </a:lnTo>
                <a:lnTo>
                  <a:pt x="12299" y="5371"/>
                </a:lnTo>
                <a:lnTo>
                  <a:pt x="12285" y="5391"/>
                </a:lnTo>
                <a:lnTo>
                  <a:pt x="12273" y="5413"/>
                </a:lnTo>
                <a:lnTo>
                  <a:pt x="12262" y="5435"/>
                </a:lnTo>
                <a:lnTo>
                  <a:pt x="12251" y="5458"/>
                </a:lnTo>
                <a:lnTo>
                  <a:pt x="12243" y="5480"/>
                </a:lnTo>
                <a:lnTo>
                  <a:pt x="12236" y="5505"/>
                </a:lnTo>
                <a:lnTo>
                  <a:pt x="12230" y="5528"/>
                </a:lnTo>
                <a:lnTo>
                  <a:pt x="12225" y="5554"/>
                </a:lnTo>
                <a:lnTo>
                  <a:pt x="12222" y="5578"/>
                </a:lnTo>
                <a:lnTo>
                  <a:pt x="12220" y="5605"/>
                </a:lnTo>
                <a:lnTo>
                  <a:pt x="12219" y="5631"/>
                </a:lnTo>
                <a:lnTo>
                  <a:pt x="12220" y="5654"/>
                </a:lnTo>
                <a:lnTo>
                  <a:pt x="12221" y="5676"/>
                </a:lnTo>
                <a:lnTo>
                  <a:pt x="12224" y="5698"/>
                </a:lnTo>
                <a:lnTo>
                  <a:pt x="12227" y="5720"/>
                </a:lnTo>
                <a:lnTo>
                  <a:pt x="12232" y="5740"/>
                </a:lnTo>
                <a:lnTo>
                  <a:pt x="12237" y="5761"/>
                </a:lnTo>
                <a:lnTo>
                  <a:pt x="12244" y="5780"/>
                </a:lnTo>
                <a:lnTo>
                  <a:pt x="12251" y="5799"/>
                </a:lnTo>
                <a:lnTo>
                  <a:pt x="12260" y="5818"/>
                </a:lnTo>
                <a:lnTo>
                  <a:pt x="12270" y="5836"/>
                </a:lnTo>
                <a:lnTo>
                  <a:pt x="12280" y="5854"/>
                </a:lnTo>
                <a:lnTo>
                  <a:pt x="12291" y="5871"/>
                </a:lnTo>
                <a:lnTo>
                  <a:pt x="12304" y="5888"/>
                </a:lnTo>
                <a:lnTo>
                  <a:pt x="12317" y="5905"/>
                </a:lnTo>
                <a:lnTo>
                  <a:pt x="12330" y="5920"/>
                </a:lnTo>
                <a:lnTo>
                  <a:pt x="12346" y="5935"/>
                </a:lnTo>
                <a:lnTo>
                  <a:pt x="12361" y="5951"/>
                </a:lnTo>
                <a:lnTo>
                  <a:pt x="12377" y="5965"/>
                </a:lnTo>
                <a:lnTo>
                  <a:pt x="12395" y="5979"/>
                </a:lnTo>
                <a:lnTo>
                  <a:pt x="12412" y="5994"/>
                </a:lnTo>
                <a:lnTo>
                  <a:pt x="12431" y="6007"/>
                </a:lnTo>
                <a:lnTo>
                  <a:pt x="12451" y="6020"/>
                </a:lnTo>
                <a:lnTo>
                  <a:pt x="12471" y="6033"/>
                </a:lnTo>
                <a:lnTo>
                  <a:pt x="12492" y="6045"/>
                </a:lnTo>
                <a:lnTo>
                  <a:pt x="12514" y="6057"/>
                </a:lnTo>
                <a:lnTo>
                  <a:pt x="12536" y="6068"/>
                </a:lnTo>
                <a:lnTo>
                  <a:pt x="12559" y="6080"/>
                </a:lnTo>
                <a:lnTo>
                  <a:pt x="12583" y="6091"/>
                </a:lnTo>
                <a:lnTo>
                  <a:pt x="12607" y="6101"/>
                </a:lnTo>
                <a:lnTo>
                  <a:pt x="12633" y="6111"/>
                </a:lnTo>
                <a:lnTo>
                  <a:pt x="12659" y="6122"/>
                </a:lnTo>
                <a:lnTo>
                  <a:pt x="12685" y="6131"/>
                </a:lnTo>
                <a:lnTo>
                  <a:pt x="12724" y="6146"/>
                </a:lnTo>
                <a:lnTo>
                  <a:pt x="12761" y="6160"/>
                </a:lnTo>
                <a:lnTo>
                  <a:pt x="12794" y="6176"/>
                </a:lnTo>
                <a:lnTo>
                  <a:pt x="12824" y="6191"/>
                </a:lnTo>
                <a:lnTo>
                  <a:pt x="12852" y="6206"/>
                </a:lnTo>
                <a:lnTo>
                  <a:pt x="12877" y="6222"/>
                </a:lnTo>
                <a:lnTo>
                  <a:pt x="12899" y="6238"/>
                </a:lnTo>
                <a:lnTo>
                  <a:pt x="12919" y="6254"/>
                </a:lnTo>
                <a:lnTo>
                  <a:pt x="12928" y="6264"/>
                </a:lnTo>
                <a:lnTo>
                  <a:pt x="12936" y="6272"/>
                </a:lnTo>
                <a:lnTo>
                  <a:pt x="12944" y="6281"/>
                </a:lnTo>
                <a:lnTo>
                  <a:pt x="12951" y="6290"/>
                </a:lnTo>
                <a:lnTo>
                  <a:pt x="12957" y="6299"/>
                </a:lnTo>
                <a:lnTo>
                  <a:pt x="12962" y="6309"/>
                </a:lnTo>
                <a:lnTo>
                  <a:pt x="12969" y="6319"/>
                </a:lnTo>
                <a:lnTo>
                  <a:pt x="12973" y="6328"/>
                </a:lnTo>
                <a:lnTo>
                  <a:pt x="12977" y="6338"/>
                </a:lnTo>
                <a:lnTo>
                  <a:pt x="12980" y="6349"/>
                </a:lnTo>
                <a:lnTo>
                  <a:pt x="12983" y="6360"/>
                </a:lnTo>
                <a:lnTo>
                  <a:pt x="12986" y="6370"/>
                </a:lnTo>
                <a:lnTo>
                  <a:pt x="12987" y="6381"/>
                </a:lnTo>
                <a:lnTo>
                  <a:pt x="12989" y="6393"/>
                </a:lnTo>
                <a:lnTo>
                  <a:pt x="12989" y="6405"/>
                </a:lnTo>
                <a:lnTo>
                  <a:pt x="12990" y="6417"/>
                </a:lnTo>
                <a:lnTo>
                  <a:pt x="12989" y="6429"/>
                </a:lnTo>
                <a:lnTo>
                  <a:pt x="12988" y="6443"/>
                </a:lnTo>
                <a:lnTo>
                  <a:pt x="12987" y="6455"/>
                </a:lnTo>
                <a:lnTo>
                  <a:pt x="12985" y="6467"/>
                </a:lnTo>
                <a:lnTo>
                  <a:pt x="12982" y="6479"/>
                </a:lnTo>
                <a:lnTo>
                  <a:pt x="12978" y="6491"/>
                </a:lnTo>
                <a:lnTo>
                  <a:pt x="12974" y="6502"/>
                </a:lnTo>
                <a:lnTo>
                  <a:pt x="12970" y="6513"/>
                </a:lnTo>
                <a:lnTo>
                  <a:pt x="12963" y="6523"/>
                </a:lnTo>
                <a:lnTo>
                  <a:pt x="12957" y="6534"/>
                </a:lnTo>
                <a:lnTo>
                  <a:pt x="12951" y="6544"/>
                </a:lnTo>
                <a:lnTo>
                  <a:pt x="12944" y="6553"/>
                </a:lnTo>
                <a:lnTo>
                  <a:pt x="12936" y="6562"/>
                </a:lnTo>
                <a:lnTo>
                  <a:pt x="12928" y="6570"/>
                </a:lnTo>
                <a:lnTo>
                  <a:pt x="12918" y="6579"/>
                </a:lnTo>
                <a:lnTo>
                  <a:pt x="12908" y="6587"/>
                </a:lnTo>
                <a:lnTo>
                  <a:pt x="12898" y="6594"/>
                </a:lnTo>
                <a:lnTo>
                  <a:pt x="12888" y="6601"/>
                </a:lnTo>
                <a:lnTo>
                  <a:pt x="12877" y="6608"/>
                </a:lnTo>
                <a:lnTo>
                  <a:pt x="12864" y="6614"/>
                </a:lnTo>
                <a:lnTo>
                  <a:pt x="12852" y="6621"/>
                </a:lnTo>
                <a:lnTo>
                  <a:pt x="12839" y="6626"/>
                </a:lnTo>
                <a:lnTo>
                  <a:pt x="12824" y="6631"/>
                </a:lnTo>
                <a:lnTo>
                  <a:pt x="12810" y="6635"/>
                </a:lnTo>
                <a:lnTo>
                  <a:pt x="12796" y="6639"/>
                </a:lnTo>
                <a:lnTo>
                  <a:pt x="12780" y="6642"/>
                </a:lnTo>
                <a:lnTo>
                  <a:pt x="12764" y="6645"/>
                </a:lnTo>
                <a:lnTo>
                  <a:pt x="12748" y="6647"/>
                </a:lnTo>
                <a:lnTo>
                  <a:pt x="12731" y="6649"/>
                </a:lnTo>
                <a:lnTo>
                  <a:pt x="12714" y="6650"/>
                </a:lnTo>
                <a:lnTo>
                  <a:pt x="12695" y="6651"/>
                </a:lnTo>
                <a:lnTo>
                  <a:pt x="12677" y="6651"/>
                </a:lnTo>
                <a:lnTo>
                  <a:pt x="12647" y="6651"/>
                </a:lnTo>
                <a:lnTo>
                  <a:pt x="12618" y="6649"/>
                </a:lnTo>
                <a:lnTo>
                  <a:pt x="12588" y="6646"/>
                </a:lnTo>
                <a:lnTo>
                  <a:pt x="12558" y="6643"/>
                </a:lnTo>
                <a:lnTo>
                  <a:pt x="12530" y="6638"/>
                </a:lnTo>
                <a:lnTo>
                  <a:pt x="12502" y="6632"/>
                </a:lnTo>
                <a:lnTo>
                  <a:pt x="12473" y="6626"/>
                </a:lnTo>
                <a:lnTo>
                  <a:pt x="12447" y="6619"/>
                </a:lnTo>
                <a:lnTo>
                  <a:pt x="12420" y="6610"/>
                </a:lnTo>
                <a:lnTo>
                  <a:pt x="12395" y="6602"/>
                </a:lnTo>
                <a:lnTo>
                  <a:pt x="12370" y="6593"/>
                </a:lnTo>
                <a:lnTo>
                  <a:pt x="12347" y="6584"/>
                </a:lnTo>
                <a:lnTo>
                  <a:pt x="12323" y="6574"/>
                </a:lnTo>
                <a:lnTo>
                  <a:pt x="12302" y="6563"/>
                </a:lnTo>
                <a:lnTo>
                  <a:pt x="12280" y="6553"/>
                </a:lnTo>
                <a:lnTo>
                  <a:pt x="12261" y="6542"/>
                </a:lnTo>
                <a:lnTo>
                  <a:pt x="12191" y="6803"/>
                </a:lnTo>
                <a:close/>
                <a:moveTo>
                  <a:pt x="11914" y="5865"/>
                </a:moveTo>
                <a:lnTo>
                  <a:pt x="11265" y="5865"/>
                </a:lnTo>
                <a:lnTo>
                  <a:pt x="11265" y="5422"/>
                </a:lnTo>
                <a:lnTo>
                  <a:pt x="11953" y="5422"/>
                </a:lnTo>
                <a:lnTo>
                  <a:pt x="11953" y="5163"/>
                </a:lnTo>
                <a:lnTo>
                  <a:pt x="10951" y="5163"/>
                </a:lnTo>
                <a:lnTo>
                  <a:pt x="10951" y="6884"/>
                </a:lnTo>
                <a:lnTo>
                  <a:pt x="11991" y="6884"/>
                </a:lnTo>
                <a:lnTo>
                  <a:pt x="11991" y="6626"/>
                </a:lnTo>
                <a:lnTo>
                  <a:pt x="11265" y="6626"/>
                </a:lnTo>
                <a:lnTo>
                  <a:pt x="11265" y="6122"/>
                </a:lnTo>
                <a:lnTo>
                  <a:pt x="11914" y="6122"/>
                </a:lnTo>
                <a:lnTo>
                  <a:pt x="11914" y="5865"/>
                </a:lnTo>
                <a:close/>
                <a:moveTo>
                  <a:pt x="10633" y="6586"/>
                </a:moveTo>
                <a:lnTo>
                  <a:pt x="10617" y="6593"/>
                </a:lnTo>
                <a:lnTo>
                  <a:pt x="10600" y="6599"/>
                </a:lnTo>
                <a:lnTo>
                  <a:pt x="10582" y="6605"/>
                </a:lnTo>
                <a:lnTo>
                  <a:pt x="10562" y="6611"/>
                </a:lnTo>
                <a:lnTo>
                  <a:pt x="10542" y="6617"/>
                </a:lnTo>
                <a:lnTo>
                  <a:pt x="10522" y="6623"/>
                </a:lnTo>
                <a:lnTo>
                  <a:pt x="10500" y="6627"/>
                </a:lnTo>
                <a:lnTo>
                  <a:pt x="10479" y="6632"/>
                </a:lnTo>
                <a:lnTo>
                  <a:pt x="10456" y="6635"/>
                </a:lnTo>
                <a:lnTo>
                  <a:pt x="10433" y="6639"/>
                </a:lnTo>
                <a:lnTo>
                  <a:pt x="10409" y="6642"/>
                </a:lnTo>
                <a:lnTo>
                  <a:pt x="10385" y="6644"/>
                </a:lnTo>
                <a:lnTo>
                  <a:pt x="10362" y="6646"/>
                </a:lnTo>
                <a:lnTo>
                  <a:pt x="10338" y="6647"/>
                </a:lnTo>
                <a:lnTo>
                  <a:pt x="10314" y="6648"/>
                </a:lnTo>
                <a:lnTo>
                  <a:pt x="10290" y="6648"/>
                </a:lnTo>
                <a:lnTo>
                  <a:pt x="10255" y="6648"/>
                </a:lnTo>
                <a:lnTo>
                  <a:pt x="10221" y="6646"/>
                </a:lnTo>
                <a:lnTo>
                  <a:pt x="10188" y="6642"/>
                </a:lnTo>
                <a:lnTo>
                  <a:pt x="10155" y="6638"/>
                </a:lnTo>
                <a:lnTo>
                  <a:pt x="10125" y="6632"/>
                </a:lnTo>
                <a:lnTo>
                  <a:pt x="10094" y="6624"/>
                </a:lnTo>
                <a:lnTo>
                  <a:pt x="10065" y="6615"/>
                </a:lnTo>
                <a:lnTo>
                  <a:pt x="10037" y="6605"/>
                </a:lnTo>
                <a:lnTo>
                  <a:pt x="10009" y="6594"/>
                </a:lnTo>
                <a:lnTo>
                  <a:pt x="9983" y="6582"/>
                </a:lnTo>
                <a:lnTo>
                  <a:pt x="9958" y="6567"/>
                </a:lnTo>
                <a:lnTo>
                  <a:pt x="9934" y="6552"/>
                </a:lnTo>
                <a:lnTo>
                  <a:pt x="9911" y="6537"/>
                </a:lnTo>
                <a:lnTo>
                  <a:pt x="9889" y="6519"/>
                </a:lnTo>
                <a:lnTo>
                  <a:pt x="9868" y="6501"/>
                </a:lnTo>
                <a:lnTo>
                  <a:pt x="9848" y="6480"/>
                </a:lnTo>
                <a:lnTo>
                  <a:pt x="9830" y="6460"/>
                </a:lnTo>
                <a:lnTo>
                  <a:pt x="9813" y="6439"/>
                </a:lnTo>
                <a:lnTo>
                  <a:pt x="9795" y="6416"/>
                </a:lnTo>
                <a:lnTo>
                  <a:pt x="9781" y="6391"/>
                </a:lnTo>
                <a:lnTo>
                  <a:pt x="9767" y="6367"/>
                </a:lnTo>
                <a:lnTo>
                  <a:pt x="9753" y="6340"/>
                </a:lnTo>
                <a:lnTo>
                  <a:pt x="9742" y="6314"/>
                </a:lnTo>
                <a:lnTo>
                  <a:pt x="9731" y="6286"/>
                </a:lnTo>
                <a:lnTo>
                  <a:pt x="9722" y="6256"/>
                </a:lnTo>
                <a:lnTo>
                  <a:pt x="9713" y="6227"/>
                </a:lnTo>
                <a:lnTo>
                  <a:pt x="9706" y="6196"/>
                </a:lnTo>
                <a:lnTo>
                  <a:pt x="9701" y="6164"/>
                </a:lnTo>
                <a:lnTo>
                  <a:pt x="9696" y="6132"/>
                </a:lnTo>
                <a:lnTo>
                  <a:pt x="9693" y="6098"/>
                </a:lnTo>
                <a:lnTo>
                  <a:pt x="9691" y="6064"/>
                </a:lnTo>
                <a:lnTo>
                  <a:pt x="9691" y="6028"/>
                </a:lnTo>
                <a:lnTo>
                  <a:pt x="9691" y="5991"/>
                </a:lnTo>
                <a:lnTo>
                  <a:pt x="9694" y="5954"/>
                </a:lnTo>
                <a:lnTo>
                  <a:pt x="9697" y="5918"/>
                </a:lnTo>
                <a:lnTo>
                  <a:pt x="9702" y="5883"/>
                </a:lnTo>
                <a:lnTo>
                  <a:pt x="9708" y="5849"/>
                </a:lnTo>
                <a:lnTo>
                  <a:pt x="9716" y="5817"/>
                </a:lnTo>
                <a:lnTo>
                  <a:pt x="9726" y="5785"/>
                </a:lnTo>
                <a:lnTo>
                  <a:pt x="9736" y="5755"/>
                </a:lnTo>
                <a:lnTo>
                  <a:pt x="9747" y="5727"/>
                </a:lnTo>
                <a:lnTo>
                  <a:pt x="9759" y="5699"/>
                </a:lnTo>
                <a:lnTo>
                  <a:pt x="9774" y="5673"/>
                </a:lnTo>
                <a:lnTo>
                  <a:pt x="9789" y="5647"/>
                </a:lnTo>
                <a:lnTo>
                  <a:pt x="9805" y="5622"/>
                </a:lnTo>
                <a:lnTo>
                  <a:pt x="9823" y="5600"/>
                </a:lnTo>
                <a:lnTo>
                  <a:pt x="9841" y="5577"/>
                </a:lnTo>
                <a:lnTo>
                  <a:pt x="9861" y="5557"/>
                </a:lnTo>
                <a:lnTo>
                  <a:pt x="9881" y="5538"/>
                </a:lnTo>
                <a:lnTo>
                  <a:pt x="9903" y="5520"/>
                </a:lnTo>
                <a:lnTo>
                  <a:pt x="9925" y="5503"/>
                </a:lnTo>
                <a:lnTo>
                  <a:pt x="9949" y="5487"/>
                </a:lnTo>
                <a:lnTo>
                  <a:pt x="9973" y="5473"/>
                </a:lnTo>
                <a:lnTo>
                  <a:pt x="9999" y="5460"/>
                </a:lnTo>
                <a:lnTo>
                  <a:pt x="10024" y="5448"/>
                </a:lnTo>
                <a:lnTo>
                  <a:pt x="10052" y="5436"/>
                </a:lnTo>
                <a:lnTo>
                  <a:pt x="10080" y="5427"/>
                </a:lnTo>
                <a:lnTo>
                  <a:pt x="10108" y="5419"/>
                </a:lnTo>
                <a:lnTo>
                  <a:pt x="10138" y="5412"/>
                </a:lnTo>
                <a:lnTo>
                  <a:pt x="10168" y="5407"/>
                </a:lnTo>
                <a:lnTo>
                  <a:pt x="10198" y="5402"/>
                </a:lnTo>
                <a:lnTo>
                  <a:pt x="10230" y="5398"/>
                </a:lnTo>
                <a:lnTo>
                  <a:pt x="10262" y="5396"/>
                </a:lnTo>
                <a:lnTo>
                  <a:pt x="10294" y="5396"/>
                </a:lnTo>
                <a:lnTo>
                  <a:pt x="10320" y="5396"/>
                </a:lnTo>
                <a:lnTo>
                  <a:pt x="10346" y="5397"/>
                </a:lnTo>
                <a:lnTo>
                  <a:pt x="10370" y="5400"/>
                </a:lnTo>
                <a:lnTo>
                  <a:pt x="10395" y="5402"/>
                </a:lnTo>
                <a:lnTo>
                  <a:pt x="10418" y="5405"/>
                </a:lnTo>
                <a:lnTo>
                  <a:pt x="10441" y="5408"/>
                </a:lnTo>
                <a:lnTo>
                  <a:pt x="10463" y="5412"/>
                </a:lnTo>
                <a:lnTo>
                  <a:pt x="10485" y="5416"/>
                </a:lnTo>
                <a:lnTo>
                  <a:pt x="10505" y="5421"/>
                </a:lnTo>
                <a:lnTo>
                  <a:pt x="10526" y="5426"/>
                </a:lnTo>
                <a:lnTo>
                  <a:pt x="10545" y="5431"/>
                </a:lnTo>
                <a:lnTo>
                  <a:pt x="10563" y="5437"/>
                </a:lnTo>
                <a:lnTo>
                  <a:pt x="10598" y="5450"/>
                </a:lnTo>
                <a:lnTo>
                  <a:pt x="10630" y="5463"/>
                </a:lnTo>
                <a:lnTo>
                  <a:pt x="10699" y="5213"/>
                </a:lnTo>
                <a:lnTo>
                  <a:pt x="10685" y="5206"/>
                </a:lnTo>
                <a:lnTo>
                  <a:pt x="10671" y="5200"/>
                </a:lnTo>
                <a:lnTo>
                  <a:pt x="10654" y="5193"/>
                </a:lnTo>
                <a:lnTo>
                  <a:pt x="10635" y="5187"/>
                </a:lnTo>
                <a:lnTo>
                  <a:pt x="10615" y="5180"/>
                </a:lnTo>
                <a:lnTo>
                  <a:pt x="10593" y="5174"/>
                </a:lnTo>
                <a:lnTo>
                  <a:pt x="10569" y="5167"/>
                </a:lnTo>
                <a:lnTo>
                  <a:pt x="10543" y="5162"/>
                </a:lnTo>
                <a:lnTo>
                  <a:pt x="10516" y="5156"/>
                </a:lnTo>
                <a:lnTo>
                  <a:pt x="10488" y="5152"/>
                </a:lnTo>
                <a:lnTo>
                  <a:pt x="10457" y="5148"/>
                </a:lnTo>
                <a:lnTo>
                  <a:pt x="10424" y="5144"/>
                </a:lnTo>
                <a:lnTo>
                  <a:pt x="10392" y="5141"/>
                </a:lnTo>
                <a:lnTo>
                  <a:pt x="10356" y="5139"/>
                </a:lnTo>
                <a:lnTo>
                  <a:pt x="10319" y="5137"/>
                </a:lnTo>
                <a:lnTo>
                  <a:pt x="10281" y="5137"/>
                </a:lnTo>
                <a:lnTo>
                  <a:pt x="10232" y="5138"/>
                </a:lnTo>
                <a:lnTo>
                  <a:pt x="10184" y="5141"/>
                </a:lnTo>
                <a:lnTo>
                  <a:pt x="10137" y="5146"/>
                </a:lnTo>
                <a:lnTo>
                  <a:pt x="10091" y="5152"/>
                </a:lnTo>
                <a:lnTo>
                  <a:pt x="10045" y="5161"/>
                </a:lnTo>
                <a:lnTo>
                  <a:pt x="10001" y="5172"/>
                </a:lnTo>
                <a:lnTo>
                  <a:pt x="9957" y="5185"/>
                </a:lnTo>
                <a:lnTo>
                  <a:pt x="9915" y="5199"/>
                </a:lnTo>
                <a:lnTo>
                  <a:pt x="9874" y="5215"/>
                </a:lnTo>
                <a:lnTo>
                  <a:pt x="9834" y="5233"/>
                </a:lnTo>
                <a:lnTo>
                  <a:pt x="9795" y="5253"/>
                </a:lnTo>
                <a:lnTo>
                  <a:pt x="9758" y="5275"/>
                </a:lnTo>
                <a:lnTo>
                  <a:pt x="9723" y="5298"/>
                </a:lnTo>
                <a:lnTo>
                  <a:pt x="9688" y="5323"/>
                </a:lnTo>
                <a:lnTo>
                  <a:pt x="9654" y="5349"/>
                </a:lnTo>
                <a:lnTo>
                  <a:pt x="9623" y="5378"/>
                </a:lnTo>
                <a:lnTo>
                  <a:pt x="9593" y="5409"/>
                </a:lnTo>
                <a:lnTo>
                  <a:pt x="9564" y="5440"/>
                </a:lnTo>
                <a:lnTo>
                  <a:pt x="9537" y="5473"/>
                </a:lnTo>
                <a:lnTo>
                  <a:pt x="9512" y="5509"/>
                </a:lnTo>
                <a:lnTo>
                  <a:pt x="9488" y="5545"/>
                </a:lnTo>
                <a:lnTo>
                  <a:pt x="9467" y="5584"/>
                </a:lnTo>
                <a:lnTo>
                  <a:pt x="9447" y="5622"/>
                </a:lnTo>
                <a:lnTo>
                  <a:pt x="9429" y="5664"/>
                </a:lnTo>
                <a:lnTo>
                  <a:pt x="9414" y="5706"/>
                </a:lnTo>
                <a:lnTo>
                  <a:pt x="9399" y="5750"/>
                </a:lnTo>
                <a:lnTo>
                  <a:pt x="9387" y="5796"/>
                </a:lnTo>
                <a:lnTo>
                  <a:pt x="9378" y="5843"/>
                </a:lnTo>
                <a:lnTo>
                  <a:pt x="9370" y="5891"/>
                </a:lnTo>
                <a:lnTo>
                  <a:pt x="9364" y="5942"/>
                </a:lnTo>
                <a:lnTo>
                  <a:pt x="9360" y="5993"/>
                </a:lnTo>
                <a:lnTo>
                  <a:pt x="9359" y="6045"/>
                </a:lnTo>
                <a:lnTo>
                  <a:pt x="9360" y="6093"/>
                </a:lnTo>
                <a:lnTo>
                  <a:pt x="9364" y="6141"/>
                </a:lnTo>
                <a:lnTo>
                  <a:pt x="9368" y="6187"/>
                </a:lnTo>
                <a:lnTo>
                  <a:pt x="9375" y="6232"/>
                </a:lnTo>
                <a:lnTo>
                  <a:pt x="9383" y="6276"/>
                </a:lnTo>
                <a:lnTo>
                  <a:pt x="9393" y="6319"/>
                </a:lnTo>
                <a:lnTo>
                  <a:pt x="9405" y="6361"/>
                </a:lnTo>
                <a:lnTo>
                  <a:pt x="9420" y="6401"/>
                </a:lnTo>
                <a:lnTo>
                  <a:pt x="9436" y="6441"/>
                </a:lnTo>
                <a:lnTo>
                  <a:pt x="9454" y="6478"/>
                </a:lnTo>
                <a:lnTo>
                  <a:pt x="9473" y="6514"/>
                </a:lnTo>
                <a:lnTo>
                  <a:pt x="9493" y="6549"/>
                </a:lnTo>
                <a:lnTo>
                  <a:pt x="9516" y="6583"/>
                </a:lnTo>
                <a:lnTo>
                  <a:pt x="9540" y="6615"/>
                </a:lnTo>
                <a:lnTo>
                  <a:pt x="9566" y="6646"/>
                </a:lnTo>
                <a:lnTo>
                  <a:pt x="9594" y="6675"/>
                </a:lnTo>
                <a:lnTo>
                  <a:pt x="9623" y="6702"/>
                </a:lnTo>
                <a:lnTo>
                  <a:pt x="9654" y="6728"/>
                </a:lnTo>
                <a:lnTo>
                  <a:pt x="9687" y="6752"/>
                </a:lnTo>
                <a:lnTo>
                  <a:pt x="9721" y="6776"/>
                </a:lnTo>
                <a:lnTo>
                  <a:pt x="9755" y="6796"/>
                </a:lnTo>
                <a:lnTo>
                  <a:pt x="9792" y="6816"/>
                </a:lnTo>
                <a:lnTo>
                  <a:pt x="9831" y="6834"/>
                </a:lnTo>
                <a:lnTo>
                  <a:pt x="9871" y="6851"/>
                </a:lnTo>
                <a:lnTo>
                  <a:pt x="9912" y="6864"/>
                </a:lnTo>
                <a:lnTo>
                  <a:pt x="9955" y="6877"/>
                </a:lnTo>
                <a:lnTo>
                  <a:pt x="9999" y="6887"/>
                </a:lnTo>
                <a:lnTo>
                  <a:pt x="10044" y="6897"/>
                </a:lnTo>
                <a:lnTo>
                  <a:pt x="10091" y="6903"/>
                </a:lnTo>
                <a:lnTo>
                  <a:pt x="10139" y="6908"/>
                </a:lnTo>
                <a:lnTo>
                  <a:pt x="10188" y="6911"/>
                </a:lnTo>
                <a:lnTo>
                  <a:pt x="10238" y="6912"/>
                </a:lnTo>
                <a:lnTo>
                  <a:pt x="10277" y="6912"/>
                </a:lnTo>
                <a:lnTo>
                  <a:pt x="10315" y="6910"/>
                </a:lnTo>
                <a:lnTo>
                  <a:pt x="10351" y="6908"/>
                </a:lnTo>
                <a:lnTo>
                  <a:pt x="10385" y="6905"/>
                </a:lnTo>
                <a:lnTo>
                  <a:pt x="10419" y="6902"/>
                </a:lnTo>
                <a:lnTo>
                  <a:pt x="10452" y="6897"/>
                </a:lnTo>
                <a:lnTo>
                  <a:pt x="10483" y="6893"/>
                </a:lnTo>
                <a:lnTo>
                  <a:pt x="10512" y="6886"/>
                </a:lnTo>
                <a:lnTo>
                  <a:pt x="10540" y="6881"/>
                </a:lnTo>
                <a:lnTo>
                  <a:pt x="10566" y="6875"/>
                </a:lnTo>
                <a:lnTo>
                  <a:pt x="10590" y="6868"/>
                </a:lnTo>
                <a:lnTo>
                  <a:pt x="10614" y="6862"/>
                </a:lnTo>
                <a:lnTo>
                  <a:pt x="10634" y="6855"/>
                </a:lnTo>
                <a:lnTo>
                  <a:pt x="10654" y="6848"/>
                </a:lnTo>
                <a:lnTo>
                  <a:pt x="10670" y="6840"/>
                </a:lnTo>
                <a:lnTo>
                  <a:pt x="10685" y="6833"/>
                </a:lnTo>
                <a:lnTo>
                  <a:pt x="10633" y="6586"/>
                </a:lnTo>
                <a:close/>
                <a:moveTo>
                  <a:pt x="8774" y="5163"/>
                </a:moveTo>
                <a:lnTo>
                  <a:pt x="8774" y="6884"/>
                </a:lnTo>
                <a:lnTo>
                  <a:pt x="9089" y="6884"/>
                </a:lnTo>
                <a:lnTo>
                  <a:pt x="9089" y="5163"/>
                </a:lnTo>
                <a:lnTo>
                  <a:pt x="8774" y="5163"/>
                </a:lnTo>
                <a:close/>
                <a:moveTo>
                  <a:pt x="7994" y="6884"/>
                </a:moveTo>
                <a:lnTo>
                  <a:pt x="8589" y="5163"/>
                </a:lnTo>
                <a:lnTo>
                  <a:pt x="8255" y="5163"/>
                </a:lnTo>
                <a:lnTo>
                  <a:pt x="8003" y="5951"/>
                </a:lnTo>
                <a:lnTo>
                  <a:pt x="7978" y="6029"/>
                </a:lnTo>
                <a:lnTo>
                  <a:pt x="7954" y="6108"/>
                </a:lnTo>
                <a:lnTo>
                  <a:pt x="7930" y="6186"/>
                </a:lnTo>
                <a:lnTo>
                  <a:pt x="7908" y="6265"/>
                </a:lnTo>
                <a:lnTo>
                  <a:pt x="7886" y="6342"/>
                </a:lnTo>
                <a:lnTo>
                  <a:pt x="7866" y="6420"/>
                </a:lnTo>
                <a:lnTo>
                  <a:pt x="7846" y="6497"/>
                </a:lnTo>
                <a:lnTo>
                  <a:pt x="7828" y="6574"/>
                </a:lnTo>
                <a:lnTo>
                  <a:pt x="7823" y="6574"/>
                </a:lnTo>
                <a:lnTo>
                  <a:pt x="7805" y="6496"/>
                </a:lnTo>
                <a:lnTo>
                  <a:pt x="7787" y="6418"/>
                </a:lnTo>
                <a:lnTo>
                  <a:pt x="7767" y="6340"/>
                </a:lnTo>
                <a:lnTo>
                  <a:pt x="7746" y="6264"/>
                </a:lnTo>
                <a:lnTo>
                  <a:pt x="7725" y="6185"/>
                </a:lnTo>
                <a:lnTo>
                  <a:pt x="7702" y="6107"/>
                </a:lnTo>
                <a:lnTo>
                  <a:pt x="7679" y="6027"/>
                </a:lnTo>
                <a:lnTo>
                  <a:pt x="7654" y="5947"/>
                </a:lnTo>
                <a:lnTo>
                  <a:pt x="7419" y="5163"/>
                </a:lnTo>
                <a:lnTo>
                  <a:pt x="7076" y="5163"/>
                </a:lnTo>
                <a:lnTo>
                  <a:pt x="7634" y="6884"/>
                </a:lnTo>
                <a:lnTo>
                  <a:pt x="7994" y="6884"/>
                </a:lnTo>
                <a:close/>
                <a:moveTo>
                  <a:pt x="5423" y="5865"/>
                </a:moveTo>
                <a:lnTo>
                  <a:pt x="4774" y="5865"/>
                </a:lnTo>
                <a:lnTo>
                  <a:pt x="4774" y="5422"/>
                </a:lnTo>
                <a:lnTo>
                  <a:pt x="5462" y="5422"/>
                </a:lnTo>
                <a:lnTo>
                  <a:pt x="5462" y="5163"/>
                </a:lnTo>
                <a:lnTo>
                  <a:pt x="4459" y="5163"/>
                </a:lnTo>
                <a:lnTo>
                  <a:pt x="4459" y="6884"/>
                </a:lnTo>
                <a:lnTo>
                  <a:pt x="5500" y="6884"/>
                </a:lnTo>
                <a:lnTo>
                  <a:pt x="5500" y="6626"/>
                </a:lnTo>
                <a:lnTo>
                  <a:pt x="4774" y="6626"/>
                </a:lnTo>
                <a:lnTo>
                  <a:pt x="4774" y="6122"/>
                </a:lnTo>
                <a:lnTo>
                  <a:pt x="5423" y="6122"/>
                </a:lnTo>
                <a:lnTo>
                  <a:pt x="5423" y="5865"/>
                </a:lnTo>
                <a:close/>
                <a:moveTo>
                  <a:pt x="3059" y="6803"/>
                </a:moveTo>
                <a:lnTo>
                  <a:pt x="3077" y="6813"/>
                </a:lnTo>
                <a:lnTo>
                  <a:pt x="3098" y="6823"/>
                </a:lnTo>
                <a:lnTo>
                  <a:pt x="3121" y="6833"/>
                </a:lnTo>
                <a:lnTo>
                  <a:pt x="3146" y="6843"/>
                </a:lnTo>
                <a:lnTo>
                  <a:pt x="3171" y="6853"/>
                </a:lnTo>
                <a:lnTo>
                  <a:pt x="3199" y="6862"/>
                </a:lnTo>
                <a:lnTo>
                  <a:pt x="3228" y="6871"/>
                </a:lnTo>
                <a:lnTo>
                  <a:pt x="3258" y="6878"/>
                </a:lnTo>
                <a:lnTo>
                  <a:pt x="3289" y="6885"/>
                </a:lnTo>
                <a:lnTo>
                  <a:pt x="3322" y="6893"/>
                </a:lnTo>
                <a:lnTo>
                  <a:pt x="3354" y="6898"/>
                </a:lnTo>
                <a:lnTo>
                  <a:pt x="3387" y="6903"/>
                </a:lnTo>
                <a:lnTo>
                  <a:pt x="3421" y="6907"/>
                </a:lnTo>
                <a:lnTo>
                  <a:pt x="3456" y="6910"/>
                </a:lnTo>
                <a:lnTo>
                  <a:pt x="3489" y="6911"/>
                </a:lnTo>
                <a:lnTo>
                  <a:pt x="3524" y="6912"/>
                </a:lnTo>
                <a:lnTo>
                  <a:pt x="3565" y="6911"/>
                </a:lnTo>
                <a:lnTo>
                  <a:pt x="3604" y="6909"/>
                </a:lnTo>
                <a:lnTo>
                  <a:pt x="3643" y="6906"/>
                </a:lnTo>
                <a:lnTo>
                  <a:pt x="3680" y="6901"/>
                </a:lnTo>
                <a:lnTo>
                  <a:pt x="3715" y="6896"/>
                </a:lnTo>
                <a:lnTo>
                  <a:pt x="3749" y="6888"/>
                </a:lnTo>
                <a:lnTo>
                  <a:pt x="3782" y="6879"/>
                </a:lnTo>
                <a:lnTo>
                  <a:pt x="3814" y="6870"/>
                </a:lnTo>
                <a:lnTo>
                  <a:pt x="3843" y="6860"/>
                </a:lnTo>
                <a:lnTo>
                  <a:pt x="3872" y="6848"/>
                </a:lnTo>
                <a:lnTo>
                  <a:pt x="3900" y="6835"/>
                </a:lnTo>
                <a:lnTo>
                  <a:pt x="3926" y="6821"/>
                </a:lnTo>
                <a:lnTo>
                  <a:pt x="3951" y="6807"/>
                </a:lnTo>
                <a:lnTo>
                  <a:pt x="3974" y="6791"/>
                </a:lnTo>
                <a:lnTo>
                  <a:pt x="3996" y="6775"/>
                </a:lnTo>
                <a:lnTo>
                  <a:pt x="4017" y="6758"/>
                </a:lnTo>
                <a:lnTo>
                  <a:pt x="4037" y="6739"/>
                </a:lnTo>
                <a:lnTo>
                  <a:pt x="4055" y="6720"/>
                </a:lnTo>
                <a:lnTo>
                  <a:pt x="4072" y="6700"/>
                </a:lnTo>
                <a:lnTo>
                  <a:pt x="4088" y="6680"/>
                </a:lnTo>
                <a:lnTo>
                  <a:pt x="4102" y="6659"/>
                </a:lnTo>
                <a:lnTo>
                  <a:pt x="4115" y="6637"/>
                </a:lnTo>
                <a:lnTo>
                  <a:pt x="4127" y="6615"/>
                </a:lnTo>
                <a:lnTo>
                  <a:pt x="4137" y="6592"/>
                </a:lnTo>
                <a:lnTo>
                  <a:pt x="4146" y="6568"/>
                </a:lnTo>
                <a:lnTo>
                  <a:pt x="4154" y="6545"/>
                </a:lnTo>
                <a:lnTo>
                  <a:pt x="4162" y="6521"/>
                </a:lnTo>
                <a:lnTo>
                  <a:pt x="4167" y="6496"/>
                </a:lnTo>
                <a:lnTo>
                  <a:pt x="4172" y="6471"/>
                </a:lnTo>
                <a:lnTo>
                  <a:pt x="4175" y="6446"/>
                </a:lnTo>
                <a:lnTo>
                  <a:pt x="4176" y="6420"/>
                </a:lnTo>
                <a:lnTo>
                  <a:pt x="4177" y="6395"/>
                </a:lnTo>
                <a:lnTo>
                  <a:pt x="4177" y="6372"/>
                </a:lnTo>
                <a:lnTo>
                  <a:pt x="4175" y="6350"/>
                </a:lnTo>
                <a:lnTo>
                  <a:pt x="4173" y="6327"/>
                </a:lnTo>
                <a:lnTo>
                  <a:pt x="4170" y="6307"/>
                </a:lnTo>
                <a:lnTo>
                  <a:pt x="4167" y="6285"/>
                </a:lnTo>
                <a:lnTo>
                  <a:pt x="4162" y="6266"/>
                </a:lnTo>
                <a:lnTo>
                  <a:pt x="4156" y="6245"/>
                </a:lnTo>
                <a:lnTo>
                  <a:pt x="4149" y="6226"/>
                </a:lnTo>
                <a:lnTo>
                  <a:pt x="4142" y="6207"/>
                </a:lnTo>
                <a:lnTo>
                  <a:pt x="4134" y="6189"/>
                </a:lnTo>
                <a:lnTo>
                  <a:pt x="4126" y="6172"/>
                </a:lnTo>
                <a:lnTo>
                  <a:pt x="4116" y="6154"/>
                </a:lnTo>
                <a:lnTo>
                  <a:pt x="4105" y="6137"/>
                </a:lnTo>
                <a:lnTo>
                  <a:pt x="4093" y="6120"/>
                </a:lnTo>
                <a:lnTo>
                  <a:pt x="4081" y="6104"/>
                </a:lnTo>
                <a:lnTo>
                  <a:pt x="4067" y="6089"/>
                </a:lnTo>
                <a:lnTo>
                  <a:pt x="4053" y="6073"/>
                </a:lnTo>
                <a:lnTo>
                  <a:pt x="4039" y="6058"/>
                </a:lnTo>
                <a:lnTo>
                  <a:pt x="4022" y="6044"/>
                </a:lnTo>
                <a:lnTo>
                  <a:pt x="4006" y="6029"/>
                </a:lnTo>
                <a:lnTo>
                  <a:pt x="3988" y="6016"/>
                </a:lnTo>
                <a:lnTo>
                  <a:pt x="3969" y="6002"/>
                </a:lnTo>
                <a:lnTo>
                  <a:pt x="3950" y="5989"/>
                </a:lnTo>
                <a:lnTo>
                  <a:pt x="3929" y="5976"/>
                </a:lnTo>
                <a:lnTo>
                  <a:pt x="3908" y="5964"/>
                </a:lnTo>
                <a:lnTo>
                  <a:pt x="3886" y="5952"/>
                </a:lnTo>
                <a:lnTo>
                  <a:pt x="3863" y="5939"/>
                </a:lnTo>
                <a:lnTo>
                  <a:pt x="3839" y="5927"/>
                </a:lnTo>
                <a:lnTo>
                  <a:pt x="3814" y="5916"/>
                </a:lnTo>
                <a:lnTo>
                  <a:pt x="3788" y="5905"/>
                </a:lnTo>
                <a:lnTo>
                  <a:pt x="3762" y="5893"/>
                </a:lnTo>
                <a:lnTo>
                  <a:pt x="3734" y="5883"/>
                </a:lnTo>
                <a:lnTo>
                  <a:pt x="3693" y="5867"/>
                </a:lnTo>
                <a:lnTo>
                  <a:pt x="3654" y="5851"/>
                </a:lnTo>
                <a:lnTo>
                  <a:pt x="3618" y="5835"/>
                </a:lnTo>
                <a:lnTo>
                  <a:pt x="3586" y="5821"/>
                </a:lnTo>
                <a:lnTo>
                  <a:pt x="3556" y="5806"/>
                </a:lnTo>
                <a:lnTo>
                  <a:pt x="3529" y="5790"/>
                </a:lnTo>
                <a:lnTo>
                  <a:pt x="3505" y="5775"/>
                </a:lnTo>
                <a:lnTo>
                  <a:pt x="3483" y="5758"/>
                </a:lnTo>
                <a:lnTo>
                  <a:pt x="3473" y="5750"/>
                </a:lnTo>
                <a:lnTo>
                  <a:pt x="3465" y="5742"/>
                </a:lnTo>
                <a:lnTo>
                  <a:pt x="3456" y="5734"/>
                </a:lnTo>
                <a:lnTo>
                  <a:pt x="3449" y="5725"/>
                </a:lnTo>
                <a:lnTo>
                  <a:pt x="3441" y="5717"/>
                </a:lnTo>
                <a:lnTo>
                  <a:pt x="3435" y="5707"/>
                </a:lnTo>
                <a:lnTo>
                  <a:pt x="3429" y="5698"/>
                </a:lnTo>
                <a:lnTo>
                  <a:pt x="3424" y="5689"/>
                </a:lnTo>
                <a:lnTo>
                  <a:pt x="3419" y="5679"/>
                </a:lnTo>
                <a:lnTo>
                  <a:pt x="3416" y="5668"/>
                </a:lnTo>
                <a:lnTo>
                  <a:pt x="3412" y="5658"/>
                </a:lnTo>
                <a:lnTo>
                  <a:pt x="3410" y="5647"/>
                </a:lnTo>
                <a:lnTo>
                  <a:pt x="3408" y="5637"/>
                </a:lnTo>
                <a:lnTo>
                  <a:pt x="3406" y="5626"/>
                </a:lnTo>
                <a:lnTo>
                  <a:pt x="3405" y="5613"/>
                </a:lnTo>
                <a:lnTo>
                  <a:pt x="3405" y="5601"/>
                </a:lnTo>
                <a:lnTo>
                  <a:pt x="3406" y="5583"/>
                </a:lnTo>
                <a:lnTo>
                  <a:pt x="3409" y="5563"/>
                </a:lnTo>
                <a:lnTo>
                  <a:pt x="3411" y="5554"/>
                </a:lnTo>
                <a:lnTo>
                  <a:pt x="3414" y="5545"/>
                </a:lnTo>
                <a:lnTo>
                  <a:pt x="3417" y="5536"/>
                </a:lnTo>
                <a:lnTo>
                  <a:pt x="3421" y="5526"/>
                </a:lnTo>
                <a:lnTo>
                  <a:pt x="3425" y="5517"/>
                </a:lnTo>
                <a:lnTo>
                  <a:pt x="3430" y="5508"/>
                </a:lnTo>
                <a:lnTo>
                  <a:pt x="3436" y="5500"/>
                </a:lnTo>
                <a:lnTo>
                  <a:pt x="3442" y="5491"/>
                </a:lnTo>
                <a:lnTo>
                  <a:pt x="3449" y="5482"/>
                </a:lnTo>
                <a:lnTo>
                  <a:pt x="3456" y="5475"/>
                </a:lnTo>
                <a:lnTo>
                  <a:pt x="3464" y="5467"/>
                </a:lnTo>
                <a:lnTo>
                  <a:pt x="3472" y="5460"/>
                </a:lnTo>
                <a:lnTo>
                  <a:pt x="3481" y="5453"/>
                </a:lnTo>
                <a:lnTo>
                  <a:pt x="3490" y="5446"/>
                </a:lnTo>
                <a:lnTo>
                  <a:pt x="3501" y="5438"/>
                </a:lnTo>
                <a:lnTo>
                  <a:pt x="3511" y="5432"/>
                </a:lnTo>
                <a:lnTo>
                  <a:pt x="3522" y="5427"/>
                </a:lnTo>
                <a:lnTo>
                  <a:pt x="3534" y="5421"/>
                </a:lnTo>
                <a:lnTo>
                  <a:pt x="3547" y="5417"/>
                </a:lnTo>
                <a:lnTo>
                  <a:pt x="3560" y="5412"/>
                </a:lnTo>
                <a:lnTo>
                  <a:pt x="3574" y="5408"/>
                </a:lnTo>
                <a:lnTo>
                  <a:pt x="3589" y="5405"/>
                </a:lnTo>
                <a:lnTo>
                  <a:pt x="3604" y="5402"/>
                </a:lnTo>
                <a:lnTo>
                  <a:pt x="3619" y="5398"/>
                </a:lnTo>
                <a:lnTo>
                  <a:pt x="3636" y="5396"/>
                </a:lnTo>
                <a:lnTo>
                  <a:pt x="3653" y="5395"/>
                </a:lnTo>
                <a:lnTo>
                  <a:pt x="3671" y="5394"/>
                </a:lnTo>
                <a:lnTo>
                  <a:pt x="3689" y="5393"/>
                </a:lnTo>
                <a:lnTo>
                  <a:pt x="3719" y="5394"/>
                </a:lnTo>
                <a:lnTo>
                  <a:pt x="3747" y="5396"/>
                </a:lnTo>
                <a:lnTo>
                  <a:pt x="3776" y="5398"/>
                </a:lnTo>
                <a:lnTo>
                  <a:pt x="3802" y="5402"/>
                </a:lnTo>
                <a:lnTo>
                  <a:pt x="3828" y="5406"/>
                </a:lnTo>
                <a:lnTo>
                  <a:pt x="3853" y="5411"/>
                </a:lnTo>
                <a:lnTo>
                  <a:pt x="3876" y="5417"/>
                </a:lnTo>
                <a:lnTo>
                  <a:pt x="3899" y="5422"/>
                </a:lnTo>
                <a:lnTo>
                  <a:pt x="3919" y="5429"/>
                </a:lnTo>
                <a:lnTo>
                  <a:pt x="3940" y="5435"/>
                </a:lnTo>
                <a:lnTo>
                  <a:pt x="3958" y="5442"/>
                </a:lnTo>
                <a:lnTo>
                  <a:pt x="3975" y="5449"/>
                </a:lnTo>
                <a:lnTo>
                  <a:pt x="4007" y="5463"/>
                </a:lnTo>
                <a:lnTo>
                  <a:pt x="4033" y="5475"/>
                </a:lnTo>
                <a:lnTo>
                  <a:pt x="4108" y="5222"/>
                </a:lnTo>
                <a:lnTo>
                  <a:pt x="4091" y="5213"/>
                </a:lnTo>
                <a:lnTo>
                  <a:pt x="4073" y="5205"/>
                </a:lnTo>
                <a:lnTo>
                  <a:pt x="4053" y="5197"/>
                </a:lnTo>
                <a:lnTo>
                  <a:pt x="4033" y="5189"/>
                </a:lnTo>
                <a:lnTo>
                  <a:pt x="4010" y="5182"/>
                </a:lnTo>
                <a:lnTo>
                  <a:pt x="3988" y="5175"/>
                </a:lnTo>
                <a:lnTo>
                  <a:pt x="3963" y="5168"/>
                </a:lnTo>
                <a:lnTo>
                  <a:pt x="3939" y="5162"/>
                </a:lnTo>
                <a:lnTo>
                  <a:pt x="3912" y="5157"/>
                </a:lnTo>
                <a:lnTo>
                  <a:pt x="3884" y="5152"/>
                </a:lnTo>
                <a:lnTo>
                  <a:pt x="3856" y="5147"/>
                </a:lnTo>
                <a:lnTo>
                  <a:pt x="3826" y="5144"/>
                </a:lnTo>
                <a:lnTo>
                  <a:pt x="3795" y="5141"/>
                </a:lnTo>
                <a:lnTo>
                  <a:pt x="3763" y="5139"/>
                </a:lnTo>
                <a:lnTo>
                  <a:pt x="3730" y="5137"/>
                </a:lnTo>
                <a:lnTo>
                  <a:pt x="3695" y="5137"/>
                </a:lnTo>
                <a:lnTo>
                  <a:pt x="3661" y="5138"/>
                </a:lnTo>
                <a:lnTo>
                  <a:pt x="3628" y="5139"/>
                </a:lnTo>
                <a:lnTo>
                  <a:pt x="3594" y="5142"/>
                </a:lnTo>
                <a:lnTo>
                  <a:pt x="3562" y="5146"/>
                </a:lnTo>
                <a:lnTo>
                  <a:pt x="3530" y="5152"/>
                </a:lnTo>
                <a:lnTo>
                  <a:pt x="3501" y="5158"/>
                </a:lnTo>
                <a:lnTo>
                  <a:pt x="3471" y="5165"/>
                </a:lnTo>
                <a:lnTo>
                  <a:pt x="3442" y="5175"/>
                </a:lnTo>
                <a:lnTo>
                  <a:pt x="3415" y="5184"/>
                </a:lnTo>
                <a:lnTo>
                  <a:pt x="3388" y="5195"/>
                </a:lnTo>
                <a:lnTo>
                  <a:pt x="3363" y="5206"/>
                </a:lnTo>
                <a:lnTo>
                  <a:pt x="3338" y="5219"/>
                </a:lnTo>
                <a:lnTo>
                  <a:pt x="3315" y="5232"/>
                </a:lnTo>
                <a:lnTo>
                  <a:pt x="3293" y="5247"/>
                </a:lnTo>
                <a:lnTo>
                  <a:pt x="3272" y="5262"/>
                </a:lnTo>
                <a:lnTo>
                  <a:pt x="3251" y="5278"/>
                </a:lnTo>
                <a:lnTo>
                  <a:pt x="3232" y="5295"/>
                </a:lnTo>
                <a:lnTo>
                  <a:pt x="3213" y="5313"/>
                </a:lnTo>
                <a:lnTo>
                  <a:pt x="3196" y="5331"/>
                </a:lnTo>
                <a:lnTo>
                  <a:pt x="3181" y="5350"/>
                </a:lnTo>
                <a:lnTo>
                  <a:pt x="3166" y="5371"/>
                </a:lnTo>
                <a:lnTo>
                  <a:pt x="3152" y="5391"/>
                </a:lnTo>
                <a:lnTo>
                  <a:pt x="3140" y="5413"/>
                </a:lnTo>
                <a:lnTo>
                  <a:pt x="3128" y="5435"/>
                </a:lnTo>
                <a:lnTo>
                  <a:pt x="3119" y="5458"/>
                </a:lnTo>
                <a:lnTo>
                  <a:pt x="3110" y="5480"/>
                </a:lnTo>
                <a:lnTo>
                  <a:pt x="3103" y="5505"/>
                </a:lnTo>
                <a:lnTo>
                  <a:pt x="3097" y="5528"/>
                </a:lnTo>
                <a:lnTo>
                  <a:pt x="3093" y="5554"/>
                </a:lnTo>
                <a:lnTo>
                  <a:pt x="3088" y="5578"/>
                </a:lnTo>
                <a:lnTo>
                  <a:pt x="3086" y="5605"/>
                </a:lnTo>
                <a:lnTo>
                  <a:pt x="3086" y="5631"/>
                </a:lnTo>
                <a:lnTo>
                  <a:pt x="3086" y="5654"/>
                </a:lnTo>
                <a:lnTo>
                  <a:pt x="3088" y="5676"/>
                </a:lnTo>
                <a:lnTo>
                  <a:pt x="3090" y="5698"/>
                </a:lnTo>
                <a:lnTo>
                  <a:pt x="3095" y="5720"/>
                </a:lnTo>
                <a:lnTo>
                  <a:pt x="3099" y="5740"/>
                </a:lnTo>
                <a:lnTo>
                  <a:pt x="3105" y="5761"/>
                </a:lnTo>
                <a:lnTo>
                  <a:pt x="3111" y="5780"/>
                </a:lnTo>
                <a:lnTo>
                  <a:pt x="3119" y="5799"/>
                </a:lnTo>
                <a:lnTo>
                  <a:pt x="3127" y="5818"/>
                </a:lnTo>
                <a:lnTo>
                  <a:pt x="3137" y="5836"/>
                </a:lnTo>
                <a:lnTo>
                  <a:pt x="3148" y="5854"/>
                </a:lnTo>
                <a:lnTo>
                  <a:pt x="3159" y="5871"/>
                </a:lnTo>
                <a:lnTo>
                  <a:pt x="3171" y="5888"/>
                </a:lnTo>
                <a:lnTo>
                  <a:pt x="3184" y="5905"/>
                </a:lnTo>
                <a:lnTo>
                  <a:pt x="3198" y="5920"/>
                </a:lnTo>
                <a:lnTo>
                  <a:pt x="3212" y="5935"/>
                </a:lnTo>
                <a:lnTo>
                  <a:pt x="3229" y="5951"/>
                </a:lnTo>
                <a:lnTo>
                  <a:pt x="3245" y="5965"/>
                </a:lnTo>
                <a:lnTo>
                  <a:pt x="3262" y="5979"/>
                </a:lnTo>
                <a:lnTo>
                  <a:pt x="3280" y="5994"/>
                </a:lnTo>
                <a:lnTo>
                  <a:pt x="3298" y="6007"/>
                </a:lnTo>
                <a:lnTo>
                  <a:pt x="3319" y="6020"/>
                </a:lnTo>
                <a:lnTo>
                  <a:pt x="3338" y="6033"/>
                </a:lnTo>
                <a:lnTo>
                  <a:pt x="3360" y="6045"/>
                </a:lnTo>
                <a:lnTo>
                  <a:pt x="3381" y="6057"/>
                </a:lnTo>
                <a:lnTo>
                  <a:pt x="3404" y="6068"/>
                </a:lnTo>
                <a:lnTo>
                  <a:pt x="3427" y="6080"/>
                </a:lnTo>
                <a:lnTo>
                  <a:pt x="3451" y="6091"/>
                </a:lnTo>
                <a:lnTo>
                  <a:pt x="3475" y="6101"/>
                </a:lnTo>
                <a:lnTo>
                  <a:pt x="3501" y="6111"/>
                </a:lnTo>
                <a:lnTo>
                  <a:pt x="3526" y="6122"/>
                </a:lnTo>
                <a:lnTo>
                  <a:pt x="3552" y="6131"/>
                </a:lnTo>
                <a:lnTo>
                  <a:pt x="3592" y="6146"/>
                </a:lnTo>
                <a:lnTo>
                  <a:pt x="3628" y="6160"/>
                </a:lnTo>
                <a:lnTo>
                  <a:pt x="3661" y="6176"/>
                </a:lnTo>
                <a:lnTo>
                  <a:pt x="3692" y="6191"/>
                </a:lnTo>
                <a:lnTo>
                  <a:pt x="3720" y="6206"/>
                </a:lnTo>
                <a:lnTo>
                  <a:pt x="3744" y="6222"/>
                </a:lnTo>
                <a:lnTo>
                  <a:pt x="3767" y="6238"/>
                </a:lnTo>
                <a:lnTo>
                  <a:pt x="3786" y="6254"/>
                </a:lnTo>
                <a:lnTo>
                  <a:pt x="3795" y="6264"/>
                </a:lnTo>
                <a:lnTo>
                  <a:pt x="3804" y="6272"/>
                </a:lnTo>
                <a:lnTo>
                  <a:pt x="3811" y="6281"/>
                </a:lnTo>
                <a:lnTo>
                  <a:pt x="3818" y="6290"/>
                </a:lnTo>
                <a:lnTo>
                  <a:pt x="3825" y="6299"/>
                </a:lnTo>
                <a:lnTo>
                  <a:pt x="3830" y="6309"/>
                </a:lnTo>
                <a:lnTo>
                  <a:pt x="3835" y="6319"/>
                </a:lnTo>
                <a:lnTo>
                  <a:pt x="3840" y="6328"/>
                </a:lnTo>
                <a:lnTo>
                  <a:pt x="3844" y="6338"/>
                </a:lnTo>
                <a:lnTo>
                  <a:pt x="3848" y="6349"/>
                </a:lnTo>
                <a:lnTo>
                  <a:pt x="3851" y="6360"/>
                </a:lnTo>
                <a:lnTo>
                  <a:pt x="3853" y="6370"/>
                </a:lnTo>
                <a:lnTo>
                  <a:pt x="3855" y="6381"/>
                </a:lnTo>
                <a:lnTo>
                  <a:pt x="3856" y="6393"/>
                </a:lnTo>
                <a:lnTo>
                  <a:pt x="3857" y="6405"/>
                </a:lnTo>
                <a:lnTo>
                  <a:pt x="3858" y="6417"/>
                </a:lnTo>
                <a:lnTo>
                  <a:pt x="3857" y="6429"/>
                </a:lnTo>
                <a:lnTo>
                  <a:pt x="3856" y="6443"/>
                </a:lnTo>
                <a:lnTo>
                  <a:pt x="3855" y="6455"/>
                </a:lnTo>
                <a:lnTo>
                  <a:pt x="3852" y="6467"/>
                </a:lnTo>
                <a:lnTo>
                  <a:pt x="3850" y="6479"/>
                </a:lnTo>
                <a:lnTo>
                  <a:pt x="3845" y="6491"/>
                </a:lnTo>
                <a:lnTo>
                  <a:pt x="3841" y="6502"/>
                </a:lnTo>
                <a:lnTo>
                  <a:pt x="3836" y="6513"/>
                </a:lnTo>
                <a:lnTo>
                  <a:pt x="3831" y="6523"/>
                </a:lnTo>
                <a:lnTo>
                  <a:pt x="3825" y="6534"/>
                </a:lnTo>
                <a:lnTo>
                  <a:pt x="3819" y="6544"/>
                </a:lnTo>
                <a:lnTo>
                  <a:pt x="3811" y="6553"/>
                </a:lnTo>
                <a:lnTo>
                  <a:pt x="3804" y="6562"/>
                </a:lnTo>
                <a:lnTo>
                  <a:pt x="3794" y="6570"/>
                </a:lnTo>
                <a:lnTo>
                  <a:pt x="3786" y="6579"/>
                </a:lnTo>
                <a:lnTo>
                  <a:pt x="3776" y="6587"/>
                </a:lnTo>
                <a:lnTo>
                  <a:pt x="3766" y="6594"/>
                </a:lnTo>
                <a:lnTo>
                  <a:pt x="3754" y="6601"/>
                </a:lnTo>
                <a:lnTo>
                  <a:pt x="3743" y="6608"/>
                </a:lnTo>
                <a:lnTo>
                  <a:pt x="3732" y="6614"/>
                </a:lnTo>
                <a:lnTo>
                  <a:pt x="3719" y="6621"/>
                </a:lnTo>
                <a:lnTo>
                  <a:pt x="3705" y="6626"/>
                </a:lnTo>
                <a:lnTo>
                  <a:pt x="3692" y="6631"/>
                </a:lnTo>
                <a:lnTo>
                  <a:pt x="3678" y="6635"/>
                </a:lnTo>
                <a:lnTo>
                  <a:pt x="3663" y="6639"/>
                </a:lnTo>
                <a:lnTo>
                  <a:pt x="3648" y="6642"/>
                </a:lnTo>
                <a:lnTo>
                  <a:pt x="3632" y="6645"/>
                </a:lnTo>
                <a:lnTo>
                  <a:pt x="3615" y="6647"/>
                </a:lnTo>
                <a:lnTo>
                  <a:pt x="3598" y="6649"/>
                </a:lnTo>
                <a:lnTo>
                  <a:pt x="3581" y="6650"/>
                </a:lnTo>
                <a:lnTo>
                  <a:pt x="3563" y="6651"/>
                </a:lnTo>
                <a:lnTo>
                  <a:pt x="3545" y="6651"/>
                </a:lnTo>
                <a:lnTo>
                  <a:pt x="3514" y="6651"/>
                </a:lnTo>
                <a:lnTo>
                  <a:pt x="3484" y="6649"/>
                </a:lnTo>
                <a:lnTo>
                  <a:pt x="3455" y="6646"/>
                </a:lnTo>
                <a:lnTo>
                  <a:pt x="3426" y="6643"/>
                </a:lnTo>
                <a:lnTo>
                  <a:pt x="3397" y="6638"/>
                </a:lnTo>
                <a:lnTo>
                  <a:pt x="3369" y="6632"/>
                </a:lnTo>
                <a:lnTo>
                  <a:pt x="3341" y="6626"/>
                </a:lnTo>
                <a:lnTo>
                  <a:pt x="3315" y="6619"/>
                </a:lnTo>
                <a:lnTo>
                  <a:pt x="3288" y="6610"/>
                </a:lnTo>
                <a:lnTo>
                  <a:pt x="3262" y="6602"/>
                </a:lnTo>
                <a:lnTo>
                  <a:pt x="3238" y="6593"/>
                </a:lnTo>
                <a:lnTo>
                  <a:pt x="3213" y="6584"/>
                </a:lnTo>
                <a:lnTo>
                  <a:pt x="3191" y="6574"/>
                </a:lnTo>
                <a:lnTo>
                  <a:pt x="3168" y="6563"/>
                </a:lnTo>
                <a:lnTo>
                  <a:pt x="3148" y="6553"/>
                </a:lnTo>
                <a:lnTo>
                  <a:pt x="3128" y="6542"/>
                </a:lnTo>
                <a:lnTo>
                  <a:pt x="3059" y="6803"/>
                </a:lnTo>
                <a:close/>
                <a:moveTo>
                  <a:pt x="5775" y="6884"/>
                </a:moveTo>
                <a:lnTo>
                  <a:pt x="6085" y="6884"/>
                </a:lnTo>
                <a:lnTo>
                  <a:pt x="6085" y="6183"/>
                </a:lnTo>
                <a:lnTo>
                  <a:pt x="6242" y="6183"/>
                </a:lnTo>
                <a:lnTo>
                  <a:pt x="6274" y="6184"/>
                </a:lnTo>
                <a:lnTo>
                  <a:pt x="6304" y="6188"/>
                </a:lnTo>
                <a:lnTo>
                  <a:pt x="6318" y="6190"/>
                </a:lnTo>
                <a:lnTo>
                  <a:pt x="6332" y="6193"/>
                </a:lnTo>
                <a:lnTo>
                  <a:pt x="6345" y="6196"/>
                </a:lnTo>
                <a:lnTo>
                  <a:pt x="6358" y="6200"/>
                </a:lnTo>
                <a:lnTo>
                  <a:pt x="6370" y="6204"/>
                </a:lnTo>
                <a:lnTo>
                  <a:pt x="6381" y="6209"/>
                </a:lnTo>
                <a:lnTo>
                  <a:pt x="6394" y="6215"/>
                </a:lnTo>
                <a:lnTo>
                  <a:pt x="6404" y="6221"/>
                </a:lnTo>
                <a:lnTo>
                  <a:pt x="6414" y="6227"/>
                </a:lnTo>
                <a:lnTo>
                  <a:pt x="6424" y="6234"/>
                </a:lnTo>
                <a:lnTo>
                  <a:pt x="6435" y="6242"/>
                </a:lnTo>
                <a:lnTo>
                  <a:pt x="6444" y="6250"/>
                </a:lnTo>
                <a:lnTo>
                  <a:pt x="6453" y="6260"/>
                </a:lnTo>
                <a:lnTo>
                  <a:pt x="6461" y="6269"/>
                </a:lnTo>
                <a:lnTo>
                  <a:pt x="6469" y="6279"/>
                </a:lnTo>
                <a:lnTo>
                  <a:pt x="6478" y="6290"/>
                </a:lnTo>
                <a:lnTo>
                  <a:pt x="6485" y="6303"/>
                </a:lnTo>
                <a:lnTo>
                  <a:pt x="6492" y="6315"/>
                </a:lnTo>
                <a:lnTo>
                  <a:pt x="6499" y="6328"/>
                </a:lnTo>
                <a:lnTo>
                  <a:pt x="6505" y="6341"/>
                </a:lnTo>
                <a:lnTo>
                  <a:pt x="6512" y="6357"/>
                </a:lnTo>
                <a:lnTo>
                  <a:pt x="6518" y="6372"/>
                </a:lnTo>
                <a:lnTo>
                  <a:pt x="6524" y="6388"/>
                </a:lnTo>
                <a:lnTo>
                  <a:pt x="6530" y="6405"/>
                </a:lnTo>
                <a:lnTo>
                  <a:pt x="6540" y="6442"/>
                </a:lnTo>
                <a:lnTo>
                  <a:pt x="6549" y="6481"/>
                </a:lnTo>
                <a:lnTo>
                  <a:pt x="6567" y="6558"/>
                </a:lnTo>
                <a:lnTo>
                  <a:pt x="6584" y="6627"/>
                </a:lnTo>
                <a:lnTo>
                  <a:pt x="6599" y="6689"/>
                </a:lnTo>
                <a:lnTo>
                  <a:pt x="6615" y="6744"/>
                </a:lnTo>
                <a:lnTo>
                  <a:pt x="6629" y="6791"/>
                </a:lnTo>
                <a:lnTo>
                  <a:pt x="6642" y="6830"/>
                </a:lnTo>
                <a:lnTo>
                  <a:pt x="6654" y="6862"/>
                </a:lnTo>
                <a:lnTo>
                  <a:pt x="6664" y="6884"/>
                </a:lnTo>
                <a:lnTo>
                  <a:pt x="6985" y="6884"/>
                </a:lnTo>
                <a:lnTo>
                  <a:pt x="6978" y="6871"/>
                </a:lnTo>
                <a:lnTo>
                  <a:pt x="6972" y="6854"/>
                </a:lnTo>
                <a:lnTo>
                  <a:pt x="6965" y="6834"/>
                </a:lnTo>
                <a:lnTo>
                  <a:pt x="6956" y="6812"/>
                </a:lnTo>
                <a:lnTo>
                  <a:pt x="6941" y="6761"/>
                </a:lnTo>
                <a:lnTo>
                  <a:pt x="6925" y="6701"/>
                </a:lnTo>
                <a:lnTo>
                  <a:pt x="6907" y="6636"/>
                </a:lnTo>
                <a:lnTo>
                  <a:pt x="6889" y="6563"/>
                </a:lnTo>
                <a:lnTo>
                  <a:pt x="6869" y="6488"/>
                </a:lnTo>
                <a:lnTo>
                  <a:pt x="6850" y="6409"/>
                </a:lnTo>
                <a:lnTo>
                  <a:pt x="6842" y="6378"/>
                </a:lnTo>
                <a:lnTo>
                  <a:pt x="6833" y="6349"/>
                </a:lnTo>
                <a:lnTo>
                  <a:pt x="6822" y="6320"/>
                </a:lnTo>
                <a:lnTo>
                  <a:pt x="6812" y="6293"/>
                </a:lnTo>
                <a:lnTo>
                  <a:pt x="6801" y="6268"/>
                </a:lnTo>
                <a:lnTo>
                  <a:pt x="6789" y="6243"/>
                </a:lnTo>
                <a:lnTo>
                  <a:pt x="6775" y="6221"/>
                </a:lnTo>
                <a:lnTo>
                  <a:pt x="6761" y="6198"/>
                </a:lnTo>
                <a:lnTo>
                  <a:pt x="6747" y="6178"/>
                </a:lnTo>
                <a:lnTo>
                  <a:pt x="6730" y="6159"/>
                </a:lnTo>
                <a:lnTo>
                  <a:pt x="6713" y="6142"/>
                </a:lnTo>
                <a:lnTo>
                  <a:pt x="6696" y="6126"/>
                </a:lnTo>
                <a:lnTo>
                  <a:pt x="6676" y="6111"/>
                </a:lnTo>
                <a:lnTo>
                  <a:pt x="6656" y="6099"/>
                </a:lnTo>
                <a:lnTo>
                  <a:pt x="6634" y="6088"/>
                </a:lnTo>
                <a:lnTo>
                  <a:pt x="6612" y="6078"/>
                </a:lnTo>
                <a:lnTo>
                  <a:pt x="6612" y="6070"/>
                </a:lnTo>
                <a:lnTo>
                  <a:pt x="6627" y="6065"/>
                </a:lnTo>
                <a:lnTo>
                  <a:pt x="6642" y="6059"/>
                </a:lnTo>
                <a:lnTo>
                  <a:pt x="6657" y="6052"/>
                </a:lnTo>
                <a:lnTo>
                  <a:pt x="6671" y="6045"/>
                </a:lnTo>
                <a:lnTo>
                  <a:pt x="6686" y="6038"/>
                </a:lnTo>
                <a:lnTo>
                  <a:pt x="6701" y="6029"/>
                </a:lnTo>
                <a:lnTo>
                  <a:pt x="6714" y="6020"/>
                </a:lnTo>
                <a:lnTo>
                  <a:pt x="6728" y="6011"/>
                </a:lnTo>
                <a:lnTo>
                  <a:pt x="6742" y="6001"/>
                </a:lnTo>
                <a:lnTo>
                  <a:pt x="6755" y="5991"/>
                </a:lnTo>
                <a:lnTo>
                  <a:pt x="6768" y="5980"/>
                </a:lnTo>
                <a:lnTo>
                  <a:pt x="6780" y="5969"/>
                </a:lnTo>
                <a:lnTo>
                  <a:pt x="6793" y="5957"/>
                </a:lnTo>
                <a:lnTo>
                  <a:pt x="6805" y="5945"/>
                </a:lnTo>
                <a:lnTo>
                  <a:pt x="6816" y="5931"/>
                </a:lnTo>
                <a:lnTo>
                  <a:pt x="6828" y="5918"/>
                </a:lnTo>
                <a:lnTo>
                  <a:pt x="6838" y="5905"/>
                </a:lnTo>
                <a:lnTo>
                  <a:pt x="6848" y="5890"/>
                </a:lnTo>
                <a:lnTo>
                  <a:pt x="6857" y="5876"/>
                </a:lnTo>
                <a:lnTo>
                  <a:pt x="6866" y="5861"/>
                </a:lnTo>
                <a:lnTo>
                  <a:pt x="6875" y="5845"/>
                </a:lnTo>
                <a:lnTo>
                  <a:pt x="6883" y="5829"/>
                </a:lnTo>
                <a:lnTo>
                  <a:pt x="6890" y="5813"/>
                </a:lnTo>
                <a:lnTo>
                  <a:pt x="6896" y="5795"/>
                </a:lnTo>
                <a:lnTo>
                  <a:pt x="6902" y="5778"/>
                </a:lnTo>
                <a:lnTo>
                  <a:pt x="6907" y="5761"/>
                </a:lnTo>
                <a:lnTo>
                  <a:pt x="6911" y="5742"/>
                </a:lnTo>
                <a:lnTo>
                  <a:pt x="6915" y="5723"/>
                </a:lnTo>
                <a:lnTo>
                  <a:pt x="6919" y="5704"/>
                </a:lnTo>
                <a:lnTo>
                  <a:pt x="6921" y="5685"/>
                </a:lnTo>
                <a:lnTo>
                  <a:pt x="6922" y="5664"/>
                </a:lnTo>
                <a:lnTo>
                  <a:pt x="6923" y="5644"/>
                </a:lnTo>
                <a:lnTo>
                  <a:pt x="6922" y="5616"/>
                </a:lnTo>
                <a:lnTo>
                  <a:pt x="6920" y="5591"/>
                </a:lnTo>
                <a:lnTo>
                  <a:pt x="6917" y="5564"/>
                </a:lnTo>
                <a:lnTo>
                  <a:pt x="6912" y="5540"/>
                </a:lnTo>
                <a:lnTo>
                  <a:pt x="6907" y="5515"/>
                </a:lnTo>
                <a:lnTo>
                  <a:pt x="6900" y="5492"/>
                </a:lnTo>
                <a:lnTo>
                  <a:pt x="6893" y="5469"/>
                </a:lnTo>
                <a:lnTo>
                  <a:pt x="6884" y="5447"/>
                </a:lnTo>
                <a:lnTo>
                  <a:pt x="6874" y="5426"/>
                </a:lnTo>
                <a:lnTo>
                  <a:pt x="6863" y="5406"/>
                </a:lnTo>
                <a:lnTo>
                  <a:pt x="6851" y="5385"/>
                </a:lnTo>
                <a:lnTo>
                  <a:pt x="6838" y="5367"/>
                </a:lnTo>
                <a:lnTo>
                  <a:pt x="6823" y="5349"/>
                </a:lnTo>
                <a:lnTo>
                  <a:pt x="6808" y="5332"/>
                </a:lnTo>
                <a:lnTo>
                  <a:pt x="6793" y="5317"/>
                </a:lnTo>
                <a:lnTo>
                  <a:pt x="6775" y="5301"/>
                </a:lnTo>
                <a:lnTo>
                  <a:pt x="6753" y="5284"/>
                </a:lnTo>
                <a:lnTo>
                  <a:pt x="6729" y="5268"/>
                </a:lnTo>
                <a:lnTo>
                  <a:pt x="6705" y="5252"/>
                </a:lnTo>
                <a:lnTo>
                  <a:pt x="6679" y="5239"/>
                </a:lnTo>
                <a:lnTo>
                  <a:pt x="6652" y="5227"/>
                </a:lnTo>
                <a:lnTo>
                  <a:pt x="6623" y="5215"/>
                </a:lnTo>
                <a:lnTo>
                  <a:pt x="6592" y="5205"/>
                </a:lnTo>
                <a:lnTo>
                  <a:pt x="6560" y="5196"/>
                </a:lnTo>
                <a:lnTo>
                  <a:pt x="6527" y="5189"/>
                </a:lnTo>
                <a:lnTo>
                  <a:pt x="6492" y="5182"/>
                </a:lnTo>
                <a:lnTo>
                  <a:pt x="6456" y="5176"/>
                </a:lnTo>
                <a:lnTo>
                  <a:pt x="6417" y="5171"/>
                </a:lnTo>
                <a:lnTo>
                  <a:pt x="6378" y="5168"/>
                </a:lnTo>
                <a:lnTo>
                  <a:pt x="6336" y="5165"/>
                </a:lnTo>
                <a:lnTo>
                  <a:pt x="6293" y="5164"/>
                </a:lnTo>
                <a:lnTo>
                  <a:pt x="6248" y="5163"/>
                </a:lnTo>
                <a:lnTo>
                  <a:pt x="6181" y="5164"/>
                </a:lnTo>
                <a:lnTo>
                  <a:pt x="6114" y="5166"/>
                </a:lnTo>
                <a:lnTo>
                  <a:pt x="6050" y="5169"/>
                </a:lnTo>
                <a:lnTo>
                  <a:pt x="5989" y="5174"/>
                </a:lnTo>
                <a:lnTo>
                  <a:pt x="5929" y="5179"/>
                </a:lnTo>
                <a:lnTo>
                  <a:pt x="5874" y="5186"/>
                </a:lnTo>
                <a:lnTo>
                  <a:pt x="5822" y="5193"/>
                </a:lnTo>
                <a:lnTo>
                  <a:pt x="5775" y="5200"/>
                </a:lnTo>
                <a:lnTo>
                  <a:pt x="5775" y="6884"/>
                </a:lnTo>
                <a:close/>
                <a:moveTo>
                  <a:pt x="6085" y="5414"/>
                </a:moveTo>
                <a:lnTo>
                  <a:pt x="6098" y="5411"/>
                </a:lnTo>
                <a:lnTo>
                  <a:pt x="6114" y="5409"/>
                </a:lnTo>
                <a:lnTo>
                  <a:pt x="6134" y="5406"/>
                </a:lnTo>
                <a:lnTo>
                  <a:pt x="6156" y="5404"/>
                </a:lnTo>
                <a:lnTo>
                  <a:pt x="6182" y="5402"/>
                </a:lnTo>
                <a:lnTo>
                  <a:pt x="6211" y="5400"/>
                </a:lnTo>
                <a:lnTo>
                  <a:pt x="6243" y="5398"/>
                </a:lnTo>
                <a:lnTo>
                  <a:pt x="6278" y="5398"/>
                </a:lnTo>
                <a:lnTo>
                  <a:pt x="6298" y="5398"/>
                </a:lnTo>
                <a:lnTo>
                  <a:pt x="6316" y="5400"/>
                </a:lnTo>
                <a:lnTo>
                  <a:pt x="6333" y="5402"/>
                </a:lnTo>
                <a:lnTo>
                  <a:pt x="6351" y="5403"/>
                </a:lnTo>
                <a:lnTo>
                  <a:pt x="6368" y="5406"/>
                </a:lnTo>
                <a:lnTo>
                  <a:pt x="6385" y="5409"/>
                </a:lnTo>
                <a:lnTo>
                  <a:pt x="6400" y="5412"/>
                </a:lnTo>
                <a:lnTo>
                  <a:pt x="6416" y="5416"/>
                </a:lnTo>
                <a:lnTo>
                  <a:pt x="6431" y="5420"/>
                </a:lnTo>
                <a:lnTo>
                  <a:pt x="6445" y="5425"/>
                </a:lnTo>
                <a:lnTo>
                  <a:pt x="6459" y="5430"/>
                </a:lnTo>
                <a:lnTo>
                  <a:pt x="6473" y="5436"/>
                </a:lnTo>
                <a:lnTo>
                  <a:pt x="6486" y="5443"/>
                </a:lnTo>
                <a:lnTo>
                  <a:pt x="6498" y="5451"/>
                </a:lnTo>
                <a:lnTo>
                  <a:pt x="6509" y="5458"/>
                </a:lnTo>
                <a:lnTo>
                  <a:pt x="6521" y="5466"/>
                </a:lnTo>
                <a:lnTo>
                  <a:pt x="6531" y="5475"/>
                </a:lnTo>
                <a:lnTo>
                  <a:pt x="6541" y="5484"/>
                </a:lnTo>
                <a:lnTo>
                  <a:pt x="6550" y="5494"/>
                </a:lnTo>
                <a:lnTo>
                  <a:pt x="6559" y="5504"/>
                </a:lnTo>
                <a:lnTo>
                  <a:pt x="6568" y="5515"/>
                </a:lnTo>
                <a:lnTo>
                  <a:pt x="6575" y="5526"/>
                </a:lnTo>
                <a:lnTo>
                  <a:pt x="6582" y="5539"/>
                </a:lnTo>
                <a:lnTo>
                  <a:pt x="6588" y="5551"/>
                </a:lnTo>
                <a:lnTo>
                  <a:pt x="6593" y="5564"/>
                </a:lnTo>
                <a:lnTo>
                  <a:pt x="6598" y="5578"/>
                </a:lnTo>
                <a:lnTo>
                  <a:pt x="6602" y="5593"/>
                </a:lnTo>
                <a:lnTo>
                  <a:pt x="6606" y="5607"/>
                </a:lnTo>
                <a:lnTo>
                  <a:pt x="6608" y="5622"/>
                </a:lnTo>
                <a:lnTo>
                  <a:pt x="6610" y="5639"/>
                </a:lnTo>
                <a:lnTo>
                  <a:pt x="6611" y="5655"/>
                </a:lnTo>
                <a:lnTo>
                  <a:pt x="6612" y="5673"/>
                </a:lnTo>
                <a:lnTo>
                  <a:pt x="6611" y="5688"/>
                </a:lnTo>
                <a:lnTo>
                  <a:pt x="6610" y="5703"/>
                </a:lnTo>
                <a:lnTo>
                  <a:pt x="6608" y="5719"/>
                </a:lnTo>
                <a:lnTo>
                  <a:pt x="6606" y="5734"/>
                </a:lnTo>
                <a:lnTo>
                  <a:pt x="6602" y="5747"/>
                </a:lnTo>
                <a:lnTo>
                  <a:pt x="6598" y="5762"/>
                </a:lnTo>
                <a:lnTo>
                  <a:pt x="6593" y="5775"/>
                </a:lnTo>
                <a:lnTo>
                  <a:pt x="6588" y="5788"/>
                </a:lnTo>
                <a:lnTo>
                  <a:pt x="6582" y="5800"/>
                </a:lnTo>
                <a:lnTo>
                  <a:pt x="6575" y="5813"/>
                </a:lnTo>
                <a:lnTo>
                  <a:pt x="6568" y="5825"/>
                </a:lnTo>
                <a:lnTo>
                  <a:pt x="6559" y="5836"/>
                </a:lnTo>
                <a:lnTo>
                  <a:pt x="6550" y="5847"/>
                </a:lnTo>
                <a:lnTo>
                  <a:pt x="6541" y="5858"/>
                </a:lnTo>
                <a:lnTo>
                  <a:pt x="6531" y="5868"/>
                </a:lnTo>
                <a:lnTo>
                  <a:pt x="6520" y="5877"/>
                </a:lnTo>
                <a:lnTo>
                  <a:pt x="6508" y="5886"/>
                </a:lnTo>
                <a:lnTo>
                  <a:pt x="6496" y="5894"/>
                </a:lnTo>
                <a:lnTo>
                  <a:pt x="6484" y="5903"/>
                </a:lnTo>
                <a:lnTo>
                  <a:pt x="6470" y="5910"/>
                </a:lnTo>
                <a:lnTo>
                  <a:pt x="6457" y="5916"/>
                </a:lnTo>
                <a:lnTo>
                  <a:pt x="6443" y="5923"/>
                </a:lnTo>
                <a:lnTo>
                  <a:pt x="6428" y="5928"/>
                </a:lnTo>
                <a:lnTo>
                  <a:pt x="6412" y="5933"/>
                </a:lnTo>
                <a:lnTo>
                  <a:pt x="6396" y="5938"/>
                </a:lnTo>
                <a:lnTo>
                  <a:pt x="6379" y="5943"/>
                </a:lnTo>
                <a:lnTo>
                  <a:pt x="6362" y="5946"/>
                </a:lnTo>
                <a:lnTo>
                  <a:pt x="6345" y="5949"/>
                </a:lnTo>
                <a:lnTo>
                  <a:pt x="6326" y="5951"/>
                </a:lnTo>
                <a:lnTo>
                  <a:pt x="6308" y="5953"/>
                </a:lnTo>
                <a:lnTo>
                  <a:pt x="6289" y="5954"/>
                </a:lnTo>
                <a:lnTo>
                  <a:pt x="6269" y="5954"/>
                </a:lnTo>
                <a:lnTo>
                  <a:pt x="6085" y="5954"/>
                </a:lnTo>
                <a:lnTo>
                  <a:pt x="6085" y="5414"/>
                </a:lnTo>
                <a:close/>
                <a:moveTo>
                  <a:pt x="1274" y="4005"/>
                </a:moveTo>
                <a:lnTo>
                  <a:pt x="1257" y="4011"/>
                </a:lnTo>
                <a:lnTo>
                  <a:pt x="1241" y="4018"/>
                </a:lnTo>
                <a:lnTo>
                  <a:pt x="1222" y="4024"/>
                </a:lnTo>
                <a:lnTo>
                  <a:pt x="1203" y="4030"/>
                </a:lnTo>
                <a:lnTo>
                  <a:pt x="1184" y="4035"/>
                </a:lnTo>
                <a:lnTo>
                  <a:pt x="1162" y="4040"/>
                </a:lnTo>
                <a:lnTo>
                  <a:pt x="1141" y="4046"/>
                </a:lnTo>
                <a:lnTo>
                  <a:pt x="1119" y="4050"/>
                </a:lnTo>
                <a:lnTo>
                  <a:pt x="1097" y="4054"/>
                </a:lnTo>
                <a:lnTo>
                  <a:pt x="1073" y="4057"/>
                </a:lnTo>
                <a:lnTo>
                  <a:pt x="1050" y="4060"/>
                </a:lnTo>
                <a:lnTo>
                  <a:pt x="1026" y="4062"/>
                </a:lnTo>
                <a:lnTo>
                  <a:pt x="1003" y="4064"/>
                </a:lnTo>
                <a:lnTo>
                  <a:pt x="979" y="4066"/>
                </a:lnTo>
                <a:lnTo>
                  <a:pt x="954" y="4067"/>
                </a:lnTo>
                <a:lnTo>
                  <a:pt x="931" y="4067"/>
                </a:lnTo>
                <a:lnTo>
                  <a:pt x="896" y="4066"/>
                </a:lnTo>
                <a:lnTo>
                  <a:pt x="861" y="4064"/>
                </a:lnTo>
                <a:lnTo>
                  <a:pt x="829" y="4061"/>
                </a:lnTo>
                <a:lnTo>
                  <a:pt x="796" y="4056"/>
                </a:lnTo>
                <a:lnTo>
                  <a:pt x="765" y="4050"/>
                </a:lnTo>
                <a:lnTo>
                  <a:pt x="735" y="4042"/>
                </a:lnTo>
                <a:lnTo>
                  <a:pt x="706" y="4033"/>
                </a:lnTo>
                <a:lnTo>
                  <a:pt x="677" y="4023"/>
                </a:lnTo>
                <a:lnTo>
                  <a:pt x="651" y="4012"/>
                </a:lnTo>
                <a:lnTo>
                  <a:pt x="624" y="4000"/>
                </a:lnTo>
                <a:lnTo>
                  <a:pt x="598" y="3986"/>
                </a:lnTo>
                <a:lnTo>
                  <a:pt x="575" y="3971"/>
                </a:lnTo>
                <a:lnTo>
                  <a:pt x="551" y="3955"/>
                </a:lnTo>
                <a:lnTo>
                  <a:pt x="530" y="3937"/>
                </a:lnTo>
                <a:lnTo>
                  <a:pt x="508" y="3919"/>
                </a:lnTo>
                <a:lnTo>
                  <a:pt x="489" y="3899"/>
                </a:lnTo>
                <a:lnTo>
                  <a:pt x="471" y="3879"/>
                </a:lnTo>
                <a:lnTo>
                  <a:pt x="453" y="3856"/>
                </a:lnTo>
                <a:lnTo>
                  <a:pt x="437" y="3834"/>
                </a:lnTo>
                <a:lnTo>
                  <a:pt x="421" y="3810"/>
                </a:lnTo>
                <a:lnTo>
                  <a:pt x="407" y="3785"/>
                </a:lnTo>
                <a:lnTo>
                  <a:pt x="394" y="3759"/>
                </a:lnTo>
                <a:lnTo>
                  <a:pt x="383" y="3732"/>
                </a:lnTo>
                <a:lnTo>
                  <a:pt x="371" y="3704"/>
                </a:lnTo>
                <a:lnTo>
                  <a:pt x="362" y="3675"/>
                </a:lnTo>
                <a:lnTo>
                  <a:pt x="354" y="3645"/>
                </a:lnTo>
                <a:lnTo>
                  <a:pt x="347" y="3614"/>
                </a:lnTo>
                <a:lnTo>
                  <a:pt x="342" y="3582"/>
                </a:lnTo>
                <a:lnTo>
                  <a:pt x="337" y="3550"/>
                </a:lnTo>
                <a:lnTo>
                  <a:pt x="333" y="3517"/>
                </a:lnTo>
                <a:lnTo>
                  <a:pt x="331" y="3482"/>
                </a:lnTo>
                <a:lnTo>
                  <a:pt x="331" y="3447"/>
                </a:lnTo>
                <a:lnTo>
                  <a:pt x="332" y="3408"/>
                </a:lnTo>
                <a:lnTo>
                  <a:pt x="335" y="3372"/>
                </a:lnTo>
                <a:lnTo>
                  <a:pt x="338" y="3336"/>
                </a:lnTo>
                <a:lnTo>
                  <a:pt x="343" y="3301"/>
                </a:lnTo>
                <a:lnTo>
                  <a:pt x="349" y="3267"/>
                </a:lnTo>
                <a:lnTo>
                  <a:pt x="357" y="3235"/>
                </a:lnTo>
                <a:lnTo>
                  <a:pt x="366" y="3204"/>
                </a:lnTo>
                <a:lnTo>
                  <a:pt x="376" y="3173"/>
                </a:lnTo>
                <a:lnTo>
                  <a:pt x="388" y="3145"/>
                </a:lnTo>
                <a:lnTo>
                  <a:pt x="401" y="3117"/>
                </a:lnTo>
                <a:lnTo>
                  <a:pt x="414" y="3090"/>
                </a:lnTo>
                <a:lnTo>
                  <a:pt x="430" y="3065"/>
                </a:lnTo>
                <a:lnTo>
                  <a:pt x="446" y="3041"/>
                </a:lnTo>
                <a:lnTo>
                  <a:pt x="463" y="3018"/>
                </a:lnTo>
                <a:lnTo>
                  <a:pt x="482" y="2996"/>
                </a:lnTo>
                <a:lnTo>
                  <a:pt x="501" y="2976"/>
                </a:lnTo>
                <a:lnTo>
                  <a:pt x="522" y="2956"/>
                </a:lnTo>
                <a:lnTo>
                  <a:pt x="543" y="2938"/>
                </a:lnTo>
                <a:lnTo>
                  <a:pt x="566" y="2921"/>
                </a:lnTo>
                <a:lnTo>
                  <a:pt x="589" y="2905"/>
                </a:lnTo>
                <a:lnTo>
                  <a:pt x="614" y="2891"/>
                </a:lnTo>
                <a:lnTo>
                  <a:pt x="639" y="2878"/>
                </a:lnTo>
                <a:lnTo>
                  <a:pt x="665" y="2865"/>
                </a:lnTo>
                <a:lnTo>
                  <a:pt x="693" y="2855"/>
                </a:lnTo>
                <a:lnTo>
                  <a:pt x="720" y="2845"/>
                </a:lnTo>
                <a:lnTo>
                  <a:pt x="749" y="2837"/>
                </a:lnTo>
                <a:lnTo>
                  <a:pt x="779" y="2831"/>
                </a:lnTo>
                <a:lnTo>
                  <a:pt x="808" y="2825"/>
                </a:lnTo>
                <a:lnTo>
                  <a:pt x="839" y="2820"/>
                </a:lnTo>
                <a:lnTo>
                  <a:pt x="871" y="2816"/>
                </a:lnTo>
                <a:lnTo>
                  <a:pt x="902" y="2815"/>
                </a:lnTo>
                <a:lnTo>
                  <a:pt x="935" y="2814"/>
                </a:lnTo>
                <a:lnTo>
                  <a:pt x="961" y="2814"/>
                </a:lnTo>
                <a:lnTo>
                  <a:pt x="986" y="2815"/>
                </a:lnTo>
                <a:lnTo>
                  <a:pt x="1011" y="2817"/>
                </a:lnTo>
                <a:lnTo>
                  <a:pt x="1035" y="2819"/>
                </a:lnTo>
                <a:lnTo>
                  <a:pt x="1059" y="2822"/>
                </a:lnTo>
                <a:lnTo>
                  <a:pt x="1081" y="2826"/>
                </a:lnTo>
                <a:lnTo>
                  <a:pt x="1104" y="2830"/>
                </a:lnTo>
                <a:lnTo>
                  <a:pt x="1125" y="2835"/>
                </a:lnTo>
                <a:lnTo>
                  <a:pt x="1146" y="2839"/>
                </a:lnTo>
                <a:lnTo>
                  <a:pt x="1166" y="2844"/>
                </a:lnTo>
                <a:lnTo>
                  <a:pt x="1186" y="2850"/>
                </a:lnTo>
                <a:lnTo>
                  <a:pt x="1204" y="2855"/>
                </a:lnTo>
                <a:lnTo>
                  <a:pt x="1239" y="2868"/>
                </a:lnTo>
                <a:lnTo>
                  <a:pt x="1271" y="2882"/>
                </a:lnTo>
                <a:lnTo>
                  <a:pt x="1339" y="2631"/>
                </a:lnTo>
                <a:lnTo>
                  <a:pt x="1326" y="2625"/>
                </a:lnTo>
                <a:lnTo>
                  <a:pt x="1311" y="2618"/>
                </a:lnTo>
                <a:lnTo>
                  <a:pt x="1294" y="2612"/>
                </a:lnTo>
                <a:lnTo>
                  <a:pt x="1276" y="2605"/>
                </a:lnTo>
                <a:lnTo>
                  <a:pt x="1255" y="2599"/>
                </a:lnTo>
                <a:lnTo>
                  <a:pt x="1234" y="2592"/>
                </a:lnTo>
                <a:lnTo>
                  <a:pt x="1210" y="2586"/>
                </a:lnTo>
                <a:lnTo>
                  <a:pt x="1185" y="2580"/>
                </a:lnTo>
                <a:lnTo>
                  <a:pt x="1157" y="2575"/>
                </a:lnTo>
                <a:lnTo>
                  <a:pt x="1128" y="2570"/>
                </a:lnTo>
                <a:lnTo>
                  <a:pt x="1098" y="2566"/>
                </a:lnTo>
                <a:lnTo>
                  <a:pt x="1065" y="2562"/>
                </a:lnTo>
                <a:lnTo>
                  <a:pt x="1032" y="2559"/>
                </a:lnTo>
                <a:lnTo>
                  <a:pt x="996" y="2557"/>
                </a:lnTo>
                <a:lnTo>
                  <a:pt x="960" y="2556"/>
                </a:lnTo>
                <a:lnTo>
                  <a:pt x="922" y="2555"/>
                </a:lnTo>
                <a:lnTo>
                  <a:pt x="873" y="2556"/>
                </a:lnTo>
                <a:lnTo>
                  <a:pt x="825" y="2559"/>
                </a:lnTo>
                <a:lnTo>
                  <a:pt x="777" y="2564"/>
                </a:lnTo>
                <a:lnTo>
                  <a:pt x="731" y="2571"/>
                </a:lnTo>
                <a:lnTo>
                  <a:pt x="685" y="2579"/>
                </a:lnTo>
                <a:lnTo>
                  <a:pt x="641" y="2590"/>
                </a:lnTo>
                <a:lnTo>
                  <a:pt x="598" y="2603"/>
                </a:lnTo>
                <a:lnTo>
                  <a:pt x="555" y="2617"/>
                </a:lnTo>
                <a:lnTo>
                  <a:pt x="515" y="2633"/>
                </a:lnTo>
                <a:lnTo>
                  <a:pt x="475" y="2652"/>
                </a:lnTo>
                <a:lnTo>
                  <a:pt x="436" y="2671"/>
                </a:lnTo>
                <a:lnTo>
                  <a:pt x="399" y="2693"/>
                </a:lnTo>
                <a:lnTo>
                  <a:pt x="363" y="2716"/>
                </a:lnTo>
                <a:lnTo>
                  <a:pt x="328" y="2742"/>
                </a:lnTo>
                <a:lnTo>
                  <a:pt x="296" y="2768"/>
                </a:lnTo>
                <a:lnTo>
                  <a:pt x="264" y="2797"/>
                </a:lnTo>
                <a:lnTo>
                  <a:pt x="233" y="2827"/>
                </a:lnTo>
                <a:lnTo>
                  <a:pt x="205" y="2858"/>
                </a:lnTo>
                <a:lnTo>
                  <a:pt x="178" y="2892"/>
                </a:lnTo>
                <a:lnTo>
                  <a:pt x="152" y="2927"/>
                </a:lnTo>
                <a:lnTo>
                  <a:pt x="130" y="2964"/>
                </a:lnTo>
                <a:lnTo>
                  <a:pt x="107" y="3001"/>
                </a:lnTo>
                <a:lnTo>
                  <a:pt x="88" y="3041"/>
                </a:lnTo>
                <a:lnTo>
                  <a:pt x="70" y="3082"/>
                </a:lnTo>
                <a:lnTo>
                  <a:pt x="54" y="3125"/>
                </a:lnTo>
                <a:lnTo>
                  <a:pt x="40" y="3169"/>
                </a:lnTo>
                <a:lnTo>
                  <a:pt x="28" y="3214"/>
                </a:lnTo>
                <a:lnTo>
                  <a:pt x="18" y="3261"/>
                </a:lnTo>
                <a:lnTo>
                  <a:pt x="10" y="3309"/>
                </a:lnTo>
                <a:lnTo>
                  <a:pt x="4" y="3359"/>
                </a:lnTo>
                <a:lnTo>
                  <a:pt x="1" y="3410"/>
                </a:lnTo>
                <a:lnTo>
                  <a:pt x="0" y="3463"/>
                </a:lnTo>
                <a:lnTo>
                  <a:pt x="1" y="3512"/>
                </a:lnTo>
                <a:lnTo>
                  <a:pt x="4" y="3559"/>
                </a:lnTo>
                <a:lnTo>
                  <a:pt x="8" y="3606"/>
                </a:lnTo>
                <a:lnTo>
                  <a:pt x="15" y="3651"/>
                </a:lnTo>
                <a:lnTo>
                  <a:pt x="24" y="3695"/>
                </a:lnTo>
                <a:lnTo>
                  <a:pt x="35" y="3738"/>
                </a:lnTo>
                <a:lnTo>
                  <a:pt x="46" y="3779"/>
                </a:lnTo>
                <a:lnTo>
                  <a:pt x="60" y="3820"/>
                </a:lnTo>
                <a:lnTo>
                  <a:pt x="77" y="3858"/>
                </a:lnTo>
                <a:lnTo>
                  <a:pt x="94" y="3896"/>
                </a:lnTo>
                <a:lnTo>
                  <a:pt x="114" y="3933"/>
                </a:lnTo>
                <a:lnTo>
                  <a:pt x="134" y="3968"/>
                </a:lnTo>
                <a:lnTo>
                  <a:pt x="157" y="4002"/>
                </a:lnTo>
                <a:lnTo>
                  <a:pt x="181" y="4033"/>
                </a:lnTo>
                <a:lnTo>
                  <a:pt x="207" y="4064"/>
                </a:lnTo>
                <a:lnTo>
                  <a:pt x="234" y="4093"/>
                </a:lnTo>
                <a:lnTo>
                  <a:pt x="264" y="4120"/>
                </a:lnTo>
                <a:lnTo>
                  <a:pt x="295" y="4147"/>
                </a:lnTo>
                <a:lnTo>
                  <a:pt x="327" y="4171"/>
                </a:lnTo>
                <a:lnTo>
                  <a:pt x="361" y="4194"/>
                </a:lnTo>
                <a:lnTo>
                  <a:pt x="396" y="4215"/>
                </a:lnTo>
                <a:lnTo>
                  <a:pt x="433" y="4235"/>
                </a:lnTo>
                <a:lnTo>
                  <a:pt x="472" y="4252"/>
                </a:lnTo>
                <a:lnTo>
                  <a:pt x="512" y="4268"/>
                </a:lnTo>
                <a:lnTo>
                  <a:pt x="552" y="4283"/>
                </a:lnTo>
                <a:lnTo>
                  <a:pt x="595" y="4295"/>
                </a:lnTo>
                <a:lnTo>
                  <a:pt x="639" y="4305"/>
                </a:lnTo>
                <a:lnTo>
                  <a:pt x="684" y="4315"/>
                </a:lnTo>
                <a:lnTo>
                  <a:pt x="731" y="4322"/>
                </a:lnTo>
                <a:lnTo>
                  <a:pt x="780" y="4327"/>
                </a:lnTo>
                <a:lnTo>
                  <a:pt x="829" y="4329"/>
                </a:lnTo>
                <a:lnTo>
                  <a:pt x="879" y="4330"/>
                </a:lnTo>
                <a:lnTo>
                  <a:pt x="918" y="4330"/>
                </a:lnTo>
                <a:lnTo>
                  <a:pt x="955" y="4329"/>
                </a:lnTo>
                <a:lnTo>
                  <a:pt x="991" y="4326"/>
                </a:lnTo>
                <a:lnTo>
                  <a:pt x="1026" y="4324"/>
                </a:lnTo>
                <a:lnTo>
                  <a:pt x="1060" y="4320"/>
                </a:lnTo>
                <a:lnTo>
                  <a:pt x="1093" y="4316"/>
                </a:lnTo>
                <a:lnTo>
                  <a:pt x="1123" y="4310"/>
                </a:lnTo>
                <a:lnTo>
                  <a:pt x="1153" y="4305"/>
                </a:lnTo>
                <a:lnTo>
                  <a:pt x="1181" y="4299"/>
                </a:lnTo>
                <a:lnTo>
                  <a:pt x="1207" y="4293"/>
                </a:lnTo>
                <a:lnTo>
                  <a:pt x="1231" y="4287"/>
                </a:lnTo>
                <a:lnTo>
                  <a:pt x="1254" y="4280"/>
                </a:lnTo>
                <a:lnTo>
                  <a:pt x="1275" y="4274"/>
                </a:lnTo>
                <a:lnTo>
                  <a:pt x="1294" y="4266"/>
                </a:lnTo>
                <a:lnTo>
                  <a:pt x="1310" y="4259"/>
                </a:lnTo>
                <a:lnTo>
                  <a:pt x="1326" y="4252"/>
                </a:lnTo>
                <a:lnTo>
                  <a:pt x="1274" y="4005"/>
                </a:lnTo>
                <a:close/>
                <a:moveTo>
                  <a:pt x="2227" y="4332"/>
                </a:moveTo>
                <a:lnTo>
                  <a:pt x="2271" y="4331"/>
                </a:lnTo>
                <a:lnTo>
                  <a:pt x="2314" y="4328"/>
                </a:lnTo>
                <a:lnTo>
                  <a:pt x="2357" y="4323"/>
                </a:lnTo>
                <a:lnTo>
                  <a:pt x="2398" y="4317"/>
                </a:lnTo>
                <a:lnTo>
                  <a:pt x="2439" y="4307"/>
                </a:lnTo>
                <a:lnTo>
                  <a:pt x="2479" y="4297"/>
                </a:lnTo>
                <a:lnTo>
                  <a:pt x="2518" y="4285"/>
                </a:lnTo>
                <a:lnTo>
                  <a:pt x="2554" y="4271"/>
                </a:lnTo>
                <a:lnTo>
                  <a:pt x="2591" y="4255"/>
                </a:lnTo>
                <a:lnTo>
                  <a:pt x="2627" y="4238"/>
                </a:lnTo>
                <a:lnTo>
                  <a:pt x="2662" y="4218"/>
                </a:lnTo>
                <a:lnTo>
                  <a:pt x="2695" y="4197"/>
                </a:lnTo>
                <a:lnTo>
                  <a:pt x="2726" y="4173"/>
                </a:lnTo>
                <a:lnTo>
                  <a:pt x="2758" y="4149"/>
                </a:lnTo>
                <a:lnTo>
                  <a:pt x="2787" y="4122"/>
                </a:lnTo>
                <a:lnTo>
                  <a:pt x="2815" y="4095"/>
                </a:lnTo>
                <a:lnTo>
                  <a:pt x="2842" y="4065"/>
                </a:lnTo>
                <a:lnTo>
                  <a:pt x="2867" y="4033"/>
                </a:lnTo>
                <a:lnTo>
                  <a:pt x="2891" y="4001"/>
                </a:lnTo>
                <a:lnTo>
                  <a:pt x="2914" y="3966"/>
                </a:lnTo>
                <a:lnTo>
                  <a:pt x="2934" y="3929"/>
                </a:lnTo>
                <a:lnTo>
                  <a:pt x="2953" y="3891"/>
                </a:lnTo>
                <a:lnTo>
                  <a:pt x="2971" y="3851"/>
                </a:lnTo>
                <a:lnTo>
                  <a:pt x="2987" y="3810"/>
                </a:lnTo>
                <a:lnTo>
                  <a:pt x="3001" y="3767"/>
                </a:lnTo>
                <a:lnTo>
                  <a:pt x="3014" y="3722"/>
                </a:lnTo>
                <a:lnTo>
                  <a:pt x="3024" y="3677"/>
                </a:lnTo>
                <a:lnTo>
                  <a:pt x="3033" y="3629"/>
                </a:lnTo>
                <a:lnTo>
                  <a:pt x="3040" y="3580"/>
                </a:lnTo>
                <a:lnTo>
                  <a:pt x="3044" y="3530"/>
                </a:lnTo>
                <a:lnTo>
                  <a:pt x="3048" y="3478"/>
                </a:lnTo>
                <a:lnTo>
                  <a:pt x="3049" y="3425"/>
                </a:lnTo>
                <a:lnTo>
                  <a:pt x="3048" y="3379"/>
                </a:lnTo>
                <a:lnTo>
                  <a:pt x="3045" y="3334"/>
                </a:lnTo>
                <a:lnTo>
                  <a:pt x="3041" y="3290"/>
                </a:lnTo>
                <a:lnTo>
                  <a:pt x="3035" y="3246"/>
                </a:lnTo>
                <a:lnTo>
                  <a:pt x="3027" y="3204"/>
                </a:lnTo>
                <a:lnTo>
                  <a:pt x="3018" y="3162"/>
                </a:lnTo>
                <a:lnTo>
                  <a:pt x="3008" y="3121"/>
                </a:lnTo>
                <a:lnTo>
                  <a:pt x="2994" y="3081"/>
                </a:lnTo>
                <a:lnTo>
                  <a:pt x="2981" y="3042"/>
                </a:lnTo>
                <a:lnTo>
                  <a:pt x="2965" y="3005"/>
                </a:lnTo>
                <a:lnTo>
                  <a:pt x="2947" y="2969"/>
                </a:lnTo>
                <a:lnTo>
                  <a:pt x="2929" y="2933"/>
                </a:lnTo>
                <a:lnTo>
                  <a:pt x="2908" y="2899"/>
                </a:lnTo>
                <a:lnTo>
                  <a:pt x="2886" y="2866"/>
                </a:lnTo>
                <a:lnTo>
                  <a:pt x="2863" y="2835"/>
                </a:lnTo>
                <a:lnTo>
                  <a:pt x="2838" y="2805"/>
                </a:lnTo>
                <a:lnTo>
                  <a:pt x="2811" y="2776"/>
                </a:lnTo>
                <a:lnTo>
                  <a:pt x="2784" y="2749"/>
                </a:lnTo>
                <a:lnTo>
                  <a:pt x="2755" y="2723"/>
                </a:lnTo>
                <a:lnTo>
                  <a:pt x="2724" y="2700"/>
                </a:lnTo>
                <a:lnTo>
                  <a:pt x="2692" y="2677"/>
                </a:lnTo>
                <a:lnTo>
                  <a:pt x="2658" y="2657"/>
                </a:lnTo>
                <a:lnTo>
                  <a:pt x="2623" y="2637"/>
                </a:lnTo>
                <a:lnTo>
                  <a:pt x="2587" y="2621"/>
                </a:lnTo>
                <a:lnTo>
                  <a:pt x="2549" y="2606"/>
                </a:lnTo>
                <a:lnTo>
                  <a:pt x="2510" y="2592"/>
                </a:lnTo>
                <a:lnTo>
                  <a:pt x="2471" y="2580"/>
                </a:lnTo>
                <a:lnTo>
                  <a:pt x="2429" y="2571"/>
                </a:lnTo>
                <a:lnTo>
                  <a:pt x="2387" y="2564"/>
                </a:lnTo>
                <a:lnTo>
                  <a:pt x="2343" y="2558"/>
                </a:lnTo>
                <a:lnTo>
                  <a:pt x="2297" y="2555"/>
                </a:lnTo>
                <a:lnTo>
                  <a:pt x="2251" y="2554"/>
                </a:lnTo>
                <a:lnTo>
                  <a:pt x="2206" y="2555"/>
                </a:lnTo>
                <a:lnTo>
                  <a:pt x="2162" y="2558"/>
                </a:lnTo>
                <a:lnTo>
                  <a:pt x="2118" y="2564"/>
                </a:lnTo>
                <a:lnTo>
                  <a:pt x="2076" y="2571"/>
                </a:lnTo>
                <a:lnTo>
                  <a:pt x="2035" y="2580"/>
                </a:lnTo>
                <a:lnTo>
                  <a:pt x="1995" y="2591"/>
                </a:lnTo>
                <a:lnTo>
                  <a:pt x="1955" y="2605"/>
                </a:lnTo>
                <a:lnTo>
                  <a:pt x="1917" y="2620"/>
                </a:lnTo>
                <a:lnTo>
                  <a:pt x="1880" y="2637"/>
                </a:lnTo>
                <a:lnTo>
                  <a:pt x="1844" y="2657"/>
                </a:lnTo>
                <a:lnTo>
                  <a:pt x="1811" y="2677"/>
                </a:lnTo>
                <a:lnTo>
                  <a:pt x="1777" y="2700"/>
                </a:lnTo>
                <a:lnTo>
                  <a:pt x="1745" y="2724"/>
                </a:lnTo>
                <a:lnTo>
                  <a:pt x="1716" y="2750"/>
                </a:lnTo>
                <a:lnTo>
                  <a:pt x="1686" y="2777"/>
                </a:lnTo>
                <a:lnTo>
                  <a:pt x="1658" y="2806"/>
                </a:lnTo>
                <a:lnTo>
                  <a:pt x="1632" y="2837"/>
                </a:lnTo>
                <a:lnTo>
                  <a:pt x="1607" y="2870"/>
                </a:lnTo>
                <a:lnTo>
                  <a:pt x="1584" y="2903"/>
                </a:lnTo>
                <a:lnTo>
                  <a:pt x="1562" y="2938"/>
                </a:lnTo>
                <a:lnTo>
                  <a:pt x="1542" y="2975"/>
                </a:lnTo>
                <a:lnTo>
                  <a:pt x="1523" y="3013"/>
                </a:lnTo>
                <a:lnTo>
                  <a:pt x="1506" y="3052"/>
                </a:lnTo>
                <a:lnTo>
                  <a:pt x="1491" y="3091"/>
                </a:lnTo>
                <a:lnTo>
                  <a:pt x="1476" y="3133"/>
                </a:lnTo>
                <a:lnTo>
                  <a:pt x="1465" y="3176"/>
                </a:lnTo>
                <a:lnTo>
                  <a:pt x="1455" y="3220"/>
                </a:lnTo>
                <a:lnTo>
                  <a:pt x="1445" y="3265"/>
                </a:lnTo>
                <a:lnTo>
                  <a:pt x="1439" y="3311"/>
                </a:lnTo>
                <a:lnTo>
                  <a:pt x="1434" y="3358"/>
                </a:lnTo>
                <a:lnTo>
                  <a:pt x="1431" y="3406"/>
                </a:lnTo>
                <a:lnTo>
                  <a:pt x="1430" y="3455"/>
                </a:lnTo>
                <a:lnTo>
                  <a:pt x="1431" y="3503"/>
                </a:lnTo>
                <a:lnTo>
                  <a:pt x="1434" y="3549"/>
                </a:lnTo>
                <a:lnTo>
                  <a:pt x="1438" y="3594"/>
                </a:lnTo>
                <a:lnTo>
                  <a:pt x="1444" y="3638"/>
                </a:lnTo>
                <a:lnTo>
                  <a:pt x="1453" y="3681"/>
                </a:lnTo>
                <a:lnTo>
                  <a:pt x="1462" y="3723"/>
                </a:lnTo>
                <a:lnTo>
                  <a:pt x="1473" y="3765"/>
                </a:lnTo>
                <a:lnTo>
                  <a:pt x="1486" y="3805"/>
                </a:lnTo>
                <a:lnTo>
                  <a:pt x="1501" y="3844"/>
                </a:lnTo>
                <a:lnTo>
                  <a:pt x="1517" y="3882"/>
                </a:lnTo>
                <a:lnTo>
                  <a:pt x="1535" y="3919"/>
                </a:lnTo>
                <a:lnTo>
                  <a:pt x="1554" y="3955"/>
                </a:lnTo>
                <a:lnTo>
                  <a:pt x="1574" y="3988"/>
                </a:lnTo>
                <a:lnTo>
                  <a:pt x="1597" y="4021"/>
                </a:lnTo>
                <a:lnTo>
                  <a:pt x="1620" y="4053"/>
                </a:lnTo>
                <a:lnTo>
                  <a:pt x="1645" y="4082"/>
                </a:lnTo>
                <a:lnTo>
                  <a:pt x="1672" y="4111"/>
                </a:lnTo>
                <a:lnTo>
                  <a:pt x="1700" y="4138"/>
                </a:lnTo>
                <a:lnTo>
                  <a:pt x="1729" y="4163"/>
                </a:lnTo>
                <a:lnTo>
                  <a:pt x="1760" y="4188"/>
                </a:lnTo>
                <a:lnTo>
                  <a:pt x="1792" y="4209"/>
                </a:lnTo>
                <a:lnTo>
                  <a:pt x="1825" y="4230"/>
                </a:lnTo>
                <a:lnTo>
                  <a:pt x="1860" y="4249"/>
                </a:lnTo>
                <a:lnTo>
                  <a:pt x="1896" y="4265"/>
                </a:lnTo>
                <a:lnTo>
                  <a:pt x="1932" y="4281"/>
                </a:lnTo>
                <a:lnTo>
                  <a:pt x="1971" y="4294"/>
                </a:lnTo>
                <a:lnTo>
                  <a:pt x="2010" y="4305"/>
                </a:lnTo>
                <a:lnTo>
                  <a:pt x="2051" y="4315"/>
                </a:lnTo>
                <a:lnTo>
                  <a:pt x="2093" y="4322"/>
                </a:lnTo>
                <a:lnTo>
                  <a:pt x="2136" y="4327"/>
                </a:lnTo>
                <a:lnTo>
                  <a:pt x="2180" y="4331"/>
                </a:lnTo>
                <a:lnTo>
                  <a:pt x="2225" y="4332"/>
                </a:lnTo>
                <a:lnTo>
                  <a:pt x="2227" y="4332"/>
                </a:lnTo>
                <a:close/>
                <a:moveTo>
                  <a:pt x="2235" y="4079"/>
                </a:moveTo>
                <a:lnTo>
                  <a:pt x="2208" y="4078"/>
                </a:lnTo>
                <a:lnTo>
                  <a:pt x="2181" y="4076"/>
                </a:lnTo>
                <a:lnTo>
                  <a:pt x="2154" y="4072"/>
                </a:lnTo>
                <a:lnTo>
                  <a:pt x="2129" y="4066"/>
                </a:lnTo>
                <a:lnTo>
                  <a:pt x="2104" y="4059"/>
                </a:lnTo>
                <a:lnTo>
                  <a:pt x="2080" y="4051"/>
                </a:lnTo>
                <a:lnTo>
                  <a:pt x="2057" y="4040"/>
                </a:lnTo>
                <a:lnTo>
                  <a:pt x="2035" y="4029"/>
                </a:lnTo>
                <a:lnTo>
                  <a:pt x="2013" y="4016"/>
                </a:lnTo>
                <a:lnTo>
                  <a:pt x="1992" y="4002"/>
                </a:lnTo>
                <a:lnTo>
                  <a:pt x="1972" y="3986"/>
                </a:lnTo>
                <a:lnTo>
                  <a:pt x="1953" y="3970"/>
                </a:lnTo>
                <a:lnTo>
                  <a:pt x="1934" y="3952"/>
                </a:lnTo>
                <a:lnTo>
                  <a:pt x="1917" y="3933"/>
                </a:lnTo>
                <a:lnTo>
                  <a:pt x="1901" y="3914"/>
                </a:lnTo>
                <a:lnTo>
                  <a:pt x="1884" y="3892"/>
                </a:lnTo>
                <a:lnTo>
                  <a:pt x="1870" y="3870"/>
                </a:lnTo>
                <a:lnTo>
                  <a:pt x="1856" y="3847"/>
                </a:lnTo>
                <a:lnTo>
                  <a:pt x="1843" y="3823"/>
                </a:lnTo>
                <a:lnTo>
                  <a:pt x="1831" y="3798"/>
                </a:lnTo>
                <a:lnTo>
                  <a:pt x="1820" y="3773"/>
                </a:lnTo>
                <a:lnTo>
                  <a:pt x="1810" y="3746"/>
                </a:lnTo>
                <a:lnTo>
                  <a:pt x="1800" y="3719"/>
                </a:lnTo>
                <a:lnTo>
                  <a:pt x="1791" y="3691"/>
                </a:lnTo>
                <a:lnTo>
                  <a:pt x="1784" y="3662"/>
                </a:lnTo>
                <a:lnTo>
                  <a:pt x="1778" y="3633"/>
                </a:lnTo>
                <a:lnTo>
                  <a:pt x="1773" y="3604"/>
                </a:lnTo>
                <a:lnTo>
                  <a:pt x="1768" y="3573"/>
                </a:lnTo>
                <a:lnTo>
                  <a:pt x="1765" y="3542"/>
                </a:lnTo>
                <a:lnTo>
                  <a:pt x="1762" y="3512"/>
                </a:lnTo>
                <a:lnTo>
                  <a:pt x="1761" y="3480"/>
                </a:lnTo>
                <a:lnTo>
                  <a:pt x="1761" y="3448"/>
                </a:lnTo>
                <a:lnTo>
                  <a:pt x="1761" y="3416"/>
                </a:lnTo>
                <a:lnTo>
                  <a:pt x="1762" y="3384"/>
                </a:lnTo>
                <a:lnTo>
                  <a:pt x="1765" y="3353"/>
                </a:lnTo>
                <a:lnTo>
                  <a:pt x="1768" y="3322"/>
                </a:lnTo>
                <a:lnTo>
                  <a:pt x="1772" y="3291"/>
                </a:lnTo>
                <a:lnTo>
                  <a:pt x="1777" y="3261"/>
                </a:lnTo>
                <a:lnTo>
                  <a:pt x="1783" y="3232"/>
                </a:lnTo>
                <a:lnTo>
                  <a:pt x="1790" y="3203"/>
                </a:lnTo>
                <a:lnTo>
                  <a:pt x="1798" y="3174"/>
                </a:lnTo>
                <a:lnTo>
                  <a:pt x="1808" y="3147"/>
                </a:lnTo>
                <a:lnTo>
                  <a:pt x="1818" y="3120"/>
                </a:lnTo>
                <a:lnTo>
                  <a:pt x="1829" y="3093"/>
                </a:lnTo>
                <a:lnTo>
                  <a:pt x="1840" y="3069"/>
                </a:lnTo>
                <a:lnTo>
                  <a:pt x="1854" y="3044"/>
                </a:lnTo>
                <a:lnTo>
                  <a:pt x="1867" y="3021"/>
                </a:lnTo>
                <a:lnTo>
                  <a:pt x="1881" y="2998"/>
                </a:lnTo>
                <a:lnTo>
                  <a:pt x="1898" y="2977"/>
                </a:lnTo>
                <a:lnTo>
                  <a:pt x="1914" y="2955"/>
                </a:lnTo>
                <a:lnTo>
                  <a:pt x="1931" y="2936"/>
                </a:lnTo>
                <a:lnTo>
                  <a:pt x="1950" y="2919"/>
                </a:lnTo>
                <a:lnTo>
                  <a:pt x="1968" y="2901"/>
                </a:lnTo>
                <a:lnTo>
                  <a:pt x="1989" y="2885"/>
                </a:lnTo>
                <a:lnTo>
                  <a:pt x="2010" y="2871"/>
                </a:lnTo>
                <a:lnTo>
                  <a:pt x="2032" y="2857"/>
                </a:lnTo>
                <a:lnTo>
                  <a:pt x="2054" y="2846"/>
                </a:lnTo>
                <a:lnTo>
                  <a:pt x="2079" y="2835"/>
                </a:lnTo>
                <a:lnTo>
                  <a:pt x="2103" y="2827"/>
                </a:lnTo>
                <a:lnTo>
                  <a:pt x="2129" y="2818"/>
                </a:lnTo>
                <a:lnTo>
                  <a:pt x="2154" y="2813"/>
                </a:lnTo>
                <a:lnTo>
                  <a:pt x="2182" y="2809"/>
                </a:lnTo>
                <a:lnTo>
                  <a:pt x="2210" y="2806"/>
                </a:lnTo>
                <a:lnTo>
                  <a:pt x="2239" y="2805"/>
                </a:lnTo>
                <a:lnTo>
                  <a:pt x="2268" y="2806"/>
                </a:lnTo>
                <a:lnTo>
                  <a:pt x="2296" y="2809"/>
                </a:lnTo>
                <a:lnTo>
                  <a:pt x="2323" y="2813"/>
                </a:lnTo>
                <a:lnTo>
                  <a:pt x="2350" y="2819"/>
                </a:lnTo>
                <a:lnTo>
                  <a:pt x="2375" y="2827"/>
                </a:lnTo>
                <a:lnTo>
                  <a:pt x="2399" y="2836"/>
                </a:lnTo>
                <a:lnTo>
                  <a:pt x="2423" y="2846"/>
                </a:lnTo>
                <a:lnTo>
                  <a:pt x="2446" y="2858"/>
                </a:lnTo>
                <a:lnTo>
                  <a:pt x="2467" y="2872"/>
                </a:lnTo>
                <a:lnTo>
                  <a:pt x="2488" y="2886"/>
                </a:lnTo>
                <a:lnTo>
                  <a:pt x="2508" y="2902"/>
                </a:lnTo>
                <a:lnTo>
                  <a:pt x="2527" y="2920"/>
                </a:lnTo>
                <a:lnTo>
                  <a:pt x="2545" y="2938"/>
                </a:lnTo>
                <a:lnTo>
                  <a:pt x="2563" y="2957"/>
                </a:lnTo>
                <a:lnTo>
                  <a:pt x="2579" y="2978"/>
                </a:lnTo>
                <a:lnTo>
                  <a:pt x="2594" y="2999"/>
                </a:lnTo>
                <a:lnTo>
                  <a:pt x="2609" y="3022"/>
                </a:lnTo>
                <a:lnTo>
                  <a:pt x="2622" y="3045"/>
                </a:lnTo>
                <a:lnTo>
                  <a:pt x="2635" y="3069"/>
                </a:lnTo>
                <a:lnTo>
                  <a:pt x="2647" y="3094"/>
                </a:lnTo>
                <a:lnTo>
                  <a:pt x="2658" y="3120"/>
                </a:lnTo>
                <a:lnTo>
                  <a:pt x="2667" y="3147"/>
                </a:lnTo>
                <a:lnTo>
                  <a:pt x="2676" y="3173"/>
                </a:lnTo>
                <a:lnTo>
                  <a:pt x="2684" y="3201"/>
                </a:lnTo>
                <a:lnTo>
                  <a:pt x="2692" y="3229"/>
                </a:lnTo>
                <a:lnTo>
                  <a:pt x="2698" y="3258"/>
                </a:lnTo>
                <a:lnTo>
                  <a:pt x="2703" y="3287"/>
                </a:lnTo>
                <a:lnTo>
                  <a:pt x="2707" y="3316"/>
                </a:lnTo>
                <a:lnTo>
                  <a:pt x="2710" y="3346"/>
                </a:lnTo>
                <a:lnTo>
                  <a:pt x="2712" y="3377"/>
                </a:lnTo>
                <a:lnTo>
                  <a:pt x="2714" y="3406"/>
                </a:lnTo>
                <a:lnTo>
                  <a:pt x="2714" y="3437"/>
                </a:lnTo>
                <a:lnTo>
                  <a:pt x="2714" y="3471"/>
                </a:lnTo>
                <a:lnTo>
                  <a:pt x="2712" y="3504"/>
                </a:lnTo>
                <a:lnTo>
                  <a:pt x="2710" y="3536"/>
                </a:lnTo>
                <a:lnTo>
                  <a:pt x="2706" y="3568"/>
                </a:lnTo>
                <a:lnTo>
                  <a:pt x="2702" y="3600"/>
                </a:lnTo>
                <a:lnTo>
                  <a:pt x="2697" y="3630"/>
                </a:lnTo>
                <a:lnTo>
                  <a:pt x="2689" y="3660"/>
                </a:lnTo>
                <a:lnTo>
                  <a:pt x="2682" y="3690"/>
                </a:lnTo>
                <a:lnTo>
                  <a:pt x="2674" y="3717"/>
                </a:lnTo>
                <a:lnTo>
                  <a:pt x="2665" y="3746"/>
                </a:lnTo>
                <a:lnTo>
                  <a:pt x="2655" y="3773"/>
                </a:lnTo>
                <a:lnTo>
                  <a:pt x="2643" y="3798"/>
                </a:lnTo>
                <a:lnTo>
                  <a:pt x="2632" y="3824"/>
                </a:lnTo>
                <a:lnTo>
                  <a:pt x="2619" y="3848"/>
                </a:lnTo>
                <a:lnTo>
                  <a:pt x="2605" y="3871"/>
                </a:lnTo>
                <a:lnTo>
                  <a:pt x="2590" y="3893"/>
                </a:lnTo>
                <a:lnTo>
                  <a:pt x="2575" y="3915"/>
                </a:lnTo>
                <a:lnTo>
                  <a:pt x="2559" y="3934"/>
                </a:lnTo>
                <a:lnTo>
                  <a:pt x="2541" y="3954"/>
                </a:lnTo>
                <a:lnTo>
                  <a:pt x="2523" y="3971"/>
                </a:lnTo>
                <a:lnTo>
                  <a:pt x="2503" y="3987"/>
                </a:lnTo>
                <a:lnTo>
                  <a:pt x="2483" y="4003"/>
                </a:lnTo>
                <a:lnTo>
                  <a:pt x="2462" y="4017"/>
                </a:lnTo>
                <a:lnTo>
                  <a:pt x="2441" y="4030"/>
                </a:lnTo>
                <a:lnTo>
                  <a:pt x="2418" y="4041"/>
                </a:lnTo>
                <a:lnTo>
                  <a:pt x="2395" y="4051"/>
                </a:lnTo>
                <a:lnTo>
                  <a:pt x="2371" y="4060"/>
                </a:lnTo>
                <a:lnTo>
                  <a:pt x="2346" y="4067"/>
                </a:lnTo>
                <a:lnTo>
                  <a:pt x="2320" y="4072"/>
                </a:lnTo>
                <a:lnTo>
                  <a:pt x="2294" y="4076"/>
                </a:lnTo>
                <a:lnTo>
                  <a:pt x="2266" y="4078"/>
                </a:lnTo>
                <a:lnTo>
                  <a:pt x="2238" y="4079"/>
                </a:lnTo>
                <a:lnTo>
                  <a:pt x="2235" y="4079"/>
                </a:lnTo>
                <a:close/>
                <a:moveTo>
                  <a:pt x="3609" y="4303"/>
                </a:moveTo>
                <a:lnTo>
                  <a:pt x="3609" y="3688"/>
                </a:lnTo>
                <a:lnTo>
                  <a:pt x="3609" y="3634"/>
                </a:lnTo>
                <a:lnTo>
                  <a:pt x="3609" y="3583"/>
                </a:lnTo>
                <a:lnTo>
                  <a:pt x="3609" y="3533"/>
                </a:lnTo>
                <a:lnTo>
                  <a:pt x="3608" y="3485"/>
                </a:lnTo>
                <a:lnTo>
                  <a:pt x="3608" y="3437"/>
                </a:lnTo>
                <a:lnTo>
                  <a:pt x="3607" y="3390"/>
                </a:lnTo>
                <a:lnTo>
                  <a:pt x="3606" y="3344"/>
                </a:lnTo>
                <a:lnTo>
                  <a:pt x="3605" y="3298"/>
                </a:lnTo>
                <a:lnTo>
                  <a:pt x="3604" y="3254"/>
                </a:lnTo>
                <a:lnTo>
                  <a:pt x="3603" y="3210"/>
                </a:lnTo>
                <a:lnTo>
                  <a:pt x="3602" y="3166"/>
                </a:lnTo>
                <a:lnTo>
                  <a:pt x="3600" y="3123"/>
                </a:lnTo>
                <a:lnTo>
                  <a:pt x="3599" y="3080"/>
                </a:lnTo>
                <a:lnTo>
                  <a:pt x="3597" y="3038"/>
                </a:lnTo>
                <a:lnTo>
                  <a:pt x="3595" y="2995"/>
                </a:lnTo>
                <a:lnTo>
                  <a:pt x="3593" y="2953"/>
                </a:lnTo>
                <a:lnTo>
                  <a:pt x="3601" y="2952"/>
                </a:lnTo>
                <a:lnTo>
                  <a:pt x="3634" y="3026"/>
                </a:lnTo>
                <a:lnTo>
                  <a:pt x="3668" y="3101"/>
                </a:lnTo>
                <a:lnTo>
                  <a:pt x="3706" y="3176"/>
                </a:lnTo>
                <a:lnTo>
                  <a:pt x="3745" y="3252"/>
                </a:lnTo>
                <a:lnTo>
                  <a:pt x="3785" y="3327"/>
                </a:lnTo>
                <a:lnTo>
                  <a:pt x="3826" y="3401"/>
                </a:lnTo>
                <a:lnTo>
                  <a:pt x="3868" y="3474"/>
                </a:lnTo>
                <a:lnTo>
                  <a:pt x="3909" y="3545"/>
                </a:lnTo>
                <a:lnTo>
                  <a:pt x="4359" y="4303"/>
                </a:lnTo>
                <a:lnTo>
                  <a:pt x="4684" y="4303"/>
                </a:lnTo>
                <a:lnTo>
                  <a:pt x="4684" y="2582"/>
                </a:lnTo>
                <a:lnTo>
                  <a:pt x="4394" y="2582"/>
                </a:lnTo>
                <a:lnTo>
                  <a:pt x="4394" y="3182"/>
                </a:lnTo>
                <a:lnTo>
                  <a:pt x="4394" y="3280"/>
                </a:lnTo>
                <a:lnTo>
                  <a:pt x="4395" y="3373"/>
                </a:lnTo>
                <a:lnTo>
                  <a:pt x="4397" y="3464"/>
                </a:lnTo>
                <a:lnTo>
                  <a:pt x="4400" y="3552"/>
                </a:lnTo>
                <a:lnTo>
                  <a:pt x="4403" y="3639"/>
                </a:lnTo>
                <a:lnTo>
                  <a:pt x="4408" y="3724"/>
                </a:lnTo>
                <a:lnTo>
                  <a:pt x="4414" y="3810"/>
                </a:lnTo>
                <a:lnTo>
                  <a:pt x="4422" y="3896"/>
                </a:lnTo>
                <a:lnTo>
                  <a:pt x="4416" y="3897"/>
                </a:lnTo>
                <a:lnTo>
                  <a:pt x="4386" y="3827"/>
                </a:lnTo>
                <a:lnTo>
                  <a:pt x="4353" y="3755"/>
                </a:lnTo>
                <a:lnTo>
                  <a:pt x="4318" y="3683"/>
                </a:lnTo>
                <a:lnTo>
                  <a:pt x="4282" y="3610"/>
                </a:lnTo>
                <a:lnTo>
                  <a:pt x="4244" y="3537"/>
                </a:lnTo>
                <a:lnTo>
                  <a:pt x="4206" y="3465"/>
                </a:lnTo>
                <a:lnTo>
                  <a:pt x="4165" y="3392"/>
                </a:lnTo>
                <a:lnTo>
                  <a:pt x="4123" y="3321"/>
                </a:lnTo>
                <a:lnTo>
                  <a:pt x="3678" y="2582"/>
                </a:lnTo>
                <a:lnTo>
                  <a:pt x="3319" y="2582"/>
                </a:lnTo>
                <a:lnTo>
                  <a:pt x="3319" y="4303"/>
                </a:lnTo>
                <a:lnTo>
                  <a:pt x="3609" y="4303"/>
                </a:lnTo>
                <a:close/>
                <a:moveTo>
                  <a:pt x="4970" y="4220"/>
                </a:moveTo>
                <a:lnTo>
                  <a:pt x="4988" y="4232"/>
                </a:lnTo>
                <a:lnTo>
                  <a:pt x="5010" y="4242"/>
                </a:lnTo>
                <a:lnTo>
                  <a:pt x="5032" y="4252"/>
                </a:lnTo>
                <a:lnTo>
                  <a:pt x="5057" y="4262"/>
                </a:lnTo>
                <a:lnTo>
                  <a:pt x="5083" y="4272"/>
                </a:lnTo>
                <a:lnTo>
                  <a:pt x="5111" y="4281"/>
                </a:lnTo>
                <a:lnTo>
                  <a:pt x="5140" y="4289"/>
                </a:lnTo>
                <a:lnTo>
                  <a:pt x="5169" y="4297"/>
                </a:lnTo>
                <a:lnTo>
                  <a:pt x="5201" y="4304"/>
                </a:lnTo>
                <a:lnTo>
                  <a:pt x="5233" y="4310"/>
                </a:lnTo>
                <a:lnTo>
                  <a:pt x="5265" y="4317"/>
                </a:lnTo>
                <a:lnTo>
                  <a:pt x="5299" y="4322"/>
                </a:lnTo>
                <a:lnTo>
                  <a:pt x="5333" y="4325"/>
                </a:lnTo>
                <a:lnTo>
                  <a:pt x="5367" y="4328"/>
                </a:lnTo>
                <a:lnTo>
                  <a:pt x="5401" y="4330"/>
                </a:lnTo>
                <a:lnTo>
                  <a:pt x="5435" y="4330"/>
                </a:lnTo>
                <a:lnTo>
                  <a:pt x="5476" y="4330"/>
                </a:lnTo>
                <a:lnTo>
                  <a:pt x="5516" y="4328"/>
                </a:lnTo>
                <a:lnTo>
                  <a:pt x="5554" y="4324"/>
                </a:lnTo>
                <a:lnTo>
                  <a:pt x="5591" y="4320"/>
                </a:lnTo>
                <a:lnTo>
                  <a:pt x="5627" y="4313"/>
                </a:lnTo>
                <a:lnTo>
                  <a:pt x="5660" y="4306"/>
                </a:lnTo>
                <a:lnTo>
                  <a:pt x="5693" y="4298"/>
                </a:lnTo>
                <a:lnTo>
                  <a:pt x="5725" y="4288"/>
                </a:lnTo>
                <a:lnTo>
                  <a:pt x="5755" y="4278"/>
                </a:lnTo>
                <a:lnTo>
                  <a:pt x="5784" y="4266"/>
                </a:lnTo>
                <a:lnTo>
                  <a:pt x="5811" y="4253"/>
                </a:lnTo>
                <a:lnTo>
                  <a:pt x="5837" y="4240"/>
                </a:lnTo>
                <a:lnTo>
                  <a:pt x="5862" y="4225"/>
                </a:lnTo>
                <a:lnTo>
                  <a:pt x="5885" y="4209"/>
                </a:lnTo>
                <a:lnTo>
                  <a:pt x="5908" y="4193"/>
                </a:lnTo>
                <a:lnTo>
                  <a:pt x="5928" y="4175"/>
                </a:lnTo>
                <a:lnTo>
                  <a:pt x="5948" y="4157"/>
                </a:lnTo>
                <a:lnTo>
                  <a:pt x="5966" y="4139"/>
                </a:lnTo>
                <a:lnTo>
                  <a:pt x="5984" y="4118"/>
                </a:lnTo>
                <a:lnTo>
                  <a:pt x="5999" y="4099"/>
                </a:lnTo>
                <a:lnTo>
                  <a:pt x="6013" y="4077"/>
                </a:lnTo>
                <a:lnTo>
                  <a:pt x="6026" y="4056"/>
                </a:lnTo>
                <a:lnTo>
                  <a:pt x="6039" y="4033"/>
                </a:lnTo>
                <a:lnTo>
                  <a:pt x="6049" y="4011"/>
                </a:lnTo>
                <a:lnTo>
                  <a:pt x="6058" y="3987"/>
                </a:lnTo>
                <a:lnTo>
                  <a:pt x="6066" y="3964"/>
                </a:lnTo>
                <a:lnTo>
                  <a:pt x="6073" y="3939"/>
                </a:lnTo>
                <a:lnTo>
                  <a:pt x="6079" y="3915"/>
                </a:lnTo>
                <a:lnTo>
                  <a:pt x="6083" y="3889"/>
                </a:lnTo>
                <a:lnTo>
                  <a:pt x="6086" y="3865"/>
                </a:lnTo>
                <a:lnTo>
                  <a:pt x="6088" y="3839"/>
                </a:lnTo>
                <a:lnTo>
                  <a:pt x="6088" y="3812"/>
                </a:lnTo>
                <a:lnTo>
                  <a:pt x="6088" y="3790"/>
                </a:lnTo>
                <a:lnTo>
                  <a:pt x="6087" y="3767"/>
                </a:lnTo>
                <a:lnTo>
                  <a:pt x="6085" y="3746"/>
                </a:lnTo>
                <a:lnTo>
                  <a:pt x="6082" y="3724"/>
                </a:lnTo>
                <a:lnTo>
                  <a:pt x="6078" y="3704"/>
                </a:lnTo>
                <a:lnTo>
                  <a:pt x="6074" y="3684"/>
                </a:lnTo>
                <a:lnTo>
                  <a:pt x="6067" y="3664"/>
                </a:lnTo>
                <a:lnTo>
                  <a:pt x="6061" y="3645"/>
                </a:lnTo>
                <a:lnTo>
                  <a:pt x="6054" y="3626"/>
                </a:lnTo>
                <a:lnTo>
                  <a:pt x="6046" y="3608"/>
                </a:lnTo>
                <a:lnTo>
                  <a:pt x="6037" y="3589"/>
                </a:lnTo>
                <a:lnTo>
                  <a:pt x="6028" y="3572"/>
                </a:lnTo>
                <a:lnTo>
                  <a:pt x="6016" y="3556"/>
                </a:lnTo>
                <a:lnTo>
                  <a:pt x="6005" y="3538"/>
                </a:lnTo>
                <a:lnTo>
                  <a:pt x="5993" y="3523"/>
                </a:lnTo>
                <a:lnTo>
                  <a:pt x="5979" y="3507"/>
                </a:lnTo>
                <a:lnTo>
                  <a:pt x="5965" y="3491"/>
                </a:lnTo>
                <a:lnTo>
                  <a:pt x="5950" y="3477"/>
                </a:lnTo>
                <a:lnTo>
                  <a:pt x="5933" y="3463"/>
                </a:lnTo>
                <a:lnTo>
                  <a:pt x="5917" y="3448"/>
                </a:lnTo>
                <a:lnTo>
                  <a:pt x="5900" y="3434"/>
                </a:lnTo>
                <a:lnTo>
                  <a:pt x="5881" y="3421"/>
                </a:lnTo>
                <a:lnTo>
                  <a:pt x="5861" y="3407"/>
                </a:lnTo>
                <a:lnTo>
                  <a:pt x="5841" y="3394"/>
                </a:lnTo>
                <a:lnTo>
                  <a:pt x="5820" y="3382"/>
                </a:lnTo>
                <a:lnTo>
                  <a:pt x="5797" y="3370"/>
                </a:lnTo>
                <a:lnTo>
                  <a:pt x="5775" y="3357"/>
                </a:lnTo>
                <a:lnTo>
                  <a:pt x="5750" y="3346"/>
                </a:lnTo>
                <a:lnTo>
                  <a:pt x="5726" y="3334"/>
                </a:lnTo>
                <a:lnTo>
                  <a:pt x="5700" y="3323"/>
                </a:lnTo>
                <a:lnTo>
                  <a:pt x="5674" y="3312"/>
                </a:lnTo>
                <a:lnTo>
                  <a:pt x="5646" y="3301"/>
                </a:lnTo>
                <a:lnTo>
                  <a:pt x="5604" y="3285"/>
                </a:lnTo>
                <a:lnTo>
                  <a:pt x="5565" y="3269"/>
                </a:lnTo>
                <a:lnTo>
                  <a:pt x="5529" y="3254"/>
                </a:lnTo>
                <a:lnTo>
                  <a:pt x="5498" y="3239"/>
                </a:lnTo>
                <a:lnTo>
                  <a:pt x="5467" y="3223"/>
                </a:lnTo>
                <a:lnTo>
                  <a:pt x="5440" y="3208"/>
                </a:lnTo>
                <a:lnTo>
                  <a:pt x="5416" y="3193"/>
                </a:lnTo>
                <a:lnTo>
                  <a:pt x="5394" y="3177"/>
                </a:lnTo>
                <a:lnTo>
                  <a:pt x="5385" y="3169"/>
                </a:lnTo>
                <a:lnTo>
                  <a:pt x="5376" y="3160"/>
                </a:lnTo>
                <a:lnTo>
                  <a:pt x="5368" y="3152"/>
                </a:lnTo>
                <a:lnTo>
                  <a:pt x="5359" y="3144"/>
                </a:lnTo>
                <a:lnTo>
                  <a:pt x="5352" y="3134"/>
                </a:lnTo>
                <a:lnTo>
                  <a:pt x="5346" y="3125"/>
                </a:lnTo>
                <a:lnTo>
                  <a:pt x="5340" y="3116"/>
                </a:lnTo>
                <a:lnTo>
                  <a:pt x="5335" y="3107"/>
                </a:lnTo>
                <a:lnTo>
                  <a:pt x="5331" y="3097"/>
                </a:lnTo>
                <a:lnTo>
                  <a:pt x="5327" y="3087"/>
                </a:lnTo>
                <a:lnTo>
                  <a:pt x="5324" y="3076"/>
                </a:lnTo>
                <a:lnTo>
                  <a:pt x="5321" y="3066"/>
                </a:lnTo>
                <a:lnTo>
                  <a:pt x="5319" y="3055"/>
                </a:lnTo>
                <a:lnTo>
                  <a:pt x="5318" y="3043"/>
                </a:lnTo>
                <a:lnTo>
                  <a:pt x="5317" y="3031"/>
                </a:lnTo>
                <a:lnTo>
                  <a:pt x="5317" y="3020"/>
                </a:lnTo>
                <a:lnTo>
                  <a:pt x="5318" y="3000"/>
                </a:lnTo>
                <a:lnTo>
                  <a:pt x="5320" y="2981"/>
                </a:lnTo>
                <a:lnTo>
                  <a:pt x="5323" y="2972"/>
                </a:lnTo>
                <a:lnTo>
                  <a:pt x="5325" y="2963"/>
                </a:lnTo>
                <a:lnTo>
                  <a:pt x="5329" y="2953"/>
                </a:lnTo>
                <a:lnTo>
                  <a:pt x="5333" y="2944"/>
                </a:lnTo>
                <a:lnTo>
                  <a:pt x="5337" y="2935"/>
                </a:lnTo>
                <a:lnTo>
                  <a:pt x="5342" y="2927"/>
                </a:lnTo>
                <a:lnTo>
                  <a:pt x="5347" y="2918"/>
                </a:lnTo>
                <a:lnTo>
                  <a:pt x="5353" y="2909"/>
                </a:lnTo>
                <a:lnTo>
                  <a:pt x="5361" y="2901"/>
                </a:lnTo>
                <a:lnTo>
                  <a:pt x="5368" y="2893"/>
                </a:lnTo>
                <a:lnTo>
                  <a:pt x="5375" y="2885"/>
                </a:lnTo>
                <a:lnTo>
                  <a:pt x="5383" y="2878"/>
                </a:lnTo>
                <a:lnTo>
                  <a:pt x="5392" y="2871"/>
                </a:lnTo>
                <a:lnTo>
                  <a:pt x="5401" y="2863"/>
                </a:lnTo>
                <a:lnTo>
                  <a:pt x="5412" y="2857"/>
                </a:lnTo>
                <a:lnTo>
                  <a:pt x="5423" y="2851"/>
                </a:lnTo>
                <a:lnTo>
                  <a:pt x="5434" y="2845"/>
                </a:lnTo>
                <a:lnTo>
                  <a:pt x="5446" y="2840"/>
                </a:lnTo>
                <a:lnTo>
                  <a:pt x="5459" y="2835"/>
                </a:lnTo>
                <a:lnTo>
                  <a:pt x="5472" y="2831"/>
                </a:lnTo>
                <a:lnTo>
                  <a:pt x="5485" y="2827"/>
                </a:lnTo>
                <a:lnTo>
                  <a:pt x="5500" y="2822"/>
                </a:lnTo>
                <a:lnTo>
                  <a:pt x="5515" y="2819"/>
                </a:lnTo>
                <a:lnTo>
                  <a:pt x="5531" y="2816"/>
                </a:lnTo>
                <a:lnTo>
                  <a:pt x="5548" y="2814"/>
                </a:lnTo>
                <a:lnTo>
                  <a:pt x="5564" y="2813"/>
                </a:lnTo>
                <a:lnTo>
                  <a:pt x="5583" y="2812"/>
                </a:lnTo>
                <a:lnTo>
                  <a:pt x="5601" y="2812"/>
                </a:lnTo>
                <a:lnTo>
                  <a:pt x="5631" y="2812"/>
                </a:lnTo>
                <a:lnTo>
                  <a:pt x="5659" y="2814"/>
                </a:lnTo>
                <a:lnTo>
                  <a:pt x="5687" y="2816"/>
                </a:lnTo>
                <a:lnTo>
                  <a:pt x="5713" y="2820"/>
                </a:lnTo>
                <a:lnTo>
                  <a:pt x="5739" y="2825"/>
                </a:lnTo>
                <a:lnTo>
                  <a:pt x="5764" y="2830"/>
                </a:lnTo>
                <a:lnTo>
                  <a:pt x="5787" y="2835"/>
                </a:lnTo>
                <a:lnTo>
                  <a:pt x="5810" y="2841"/>
                </a:lnTo>
                <a:lnTo>
                  <a:pt x="5831" y="2847"/>
                </a:lnTo>
                <a:lnTo>
                  <a:pt x="5851" y="2853"/>
                </a:lnTo>
                <a:lnTo>
                  <a:pt x="5870" y="2860"/>
                </a:lnTo>
                <a:lnTo>
                  <a:pt x="5887" y="2867"/>
                </a:lnTo>
                <a:lnTo>
                  <a:pt x="5918" y="2881"/>
                </a:lnTo>
                <a:lnTo>
                  <a:pt x="5945" y="2894"/>
                </a:lnTo>
                <a:lnTo>
                  <a:pt x="6020" y="2640"/>
                </a:lnTo>
                <a:lnTo>
                  <a:pt x="6003" y="2631"/>
                </a:lnTo>
                <a:lnTo>
                  <a:pt x="5984" y="2623"/>
                </a:lnTo>
                <a:lnTo>
                  <a:pt x="5964" y="2615"/>
                </a:lnTo>
                <a:lnTo>
                  <a:pt x="5944" y="2608"/>
                </a:lnTo>
                <a:lnTo>
                  <a:pt x="5922" y="2601"/>
                </a:lnTo>
                <a:lnTo>
                  <a:pt x="5899" y="2593"/>
                </a:lnTo>
                <a:lnTo>
                  <a:pt x="5875" y="2586"/>
                </a:lnTo>
                <a:lnTo>
                  <a:pt x="5850" y="2580"/>
                </a:lnTo>
                <a:lnTo>
                  <a:pt x="5823" y="2575"/>
                </a:lnTo>
                <a:lnTo>
                  <a:pt x="5795" y="2570"/>
                </a:lnTo>
                <a:lnTo>
                  <a:pt x="5768" y="2566"/>
                </a:lnTo>
                <a:lnTo>
                  <a:pt x="5737" y="2562"/>
                </a:lnTo>
                <a:lnTo>
                  <a:pt x="5706" y="2559"/>
                </a:lnTo>
                <a:lnTo>
                  <a:pt x="5675" y="2557"/>
                </a:lnTo>
                <a:lnTo>
                  <a:pt x="5641" y="2556"/>
                </a:lnTo>
                <a:lnTo>
                  <a:pt x="5607" y="2555"/>
                </a:lnTo>
                <a:lnTo>
                  <a:pt x="5572" y="2556"/>
                </a:lnTo>
                <a:lnTo>
                  <a:pt x="5539" y="2558"/>
                </a:lnTo>
                <a:lnTo>
                  <a:pt x="5506" y="2561"/>
                </a:lnTo>
                <a:lnTo>
                  <a:pt x="5473" y="2565"/>
                </a:lnTo>
                <a:lnTo>
                  <a:pt x="5442" y="2570"/>
                </a:lnTo>
                <a:lnTo>
                  <a:pt x="5412" y="2576"/>
                </a:lnTo>
                <a:lnTo>
                  <a:pt x="5383" y="2584"/>
                </a:lnTo>
                <a:lnTo>
                  <a:pt x="5354" y="2592"/>
                </a:lnTo>
                <a:lnTo>
                  <a:pt x="5327" y="2603"/>
                </a:lnTo>
                <a:lnTo>
                  <a:pt x="5300" y="2613"/>
                </a:lnTo>
                <a:lnTo>
                  <a:pt x="5275" y="2624"/>
                </a:lnTo>
                <a:lnTo>
                  <a:pt x="5250" y="2637"/>
                </a:lnTo>
                <a:lnTo>
                  <a:pt x="5227" y="2651"/>
                </a:lnTo>
                <a:lnTo>
                  <a:pt x="5204" y="2665"/>
                </a:lnTo>
                <a:lnTo>
                  <a:pt x="5183" y="2680"/>
                </a:lnTo>
                <a:lnTo>
                  <a:pt x="5162" y="2697"/>
                </a:lnTo>
                <a:lnTo>
                  <a:pt x="5143" y="2713"/>
                </a:lnTo>
                <a:lnTo>
                  <a:pt x="5125" y="2731"/>
                </a:lnTo>
                <a:lnTo>
                  <a:pt x="5108" y="2750"/>
                </a:lnTo>
                <a:lnTo>
                  <a:pt x="5091" y="2769"/>
                </a:lnTo>
                <a:lnTo>
                  <a:pt x="5077" y="2789"/>
                </a:lnTo>
                <a:lnTo>
                  <a:pt x="5064" y="2810"/>
                </a:lnTo>
                <a:lnTo>
                  <a:pt x="5052" y="2831"/>
                </a:lnTo>
                <a:lnTo>
                  <a:pt x="5040" y="2853"/>
                </a:lnTo>
                <a:lnTo>
                  <a:pt x="5030" y="2876"/>
                </a:lnTo>
                <a:lnTo>
                  <a:pt x="5022" y="2899"/>
                </a:lnTo>
                <a:lnTo>
                  <a:pt x="5015" y="2923"/>
                </a:lnTo>
                <a:lnTo>
                  <a:pt x="5009" y="2947"/>
                </a:lnTo>
                <a:lnTo>
                  <a:pt x="5003" y="2972"/>
                </a:lnTo>
                <a:lnTo>
                  <a:pt x="5000" y="2997"/>
                </a:lnTo>
                <a:lnTo>
                  <a:pt x="4998" y="3023"/>
                </a:lnTo>
                <a:lnTo>
                  <a:pt x="4997" y="3050"/>
                </a:lnTo>
                <a:lnTo>
                  <a:pt x="4998" y="3072"/>
                </a:lnTo>
                <a:lnTo>
                  <a:pt x="4999" y="3094"/>
                </a:lnTo>
                <a:lnTo>
                  <a:pt x="5002" y="3116"/>
                </a:lnTo>
                <a:lnTo>
                  <a:pt x="5006" y="3137"/>
                </a:lnTo>
                <a:lnTo>
                  <a:pt x="5011" y="3158"/>
                </a:lnTo>
                <a:lnTo>
                  <a:pt x="5016" y="3178"/>
                </a:lnTo>
                <a:lnTo>
                  <a:pt x="5023" y="3198"/>
                </a:lnTo>
                <a:lnTo>
                  <a:pt x="5030" y="3217"/>
                </a:lnTo>
                <a:lnTo>
                  <a:pt x="5039" y="3236"/>
                </a:lnTo>
                <a:lnTo>
                  <a:pt x="5049" y="3254"/>
                </a:lnTo>
                <a:lnTo>
                  <a:pt x="5059" y="3272"/>
                </a:lnTo>
                <a:lnTo>
                  <a:pt x="5070" y="3289"/>
                </a:lnTo>
                <a:lnTo>
                  <a:pt x="5082" y="3306"/>
                </a:lnTo>
                <a:lnTo>
                  <a:pt x="5096" y="3323"/>
                </a:lnTo>
                <a:lnTo>
                  <a:pt x="5109" y="3339"/>
                </a:lnTo>
                <a:lnTo>
                  <a:pt x="5124" y="3354"/>
                </a:lnTo>
                <a:lnTo>
                  <a:pt x="5140" y="3369"/>
                </a:lnTo>
                <a:lnTo>
                  <a:pt x="5156" y="3384"/>
                </a:lnTo>
                <a:lnTo>
                  <a:pt x="5173" y="3398"/>
                </a:lnTo>
                <a:lnTo>
                  <a:pt x="5192" y="3412"/>
                </a:lnTo>
                <a:lnTo>
                  <a:pt x="5210" y="3425"/>
                </a:lnTo>
                <a:lnTo>
                  <a:pt x="5230" y="3438"/>
                </a:lnTo>
                <a:lnTo>
                  <a:pt x="5250" y="3451"/>
                </a:lnTo>
                <a:lnTo>
                  <a:pt x="5270" y="3464"/>
                </a:lnTo>
                <a:lnTo>
                  <a:pt x="5293" y="3475"/>
                </a:lnTo>
                <a:lnTo>
                  <a:pt x="5316" y="3487"/>
                </a:lnTo>
                <a:lnTo>
                  <a:pt x="5338" y="3498"/>
                </a:lnTo>
                <a:lnTo>
                  <a:pt x="5363" y="3509"/>
                </a:lnTo>
                <a:lnTo>
                  <a:pt x="5386" y="3520"/>
                </a:lnTo>
                <a:lnTo>
                  <a:pt x="5412" y="3530"/>
                </a:lnTo>
                <a:lnTo>
                  <a:pt x="5437" y="3539"/>
                </a:lnTo>
                <a:lnTo>
                  <a:pt x="5464" y="3550"/>
                </a:lnTo>
                <a:lnTo>
                  <a:pt x="5503" y="3564"/>
                </a:lnTo>
                <a:lnTo>
                  <a:pt x="5540" y="3579"/>
                </a:lnTo>
                <a:lnTo>
                  <a:pt x="5572" y="3594"/>
                </a:lnTo>
                <a:lnTo>
                  <a:pt x="5603" y="3609"/>
                </a:lnTo>
                <a:lnTo>
                  <a:pt x="5631" y="3624"/>
                </a:lnTo>
                <a:lnTo>
                  <a:pt x="5656" y="3641"/>
                </a:lnTo>
                <a:lnTo>
                  <a:pt x="5678" y="3656"/>
                </a:lnTo>
                <a:lnTo>
                  <a:pt x="5698" y="3673"/>
                </a:lnTo>
                <a:lnTo>
                  <a:pt x="5706" y="3681"/>
                </a:lnTo>
                <a:lnTo>
                  <a:pt x="5714" y="3691"/>
                </a:lnTo>
                <a:lnTo>
                  <a:pt x="5723" y="3699"/>
                </a:lnTo>
                <a:lnTo>
                  <a:pt x="5730" y="3708"/>
                </a:lnTo>
                <a:lnTo>
                  <a:pt x="5736" y="3717"/>
                </a:lnTo>
                <a:lnTo>
                  <a:pt x="5742" y="3728"/>
                </a:lnTo>
                <a:lnTo>
                  <a:pt x="5747" y="3737"/>
                </a:lnTo>
                <a:lnTo>
                  <a:pt x="5751" y="3747"/>
                </a:lnTo>
                <a:lnTo>
                  <a:pt x="5755" y="3757"/>
                </a:lnTo>
                <a:lnTo>
                  <a:pt x="5759" y="3767"/>
                </a:lnTo>
                <a:lnTo>
                  <a:pt x="5763" y="3778"/>
                </a:lnTo>
                <a:lnTo>
                  <a:pt x="5765" y="3789"/>
                </a:lnTo>
                <a:lnTo>
                  <a:pt x="5767" y="3800"/>
                </a:lnTo>
                <a:lnTo>
                  <a:pt x="5768" y="3811"/>
                </a:lnTo>
                <a:lnTo>
                  <a:pt x="5769" y="3823"/>
                </a:lnTo>
                <a:lnTo>
                  <a:pt x="5769" y="3835"/>
                </a:lnTo>
                <a:lnTo>
                  <a:pt x="5769" y="3848"/>
                </a:lnTo>
                <a:lnTo>
                  <a:pt x="5768" y="3860"/>
                </a:lnTo>
                <a:lnTo>
                  <a:pt x="5766" y="3873"/>
                </a:lnTo>
                <a:lnTo>
                  <a:pt x="5764" y="3885"/>
                </a:lnTo>
                <a:lnTo>
                  <a:pt x="5761" y="3897"/>
                </a:lnTo>
                <a:lnTo>
                  <a:pt x="5757" y="3909"/>
                </a:lnTo>
                <a:lnTo>
                  <a:pt x="5752" y="3920"/>
                </a:lnTo>
                <a:lnTo>
                  <a:pt x="5748" y="3931"/>
                </a:lnTo>
                <a:lnTo>
                  <a:pt x="5742" y="3941"/>
                </a:lnTo>
                <a:lnTo>
                  <a:pt x="5736" y="3951"/>
                </a:lnTo>
                <a:lnTo>
                  <a:pt x="5730" y="3962"/>
                </a:lnTo>
                <a:lnTo>
                  <a:pt x="5723" y="3971"/>
                </a:lnTo>
                <a:lnTo>
                  <a:pt x="5714" y="3980"/>
                </a:lnTo>
                <a:lnTo>
                  <a:pt x="5706" y="3989"/>
                </a:lnTo>
                <a:lnTo>
                  <a:pt x="5697" y="3997"/>
                </a:lnTo>
                <a:lnTo>
                  <a:pt x="5688" y="4006"/>
                </a:lnTo>
                <a:lnTo>
                  <a:pt x="5677" y="4013"/>
                </a:lnTo>
                <a:lnTo>
                  <a:pt x="5666" y="4020"/>
                </a:lnTo>
                <a:lnTo>
                  <a:pt x="5655" y="4026"/>
                </a:lnTo>
                <a:lnTo>
                  <a:pt x="5643" y="4032"/>
                </a:lnTo>
                <a:lnTo>
                  <a:pt x="5631" y="4038"/>
                </a:lnTo>
                <a:lnTo>
                  <a:pt x="5617" y="4044"/>
                </a:lnTo>
                <a:lnTo>
                  <a:pt x="5603" y="4049"/>
                </a:lnTo>
                <a:lnTo>
                  <a:pt x="5590" y="4053"/>
                </a:lnTo>
                <a:lnTo>
                  <a:pt x="5574" y="4057"/>
                </a:lnTo>
                <a:lnTo>
                  <a:pt x="5559" y="4060"/>
                </a:lnTo>
                <a:lnTo>
                  <a:pt x="5544" y="4063"/>
                </a:lnTo>
                <a:lnTo>
                  <a:pt x="5526" y="4066"/>
                </a:lnTo>
                <a:lnTo>
                  <a:pt x="5510" y="4067"/>
                </a:lnTo>
                <a:lnTo>
                  <a:pt x="5492" y="4069"/>
                </a:lnTo>
                <a:lnTo>
                  <a:pt x="5474" y="4069"/>
                </a:lnTo>
                <a:lnTo>
                  <a:pt x="5456" y="4070"/>
                </a:lnTo>
                <a:lnTo>
                  <a:pt x="5426" y="4069"/>
                </a:lnTo>
                <a:lnTo>
                  <a:pt x="5396" y="4067"/>
                </a:lnTo>
                <a:lnTo>
                  <a:pt x="5367" y="4065"/>
                </a:lnTo>
                <a:lnTo>
                  <a:pt x="5337" y="4061"/>
                </a:lnTo>
                <a:lnTo>
                  <a:pt x="5308" y="4056"/>
                </a:lnTo>
                <a:lnTo>
                  <a:pt x="5281" y="4051"/>
                </a:lnTo>
                <a:lnTo>
                  <a:pt x="5253" y="4045"/>
                </a:lnTo>
                <a:lnTo>
                  <a:pt x="5225" y="4037"/>
                </a:lnTo>
                <a:lnTo>
                  <a:pt x="5199" y="4029"/>
                </a:lnTo>
                <a:lnTo>
                  <a:pt x="5173" y="4021"/>
                </a:lnTo>
                <a:lnTo>
                  <a:pt x="5149" y="4012"/>
                </a:lnTo>
                <a:lnTo>
                  <a:pt x="5125" y="4002"/>
                </a:lnTo>
                <a:lnTo>
                  <a:pt x="5102" y="3992"/>
                </a:lnTo>
                <a:lnTo>
                  <a:pt x="5080" y="3981"/>
                </a:lnTo>
                <a:lnTo>
                  <a:pt x="5060" y="3971"/>
                </a:lnTo>
                <a:lnTo>
                  <a:pt x="5039" y="3960"/>
                </a:lnTo>
                <a:lnTo>
                  <a:pt x="4970" y="4220"/>
                </a:lnTo>
                <a:close/>
                <a:moveTo>
                  <a:pt x="6369" y="2582"/>
                </a:moveTo>
                <a:lnTo>
                  <a:pt x="6369" y="3567"/>
                </a:lnTo>
                <a:lnTo>
                  <a:pt x="6370" y="3616"/>
                </a:lnTo>
                <a:lnTo>
                  <a:pt x="6372" y="3664"/>
                </a:lnTo>
                <a:lnTo>
                  <a:pt x="6376" y="3711"/>
                </a:lnTo>
                <a:lnTo>
                  <a:pt x="6381" y="3755"/>
                </a:lnTo>
                <a:lnTo>
                  <a:pt x="6388" y="3797"/>
                </a:lnTo>
                <a:lnTo>
                  <a:pt x="6396" y="3838"/>
                </a:lnTo>
                <a:lnTo>
                  <a:pt x="6405" y="3877"/>
                </a:lnTo>
                <a:lnTo>
                  <a:pt x="6416" y="3915"/>
                </a:lnTo>
                <a:lnTo>
                  <a:pt x="6429" y="3950"/>
                </a:lnTo>
                <a:lnTo>
                  <a:pt x="6442" y="3984"/>
                </a:lnTo>
                <a:lnTo>
                  <a:pt x="6456" y="4016"/>
                </a:lnTo>
                <a:lnTo>
                  <a:pt x="6473" y="4047"/>
                </a:lnTo>
                <a:lnTo>
                  <a:pt x="6490" y="4075"/>
                </a:lnTo>
                <a:lnTo>
                  <a:pt x="6508" y="4103"/>
                </a:lnTo>
                <a:lnTo>
                  <a:pt x="6528" y="4128"/>
                </a:lnTo>
                <a:lnTo>
                  <a:pt x="6548" y="4152"/>
                </a:lnTo>
                <a:lnTo>
                  <a:pt x="6571" y="4174"/>
                </a:lnTo>
                <a:lnTo>
                  <a:pt x="6593" y="4195"/>
                </a:lnTo>
                <a:lnTo>
                  <a:pt x="6618" y="4214"/>
                </a:lnTo>
                <a:lnTo>
                  <a:pt x="6643" y="4233"/>
                </a:lnTo>
                <a:lnTo>
                  <a:pt x="6670" y="4248"/>
                </a:lnTo>
                <a:lnTo>
                  <a:pt x="6698" y="4263"/>
                </a:lnTo>
                <a:lnTo>
                  <a:pt x="6726" y="4277"/>
                </a:lnTo>
                <a:lnTo>
                  <a:pt x="6756" y="4288"/>
                </a:lnTo>
                <a:lnTo>
                  <a:pt x="6786" y="4298"/>
                </a:lnTo>
                <a:lnTo>
                  <a:pt x="6817" y="4307"/>
                </a:lnTo>
                <a:lnTo>
                  <a:pt x="6850" y="4315"/>
                </a:lnTo>
                <a:lnTo>
                  <a:pt x="6883" y="4321"/>
                </a:lnTo>
                <a:lnTo>
                  <a:pt x="6918" y="4326"/>
                </a:lnTo>
                <a:lnTo>
                  <a:pt x="6952" y="4329"/>
                </a:lnTo>
                <a:lnTo>
                  <a:pt x="6989" y="4331"/>
                </a:lnTo>
                <a:lnTo>
                  <a:pt x="7026" y="4332"/>
                </a:lnTo>
                <a:lnTo>
                  <a:pt x="7064" y="4331"/>
                </a:lnTo>
                <a:lnTo>
                  <a:pt x="7102" y="4329"/>
                </a:lnTo>
                <a:lnTo>
                  <a:pt x="7138" y="4326"/>
                </a:lnTo>
                <a:lnTo>
                  <a:pt x="7174" y="4321"/>
                </a:lnTo>
                <a:lnTo>
                  <a:pt x="7209" y="4315"/>
                </a:lnTo>
                <a:lnTo>
                  <a:pt x="7244" y="4306"/>
                </a:lnTo>
                <a:lnTo>
                  <a:pt x="7277" y="4297"/>
                </a:lnTo>
                <a:lnTo>
                  <a:pt x="7308" y="4286"/>
                </a:lnTo>
                <a:lnTo>
                  <a:pt x="7340" y="4275"/>
                </a:lnTo>
                <a:lnTo>
                  <a:pt x="7370" y="4260"/>
                </a:lnTo>
                <a:lnTo>
                  <a:pt x="7398" y="4245"/>
                </a:lnTo>
                <a:lnTo>
                  <a:pt x="7426" y="4229"/>
                </a:lnTo>
                <a:lnTo>
                  <a:pt x="7453" y="4211"/>
                </a:lnTo>
                <a:lnTo>
                  <a:pt x="7478" y="4191"/>
                </a:lnTo>
                <a:lnTo>
                  <a:pt x="7503" y="4170"/>
                </a:lnTo>
                <a:lnTo>
                  <a:pt x="7526" y="4147"/>
                </a:lnTo>
                <a:lnTo>
                  <a:pt x="7548" y="4123"/>
                </a:lnTo>
                <a:lnTo>
                  <a:pt x="7568" y="4097"/>
                </a:lnTo>
                <a:lnTo>
                  <a:pt x="7588" y="4070"/>
                </a:lnTo>
                <a:lnTo>
                  <a:pt x="7606" y="4040"/>
                </a:lnTo>
                <a:lnTo>
                  <a:pt x="7623" y="4010"/>
                </a:lnTo>
                <a:lnTo>
                  <a:pt x="7639" y="3978"/>
                </a:lnTo>
                <a:lnTo>
                  <a:pt x="7652" y="3944"/>
                </a:lnTo>
                <a:lnTo>
                  <a:pt x="7665" y="3909"/>
                </a:lnTo>
                <a:lnTo>
                  <a:pt x="7677" y="3872"/>
                </a:lnTo>
                <a:lnTo>
                  <a:pt x="7687" y="3833"/>
                </a:lnTo>
                <a:lnTo>
                  <a:pt x="7695" y="3792"/>
                </a:lnTo>
                <a:lnTo>
                  <a:pt x="7702" y="3750"/>
                </a:lnTo>
                <a:lnTo>
                  <a:pt x="7707" y="3706"/>
                </a:lnTo>
                <a:lnTo>
                  <a:pt x="7711" y="3661"/>
                </a:lnTo>
                <a:lnTo>
                  <a:pt x="7713" y="3614"/>
                </a:lnTo>
                <a:lnTo>
                  <a:pt x="7714" y="3565"/>
                </a:lnTo>
                <a:lnTo>
                  <a:pt x="7714" y="2582"/>
                </a:lnTo>
                <a:lnTo>
                  <a:pt x="7399" y="2582"/>
                </a:lnTo>
                <a:lnTo>
                  <a:pt x="7399" y="3585"/>
                </a:lnTo>
                <a:lnTo>
                  <a:pt x="7399" y="3616"/>
                </a:lnTo>
                <a:lnTo>
                  <a:pt x="7398" y="3647"/>
                </a:lnTo>
                <a:lnTo>
                  <a:pt x="7396" y="3675"/>
                </a:lnTo>
                <a:lnTo>
                  <a:pt x="7393" y="3704"/>
                </a:lnTo>
                <a:lnTo>
                  <a:pt x="7390" y="3731"/>
                </a:lnTo>
                <a:lnTo>
                  <a:pt x="7386" y="3756"/>
                </a:lnTo>
                <a:lnTo>
                  <a:pt x="7381" y="3781"/>
                </a:lnTo>
                <a:lnTo>
                  <a:pt x="7375" y="3805"/>
                </a:lnTo>
                <a:lnTo>
                  <a:pt x="7369" y="3828"/>
                </a:lnTo>
                <a:lnTo>
                  <a:pt x="7362" y="3849"/>
                </a:lnTo>
                <a:lnTo>
                  <a:pt x="7353" y="3870"/>
                </a:lnTo>
                <a:lnTo>
                  <a:pt x="7345" y="3890"/>
                </a:lnTo>
                <a:lnTo>
                  <a:pt x="7335" y="3909"/>
                </a:lnTo>
                <a:lnTo>
                  <a:pt x="7326" y="3926"/>
                </a:lnTo>
                <a:lnTo>
                  <a:pt x="7314" y="3942"/>
                </a:lnTo>
                <a:lnTo>
                  <a:pt x="7303" y="3959"/>
                </a:lnTo>
                <a:lnTo>
                  <a:pt x="7291" y="3973"/>
                </a:lnTo>
                <a:lnTo>
                  <a:pt x="7279" y="3987"/>
                </a:lnTo>
                <a:lnTo>
                  <a:pt x="7265" y="4000"/>
                </a:lnTo>
                <a:lnTo>
                  <a:pt x="7251" y="4012"/>
                </a:lnTo>
                <a:lnTo>
                  <a:pt x="7237" y="4022"/>
                </a:lnTo>
                <a:lnTo>
                  <a:pt x="7221" y="4032"/>
                </a:lnTo>
                <a:lnTo>
                  <a:pt x="7206" y="4040"/>
                </a:lnTo>
                <a:lnTo>
                  <a:pt x="7190" y="4049"/>
                </a:lnTo>
                <a:lnTo>
                  <a:pt x="7172" y="4056"/>
                </a:lnTo>
                <a:lnTo>
                  <a:pt x="7155" y="4062"/>
                </a:lnTo>
                <a:lnTo>
                  <a:pt x="7136" y="4067"/>
                </a:lnTo>
                <a:lnTo>
                  <a:pt x="7118" y="4071"/>
                </a:lnTo>
                <a:lnTo>
                  <a:pt x="7099" y="4074"/>
                </a:lnTo>
                <a:lnTo>
                  <a:pt x="7078" y="4076"/>
                </a:lnTo>
                <a:lnTo>
                  <a:pt x="7058" y="4078"/>
                </a:lnTo>
                <a:lnTo>
                  <a:pt x="7037" y="4078"/>
                </a:lnTo>
                <a:lnTo>
                  <a:pt x="7017" y="4078"/>
                </a:lnTo>
                <a:lnTo>
                  <a:pt x="6998" y="4076"/>
                </a:lnTo>
                <a:lnTo>
                  <a:pt x="6979" y="4074"/>
                </a:lnTo>
                <a:lnTo>
                  <a:pt x="6960" y="4071"/>
                </a:lnTo>
                <a:lnTo>
                  <a:pt x="6943" y="4067"/>
                </a:lnTo>
                <a:lnTo>
                  <a:pt x="6926" y="4062"/>
                </a:lnTo>
                <a:lnTo>
                  <a:pt x="6908" y="4056"/>
                </a:lnTo>
                <a:lnTo>
                  <a:pt x="6892" y="4049"/>
                </a:lnTo>
                <a:lnTo>
                  <a:pt x="6876" y="4040"/>
                </a:lnTo>
                <a:lnTo>
                  <a:pt x="6860" y="4031"/>
                </a:lnTo>
                <a:lnTo>
                  <a:pt x="6846" y="4022"/>
                </a:lnTo>
                <a:lnTo>
                  <a:pt x="6832" y="4011"/>
                </a:lnTo>
                <a:lnTo>
                  <a:pt x="6818" y="4000"/>
                </a:lnTo>
                <a:lnTo>
                  <a:pt x="6805" y="3986"/>
                </a:lnTo>
                <a:lnTo>
                  <a:pt x="6793" y="3973"/>
                </a:lnTo>
                <a:lnTo>
                  <a:pt x="6780" y="3958"/>
                </a:lnTo>
                <a:lnTo>
                  <a:pt x="6769" y="3942"/>
                </a:lnTo>
                <a:lnTo>
                  <a:pt x="6759" y="3926"/>
                </a:lnTo>
                <a:lnTo>
                  <a:pt x="6749" y="3907"/>
                </a:lnTo>
                <a:lnTo>
                  <a:pt x="6740" y="3889"/>
                </a:lnTo>
                <a:lnTo>
                  <a:pt x="6731" y="3870"/>
                </a:lnTo>
                <a:lnTo>
                  <a:pt x="6723" y="3849"/>
                </a:lnTo>
                <a:lnTo>
                  <a:pt x="6716" y="3827"/>
                </a:lnTo>
                <a:lnTo>
                  <a:pt x="6709" y="3804"/>
                </a:lnTo>
                <a:lnTo>
                  <a:pt x="6704" y="3781"/>
                </a:lnTo>
                <a:lnTo>
                  <a:pt x="6699" y="3756"/>
                </a:lnTo>
                <a:lnTo>
                  <a:pt x="6693" y="3730"/>
                </a:lnTo>
                <a:lnTo>
                  <a:pt x="6690" y="3703"/>
                </a:lnTo>
                <a:lnTo>
                  <a:pt x="6687" y="3675"/>
                </a:lnTo>
                <a:lnTo>
                  <a:pt x="6685" y="3647"/>
                </a:lnTo>
                <a:lnTo>
                  <a:pt x="6684" y="3616"/>
                </a:lnTo>
                <a:lnTo>
                  <a:pt x="6684" y="3585"/>
                </a:lnTo>
                <a:lnTo>
                  <a:pt x="6684" y="2582"/>
                </a:lnTo>
                <a:lnTo>
                  <a:pt x="6369" y="2582"/>
                </a:lnTo>
                <a:close/>
                <a:moveTo>
                  <a:pt x="8072" y="4303"/>
                </a:moveTo>
                <a:lnTo>
                  <a:pt x="9095" y="4303"/>
                </a:lnTo>
                <a:lnTo>
                  <a:pt x="9095" y="4039"/>
                </a:lnTo>
                <a:lnTo>
                  <a:pt x="8388" y="4039"/>
                </a:lnTo>
                <a:lnTo>
                  <a:pt x="8388" y="2582"/>
                </a:lnTo>
                <a:lnTo>
                  <a:pt x="8072" y="2582"/>
                </a:lnTo>
                <a:lnTo>
                  <a:pt x="8072" y="4303"/>
                </a:lnTo>
                <a:close/>
                <a:moveTo>
                  <a:pt x="9413" y="4303"/>
                </a:moveTo>
                <a:lnTo>
                  <a:pt x="9727" y="4303"/>
                </a:lnTo>
                <a:lnTo>
                  <a:pt x="9727" y="2846"/>
                </a:lnTo>
                <a:lnTo>
                  <a:pt x="10224" y="2846"/>
                </a:lnTo>
                <a:lnTo>
                  <a:pt x="10224" y="2582"/>
                </a:lnTo>
                <a:lnTo>
                  <a:pt x="8921" y="2582"/>
                </a:lnTo>
                <a:lnTo>
                  <a:pt x="8921" y="2846"/>
                </a:lnTo>
                <a:lnTo>
                  <a:pt x="9413" y="2846"/>
                </a:lnTo>
                <a:lnTo>
                  <a:pt x="9413" y="4303"/>
                </a:lnTo>
                <a:close/>
                <a:moveTo>
                  <a:pt x="11128" y="3816"/>
                </a:moveTo>
                <a:lnTo>
                  <a:pt x="11285" y="4303"/>
                </a:lnTo>
                <a:lnTo>
                  <a:pt x="11622" y="4303"/>
                </a:lnTo>
                <a:lnTo>
                  <a:pt x="11063" y="2582"/>
                </a:lnTo>
                <a:lnTo>
                  <a:pt x="10663" y="2582"/>
                </a:lnTo>
                <a:lnTo>
                  <a:pt x="10109" y="4303"/>
                </a:lnTo>
                <a:lnTo>
                  <a:pt x="10435" y="4303"/>
                </a:lnTo>
                <a:lnTo>
                  <a:pt x="10582" y="3816"/>
                </a:lnTo>
                <a:lnTo>
                  <a:pt x="11128" y="3816"/>
                </a:lnTo>
                <a:close/>
                <a:moveTo>
                  <a:pt x="10633" y="3579"/>
                </a:moveTo>
                <a:lnTo>
                  <a:pt x="10766" y="3154"/>
                </a:lnTo>
                <a:lnTo>
                  <a:pt x="10777" y="3115"/>
                </a:lnTo>
                <a:lnTo>
                  <a:pt x="10789" y="3074"/>
                </a:lnTo>
                <a:lnTo>
                  <a:pt x="10799" y="3033"/>
                </a:lnTo>
                <a:lnTo>
                  <a:pt x="10809" y="2992"/>
                </a:lnTo>
                <a:lnTo>
                  <a:pt x="10819" y="2950"/>
                </a:lnTo>
                <a:lnTo>
                  <a:pt x="10828" y="2909"/>
                </a:lnTo>
                <a:lnTo>
                  <a:pt x="10839" y="2870"/>
                </a:lnTo>
                <a:lnTo>
                  <a:pt x="10848" y="2832"/>
                </a:lnTo>
                <a:lnTo>
                  <a:pt x="10854" y="2832"/>
                </a:lnTo>
                <a:lnTo>
                  <a:pt x="10863" y="2870"/>
                </a:lnTo>
                <a:lnTo>
                  <a:pt x="10873" y="2908"/>
                </a:lnTo>
                <a:lnTo>
                  <a:pt x="10884" y="2949"/>
                </a:lnTo>
                <a:lnTo>
                  <a:pt x="10895" y="2990"/>
                </a:lnTo>
                <a:lnTo>
                  <a:pt x="10905" y="3032"/>
                </a:lnTo>
                <a:lnTo>
                  <a:pt x="10917" y="3073"/>
                </a:lnTo>
                <a:lnTo>
                  <a:pt x="10929" y="3114"/>
                </a:lnTo>
                <a:lnTo>
                  <a:pt x="10941" y="3155"/>
                </a:lnTo>
                <a:lnTo>
                  <a:pt x="11077" y="3579"/>
                </a:lnTo>
                <a:lnTo>
                  <a:pt x="10633" y="3579"/>
                </a:lnTo>
                <a:close/>
                <a:moveTo>
                  <a:pt x="12151" y="4303"/>
                </a:moveTo>
                <a:lnTo>
                  <a:pt x="12151" y="3688"/>
                </a:lnTo>
                <a:lnTo>
                  <a:pt x="12151" y="3634"/>
                </a:lnTo>
                <a:lnTo>
                  <a:pt x="12151" y="3583"/>
                </a:lnTo>
                <a:lnTo>
                  <a:pt x="12151" y="3533"/>
                </a:lnTo>
                <a:lnTo>
                  <a:pt x="12151" y="3485"/>
                </a:lnTo>
                <a:lnTo>
                  <a:pt x="12150" y="3437"/>
                </a:lnTo>
                <a:lnTo>
                  <a:pt x="12150" y="3390"/>
                </a:lnTo>
                <a:lnTo>
                  <a:pt x="12149" y="3344"/>
                </a:lnTo>
                <a:lnTo>
                  <a:pt x="12148" y="3298"/>
                </a:lnTo>
                <a:lnTo>
                  <a:pt x="12147" y="3254"/>
                </a:lnTo>
                <a:lnTo>
                  <a:pt x="12146" y="3210"/>
                </a:lnTo>
                <a:lnTo>
                  <a:pt x="12144" y="3166"/>
                </a:lnTo>
                <a:lnTo>
                  <a:pt x="12143" y="3123"/>
                </a:lnTo>
                <a:lnTo>
                  <a:pt x="12141" y="3080"/>
                </a:lnTo>
                <a:lnTo>
                  <a:pt x="12139" y="3038"/>
                </a:lnTo>
                <a:lnTo>
                  <a:pt x="12137" y="2995"/>
                </a:lnTo>
                <a:lnTo>
                  <a:pt x="12135" y="2953"/>
                </a:lnTo>
                <a:lnTo>
                  <a:pt x="12143" y="2952"/>
                </a:lnTo>
                <a:lnTo>
                  <a:pt x="12176" y="3026"/>
                </a:lnTo>
                <a:lnTo>
                  <a:pt x="12212" y="3101"/>
                </a:lnTo>
                <a:lnTo>
                  <a:pt x="12248" y="3176"/>
                </a:lnTo>
                <a:lnTo>
                  <a:pt x="12287" y="3252"/>
                </a:lnTo>
                <a:lnTo>
                  <a:pt x="12327" y="3327"/>
                </a:lnTo>
                <a:lnTo>
                  <a:pt x="12368" y="3401"/>
                </a:lnTo>
                <a:lnTo>
                  <a:pt x="12410" y="3474"/>
                </a:lnTo>
                <a:lnTo>
                  <a:pt x="12452" y="3545"/>
                </a:lnTo>
                <a:lnTo>
                  <a:pt x="12901" y="4303"/>
                </a:lnTo>
                <a:lnTo>
                  <a:pt x="13227" y="4303"/>
                </a:lnTo>
                <a:lnTo>
                  <a:pt x="13227" y="2582"/>
                </a:lnTo>
                <a:lnTo>
                  <a:pt x="12937" y="2582"/>
                </a:lnTo>
                <a:lnTo>
                  <a:pt x="12937" y="3182"/>
                </a:lnTo>
                <a:lnTo>
                  <a:pt x="12937" y="3280"/>
                </a:lnTo>
                <a:lnTo>
                  <a:pt x="12938" y="3373"/>
                </a:lnTo>
                <a:lnTo>
                  <a:pt x="12939" y="3464"/>
                </a:lnTo>
                <a:lnTo>
                  <a:pt x="12942" y="3552"/>
                </a:lnTo>
                <a:lnTo>
                  <a:pt x="12946" y="3639"/>
                </a:lnTo>
                <a:lnTo>
                  <a:pt x="12951" y="3724"/>
                </a:lnTo>
                <a:lnTo>
                  <a:pt x="12957" y="3810"/>
                </a:lnTo>
                <a:lnTo>
                  <a:pt x="12964" y="3896"/>
                </a:lnTo>
                <a:lnTo>
                  <a:pt x="12958" y="3897"/>
                </a:lnTo>
                <a:lnTo>
                  <a:pt x="12928" y="3827"/>
                </a:lnTo>
                <a:lnTo>
                  <a:pt x="12895" y="3755"/>
                </a:lnTo>
                <a:lnTo>
                  <a:pt x="12861" y="3683"/>
                </a:lnTo>
                <a:lnTo>
                  <a:pt x="12824" y="3610"/>
                </a:lnTo>
                <a:lnTo>
                  <a:pt x="12788" y="3537"/>
                </a:lnTo>
                <a:lnTo>
                  <a:pt x="12748" y="3465"/>
                </a:lnTo>
                <a:lnTo>
                  <a:pt x="12708" y="3392"/>
                </a:lnTo>
                <a:lnTo>
                  <a:pt x="12665" y="3321"/>
                </a:lnTo>
                <a:lnTo>
                  <a:pt x="12220" y="2582"/>
                </a:lnTo>
                <a:lnTo>
                  <a:pt x="11861" y="2582"/>
                </a:lnTo>
                <a:lnTo>
                  <a:pt x="11861" y="4303"/>
                </a:lnTo>
                <a:lnTo>
                  <a:pt x="12151" y="4303"/>
                </a:lnTo>
                <a:close/>
                <a:moveTo>
                  <a:pt x="14772" y="4005"/>
                </a:moveTo>
                <a:lnTo>
                  <a:pt x="14756" y="4011"/>
                </a:lnTo>
                <a:lnTo>
                  <a:pt x="14739" y="4018"/>
                </a:lnTo>
                <a:lnTo>
                  <a:pt x="14721" y="4024"/>
                </a:lnTo>
                <a:lnTo>
                  <a:pt x="14702" y="4030"/>
                </a:lnTo>
                <a:lnTo>
                  <a:pt x="14681" y="4035"/>
                </a:lnTo>
                <a:lnTo>
                  <a:pt x="14661" y="4040"/>
                </a:lnTo>
                <a:lnTo>
                  <a:pt x="14639" y="4046"/>
                </a:lnTo>
                <a:lnTo>
                  <a:pt x="14618" y="4050"/>
                </a:lnTo>
                <a:lnTo>
                  <a:pt x="14595" y="4054"/>
                </a:lnTo>
                <a:lnTo>
                  <a:pt x="14572" y="4057"/>
                </a:lnTo>
                <a:lnTo>
                  <a:pt x="14548" y="4060"/>
                </a:lnTo>
                <a:lnTo>
                  <a:pt x="14525" y="4062"/>
                </a:lnTo>
                <a:lnTo>
                  <a:pt x="14501" y="4064"/>
                </a:lnTo>
                <a:lnTo>
                  <a:pt x="14476" y="4066"/>
                </a:lnTo>
                <a:lnTo>
                  <a:pt x="14453" y="4067"/>
                </a:lnTo>
                <a:lnTo>
                  <a:pt x="14429" y="4067"/>
                </a:lnTo>
                <a:lnTo>
                  <a:pt x="14394" y="4066"/>
                </a:lnTo>
                <a:lnTo>
                  <a:pt x="14360" y="4064"/>
                </a:lnTo>
                <a:lnTo>
                  <a:pt x="14327" y="4061"/>
                </a:lnTo>
                <a:lnTo>
                  <a:pt x="14294" y="4056"/>
                </a:lnTo>
                <a:lnTo>
                  <a:pt x="14264" y="4050"/>
                </a:lnTo>
                <a:lnTo>
                  <a:pt x="14233" y="4042"/>
                </a:lnTo>
                <a:lnTo>
                  <a:pt x="14204" y="4033"/>
                </a:lnTo>
                <a:lnTo>
                  <a:pt x="14176" y="4023"/>
                </a:lnTo>
                <a:lnTo>
                  <a:pt x="14148" y="4012"/>
                </a:lnTo>
                <a:lnTo>
                  <a:pt x="14123" y="4000"/>
                </a:lnTo>
                <a:lnTo>
                  <a:pt x="14097" y="3986"/>
                </a:lnTo>
                <a:lnTo>
                  <a:pt x="14073" y="3971"/>
                </a:lnTo>
                <a:lnTo>
                  <a:pt x="14050" y="3955"/>
                </a:lnTo>
                <a:lnTo>
                  <a:pt x="14028" y="3937"/>
                </a:lnTo>
                <a:lnTo>
                  <a:pt x="14007" y="3919"/>
                </a:lnTo>
                <a:lnTo>
                  <a:pt x="13987" y="3899"/>
                </a:lnTo>
                <a:lnTo>
                  <a:pt x="13969" y="3879"/>
                </a:lnTo>
                <a:lnTo>
                  <a:pt x="13952" y="3856"/>
                </a:lnTo>
                <a:lnTo>
                  <a:pt x="13934" y="3834"/>
                </a:lnTo>
                <a:lnTo>
                  <a:pt x="13920" y="3810"/>
                </a:lnTo>
                <a:lnTo>
                  <a:pt x="13906" y="3785"/>
                </a:lnTo>
                <a:lnTo>
                  <a:pt x="13892" y="3759"/>
                </a:lnTo>
                <a:lnTo>
                  <a:pt x="13881" y="3732"/>
                </a:lnTo>
                <a:lnTo>
                  <a:pt x="13870" y="3704"/>
                </a:lnTo>
                <a:lnTo>
                  <a:pt x="13861" y="3675"/>
                </a:lnTo>
                <a:lnTo>
                  <a:pt x="13852" y="3645"/>
                </a:lnTo>
                <a:lnTo>
                  <a:pt x="13845" y="3614"/>
                </a:lnTo>
                <a:lnTo>
                  <a:pt x="13840" y="3582"/>
                </a:lnTo>
                <a:lnTo>
                  <a:pt x="13835" y="3550"/>
                </a:lnTo>
                <a:lnTo>
                  <a:pt x="13832" y="3517"/>
                </a:lnTo>
                <a:lnTo>
                  <a:pt x="13830" y="3482"/>
                </a:lnTo>
                <a:lnTo>
                  <a:pt x="13830" y="3447"/>
                </a:lnTo>
                <a:lnTo>
                  <a:pt x="13830" y="3408"/>
                </a:lnTo>
                <a:lnTo>
                  <a:pt x="13833" y="3372"/>
                </a:lnTo>
                <a:lnTo>
                  <a:pt x="13836" y="3336"/>
                </a:lnTo>
                <a:lnTo>
                  <a:pt x="13841" y="3301"/>
                </a:lnTo>
                <a:lnTo>
                  <a:pt x="13847" y="3267"/>
                </a:lnTo>
                <a:lnTo>
                  <a:pt x="13856" y="3235"/>
                </a:lnTo>
                <a:lnTo>
                  <a:pt x="13865" y="3204"/>
                </a:lnTo>
                <a:lnTo>
                  <a:pt x="13875" y="3173"/>
                </a:lnTo>
                <a:lnTo>
                  <a:pt x="13886" y="3145"/>
                </a:lnTo>
                <a:lnTo>
                  <a:pt x="13898" y="3117"/>
                </a:lnTo>
                <a:lnTo>
                  <a:pt x="13913" y="3090"/>
                </a:lnTo>
                <a:lnTo>
                  <a:pt x="13928" y="3065"/>
                </a:lnTo>
                <a:lnTo>
                  <a:pt x="13945" y="3041"/>
                </a:lnTo>
                <a:lnTo>
                  <a:pt x="13962" y="3018"/>
                </a:lnTo>
                <a:lnTo>
                  <a:pt x="13980" y="2996"/>
                </a:lnTo>
                <a:lnTo>
                  <a:pt x="14000" y="2976"/>
                </a:lnTo>
                <a:lnTo>
                  <a:pt x="14020" y="2956"/>
                </a:lnTo>
                <a:lnTo>
                  <a:pt x="14042" y="2938"/>
                </a:lnTo>
                <a:lnTo>
                  <a:pt x="14064" y="2921"/>
                </a:lnTo>
                <a:lnTo>
                  <a:pt x="14088" y="2905"/>
                </a:lnTo>
                <a:lnTo>
                  <a:pt x="14112" y="2891"/>
                </a:lnTo>
                <a:lnTo>
                  <a:pt x="14138" y="2878"/>
                </a:lnTo>
                <a:lnTo>
                  <a:pt x="14163" y="2865"/>
                </a:lnTo>
                <a:lnTo>
                  <a:pt x="14191" y="2855"/>
                </a:lnTo>
                <a:lnTo>
                  <a:pt x="14219" y="2845"/>
                </a:lnTo>
                <a:lnTo>
                  <a:pt x="14247" y="2837"/>
                </a:lnTo>
                <a:lnTo>
                  <a:pt x="14277" y="2831"/>
                </a:lnTo>
                <a:lnTo>
                  <a:pt x="14307" y="2825"/>
                </a:lnTo>
                <a:lnTo>
                  <a:pt x="14337" y="2820"/>
                </a:lnTo>
                <a:lnTo>
                  <a:pt x="14369" y="2816"/>
                </a:lnTo>
                <a:lnTo>
                  <a:pt x="14401" y="2815"/>
                </a:lnTo>
                <a:lnTo>
                  <a:pt x="14434" y="2814"/>
                </a:lnTo>
                <a:lnTo>
                  <a:pt x="14459" y="2814"/>
                </a:lnTo>
                <a:lnTo>
                  <a:pt x="14485" y="2815"/>
                </a:lnTo>
                <a:lnTo>
                  <a:pt x="14509" y="2817"/>
                </a:lnTo>
                <a:lnTo>
                  <a:pt x="14534" y="2819"/>
                </a:lnTo>
                <a:lnTo>
                  <a:pt x="14557" y="2822"/>
                </a:lnTo>
                <a:lnTo>
                  <a:pt x="14580" y="2826"/>
                </a:lnTo>
                <a:lnTo>
                  <a:pt x="14602" y="2830"/>
                </a:lnTo>
                <a:lnTo>
                  <a:pt x="14624" y="2835"/>
                </a:lnTo>
                <a:lnTo>
                  <a:pt x="14644" y="2839"/>
                </a:lnTo>
                <a:lnTo>
                  <a:pt x="14665" y="2844"/>
                </a:lnTo>
                <a:lnTo>
                  <a:pt x="14684" y="2850"/>
                </a:lnTo>
                <a:lnTo>
                  <a:pt x="14703" y="2855"/>
                </a:lnTo>
                <a:lnTo>
                  <a:pt x="14737" y="2868"/>
                </a:lnTo>
                <a:lnTo>
                  <a:pt x="14769" y="2882"/>
                </a:lnTo>
                <a:lnTo>
                  <a:pt x="14838" y="2631"/>
                </a:lnTo>
                <a:lnTo>
                  <a:pt x="14824" y="2625"/>
                </a:lnTo>
                <a:lnTo>
                  <a:pt x="14810" y="2618"/>
                </a:lnTo>
                <a:lnTo>
                  <a:pt x="14793" y="2612"/>
                </a:lnTo>
                <a:lnTo>
                  <a:pt x="14774" y="2605"/>
                </a:lnTo>
                <a:lnTo>
                  <a:pt x="14754" y="2599"/>
                </a:lnTo>
                <a:lnTo>
                  <a:pt x="14732" y="2592"/>
                </a:lnTo>
                <a:lnTo>
                  <a:pt x="14708" y="2586"/>
                </a:lnTo>
                <a:lnTo>
                  <a:pt x="14682" y="2580"/>
                </a:lnTo>
                <a:lnTo>
                  <a:pt x="14655" y="2575"/>
                </a:lnTo>
                <a:lnTo>
                  <a:pt x="14627" y="2570"/>
                </a:lnTo>
                <a:lnTo>
                  <a:pt x="14596" y="2566"/>
                </a:lnTo>
                <a:lnTo>
                  <a:pt x="14563" y="2562"/>
                </a:lnTo>
                <a:lnTo>
                  <a:pt x="14530" y="2559"/>
                </a:lnTo>
                <a:lnTo>
                  <a:pt x="14495" y="2557"/>
                </a:lnTo>
                <a:lnTo>
                  <a:pt x="14458" y="2556"/>
                </a:lnTo>
                <a:lnTo>
                  <a:pt x="14420" y="2555"/>
                </a:lnTo>
                <a:lnTo>
                  <a:pt x="14371" y="2556"/>
                </a:lnTo>
                <a:lnTo>
                  <a:pt x="14323" y="2559"/>
                </a:lnTo>
                <a:lnTo>
                  <a:pt x="14276" y="2564"/>
                </a:lnTo>
                <a:lnTo>
                  <a:pt x="14230" y="2571"/>
                </a:lnTo>
                <a:lnTo>
                  <a:pt x="14184" y="2579"/>
                </a:lnTo>
                <a:lnTo>
                  <a:pt x="14140" y="2590"/>
                </a:lnTo>
                <a:lnTo>
                  <a:pt x="14096" y="2603"/>
                </a:lnTo>
                <a:lnTo>
                  <a:pt x="14054" y="2617"/>
                </a:lnTo>
                <a:lnTo>
                  <a:pt x="14013" y="2633"/>
                </a:lnTo>
                <a:lnTo>
                  <a:pt x="13973" y="2652"/>
                </a:lnTo>
                <a:lnTo>
                  <a:pt x="13934" y="2671"/>
                </a:lnTo>
                <a:lnTo>
                  <a:pt x="13897" y="2693"/>
                </a:lnTo>
                <a:lnTo>
                  <a:pt x="13862" y="2716"/>
                </a:lnTo>
                <a:lnTo>
                  <a:pt x="13827" y="2742"/>
                </a:lnTo>
                <a:lnTo>
                  <a:pt x="13793" y="2768"/>
                </a:lnTo>
                <a:lnTo>
                  <a:pt x="13762" y="2797"/>
                </a:lnTo>
                <a:lnTo>
                  <a:pt x="13732" y="2827"/>
                </a:lnTo>
                <a:lnTo>
                  <a:pt x="13703" y="2858"/>
                </a:lnTo>
                <a:lnTo>
                  <a:pt x="13676" y="2892"/>
                </a:lnTo>
                <a:lnTo>
                  <a:pt x="13651" y="2927"/>
                </a:lnTo>
                <a:lnTo>
                  <a:pt x="13627" y="2964"/>
                </a:lnTo>
                <a:lnTo>
                  <a:pt x="13606" y="3001"/>
                </a:lnTo>
                <a:lnTo>
                  <a:pt x="13586" y="3041"/>
                </a:lnTo>
                <a:lnTo>
                  <a:pt x="13568" y="3082"/>
                </a:lnTo>
                <a:lnTo>
                  <a:pt x="13553" y="3125"/>
                </a:lnTo>
                <a:lnTo>
                  <a:pt x="13538" y="3169"/>
                </a:lnTo>
                <a:lnTo>
                  <a:pt x="13526" y="3214"/>
                </a:lnTo>
                <a:lnTo>
                  <a:pt x="13517" y="3261"/>
                </a:lnTo>
                <a:lnTo>
                  <a:pt x="13509" y="3309"/>
                </a:lnTo>
                <a:lnTo>
                  <a:pt x="13503" y="3359"/>
                </a:lnTo>
                <a:lnTo>
                  <a:pt x="13500" y="3410"/>
                </a:lnTo>
                <a:lnTo>
                  <a:pt x="13498" y="3463"/>
                </a:lnTo>
                <a:lnTo>
                  <a:pt x="13500" y="3512"/>
                </a:lnTo>
                <a:lnTo>
                  <a:pt x="13503" y="3559"/>
                </a:lnTo>
                <a:lnTo>
                  <a:pt x="13507" y="3606"/>
                </a:lnTo>
                <a:lnTo>
                  <a:pt x="13514" y="3651"/>
                </a:lnTo>
                <a:lnTo>
                  <a:pt x="13522" y="3695"/>
                </a:lnTo>
                <a:lnTo>
                  <a:pt x="13532" y="3738"/>
                </a:lnTo>
                <a:lnTo>
                  <a:pt x="13545" y="3779"/>
                </a:lnTo>
                <a:lnTo>
                  <a:pt x="13559" y="3820"/>
                </a:lnTo>
                <a:lnTo>
                  <a:pt x="13575" y="3858"/>
                </a:lnTo>
                <a:lnTo>
                  <a:pt x="13593" y="3896"/>
                </a:lnTo>
                <a:lnTo>
                  <a:pt x="13611" y="3933"/>
                </a:lnTo>
                <a:lnTo>
                  <a:pt x="13632" y="3968"/>
                </a:lnTo>
                <a:lnTo>
                  <a:pt x="13655" y="4002"/>
                </a:lnTo>
                <a:lnTo>
                  <a:pt x="13680" y="4033"/>
                </a:lnTo>
                <a:lnTo>
                  <a:pt x="13705" y="4064"/>
                </a:lnTo>
                <a:lnTo>
                  <a:pt x="13733" y="4093"/>
                </a:lnTo>
                <a:lnTo>
                  <a:pt x="13762" y="4120"/>
                </a:lnTo>
                <a:lnTo>
                  <a:pt x="13793" y="4147"/>
                </a:lnTo>
                <a:lnTo>
                  <a:pt x="13826" y="4171"/>
                </a:lnTo>
                <a:lnTo>
                  <a:pt x="13860" y="4194"/>
                </a:lnTo>
                <a:lnTo>
                  <a:pt x="13894" y="4215"/>
                </a:lnTo>
                <a:lnTo>
                  <a:pt x="13931" y="4235"/>
                </a:lnTo>
                <a:lnTo>
                  <a:pt x="13970" y="4252"/>
                </a:lnTo>
                <a:lnTo>
                  <a:pt x="14010" y="4268"/>
                </a:lnTo>
                <a:lnTo>
                  <a:pt x="14051" y="4283"/>
                </a:lnTo>
                <a:lnTo>
                  <a:pt x="14094" y="4295"/>
                </a:lnTo>
                <a:lnTo>
                  <a:pt x="14138" y="4305"/>
                </a:lnTo>
                <a:lnTo>
                  <a:pt x="14183" y="4315"/>
                </a:lnTo>
                <a:lnTo>
                  <a:pt x="14230" y="4322"/>
                </a:lnTo>
                <a:lnTo>
                  <a:pt x="14278" y="4327"/>
                </a:lnTo>
                <a:lnTo>
                  <a:pt x="14327" y="4329"/>
                </a:lnTo>
                <a:lnTo>
                  <a:pt x="14377" y="4330"/>
                </a:lnTo>
                <a:lnTo>
                  <a:pt x="14416" y="4330"/>
                </a:lnTo>
                <a:lnTo>
                  <a:pt x="14454" y="4329"/>
                </a:lnTo>
                <a:lnTo>
                  <a:pt x="14490" y="4326"/>
                </a:lnTo>
                <a:lnTo>
                  <a:pt x="14525" y="4324"/>
                </a:lnTo>
                <a:lnTo>
                  <a:pt x="14558" y="4320"/>
                </a:lnTo>
                <a:lnTo>
                  <a:pt x="14591" y="4316"/>
                </a:lnTo>
                <a:lnTo>
                  <a:pt x="14622" y="4310"/>
                </a:lnTo>
                <a:lnTo>
                  <a:pt x="14651" y="4305"/>
                </a:lnTo>
                <a:lnTo>
                  <a:pt x="14679" y="4299"/>
                </a:lnTo>
                <a:lnTo>
                  <a:pt x="14705" y="4293"/>
                </a:lnTo>
                <a:lnTo>
                  <a:pt x="14729" y="4287"/>
                </a:lnTo>
                <a:lnTo>
                  <a:pt x="14753" y="4280"/>
                </a:lnTo>
                <a:lnTo>
                  <a:pt x="14773" y="4274"/>
                </a:lnTo>
                <a:lnTo>
                  <a:pt x="14793" y="4266"/>
                </a:lnTo>
                <a:lnTo>
                  <a:pt x="14809" y="4259"/>
                </a:lnTo>
                <a:lnTo>
                  <a:pt x="14824" y="4252"/>
                </a:lnTo>
                <a:lnTo>
                  <a:pt x="14772" y="4005"/>
                </a:lnTo>
                <a:close/>
                <a:moveTo>
                  <a:pt x="15796" y="4303"/>
                </a:moveTo>
                <a:lnTo>
                  <a:pt x="15796" y="3578"/>
                </a:lnTo>
                <a:lnTo>
                  <a:pt x="16368" y="2582"/>
                </a:lnTo>
                <a:lnTo>
                  <a:pt x="16013" y="2582"/>
                </a:lnTo>
                <a:lnTo>
                  <a:pt x="15806" y="3023"/>
                </a:lnTo>
                <a:lnTo>
                  <a:pt x="15785" y="3069"/>
                </a:lnTo>
                <a:lnTo>
                  <a:pt x="15763" y="3114"/>
                </a:lnTo>
                <a:lnTo>
                  <a:pt x="15744" y="3157"/>
                </a:lnTo>
                <a:lnTo>
                  <a:pt x="15726" y="3199"/>
                </a:lnTo>
                <a:lnTo>
                  <a:pt x="15707" y="3241"/>
                </a:lnTo>
                <a:lnTo>
                  <a:pt x="15690" y="3283"/>
                </a:lnTo>
                <a:lnTo>
                  <a:pt x="15673" y="3324"/>
                </a:lnTo>
                <a:lnTo>
                  <a:pt x="15657" y="3364"/>
                </a:lnTo>
                <a:lnTo>
                  <a:pt x="15652" y="3364"/>
                </a:lnTo>
                <a:lnTo>
                  <a:pt x="15635" y="3322"/>
                </a:lnTo>
                <a:lnTo>
                  <a:pt x="15617" y="3280"/>
                </a:lnTo>
                <a:lnTo>
                  <a:pt x="15599" y="3239"/>
                </a:lnTo>
                <a:lnTo>
                  <a:pt x="15581" y="3198"/>
                </a:lnTo>
                <a:lnTo>
                  <a:pt x="15563" y="3156"/>
                </a:lnTo>
                <a:lnTo>
                  <a:pt x="15543" y="3114"/>
                </a:lnTo>
                <a:lnTo>
                  <a:pt x="15523" y="3070"/>
                </a:lnTo>
                <a:lnTo>
                  <a:pt x="15502" y="3024"/>
                </a:lnTo>
                <a:lnTo>
                  <a:pt x="15297" y="2582"/>
                </a:lnTo>
                <a:lnTo>
                  <a:pt x="14937" y="2582"/>
                </a:lnTo>
                <a:lnTo>
                  <a:pt x="15481" y="3586"/>
                </a:lnTo>
                <a:lnTo>
                  <a:pt x="15481" y="4303"/>
                </a:lnTo>
                <a:lnTo>
                  <a:pt x="15796" y="4303"/>
                </a:lnTo>
                <a:close/>
                <a:moveTo>
                  <a:pt x="7244" y="692"/>
                </a:moveTo>
                <a:lnTo>
                  <a:pt x="6894" y="1721"/>
                </a:lnTo>
                <a:lnTo>
                  <a:pt x="6222" y="1721"/>
                </a:lnTo>
                <a:lnTo>
                  <a:pt x="6881" y="0"/>
                </a:lnTo>
                <a:lnTo>
                  <a:pt x="7608" y="0"/>
                </a:lnTo>
                <a:lnTo>
                  <a:pt x="8267" y="1721"/>
                </a:lnTo>
                <a:lnTo>
                  <a:pt x="7595" y="1721"/>
                </a:lnTo>
                <a:lnTo>
                  <a:pt x="7244" y="692"/>
                </a:lnTo>
                <a:close/>
                <a:moveTo>
                  <a:pt x="9765" y="495"/>
                </a:moveTo>
                <a:lnTo>
                  <a:pt x="9765" y="0"/>
                </a:lnTo>
                <a:lnTo>
                  <a:pt x="8101" y="0"/>
                </a:lnTo>
                <a:lnTo>
                  <a:pt x="8101" y="495"/>
                </a:lnTo>
                <a:lnTo>
                  <a:pt x="8589" y="495"/>
                </a:lnTo>
                <a:lnTo>
                  <a:pt x="8589" y="1721"/>
                </a:lnTo>
                <a:lnTo>
                  <a:pt x="9277" y="1721"/>
                </a:lnTo>
                <a:lnTo>
                  <a:pt x="9277" y="495"/>
                </a:lnTo>
                <a:lnTo>
                  <a:pt x="9765" y="495"/>
                </a:lnTo>
                <a:close/>
                <a:moveTo>
                  <a:pt x="10621" y="692"/>
                </a:moveTo>
                <a:lnTo>
                  <a:pt x="10271" y="1721"/>
                </a:lnTo>
                <a:lnTo>
                  <a:pt x="9599" y="1721"/>
                </a:lnTo>
                <a:lnTo>
                  <a:pt x="10258" y="0"/>
                </a:lnTo>
                <a:lnTo>
                  <a:pt x="10985" y="0"/>
                </a:lnTo>
                <a:lnTo>
                  <a:pt x="11644" y="1721"/>
                </a:lnTo>
                <a:lnTo>
                  <a:pt x="10972" y="1721"/>
                </a:lnTo>
                <a:lnTo>
                  <a:pt x="10621" y="69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2489" u="sng" dirty="0">
              <a:latin typeface="+mj-lt"/>
            </a:endParaRPr>
          </a:p>
        </p:txBody>
      </p:sp>
    </p:spTree>
    <p:extLst>
      <p:ext uri="{BB962C8B-B14F-4D97-AF65-F5344CB8AC3E}">
        <p14:creationId xmlns:p14="http://schemas.microsoft.com/office/powerpoint/2010/main" val="37401145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slide with Visual Option 6">
    <p:spTree>
      <p:nvGrpSpPr>
        <p:cNvPr id="1" name=""/>
        <p:cNvGrpSpPr/>
        <p:nvPr/>
      </p:nvGrpSpPr>
      <p:grpSpPr>
        <a:xfrm>
          <a:off x="0" y="0"/>
          <a:ext cx="0" cy="0"/>
          <a:chOff x="0" y="0"/>
          <a:chExt cx="0" cy="0"/>
        </a:xfrm>
      </p:grpSpPr>
      <p:pic>
        <p:nvPicPr>
          <p:cNvPr id="1027" name="Picture 3" descr="D:\Arun\SABB\tcs rob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59628"/>
            <a:ext cx="12192000" cy="60983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1937887" y="5429240"/>
            <a:ext cx="9099082" cy="46398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sz="1755">
              <a:solidFill>
                <a:prstClr val="white"/>
              </a:solidFill>
            </a:endParaRPr>
          </a:p>
        </p:txBody>
      </p:sp>
      <p:sp>
        <p:nvSpPr>
          <p:cNvPr id="22" name="Rectangle 21"/>
          <p:cNvSpPr/>
          <p:nvPr/>
        </p:nvSpPr>
        <p:spPr>
          <a:xfrm flipH="1">
            <a:off x="1422403" y="4648200"/>
            <a:ext cx="10769598" cy="2209800"/>
          </a:xfrm>
          <a:prstGeom prst="rect">
            <a:avLst/>
          </a:prstGeom>
          <a:solidFill>
            <a:srgbClr val="0063BE">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sz="1755" dirty="0">
              <a:solidFill>
                <a:prstClr val="white"/>
              </a:solidFill>
            </a:endParaRPr>
          </a:p>
        </p:txBody>
      </p:sp>
      <p:pic>
        <p:nvPicPr>
          <p:cNvPr id="23" name="Picture 22"/>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8919331" y="6295415"/>
            <a:ext cx="3272669" cy="562588"/>
          </a:xfrm>
          <a:prstGeom prst="rect">
            <a:avLst/>
          </a:prstGeom>
        </p:spPr>
      </p:pic>
      <p:sp>
        <p:nvSpPr>
          <p:cNvPr id="24" name="TextBox 23"/>
          <p:cNvSpPr txBox="1"/>
          <p:nvPr/>
        </p:nvSpPr>
        <p:spPr>
          <a:xfrm>
            <a:off x="9665247" y="6539550"/>
            <a:ext cx="2447240" cy="204800"/>
          </a:xfrm>
          <a:prstGeom prst="rect">
            <a:avLst/>
          </a:prstGeom>
          <a:noFill/>
        </p:spPr>
        <p:txBody>
          <a:bodyPr wrap="square" rtlCol="0">
            <a:spAutoFit/>
          </a:bodyPr>
          <a:lstStyle/>
          <a:p>
            <a:pPr defTabSz="914363"/>
            <a:r>
              <a:rPr lang="en-US" sz="731" dirty="0">
                <a:solidFill>
                  <a:prstClr val="white"/>
                </a:solidFill>
                <a:latin typeface="Myriad Pro"/>
              </a:rPr>
              <a:t>Copyright © 2017 Tata Consultancy Services Limited</a:t>
            </a:r>
          </a:p>
        </p:txBody>
      </p:sp>
      <p:sp>
        <p:nvSpPr>
          <p:cNvPr id="2" name="Title 1"/>
          <p:cNvSpPr>
            <a:spLocks noGrp="1"/>
          </p:cNvSpPr>
          <p:nvPr>
            <p:ph type="title" hasCustomPrompt="1"/>
          </p:nvPr>
        </p:nvSpPr>
        <p:spPr>
          <a:xfrm>
            <a:off x="1828800" y="5454335"/>
            <a:ext cx="7936992" cy="457200"/>
          </a:xfrm>
        </p:spPr>
        <p:txBody>
          <a:bodyPr anchor="t">
            <a:noAutofit/>
          </a:bodyPr>
          <a:lstStyle>
            <a:lvl1pPr algn="l">
              <a:defRPr sz="2340" b="0" cap="none">
                <a:solidFill>
                  <a:schemeClr val="bg1"/>
                </a:solidFill>
                <a:latin typeface="Century Gothic" panose="020B0502020202020204" pitchFamily="34" charset="0"/>
              </a:defRPr>
            </a:lvl1pPr>
          </a:lstStyle>
          <a:p>
            <a:r>
              <a:rPr lang="en-US" dirty="0"/>
              <a:t>Click to add subtitle </a:t>
            </a:r>
          </a:p>
        </p:txBody>
      </p:sp>
      <p:sp>
        <p:nvSpPr>
          <p:cNvPr id="3" name="Text Placeholder 2"/>
          <p:cNvSpPr>
            <a:spLocks noGrp="1"/>
          </p:cNvSpPr>
          <p:nvPr>
            <p:ph type="body" idx="1" hasCustomPrompt="1"/>
          </p:nvPr>
        </p:nvSpPr>
        <p:spPr>
          <a:xfrm>
            <a:off x="1828800" y="4873752"/>
            <a:ext cx="8229600" cy="530352"/>
          </a:xfrm>
          <a:prstGeom prst="rect">
            <a:avLst/>
          </a:prstGeom>
        </p:spPr>
        <p:txBody>
          <a:bodyPr anchor="b">
            <a:noAutofit/>
          </a:bodyPr>
          <a:lstStyle>
            <a:lvl1pPr marL="0" indent="0" algn="l">
              <a:buNone/>
              <a:defRPr sz="2925" b="0">
                <a:solidFill>
                  <a:schemeClr val="bg1"/>
                </a:solidFill>
                <a:latin typeface="Century Gothic" panose="020B0502020202020204" pitchFamily="34" charset="0"/>
              </a:defRPr>
            </a:lvl1pPr>
            <a:lvl2pPr marL="445753" indent="0">
              <a:buNone/>
              <a:defRPr sz="1755">
                <a:solidFill>
                  <a:schemeClr val="tx1">
                    <a:tint val="75000"/>
                  </a:schemeClr>
                </a:solidFill>
              </a:defRPr>
            </a:lvl2pPr>
            <a:lvl3pPr marL="891504" indent="0">
              <a:buNone/>
              <a:defRPr sz="1560">
                <a:solidFill>
                  <a:schemeClr val="tx1">
                    <a:tint val="75000"/>
                  </a:schemeClr>
                </a:solidFill>
              </a:defRPr>
            </a:lvl3pPr>
            <a:lvl4pPr marL="1337257" indent="0">
              <a:buNone/>
              <a:defRPr sz="1365">
                <a:solidFill>
                  <a:schemeClr val="tx1">
                    <a:tint val="75000"/>
                  </a:schemeClr>
                </a:solidFill>
              </a:defRPr>
            </a:lvl4pPr>
            <a:lvl5pPr marL="1783009" indent="0">
              <a:buNone/>
              <a:defRPr sz="1365">
                <a:solidFill>
                  <a:schemeClr val="tx1">
                    <a:tint val="75000"/>
                  </a:schemeClr>
                </a:solidFill>
              </a:defRPr>
            </a:lvl5pPr>
            <a:lvl6pPr marL="2228762" indent="0">
              <a:buNone/>
              <a:defRPr sz="1365">
                <a:solidFill>
                  <a:schemeClr val="tx1">
                    <a:tint val="75000"/>
                  </a:schemeClr>
                </a:solidFill>
              </a:defRPr>
            </a:lvl6pPr>
            <a:lvl7pPr marL="2674513" indent="0">
              <a:buNone/>
              <a:defRPr sz="1365">
                <a:solidFill>
                  <a:schemeClr val="tx1">
                    <a:tint val="75000"/>
                  </a:schemeClr>
                </a:solidFill>
              </a:defRPr>
            </a:lvl7pPr>
            <a:lvl8pPr marL="3120266" indent="0">
              <a:buNone/>
              <a:defRPr sz="1365">
                <a:solidFill>
                  <a:schemeClr val="tx1">
                    <a:tint val="75000"/>
                  </a:schemeClr>
                </a:solidFill>
              </a:defRPr>
            </a:lvl8pPr>
            <a:lvl9pPr marL="3566017" indent="0">
              <a:buNone/>
              <a:defRPr sz="1365">
                <a:solidFill>
                  <a:schemeClr val="tx1">
                    <a:tint val="75000"/>
                  </a:schemeClr>
                </a:solidFill>
              </a:defRPr>
            </a:lvl9pPr>
          </a:lstStyle>
          <a:p>
            <a:pPr lvl="0"/>
            <a:r>
              <a:rPr lang="en-US" dirty="0"/>
              <a:t>Click to add title</a:t>
            </a:r>
          </a:p>
        </p:txBody>
      </p:sp>
      <p:sp>
        <p:nvSpPr>
          <p:cNvPr id="33" name="Rectangle 32"/>
          <p:cNvSpPr/>
          <p:nvPr/>
        </p:nvSpPr>
        <p:spPr>
          <a:xfrm>
            <a:off x="0" y="5"/>
            <a:ext cx="12192000" cy="759624"/>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rtlCol="0" anchor="ctr"/>
          <a:lstStyle/>
          <a:p>
            <a:pPr algn="ctr" defTabSz="891504">
              <a:defRPr/>
            </a:pPr>
            <a:endParaRPr lang="en-US" sz="1755" kern="0" dirty="0">
              <a:solidFill>
                <a:sysClr val="window" lastClr="FFFFFF"/>
              </a:solidFill>
              <a:latin typeface="Myriad Pro"/>
            </a:endParaRPr>
          </a:p>
        </p:txBody>
      </p:sp>
      <p:sp>
        <p:nvSpPr>
          <p:cNvPr id="34" name="Freeform 9"/>
          <p:cNvSpPr>
            <a:spLocks noEditPoints="1"/>
          </p:cNvSpPr>
          <p:nvPr/>
        </p:nvSpPr>
        <p:spPr bwMode="auto">
          <a:xfrm>
            <a:off x="11519523" y="143835"/>
            <a:ext cx="524683" cy="468056"/>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121920" tIns="60960" rIns="121920" bIns="60960" numCol="1" anchor="t" anchorCtr="0" compatLnSpc="1">
            <a:prstTxWarp prst="textNoShape">
              <a:avLst/>
            </a:prstTxWarp>
          </a:bodyPr>
          <a:lstStyle/>
          <a:p>
            <a:pPr defTabSz="914363"/>
            <a:endParaRPr lang="en-US" sz="1755" dirty="0">
              <a:solidFill>
                <a:srgbClr val="000000"/>
              </a:solidFill>
              <a:latin typeface="Myriad Pro"/>
            </a:endParaRPr>
          </a:p>
        </p:txBody>
      </p:sp>
      <p:grpSp>
        <p:nvGrpSpPr>
          <p:cNvPr id="35" name="Group 18"/>
          <p:cNvGrpSpPr/>
          <p:nvPr/>
        </p:nvGrpSpPr>
        <p:grpSpPr>
          <a:xfrm>
            <a:off x="508001" y="249151"/>
            <a:ext cx="3164255" cy="314216"/>
            <a:chOff x="381000" y="333375"/>
            <a:chExt cx="2373191" cy="314216"/>
          </a:xfrm>
        </p:grpSpPr>
        <p:grpSp>
          <p:nvGrpSpPr>
            <p:cNvPr id="36" name="Group 15"/>
            <p:cNvGrpSpPr/>
            <p:nvPr/>
          </p:nvGrpSpPr>
          <p:grpSpPr>
            <a:xfrm>
              <a:off x="381000" y="333375"/>
              <a:ext cx="2227429" cy="112270"/>
              <a:chOff x="68096" y="6650480"/>
              <a:chExt cx="2503487" cy="127000"/>
            </a:xfrm>
            <a:solidFill>
              <a:schemeClr val="bg1"/>
            </a:solidFill>
          </p:grpSpPr>
          <p:sp>
            <p:nvSpPr>
              <p:cNvPr id="38" name="Freeform 37"/>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363"/>
                <a:endParaRPr lang="en-US" sz="1755" dirty="0">
                  <a:solidFill>
                    <a:prstClr val="white"/>
                  </a:solidFill>
                  <a:latin typeface="Myriad Pro"/>
                </a:endParaRPr>
              </a:p>
            </p:txBody>
          </p:sp>
          <p:sp>
            <p:nvSpPr>
              <p:cNvPr id="39" name="Freeform 38"/>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363"/>
                <a:endParaRPr lang="en-US" sz="1755" dirty="0">
                  <a:solidFill>
                    <a:prstClr val="white"/>
                  </a:solidFill>
                  <a:latin typeface="Myriad Pro"/>
                </a:endParaRPr>
              </a:p>
            </p:txBody>
          </p:sp>
          <p:sp>
            <p:nvSpPr>
              <p:cNvPr id="40" name="Freeform 39"/>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914363"/>
                <a:endParaRPr lang="en-US" sz="1755" dirty="0">
                  <a:solidFill>
                    <a:prstClr val="white"/>
                  </a:solidFill>
                  <a:latin typeface="Myriad Pro"/>
                </a:endParaRPr>
              </a:p>
            </p:txBody>
          </p:sp>
        </p:grpSp>
        <p:sp>
          <p:nvSpPr>
            <p:cNvPr id="37" name="Freeform 36"/>
            <p:cNvSpPr>
              <a:spLocks noEditPoints="1"/>
            </p:cNvSpPr>
            <p:nvPr/>
          </p:nvSpPr>
          <p:spPr bwMode="auto">
            <a:xfrm>
              <a:off x="1582363" y="523806"/>
              <a:ext cx="1171828" cy="12378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91440" tIns="45720" rIns="91440" bIns="45720" numCol="1" anchor="t" anchorCtr="0" compatLnSpc="1">
              <a:prstTxWarp prst="textNoShape">
                <a:avLst/>
              </a:prstTxWarp>
            </a:bodyPr>
            <a:lstStyle/>
            <a:p>
              <a:pPr defTabSz="891504">
                <a:defRPr/>
              </a:pPr>
              <a:endParaRPr lang="en-US" sz="1755" kern="0" dirty="0">
                <a:solidFill>
                  <a:prstClr val="white"/>
                </a:solidFill>
                <a:latin typeface="Myriad Pro"/>
              </a:endParaRPr>
            </a:p>
          </p:txBody>
        </p:sp>
      </p:grpSp>
      <p:sp>
        <p:nvSpPr>
          <p:cNvPr id="20" name="Text Placeholder 6"/>
          <p:cNvSpPr>
            <a:spLocks noGrp="1"/>
          </p:cNvSpPr>
          <p:nvPr>
            <p:ph type="body" sz="quarter" idx="10" hasCustomPrompt="1"/>
          </p:nvPr>
        </p:nvSpPr>
        <p:spPr>
          <a:xfrm>
            <a:off x="1844192" y="6387402"/>
            <a:ext cx="2370667" cy="378618"/>
          </a:xfrm>
          <a:prstGeom prst="rect">
            <a:avLst/>
          </a:prstGeom>
        </p:spPr>
        <p:txBody>
          <a:bodyPr>
            <a:noAutofit/>
          </a:bodyPr>
          <a:lstStyle>
            <a:lvl1pPr marL="0" indent="0">
              <a:buNone/>
              <a:defRPr sz="1755">
                <a:solidFill>
                  <a:schemeClr val="bg1"/>
                </a:solidFill>
                <a:latin typeface="Century Gothic" panose="020B0502020202020204" pitchFamily="34" charset="0"/>
              </a:defRPr>
            </a:lvl1pPr>
            <a:lvl2pPr marL="445753" indent="0">
              <a:buNone/>
              <a:defRPr/>
            </a:lvl2pPr>
            <a:lvl3pPr marL="891504" indent="0">
              <a:buNone/>
              <a:defRPr/>
            </a:lvl3pPr>
            <a:lvl4pPr marL="1337257" indent="0">
              <a:buNone/>
              <a:defRPr/>
            </a:lvl4pPr>
            <a:lvl5pPr marL="1783009" indent="0">
              <a:buNone/>
              <a:defRPr/>
            </a:lvl5pPr>
          </a:lstStyle>
          <a:p>
            <a:pPr lvl="0"/>
            <a:r>
              <a:rPr lang="en-US" dirty="0"/>
              <a:t>Insert Date</a:t>
            </a:r>
          </a:p>
        </p:txBody>
      </p:sp>
    </p:spTree>
    <p:extLst>
      <p:ext uri="{BB962C8B-B14F-4D97-AF65-F5344CB8AC3E}">
        <p14:creationId xmlns:p14="http://schemas.microsoft.com/office/powerpoint/2010/main" val="384324345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Take-Away Confidential">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dirty="0"/>
          </a:p>
        </p:txBody>
      </p:sp>
      <p:sp>
        <p:nvSpPr>
          <p:cNvPr id="3" name="Content Placeholder 2"/>
          <p:cNvSpPr>
            <a:spLocks noGrp="1"/>
          </p:cNvSpPr>
          <p:nvPr>
            <p:ph idx="1"/>
          </p:nvPr>
        </p:nvSpPr>
        <p:spPr>
          <a:xfrm>
            <a:off x="538347" y="924945"/>
            <a:ext cx="11348852" cy="4525963"/>
          </a:xfrm>
          <a:prstGeom prst="rect">
            <a:avLst/>
          </a:prstGeom>
        </p:spPr>
        <p:txBody>
          <a:bodyPr>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4"/>
          <p:cNvSpPr>
            <a:spLocks noGrp="1"/>
          </p:cNvSpPr>
          <p:nvPr>
            <p:ph type="body" sz="quarter" idx="11"/>
          </p:nvPr>
        </p:nvSpPr>
        <p:spPr>
          <a:xfrm>
            <a:off x="318559" y="5852160"/>
            <a:ext cx="11554883" cy="463384"/>
          </a:xfrm>
          <a:prstGeom prst="rect">
            <a:avLst/>
          </a:prstGeom>
          <a:solidFill>
            <a:schemeClr val="accent1"/>
          </a:solidFill>
        </p:spPr>
        <p:txBody>
          <a:bodyPr>
            <a:noAutofit/>
          </a:bodyPr>
          <a:lstStyle>
            <a:lvl1pPr marL="0" indent="0" algn="r">
              <a:buNone/>
              <a:defRPr sz="1800">
                <a:solidFill>
                  <a:schemeClr val="bg1"/>
                </a:solidFill>
                <a:latin typeface="+mj-lt"/>
              </a:defRPr>
            </a:lvl1pPr>
            <a:lvl2pPr algn="ctr">
              <a:buNone/>
              <a:defRPr sz="1800">
                <a:latin typeface="+mj-lt"/>
              </a:defRPr>
            </a:lvl2pPr>
            <a:lvl3pPr marL="0" indent="0" algn="ctr">
              <a:buFont typeface="Arial" pitchFamily="34" charset="0"/>
              <a:buNone/>
              <a:defRPr sz="1800">
                <a:latin typeface="+mj-lt"/>
              </a:defRPr>
            </a:lvl3pPr>
            <a:lvl4pPr marL="0" indent="0" algn="ctr">
              <a:buFont typeface="Arial" pitchFamily="34" charset="0"/>
              <a:buNone/>
              <a:defRPr sz="1800">
                <a:latin typeface="+mj-lt"/>
              </a:defRPr>
            </a:lvl4pPr>
            <a:lvl5pPr marL="0" indent="0" algn="ctr">
              <a:buFont typeface="Arial" pitchFamily="34" charset="0"/>
              <a:buNone/>
              <a:defRPr sz="1800">
                <a:latin typeface="+mj-lt"/>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42785974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atin typeface="Calibri" panose="020F0502020204030204" pitchFamily="34" charset="0"/>
              </a:defRPr>
            </a:lvl1pPr>
          </a:lstStyle>
          <a:p>
            <a:r>
              <a:rPr lang="en-US" dirty="0"/>
              <a:t>Click to edit Master title style</a:t>
            </a:r>
          </a:p>
        </p:txBody>
      </p:sp>
    </p:spTree>
    <p:extLst>
      <p:ext uri="{BB962C8B-B14F-4D97-AF65-F5344CB8AC3E}">
        <p14:creationId xmlns:p14="http://schemas.microsoft.com/office/powerpoint/2010/main" val="1648008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a:p>
        </p:txBody>
      </p:sp>
      <p:sp>
        <p:nvSpPr>
          <p:cNvPr id="3" name="Text Placeholder 5"/>
          <p:cNvSpPr>
            <a:spLocks noGrp="1"/>
          </p:cNvSpPr>
          <p:nvPr>
            <p:ph type="body" sz="quarter" idx="10" hasCustomPrompt="1"/>
          </p:nvPr>
        </p:nvSpPr>
        <p:spPr>
          <a:xfrm>
            <a:off x="6306952" y="6518754"/>
            <a:ext cx="3751448" cy="256109"/>
          </a:xfrm>
          <a:prstGeom prst="rect">
            <a:avLst/>
          </a:prstGeom>
        </p:spPr>
        <p:txBody>
          <a:bodyPr wrap="none" anchor="ctr">
            <a:noAutofit/>
          </a:bodyPr>
          <a:lstStyle>
            <a:lvl1pPr marL="0" indent="0" algn="ctr">
              <a:buNone/>
              <a:defRPr sz="1333">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1005181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0" y="51"/>
            <a:ext cx="12192000" cy="787741"/>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91440" tIns="45720" rIns="91440" bIns="45720" rtlCol="0" anchor="ctr"/>
          <a:lstStyle/>
          <a:p>
            <a:pPr algn="ctr" defTabSz="914377"/>
            <a:endParaRPr lang="en-US" sz="1867" kern="0" dirty="0">
              <a:solidFill>
                <a:sysClr val="window" lastClr="FFFFFF"/>
              </a:solidFill>
            </a:endParaRPr>
          </a:p>
        </p:txBody>
      </p:sp>
      <p:sp>
        <p:nvSpPr>
          <p:cNvPr id="2" name="Title Placeholder 1"/>
          <p:cNvSpPr>
            <a:spLocks noGrp="1"/>
          </p:cNvSpPr>
          <p:nvPr>
            <p:ph type="title"/>
          </p:nvPr>
        </p:nvSpPr>
        <p:spPr>
          <a:xfrm>
            <a:off x="538347" y="60741"/>
            <a:ext cx="11348852" cy="642647"/>
          </a:xfrm>
          <a:prstGeom prst="rect">
            <a:avLst/>
          </a:prstGeom>
        </p:spPr>
        <p:txBody>
          <a:bodyPr vert="horz" wrap="square" lIns="68580" tIns="34290" rIns="68580" bIns="34290" rtlCol="0" anchor="ctr">
            <a:normAutofit/>
          </a:bodyPr>
          <a:lstStyle/>
          <a:p>
            <a:r>
              <a:rPr lang="en-US" dirty="0" smtClean="0"/>
              <a:t>Click to edit Master title style</a:t>
            </a:r>
            <a:endParaRPr lang="en-US" dirty="0"/>
          </a:p>
        </p:txBody>
      </p:sp>
      <p:sp>
        <p:nvSpPr>
          <p:cNvPr id="35" name="Rectangle 71"/>
          <p:cNvSpPr txBox="1">
            <a:spLocks noChangeArrowheads="1"/>
          </p:cNvSpPr>
          <p:nvPr/>
        </p:nvSpPr>
        <p:spPr bwMode="auto">
          <a:xfrm>
            <a:off x="5791202" y="6473952"/>
            <a:ext cx="884767" cy="360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algn="ctr" defTabSz="914377">
              <a:defRPr/>
            </a:pPr>
            <a:fld id="{13B55AB4-0D57-4FBE-946B-A81E4A9D2A4C}" type="slidenum">
              <a:rPr lang="en-US" sz="1067" b="1" smtClean="0">
                <a:solidFill>
                  <a:prstClr val="white">
                    <a:lumMod val="50000"/>
                  </a:prstClr>
                </a:solidFill>
                <a:cs typeface="Arial" pitchFamily="34" charset="0"/>
              </a:rPr>
              <a:pPr algn="ctr" defTabSz="914377">
                <a:defRPr/>
              </a:pPr>
              <a:t>‹#›</a:t>
            </a:fld>
            <a:r>
              <a:rPr lang="en-US" sz="1067" b="1" dirty="0" smtClean="0">
                <a:solidFill>
                  <a:prstClr val="white">
                    <a:lumMod val="50000"/>
                  </a:prstClr>
                </a:solidFill>
                <a:cs typeface="Arial" pitchFamily="34" charset="0"/>
              </a:rPr>
              <a:t> </a:t>
            </a:r>
            <a:endParaRPr lang="en-US" sz="1067" b="1" dirty="0">
              <a:solidFill>
                <a:prstClr val="white">
                  <a:lumMod val="50000"/>
                </a:prstClr>
              </a:solidFill>
              <a:cs typeface="Arial" pitchFamily="34" charset="0"/>
            </a:endParaRPr>
          </a:p>
        </p:txBody>
      </p:sp>
      <p:sp>
        <p:nvSpPr>
          <p:cNvPr id="11" name="Freeform 13"/>
          <p:cNvSpPr>
            <a:spLocks noEditPoints="1"/>
          </p:cNvSpPr>
          <p:nvPr/>
        </p:nvSpPr>
        <p:spPr bwMode="auto">
          <a:xfrm flipH="1">
            <a:off x="1" y="6317015"/>
            <a:ext cx="2197100" cy="546100"/>
          </a:xfrm>
          <a:custGeom>
            <a:avLst/>
            <a:gdLst>
              <a:gd name="T0" fmla="*/ 0 w 16608"/>
              <a:gd name="T1" fmla="*/ 4128 h 4128"/>
              <a:gd name="T2" fmla="*/ 1565 w 16608"/>
              <a:gd name="T3" fmla="*/ 2168 h 4128"/>
              <a:gd name="T4" fmla="*/ 1158 w 16608"/>
              <a:gd name="T5" fmla="*/ 2979 h 4128"/>
              <a:gd name="T6" fmla="*/ 773 w 16608"/>
              <a:gd name="T7" fmla="*/ 564 h 4128"/>
              <a:gd name="T8" fmla="*/ 1158 w 16608"/>
              <a:gd name="T9" fmla="*/ 0 h 4128"/>
              <a:gd name="T10" fmla="*/ 1544 w 16608"/>
              <a:gd name="T11" fmla="*/ 564 h 4128"/>
              <a:gd name="T12" fmla="*/ 3468 w 16608"/>
              <a:gd name="T13" fmla="*/ 4128 h 4128"/>
              <a:gd name="T14" fmla="*/ 4024 w 16608"/>
              <a:gd name="T15" fmla="*/ 2732 h 4128"/>
              <a:gd name="T16" fmla="*/ 3434 w 16608"/>
              <a:gd name="T17" fmla="*/ 2168 h 4128"/>
              <a:gd name="T18" fmla="*/ 2684 w 16608"/>
              <a:gd name="T19" fmla="*/ 2732 h 4128"/>
              <a:gd name="T20" fmla="*/ 3468 w 16608"/>
              <a:gd name="T21" fmla="*/ 4128 h 4128"/>
              <a:gd name="T22" fmla="*/ 3077 w 16608"/>
              <a:gd name="T23" fmla="*/ 788 h 4128"/>
              <a:gd name="T24" fmla="*/ 3475 w 16608"/>
              <a:gd name="T25" fmla="*/ 1960 h 4128"/>
              <a:gd name="T26" fmla="*/ 3491 w 16608"/>
              <a:gd name="T27" fmla="*/ 0 h 4128"/>
              <a:gd name="T28" fmla="*/ 1911 w 16608"/>
              <a:gd name="T29" fmla="*/ 1960 h 4128"/>
              <a:gd name="T30" fmla="*/ 4587 w 16608"/>
              <a:gd name="T31" fmla="*/ 2168 h 4128"/>
              <a:gd name="T32" fmla="*/ 5001 w 16608"/>
              <a:gd name="T33" fmla="*/ 2956 h 4128"/>
              <a:gd name="T34" fmla="*/ 5416 w 16608"/>
              <a:gd name="T35" fmla="*/ 2168 h 4128"/>
              <a:gd name="T36" fmla="*/ 5393 w 16608"/>
              <a:gd name="T37" fmla="*/ 564 h 4128"/>
              <a:gd name="T38" fmla="*/ 4053 w 16608"/>
              <a:gd name="T39" fmla="*/ 0 h 4128"/>
              <a:gd name="T40" fmla="*/ 4610 w 16608"/>
              <a:gd name="T41" fmla="*/ 1960 h 4128"/>
              <a:gd name="T42" fmla="*/ 7325 w 16608"/>
              <a:gd name="T43" fmla="*/ 1960 h 4128"/>
              <a:gd name="T44" fmla="*/ 6511 w 16608"/>
              <a:gd name="T45" fmla="*/ 0 h 4128"/>
              <a:gd name="T46" fmla="*/ 5978 w 16608"/>
              <a:gd name="T47" fmla="*/ 2732 h 4128"/>
              <a:gd name="T48" fmla="*/ 7318 w 16608"/>
              <a:gd name="T49" fmla="*/ 4128 h 4128"/>
              <a:gd name="T50" fmla="*/ 7874 w 16608"/>
              <a:gd name="T51" fmla="*/ 2168 h 4128"/>
              <a:gd name="T52" fmla="*/ 8932 w 16608"/>
              <a:gd name="T53" fmla="*/ 2979 h 4128"/>
              <a:gd name="T54" fmla="*/ 8525 w 16608"/>
              <a:gd name="T55" fmla="*/ 2168 h 4128"/>
              <a:gd name="T56" fmla="*/ 10090 w 16608"/>
              <a:gd name="T57" fmla="*/ 4128 h 4128"/>
              <a:gd name="T58" fmla="*/ 8932 w 16608"/>
              <a:gd name="T59" fmla="*/ 1960 h 4128"/>
              <a:gd name="T60" fmla="*/ 7992 w 16608"/>
              <a:gd name="T61" fmla="*/ 564 h 4128"/>
              <a:gd name="T62" fmla="*/ 9873 w 16608"/>
              <a:gd name="T63" fmla="*/ 0 h 4128"/>
              <a:gd name="T64" fmla="*/ 9317 w 16608"/>
              <a:gd name="T65" fmla="*/ 1960 h 4128"/>
              <a:gd name="T66" fmla="*/ 11243 w 16608"/>
              <a:gd name="T67" fmla="*/ 2732 h 4128"/>
              <a:gd name="T68" fmla="*/ 11799 w 16608"/>
              <a:gd name="T69" fmla="*/ 2168 h 4128"/>
              <a:gd name="T70" fmla="*/ 9903 w 16608"/>
              <a:gd name="T71" fmla="*/ 2168 h 4128"/>
              <a:gd name="T72" fmla="*/ 10459 w 16608"/>
              <a:gd name="T73" fmla="*/ 4128 h 4128"/>
              <a:gd name="T74" fmla="*/ 11243 w 16608"/>
              <a:gd name="T75" fmla="*/ 4128 h 4128"/>
              <a:gd name="T76" fmla="*/ 11207 w 16608"/>
              <a:gd name="T77" fmla="*/ 1835 h 4128"/>
              <a:gd name="T78" fmla="*/ 11250 w 16608"/>
              <a:gd name="T79" fmla="*/ 1960 h 4128"/>
              <a:gd name="T80" fmla="*/ 11207 w 16608"/>
              <a:gd name="T81" fmla="*/ 0 h 4128"/>
              <a:gd name="T82" fmla="*/ 10452 w 16608"/>
              <a:gd name="T83" fmla="*/ 1960 h 4128"/>
              <a:gd name="T84" fmla="*/ 11610 w 16608"/>
              <a:gd name="T85" fmla="*/ 4128 h 4128"/>
              <a:gd name="T86" fmla="*/ 13175 w 16608"/>
              <a:gd name="T87" fmla="*/ 4128 h 4128"/>
              <a:gd name="T88" fmla="*/ 12384 w 16608"/>
              <a:gd name="T89" fmla="*/ 1960 h 4128"/>
              <a:gd name="T90" fmla="*/ 13723 w 16608"/>
              <a:gd name="T91" fmla="*/ 564 h 4128"/>
              <a:gd name="T92" fmla="*/ 11828 w 16608"/>
              <a:gd name="T93" fmla="*/ 564 h 4128"/>
              <a:gd name="T94" fmla="*/ 14302 w 16608"/>
              <a:gd name="T95" fmla="*/ 1960 h 4128"/>
              <a:gd name="T96" fmla="*/ 15866 w 16608"/>
              <a:gd name="T97" fmla="*/ 1960 h 4128"/>
              <a:gd name="T98" fmla="*/ 13534 w 16608"/>
              <a:gd name="T99" fmla="*/ 1960 h 4128"/>
              <a:gd name="T100" fmla="*/ 14309 w 16608"/>
              <a:gd name="T101" fmla="*/ 2732 h 4128"/>
              <a:gd name="T102" fmla="*/ 15093 w 16608"/>
              <a:gd name="T103" fmla="*/ 2732 h 4128"/>
              <a:gd name="T104" fmla="*/ 13752 w 16608"/>
              <a:gd name="T105" fmla="*/ 2168 h 4128"/>
              <a:gd name="T106" fmla="*/ 15460 w 16608"/>
              <a:gd name="T107" fmla="*/ 4128 h 4128"/>
              <a:gd name="T108" fmla="*/ 16608 w 16608"/>
              <a:gd name="T109" fmla="*/ 2168 h 4128"/>
              <a:gd name="T110" fmla="*/ 16608 w 16608"/>
              <a:gd name="T111" fmla="*/ 1960 h 4128"/>
              <a:gd name="T112" fmla="*/ 15678 w 16608"/>
              <a:gd name="T113" fmla="*/ 564 h 4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608" h="4128">
                <a:moveTo>
                  <a:pt x="1158" y="2979"/>
                </a:moveTo>
                <a:lnTo>
                  <a:pt x="766" y="4128"/>
                </a:lnTo>
                <a:lnTo>
                  <a:pt x="0" y="4128"/>
                </a:lnTo>
                <a:lnTo>
                  <a:pt x="752" y="2168"/>
                </a:lnTo>
                <a:lnTo>
                  <a:pt x="1158" y="2168"/>
                </a:lnTo>
                <a:lnTo>
                  <a:pt x="1565" y="2168"/>
                </a:lnTo>
                <a:lnTo>
                  <a:pt x="2316" y="4128"/>
                </a:lnTo>
                <a:lnTo>
                  <a:pt x="1550" y="4128"/>
                </a:lnTo>
                <a:lnTo>
                  <a:pt x="1158" y="2979"/>
                </a:lnTo>
                <a:close/>
                <a:moveTo>
                  <a:pt x="1158" y="1960"/>
                </a:moveTo>
                <a:lnTo>
                  <a:pt x="773" y="1960"/>
                </a:lnTo>
                <a:lnTo>
                  <a:pt x="773" y="564"/>
                </a:lnTo>
                <a:lnTo>
                  <a:pt x="217" y="564"/>
                </a:lnTo>
                <a:lnTo>
                  <a:pt x="217" y="0"/>
                </a:lnTo>
                <a:lnTo>
                  <a:pt x="1158" y="0"/>
                </a:lnTo>
                <a:lnTo>
                  <a:pt x="2099" y="0"/>
                </a:lnTo>
                <a:lnTo>
                  <a:pt x="2099" y="564"/>
                </a:lnTo>
                <a:lnTo>
                  <a:pt x="1544" y="564"/>
                </a:lnTo>
                <a:lnTo>
                  <a:pt x="1544" y="1960"/>
                </a:lnTo>
                <a:lnTo>
                  <a:pt x="1158" y="1960"/>
                </a:lnTo>
                <a:close/>
                <a:moveTo>
                  <a:pt x="3468" y="4128"/>
                </a:moveTo>
                <a:lnTo>
                  <a:pt x="3468" y="2732"/>
                </a:lnTo>
                <a:lnTo>
                  <a:pt x="4024" y="2732"/>
                </a:lnTo>
                <a:lnTo>
                  <a:pt x="4024" y="2732"/>
                </a:lnTo>
                <a:lnTo>
                  <a:pt x="4024" y="2168"/>
                </a:lnTo>
                <a:lnTo>
                  <a:pt x="4024" y="2168"/>
                </a:lnTo>
                <a:lnTo>
                  <a:pt x="3434" y="2168"/>
                </a:lnTo>
                <a:lnTo>
                  <a:pt x="2128" y="2168"/>
                </a:lnTo>
                <a:lnTo>
                  <a:pt x="2128" y="2732"/>
                </a:lnTo>
                <a:lnTo>
                  <a:pt x="2684" y="2732"/>
                </a:lnTo>
                <a:lnTo>
                  <a:pt x="2684" y="4128"/>
                </a:lnTo>
                <a:lnTo>
                  <a:pt x="3434" y="4128"/>
                </a:lnTo>
                <a:lnTo>
                  <a:pt x="3468" y="4128"/>
                </a:lnTo>
                <a:lnTo>
                  <a:pt x="3468" y="4128"/>
                </a:lnTo>
                <a:close/>
                <a:moveTo>
                  <a:pt x="2677" y="1960"/>
                </a:moveTo>
                <a:lnTo>
                  <a:pt x="3077" y="788"/>
                </a:lnTo>
                <a:lnTo>
                  <a:pt x="3434" y="1835"/>
                </a:lnTo>
                <a:lnTo>
                  <a:pt x="3434" y="1835"/>
                </a:lnTo>
                <a:lnTo>
                  <a:pt x="3475" y="1960"/>
                </a:lnTo>
                <a:lnTo>
                  <a:pt x="3475" y="1960"/>
                </a:lnTo>
                <a:lnTo>
                  <a:pt x="4241" y="1960"/>
                </a:lnTo>
                <a:lnTo>
                  <a:pt x="3491" y="0"/>
                </a:lnTo>
                <a:lnTo>
                  <a:pt x="3434" y="0"/>
                </a:lnTo>
                <a:lnTo>
                  <a:pt x="2661" y="0"/>
                </a:lnTo>
                <a:lnTo>
                  <a:pt x="1911" y="1960"/>
                </a:lnTo>
                <a:lnTo>
                  <a:pt x="2677" y="1960"/>
                </a:lnTo>
                <a:close/>
                <a:moveTo>
                  <a:pt x="5416" y="2168"/>
                </a:moveTo>
                <a:lnTo>
                  <a:pt x="4587" y="2168"/>
                </a:lnTo>
                <a:lnTo>
                  <a:pt x="3835" y="4128"/>
                </a:lnTo>
                <a:lnTo>
                  <a:pt x="4602" y="4128"/>
                </a:lnTo>
                <a:lnTo>
                  <a:pt x="5001" y="2956"/>
                </a:lnTo>
                <a:lnTo>
                  <a:pt x="5401" y="4128"/>
                </a:lnTo>
                <a:lnTo>
                  <a:pt x="6168" y="4128"/>
                </a:lnTo>
                <a:lnTo>
                  <a:pt x="5416" y="2168"/>
                </a:lnTo>
                <a:close/>
                <a:moveTo>
                  <a:pt x="4610" y="1960"/>
                </a:moveTo>
                <a:lnTo>
                  <a:pt x="5393" y="1960"/>
                </a:lnTo>
                <a:lnTo>
                  <a:pt x="5393" y="564"/>
                </a:lnTo>
                <a:lnTo>
                  <a:pt x="5949" y="564"/>
                </a:lnTo>
                <a:lnTo>
                  <a:pt x="5949" y="0"/>
                </a:lnTo>
                <a:lnTo>
                  <a:pt x="4053" y="0"/>
                </a:lnTo>
                <a:lnTo>
                  <a:pt x="4053" y="564"/>
                </a:lnTo>
                <a:lnTo>
                  <a:pt x="4610" y="564"/>
                </a:lnTo>
                <a:lnTo>
                  <a:pt x="4610" y="1960"/>
                </a:lnTo>
                <a:close/>
                <a:moveTo>
                  <a:pt x="6527" y="1960"/>
                </a:moveTo>
                <a:lnTo>
                  <a:pt x="6927" y="788"/>
                </a:lnTo>
                <a:lnTo>
                  <a:pt x="7325" y="1960"/>
                </a:lnTo>
                <a:lnTo>
                  <a:pt x="8092" y="1960"/>
                </a:lnTo>
                <a:lnTo>
                  <a:pt x="7341" y="0"/>
                </a:lnTo>
                <a:lnTo>
                  <a:pt x="6511" y="0"/>
                </a:lnTo>
                <a:lnTo>
                  <a:pt x="5760" y="1960"/>
                </a:lnTo>
                <a:lnTo>
                  <a:pt x="6527" y="1960"/>
                </a:lnTo>
                <a:close/>
                <a:moveTo>
                  <a:pt x="5978" y="2732"/>
                </a:moveTo>
                <a:lnTo>
                  <a:pt x="6534" y="2732"/>
                </a:lnTo>
                <a:lnTo>
                  <a:pt x="6534" y="4128"/>
                </a:lnTo>
                <a:lnTo>
                  <a:pt x="7318" y="4128"/>
                </a:lnTo>
                <a:lnTo>
                  <a:pt x="7318" y="2732"/>
                </a:lnTo>
                <a:lnTo>
                  <a:pt x="7874" y="2732"/>
                </a:lnTo>
                <a:lnTo>
                  <a:pt x="7874" y="2168"/>
                </a:lnTo>
                <a:lnTo>
                  <a:pt x="5978" y="2168"/>
                </a:lnTo>
                <a:lnTo>
                  <a:pt x="5978" y="2732"/>
                </a:lnTo>
                <a:close/>
                <a:moveTo>
                  <a:pt x="8932" y="2979"/>
                </a:moveTo>
                <a:lnTo>
                  <a:pt x="8541" y="4128"/>
                </a:lnTo>
                <a:lnTo>
                  <a:pt x="7775" y="4128"/>
                </a:lnTo>
                <a:lnTo>
                  <a:pt x="8525" y="2168"/>
                </a:lnTo>
                <a:lnTo>
                  <a:pt x="8932" y="2168"/>
                </a:lnTo>
                <a:lnTo>
                  <a:pt x="9339" y="2168"/>
                </a:lnTo>
                <a:lnTo>
                  <a:pt x="10090" y="4128"/>
                </a:lnTo>
                <a:lnTo>
                  <a:pt x="9324" y="4128"/>
                </a:lnTo>
                <a:lnTo>
                  <a:pt x="8932" y="2979"/>
                </a:lnTo>
                <a:close/>
                <a:moveTo>
                  <a:pt x="8932" y="1960"/>
                </a:moveTo>
                <a:lnTo>
                  <a:pt x="8547" y="1960"/>
                </a:lnTo>
                <a:lnTo>
                  <a:pt x="8547" y="564"/>
                </a:lnTo>
                <a:lnTo>
                  <a:pt x="7992" y="564"/>
                </a:lnTo>
                <a:lnTo>
                  <a:pt x="7992" y="0"/>
                </a:lnTo>
                <a:lnTo>
                  <a:pt x="8932" y="0"/>
                </a:lnTo>
                <a:lnTo>
                  <a:pt x="9873" y="0"/>
                </a:lnTo>
                <a:lnTo>
                  <a:pt x="9873" y="564"/>
                </a:lnTo>
                <a:lnTo>
                  <a:pt x="9317" y="564"/>
                </a:lnTo>
                <a:lnTo>
                  <a:pt x="9317" y="1960"/>
                </a:lnTo>
                <a:lnTo>
                  <a:pt x="8932" y="1960"/>
                </a:lnTo>
                <a:close/>
                <a:moveTo>
                  <a:pt x="11243" y="4128"/>
                </a:moveTo>
                <a:lnTo>
                  <a:pt x="11243" y="2732"/>
                </a:lnTo>
                <a:lnTo>
                  <a:pt x="11799" y="2732"/>
                </a:lnTo>
                <a:lnTo>
                  <a:pt x="11799" y="2732"/>
                </a:lnTo>
                <a:lnTo>
                  <a:pt x="11799" y="2168"/>
                </a:lnTo>
                <a:lnTo>
                  <a:pt x="11799" y="2168"/>
                </a:lnTo>
                <a:lnTo>
                  <a:pt x="11207" y="2168"/>
                </a:lnTo>
                <a:lnTo>
                  <a:pt x="9903" y="2168"/>
                </a:lnTo>
                <a:lnTo>
                  <a:pt x="9903" y="2732"/>
                </a:lnTo>
                <a:lnTo>
                  <a:pt x="10459" y="2732"/>
                </a:lnTo>
                <a:lnTo>
                  <a:pt x="10459" y="4128"/>
                </a:lnTo>
                <a:lnTo>
                  <a:pt x="11207" y="4128"/>
                </a:lnTo>
                <a:lnTo>
                  <a:pt x="11243" y="4128"/>
                </a:lnTo>
                <a:lnTo>
                  <a:pt x="11243" y="4128"/>
                </a:lnTo>
                <a:close/>
                <a:moveTo>
                  <a:pt x="10452" y="1960"/>
                </a:moveTo>
                <a:lnTo>
                  <a:pt x="10850" y="788"/>
                </a:lnTo>
                <a:lnTo>
                  <a:pt x="11207" y="1835"/>
                </a:lnTo>
                <a:lnTo>
                  <a:pt x="11207" y="1835"/>
                </a:lnTo>
                <a:lnTo>
                  <a:pt x="11250" y="1960"/>
                </a:lnTo>
                <a:lnTo>
                  <a:pt x="11250" y="1960"/>
                </a:lnTo>
                <a:lnTo>
                  <a:pt x="12016" y="1960"/>
                </a:lnTo>
                <a:lnTo>
                  <a:pt x="11265" y="0"/>
                </a:lnTo>
                <a:lnTo>
                  <a:pt x="11207" y="0"/>
                </a:lnTo>
                <a:lnTo>
                  <a:pt x="10436" y="0"/>
                </a:lnTo>
                <a:lnTo>
                  <a:pt x="9685" y="1960"/>
                </a:lnTo>
                <a:lnTo>
                  <a:pt x="10452" y="1960"/>
                </a:lnTo>
                <a:close/>
                <a:moveTo>
                  <a:pt x="13191" y="2168"/>
                </a:moveTo>
                <a:lnTo>
                  <a:pt x="12362" y="2168"/>
                </a:lnTo>
                <a:lnTo>
                  <a:pt x="11610" y="4128"/>
                </a:lnTo>
                <a:lnTo>
                  <a:pt x="12376" y="4128"/>
                </a:lnTo>
                <a:lnTo>
                  <a:pt x="12776" y="2956"/>
                </a:lnTo>
                <a:lnTo>
                  <a:pt x="13175" y="4128"/>
                </a:lnTo>
                <a:lnTo>
                  <a:pt x="13942" y="4128"/>
                </a:lnTo>
                <a:lnTo>
                  <a:pt x="13191" y="2168"/>
                </a:lnTo>
                <a:close/>
                <a:moveTo>
                  <a:pt x="12384" y="1960"/>
                </a:moveTo>
                <a:lnTo>
                  <a:pt x="13168" y="1960"/>
                </a:lnTo>
                <a:lnTo>
                  <a:pt x="13168" y="564"/>
                </a:lnTo>
                <a:lnTo>
                  <a:pt x="13723" y="564"/>
                </a:lnTo>
                <a:lnTo>
                  <a:pt x="13723" y="0"/>
                </a:lnTo>
                <a:lnTo>
                  <a:pt x="11828" y="0"/>
                </a:lnTo>
                <a:lnTo>
                  <a:pt x="11828" y="564"/>
                </a:lnTo>
                <a:lnTo>
                  <a:pt x="12384" y="564"/>
                </a:lnTo>
                <a:lnTo>
                  <a:pt x="12384" y="1960"/>
                </a:lnTo>
                <a:close/>
                <a:moveTo>
                  <a:pt x="14302" y="1960"/>
                </a:moveTo>
                <a:lnTo>
                  <a:pt x="14700" y="788"/>
                </a:lnTo>
                <a:lnTo>
                  <a:pt x="15100" y="1960"/>
                </a:lnTo>
                <a:lnTo>
                  <a:pt x="15866" y="1960"/>
                </a:lnTo>
                <a:lnTo>
                  <a:pt x="15115" y="0"/>
                </a:lnTo>
                <a:lnTo>
                  <a:pt x="14286" y="0"/>
                </a:lnTo>
                <a:lnTo>
                  <a:pt x="13534" y="1960"/>
                </a:lnTo>
                <a:lnTo>
                  <a:pt x="14302" y="1960"/>
                </a:lnTo>
                <a:close/>
                <a:moveTo>
                  <a:pt x="13752" y="2732"/>
                </a:moveTo>
                <a:lnTo>
                  <a:pt x="14309" y="2732"/>
                </a:lnTo>
                <a:lnTo>
                  <a:pt x="14309" y="4128"/>
                </a:lnTo>
                <a:lnTo>
                  <a:pt x="15093" y="4128"/>
                </a:lnTo>
                <a:lnTo>
                  <a:pt x="15093" y="2732"/>
                </a:lnTo>
                <a:lnTo>
                  <a:pt x="15649" y="2732"/>
                </a:lnTo>
                <a:lnTo>
                  <a:pt x="15649" y="2168"/>
                </a:lnTo>
                <a:lnTo>
                  <a:pt x="13752" y="2168"/>
                </a:lnTo>
                <a:lnTo>
                  <a:pt x="13752" y="2732"/>
                </a:lnTo>
                <a:close/>
                <a:moveTo>
                  <a:pt x="16211" y="2168"/>
                </a:moveTo>
                <a:lnTo>
                  <a:pt x="15460" y="4128"/>
                </a:lnTo>
                <a:lnTo>
                  <a:pt x="16226" y="4128"/>
                </a:lnTo>
                <a:lnTo>
                  <a:pt x="16608" y="3009"/>
                </a:lnTo>
                <a:lnTo>
                  <a:pt x="16608" y="2168"/>
                </a:lnTo>
                <a:lnTo>
                  <a:pt x="16211" y="2168"/>
                </a:lnTo>
                <a:close/>
                <a:moveTo>
                  <a:pt x="16233" y="1960"/>
                </a:moveTo>
                <a:lnTo>
                  <a:pt x="16608" y="1960"/>
                </a:lnTo>
                <a:lnTo>
                  <a:pt x="16608" y="0"/>
                </a:lnTo>
                <a:lnTo>
                  <a:pt x="15678" y="0"/>
                </a:lnTo>
                <a:lnTo>
                  <a:pt x="15678" y="564"/>
                </a:lnTo>
                <a:lnTo>
                  <a:pt x="16233" y="564"/>
                </a:lnTo>
                <a:lnTo>
                  <a:pt x="16233" y="1960"/>
                </a:lnTo>
                <a:close/>
              </a:path>
            </a:pathLst>
          </a:custGeom>
          <a:gradFill flip="none" rotWithShape="1">
            <a:gsLst>
              <a:gs pos="6000">
                <a:schemeClr val="accent1">
                  <a:lumMod val="5000"/>
                  <a:lumOff val="95000"/>
                  <a:alpha val="56000"/>
                </a:schemeClr>
              </a:gs>
              <a:gs pos="68000">
                <a:srgbClr val="D7D4CF"/>
              </a:gs>
            </a:gsLst>
            <a:lin ang="0" scaled="1"/>
            <a:tileRect/>
          </a:gradFill>
          <a:ln>
            <a:noFill/>
          </a:ln>
        </p:spPr>
        <p:txBody>
          <a:bodyPr vert="horz" wrap="square" lIns="91440" tIns="45720" rIns="91440" bIns="45720" numCol="1" anchor="t" anchorCtr="0" compatLnSpc="1">
            <a:prstTxWarp prst="textNoShape">
              <a:avLst/>
            </a:prstTxWarp>
          </a:bodyPr>
          <a:lstStyle/>
          <a:p>
            <a:pPr defTabSz="914377"/>
            <a:endParaRPr lang="en-US" sz="2489" dirty="0">
              <a:solidFill>
                <a:srgbClr val="000000"/>
              </a:solidFill>
            </a:endParaRPr>
          </a:p>
        </p:txBody>
      </p:sp>
      <p:sp>
        <p:nvSpPr>
          <p:cNvPr id="30" name="Freeform 29"/>
          <p:cNvSpPr>
            <a:spLocks noEditPoints="1"/>
          </p:cNvSpPr>
          <p:nvPr/>
        </p:nvSpPr>
        <p:spPr bwMode="auto">
          <a:xfrm>
            <a:off x="11234650" y="6593330"/>
            <a:ext cx="652551" cy="112271"/>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pPr defTabSz="914377"/>
            <a:endParaRPr lang="en-US" sz="2489" dirty="0">
              <a:solidFill>
                <a:prstClr val="white"/>
              </a:solidFill>
            </a:endParaRPr>
          </a:p>
        </p:txBody>
      </p:sp>
      <p:sp>
        <p:nvSpPr>
          <p:cNvPr id="31" name="Freeform 30"/>
          <p:cNvSpPr>
            <a:spLocks noEditPoints="1"/>
          </p:cNvSpPr>
          <p:nvPr/>
        </p:nvSpPr>
        <p:spPr bwMode="auto">
          <a:xfrm>
            <a:off x="10154128" y="6593330"/>
            <a:ext cx="1040973" cy="112271"/>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pPr defTabSz="914377"/>
            <a:endParaRPr lang="en-US" sz="2489" dirty="0">
              <a:solidFill>
                <a:prstClr val="white"/>
              </a:solidFill>
            </a:endParaRPr>
          </a:p>
        </p:txBody>
      </p:sp>
      <p:sp>
        <p:nvSpPr>
          <p:cNvPr id="32" name="Freeform 31"/>
          <p:cNvSpPr>
            <a:spLocks noEditPoints="1"/>
          </p:cNvSpPr>
          <p:nvPr/>
        </p:nvSpPr>
        <p:spPr bwMode="auto">
          <a:xfrm>
            <a:off x="9659771" y="6594735"/>
            <a:ext cx="439271" cy="109463"/>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pPr defTabSz="914377"/>
            <a:endParaRPr lang="en-US" sz="2489" dirty="0">
              <a:solidFill>
                <a:prstClr val="white"/>
              </a:solidFill>
            </a:endParaRPr>
          </a:p>
        </p:txBody>
      </p:sp>
    </p:spTree>
    <p:extLst>
      <p:ext uri="{BB962C8B-B14F-4D97-AF65-F5344CB8AC3E}">
        <p14:creationId xmlns:p14="http://schemas.microsoft.com/office/powerpoint/2010/main" val="2600021631"/>
      </p:ext>
    </p:extLst>
  </p:cSld>
  <p:clrMap bg1="lt1" tx1="dk1" bg2="lt2" tx2="dk2" accent1="accent1" accent2="accent2" accent3="accent3" accent4="accent4" accent5="accent5" accent6="accent6" hlink="hlink" folHlink="folHlink"/>
  <p:sldLayoutIdLst>
    <p:sldLayoutId id="2147483671" r:id="rId1"/>
    <p:sldLayoutId id="2147483679" r:id="rId2"/>
    <p:sldLayoutId id="2147483684" r:id="rId3"/>
    <p:sldLayoutId id="2147483685" r:id="rId4"/>
    <p:sldLayoutId id="2147483686" r:id="rId5"/>
    <p:sldLayoutId id="2147483687" r:id="rId6"/>
    <p:sldLayoutId id="2147483688" r:id="rId7"/>
  </p:sldLayoutIdLst>
  <p:timing>
    <p:tnLst>
      <p:par>
        <p:cTn id="1" dur="indefinite" restart="never" nodeType="tmRoot"/>
      </p:par>
    </p:tnLst>
  </p:timing>
  <p:txStyles>
    <p:titleStyle>
      <a:lvl1pPr algn="r" defTabSz="914377" rtl="0" eaLnBrk="1" latinLnBrk="0" hangingPunct="1">
        <a:spcBef>
          <a:spcPct val="0"/>
        </a:spcBef>
        <a:buNone/>
        <a:defRPr sz="2800" b="1" kern="1200">
          <a:solidFill>
            <a:schemeClr val="bg1"/>
          </a:solidFill>
          <a:latin typeface="+mj-lt"/>
          <a:ea typeface="+mj-ea"/>
          <a:cs typeface="Arial" pitchFamily="34" charset="0"/>
        </a:defRPr>
      </a:lvl1pPr>
    </p:titleStyle>
    <p:bodyStyle>
      <a:lvl1pPr marL="342891" indent="-342891" algn="l" defTabSz="914377" rtl="0" eaLnBrk="1" latinLnBrk="0" hangingPunct="1">
        <a:spcBef>
          <a:spcPct val="20000"/>
        </a:spcBef>
        <a:buClr>
          <a:srgbClr val="4E84C4"/>
        </a:buClr>
        <a:buFont typeface="Wingdings" pitchFamily="2" charset="2"/>
        <a:buChar char="§"/>
        <a:defRPr sz="2000" kern="1200">
          <a:solidFill>
            <a:schemeClr val="tx1"/>
          </a:solidFill>
          <a:latin typeface="+mj-lt"/>
          <a:ea typeface="+mn-ea"/>
          <a:cs typeface="Arial" pitchFamily="34" charset="0"/>
        </a:defRPr>
      </a:lvl1pPr>
      <a:lvl2pPr marL="742932" indent="-285744" algn="l" defTabSz="914377" rtl="0" eaLnBrk="1" latinLnBrk="0" hangingPunct="1">
        <a:spcBef>
          <a:spcPct val="20000"/>
        </a:spcBef>
        <a:buClr>
          <a:srgbClr val="4E84C4"/>
        </a:buClr>
        <a:buFont typeface="Myriad Pro" pitchFamily="34" charset="0"/>
        <a:buChar char="–"/>
        <a:defRPr sz="2000" kern="1200">
          <a:solidFill>
            <a:schemeClr val="tx1"/>
          </a:solidFill>
          <a:latin typeface="+mj-lt"/>
          <a:ea typeface="+mn-ea"/>
          <a:cs typeface="Arial" pitchFamily="34" charset="0"/>
        </a:defRPr>
      </a:lvl2pPr>
      <a:lvl3pPr marL="1142971" indent="-228594" algn="l" defTabSz="914377" rtl="0" eaLnBrk="1" latinLnBrk="0" hangingPunct="1">
        <a:spcBef>
          <a:spcPct val="20000"/>
        </a:spcBef>
        <a:buClr>
          <a:srgbClr val="4E84C4"/>
        </a:buClr>
        <a:buFont typeface="Courier New" pitchFamily="49" charset="0"/>
        <a:buChar char="o"/>
        <a:defRPr sz="1867" kern="1200">
          <a:solidFill>
            <a:schemeClr val="tx1"/>
          </a:solidFill>
          <a:latin typeface="+mj-lt"/>
          <a:ea typeface="+mn-ea"/>
          <a:cs typeface="Arial" pitchFamily="34" charset="0"/>
        </a:defRPr>
      </a:lvl3pPr>
      <a:lvl4pPr marL="1600160" indent="-228594" algn="l" defTabSz="914377" rtl="0" eaLnBrk="1" latinLnBrk="0" hangingPunct="1">
        <a:spcBef>
          <a:spcPct val="20000"/>
        </a:spcBef>
        <a:buClr>
          <a:srgbClr val="4E84C4"/>
        </a:buClr>
        <a:buFont typeface="Arial" pitchFamily="34" charset="0"/>
        <a:buChar char="•"/>
        <a:defRPr sz="1600" kern="1200" baseline="0">
          <a:solidFill>
            <a:schemeClr val="tx1"/>
          </a:solidFill>
          <a:latin typeface="+mj-lt"/>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80">
          <p15:clr>
            <a:srgbClr val="F26B43"/>
          </p15:clr>
        </p15:guide>
        <p15:guide id="2" pos="32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848010704"/>
              </p:ext>
            </p:extLst>
          </p:nvPr>
        </p:nvGraphicFramePr>
        <p:xfrm>
          <a:off x="3240741" y="2575360"/>
          <a:ext cx="6064624" cy="1579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idx="1"/>
          </p:nvPr>
        </p:nvSpPr>
        <p:spPr>
          <a:xfrm>
            <a:off x="1888796" y="5430644"/>
            <a:ext cx="9150911" cy="441812"/>
          </a:xfrm>
        </p:spPr>
        <p:txBody>
          <a:bodyPr/>
          <a:lstStyle/>
          <a:p>
            <a:r>
              <a:rPr lang="en-US" sz="2300" b="1" dirty="0"/>
              <a:t>Automation Vision and Opportunity Landscape across </a:t>
            </a:r>
            <a:r>
              <a:rPr lang="en-US" sz="2300" b="1" dirty="0" smtClean="0"/>
              <a:t>domains</a:t>
            </a:r>
            <a:endParaRPr lang="en-US" sz="2300" b="1" dirty="0"/>
          </a:p>
        </p:txBody>
      </p:sp>
      <p:sp>
        <p:nvSpPr>
          <p:cNvPr id="6" name="Text Placeholder 5"/>
          <p:cNvSpPr>
            <a:spLocks noGrp="1"/>
          </p:cNvSpPr>
          <p:nvPr>
            <p:ph type="body" sz="quarter" idx="10"/>
          </p:nvPr>
        </p:nvSpPr>
        <p:spPr/>
        <p:txBody>
          <a:bodyPr/>
          <a:lstStyle/>
          <a:p>
            <a:r>
              <a:rPr lang="en-US" dirty="0" smtClean="0"/>
              <a:t>Oct - 2017</a:t>
            </a:r>
            <a:endParaRPr lang="en-US" dirty="0"/>
          </a:p>
        </p:txBody>
      </p:sp>
    </p:spTree>
    <p:extLst>
      <p:ext uri="{BB962C8B-B14F-4D97-AF65-F5344CB8AC3E}">
        <p14:creationId xmlns:p14="http://schemas.microsoft.com/office/powerpoint/2010/main" val="3266749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Calibri" panose="020F0502020204030204" pitchFamily="34" charset="0"/>
              </a:rPr>
              <a:t>Clinical Data Management Solution Opportunities – Heat Map…III</a:t>
            </a:r>
            <a:endParaRPr lang="en-US" sz="2000" dirty="0">
              <a:latin typeface="Calibri" panose="020F0502020204030204" pitchFamily="34" charset="0"/>
              <a:cs typeface="Calibri" panose="020F0502020204030204" pitchFamily="34" charset="0"/>
            </a:endParaRPr>
          </a:p>
        </p:txBody>
      </p:sp>
      <p:graphicFrame>
        <p:nvGraphicFramePr>
          <p:cNvPr id="3" name="Table 2"/>
          <p:cNvGraphicFramePr>
            <a:graphicFrameLocks noGrp="1"/>
          </p:cNvGraphicFramePr>
          <p:nvPr>
            <p:extLst/>
          </p:nvPr>
        </p:nvGraphicFramePr>
        <p:xfrm>
          <a:off x="1584964" y="703386"/>
          <a:ext cx="8915396" cy="5486400"/>
        </p:xfrm>
        <a:graphic>
          <a:graphicData uri="http://schemas.openxmlformats.org/drawingml/2006/table">
            <a:tbl>
              <a:tblPr>
                <a:tableStyleId>{5C22544A-7EE6-4342-B048-85BDC9FD1C3A}</a:tableStyleId>
              </a:tblPr>
              <a:tblGrid>
                <a:gridCol w="670556"/>
                <a:gridCol w="3550920"/>
                <a:gridCol w="944880"/>
                <a:gridCol w="914400"/>
                <a:gridCol w="807720"/>
                <a:gridCol w="640080"/>
                <a:gridCol w="685800"/>
                <a:gridCol w="701040"/>
              </a:tblGrid>
              <a:tr h="425504">
                <a:tc>
                  <a:txBody>
                    <a:bodyPr/>
                    <a:lstStyle/>
                    <a:p>
                      <a:pPr algn="l" rtl="0" fontAlgn="ctr"/>
                      <a:r>
                        <a:rPr lang="en-US" sz="1200" b="1" u="none" strike="noStrike" dirty="0">
                          <a:solidFill>
                            <a:schemeClr val="bg1"/>
                          </a:solidFill>
                          <a:effectLst/>
                          <a:latin typeface="Calibri" panose="020F0502020204030204" pitchFamily="34" charset="0"/>
                        </a:rPr>
                        <a:t>Sub Process</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l" rtl="0" fontAlgn="ctr"/>
                      <a:r>
                        <a:rPr lang="en-US" sz="1200" b="1" u="none" strike="noStrike" dirty="0">
                          <a:solidFill>
                            <a:schemeClr val="bg1"/>
                          </a:solidFill>
                          <a:effectLst/>
                          <a:latin typeface="Calibri" panose="020F0502020204030204" pitchFamily="34" charset="0"/>
                        </a:rPr>
                        <a:t>Automation Opportunity</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ctr" rtl="0" fontAlgn="ctr"/>
                      <a:r>
                        <a:rPr lang="en-US" sz="1200" b="1" u="none" strike="noStrike" dirty="0">
                          <a:solidFill>
                            <a:schemeClr val="bg1"/>
                          </a:solidFill>
                          <a:effectLst/>
                          <a:latin typeface="Calibri" panose="020F0502020204030204" pitchFamily="34" charset="0"/>
                        </a:rPr>
                        <a:t>Tech Enabler </a:t>
                      </a:r>
                      <a:endParaRPr lang="en-US" sz="1200" b="1" i="0" u="none" strike="noStrike" dirty="0">
                        <a:solidFill>
                          <a:schemeClr val="bg1"/>
                        </a:solidFill>
                        <a:effectLst/>
                        <a:latin typeface="Calibri" panose="020F0502020204030204" pitchFamily="34" charset="0"/>
                      </a:endParaRPr>
                    </a:p>
                    <a:p>
                      <a:pPr algn="ctr" rtl="0" fontAlgn="ctr"/>
                      <a:r>
                        <a:rPr lang="en-US" sz="1200" b="1" u="none" strike="noStrike" dirty="0">
                          <a:solidFill>
                            <a:schemeClr val="bg1"/>
                          </a:solidFill>
                          <a:effectLst/>
                          <a:latin typeface="Calibri" panose="020F0502020204030204" pitchFamily="34" charset="0"/>
                        </a:rPr>
                        <a:t>(Long Term)</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ctr" rtl="0" fontAlgn="ctr"/>
                      <a:r>
                        <a:rPr lang="en-US" sz="1200" b="1" u="none" strike="noStrike" dirty="0">
                          <a:solidFill>
                            <a:schemeClr val="bg1"/>
                          </a:solidFill>
                          <a:effectLst/>
                          <a:latin typeface="Calibri" panose="020F0502020204030204" pitchFamily="34" charset="0"/>
                        </a:rPr>
                        <a:t>Tech Enabler (Short Term)</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ctr" rtl="0" fontAlgn="ctr"/>
                      <a:r>
                        <a:rPr lang="en-US" sz="1200" b="1" u="none" strike="noStrike" dirty="0">
                          <a:solidFill>
                            <a:schemeClr val="bg1"/>
                          </a:solidFill>
                          <a:effectLst/>
                          <a:latin typeface="Calibri" panose="020F0502020204030204" pitchFamily="34" charset="0"/>
                        </a:rPr>
                        <a:t>Business Impact</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ctr" rtl="0" fontAlgn="ctr"/>
                      <a:r>
                        <a:rPr lang="en-US" sz="1200" b="1" u="none" strike="noStrike" dirty="0">
                          <a:solidFill>
                            <a:schemeClr val="bg1"/>
                          </a:solidFill>
                          <a:effectLst/>
                          <a:latin typeface="Calibri" panose="020F0502020204030204" pitchFamily="34" charset="0"/>
                        </a:rPr>
                        <a:t>Time To Market</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ctr" rtl="0" fontAlgn="ctr"/>
                      <a:r>
                        <a:rPr lang="en-US" sz="1200" b="1" u="none" strike="noStrike" dirty="0">
                          <a:solidFill>
                            <a:schemeClr val="bg1"/>
                          </a:solidFill>
                          <a:effectLst/>
                          <a:latin typeface="Calibri" panose="020F0502020204030204" pitchFamily="34" charset="0"/>
                        </a:rPr>
                        <a:t>Market Maturity</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ctr" rtl="0" fontAlgn="ctr"/>
                      <a:r>
                        <a:rPr lang="en-US" sz="1200" b="1" u="none" strike="noStrike" dirty="0">
                          <a:solidFill>
                            <a:schemeClr val="bg1"/>
                          </a:solidFill>
                          <a:effectLst/>
                          <a:latin typeface="Calibri" panose="020F0502020204030204" pitchFamily="34" charset="0"/>
                        </a:rPr>
                        <a:t>Status</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r>
              <a:tr h="926991">
                <a:tc>
                  <a:txBody>
                    <a:bodyPr/>
                    <a:lstStyle/>
                    <a:p>
                      <a:pPr algn="l" fontAlgn="t"/>
                      <a:r>
                        <a:rPr lang="en-US" sz="1200" u="none" strike="noStrike" dirty="0">
                          <a:effectLst/>
                          <a:latin typeface="Calibri" panose="020F0502020204030204" pitchFamily="34" charset="0"/>
                        </a:rPr>
                        <a:t>Study Set Up</a:t>
                      </a:r>
                      <a:endParaRPr lang="en-US" sz="1200" b="0" i="0" u="none" strike="noStrike" dirty="0">
                        <a:solidFill>
                          <a:srgbClr val="000000"/>
                        </a:solidFill>
                        <a:effectLst/>
                        <a:latin typeface="Calibri" panose="020F0502020204030204" pitchFamily="34" charset="0"/>
                      </a:endParaRPr>
                    </a:p>
                  </a:txBody>
                  <a:tcPr marL="45720" marR="45720"/>
                </a:tc>
                <a:tc>
                  <a:txBody>
                    <a:bodyPr/>
                    <a:lstStyle/>
                    <a:p>
                      <a:pPr algn="l" fontAlgn="t"/>
                      <a:r>
                        <a:rPr lang="en-US" sz="1200" u="sng" strike="noStrike">
                          <a:effectLst/>
                          <a:latin typeface="Calibri" panose="020F0502020204030204" pitchFamily="34" charset="0"/>
                        </a:rPr>
                        <a:t>Problem Statement</a:t>
                      </a:r>
                      <a:br>
                        <a:rPr lang="en-US" sz="1200" u="sng" strike="noStrike">
                          <a:effectLst/>
                          <a:latin typeface="Calibri" panose="020F0502020204030204" pitchFamily="34" charset="0"/>
                        </a:rPr>
                      </a:br>
                      <a:r>
                        <a:rPr lang="en-US" sz="1200" u="sng" strike="noStrike">
                          <a:effectLst/>
                          <a:latin typeface="Calibri" panose="020F0502020204030204" pitchFamily="34" charset="0"/>
                        </a:rPr>
                        <a:t>E</a:t>
                      </a:r>
                      <a:r>
                        <a:rPr lang="en-US" sz="1200" u="none" strike="noStrike">
                          <a:effectLst/>
                          <a:latin typeface="Calibri" panose="020F0502020204030204" pitchFamily="34" charset="0"/>
                        </a:rPr>
                        <a:t>fforts to create TA wise global dictionary </a:t>
                      </a:r>
                      <a:br>
                        <a:rPr lang="en-US" sz="1200" u="none" strike="noStrike">
                          <a:effectLst/>
                          <a:latin typeface="Calibri" panose="020F0502020204030204" pitchFamily="34" charset="0"/>
                        </a:rPr>
                      </a:br>
                      <a:r>
                        <a:rPr lang="en-US" sz="1200" u="sng" strike="noStrike">
                          <a:effectLst/>
                          <a:latin typeface="Calibri" panose="020F0502020204030204" pitchFamily="34" charset="0"/>
                        </a:rPr>
                        <a:t>Opportunity</a:t>
                      </a:r>
                      <a:r>
                        <a:rPr lang="en-US" sz="1200" u="none" strike="noStrike">
                          <a:effectLst/>
                          <a:latin typeface="Calibri" panose="020F0502020204030204" pitchFamily="34" charset="0"/>
                        </a:rPr>
                        <a:t/>
                      </a:r>
                      <a:br>
                        <a:rPr lang="en-US" sz="1200" u="none" strike="noStrike">
                          <a:effectLst/>
                          <a:latin typeface="Calibri" panose="020F0502020204030204" pitchFamily="34" charset="0"/>
                        </a:rPr>
                      </a:br>
                      <a:r>
                        <a:rPr lang="en-US" sz="1200" u="none" strike="noStrike">
                          <a:effectLst/>
                          <a:latin typeface="Calibri" panose="020F0502020204030204" pitchFamily="34" charset="0"/>
                        </a:rPr>
                        <a:t>Automate creation of TA wise dictionary based on historical data/ALS</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.Net/Java (Tool kit)</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VBA/Macro</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dirty="0">
                          <a:effectLst/>
                          <a:latin typeface="Calibri" panose="020F0502020204030204" pitchFamily="34" charset="0"/>
                        </a:rPr>
                        <a:t>Low</a:t>
                      </a:r>
                      <a:endParaRPr lang="en-US" sz="1200" b="0" i="0" u="none" strike="noStrike" dirty="0">
                        <a:solidFill>
                          <a:srgbClr val="000000"/>
                        </a:solidFill>
                        <a:effectLst/>
                        <a:latin typeface="Calibri" panose="020F0502020204030204" pitchFamily="34" charset="0"/>
                      </a:endParaRPr>
                    </a:p>
                  </a:txBody>
                  <a:tcPr marL="45720" marR="45720">
                    <a:solidFill>
                      <a:srgbClr val="FFC000"/>
                    </a:solidFill>
                  </a:tcPr>
                </a:tc>
                <a:tc>
                  <a:txBody>
                    <a:bodyPr/>
                    <a:lstStyle/>
                    <a:p>
                      <a:pPr algn="ctr" fontAlgn="t"/>
                      <a:r>
                        <a:rPr lang="en-US" sz="1200" u="none" strike="noStrike" dirty="0">
                          <a:effectLst/>
                          <a:latin typeface="Calibri" panose="020F0502020204030204" pitchFamily="34" charset="0"/>
                        </a:rPr>
                        <a:t>Low</a:t>
                      </a:r>
                      <a:endParaRPr lang="en-US" sz="1200" b="0" i="0" u="none" strike="noStrike" dirty="0">
                        <a:solidFill>
                          <a:srgbClr val="000000"/>
                        </a:solidFill>
                        <a:effectLst/>
                        <a:latin typeface="Calibri" panose="020F0502020204030204" pitchFamily="34" charset="0"/>
                      </a:endParaRPr>
                    </a:p>
                  </a:txBody>
                  <a:tcPr marL="45720" marR="45720">
                    <a:solidFill>
                      <a:srgbClr val="FFC000"/>
                    </a:solidFill>
                  </a:tcPr>
                </a:tc>
                <a:tc>
                  <a:txBody>
                    <a:bodyPr/>
                    <a:lstStyle/>
                    <a:p>
                      <a:pPr algn="ctr" fontAlgn="t"/>
                      <a:r>
                        <a:rPr lang="en-US" sz="1200" u="none" strike="noStrike">
                          <a:effectLst/>
                          <a:latin typeface="Calibri" panose="020F0502020204030204" pitchFamily="34" charset="0"/>
                        </a:rPr>
                        <a:t> </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Pipeline</a:t>
                      </a:r>
                      <a:endParaRPr lang="en-US" sz="1200" b="0" i="0" u="none" strike="noStrike">
                        <a:solidFill>
                          <a:srgbClr val="000000"/>
                        </a:solidFill>
                        <a:effectLst/>
                        <a:latin typeface="Calibri" panose="020F0502020204030204" pitchFamily="34" charset="0"/>
                      </a:endParaRPr>
                    </a:p>
                  </a:txBody>
                  <a:tcPr marL="45720" marR="45720"/>
                </a:tc>
              </a:tr>
              <a:tr h="926991">
                <a:tc>
                  <a:txBody>
                    <a:bodyPr/>
                    <a:lstStyle/>
                    <a:p>
                      <a:pPr algn="l" fontAlgn="t"/>
                      <a:r>
                        <a:rPr lang="en-US" sz="1200" u="none" strike="noStrike">
                          <a:effectLst/>
                          <a:latin typeface="Calibri" panose="020F0502020204030204" pitchFamily="34" charset="0"/>
                        </a:rPr>
                        <a:t>Study Conduct</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l" fontAlgn="t"/>
                      <a:r>
                        <a:rPr lang="en-US" sz="1200" u="sng" strike="noStrike">
                          <a:effectLst/>
                          <a:latin typeface="Calibri" panose="020F0502020204030204" pitchFamily="34" charset="0"/>
                        </a:rPr>
                        <a:t>Problem Statement </a:t>
                      </a:r>
                      <a:br>
                        <a:rPr lang="en-US" sz="1200" u="sng" strike="noStrike">
                          <a:effectLst/>
                          <a:latin typeface="Calibri" panose="020F0502020204030204" pitchFamily="34" charset="0"/>
                        </a:rPr>
                      </a:br>
                      <a:r>
                        <a:rPr lang="en-US" sz="1200" u="none" strike="noStrike">
                          <a:effectLst/>
                          <a:latin typeface="Calibri" panose="020F0502020204030204" pitchFamily="34" charset="0"/>
                        </a:rPr>
                        <a:t>Manual efforts in reconciliation of lab data</a:t>
                      </a:r>
                      <a:br>
                        <a:rPr lang="en-US" sz="1200" u="none" strike="noStrike">
                          <a:effectLst/>
                          <a:latin typeface="Calibri" panose="020F0502020204030204" pitchFamily="34" charset="0"/>
                        </a:rPr>
                      </a:br>
                      <a:r>
                        <a:rPr lang="en-US" sz="1200" u="sng" strike="noStrike">
                          <a:effectLst/>
                          <a:latin typeface="Calibri" panose="020F0502020204030204" pitchFamily="34" charset="0"/>
                        </a:rPr>
                        <a:t>Opportunity</a:t>
                      </a:r>
                      <a:r>
                        <a:rPr lang="en-US" sz="1200" u="none" strike="noStrike">
                          <a:effectLst/>
                          <a:latin typeface="Calibri" panose="020F0502020204030204" pitchFamily="34" charset="0"/>
                        </a:rPr>
                        <a:t/>
                      </a:r>
                      <a:br>
                        <a:rPr lang="en-US" sz="1200" u="none" strike="noStrike">
                          <a:effectLst/>
                          <a:latin typeface="Calibri" panose="020F0502020204030204" pitchFamily="34" charset="0"/>
                        </a:rPr>
                      </a:br>
                      <a:r>
                        <a:rPr lang="en-US" sz="1200" u="none" strike="noStrike">
                          <a:effectLst/>
                          <a:latin typeface="Calibri" panose="020F0502020204030204" pitchFamily="34" charset="0"/>
                        </a:rPr>
                        <a:t>Solution reconciles Lab management from various spread sheets highlights discrepancy as per pre-defined rules</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 </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.NET</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dirty="0">
                          <a:effectLst/>
                          <a:latin typeface="Calibri" panose="020F0502020204030204" pitchFamily="34" charset="0"/>
                        </a:rPr>
                        <a:t>High</a:t>
                      </a:r>
                      <a:endParaRPr lang="en-US" sz="1200" b="0" i="0" u="none" strike="noStrike" dirty="0">
                        <a:solidFill>
                          <a:srgbClr val="000000"/>
                        </a:solidFill>
                        <a:effectLst/>
                        <a:latin typeface="Calibri" panose="020F0502020204030204" pitchFamily="34" charset="0"/>
                      </a:endParaRPr>
                    </a:p>
                  </a:txBody>
                  <a:tcPr marL="45720" marR="45720">
                    <a:solidFill>
                      <a:srgbClr val="D6492A"/>
                    </a:solidFill>
                  </a:tcPr>
                </a:tc>
                <a:tc>
                  <a:txBody>
                    <a:bodyPr/>
                    <a:lstStyle/>
                    <a:p>
                      <a:pPr algn="ctr" fontAlgn="t"/>
                      <a:r>
                        <a:rPr lang="en-US" sz="1200" u="none" strike="noStrike" dirty="0">
                          <a:effectLst/>
                          <a:latin typeface="Calibri" panose="020F0502020204030204" pitchFamily="34" charset="0"/>
                        </a:rPr>
                        <a:t>Medium</a:t>
                      </a:r>
                      <a:endParaRPr lang="en-US" sz="1200" b="0" i="0" u="none" strike="noStrike" dirty="0">
                        <a:solidFill>
                          <a:srgbClr val="000000"/>
                        </a:solidFill>
                        <a:effectLst/>
                        <a:latin typeface="Calibri" panose="020F0502020204030204" pitchFamily="34" charset="0"/>
                      </a:endParaRPr>
                    </a:p>
                  </a:txBody>
                  <a:tcPr marL="45720" marR="45720">
                    <a:solidFill>
                      <a:schemeClr val="accent4">
                        <a:lumMod val="40000"/>
                        <a:lumOff val="60000"/>
                      </a:schemeClr>
                    </a:solidFill>
                  </a:tcPr>
                </a:tc>
                <a:tc>
                  <a:txBody>
                    <a:bodyPr/>
                    <a:lstStyle/>
                    <a:p>
                      <a:pPr algn="ctr" fontAlgn="t"/>
                      <a:r>
                        <a:rPr lang="en-US" sz="1200" u="none" strike="noStrike" dirty="0">
                          <a:effectLst/>
                          <a:latin typeface="Calibri" panose="020F0502020204030204" pitchFamily="34" charset="0"/>
                        </a:rPr>
                        <a:t> </a:t>
                      </a:r>
                      <a:endParaRPr lang="en-US" sz="1200" b="0" i="0" u="none" strike="noStrike" dirty="0">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Pipeline</a:t>
                      </a:r>
                      <a:endParaRPr lang="en-US" sz="1200" b="0" i="0" u="none" strike="noStrike">
                        <a:solidFill>
                          <a:srgbClr val="000000"/>
                        </a:solidFill>
                        <a:effectLst/>
                        <a:latin typeface="Calibri" panose="020F0502020204030204" pitchFamily="34" charset="0"/>
                      </a:endParaRPr>
                    </a:p>
                  </a:txBody>
                  <a:tcPr marL="45720" marR="45720"/>
                </a:tc>
              </a:tr>
              <a:tr h="2264291">
                <a:tc>
                  <a:txBody>
                    <a:bodyPr/>
                    <a:lstStyle/>
                    <a:p>
                      <a:pPr algn="l" fontAlgn="t"/>
                      <a:r>
                        <a:rPr lang="en-US" sz="1200" u="none" strike="noStrike">
                          <a:effectLst/>
                          <a:latin typeface="Calibri" panose="020F0502020204030204" pitchFamily="34" charset="0"/>
                        </a:rPr>
                        <a:t>Study Conduct</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l" fontAlgn="t"/>
                      <a:r>
                        <a:rPr lang="en-US" sz="1200" u="sng" strike="noStrike" dirty="0">
                          <a:effectLst/>
                          <a:latin typeface="Calibri" panose="020F0502020204030204" pitchFamily="34" charset="0"/>
                        </a:rPr>
                        <a:t>Problem Statement</a:t>
                      </a:r>
                      <a:r>
                        <a:rPr lang="en-US" sz="1200" u="none" strike="noStrike" dirty="0">
                          <a:effectLst/>
                          <a:latin typeface="Calibri" panose="020F0502020204030204" pitchFamily="34" charset="0"/>
                        </a:rPr>
                        <a:t> – </a:t>
                      </a:r>
                      <a:br>
                        <a:rPr lang="en-US" sz="1200" u="none" strike="noStrike" dirty="0">
                          <a:effectLst/>
                          <a:latin typeface="Calibri" panose="020F0502020204030204" pitchFamily="34" charset="0"/>
                        </a:rPr>
                      </a:br>
                      <a:r>
                        <a:rPr lang="en-US" sz="1200" u="none" strike="noStrike" dirty="0">
                          <a:effectLst/>
                          <a:latin typeface="Calibri" panose="020F0502020204030204" pitchFamily="34" charset="0"/>
                        </a:rPr>
                        <a:t>In Lab Analyte extraction process, lab reports from every site involved in clinical study have to be transcribed in EDC platforms by referring the study definition reports (SDR). Lab reports are structured/unstructured document as they vary across multiple lab sites around</a:t>
                      </a:r>
                      <a:br>
                        <a:rPr lang="en-US" sz="1200" u="none" strike="noStrike" dirty="0">
                          <a:effectLst/>
                          <a:latin typeface="Calibri" panose="020F0502020204030204" pitchFamily="34" charset="0"/>
                        </a:rPr>
                      </a:br>
                      <a:r>
                        <a:rPr lang="en-US" sz="1200" u="sng" strike="noStrike" dirty="0">
                          <a:effectLst/>
                          <a:latin typeface="Calibri" panose="020F0502020204030204" pitchFamily="34" charset="0"/>
                        </a:rPr>
                        <a:t>Opportunity</a:t>
                      </a:r>
                      <a:r>
                        <a:rPr lang="en-US" sz="1200" u="none" strike="noStrike" dirty="0">
                          <a:effectLst/>
                          <a:latin typeface="Calibri" panose="020F0502020204030204" pitchFamily="34" charset="0"/>
                        </a:rPr>
                        <a:t> –</a:t>
                      </a:r>
                      <a:br>
                        <a:rPr lang="en-US" sz="1200" u="none" strike="noStrike" dirty="0">
                          <a:effectLst/>
                          <a:latin typeface="Calibri" panose="020F0502020204030204" pitchFamily="34" charset="0"/>
                        </a:rPr>
                      </a:br>
                      <a:r>
                        <a:rPr lang="en-US" sz="1200" u="none" strike="noStrike" dirty="0">
                          <a:effectLst/>
                          <a:latin typeface="Calibri" panose="020F0502020204030204" pitchFamily="34" charset="0"/>
                        </a:rPr>
                        <a:t>Lab Analyte Extraction </a:t>
                      </a:r>
                      <a:br>
                        <a:rPr lang="en-US" sz="1200" u="none" strike="noStrike" dirty="0">
                          <a:effectLst/>
                          <a:latin typeface="Calibri" panose="020F0502020204030204" pitchFamily="34" charset="0"/>
                        </a:rPr>
                      </a:br>
                      <a:r>
                        <a:rPr lang="en-US" sz="1200" u="none" strike="noStrike" dirty="0">
                          <a:effectLst/>
                          <a:latin typeface="Calibri" panose="020F0502020204030204" pitchFamily="34" charset="0"/>
                        </a:rPr>
                        <a:t>Automation of lab </a:t>
                      </a:r>
                      <a:r>
                        <a:rPr lang="en-US" sz="1200" u="none" strike="noStrike" dirty="0" err="1">
                          <a:effectLst/>
                          <a:latin typeface="Calibri" panose="020F0502020204030204" pitchFamily="34" charset="0"/>
                        </a:rPr>
                        <a:t>analyte</a:t>
                      </a:r>
                      <a:r>
                        <a:rPr lang="en-US" sz="1200" u="none" strike="noStrike" dirty="0">
                          <a:effectLst/>
                          <a:latin typeface="Calibri" panose="020F0502020204030204" pitchFamily="34" charset="0"/>
                        </a:rPr>
                        <a:t> extraction can be achieved by referring SDR and extracting relevant </a:t>
                      </a:r>
                      <a:r>
                        <a:rPr lang="en-US" sz="1200" u="none" strike="noStrike" dirty="0" err="1">
                          <a:effectLst/>
                          <a:latin typeface="Calibri" panose="020F0502020204030204" pitchFamily="34" charset="0"/>
                        </a:rPr>
                        <a:t>analyte</a:t>
                      </a:r>
                      <a:r>
                        <a:rPr lang="en-US" sz="1200" u="none" strike="noStrike" dirty="0">
                          <a:effectLst/>
                          <a:latin typeface="Calibri" panose="020F0502020204030204" pitchFamily="34" charset="0"/>
                        </a:rPr>
                        <a:t> information from Lab Reports (OCR, NLP, machine learning concepts)</a:t>
                      </a:r>
                      <a:br>
                        <a:rPr lang="en-US" sz="1200" u="none" strike="noStrike" dirty="0">
                          <a:effectLst/>
                          <a:latin typeface="Calibri" panose="020F0502020204030204" pitchFamily="34" charset="0"/>
                        </a:rPr>
                      </a:br>
                      <a:r>
                        <a:rPr lang="en-US" sz="1200" u="none" strike="noStrike" dirty="0">
                          <a:effectLst/>
                          <a:latin typeface="Calibri" panose="020F0502020204030204" pitchFamily="34" charset="0"/>
                        </a:rPr>
                        <a:t>UI Integration  with IT application to automate data entry of relevant contents</a:t>
                      </a:r>
                      <a:endParaRPr lang="en-US" sz="1200" b="0" i="0" u="none" strike="noStrike" dirty="0">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TBD</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ML/AI</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dirty="0">
                          <a:effectLst/>
                          <a:latin typeface="Calibri" panose="020F0502020204030204" pitchFamily="34" charset="0"/>
                        </a:rPr>
                        <a:t>High</a:t>
                      </a:r>
                      <a:endParaRPr lang="en-US" sz="1200" b="0" i="0" u="none" strike="noStrike" dirty="0">
                        <a:solidFill>
                          <a:srgbClr val="000000"/>
                        </a:solidFill>
                        <a:effectLst/>
                        <a:latin typeface="Calibri" panose="020F0502020204030204" pitchFamily="34" charset="0"/>
                      </a:endParaRPr>
                    </a:p>
                  </a:txBody>
                  <a:tcPr marL="45720" marR="45720">
                    <a:solidFill>
                      <a:srgbClr val="D6492A"/>
                    </a:solidFill>
                  </a:tcPr>
                </a:tc>
                <a:tc>
                  <a:txBody>
                    <a:bodyPr/>
                    <a:lstStyle/>
                    <a:p>
                      <a:pPr algn="ctr" fontAlgn="t"/>
                      <a:r>
                        <a:rPr lang="en-US" sz="1200" u="none" strike="noStrike" dirty="0">
                          <a:effectLst/>
                          <a:latin typeface="Calibri" panose="020F0502020204030204" pitchFamily="34" charset="0"/>
                        </a:rPr>
                        <a:t>High</a:t>
                      </a:r>
                      <a:endParaRPr lang="en-US" sz="1200" b="0" i="0" u="none" strike="noStrike" dirty="0">
                        <a:solidFill>
                          <a:srgbClr val="000000"/>
                        </a:solidFill>
                        <a:effectLst/>
                        <a:latin typeface="Calibri" panose="020F0502020204030204" pitchFamily="34" charset="0"/>
                      </a:endParaRPr>
                    </a:p>
                  </a:txBody>
                  <a:tcPr marL="45720" marR="45720">
                    <a:solidFill>
                      <a:srgbClr val="D6492A"/>
                    </a:solidFill>
                  </a:tcPr>
                </a:tc>
                <a:tc>
                  <a:txBody>
                    <a:bodyPr/>
                    <a:lstStyle/>
                    <a:p>
                      <a:pPr algn="ctr" fontAlgn="t"/>
                      <a:r>
                        <a:rPr lang="en-US" sz="1200" u="none" strike="noStrike" dirty="0">
                          <a:effectLst/>
                          <a:latin typeface="Calibri" panose="020F0502020204030204" pitchFamily="34" charset="0"/>
                        </a:rPr>
                        <a:t> </a:t>
                      </a:r>
                      <a:endParaRPr lang="en-US" sz="1200" b="0" i="0" u="none" strike="noStrike" dirty="0">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dirty="0">
                          <a:effectLst/>
                          <a:latin typeface="Calibri" panose="020F0502020204030204" pitchFamily="34" charset="0"/>
                        </a:rPr>
                        <a:t>Pipeline</a:t>
                      </a:r>
                      <a:endParaRPr lang="en-US" sz="1200" b="0" i="0" u="none" strike="noStrike" dirty="0">
                        <a:solidFill>
                          <a:srgbClr val="000000"/>
                        </a:solidFill>
                        <a:effectLst/>
                        <a:latin typeface="Calibri" panose="020F0502020204030204" pitchFamily="34" charset="0"/>
                      </a:endParaRPr>
                    </a:p>
                  </a:txBody>
                  <a:tcPr marL="45720" marR="45720"/>
                </a:tc>
              </a:tr>
            </a:tbl>
          </a:graphicData>
        </a:graphic>
      </p:graphicFrame>
    </p:spTree>
    <p:extLst>
      <p:ext uri="{BB962C8B-B14F-4D97-AF65-F5344CB8AC3E}">
        <p14:creationId xmlns:p14="http://schemas.microsoft.com/office/powerpoint/2010/main" val="1824879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Calibri" panose="020F0502020204030204" pitchFamily="34" charset="0"/>
              </a:rPr>
              <a:t>Clinical Data Management Solution Opportunities – Heat Map…IV</a:t>
            </a:r>
            <a:endParaRPr lang="en-US" sz="2000" dirty="0">
              <a:latin typeface="Calibri" panose="020F0502020204030204" pitchFamily="34" charset="0"/>
              <a:cs typeface="Calibri" panose="020F0502020204030204" pitchFamily="34" charset="0"/>
            </a:endParaRPr>
          </a:p>
        </p:txBody>
      </p:sp>
      <p:graphicFrame>
        <p:nvGraphicFramePr>
          <p:cNvPr id="3" name="Table 2"/>
          <p:cNvGraphicFramePr>
            <a:graphicFrameLocks noGrp="1"/>
          </p:cNvGraphicFramePr>
          <p:nvPr>
            <p:extLst/>
          </p:nvPr>
        </p:nvGraphicFramePr>
        <p:xfrm>
          <a:off x="1584964" y="703386"/>
          <a:ext cx="8915396" cy="4206240"/>
        </p:xfrm>
        <a:graphic>
          <a:graphicData uri="http://schemas.openxmlformats.org/drawingml/2006/table">
            <a:tbl>
              <a:tblPr>
                <a:tableStyleId>{5C22544A-7EE6-4342-B048-85BDC9FD1C3A}</a:tableStyleId>
              </a:tblPr>
              <a:tblGrid>
                <a:gridCol w="670556"/>
                <a:gridCol w="3550920"/>
                <a:gridCol w="944880"/>
                <a:gridCol w="914400"/>
                <a:gridCol w="807720"/>
                <a:gridCol w="640080"/>
                <a:gridCol w="685800"/>
                <a:gridCol w="701040"/>
              </a:tblGrid>
              <a:tr h="425504">
                <a:tc>
                  <a:txBody>
                    <a:bodyPr/>
                    <a:lstStyle/>
                    <a:p>
                      <a:pPr algn="l" rtl="0" fontAlgn="ctr"/>
                      <a:r>
                        <a:rPr lang="en-US" sz="1200" b="1" u="none" strike="noStrike" dirty="0">
                          <a:solidFill>
                            <a:schemeClr val="bg1"/>
                          </a:solidFill>
                          <a:effectLst/>
                          <a:latin typeface="Calibri" panose="020F0502020204030204" pitchFamily="34" charset="0"/>
                        </a:rPr>
                        <a:t>Sub Process</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l" rtl="0" fontAlgn="ctr"/>
                      <a:r>
                        <a:rPr lang="en-US" sz="1200" b="1" u="none" strike="noStrike" dirty="0">
                          <a:solidFill>
                            <a:schemeClr val="bg1"/>
                          </a:solidFill>
                          <a:effectLst/>
                          <a:latin typeface="Calibri" panose="020F0502020204030204" pitchFamily="34" charset="0"/>
                        </a:rPr>
                        <a:t>Automation Opportunity</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ctr" rtl="0" fontAlgn="ctr"/>
                      <a:r>
                        <a:rPr lang="en-US" sz="1200" b="1" u="none" strike="noStrike" dirty="0">
                          <a:solidFill>
                            <a:schemeClr val="bg1"/>
                          </a:solidFill>
                          <a:effectLst/>
                          <a:latin typeface="Calibri" panose="020F0502020204030204" pitchFamily="34" charset="0"/>
                        </a:rPr>
                        <a:t>Tech Enabler </a:t>
                      </a:r>
                      <a:endParaRPr lang="en-US" sz="1200" b="1" i="0" u="none" strike="noStrike" dirty="0">
                        <a:solidFill>
                          <a:schemeClr val="bg1"/>
                        </a:solidFill>
                        <a:effectLst/>
                        <a:latin typeface="Calibri" panose="020F0502020204030204" pitchFamily="34" charset="0"/>
                      </a:endParaRPr>
                    </a:p>
                    <a:p>
                      <a:pPr algn="ctr" rtl="0" fontAlgn="ctr"/>
                      <a:r>
                        <a:rPr lang="en-US" sz="1200" b="1" u="none" strike="noStrike" dirty="0">
                          <a:solidFill>
                            <a:schemeClr val="bg1"/>
                          </a:solidFill>
                          <a:effectLst/>
                          <a:latin typeface="Calibri" panose="020F0502020204030204" pitchFamily="34" charset="0"/>
                        </a:rPr>
                        <a:t>(Long Term)</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ctr" rtl="0" fontAlgn="ctr"/>
                      <a:r>
                        <a:rPr lang="en-US" sz="1200" b="1" u="none" strike="noStrike" dirty="0">
                          <a:solidFill>
                            <a:schemeClr val="bg1"/>
                          </a:solidFill>
                          <a:effectLst/>
                          <a:latin typeface="Calibri" panose="020F0502020204030204" pitchFamily="34" charset="0"/>
                        </a:rPr>
                        <a:t>Tech Enabler (Short Term)</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ctr" rtl="0" fontAlgn="ctr"/>
                      <a:r>
                        <a:rPr lang="en-US" sz="1200" b="1" u="none" strike="noStrike" dirty="0">
                          <a:solidFill>
                            <a:schemeClr val="bg1"/>
                          </a:solidFill>
                          <a:effectLst/>
                          <a:latin typeface="Calibri" panose="020F0502020204030204" pitchFamily="34" charset="0"/>
                        </a:rPr>
                        <a:t>Business Impact</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ctr" rtl="0" fontAlgn="ctr"/>
                      <a:r>
                        <a:rPr lang="en-US" sz="1200" b="1" u="none" strike="noStrike" dirty="0">
                          <a:solidFill>
                            <a:schemeClr val="bg1"/>
                          </a:solidFill>
                          <a:effectLst/>
                          <a:latin typeface="Calibri" panose="020F0502020204030204" pitchFamily="34" charset="0"/>
                        </a:rPr>
                        <a:t>Time To Market</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ctr" rtl="0" fontAlgn="ctr"/>
                      <a:r>
                        <a:rPr lang="en-US" sz="1200" b="1" u="none" strike="noStrike" dirty="0">
                          <a:solidFill>
                            <a:schemeClr val="bg1"/>
                          </a:solidFill>
                          <a:effectLst/>
                          <a:latin typeface="Calibri" panose="020F0502020204030204" pitchFamily="34" charset="0"/>
                        </a:rPr>
                        <a:t>Market Maturity</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ctr" rtl="0" fontAlgn="ctr"/>
                      <a:r>
                        <a:rPr lang="en-US" sz="1200" b="1" u="none" strike="noStrike" dirty="0">
                          <a:solidFill>
                            <a:schemeClr val="bg1"/>
                          </a:solidFill>
                          <a:effectLst/>
                          <a:latin typeface="Calibri" panose="020F0502020204030204" pitchFamily="34" charset="0"/>
                        </a:rPr>
                        <a:t>Status</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r>
              <a:tr h="1261316">
                <a:tc>
                  <a:txBody>
                    <a:bodyPr/>
                    <a:lstStyle/>
                    <a:p>
                      <a:pPr algn="l" fontAlgn="t"/>
                      <a:r>
                        <a:rPr lang="en-US" sz="1200" u="none" strike="noStrike" dirty="0">
                          <a:effectLst/>
                          <a:latin typeface="Calibri" panose="020F0502020204030204" pitchFamily="34" charset="0"/>
                        </a:rPr>
                        <a:t>Study Conduct</a:t>
                      </a:r>
                      <a:endParaRPr lang="en-US" sz="1200" b="0" i="0" u="none" strike="noStrike" dirty="0">
                        <a:solidFill>
                          <a:srgbClr val="000000"/>
                        </a:solidFill>
                        <a:effectLst/>
                        <a:latin typeface="Calibri" panose="020F0502020204030204" pitchFamily="34" charset="0"/>
                      </a:endParaRPr>
                    </a:p>
                  </a:txBody>
                  <a:tcPr marL="45720" marR="45720"/>
                </a:tc>
                <a:tc>
                  <a:txBody>
                    <a:bodyPr/>
                    <a:lstStyle/>
                    <a:p>
                      <a:pPr algn="l" fontAlgn="t"/>
                      <a:r>
                        <a:rPr lang="en-US" sz="1200" u="sng" strike="noStrike">
                          <a:effectLst/>
                          <a:latin typeface="Calibri" panose="020F0502020204030204" pitchFamily="34" charset="0"/>
                        </a:rPr>
                        <a:t>Problem Statement -</a:t>
                      </a:r>
                      <a:r>
                        <a:rPr lang="en-US" sz="1200" u="none" strike="noStrike">
                          <a:effectLst/>
                          <a:latin typeface="Calibri" panose="020F0502020204030204" pitchFamily="34" charset="0"/>
                        </a:rPr>
                        <a:t/>
                      </a:r>
                      <a:br>
                        <a:rPr lang="en-US" sz="1200" u="none" strike="noStrike">
                          <a:effectLst/>
                          <a:latin typeface="Calibri" panose="020F0502020204030204" pitchFamily="34" charset="0"/>
                        </a:rPr>
                      </a:br>
                      <a:r>
                        <a:rPr lang="en-US" sz="1200" u="none" strike="noStrike">
                          <a:effectLst/>
                          <a:latin typeface="Calibri" panose="020F0502020204030204" pitchFamily="34" charset="0"/>
                        </a:rPr>
                        <a:t>Efforts spent in reconciling subject wise Adverse Events (AE) from Clinical and Safety database applications</a:t>
                      </a:r>
                      <a:br>
                        <a:rPr lang="en-US" sz="1200" u="none" strike="noStrike">
                          <a:effectLst/>
                          <a:latin typeface="Calibri" panose="020F0502020204030204" pitchFamily="34" charset="0"/>
                        </a:rPr>
                      </a:br>
                      <a:r>
                        <a:rPr lang="en-US" sz="1200" u="sng" strike="noStrike">
                          <a:effectLst/>
                          <a:latin typeface="Calibri" panose="020F0502020204030204" pitchFamily="34" charset="0"/>
                        </a:rPr>
                        <a:t>Opportunity</a:t>
                      </a:r>
                      <a:r>
                        <a:rPr lang="en-US" sz="1200" u="none" strike="noStrike">
                          <a:effectLst/>
                          <a:latin typeface="Calibri" panose="020F0502020204030204" pitchFamily="34" charset="0"/>
                        </a:rPr>
                        <a:t/>
                      </a:r>
                      <a:br>
                        <a:rPr lang="en-US" sz="1200" u="none" strike="noStrike">
                          <a:effectLst/>
                          <a:latin typeface="Calibri" panose="020F0502020204030204" pitchFamily="34" charset="0"/>
                        </a:rPr>
                      </a:br>
                      <a:r>
                        <a:rPr lang="en-US" sz="1200" u="none" strike="noStrike">
                          <a:effectLst/>
                          <a:latin typeface="Calibri" panose="020F0502020204030204" pitchFamily="34" charset="0"/>
                        </a:rPr>
                        <a:t>Solution reconciles safety &amp; clinical data and highlights reconciled, discrepant records based on subject wise demographics, product, event, reporter information.</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Java/.Net</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VBA/Macro</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dirty="0">
                          <a:effectLst/>
                          <a:latin typeface="Calibri" panose="020F0502020204030204" pitchFamily="34" charset="0"/>
                        </a:rPr>
                        <a:t>Medium</a:t>
                      </a:r>
                      <a:endParaRPr lang="en-US" sz="1200" b="0" i="0" u="none" strike="noStrike" dirty="0">
                        <a:solidFill>
                          <a:srgbClr val="000000"/>
                        </a:solidFill>
                        <a:effectLst/>
                        <a:latin typeface="Calibri" panose="020F0502020204030204" pitchFamily="34" charset="0"/>
                      </a:endParaRPr>
                    </a:p>
                  </a:txBody>
                  <a:tcPr marL="45720" marR="45720">
                    <a:solidFill>
                      <a:schemeClr val="accent4">
                        <a:lumMod val="40000"/>
                        <a:lumOff val="60000"/>
                      </a:schemeClr>
                    </a:solidFill>
                  </a:tcPr>
                </a:tc>
                <a:tc>
                  <a:txBody>
                    <a:bodyPr/>
                    <a:lstStyle/>
                    <a:p>
                      <a:pPr algn="ctr" fontAlgn="t"/>
                      <a:r>
                        <a:rPr lang="en-US" sz="1200" u="none" strike="noStrike" dirty="0">
                          <a:effectLst/>
                          <a:latin typeface="Calibri" panose="020F0502020204030204" pitchFamily="34" charset="0"/>
                        </a:rPr>
                        <a:t>Medium</a:t>
                      </a:r>
                      <a:endParaRPr lang="en-US" sz="1200" b="0" i="0" u="none" strike="noStrike" dirty="0">
                        <a:solidFill>
                          <a:srgbClr val="000000"/>
                        </a:solidFill>
                        <a:effectLst/>
                        <a:latin typeface="Calibri" panose="020F0502020204030204" pitchFamily="34" charset="0"/>
                      </a:endParaRPr>
                    </a:p>
                  </a:txBody>
                  <a:tcPr marL="45720" marR="45720">
                    <a:solidFill>
                      <a:schemeClr val="accent4">
                        <a:lumMod val="40000"/>
                        <a:lumOff val="60000"/>
                      </a:schemeClr>
                    </a:solidFill>
                  </a:tcPr>
                </a:tc>
                <a:tc>
                  <a:txBody>
                    <a:bodyPr/>
                    <a:lstStyle/>
                    <a:p>
                      <a:pPr algn="ctr" fontAlgn="t"/>
                      <a:r>
                        <a:rPr lang="en-US" sz="1200" u="none" strike="noStrike">
                          <a:effectLst/>
                          <a:latin typeface="Calibri" panose="020F0502020204030204" pitchFamily="34" charset="0"/>
                        </a:rPr>
                        <a:t> </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WIP</a:t>
                      </a:r>
                      <a:endParaRPr lang="en-US" sz="1200" b="0" i="0" u="none" strike="noStrike">
                        <a:solidFill>
                          <a:srgbClr val="000000"/>
                        </a:solidFill>
                        <a:effectLst/>
                        <a:latin typeface="Calibri" panose="020F0502020204030204" pitchFamily="34" charset="0"/>
                      </a:endParaRPr>
                    </a:p>
                  </a:txBody>
                  <a:tcPr marL="45720" marR="45720"/>
                </a:tc>
              </a:tr>
              <a:tr h="926991">
                <a:tc>
                  <a:txBody>
                    <a:bodyPr/>
                    <a:lstStyle/>
                    <a:p>
                      <a:pPr algn="l" fontAlgn="t"/>
                      <a:r>
                        <a:rPr lang="en-US" sz="1200" u="none" strike="noStrike">
                          <a:effectLst/>
                          <a:latin typeface="Calibri" panose="020F0502020204030204" pitchFamily="34" charset="0"/>
                        </a:rPr>
                        <a:t>Study Conduct</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l" fontAlgn="t"/>
                      <a:r>
                        <a:rPr lang="en-US" sz="1200" u="sng" strike="noStrike">
                          <a:effectLst/>
                          <a:latin typeface="Calibri" panose="020F0502020204030204" pitchFamily="34" charset="0"/>
                        </a:rPr>
                        <a:t>Problem Statement</a:t>
                      </a:r>
                      <a:r>
                        <a:rPr lang="en-US" sz="1200" u="none" strike="noStrike">
                          <a:effectLst/>
                          <a:latin typeface="Calibri" panose="020F0502020204030204" pitchFamily="34" charset="0"/>
                        </a:rPr>
                        <a:t> – Manual efforts for data consistency while data migration from Oracle Clinical  to Rave/INFORM TM </a:t>
                      </a:r>
                      <a:br>
                        <a:rPr lang="en-US" sz="1200" u="none" strike="noStrike">
                          <a:effectLst/>
                          <a:latin typeface="Calibri" panose="020F0502020204030204" pitchFamily="34" charset="0"/>
                        </a:rPr>
                      </a:br>
                      <a:r>
                        <a:rPr lang="en-US" sz="1200" u="sng" strike="noStrike">
                          <a:effectLst/>
                          <a:latin typeface="Calibri" panose="020F0502020204030204" pitchFamily="34" charset="0"/>
                        </a:rPr>
                        <a:t>Opportunity</a:t>
                      </a:r>
                      <a:r>
                        <a:rPr lang="en-US" sz="1200" u="none" strike="noStrike">
                          <a:effectLst/>
                          <a:latin typeface="Calibri" panose="020F0502020204030204" pitchFamily="34" charset="0"/>
                        </a:rPr>
                        <a:t> – Data Migration utility to transfer studies from  Oracle Clinical  to Rave/INFORM TM</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 </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.NET</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dirty="0">
                          <a:effectLst/>
                          <a:latin typeface="Calibri" panose="020F0502020204030204" pitchFamily="34" charset="0"/>
                        </a:rPr>
                        <a:t>Medium</a:t>
                      </a:r>
                      <a:endParaRPr lang="en-US" sz="1200" b="0" i="0" u="none" strike="noStrike" dirty="0">
                        <a:solidFill>
                          <a:srgbClr val="000000"/>
                        </a:solidFill>
                        <a:effectLst/>
                        <a:latin typeface="Calibri" panose="020F0502020204030204" pitchFamily="34" charset="0"/>
                      </a:endParaRPr>
                    </a:p>
                  </a:txBody>
                  <a:tcPr marL="45720" marR="45720">
                    <a:solidFill>
                      <a:schemeClr val="accent4">
                        <a:lumMod val="40000"/>
                        <a:lumOff val="60000"/>
                      </a:schemeClr>
                    </a:solidFill>
                  </a:tcPr>
                </a:tc>
                <a:tc>
                  <a:txBody>
                    <a:bodyPr/>
                    <a:lstStyle/>
                    <a:p>
                      <a:pPr algn="ctr" fontAlgn="t"/>
                      <a:r>
                        <a:rPr lang="en-US" sz="1200" u="none" strike="noStrike" dirty="0">
                          <a:effectLst/>
                          <a:latin typeface="Calibri" panose="020F0502020204030204" pitchFamily="34" charset="0"/>
                        </a:rPr>
                        <a:t>Medium</a:t>
                      </a:r>
                      <a:endParaRPr lang="en-US" sz="1200" b="0" i="0" u="none" strike="noStrike" dirty="0">
                        <a:solidFill>
                          <a:srgbClr val="000000"/>
                        </a:solidFill>
                        <a:effectLst/>
                        <a:latin typeface="Calibri" panose="020F0502020204030204" pitchFamily="34" charset="0"/>
                      </a:endParaRPr>
                    </a:p>
                  </a:txBody>
                  <a:tcPr marL="45720" marR="45720">
                    <a:solidFill>
                      <a:schemeClr val="accent4">
                        <a:lumMod val="40000"/>
                        <a:lumOff val="60000"/>
                      </a:schemeClr>
                    </a:solidFill>
                  </a:tcPr>
                </a:tc>
                <a:tc>
                  <a:txBody>
                    <a:bodyPr/>
                    <a:lstStyle/>
                    <a:p>
                      <a:pPr algn="ctr" fontAlgn="t"/>
                      <a:r>
                        <a:rPr lang="en-US" sz="1200" u="none" strike="noStrike">
                          <a:effectLst/>
                          <a:latin typeface="Calibri" panose="020F0502020204030204" pitchFamily="34" charset="0"/>
                        </a:rPr>
                        <a:t> </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Pipeline</a:t>
                      </a:r>
                      <a:endParaRPr lang="en-US" sz="1200" b="0" i="0" u="none" strike="noStrike">
                        <a:solidFill>
                          <a:srgbClr val="000000"/>
                        </a:solidFill>
                        <a:effectLst/>
                        <a:latin typeface="Calibri" panose="020F0502020204030204" pitchFamily="34" charset="0"/>
                      </a:endParaRPr>
                    </a:p>
                  </a:txBody>
                  <a:tcPr marL="45720" marR="45720"/>
                </a:tc>
              </a:tr>
              <a:tr h="1261316">
                <a:tc>
                  <a:txBody>
                    <a:bodyPr/>
                    <a:lstStyle/>
                    <a:p>
                      <a:pPr algn="l" fontAlgn="t"/>
                      <a:r>
                        <a:rPr lang="en-US" sz="1200" u="none" strike="noStrike">
                          <a:effectLst/>
                          <a:latin typeface="Calibri" panose="020F0502020204030204" pitchFamily="34" charset="0"/>
                        </a:rPr>
                        <a:t>Study Conduct</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l" fontAlgn="t"/>
                      <a:r>
                        <a:rPr lang="en-US" sz="1200" u="sng" strike="noStrike">
                          <a:effectLst/>
                          <a:latin typeface="Calibri" panose="020F0502020204030204" pitchFamily="34" charset="0"/>
                        </a:rPr>
                        <a:t>Problem statement -</a:t>
                      </a:r>
                      <a:br>
                        <a:rPr lang="en-US" sz="1200" u="sng" strike="noStrike">
                          <a:effectLst/>
                          <a:latin typeface="Calibri" panose="020F0502020204030204" pitchFamily="34" charset="0"/>
                        </a:rPr>
                      </a:br>
                      <a:r>
                        <a:rPr lang="en-US" sz="1200" u="none" strike="noStrike">
                          <a:effectLst/>
                          <a:latin typeface="Calibri" panose="020F0502020204030204" pitchFamily="34" charset="0"/>
                        </a:rPr>
                        <a:t>Efforts in generating data management metrics for resolution of queries, discrepncies of data</a:t>
                      </a:r>
                      <a:r>
                        <a:rPr lang="en-US" sz="1200" u="sng" strike="noStrike">
                          <a:effectLst/>
                          <a:latin typeface="Calibri" panose="020F0502020204030204" pitchFamily="34" charset="0"/>
                        </a:rPr>
                        <a:t/>
                      </a:r>
                      <a:br>
                        <a:rPr lang="en-US" sz="1200" u="sng" strike="noStrike">
                          <a:effectLst/>
                          <a:latin typeface="Calibri" panose="020F0502020204030204" pitchFamily="34" charset="0"/>
                        </a:rPr>
                      </a:br>
                      <a:r>
                        <a:rPr lang="en-US" sz="1200" u="sng" strike="noStrike">
                          <a:effectLst/>
                          <a:latin typeface="Calibri" panose="020F0502020204030204" pitchFamily="34" charset="0"/>
                        </a:rPr>
                        <a:t>Opportunity - </a:t>
                      </a:r>
                      <a:r>
                        <a:rPr lang="en-US" sz="1200" u="none" strike="noStrike">
                          <a:effectLst/>
                          <a:latin typeface="Calibri" panose="020F0502020204030204" pitchFamily="34" charset="0"/>
                        </a:rPr>
                        <a:t>DM Metrics generation - Solution automates country, site wise summary data management metrics to enable faster resolution of discrepancies captured by data management team.</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 </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VBA/Macro</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dirty="0">
                          <a:effectLst/>
                          <a:latin typeface="Calibri" panose="020F0502020204030204" pitchFamily="34" charset="0"/>
                        </a:rPr>
                        <a:t>Medium</a:t>
                      </a:r>
                      <a:endParaRPr lang="en-US" sz="1200" b="0" i="0" u="none" strike="noStrike" dirty="0">
                        <a:solidFill>
                          <a:srgbClr val="000000"/>
                        </a:solidFill>
                        <a:effectLst/>
                        <a:latin typeface="Calibri" panose="020F0502020204030204" pitchFamily="34" charset="0"/>
                      </a:endParaRPr>
                    </a:p>
                  </a:txBody>
                  <a:tcPr marL="45720" marR="45720">
                    <a:solidFill>
                      <a:schemeClr val="accent4">
                        <a:lumMod val="40000"/>
                        <a:lumOff val="60000"/>
                      </a:schemeClr>
                    </a:solidFill>
                  </a:tcPr>
                </a:tc>
                <a:tc>
                  <a:txBody>
                    <a:bodyPr/>
                    <a:lstStyle/>
                    <a:p>
                      <a:pPr algn="ctr" fontAlgn="t"/>
                      <a:r>
                        <a:rPr lang="en-US" sz="1200" u="none" strike="noStrike" dirty="0">
                          <a:effectLst/>
                          <a:latin typeface="Calibri" panose="020F0502020204030204" pitchFamily="34" charset="0"/>
                        </a:rPr>
                        <a:t>Low</a:t>
                      </a:r>
                      <a:endParaRPr lang="en-US" sz="1200" b="0" i="0" u="none" strike="noStrike" dirty="0">
                        <a:solidFill>
                          <a:srgbClr val="000000"/>
                        </a:solidFill>
                        <a:effectLst/>
                        <a:latin typeface="Calibri" panose="020F0502020204030204" pitchFamily="34" charset="0"/>
                      </a:endParaRPr>
                    </a:p>
                  </a:txBody>
                  <a:tcPr marL="45720" marR="45720">
                    <a:solidFill>
                      <a:srgbClr val="FFDD3E"/>
                    </a:solidFill>
                  </a:tcPr>
                </a:tc>
                <a:tc>
                  <a:txBody>
                    <a:bodyPr/>
                    <a:lstStyle/>
                    <a:p>
                      <a:pPr algn="ctr" fontAlgn="t"/>
                      <a:r>
                        <a:rPr lang="en-US" sz="1200" u="none" strike="noStrike">
                          <a:effectLst/>
                          <a:latin typeface="Calibri" panose="020F0502020204030204" pitchFamily="34" charset="0"/>
                        </a:rPr>
                        <a:t> </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dirty="0">
                          <a:effectLst/>
                          <a:latin typeface="Calibri" panose="020F0502020204030204" pitchFamily="34" charset="0"/>
                        </a:rPr>
                        <a:t>WIP</a:t>
                      </a:r>
                      <a:endParaRPr lang="en-US" sz="1200" b="0" i="0" u="none" strike="noStrike" dirty="0">
                        <a:solidFill>
                          <a:srgbClr val="000000"/>
                        </a:solidFill>
                        <a:effectLst/>
                        <a:latin typeface="Calibri" panose="020F0502020204030204" pitchFamily="34" charset="0"/>
                      </a:endParaRPr>
                    </a:p>
                  </a:txBody>
                  <a:tcPr marL="45720" marR="45720"/>
                </a:tc>
              </a:tr>
            </a:tbl>
          </a:graphicData>
        </a:graphic>
      </p:graphicFrame>
    </p:spTree>
    <p:extLst>
      <p:ext uri="{BB962C8B-B14F-4D97-AF65-F5344CB8AC3E}">
        <p14:creationId xmlns:p14="http://schemas.microsoft.com/office/powerpoint/2010/main" val="2381652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338" y="1876927"/>
            <a:ext cx="5213684" cy="646331"/>
          </a:xfrm>
          <a:prstGeom prst="rect">
            <a:avLst/>
          </a:prstGeom>
          <a:noFill/>
        </p:spPr>
        <p:txBody>
          <a:bodyPr wrap="square" rtlCol="0">
            <a:spAutoFit/>
          </a:bodyPr>
          <a:lstStyle/>
          <a:p>
            <a:r>
              <a:rPr lang="en-US" sz="3600" b="1" dirty="0" err="1" smtClean="0"/>
              <a:t>BioStats</a:t>
            </a:r>
            <a:r>
              <a:rPr lang="en-US" sz="3600" b="1" dirty="0" smtClean="0"/>
              <a:t> and Programming</a:t>
            </a:r>
            <a:endParaRPr lang="en-US" sz="3600" b="1" dirty="0"/>
          </a:p>
        </p:txBody>
      </p:sp>
    </p:spTree>
    <p:extLst>
      <p:ext uri="{BB962C8B-B14F-4D97-AF65-F5344CB8AC3E}">
        <p14:creationId xmlns:p14="http://schemas.microsoft.com/office/powerpoint/2010/main" val="2272673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38347" y="6314303"/>
            <a:ext cx="5553534" cy="54369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normAutofit fontScale="90000"/>
          </a:bodyPr>
          <a:lstStyle/>
          <a:p>
            <a:r>
              <a:rPr lang="en-US" dirty="0" smtClean="0"/>
              <a:t>Biostatistics &amp; Statistical Programming – Automation Opportunity Landscape</a:t>
            </a:r>
            <a:endParaRPr lang="en-US" dirty="0"/>
          </a:p>
        </p:txBody>
      </p:sp>
      <p:graphicFrame>
        <p:nvGraphicFramePr>
          <p:cNvPr id="3" name="Table 2"/>
          <p:cNvGraphicFramePr>
            <a:graphicFrameLocks noGrp="1"/>
          </p:cNvGraphicFramePr>
          <p:nvPr>
            <p:extLst/>
          </p:nvPr>
        </p:nvGraphicFramePr>
        <p:xfrm>
          <a:off x="7637930" y="814300"/>
          <a:ext cx="4446495" cy="7220410"/>
        </p:xfrm>
        <a:graphic>
          <a:graphicData uri="http://schemas.openxmlformats.org/drawingml/2006/table">
            <a:tbl>
              <a:tblPr firstRow="1" bandRow="1">
                <a:tableStyleId>{5C22544A-7EE6-4342-B048-85BDC9FD1C3A}</a:tableStyleId>
              </a:tblPr>
              <a:tblGrid>
                <a:gridCol w="1615252"/>
                <a:gridCol w="2831243"/>
              </a:tblGrid>
              <a:tr h="366754">
                <a:tc>
                  <a:txBody>
                    <a:bodyPr/>
                    <a:lstStyle/>
                    <a:p>
                      <a:pPr algn="ctr"/>
                      <a:r>
                        <a:rPr lang="en-US" sz="1200" dirty="0" smtClean="0"/>
                        <a:t>Area</a:t>
                      </a:r>
                      <a:endParaRPr lang="en-US" sz="1200" dirty="0"/>
                    </a:p>
                  </a:txBody>
                  <a:tcPr anchor="ctr"/>
                </a:tc>
                <a:tc>
                  <a:txBody>
                    <a:bodyPr/>
                    <a:lstStyle/>
                    <a:p>
                      <a:pPr algn="ctr"/>
                      <a:r>
                        <a:rPr lang="en-US" sz="1200" dirty="0" smtClean="0"/>
                        <a:t>Opportunity Description</a:t>
                      </a:r>
                      <a:endParaRPr lang="en-US" sz="1200" dirty="0"/>
                    </a:p>
                  </a:txBody>
                  <a:tcPr anchor="ctr"/>
                </a:tc>
              </a:tr>
              <a:tr h="366754">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Calibri" panose="020F0502020204030204" pitchFamily="34" charset="0"/>
                          <a:ea typeface="+mn-ea"/>
                          <a:cs typeface="+mn-cs"/>
                        </a:rPr>
                        <a:t>SAS</a:t>
                      </a:r>
                      <a:r>
                        <a:rPr lang="en-US" sz="1200" b="0" i="0" u="none" strike="noStrike" kern="1200" baseline="0" dirty="0" smtClean="0">
                          <a:solidFill>
                            <a:srgbClr val="000000"/>
                          </a:solidFill>
                          <a:effectLst/>
                          <a:latin typeface="Calibri" panose="020F0502020204030204" pitchFamily="34" charset="0"/>
                          <a:ea typeface="+mn-ea"/>
                          <a:cs typeface="+mn-cs"/>
                        </a:rPr>
                        <a:t> log parsing</a:t>
                      </a:r>
                      <a:endParaRPr lang="en-US" sz="1200" b="0" i="0" u="none" strike="noStrike" kern="1200" dirty="0">
                        <a:solidFill>
                          <a:srgbClr val="000000"/>
                        </a:solidFill>
                        <a:effectLst/>
                        <a:latin typeface="Calibri" panose="020F0502020204030204" pitchFamily="34" charset="0"/>
                        <a:ea typeface="+mn-ea"/>
                        <a:cs typeface="+mn-cs"/>
                      </a:endParaRPr>
                    </a:p>
                  </a:txBody>
                  <a:tcPr marL="18288" marR="18288" marT="18288" marB="18288" anchor="ctr"/>
                </a:tc>
                <a:tc>
                  <a:txBody>
                    <a:bodyPr/>
                    <a:lstStyle/>
                    <a:p>
                      <a:pPr algn="l" fontAlgn="ctr"/>
                      <a:r>
                        <a:rPr lang="en-US" sz="1200" b="0" i="0" u="none" strike="noStrike" dirty="0" smtClean="0">
                          <a:solidFill>
                            <a:srgbClr val="000000"/>
                          </a:solidFill>
                          <a:effectLst/>
                          <a:latin typeface="Calibri" panose="020F0502020204030204" pitchFamily="34" charset="0"/>
                        </a:rPr>
                        <a:t>Error Log Parsing - Solution to extract relevant errors, warnings from error log</a:t>
                      </a:r>
                      <a:endParaRPr lang="en-US" sz="1200" b="0" i="0" u="none" strike="noStrike" dirty="0">
                        <a:solidFill>
                          <a:srgbClr val="000000"/>
                        </a:solidFill>
                        <a:effectLst/>
                        <a:latin typeface="Calibri" panose="020F0502020204030204" pitchFamily="34" charset="0"/>
                      </a:endParaRPr>
                    </a:p>
                  </a:txBody>
                  <a:tcPr marL="9525" marR="9525" marT="9525" marB="0" anchor="ctr"/>
                </a:tc>
              </a:tr>
              <a:tr h="299757">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Calibri" panose="020F0502020204030204" pitchFamily="34" charset="0"/>
                          <a:ea typeface="+mn-ea"/>
                          <a:cs typeface="+mn-cs"/>
                        </a:rPr>
                        <a:t>Patient</a:t>
                      </a:r>
                      <a:r>
                        <a:rPr lang="en-US" sz="1200" b="0" i="0" u="none" strike="noStrike" kern="1200" baseline="0" dirty="0" smtClean="0">
                          <a:solidFill>
                            <a:srgbClr val="000000"/>
                          </a:solidFill>
                          <a:effectLst/>
                          <a:latin typeface="Calibri" panose="020F0502020204030204" pitchFamily="34" charset="0"/>
                          <a:ea typeface="+mn-ea"/>
                          <a:cs typeface="+mn-cs"/>
                        </a:rPr>
                        <a:t> Profile Listing</a:t>
                      </a:r>
                      <a:endParaRPr lang="en-US" sz="1200" b="0" i="0" u="none" strike="noStrike" kern="1200" dirty="0" smtClean="0">
                        <a:solidFill>
                          <a:srgbClr val="000000"/>
                        </a:solidFill>
                        <a:effectLst/>
                        <a:latin typeface="Calibri" panose="020F0502020204030204" pitchFamily="34" charset="0"/>
                        <a:ea typeface="+mn-ea"/>
                        <a:cs typeface="+mn-cs"/>
                      </a:endParaRPr>
                    </a:p>
                  </a:txBody>
                  <a:tcPr marL="18288" marR="18288" marT="18288" marB="18288" anchor="ctr"/>
                </a:tc>
                <a:tc>
                  <a:txBody>
                    <a:bodyPr/>
                    <a:lstStyle/>
                    <a:p>
                      <a:pPr marL="0" marR="0" indent="0" algn="l" defTabSz="914377" rtl="0" eaLnBrk="1" fontAlgn="ctr" latinLnBrk="0" hangingPunct="1">
                        <a:lnSpc>
                          <a:spcPct val="100000"/>
                        </a:lnSpc>
                        <a:spcBef>
                          <a:spcPts val="0"/>
                        </a:spcBef>
                        <a:spcAft>
                          <a:spcPts val="0"/>
                        </a:spcAft>
                        <a:buClrTx/>
                        <a:buSzTx/>
                        <a:buFontTx/>
                        <a:buNone/>
                        <a:tabLst/>
                        <a:defRPr/>
                      </a:pPr>
                      <a:r>
                        <a:rPr lang="en-US" sz="1200" dirty="0" smtClean="0">
                          <a:latin typeface="+mn-lt"/>
                        </a:rPr>
                        <a:t>Patient Profile Listing to</a:t>
                      </a:r>
                      <a:r>
                        <a:rPr lang="en-US" sz="1200" baseline="0" dirty="0" smtClean="0">
                          <a:latin typeface="+mn-lt"/>
                        </a:rPr>
                        <a:t> automate subject wise consolidated reports</a:t>
                      </a:r>
                      <a:endParaRPr lang="en-US" sz="1200" dirty="0" smtClean="0">
                        <a:latin typeface="+mn-lt"/>
                      </a:endParaRPr>
                    </a:p>
                  </a:txBody>
                  <a:tcPr marL="9525" marR="9525" marT="9525" marB="0" anchor="ctr"/>
                </a:tc>
              </a:tr>
              <a:tr h="366754">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Calibri" panose="020F0502020204030204" pitchFamily="34" charset="0"/>
                          <a:ea typeface="+mn-ea"/>
                          <a:cs typeface="+mn-cs"/>
                        </a:rPr>
                        <a:t>Narrative</a:t>
                      </a:r>
                      <a:r>
                        <a:rPr lang="en-US" sz="1200" b="0" i="0" u="none" strike="noStrike" kern="1200" baseline="0" dirty="0" smtClean="0">
                          <a:solidFill>
                            <a:srgbClr val="000000"/>
                          </a:solidFill>
                          <a:effectLst/>
                          <a:latin typeface="Calibri" panose="020F0502020204030204" pitchFamily="34" charset="0"/>
                          <a:ea typeface="+mn-ea"/>
                          <a:cs typeface="+mn-cs"/>
                        </a:rPr>
                        <a:t> Generator</a:t>
                      </a:r>
                      <a:endParaRPr lang="en-US" sz="1200" b="0" i="0" u="none" strike="noStrike" kern="1200" dirty="0" smtClean="0">
                        <a:solidFill>
                          <a:srgbClr val="000000"/>
                        </a:solidFill>
                        <a:effectLst/>
                        <a:latin typeface="Calibri" panose="020F0502020204030204" pitchFamily="34" charset="0"/>
                        <a:ea typeface="+mn-ea"/>
                        <a:cs typeface="+mn-cs"/>
                      </a:endParaRPr>
                    </a:p>
                    <a:p>
                      <a:pPr marL="0" marR="0" indent="0" algn="l" defTabSz="914377"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rgbClr val="000000"/>
                        </a:solidFill>
                        <a:effectLst/>
                        <a:latin typeface="Calibri" panose="020F0502020204030204" pitchFamily="34" charset="0"/>
                        <a:ea typeface="+mn-ea"/>
                        <a:cs typeface="+mn-cs"/>
                      </a:endParaRPr>
                    </a:p>
                  </a:txBody>
                  <a:tcPr marL="18288" marR="18288" marT="18288" marB="18288" anchor="ctr"/>
                </a:tc>
                <a:tc>
                  <a:txBody>
                    <a:bodyPr/>
                    <a:lstStyle/>
                    <a:p>
                      <a:r>
                        <a:rPr lang="en-US" sz="1200" dirty="0" smtClean="0">
                          <a:latin typeface="+mn-lt"/>
                        </a:rPr>
                        <a:t>Auto Narrative</a:t>
                      </a:r>
                      <a:r>
                        <a:rPr lang="en-US" sz="1200" baseline="0" dirty="0" smtClean="0">
                          <a:latin typeface="+mn-lt"/>
                        </a:rPr>
                        <a:t> generation using information from various sources</a:t>
                      </a:r>
                      <a:endParaRPr lang="en-US" sz="1200" dirty="0">
                        <a:latin typeface="+mn-lt"/>
                      </a:endParaRPr>
                    </a:p>
                  </a:txBody>
                  <a:tcPr marL="9525" marR="9525" marT="9525" marB="0" anchor="ctr"/>
                </a:tc>
              </a:tr>
              <a:tr h="366754">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Calibri" panose="020F0502020204030204" pitchFamily="34" charset="0"/>
                          <a:ea typeface="+mn-ea"/>
                          <a:cs typeface="+mn-cs"/>
                        </a:rPr>
                        <a:t>SDTM</a:t>
                      </a:r>
                      <a:r>
                        <a:rPr lang="en-US" sz="1200" b="0" i="0" u="none" strike="noStrike" kern="1200" baseline="0" dirty="0" smtClean="0">
                          <a:solidFill>
                            <a:srgbClr val="000000"/>
                          </a:solidFill>
                          <a:effectLst/>
                          <a:latin typeface="Calibri" panose="020F0502020204030204" pitchFamily="34" charset="0"/>
                          <a:ea typeface="+mn-ea"/>
                          <a:cs typeface="+mn-cs"/>
                        </a:rPr>
                        <a:t> Annotation Tool</a:t>
                      </a:r>
                      <a:endParaRPr lang="en-US" sz="1200" b="0" i="0" u="none" strike="noStrike" kern="1200" dirty="0" smtClean="0">
                        <a:solidFill>
                          <a:srgbClr val="000000"/>
                        </a:solidFill>
                        <a:effectLst/>
                        <a:latin typeface="Calibri" panose="020F0502020204030204" pitchFamily="34" charset="0"/>
                        <a:ea typeface="+mn-ea"/>
                        <a:cs typeface="+mn-cs"/>
                      </a:endParaRPr>
                    </a:p>
                  </a:txBody>
                  <a:tcPr marL="18288" marR="18288" marT="18288" marB="18288" anchor="ctr"/>
                </a:tc>
                <a:tc>
                  <a:txBody>
                    <a:bodyPr/>
                    <a:lstStyle/>
                    <a:p>
                      <a:pPr algn="l" fontAlgn="ctr"/>
                      <a:r>
                        <a:rPr lang="en-US" sz="1200" b="0" i="0" u="none" strike="noStrike" dirty="0" smtClean="0">
                          <a:solidFill>
                            <a:srgbClr val="000000"/>
                          </a:solidFill>
                          <a:effectLst/>
                          <a:latin typeface="Calibri" panose="020F0502020204030204" pitchFamily="34" charset="0"/>
                        </a:rPr>
                        <a:t>VBA/</a:t>
                      </a:r>
                      <a:r>
                        <a:rPr lang="en-US" sz="1200" b="0" i="0" u="none" strike="noStrike" baseline="0" dirty="0" smtClean="0">
                          <a:solidFill>
                            <a:srgbClr val="000000"/>
                          </a:solidFill>
                          <a:effectLst/>
                          <a:latin typeface="Calibri" panose="020F0502020204030204" pitchFamily="34" charset="0"/>
                        </a:rPr>
                        <a:t> SAS macro based tool to generate annotated CRFs for SDTM mapping</a:t>
                      </a:r>
                      <a:endParaRPr lang="en-US" sz="1200" b="0" i="0" u="none" strike="noStrike" dirty="0">
                        <a:solidFill>
                          <a:srgbClr val="000000"/>
                        </a:solidFill>
                        <a:effectLst/>
                        <a:latin typeface="Calibri" panose="020F0502020204030204" pitchFamily="34" charset="0"/>
                      </a:endParaRPr>
                    </a:p>
                  </a:txBody>
                  <a:tcPr marL="9525" marR="9525" marT="9525" marB="0" anchor="ctr"/>
                </a:tc>
              </a:tr>
              <a:tr h="366754">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Calibri" panose="020F0502020204030204" pitchFamily="34" charset="0"/>
                          <a:ea typeface="+mn-ea"/>
                          <a:cs typeface="+mn-cs"/>
                        </a:rPr>
                        <a:t>Define.xml Generator</a:t>
                      </a:r>
                      <a:endParaRPr lang="en-US" sz="1200" b="0" i="0" u="none" strike="noStrike" kern="1200" dirty="0">
                        <a:solidFill>
                          <a:srgbClr val="000000"/>
                        </a:solidFill>
                        <a:effectLst/>
                        <a:latin typeface="Calibri" panose="020F0502020204030204" pitchFamily="34" charset="0"/>
                        <a:ea typeface="+mn-ea"/>
                        <a:cs typeface="+mn-cs"/>
                      </a:endParaRPr>
                    </a:p>
                  </a:txBody>
                  <a:tcPr marL="18288" marR="18288" marT="18288" marB="18288" anchor="ctr"/>
                </a:tc>
                <a:tc>
                  <a:txBody>
                    <a:bodyPr/>
                    <a:lstStyle/>
                    <a:p>
                      <a:pPr algn="l" fontAlgn="ctr"/>
                      <a:r>
                        <a:rPr lang="en-US" sz="1200" b="0" i="0" u="none" strike="noStrike" kern="1200" dirty="0" smtClean="0">
                          <a:solidFill>
                            <a:srgbClr val="000000"/>
                          </a:solidFill>
                          <a:effectLst/>
                          <a:latin typeface="Calibri" panose="020F0502020204030204" pitchFamily="34" charset="0"/>
                          <a:ea typeface="+mn-ea"/>
                          <a:cs typeface="+mn-cs"/>
                        </a:rPr>
                        <a:t>SAS based macro to generate Define.xml for SDTM and ADaM datasets</a:t>
                      </a:r>
                      <a:endParaRPr lang="en-US" sz="1200" b="0" i="0" u="none" strike="noStrike" kern="1200" dirty="0">
                        <a:solidFill>
                          <a:srgbClr val="000000"/>
                        </a:solidFill>
                        <a:effectLst/>
                        <a:latin typeface="Calibri" panose="020F0502020204030204" pitchFamily="34" charset="0"/>
                        <a:ea typeface="+mn-ea"/>
                        <a:cs typeface="+mn-cs"/>
                      </a:endParaRPr>
                    </a:p>
                  </a:txBody>
                  <a:tcPr marL="18288" marR="18288" marT="18288" marB="18288"/>
                </a:tc>
              </a:tr>
              <a:tr h="368598">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Calibri" panose="020F0502020204030204" pitchFamily="34" charset="0"/>
                          <a:ea typeface="+mn-ea"/>
                          <a:cs typeface="+mn-cs"/>
                        </a:rPr>
                        <a:t>CTRD</a:t>
                      </a:r>
                      <a:r>
                        <a:rPr lang="en-US" sz="1200" b="0" i="0" u="none" strike="noStrike" kern="1200" baseline="0" dirty="0" smtClean="0">
                          <a:solidFill>
                            <a:srgbClr val="000000"/>
                          </a:solidFill>
                          <a:effectLst/>
                          <a:latin typeface="Calibri" panose="020F0502020204030204" pitchFamily="34" charset="0"/>
                          <a:ea typeface="+mn-ea"/>
                          <a:cs typeface="+mn-cs"/>
                        </a:rPr>
                        <a:t> XML Generator</a:t>
                      </a:r>
                      <a:endParaRPr lang="en-US" sz="1200" b="0" i="0" u="none" strike="noStrike" kern="1200" dirty="0">
                        <a:solidFill>
                          <a:srgbClr val="000000"/>
                        </a:solidFill>
                        <a:effectLst/>
                        <a:latin typeface="Calibri" panose="020F0502020204030204" pitchFamily="34" charset="0"/>
                        <a:ea typeface="+mn-ea"/>
                        <a:cs typeface="+mn-cs"/>
                      </a:endParaRPr>
                    </a:p>
                  </a:txBody>
                  <a:tcPr marL="18288" marR="18288" marT="18288" marB="18288" anchor="ctr"/>
                </a:tc>
                <a:tc>
                  <a:txBody>
                    <a:bodyPr/>
                    <a:lstStyle/>
                    <a:p>
                      <a:pPr algn="l" fontAlgn="ctr"/>
                      <a:r>
                        <a:rPr lang="en-US" sz="1200" b="0" i="0" u="none" strike="noStrike" kern="1200" dirty="0" smtClean="0">
                          <a:solidFill>
                            <a:srgbClr val="000000"/>
                          </a:solidFill>
                          <a:effectLst/>
                          <a:latin typeface="Calibri" panose="020F0502020204030204" pitchFamily="34" charset="0"/>
                          <a:ea typeface="+mn-ea"/>
                          <a:cs typeface="+mn-cs"/>
                        </a:rPr>
                        <a:t>Automatic</a:t>
                      </a:r>
                      <a:r>
                        <a:rPr lang="en-US" sz="1200" b="0" i="0" u="none" strike="noStrike" kern="1200" baseline="0" dirty="0" smtClean="0">
                          <a:solidFill>
                            <a:srgbClr val="000000"/>
                          </a:solidFill>
                          <a:effectLst/>
                          <a:latin typeface="Calibri" panose="020F0502020204030204" pitchFamily="34" charset="0"/>
                          <a:ea typeface="+mn-ea"/>
                          <a:cs typeface="+mn-cs"/>
                        </a:rPr>
                        <a:t> XML file generation for CT.gov and EUDRACT</a:t>
                      </a:r>
                      <a:endParaRPr lang="en-US" sz="1200" b="0" i="0" u="none" strike="noStrike" kern="1200" dirty="0">
                        <a:solidFill>
                          <a:srgbClr val="000000"/>
                        </a:solidFill>
                        <a:effectLst/>
                        <a:latin typeface="Calibri" panose="020F0502020204030204" pitchFamily="34" charset="0"/>
                        <a:ea typeface="+mn-ea"/>
                        <a:cs typeface="+mn-cs"/>
                      </a:endParaRPr>
                    </a:p>
                  </a:txBody>
                  <a:tcPr marL="18288" marR="18288" marT="18288" marB="18288"/>
                </a:tc>
              </a:tr>
              <a:tr h="266513">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Calibri" panose="020F0502020204030204" pitchFamily="34" charset="0"/>
                          <a:ea typeface="+mn-ea"/>
                          <a:cs typeface="+mn-cs"/>
                        </a:rPr>
                        <a:t>Resource Forecasting</a:t>
                      </a:r>
                      <a:endParaRPr lang="en-US" sz="1200" b="0" i="0" u="none" strike="noStrike" kern="1200" dirty="0">
                        <a:solidFill>
                          <a:srgbClr val="000000"/>
                        </a:solidFill>
                        <a:effectLst/>
                        <a:latin typeface="Calibri" panose="020F0502020204030204" pitchFamily="34" charset="0"/>
                        <a:ea typeface="+mn-ea"/>
                        <a:cs typeface="+mn-cs"/>
                      </a:endParaRPr>
                    </a:p>
                  </a:txBody>
                  <a:tcPr marL="18288" marR="18288" marT="18288" marB="18288" anchor="ctr"/>
                </a:tc>
                <a:tc>
                  <a:txBody>
                    <a:bodyPr/>
                    <a:lstStyle/>
                    <a:p>
                      <a:pPr algn="l" fontAlgn="ctr"/>
                      <a:r>
                        <a:rPr lang="en-US" sz="1200" b="0" i="0" u="none" strike="noStrike" kern="1200" dirty="0" smtClean="0">
                          <a:solidFill>
                            <a:srgbClr val="000000"/>
                          </a:solidFill>
                          <a:effectLst/>
                          <a:latin typeface="Calibri" panose="020F0502020204030204" pitchFamily="34" charset="0"/>
                          <a:ea typeface="+mn-ea"/>
                          <a:cs typeface="+mn-cs"/>
                        </a:rPr>
                        <a:t>Resource forecasting &amp; utilization tool</a:t>
                      </a:r>
                      <a:endParaRPr lang="en-US" sz="1200" b="0" i="0" u="none" strike="noStrike" kern="1200" dirty="0">
                        <a:solidFill>
                          <a:srgbClr val="000000"/>
                        </a:solidFill>
                        <a:effectLst/>
                        <a:latin typeface="Calibri" panose="020F0502020204030204" pitchFamily="34" charset="0"/>
                        <a:ea typeface="+mn-ea"/>
                        <a:cs typeface="+mn-cs"/>
                      </a:endParaRPr>
                    </a:p>
                  </a:txBody>
                  <a:tcPr marL="18288" marR="18288" marT="18288" marB="18288"/>
                </a:tc>
              </a:tr>
              <a:tr h="354842">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Calibri" panose="020F0502020204030204" pitchFamily="34" charset="0"/>
                          <a:ea typeface="+mn-ea"/>
                          <a:cs typeface="+mn-cs"/>
                        </a:rPr>
                        <a:t>Data Anonymization</a:t>
                      </a:r>
                      <a:endParaRPr lang="en-US" sz="1200" b="0" i="0" u="none" strike="noStrike" kern="1200" dirty="0">
                        <a:solidFill>
                          <a:srgbClr val="000000"/>
                        </a:solidFill>
                        <a:effectLst/>
                        <a:latin typeface="Calibri" panose="020F0502020204030204" pitchFamily="34" charset="0"/>
                        <a:ea typeface="+mn-ea"/>
                        <a:cs typeface="+mn-cs"/>
                      </a:endParaRPr>
                    </a:p>
                  </a:txBody>
                  <a:tcPr marL="18288" marR="18288" marT="18288" marB="18288" anchor="ctr"/>
                </a:tc>
                <a:tc>
                  <a:txBody>
                    <a:bodyPr/>
                    <a:lstStyle/>
                    <a:p>
                      <a:pPr algn="l" fontAlgn="ctr"/>
                      <a:r>
                        <a:rPr lang="en-US" sz="1200" b="0" i="0" u="none" strike="noStrike" kern="1200" dirty="0" smtClean="0">
                          <a:solidFill>
                            <a:srgbClr val="000000"/>
                          </a:solidFill>
                          <a:effectLst/>
                          <a:latin typeface="Calibri" panose="020F0502020204030204" pitchFamily="34" charset="0"/>
                          <a:ea typeface="+mn-ea"/>
                          <a:cs typeface="+mn-cs"/>
                        </a:rPr>
                        <a:t>SAS/R</a:t>
                      </a:r>
                      <a:r>
                        <a:rPr lang="en-US" sz="1200" b="0" i="0" u="none" strike="noStrike" kern="1200" baseline="0" dirty="0" smtClean="0">
                          <a:solidFill>
                            <a:srgbClr val="000000"/>
                          </a:solidFill>
                          <a:effectLst/>
                          <a:latin typeface="Calibri" panose="020F0502020204030204" pitchFamily="34" charset="0"/>
                          <a:ea typeface="+mn-ea"/>
                          <a:cs typeface="+mn-cs"/>
                        </a:rPr>
                        <a:t> based tool  for data anonymization with risk of re-identification module</a:t>
                      </a:r>
                      <a:endParaRPr lang="en-US" sz="1200" b="0" i="0" u="none" strike="noStrike" kern="1200" dirty="0">
                        <a:solidFill>
                          <a:srgbClr val="000000"/>
                        </a:solidFill>
                        <a:effectLst/>
                        <a:latin typeface="Calibri" panose="020F0502020204030204" pitchFamily="34" charset="0"/>
                        <a:ea typeface="+mn-ea"/>
                        <a:cs typeface="+mn-cs"/>
                      </a:endParaRPr>
                    </a:p>
                  </a:txBody>
                  <a:tcPr marL="18288" marR="18288" marT="18288" marB="18288"/>
                </a:tc>
              </a:tr>
              <a:tr h="366754">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Calibri" panose="020F0502020204030204" pitchFamily="34" charset="0"/>
                          <a:ea typeface="+mn-ea"/>
                          <a:cs typeface="+mn-cs"/>
                        </a:rPr>
                        <a:t>Standards and Metadata Management</a:t>
                      </a:r>
                      <a:endParaRPr lang="en-US" sz="1200" b="0" i="0" u="none" strike="noStrike" kern="1200" dirty="0">
                        <a:solidFill>
                          <a:srgbClr val="000000"/>
                        </a:solidFill>
                        <a:effectLst/>
                        <a:latin typeface="Calibri" panose="020F0502020204030204" pitchFamily="34" charset="0"/>
                        <a:ea typeface="+mn-ea"/>
                        <a:cs typeface="+mn-cs"/>
                      </a:endParaRPr>
                    </a:p>
                  </a:txBody>
                  <a:tcPr marL="18288" marR="18288" marT="18288" marB="18288" anchor="ctr"/>
                </a:tc>
                <a:tc>
                  <a:txBody>
                    <a:bodyPr/>
                    <a:lstStyle/>
                    <a:p>
                      <a:pPr algn="l" fontAlgn="ctr"/>
                      <a:r>
                        <a:rPr lang="en-US" sz="1200" b="0" i="0" u="none" strike="noStrike" kern="1200" dirty="0" smtClean="0">
                          <a:solidFill>
                            <a:srgbClr val="000000"/>
                          </a:solidFill>
                          <a:effectLst/>
                          <a:latin typeface="Calibri" panose="020F0502020204030204" pitchFamily="34" charset="0"/>
                          <a:ea typeface="+mn-ea"/>
                          <a:cs typeface="+mn-cs"/>
                        </a:rPr>
                        <a:t>Platform based solution for standards metadata management system</a:t>
                      </a:r>
                      <a:endParaRPr lang="en-US" sz="1200" b="0" i="0" u="none" strike="noStrike" kern="1200" dirty="0">
                        <a:solidFill>
                          <a:srgbClr val="000000"/>
                        </a:solidFill>
                        <a:effectLst/>
                        <a:latin typeface="Calibri" panose="020F0502020204030204" pitchFamily="34" charset="0"/>
                        <a:ea typeface="+mn-ea"/>
                        <a:cs typeface="+mn-cs"/>
                      </a:endParaRPr>
                    </a:p>
                  </a:txBody>
                  <a:tcPr marL="18288" marR="18288" marT="18288" marB="18288"/>
                </a:tc>
              </a:tr>
              <a:tr h="366754">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Calibri" panose="020F0502020204030204" pitchFamily="34" charset="0"/>
                          <a:ea typeface="+mn-ea"/>
                          <a:cs typeface="+mn-cs"/>
                        </a:rPr>
                        <a:t>SDTM Data Transformation</a:t>
                      </a:r>
                      <a:endParaRPr lang="en-US" sz="1200" b="0" i="0" u="none" strike="noStrike" kern="1200" dirty="0">
                        <a:solidFill>
                          <a:srgbClr val="000000"/>
                        </a:solidFill>
                        <a:effectLst/>
                        <a:latin typeface="Calibri" panose="020F0502020204030204" pitchFamily="34" charset="0"/>
                        <a:ea typeface="+mn-ea"/>
                        <a:cs typeface="+mn-cs"/>
                      </a:endParaRPr>
                    </a:p>
                  </a:txBody>
                  <a:tcPr marL="18288" marR="18288" marT="18288" marB="18288" anchor="ctr"/>
                </a:tc>
                <a:tc>
                  <a:txBody>
                    <a:bodyPr/>
                    <a:lstStyle/>
                    <a:p>
                      <a:pPr algn="l" fontAlgn="ctr"/>
                      <a:r>
                        <a:rPr lang="en-US" sz="1200" b="0" i="0" u="none" strike="noStrike" kern="1200" dirty="0" smtClean="0">
                          <a:solidFill>
                            <a:srgbClr val="000000"/>
                          </a:solidFill>
                          <a:effectLst/>
                          <a:latin typeface="Calibri" panose="020F0502020204030204" pitchFamily="34" charset="0"/>
                          <a:ea typeface="+mn-ea"/>
                          <a:cs typeface="+mn-cs"/>
                        </a:rPr>
                        <a:t>Metadata</a:t>
                      </a:r>
                      <a:r>
                        <a:rPr lang="en-US" sz="1200" b="0" i="0" u="none" strike="noStrike" kern="1200" baseline="0" dirty="0" smtClean="0">
                          <a:solidFill>
                            <a:srgbClr val="000000"/>
                          </a:solidFill>
                          <a:effectLst/>
                          <a:latin typeface="Calibri" panose="020F0502020204030204" pitchFamily="34" charset="0"/>
                          <a:ea typeface="+mn-ea"/>
                          <a:cs typeface="+mn-cs"/>
                        </a:rPr>
                        <a:t> driven tool to convert data from any standard to SDTM compliant standard</a:t>
                      </a:r>
                      <a:endParaRPr lang="en-US" sz="1200" b="0" i="0" u="none" strike="noStrike" kern="1200" dirty="0">
                        <a:solidFill>
                          <a:srgbClr val="000000"/>
                        </a:solidFill>
                        <a:effectLst/>
                        <a:latin typeface="Calibri" panose="020F0502020204030204" pitchFamily="34" charset="0"/>
                        <a:ea typeface="+mn-ea"/>
                        <a:cs typeface="+mn-cs"/>
                      </a:endParaRPr>
                    </a:p>
                  </a:txBody>
                  <a:tcPr marL="18288" marR="18288" marT="18288" marB="18288"/>
                </a:tc>
              </a:tr>
              <a:tr h="366754">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Calibri" panose="020F0502020204030204" pitchFamily="34" charset="0"/>
                          <a:ea typeface="+mn-ea"/>
                          <a:cs typeface="+mn-cs"/>
                        </a:rPr>
                        <a:t>SDTM to ADaM Transformation</a:t>
                      </a:r>
                      <a:endParaRPr lang="en-US" sz="1200" b="0" i="0" u="none" strike="noStrike" kern="1200" dirty="0">
                        <a:solidFill>
                          <a:srgbClr val="000000"/>
                        </a:solidFill>
                        <a:effectLst/>
                        <a:latin typeface="Calibri" panose="020F0502020204030204" pitchFamily="34" charset="0"/>
                        <a:ea typeface="+mn-ea"/>
                        <a:cs typeface="+mn-cs"/>
                      </a:endParaRPr>
                    </a:p>
                  </a:txBody>
                  <a:tcPr marL="18288" marR="18288" marT="18288" marB="18288" anchor="ctr"/>
                </a:tc>
                <a:tc>
                  <a:txBody>
                    <a:bodyPr/>
                    <a:lstStyle/>
                    <a:p>
                      <a:pPr algn="l" fontAlgn="ctr"/>
                      <a:r>
                        <a:rPr lang="en-US" sz="1200" b="0" i="0" u="none" strike="noStrike" kern="1200" dirty="0" smtClean="0">
                          <a:solidFill>
                            <a:srgbClr val="000000"/>
                          </a:solidFill>
                          <a:effectLst/>
                          <a:latin typeface="Calibri" panose="020F0502020204030204" pitchFamily="34" charset="0"/>
                          <a:ea typeface="+mn-ea"/>
                          <a:cs typeface="+mn-cs"/>
                        </a:rPr>
                        <a:t>Metadata driven tool to convert SDTM data to ADaM compliant datasets</a:t>
                      </a:r>
                      <a:endParaRPr lang="en-US" sz="1200" b="0" i="0" u="none" strike="noStrike" kern="1200" dirty="0">
                        <a:solidFill>
                          <a:srgbClr val="000000"/>
                        </a:solidFill>
                        <a:effectLst/>
                        <a:latin typeface="Calibri" panose="020F0502020204030204" pitchFamily="34" charset="0"/>
                        <a:ea typeface="+mn-ea"/>
                        <a:cs typeface="+mn-cs"/>
                      </a:endParaRPr>
                    </a:p>
                  </a:txBody>
                  <a:tcPr marL="18288" marR="18288" marT="18288" marB="18288"/>
                </a:tc>
              </a:tr>
              <a:tr h="366754">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Calibri" panose="020F0502020204030204" pitchFamily="34" charset="0"/>
                          <a:ea typeface="+mn-ea"/>
                          <a:cs typeface="+mn-cs"/>
                        </a:rPr>
                        <a:t>Standard TLFs Generator</a:t>
                      </a:r>
                      <a:endParaRPr lang="en-US" sz="1200" b="0" i="0" u="none" strike="noStrike" kern="1200" dirty="0">
                        <a:solidFill>
                          <a:srgbClr val="000000"/>
                        </a:solidFill>
                        <a:effectLst/>
                        <a:latin typeface="Calibri" panose="020F0502020204030204" pitchFamily="34" charset="0"/>
                        <a:ea typeface="+mn-ea"/>
                        <a:cs typeface="+mn-cs"/>
                      </a:endParaRPr>
                    </a:p>
                  </a:txBody>
                  <a:tcPr marL="18288" marR="18288" marT="18288" marB="18288" anchor="ctr"/>
                </a:tc>
                <a:tc>
                  <a:txBody>
                    <a:bodyPr/>
                    <a:lstStyle/>
                    <a:p>
                      <a:pPr algn="l" fontAlgn="ctr"/>
                      <a:r>
                        <a:rPr lang="en-US" sz="1200" b="0" i="0" u="none" strike="noStrike" kern="1200" dirty="0" smtClean="0">
                          <a:solidFill>
                            <a:srgbClr val="000000"/>
                          </a:solidFill>
                          <a:effectLst/>
                          <a:latin typeface="Calibri" panose="020F0502020204030204" pitchFamily="34" charset="0"/>
                          <a:ea typeface="+mn-ea"/>
                          <a:cs typeface="+mn-cs"/>
                        </a:rPr>
                        <a:t>Metadata driven tool to generate standard safety/ efficacy outputs</a:t>
                      </a:r>
                      <a:endParaRPr lang="en-US" sz="1200" b="0" i="0" u="none" strike="noStrike" kern="1200" dirty="0">
                        <a:solidFill>
                          <a:srgbClr val="000000"/>
                        </a:solidFill>
                        <a:effectLst/>
                        <a:latin typeface="Calibri" panose="020F0502020204030204" pitchFamily="34" charset="0"/>
                        <a:ea typeface="+mn-ea"/>
                        <a:cs typeface="+mn-cs"/>
                      </a:endParaRPr>
                    </a:p>
                  </a:txBody>
                  <a:tcPr marL="18288" marR="18288" marT="18288" marB="18288"/>
                </a:tc>
              </a:tr>
              <a:tr h="267496">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Calibri" panose="020F0502020204030204" pitchFamily="34" charset="0"/>
                          <a:ea typeface="+mn-ea"/>
                          <a:cs typeface="+mn-cs"/>
                        </a:rPr>
                        <a:t>Data Visualization Tool</a:t>
                      </a:r>
                      <a:endParaRPr lang="en-US" sz="1200" b="0" i="0" u="none" strike="noStrike" kern="1200" dirty="0">
                        <a:solidFill>
                          <a:srgbClr val="000000"/>
                        </a:solidFill>
                        <a:effectLst/>
                        <a:latin typeface="Calibri" panose="020F0502020204030204" pitchFamily="34" charset="0"/>
                        <a:ea typeface="+mn-ea"/>
                        <a:cs typeface="+mn-cs"/>
                      </a:endParaRPr>
                    </a:p>
                  </a:txBody>
                  <a:tcPr marL="18288" marR="18288" marT="18288" marB="18288" anchor="ctr"/>
                </a:tc>
                <a:tc>
                  <a:txBody>
                    <a:bodyPr/>
                    <a:lstStyle/>
                    <a:p>
                      <a:pPr algn="l" fontAlgn="ctr"/>
                      <a:r>
                        <a:rPr lang="en-US" sz="1200" b="0" i="0" u="none" strike="noStrike" kern="1200" dirty="0" smtClean="0">
                          <a:solidFill>
                            <a:srgbClr val="000000"/>
                          </a:solidFill>
                          <a:effectLst/>
                          <a:latin typeface="Calibri" panose="020F0502020204030204" pitchFamily="34" charset="0"/>
                          <a:ea typeface="+mn-ea"/>
                          <a:cs typeface="+mn-cs"/>
                        </a:rPr>
                        <a:t>Tool to visualize clinical</a:t>
                      </a:r>
                      <a:r>
                        <a:rPr lang="en-US" sz="1200" b="0" i="0" u="none" strike="noStrike" kern="1200" baseline="0" dirty="0" smtClean="0">
                          <a:solidFill>
                            <a:srgbClr val="000000"/>
                          </a:solidFill>
                          <a:effectLst/>
                          <a:latin typeface="Calibri" panose="020F0502020204030204" pitchFamily="34" charset="0"/>
                          <a:ea typeface="+mn-ea"/>
                          <a:cs typeface="+mn-cs"/>
                        </a:rPr>
                        <a:t> trial data</a:t>
                      </a:r>
                      <a:endParaRPr lang="en-US" sz="1200" b="0" i="0" u="none" strike="noStrike" kern="1200" dirty="0">
                        <a:solidFill>
                          <a:srgbClr val="000000"/>
                        </a:solidFill>
                        <a:effectLst/>
                        <a:latin typeface="Calibri" panose="020F0502020204030204" pitchFamily="34" charset="0"/>
                        <a:ea typeface="+mn-ea"/>
                        <a:cs typeface="+mn-cs"/>
                      </a:endParaRPr>
                    </a:p>
                  </a:txBody>
                  <a:tcPr marL="18288" marR="18288" marT="18288" marB="18288"/>
                </a:tc>
              </a:tr>
              <a:tr h="366754">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Calibri" panose="020F0502020204030204" pitchFamily="34" charset="0"/>
                          <a:ea typeface="+mn-ea"/>
                          <a:cs typeface="+mn-cs"/>
                        </a:rPr>
                        <a:t>Central</a:t>
                      </a:r>
                      <a:r>
                        <a:rPr lang="en-US" sz="1200" b="0" i="0" u="none" strike="noStrike" kern="1200" baseline="0" dirty="0" smtClean="0">
                          <a:solidFill>
                            <a:srgbClr val="000000"/>
                          </a:solidFill>
                          <a:effectLst/>
                          <a:latin typeface="Calibri" panose="020F0502020204030204" pitchFamily="34" charset="0"/>
                          <a:ea typeface="+mn-ea"/>
                          <a:cs typeface="+mn-cs"/>
                        </a:rPr>
                        <a:t> </a:t>
                      </a:r>
                      <a:r>
                        <a:rPr lang="en-US" sz="1200" b="0" i="0" u="none" strike="noStrike" kern="1200" dirty="0" smtClean="0">
                          <a:solidFill>
                            <a:srgbClr val="000000"/>
                          </a:solidFill>
                          <a:effectLst/>
                          <a:latin typeface="Calibri" panose="020F0502020204030204" pitchFamily="34" charset="0"/>
                          <a:ea typeface="+mn-ea"/>
                          <a:cs typeface="+mn-cs"/>
                        </a:rPr>
                        <a:t>Statistical  Monitoring Tool</a:t>
                      </a:r>
                      <a:endParaRPr lang="en-US" sz="1200" b="0" i="0" u="none" strike="noStrike" kern="1200" dirty="0">
                        <a:solidFill>
                          <a:srgbClr val="000000"/>
                        </a:solidFill>
                        <a:effectLst/>
                        <a:latin typeface="Calibri" panose="020F0502020204030204" pitchFamily="34" charset="0"/>
                        <a:ea typeface="+mn-ea"/>
                        <a:cs typeface="+mn-cs"/>
                      </a:endParaRPr>
                    </a:p>
                  </a:txBody>
                  <a:tcPr marL="18288" marR="18288" marT="18288" marB="18288" anchor="ctr"/>
                </a:tc>
                <a:tc>
                  <a:txBody>
                    <a:bodyPr/>
                    <a:lstStyle/>
                    <a:p>
                      <a:pPr algn="l" fontAlgn="ctr"/>
                      <a:r>
                        <a:rPr lang="en-US" sz="1200" b="0" i="0" u="none" strike="noStrike" kern="1200" dirty="0" smtClean="0">
                          <a:solidFill>
                            <a:srgbClr val="000000"/>
                          </a:solidFill>
                          <a:effectLst/>
                          <a:latin typeface="Calibri" panose="020F0502020204030204" pitchFamily="34" charset="0"/>
                          <a:ea typeface="+mn-ea"/>
                          <a:cs typeface="+mn-cs"/>
                        </a:rPr>
                        <a:t>Tool to provide statistical framework for centralized monitoring</a:t>
                      </a:r>
                      <a:endParaRPr lang="en-US" sz="1200" b="0" i="0" u="none" strike="noStrike" kern="1200" dirty="0">
                        <a:solidFill>
                          <a:srgbClr val="000000"/>
                        </a:solidFill>
                        <a:effectLst/>
                        <a:latin typeface="Calibri" panose="020F0502020204030204" pitchFamily="34" charset="0"/>
                        <a:ea typeface="+mn-ea"/>
                        <a:cs typeface="+mn-cs"/>
                      </a:endParaRPr>
                    </a:p>
                  </a:txBody>
                  <a:tcPr marL="18288" marR="18288" marT="18288" marB="18288"/>
                </a:tc>
              </a:tr>
              <a:tr h="366754">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Calibri" panose="020F0502020204030204" pitchFamily="34" charset="0"/>
                          <a:ea typeface="+mn-ea"/>
                          <a:cs typeface="+mn-cs"/>
                        </a:rPr>
                        <a:t>PRM Generator</a:t>
                      </a:r>
                      <a:endParaRPr lang="en-US" sz="1200" b="0" i="0" u="none" strike="noStrike" kern="1200" dirty="0">
                        <a:solidFill>
                          <a:srgbClr val="000000"/>
                        </a:solidFill>
                        <a:effectLst/>
                        <a:latin typeface="Calibri" panose="020F0502020204030204" pitchFamily="34" charset="0"/>
                        <a:ea typeface="+mn-ea"/>
                        <a:cs typeface="+mn-cs"/>
                      </a:endParaRPr>
                    </a:p>
                  </a:txBody>
                  <a:tcPr marL="18288" marR="18288" marT="18288" marB="18288" anchor="ctr"/>
                </a:tc>
                <a:tc>
                  <a:txBody>
                    <a:bodyPr/>
                    <a:lstStyle/>
                    <a:p>
                      <a:pPr algn="l" fontAlgn="ctr"/>
                      <a:r>
                        <a:rPr lang="en-US" sz="1200" b="0" i="0" u="none" strike="noStrike" kern="1200" dirty="0" smtClean="0">
                          <a:solidFill>
                            <a:srgbClr val="000000"/>
                          </a:solidFill>
                          <a:effectLst/>
                          <a:latin typeface="Calibri" panose="020F0502020204030204" pitchFamily="34" charset="0"/>
                          <a:ea typeface="+mn-ea"/>
                          <a:cs typeface="+mn-cs"/>
                        </a:rPr>
                        <a:t>Metadata based tool to generate</a:t>
                      </a:r>
                      <a:r>
                        <a:rPr lang="en-US" sz="1200" b="0" i="0" u="none" strike="noStrike" kern="1200" baseline="0" dirty="0" smtClean="0">
                          <a:solidFill>
                            <a:srgbClr val="000000"/>
                          </a:solidFill>
                          <a:effectLst/>
                          <a:latin typeface="Calibri" panose="020F0502020204030204" pitchFamily="34" charset="0"/>
                          <a:ea typeface="+mn-ea"/>
                          <a:cs typeface="+mn-cs"/>
                        </a:rPr>
                        <a:t> protocol representation model for downstream activities</a:t>
                      </a:r>
                      <a:endParaRPr lang="en-US" sz="1200" b="0" i="0" u="none" strike="noStrike" kern="1200" dirty="0">
                        <a:solidFill>
                          <a:srgbClr val="000000"/>
                        </a:solidFill>
                        <a:effectLst/>
                        <a:latin typeface="Calibri" panose="020F0502020204030204" pitchFamily="34" charset="0"/>
                        <a:ea typeface="+mn-ea"/>
                        <a:cs typeface="+mn-cs"/>
                      </a:endParaRPr>
                    </a:p>
                  </a:txBody>
                  <a:tcPr marL="18288" marR="18288" marT="18288" marB="18288"/>
                </a:tc>
              </a:tr>
              <a:tr h="366754">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Calibri" panose="020F0502020204030204" pitchFamily="34" charset="0"/>
                          <a:ea typeface="+mn-ea"/>
                          <a:cs typeface="+mn-cs"/>
                        </a:rPr>
                        <a:t>SAP Writing</a:t>
                      </a:r>
                      <a:endParaRPr lang="en-US" sz="1200" b="0" i="0" u="none" strike="noStrike" kern="1200" dirty="0">
                        <a:solidFill>
                          <a:srgbClr val="000000"/>
                        </a:solidFill>
                        <a:effectLst/>
                        <a:latin typeface="Calibri" panose="020F0502020204030204" pitchFamily="34" charset="0"/>
                        <a:ea typeface="+mn-ea"/>
                        <a:cs typeface="+mn-cs"/>
                      </a:endParaRPr>
                    </a:p>
                  </a:txBody>
                  <a:tcPr marL="18288" marR="18288" marT="18288" marB="18288" anchor="ctr"/>
                </a:tc>
                <a:tc>
                  <a:txBody>
                    <a:bodyPr/>
                    <a:lstStyle/>
                    <a:p>
                      <a:pPr algn="l" fontAlgn="ctr"/>
                      <a:r>
                        <a:rPr lang="en-US" sz="1200" b="0" i="0" u="none" strike="noStrike" kern="1200" dirty="0" smtClean="0">
                          <a:solidFill>
                            <a:srgbClr val="000000"/>
                          </a:solidFill>
                          <a:effectLst/>
                          <a:latin typeface="Calibri" panose="020F0502020204030204" pitchFamily="34" charset="0"/>
                          <a:ea typeface="+mn-ea"/>
                          <a:cs typeface="+mn-cs"/>
                        </a:rPr>
                        <a:t>Metadata and structured authoring based tool to generate statistical analysis plan text</a:t>
                      </a:r>
                      <a:endParaRPr lang="en-US" sz="1200" b="0" i="0" u="none" strike="noStrike" kern="1200" dirty="0">
                        <a:solidFill>
                          <a:srgbClr val="000000"/>
                        </a:solidFill>
                        <a:effectLst/>
                        <a:latin typeface="Calibri" panose="020F0502020204030204" pitchFamily="34" charset="0"/>
                        <a:ea typeface="+mn-ea"/>
                        <a:cs typeface="+mn-cs"/>
                      </a:endParaRPr>
                    </a:p>
                  </a:txBody>
                  <a:tcPr marL="18288" marR="18288" marT="18288" marB="18288"/>
                </a:tc>
              </a:tr>
              <a:tr h="366754">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Calibri" panose="020F0502020204030204" pitchFamily="34" charset="0"/>
                          <a:ea typeface="+mn-ea"/>
                          <a:cs typeface="+mn-cs"/>
                        </a:rPr>
                        <a:t>Mock Shell Creation</a:t>
                      </a:r>
                      <a:endParaRPr lang="en-US" sz="1200" b="0" i="0" u="none" strike="noStrike" kern="1200" dirty="0">
                        <a:solidFill>
                          <a:srgbClr val="000000"/>
                        </a:solidFill>
                        <a:effectLst/>
                        <a:latin typeface="Calibri" panose="020F0502020204030204" pitchFamily="34" charset="0"/>
                        <a:ea typeface="+mn-ea"/>
                        <a:cs typeface="+mn-cs"/>
                      </a:endParaRPr>
                    </a:p>
                  </a:txBody>
                  <a:tcPr marL="18288" marR="18288" marT="18288" marB="18288" anchor="ctr"/>
                </a:tc>
                <a:tc>
                  <a:txBody>
                    <a:bodyPr/>
                    <a:lstStyle/>
                    <a:p>
                      <a:pPr marL="0" marR="0" indent="0" algn="l" defTabSz="914377" rtl="0" eaLnBrk="1" fontAlgn="ctr" latinLnBrk="0" hangingPunct="1">
                        <a:lnSpc>
                          <a:spcPct val="100000"/>
                        </a:lnSpc>
                        <a:spcBef>
                          <a:spcPts val="0"/>
                        </a:spcBef>
                        <a:spcAft>
                          <a:spcPts val="0"/>
                        </a:spcAft>
                        <a:buClrTx/>
                        <a:buSzTx/>
                        <a:buFontTx/>
                        <a:buNone/>
                        <a:tabLst/>
                        <a:defRPr/>
                      </a:pPr>
                      <a:r>
                        <a:rPr lang="en-US" sz="1200" b="0" i="0" u="none" strike="noStrike" kern="1200" dirty="0" smtClean="0">
                          <a:solidFill>
                            <a:srgbClr val="000000"/>
                          </a:solidFill>
                          <a:effectLst/>
                          <a:latin typeface="Calibri" panose="020F0502020204030204" pitchFamily="34" charset="0"/>
                          <a:ea typeface="+mn-ea"/>
                          <a:cs typeface="+mn-cs"/>
                        </a:rPr>
                        <a:t>Metadata and structured authoring based tool to generate mock</a:t>
                      </a:r>
                      <a:r>
                        <a:rPr lang="en-US" sz="1200" b="0" i="0" u="none" strike="noStrike" kern="1200" baseline="0" dirty="0" smtClean="0">
                          <a:solidFill>
                            <a:srgbClr val="000000"/>
                          </a:solidFill>
                          <a:effectLst/>
                          <a:latin typeface="Calibri" panose="020F0502020204030204" pitchFamily="34" charset="0"/>
                          <a:ea typeface="+mn-ea"/>
                          <a:cs typeface="+mn-cs"/>
                        </a:rPr>
                        <a:t> shells</a:t>
                      </a:r>
                      <a:endParaRPr lang="en-US" sz="1200" b="0" i="0" u="none" strike="noStrike" kern="1200" dirty="0" smtClean="0">
                        <a:solidFill>
                          <a:srgbClr val="000000"/>
                        </a:solidFill>
                        <a:effectLst/>
                        <a:latin typeface="Calibri" panose="020F0502020204030204" pitchFamily="34" charset="0"/>
                        <a:ea typeface="+mn-ea"/>
                        <a:cs typeface="+mn-cs"/>
                      </a:endParaRPr>
                    </a:p>
                    <a:p>
                      <a:pPr algn="l" fontAlgn="ctr"/>
                      <a:endParaRPr lang="en-US" sz="1200" b="0" i="0" u="none" strike="noStrike" kern="1200" dirty="0">
                        <a:solidFill>
                          <a:srgbClr val="000000"/>
                        </a:solidFill>
                        <a:effectLst/>
                        <a:latin typeface="Calibri" panose="020F0502020204030204" pitchFamily="34" charset="0"/>
                        <a:ea typeface="+mn-ea"/>
                        <a:cs typeface="+mn-cs"/>
                      </a:endParaRPr>
                    </a:p>
                  </a:txBody>
                  <a:tcPr marL="18288" marR="18288" marT="18288" marB="18288"/>
                </a:tc>
              </a:tr>
            </a:tbl>
          </a:graphicData>
        </a:graphic>
      </p:graphicFrame>
      <p:sp>
        <p:nvSpPr>
          <p:cNvPr id="12" name="Oval 11"/>
          <p:cNvSpPr/>
          <p:nvPr/>
        </p:nvSpPr>
        <p:spPr>
          <a:xfrm>
            <a:off x="852616" y="6083828"/>
            <a:ext cx="284206" cy="283464"/>
          </a:xfrm>
          <a:prstGeom prst="ellipse">
            <a:avLst/>
          </a:prstGeom>
          <a:solidFill>
            <a:srgbClr val="C2F0A2"/>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67016" y="6083828"/>
            <a:ext cx="284206" cy="283464"/>
          </a:xfrm>
          <a:prstGeom prst="ellipse">
            <a:avLst/>
          </a:prstGeom>
          <a:solidFill>
            <a:srgbClr val="FEF5CA"/>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681416" y="6083828"/>
            <a:ext cx="284206" cy="283464"/>
          </a:xfrm>
          <a:prstGeom prst="ellipse">
            <a:avLst/>
          </a:prstGeom>
          <a:solidFill>
            <a:srgbClr val="FFDD3E"/>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12153" y="6360777"/>
            <a:ext cx="936804" cy="246221"/>
          </a:xfrm>
          <a:prstGeom prst="rect">
            <a:avLst/>
          </a:prstGeom>
          <a:noFill/>
        </p:spPr>
        <p:txBody>
          <a:bodyPr wrap="square" rtlCol="0">
            <a:spAutoFit/>
          </a:bodyPr>
          <a:lstStyle/>
          <a:p>
            <a:r>
              <a:rPr lang="en-US" sz="1000" dirty="0" smtClean="0"/>
              <a:t>Implemented</a:t>
            </a:r>
            <a:endParaRPr lang="en-US" sz="1000" dirty="0"/>
          </a:p>
        </p:txBody>
      </p:sp>
      <p:sp>
        <p:nvSpPr>
          <p:cNvPr id="18" name="TextBox 17"/>
          <p:cNvSpPr txBox="1"/>
          <p:nvPr/>
        </p:nvSpPr>
        <p:spPr>
          <a:xfrm>
            <a:off x="1548957" y="6356456"/>
            <a:ext cx="936804" cy="246221"/>
          </a:xfrm>
          <a:prstGeom prst="rect">
            <a:avLst/>
          </a:prstGeom>
          <a:noFill/>
        </p:spPr>
        <p:txBody>
          <a:bodyPr wrap="square" rtlCol="0">
            <a:spAutoFit/>
          </a:bodyPr>
          <a:lstStyle/>
          <a:p>
            <a:r>
              <a:rPr lang="en-US" sz="1000" dirty="0" smtClean="0"/>
              <a:t>PoC Done</a:t>
            </a:r>
            <a:endParaRPr lang="en-US" sz="1000" dirty="0"/>
          </a:p>
        </p:txBody>
      </p:sp>
      <p:sp>
        <p:nvSpPr>
          <p:cNvPr id="19" name="TextBox 18"/>
          <p:cNvSpPr txBox="1"/>
          <p:nvPr/>
        </p:nvSpPr>
        <p:spPr>
          <a:xfrm>
            <a:off x="2560978" y="6355998"/>
            <a:ext cx="936804" cy="246221"/>
          </a:xfrm>
          <a:prstGeom prst="rect">
            <a:avLst/>
          </a:prstGeom>
          <a:noFill/>
        </p:spPr>
        <p:txBody>
          <a:bodyPr wrap="square" rtlCol="0">
            <a:spAutoFit/>
          </a:bodyPr>
          <a:lstStyle/>
          <a:p>
            <a:r>
              <a:rPr lang="en-US" sz="1000" dirty="0" smtClean="0"/>
              <a:t>Concept</a:t>
            </a:r>
            <a:endParaRPr lang="en-US" sz="1000" dirty="0"/>
          </a:p>
        </p:txBody>
      </p:sp>
      <p:pic>
        <p:nvPicPr>
          <p:cNvPr id="26"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567873" y="6131916"/>
            <a:ext cx="320656" cy="31094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3466660" y="6374718"/>
            <a:ext cx="660218" cy="246221"/>
          </a:xfrm>
          <a:prstGeom prst="rect">
            <a:avLst/>
          </a:prstGeom>
          <a:noFill/>
        </p:spPr>
        <p:txBody>
          <a:bodyPr wrap="square" rtlCol="0">
            <a:spAutoFit/>
          </a:bodyPr>
          <a:lstStyle/>
          <a:p>
            <a:r>
              <a:rPr lang="en-US" sz="1000" dirty="0" smtClean="0"/>
              <a:t>RPA/IPA</a:t>
            </a:r>
            <a:endParaRPr lang="en-US" sz="1000" dirty="0"/>
          </a:p>
        </p:txBody>
      </p:sp>
      <p:sp>
        <p:nvSpPr>
          <p:cNvPr id="2" name="TextBox 1"/>
          <p:cNvSpPr txBox="1"/>
          <p:nvPr/>
        </p:nvSpPr>
        <p:spPr>
          <a:xfrm>
            <a:off x="3294787" y="5957797"/>
            <a:ext cx="1293219" cy="276999"/>
          </a:xfrm>
          <a:prstGeom prst="rect">
            <a:avLst/>
          </a:prstGeom>
          <a:noFill/>
        </p:spPr>
        <p:txBody>
          <a:bodyPr wrap="square" rtlCol="0">
            <a:spAutoFit/>
          </a:bodyPr>
          <a:lstStyle/>
          <a:p>
            <a:r>
              <a:rPr lang="en-US" sz="1200" b="1" dirty="0" smtClean="0">
                <a:solidFill>
                  <a:schemeClr val="tx1">
                    <a:lumMod val="65000"/>
                    <a:lumOff val="35000"/>
                  </a:schemeClr>
                </a:solidFill>
              </a:rPr>
              <a:t>Time to Market</a:t>
            </a:r>
            <a:endParaRPr lang="en-US" sz="1200" b="1" dirty="0">
              <a:solidFill>
                <a:schemeClr val="tx1">
                  <a:lumMod val="65000"/>
                  <a:lumOff val="35000"/>
                </a:schemeClr>
              </a:solidFill>
            </a:endParaRPr>
          </a:p>
        </p:txBody>
      </p:sp>
      <p:sp>
        <p:nvSpPr>
          <p:cNvPr id="4" name="Rectangle 3"/>
          <p:cNvSpPr/>
          <p:nvPr/>
        </p:nvSpPr>
        <p:spPr>
          <a:xfrm>
            <a:off x="186195" y="813463"/>
            <a:ext cx="7207813" cy="5131803"/>
          </a:xfrm>
          <a:prstGeom prst="rect">
            <a:avLst/>
          </a:prstGeom>
          <a:solidFill>
            <a:schemeClr val="tx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a:stCxn id="4" idx="1"/>
            <a:endCxn id="4" idx="3"/>
          </p:cNvCxnSpPr>
          <p:nvPr/>
        </p:nvCxnSpPr>
        <p:spPr>
          <a:xfrm>
            <a:off x="186195" y="3379365"/>
            <a:ext cx="7207813"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114138" y="851809"/>
            <a:ext cx="0" cy="5131803"/>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38420" y="822725"/>
            <a:ext cx="0" cy="5137229"/>
          </a:xfrm>
          <a:prstGeom prst="line">
            <a:avLst/>
          </a:prstGeom>
          <a:ln w="12700">
            <a:solidFill>
              <a:schemeClr val="bg1">
                <a:lumMod val="6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38420" y="5954528"/>
            <a:ext cx="7207813" cy="0"/>
          </a:xfrm>
          <a:prstGeom prst="line">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rot="16200000">
            <a:off x="-632470" y="3254865"/>
            <a:ext cx="1744709" cy="276999"/>
          </a:xfrm>
          <a:prstGeom prst="rect">
            <a:avLst/>
          </a:prstGeom>
          <a:noFill/>
        </p:spPr>
        <p:txBody>
          <a:bodyPr wrap="square" rtlCol="0">
            <a:spAutoFit/>
          </a:bodyPr>
          <a:lstStyle/>
          <a:p>
            <a:r>
              <a:rPr lang="en-US" sz="1200" b="1" dirty="0" smtClean="0">
                <a:solidFill>
                  <a:schemeClr val="tx1">
                    <a:lumMod val="65000"/>
                    <a:lumOff val="35000"/>
                  </a:schemeClr>
                </a:solidFill>
              </a:rPr>
              <a:t>Opportunity for Savings</a:t>
            </a:r>
            <a:endParaRPr lang="en-US" sz="1200" b="1" dirty="0">
              <a:solidFill>
                <a:schemeClr val="tx1">
                  <a:lumMod val="65000"/>
                  <a:lumOff val="35000"/>
                </a:schemeClr>
              </a:solidFill>
            </a:endParaRPr>
          </a:p>
        </p:txBody>
      </p:sp>
      <p:sp>
        <p:nvSpPr>
          <p:cNvPr id="55" name="TextBox 54"/>
          <p:cNvSpPr txBox="1"/>
          <p:nvPr/>
        </p:nvSpPr>
        <p:spPr>
          <a:xfrm>
            <a:off x="7114825" y="5942704"/>
            <a:ext cx="445014" cy="246221"/>
          </a:xfrm>
          <a:prstGeom prst="rect">
            <a:avLst/>
          </a:prstGeom>
          <a:noFill/>
        </p:spPr>
        <p:txBody>
          <a:bodyPr wrap="square" rtlCol="0">
            <a:spAutoFit/>
          </a:bodyPr>
          <a:lstStyle/>
          <a:p>
            <a:r>
              <a:rPr lang="en-US" sz="1000" dirty="0" smtClean="0"/>
              <a:t>High</a:t>
            </a:r>
            <a:endParaRPr lang="en-US" sz="1000" dirty="0"/>
          </a:p>
        </p:txBody>
      </p:sp>
      <p:sp>
        <p:nvSpPr>
          <p:cNvPr id="56" name="TextBox 55"/>
          <p:cNvSpPr txBox="1"/>
          <p:nvPr/>
        </p:nvSpPr>
        <p:spPr>
          <a:xfrm rot="16200000">
            <a:off x="19141" y="939567"/>
            <a:ext cx="445014" cy="246221"/>
          </a:xfrm>
          <a:prstGeom prst="rect">
            <a:avLst/>
          </a:prstGeom>
          <a:noFill/>
        </p:spPr>
        <p:txBody>
          <a:bodyPr wrap="square" rtlCol="0">
            <a:spAutoFit/>
          </a:bodyPr>
          <a:lstStyle/>
          <a:p>
            <a:r>
              <a:rPr lang="en-US" sz="1000" dirty="0" smtClean="0"/>
              <a:t>High</a:t>
            </a:r>
            <a:endParaRPr lang="en-US" sz="1000" dirty="0"/>
          </a:p>
        </p:txBody>
      </p:sp>
      <p:sp>
        <p:nvSpPr>
          <p:cNvPr id="115" name="Oval 114"/>
          <p:cNvSpPr>
            <a:spLocks/>
          </p:cNvSpPr>
          <p:nvPr/>
        </p:nvSpPr>
        <p:spPr>
          <a:xfrm>
            <a:off x="3950573" y="1559923"/>
            <a:ext cx="923469" cy="913480"/>
          </a:xfrm>
          <a:prstGeom prst="ellipse">
            <a:avLst/>
          </a:prstGeom>
          <a:solidFill>
            <a:schemeClr val="accent4">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3874464" y="1742450"/>
            <a:ext cx="1044745" cy="707886"/>
          </a:xfrm>
          <a:prstGeom prst="rect">
            <a:avLst/>
          </a:prstGeom>
          <a:noFill/>
        </p:spPr>
        <p:txBody>
          <a:bodyPr wrap="square" rtlCol="0">
            <a:spAutoFit/>
          </a:bodyPr>
          <a:lstStyle/>
          <a:p>
            <a:pPr algn="ctr"/>
            <a:r>
              <a:rPr lang="en-US" sz="1000" b="1" dirty="0" smtClean="0"/>
              <a:t>Standards &amp; Metadata Management</a:t>
            </a:r>
          </a:p>
          <a:p>
            <a:pPr algn="ctr"/>
            <a:r>
              <a:rPr lang="en-US" sz="1000" b="1" dirty="0" smtClean="0"/>
              <a:t>System</a:t>
            </a:r>
            <a:endParaRPr lang="en-US" sz="1000" b="1" dirty="0"/>
          </a:p>
        </p:txBody>
      </p:sp>
      <p:sp>
        <p:nvSpPr>
          <p:cNvPr id="68" name="Oval 67"/>
          <p:cNvSpPr>
            <a:spLocks noChangeAspect="1"/>
          </p:cNvSpPr>
          <p:nvPr/>
        </p:nvSpPr>
        <p:spPr>
          <a:xfrm>
            <a:off x="1832248" y="2638445"/>
            <a:ext cx="678682" cy="690442"/>
          </a:xfrm>
          <a:prstGeom prst="ellipse">
            <a:avLst/>
          </a:prstGeom>
          <a:solidFill>
            <a:schemeClr val="accent4">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1733998" y="2706373"/>
            <a:ext cx="860417" cy="553998"/>
          </a:xfrm>
          <a:prstGeom prst="rect">
            <a:avLst/>
          </a:prstGeom>
          <a:noFill/>
        </p:spPr>
        <p:txBody>
          <a:bodyPr wrap="square" rtlCol="0">
            <a:spAutoFit/>
          </a:bodyPr>
          <a:lstStyle/>
          <a:p>
            <a:pPr algn="ctr"/>
            <a:r>
              <a:rPr lang="en-US" sz="1000" b="1" dirty="0" smtClean="0"/>
              <a:t>Resource Forecasting &amp; Utilization</a:t>
            </a:r>
            <a:endParaRPr lang="en-US" sz="1000" b="1" dirty="0"/>
          </a:p>
        </p:txBody>
      </p:sp>
      <p:pic>
        <p:nvPicPr>
          <p:cNvPr id="70"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804043" y="2518600"/>
            <a:ext cx="320656" cy="310940"/>
          </a:xfrm>
          <a:prstGeom prst="rect">
            <a:avLst/>
          </a:prstGeom>
          <a:noFill/>
          <a:extLst>
            <a:ext uri="{909E8E84-426E-40DD-AFC4-6F175D3DCCD1}">
              <a14:hiddenFill xmlns:a14="http://schemas.microsoft.com/office/drawing/2010/main">
                <a:solidFill>
                  <a:srgbClr val="FFFFFF"/>
                </a:solidFill>
              </a14:hiddenFill>
            </a:ext>
          </a:extLst>
        </p:spPr>
      </p:pic>
      <p:sp>
        <p:nvSpPr>
          <p:cNvPr id="48" name="Oval 47"/>
          <p:cNvSpPr>
            <a:spLocks/>
          </p:cNvSpPr>
          <p:nvPr/>
        </p:nvSpPr>
        <p:spPr>
          <a:xfrm>
            <a:off x="539593" y="5303099"/>
            <a:ext cx="455126" cy="481151"/>
          </a:xfrm>
          <a:prstGeom prst="ellipse">
            <a:avLst/>
          </a:prstGeom>
          <a:solidFill>
            <a:schemeClr val="accent3">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445732" y="5384140"/>
            <a:ext cx="696372" cy="400110"/>
          </a:xfrm>
          <a:prstGeom prst="rect">
            <a:avLst/>
          </a:prstGeom>
          <a:noFill/>
        </p:spPr>
        <p:txBody>
          <a:bodyPr wrap="square" rtlCol="0">
            <a:spAutoFit/>
          </a:bodyPr>
          <a:lstStyle/>
          <a:p>
            <a:pPr algn="ctr"/>
            <a:r>
              <a:rPr lang="en-US" sz="1000" b="1" dirty="0" smtClean="0"/>
              <a:t>SAS Log Parsing</a:t>
            </a:r>
            <a:endParaRPr lang="en-US" sz="1000" b="1" dirty="0"/>
          </a:p>
        </p:txBody>
      </p:sp>
      <p:pic>
        <p:nvPicPr>
          <p:cNvPr id="50"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51825" y="5205616"/>
            <a:ext cx="320656" cy="310940"/>
          </a:xfrm>
          <a:prstGeom prst="rect">
            <a:avLst/>
          </a:prstGeom>
          <a:noFill/>
          <a:extLst>
            <a:ext uri="{909E8E84-426E-40DD-AFC4-6F175D3DCCD1}">
              <a14:hiddenFill xmlns:a14="http://schemas.microsoft.com/office/drawing/2010/main">
                <a:solidFill>
                  <a:srgbClr val="FFFFFF"/>
                </a:solidFill>
              </a14:hiddenFill>
            </a:ext>
          </a:extLst>
        </p:spPr>
      </p:pic>
      <p:sp>
        <p:nvSpPr>
          <p:cNvPr id="62" name="Oval 61"/>
          <p:cNvSpPr>
            <a:spLocks/>
          </p:cNvSpPr>
          <p:nvPr/>
        </p:nvSpPr>
        <p:spPr>
          <a:xfrm>
            <a:off x="5853449" y="3381516"/>
            <a:ext cx="694944" cy="695248"/>
          </a:xfrm>
          <a:prstGeom prst="ellipse">
            <a:avLst/>
          </a:prstGeom>
          <a:solidFill>
            <a:srgbClr val="FFDD3E"/>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5731928" y="3540902"/>
            <a:ext cx="955611" cy="400110"/>
          </a:xfrm>
          <a:prstGeom prst="rect">
            <a:avLst/>
          </a:prstGeom>
          <a:noFill/>
        </p:spPr>
        <p:txBody>
          <a:bodyPr wrap="square" rtlCol="0">
            <a:spAutoFit/>
          </a:bodyPr>
          <a:lstStyle/>
          <a:p>
            <a:pPr algn="ctr"/>
            <a:r>
              <a:rPr lang="en-US" sz="1000" b="1" dirty="0" smtClean="0"/>
              <a:t>Mock Shell Creation</a:t>
            </a:r>
            <a:endParaRPr lang="en-US" sz="1000" b="1" dirty="0"/>
          </a:p>
        </p:txBody>
      </p:sp>
      <p:pic>
        <p:nvPicPr>
          <p:cNvPr id="64"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817642" y="3317085"/>
            <a:ext cx="320656" cy="310940"/>
          </a:xfrm>
          <a:prstGeom prst="rect">
            <a:avLst/>
          </a:prstGeom>
          <a:noFill/>
          <a:extLst>
            <a:ext uri="{909E8E84-426E-40DD-AFC4-6F175D3DCCD1}">
              <a14:hiddenFill xmlns:a14="http://schemas.microsoft.com/office/drawing/2010/main">
                <a:solidFill>
                  <a:srgbClr val="FFFFFF"/>
                </a:solidFill>
              </a14:hiddenFill>
            </a:ext>
          </a:extLst>
        </p:spPr>
      </p:pic>
      <p:sp>
        <p:nvSpPr>
          <p:cNvPr id="65" name="Rectangle 64"/>
          <p:cNvSpPr/>
          <p:nvPr/>
        </p:nvSpPr>
        <p:spPr>
          <a:xfrm>
            <a:off x="4509215" y="6167439"/>
            <a:ext cx="537915" cy="204063"/>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MDR</a:t>
            </a:r>
            <a:endParaRPr lang="en-US" sz="1000" dirty="0">
              <a:solidFill>
                <a:schemeClr val="tx1"/>
              </a:solidFill>
            </a:endParaRPr>
          </a:p>
        </p:txBody>
      </p:sp>
      <p:sp>
        <p:nvSpPr>
          <p:cNvPr id="66" name="TextBox 65"/>
          <p:cNvSpPr txBox="1"/>
          <p:nvPr/>
        </p:nvSpPr>
        <p:spPr>
          <a:xfrm>
            <a:off x="4222605" y="6350424"/>
            <a:ext cx="1596275" cy="246221"/>
          </a:xfrm>
          <a:prstGeom prst="rect">
            <a:avLst/>
          </a:prstGeom>
          <a:noFill/>
        </p:spPr>
        <p:txBody>
          <a:bodyPr wrap="square" rtlCol="0">
            <a:spAutoFit/>
          </a:bodyPr>
          <a:lstStyle/>
          <a:p>
            <a:r>
              <a:rPr lang="en-US" sz="1000" dirty="0" smtClean="0"/>
              <a:t>Meta Data Repository</a:t>
            </a:r>
            <a:endParaRPr lang="en-US" sz="1000" dirty="0"/>
          </a:p>
        </p:txBody>
      </p:sp>
      <p:sp>
        <p:nvSpPr>
          <p:cNvPr id="74" name="Oval 73"/>
          <p:cNvSpPr>
            <a:spLocks/>
          </p:cNvSpPr>
          <p:nvPr/>
        </p:nvSpPr>
        <p:spPr>
          <a:xfrm>
            <a:off x="3298353" y="2056691"/>
            <a:ext cx="786384" cy="786900"/>
          </a:xfrm>
          <a:prstGeom prst="ellipse">
            <a:avLst/>
          </a:prstGeom>
          <a:gradFill>
            <a:gsLst>
              <a:gs pos="0">
                <a:srgbClr val="FFDD3E"/>
              </a:gs>
              <a:gs pos="68000">
                <a:srgbClr val="9CB86E"/>
              </a:gs>
              <a:gs pos="100000">
                <a:srgbClr val="156B13"/>
              </a:gs>
            </a:gsLst>
            <a:lin ang="5400000" scaled="0"/>
          </a:gra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3156771" y="2195072"/>
            <a:ext cx="1026674" cy="553998"/>
          </a:xfrm>
          <a:prstGeom prst="rect">
            <a:avLst/>
          </a:prstGeom>
          <a:noFill/>
        </p:spPr>
        <p:txBody>
          <a:bodyPr wrap="square" rtlCol="0">
            <a:spAutoFit/>
          </a:bodyPr>
          <a:lstStyle/>
          <a:p>
            <a:pPr algn="ctr"/>
            <a:r>
              <a:rPr lang="en-US" sz="1000" b="1" dirty="0" smtClean="0"/>
              <a:t>Data Anonymization/ Policy 70</a:t>
            </a:r>
            <a:endParaRPr lang="en-US" sz="1000" b="1" dirty="0"/>
          </a:p>
        </p:txBody>
      </p:sp>
      <p:pic>
        <p:nvPicPr>
          <p:cNvPr id="76"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284541" y="1988531"/>
            <a:ext cx="320656" cy="310940"/>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Group 44"/>
          <p:cNvGrpSpPr/>
          <p:nvPr/>
        </p:nvGrpSpPr>
        <p:grpSpPr>
          <a:xfrm>
            <a:off x="3655627" y="2063149"/>
            <a:ext cx="389674" cy="215444"/>
            <a:chOff x="1163271" y="6210930"/>
            <a:chExt cx="389674" cy="215444"/>
          </a:xfrm>
        </p:grpSpPr>
        <p:sp>
          <p:nvSpPr>
            <p:cNvPr id="52" name="Rectangle 51"/>
            <p:cNvSpPr/>
            <p:nvPr/>
          </p:nvSpPr>
          <p:spPr>
            <a:xfrm>
              <a:off x="1218730" y="6244753"/>
              <a:ext cx="281058" cy="14912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53" name="TextBox 52"/>
            <p:cNvSpPr txBox="1"/>
            <p:nvPr/>
          </p:nvSpPr>
          <p:spPr>
            <a:xfrm>
              <a:off x="1163271" y="6210930"/>
              <a:ext cx="389674" cy="215444"/>
            </a:xfrm>
            <a:prstGeom prst="rect">
              <a:avLst/>
            </a:prstGeom>
            <a:noFill/>
          </p:spPr>
          <p:txBody>
            <a:bodyPr wrap="square" rtlCol="0">
              <a:spAutoFit/>
            </a:bodyPr>
            <a:lstStyle/>
            <a:p>
              <a:r>
                <a:rPr lang="en-US" sz="800" dirty="0" smtClean="0"/>
                <a:t>MDR</a:t>
              </a:r>
              <a:endParaRPr lang="en-US" sz="800" dirty="0"/>
            </a:p>
          </p:txBody>
        </p:sp>
      </p:grpSp>
      <p:sp>
        <p:nvSpPr>
          <p:cNvPr id="57" name="Oval 56"/>
          <p:cNvSpPr>
            <a:spLocks/>
          </p:cNvSpPr>
          <p:nvPr/>
        </p:nvSpPr>
        <p:spPr>
          <a:xfrm>
            <a:off x="644767" y="4611854"/>
            <a:ext cx="684702" cy="578583"/>
          </a:xfrm>
          <a:prstGeom prst="ellipse">
            <a:avLst/>
          </a:prstGeom>
          <a:solidFill>
            <a:schemeClr val="accent3">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8" name="TextBox 57"/>
          <p:cNvSpPr txBox="1"/>
          <p:nvPr/>
        </p:nvSpPr>
        <p:spPr>
          <a:xfrm>
            <a:off x="644768" y="4611855"/>
            <a:ext cx="684702" cy="553998"/>
          </a:xfrm>
          <a:prstGeom prst="rect">
            <a:avLst/>
          </a:prstGeom>
          <a:noFill/>
        </p:spPr>
        <p:txBody>
          <a:bodyPr wrap="square" rtlCol="0">
            <a:spAutoFit/>
          </a:bodyPr>
          <a:lstStyle/>
          <a:p>
            <a:pPr algn="ctr"/>
            <a:r>
              <a:rPr lang="en-US" sz="1000" b="1" dirty="0" smtClean="0"/>
              <a:t>Patient Profile Listing</a:t>
            </a:r>
            <a:endParaRPr lang="en-US" sz="1000" b="1" dirty="0"/>
          </a:p>
        </p:txBody>
      </p:sp>
      <p:pic>
        <p:nvPicPr>
          <p:cNvPr id="59"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21714" y="4512276"/>
            <a:ext cx="320656" cy="310940"/>
          </a:xfrm>
          <a:prstGeom prst="rect">
            <a:avLst/>
          </a:prstGeom>
          <a:noFill/>
          <a:extLst>
            <a:ext uri="{909E8E84-426E-40DD-AFC4-6F175D3DCCD1}">
              <a14:hiddenFill xmlns:a14="http://schemas.microsoft.com/office/drawing/2010/main">
                <a:solidFill>
                  <a:srgbClr val="FFFFFF"/>
                </a:solidFill>
              </a14:hiddenFill>
            </a:ext>
          </a:extLst>
        </p:spPr>
      </p:pic>
      <p:sp>
        <p:nvSpPr>
          <p:cNvPr id="60" name="Oval 59"/>
          <p:cNvSpPr>
            <a:spLocks/>
          </p:cNvSpPr>
          <p:nvPr/>
        </p:nvSpPr>
        <p:spPr>
          <a:xfrm>
            <a:off x="1564492" y="3571206"/>
            <a:ext cx="601197" cy="589410"/>
          </a:xfrm>
          <a:prstGeom prst="ellipse">
            <a:avLst/>
          </a:prstGeom>
          <a:gradFill>
            <a:gsLst>
              <a:gs pos="0">
                <a:schemeClr val="accent4">
                  <a:lumMod val="20000"/>
                  <a:lumOff val="80000"/>
                </a:schemeClr>
              </a:gs>
              <a:gs pos="77000">
                <a:srgbClr val="9CB86E"/>
              </a:gs>
              <a:gs pos="100000">
                <a:srgbClr val="156B13"/>
              </a:gs>
            </a:gsLst>
            <a:lin ang="5400000" scaled="0"/>
          </a:gra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7" name="TextBox 66"/>
          <p:cNvSpPr txBox="1"/>
          <p:nvPr/>
        </p:nvSpPr>
        <p:spPr>
          <a:xfrm>
            <a:off x="1423245" y="3713741"/>
            <a:ext cx="879855" cy="400110"/>
          </a:xfrm>
          <a:prstGeom prst="rect">
            <a:avLst/>
          </a:prstGeom>
          <a:noFill/>
        </p:spPr>
        <p:txBody>
          <a:bodyPr wrap="square" rtlCol="0">
            <a:spAutoFit/>
          </a:bodyPr>
          <a:lstStyle/>
          <a:p>
            <a:pPr algn="ctr"/>
            <a:r>
              <a:rPr lang="en-US" sz="1000" b="1" dirty="0" smtClean="0"/>
              <a:t>SDTM Annotation</a:t>
            </a:r>
            <a:endParaRPr lang="en-US" sz="1000" b="1" dirty="0"/>
          </a:p>
        </p:txBody>
      </p:sp>
      <p:pic>
        <p:nvPicPr>
          <p:cNvPr id="71"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497576" y="3454944"/>
            <a:ext cx="320656" cy="310940"/>
          </a:xfrm>
          <a:prstGeom prst="rect">
            <a:avLst/>
          </a:prstGeom>
          <a:noFill/>
          <a:extLst>
            <a:ext uri="{909E8E84-426E-40DD-AFC4-6F175D3DCCD1}">
              <a14:hiddenFill xmlns:a14="http://schemas.microsoft.com/office/drawing/2010/main">
                <a:solidFill>
                  <a:srgbClr val="FFFFFF"/>
                </a:solidFill>
              </a14:hiddenFill>
            </a:ext>
          </a:extLst>
        </p:spPr>
      </p:pic>
      <p:sp>
        <p:nvSpPr>
          <p:cNvPr id="85" name="Oval 84"/>
          <p:cNvSpPr>
            <a:spLocks/>
          </p:cNvSpPr>
          <p:nvPr/>
        </p:nvSpPr>
        <p:spPr>
          <a:xfrm>
            <a:off x="817668" y="2782879"/>
            <a:ext cx="653078" cy="634831"/>
          </a:xfrm>
          <a:prstGeom prst="ellipse">
            <a:avLst/>
          </a:prstGeom>
          <a:solidFill>
            <a:schemeClr val="accent3">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86" name="TextBox 85"/>
          <p:cNvSpPr txBox="1"/>
          <p:nvPr/>
        </p:nvSpPr>
        <p:spPr>
          <a:xfrm>
            <a:off x="704076" y="2867361"/>
            <a:ext cx="860417" cy="400110"/>
          </a:xfrm>
          <a:prstGeom prst="rect">
            <a:avLst/>
          </a:prstGeom>
          <a:noFill/>
        </p:spPr>
        <p:txBody>
          <a:bodyPr wrap="square" rtlCol="0">
            <a:spAutoFit/>
          </a:bodyPr>
          <a:lstStyle/>
          <a:p>
            <a:pPr algn="ctr"/>
            <a:r>
              <a:rPr lang="en-US" sz="1000" b="1" dirty="0" smtClean="0"/>
              <a:t>Narrative Generator</a:t>
            </a:r>
            <a:endParaRPr lang="en-US" sz="1000" b="1" dirty="0"/>
          </a:p>
        </p:txBody>
      </p:sp>
      <p:grpSp>
        <p:nvGrpSpPr>
          <p:cNvPr id="87" name="Group 86"/>
          <p:cNvGrpSpPr/>
          <p:nvPr/>
        </p:nvGrpSpPr>
        <p:grpSpPr>
          <a:xfrm>
            <a:off x="1168836" y="2675157"/>
            <a:ext cx="389674" cy="215444"/>
            <a:chOff x="1258157" y="6210930"/>
            <a:chExt cx="389674" cy="215444"/>
          </a:xfrm>
        </p:grpSpPr>
        <p:sp>
          <p:nvSpPr>
            <p:cNvPr id="88" name="Rectangle 87"/>
            <p:cNvSpPr/>
            <p:nvPr/>
          </p:nvSpPr>
          <p:spPr>
            <a:xfrm>
              <a:off x="1313616" y="6244753"/>
              <a:ext cx="281058" cy="14912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9" name="TextBox 88"/>
            <p:cNvSpPr txBox="1"/>
            <p:nvPr/>
          </p:nvSpPr>
          <p:spPr>
            <a:xfrm>
              <a:off x="1258157" y="6210930"/>
              <a:ext cx="389674" cy="215444"/>
            </a:xfrm>
            <a:prstGeom prst="rect">
              <a:avLst/>
            </a:prstGeom>
            <a:noFill/>
          </p:spPr>
          <p:txBody>
            <a:bodyPr wrap="square" rtlCol="0">
              <a:spAutoFit/>
            </a:bodyPr>
            <a:lstStyle/>
            <a:p>
              <a:r>
                <a:rPr lang="en-US" sz="800" dirty="0" smtClean="0"/>
                <a:t>ANT</a:t>
              </a:r>
              <a:endParaRPr lang="en-US" sz="800" dirty="0"/>
            </a:p>
          </p:txBody>
        </p:sp>
      </p:grpSp>
      <p:sp>
        <p:nvSpPr>
          <p:cNvPr id="90" name="Oval 89"/>
          <p:cNvSpPr>
            <a:spLocks/>
          </p:cNvSpPr>
          <p:nvPr/>
        </p:nvSpPr>
        <p:spPr>
          <a:xfrm>
            <a:off x="6685754" y="3379365"/>
            <a:ext cx="643139" cy="592963"/>
          </a:xfrm>
          <a:prstGeom prst="ellipse">
            <a:avLst/>
          </a:prstGeom>
          <a:solidFill>
            <a:srgbClr val="FFDD3E"/>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91" name="TextBox 90"/>
          <p:cNvSpPr txBox="1"/>
          <p:nvPr/>
        </p:nvSpPr>
        <p:spPr>
          <a:xfrm>
            <a:off x="6650129" y="3481996"/>
            <a:ext cx="668130" cy="400110"/>
          </a:xfrm>
          <a:prstGeom prst="rect">
            <a:avLst/>
          </a:prstGeom>
          <a:noFill/>
        </p:spPr>
        <p:txBody>
          <a:bodyPr wrap="square" rtlCol="0">
            <a:spAutoFit/>
          </a:bodyPr>
          <a:lstStyle/>
          <a:p>
            <a:pPr algn="ctr"/>
            <a:r>
              <a:rPr lang="en-US" sz="1000" b="1" dirty="0" smtClean="0"/>
              <a:t>SAP </a:t>
            </a:r>
          </a:p>
          <a:p>
            <a:pPr algn="ctr"/>
            <a:r>
              <a:rPr lang="en-US" sz="1000" b="1" dirty="0" smtClean="0"/>
              <a:t>Writing</a:t>
            </a:r>
            <a:endParaRPr lang="en-US" sz="1000" b="1" dirty="0"/>
          </a:p>
        </p:txBody>
      </p:sp>
      <p:pic>
        <p:nvPicPr>
          <p:cNvPr id="92"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620474" y="3307021"/>
            <a:ext cx="320656" cy="310940"/>
          </a:xfrm>
          <a:prstGeom prst="rect">
            <a:avLst/>
          </a:prstGeom>
          <a:noFill/>
          <a:extLst>
            <a:ext uri="{909E8E84-426E-40DD-AFC4-6F175D3DCCD1}">
              <a14:hiddenFill xmlns:a14="http://schemas.microsoft.com/office/drawing/2010/main">
                <a:solidFill>
                  <a:srgbClr val="FFFFFF"/>
                </a:solidFill>
              </a14:hiddenFill>
            </a:ext>
          </a:extLst>
        </p:spPr>
      </p:pic>
      <p:sp>
        <p:nvSpPr>
          <p:cNvPr id="93" name="Oval 92"/>
          <p:cNvSpPr>
            <a:spLocks/>
          </p:cNvSpPr>
          <p:nvPr/>
        </p:nvSpPr>
        <p:spPr>
          <a:xfrm>
            <a:off x="2426386" y="3616731"/>
            <a:ext cx="532954" cy="556460"/>
          </a:xfrm>
          <a:prstGeom prst="ellipse">
            <a:avLst/>
          </a:prstGeom>
          <a:gradFill>
            <a:gsLst>
              <a:gs pos="0">
                <a:schemeClr val="accent4">
                  <a:lumMod val="20000"/>
                  <a:lumOff val="80000"/>
                </a:schemeClr>
              </a:gs>
              <a:gs pos="77000">
                <a:srgbClr val="9CB86E"/>
              </a:gs>
              <a:gs pos="100000">
                <a:srgbClr val="156B13"/>
              </a:gs>
            </a:gsLst>
            <a:lin ang="5400000" scaled="0"/>
          </a:gra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pic>
        <p:nvPicPr>
          <p:cNvPr id="94"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50601" y="3452969"/>
            <a:ext cx="320656" cy="310940"/>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p:cNvSpPr txBox="1"/>
          <p:nvPr/>
        </p:nvSpPr>
        <p:spPr>
          <a:xfrm>
            <a:off x="2289733" y="3725581"/>
            <a:ext cx="878069" cy="400110"/>
          </a:xfrm>
          <a:prstGeom prst="rect">
            <a:avLst/>
          </a:prstGeom>
          <a:noFill/>
        </p:spPr>
        <p:txBody>
          <a:bodyPr wrap="square" rtlCol="0">
            <a:spAutoFit/>
          </a:bodyPr>
          <a:lstStyle/>
          <a:p>
            <a:pPr algn="ctr"/>
            <a:r>
              <a:rPr lang="en-US" sz="1000" b="1" dirty="0" err="1" smtClean="0"/>
              <a:t>Define.Xml</a:t>
            </a:r>
            <a:r>
              <a:rPr lang="en-US" sz="1000" b="1" dirty="0" smtClean="0"/>
              <a:t> Generator</a:t>
            </a:r>
            <a:endParaRPr lang="en-US" sz="1000" b="1" dirty="0"/>
          </a:p>
        </p:txBody>
      </p:sp>
      <p:sp>
        <p:nvSpPr>
          <p:cNvPr id="98" name="TextBox 97"/>
          <p:cNvSpPr txBox="1"/>
          <p:nvPr/>
        </p:nvSpPr>
        <p:spPr>
          <a:xfrm>
            <a:off x="1892970" y="3497681"/>
            <a:ext cx="389674" cy="215444"/>
          </a:xfrm>
          <a:prstGeom prst="rect">
            <a:avLst/>
          </a:prstGeom>
          <a:solidFill>
            <a:schemeClr val="accent1">
              <a:lumMod val="40000"/>
              <a:lumOff val="60000"/>
            </a:schemeClr>
          </a:solidFill>
        </p:spPr>
        <p:txBody>
          <a:bodyPr wrap="square" rtlCol="0">
            <a:spAutoFit/>
          </a:bodyPr>
          <a:lstStyle/>
          <a:p>
            <a:r>
              <a:rPr lang="en-US" sz="800" dirty="0" smtClean="0"/>
              <a:t>MDR</a:t>
            </a:r>
            <a:endParaRPr lang="en-US" sz="800" dirty="0"/>
          </a:p>
        </p:txBody>
      </p:sp>
      <p:sp>
        <p:nvSpPr>
          <p:cNvPr id="99" name="TextBox 98"/>
          <p:cNvSpPr txBox="1"/>
          <p:nvPr/>
        </p:nvSpPr>
        <p:spPr>
          <a:xfrm>
            <a:off x="2778128" y="3536582"/>
            <a:ext cx="389674" cy="215444"/>
          </a:xfrm>
          <a:prstGeom prst="rect">
            <a:avLst/>
          </a:prstGeom>
          <a:solidFill>
            <a:schemeClr val="accent1">
              <a:lumMod val="40000"/>
              <a:lumOff val="60000"/>
            </a:schemeClr>
          </a:solidFill>
        </p:spPr>
        <p:txBody>
          <a:bodyPr wrap="square" rtlCol="0">
            <a:spAutoFit/>
          </a:bodyPr>
          <a:lstStyle/>
          <a:p>
            <a:r>
              <a:rPr lang="en-US" sz="800" dirty="0" smtClean="0"/>
              <a:t>MDR</a:t>
            </a:r>
            <a:endParaRPr lang="en-US" sz="800" dirty="0"/>
          </a:p>
        </p:txBody>
      </p:sp>
      <p:sp>
        <p:nvSpPr>
          <p:cNvPr id="100" name="TextBox 99"/>
          <p:cNvSpPr txBox="1"/>
          <p:nvPr/>
        </p:nvSpPr>
        <p:spPr>
          <a:xfrm>
            <a:off x="4390231" y="1501555"/>
            <a:ext cx="406177" cy="215444"/>
          </a:xfrm>
          <a:prstGeom prst="rect">
            <a:avLst/>
          </a:prstGeom>
          <a:solidFill>
            <a:schemeClr val="accent1">
              <a:lumMod val="40000"/>
              <a:lumOff val="60000"/>
            </a:schemeClr>
          </a:solidFill>
        </p:spPr>
        <p:txBody>
          <a:bodyPr wrap="square" rtlCol="0">
            <a:spAutoFit/>
          </a:bodyPr>
          <a:lstStyle/>
          <a:p>
            <a:r>
              <a:rPr lang="en-US" sz="800" dirty="0" smtClean="0"/>
              <a:t>MDR</a:t>
            </a:r>
            <a:endParaRPr lang="en-US" sz="800" dirty="0"/>
          </a:p>
        </p:txBody>
      </p:sp>
      <p:sp>
        <p:nvSpPr>
          <p:cNvPr id="101" name="Oval 100"/>
          <p:cNvSpPr>
            <a:spLocks/>
          </p:cNvSpPr>
          <p:nvPr/>
        </p:nvSpPr>
        <p:spPr>
          <a:xfrm>
            <a:off x="3422557" y="3571206"/>
            <a:ext cx="548690" cy="602708"/>
          </a:xfrm>
          <a:prstGeom prst="ellipse">
            <a:avLst/>
          </a:prstGeom>
          <a:solidFill>
            <a:srgbClr val="FFDD3E"/>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3230408" y="3712454"/>
            <a:ext cx="955611" cy="400110"/>
          </a:xfrm>
          <a:prstGeom prst="rect">
            <a:avLst/>
          </a:prstGeom>
          <a:noFill/>
        </p:spPr>
        <p:txBody>
          <a:bodyPr wrap="square" rtlCol="0">
            <a:spAutoFit/>
          </a:bodyPr>
          <a:lstStyle/>
          <a:p>
            <a:pPr algn="ctr"/>
            <a:r>
              <a:rPr lang="en-US" sz="1000" b="1" dirty="0" smtClean="0"/>
              <a:t>CTRD XML Generator</a:t>
            </a:r>
            <a:endParaRPr lang="en-US" sz="1000" b="1" dirty="0"/>
          </a:p>
        </p:txBody>
      </p:sp>
      <p:pic>
        <p:nvPicPr>
          <p:cNvPr id="103"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316122" y="3488637"/>
            <a:ext cx="320656" cy="310940"/>
          </a:xfrm>
          <a:prstGeom prst="rect">
            <a:avLst/>
          </a:prstGeom>
          <a:noFill/>
          <a:extLst>
            <a:ext uri="{909E8E84-426E-40DD-AFC4-6F175D3DCCD1}">
              <a14:hiddenFill xmlns:a14="http://schemas.microsoft.com/office/drawing/2010/main">
                <a:solidFill>
                  <a:srgbClr val="FFFFFF"/>
                </a:solidFill>
              </a14:hiddenFill>
            </a:ext>
          </a:extLst>
        </p:spPr>
      </p:pic>
      <p:sp>
        <p:nvSpPr>
          <p:cNvPr id="104" name="Oval 103"/>
          <p:cNvSpPr>
            <a:spLocks/>
          </p:cNvSpPr>
          <p:nvPr/>
        </p:nvSpPr>
        <p:spPr>
          <a:xfrm>
            <a:off x="4801679" y="1281023"/>
            <a:ext cx="930941" cy="913480"/>
          </a:xfrm>
          <a:prstGeom prst="ellipse">
            <a:avLst/>
          </a:prstGeom>
          <a:solidFill>
            <a:schemeClr val="accent4">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4710724" y="1463550"/>
            <a:ext cx="1086233" cy="553998"/>
          </a:xfrm>
          <a:prstGeom prst="rect">
            <a:avLst/>
          </a:prstGeom>
          <a:noFill/>
        </p:spPr>
        <p:txBody>
          <a:bodyPr wrap="square" rtlCol="0">
            <a:spAutoFit/>
          </a:bodyPr>
          <a:lstStyle/>
          <a:p>
            <a:pPr algn="ctr"/>
            <a:r>
              <a:rPr lang="en-US" sz="1000" b="1" dirty="0" smtClean="0"/>
              <a:t>Raw to SDTM Data Transformation</a:t>
            </a:r>
            <a:endParaRPr lang="en-US" sz="1000" b="1" dirty="0"/>
          </a:p>
        </p:txBody>
      </p:sp>
      <p:sp>
        <p:nvSpPr>
          <p:cNvPr id="106" name="TextBox 105"/>
          <p:cNvSpPr txBox="1"/>
          <p:nvPr/>
        </p:nvSpPr>
        <p:spPr>
          <a:xfrm>
            <a:off x="5293093" y="1231281"/>
            <a:ext cx="406177" cy="215444"/>
          </a:xfrm>
          <a:prstGeom prst="rect">
            <a:avLst/>
          </a:prstGeom>
          <a:solidFill>
            <a:schemeClr val="accent1">
              <a:lumMod val="40000"/>
              <a:lumOff val="60000"/>
            </a:schemeClr>
          </a:solidFill>
        </p:spPr>
        <p:txBody>
          <a:bodyPr wrap="square" rtlCol="0">
            <a:spAutoFit/>
          </a:bodyPr>
          <a:lstStyle/>
          <a:p>
            <a:r>
              <a:rPr lang="en-US" sz="800" dirty="0" smtClean="0"/>
              <a:t>MDR</a:t>
            </a:r>
            <a:endParaRPr lang="en-US" sz="800" dirty="0"/>
          </a:p>
        </p:txBody>
      </p:sp>
      <p:sp>
        <p:nvSpPr>
          <p:cNvPr id="107" name="Oval 106"/>
          <p:cNvSpPr>
            <a:spLocks/>
          </p:cNvSpPr>
          <p:nvPr/>
        </p:nvSpPr>
        <p:spPr>
          <a:xfrm>
            <a:off x="5713167" y="1278155"/>
            <a:ext cx="892900" cy="865846"/>
          </a:xfrm>
          <a:prstGeom prst="ellipse">
            <a:avLst/>
          </a:prstGeom>
          <a:solidFill>
            <a:srgbClr val="FFDD3E"/>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5688814" y="1460682"/>
            <a:ext cx="1007833" cy="553998"/>
          </a:xfrm>
          <a:prstGeom prst="rect">
            <a:avLst/>
          </a:prstGeom>
          <a:noFill/>
        </p:spPr>
        <p:txBody>
          <a:bodyPr wrap="square" rtlCol="0">
            <a:spAutoFit/>
          </a:bodyPr>
          <a:lstStyle/>
          <a:p>
            <a:pPr algn="ctr"/>
            <a:r>
              <a:rPr lang="en-US" sz="1000" b="1" dirty="0" smtClean="0"/>
              <a:t>SDTM to </a:t>
            </a:r>
          </a:p>
          <a:p>
            <a:pPr algn="ctr"/>
            <a:r>
              <a:rPr lang="en-US" sz="1000" b="1" dirty="0" smtClean="0"/>
              <a:t>ADaM Transformation</a:t>
            </a:r>
            <a:endParaRPr lang="en-US" sz="1000" b="1" dirty="0"/>
          </a:p>
        </p:txBody>
      </p:sp>
      <p:sp>
        <p:nvSpPr>
          <p:cNvPr id="109" name="TextBox 108"/>
          <p:cNvSpPr txBox="1"/>
          <p:nvPr/>
        </p:nvSpPr>
        <p:spPr>
          <a:xfrm>
            <a:off x="6135573" y="1211161"/>
            <a:ext cx="406177" cy="215444"/>
          </a:xfrm>
          <a:prstGeom prst="rect">
            <a:avLst/>
          </a:prstGeom>
          <a:solidFill>
            <a:schemeClr val="accent1">
              <a:lumMod val="40000"/>
              <a:lumOff val="60000"/>
            </a:schemeClr>
          </a:solidFill>
        </p:spPr>
        <p:txBody>
          <a:bodyPr wrap="square" rtlCol="0">
            <a:spAutoFit/>
          </a:bodyPr>
          <a:lstStyle/>
          <a:p>
            <a:r>
              <a:rPr lang="en-US" sz="800" dirty="0" smtClean="0"/>
              <a:t>MDR</a:t>
            </a:r>
            <a:endParaRPr lang="en-US" sz="800" dirty="0"/>
          </a:p>
        </p:txBody>
      </p:sp>
      <p:pic>
        <p:nvPicPr>
          <p:cNvPr id="110"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831489" y="1212661"/>
            <a:ext cx="320656" cy="31094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720466" y="1179525"/>
            <a:ext cx="320656" cy="310940"/>
          </a:xfrm>
          <a:prstGeom prst="rect">
            <a:avLst/>
          </a:prstGeom>
          <a:noFill/>
          <a:extLst>
            <a:ext uri="{909E8E84-426E-40DD-AFC4-6F175D3DCCD1}">
              <a14:hiddenFill xmlns:a14="http://schemas.microsoft.com/office/drawing/2010/main">
                <a:solidFill>
                  <a:srgbClr val="FFFFFF"/>
                </a:solidFill>
              </a14:hiddenFill>
            </a:ext>
          </a:extLst>
        </p:spPr>
      </p:pic>
      <p:sp>
        <p:nvSpPr>
          <p:cNvPr id="112" name="Oval 111"/>
          <p:cNvSpPr>
            <a:spLocks/>
          </p:cNvSpPr>
          <p:nvPr/>
        </p:nvSpPr>
        <p:spPr>
          <a:xfrm>
            <a:off x="6503891" y="1163149"/>
            <a:ext cx="892900" cy="865846"/>
          </a:xfrm>
          <a:prstGeom prst="ellipse">
            <a:avLst/>
          </a:prstGeom>
          <a:solidFill>
            <a:srgbClr val="FFDD3E"/>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6479538" y="1345676"/>
            <a:ext cx="1007833" cy="553998"/>
          </a:xfrm>
          <a:prstGeom prst="rect">
            <a:avLst/>
          </a:prstGeom>
          <a:noFill/>
        </p:spPr>
        <p:txBody>
          <a:bodyPr wrap="square" rtlCol="0">
            <a:spAutoFit/>
          </a:bodyPr>
          <a:lstStyle/>
          <a:p>
            <a:pPr algn="ctr"/>
            <a:r>
              <a:rPr lang="en-US" sz="1000" b="1" dirty="0" smtClean="0"/>
              <a:t>Standard </a:t>
            </a:r>
          </a:p>
          <a:p>
            <a:pPr algn="ctr"/>
            <a:r>
              <a:rPr lang="en-US" sz="1000" b="1" dirty="0" smtClean="0"/>
              <a:t>TLFs</a:t>
            </a:r>
          </a:p>
          <a:p>
            <a:pPr algn="ctr"/>
            <a:r>
              <a:rPr lang="en-US" sz="1000" b="1" dirty="0" smtClean="0"/>
              <a:t>Generator</a:t>
            </a:r>
          </a:p>
        </p:txBody>
      </p:sp>
      <p:sp>
        <p:nvSpPr>
          <p:cNvPr id="114" name="TextBox 113"/>
          <p:cNvSpPr txBox="1"/>
          <p:nvPr/>
        </p:nvSpPr>
        <p:spPr>
          <a:xfrm>
            <a:off x="6926297" y="1096155"/>
            <a:ext cx="406177" cy="215444"/>
          </a:xfrm>
          <a:prstGeom prst="rect">
            <a:avLst/>
          </a:prstGeom>
          <a:solidFill>
            <a:schemeClr val="accent1">
              <a:lumMod val="40000"/>
              <a:lumOff val="60000"/>
            </a:schemeClr>
          </a:solidFill>
        </p:spPr>
        <p:txBody>
          <a:bodyPr wrap="square" rtlCol="0">
            <a:spAutoFit/>
          </a:bodyPr>
          <a:lstStyle/>
          <a:p>
            <a:r>
              <a:rPr lang="en-US" sz="800" dirty="0" smtClean="0"/>
              <a:t>MDR</a:t>
            </a:r>
            <a:endParaRPr lang="en-US" sz="800" dirty="0"/>
          </a:p>
        </p:txBody>
      </p:sp>
      <p:pic>
        <p:nvPicPr>
          <p:cNvPr id="117"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468060" y="1064519"/>
            <a:ext cx="320656" cy="310940"/>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p:cNvSpPr txBox="1"/>
          <p:nvPr/>
        </p:nvSpPr>
        <p:spPr>
          <a:xfrm>
            <a:off x="6143386" y="3385059"/>
            <a:ext cx="406177" cy="215444"/>
          </a:xfrm>
          <a:prstGeom prst="rect">
            <a:avLst/>
          </a:prstGeom>
          <a:solidFill>
            <a:schemeClr val="accent1">
              <a:lumMod val="40000"/>
              <a:lumOff val="60000"/>
            </a:schemeClr>
          </a:solidFill>
        </p:spPr>
        <p:txBody>
          <a:bodyPr wrap="square" rtlCol="0">
            <a:spAutoFit/>
          </a:bodyPr>
          <a:lstStyle/>
          <a:p>
            <a:r>
              <a:rPr lang="en-US" sz="800" dirty="0" smtClean="0"/>
              <a:t>MDR</a:t>
            </a:r>
            <a:endParaRPr lang="en-US" sz="800" dirty="0"/>
          </a:p>
        </p:txBody>
      </p:sp>
      <p:sp>
        <p:nvSpPr>
          <p:cNvPr id="120" name="Oval 119"/>
          <p:cNvSpPr>
            <a:spLocks/>
          </p:cNvSpPr>
          <p:nvPr/>
        </p:nvSpPr>
        <p:spPr>
          <a:xfrm>
            <a:off x="5929855" y="2188178"/>
            <a:ext cx="548690" cy="602708"/>
          </a:xfrm>
          <a:prstGeom prst="ellipse">
            <a:avLst/>
          </a:prstGeom>
          <a:solidFill>
            <a:srgbClr val="FFDD3E"/>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5737706" y="2329426"/>
            <a:ext cx="955611" cy="553998"/>
          </a:xfrm>
          <a:prstGeom prst="rect">
            <a:avLst/>
          </a:prstGeom>
          <a:noFill/>
        </p:spPr>
        <p:txBody>
          <a:bodyPr wrap="square" rtlCol="0">
            <a:spAutoFit/>
          </a:bodyPr>
          <a:lstStyle/>
          <a:p>
            <a:pPr algn="ctr"/>
            <a:r>
              <a:rPr lang="en-US" sz="1000" b="1" dirty="0" smtClean="0"/>
              <a:t>Data Visualization Tool</a:t>
            </a:r>
            <a:endParaRPr lang="en-US" sz="1000" b="1" dirty="0"/>
          </a:p>
        </p:txBody>
      </p:sp>
      <p:pic>
        <p:nvPicPr>
          <p:cNvPr id="122"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823420" y="2105609"/>
            <a:ext cx="320656" cy="310940"/>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p:cNvSpPr txBox="1"/>
          <p:nvPr/>
        </p:nvSpPr>
        <p:spPr>
          <a:xfrm>
            <a:off x="6191053" y="2186485"/>
            <a:ext cx="406177" cy="215444"/>
          </a:xfrm>
          <a:prstGeom prst="rect">
            <a:avLst/>
          </a:prstGeom>
          <a:solidFill>
            <a:schemeClr val="accent1">
              <a:lumMod val="40000"/>
              <a:lumOff val="60000"/>
            </a:schemeClr>
          </a:solidFill>
        </p:spPr>
        <p:txBody>
          <a:bodyPr wrap="square" rtlCol="0">
            <a:spAutoFit/>
          </a:bodyPr>
          <a:lstStyle/>
          <a:p>
            <a:r>
              <a:rPr lang="en-US" sz="800" dirty="0" smtClean="0"/>
              <a:t>ICM</a:t>
            </a:r>
            <a:endParaRPr lang="en-US" sz="800" dirty="0"/>
          </a:p>
        </p:txBody>
      </p:sp>
      <p:sp>
        <p:nvSpPr>
          <p:cNvPr id="124" name="Oval 123"/>
          <p:cNvSpPr>
            <a:spLocks/>
          </p:cNvSpPr>
          <p:nvPr/>
        </p:nvSpPr>
        <p:spPr>
          <a:xfrm>
            <a:off x="6660037" y="2602308"/>
            <a:ext cx="575567" cy="586688"/>
          </a:xfrm>
          <a:prstGeom prst="ellipse">
            <a:avLst/>
          </a:prstGeom>
          <a:solidFill>
            <a:srgbClr val="FFDD3E"/>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p:cNvSpPr txBox="1"/>
          <p:nvPr/>
        </p:nvSpPr>
        <p:spPr>
          <a:xfrm>
            <a:off x="7072134" y="3381516"/>
            <a:ext cx="406177" cy="215444"/>
          </a:xfrm>
          <a:prstGeom prst="rect">
            <a:avLst/>
          </a:prstGeom>
          <a:solidFill>
            <a:schemeClr val="accent1">
              <a:lumMod val="40000"/>
              <a:lumOff val="60000"/>
            </a:schemeClr>
          </a:solidFill>
        </p:spPr>
        <p:txBody>
          <a:bodyPr wrap="square" rtlCol="0">
            <a:spAutoFit/>
          </a:bodyPr>
          <a:lstStyle/>
          <a:p>
            <a:r>
              <a:rPr lang="en-US" sz="800" dirty="0" smtClean="0"/>
              <a:t>MDR</a:t>
            </a:r>
            <a:endParaRPr lang="en-US" sz="800" dirty="0"/>
          </a:p>
        </p:txBody>
      </p:sp>
      <p:pic>
        <p:nvPicPr>
          <p:cNvPr id="128"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23126" y="2675157"/>
            <a:ext cx="320656" cy="310940"/>
          </a:xfrm>
          <a:prstGeom prst="rect">
            <a:avLst/>
          </a:prstGeom>
          <a:noFill/>
          <a:extLst>
            <a:ext uri="{909E8E84-426E-40DD-AFC4-6F175D3DCCD1}">
              <a14:hiddenFill xmlns:a14="http://schemas.microsoft.com/office/drawing/2010/main">
                <a:solidFill>
                  <a:srgbClr val="FFFFFF"/>
                </a:solidFill>
              </a14:hiddenFill>
            </a:ext>
          </a:extLst>
        </p:spPr>
      </p:pic>
      <p:sp>
        <p:nvSpPr>
          <p:cNvPr id="129" name="Oval 128"/>
          <p:cNvSpPr>
            <a:spLocks/>
          </p:cNvSpPr>
          <p:nvPr/>
        </p:nvSpPr>
        <p:spPr>
          <a:xfrm>
            <a:off x="6933201" y="1935238"/>
            <a:ext cx="575567" cy="586688"/>
          </a:xfrm>
          <a:prstGeom prst="ellipse">
            <a:avLst/>
          </a:prstGeom>
          <a:solidFill>
            <a:srgbClr val="FFDD3E"/>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p:cNvSpPr txBox="1"/>
          <p:nvPr/>
        </p:nvSpPr>
        <p:spPr>
          <a:xfrm>
            <a:off x="6696647" y="2111876"/>
            <a:ext cx="849761" cy="553998"/>
          </a:xfrm>
          <a:prstGeom prst="rect">
            <a:avLst/>
          </a:prstGeom>
          <a:noFill/>
        </p:spPr>
        <p:txBody>
          <a:bodyPr wrap="square" rtlCol="0">
            <a:spAutoFit/>
          </a:bodyPr>
          <a:lstStyle/>
          <a:p>
            <a:pPr algn="ctr"/>
            <a:r>
              <a:rPr lang="en-US" sz="1000" b="1" dirty="0" smtClean="0"/>
              <a:t>Central Statistical Monitoring</a:t>
            </a:r>
          </a:p>
        </p:txBody>
      </p:sp>
      <p:pic>
        <p:nvPicPr>
          <p:cNvPr id="131"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778018" y="1896685"/>
            <a:ext cx="320656" cy="310940"/>
          </a:xfrm>
          <a:prstGeom prst="rect">
            <a:avLst/>
          </a:prstGeom>
          <a:noFill/>
          <a:extLst>
            <a:ext uri="{909E8E84-426E-40DD-AFC4-6F175D3DCCD1}">
              <a14:hiddenFill xmlns:a14="http://schemas.microsoft.com/office/drawing/2010/main">
                <a:solidFill>
                  <a:srgbClr val="FFFFFF"/>
                </a:solidFill>
              </a14:hiddenFill>
            </a:ext>
          </a:extLst>
        </p:spPr>
      </p:pic>
      <p:sp>
        <p:nvSpPr>
          <p:cNvPr id="132" name="TextBox 131"/>
          <p:cNvSpPr txBox="1"/>
          <p:nvPr/>
        </p:nvSpPr>
        <p:spPr>
          <a:xfrm>
            <a:off x="7103762" y="1964659"/>
            <a:ext cx="406177" cy="215444"/>
          </a:xfrm>
          <a:prstGeom prst="rect">
            <a:avLst/>
          </a:prstGeom>
          <a:solidFill>
            <a:schemeClr val="accent1">
              <a:lumMod val="40000"/>
              <a:lumOff val="60000"/>
            </a:schemeClr>
          </a:solidFill>
        </p:spPr>
        <p:txBody>
          <a:bodyPr wrap="square" rtlCol="0">
            <a:spAutoFit/>
          </a:bodyPr>
          <a:lstStyle/>
          <a:p>
            <a:r>
              <a:rPr lang="en-US" sz="800" dirty="0" smtClean="0"/>
              <a:t>ICM</a:t>
            </a:r>
            <a:endParaRPr lang="en-US" sz="800" dirty="0"/>
          </a:p>
        </p:txBody>
      </p:sp>
      <p:sp>
        <p:nvSpPr>
          <p:cNvPr id="133" name="TextBox 132"/>
          <p:cNvSpPr txBox="1"/>
          <p:nvPr/>
        </p:nvSpPr>
        <p:spPr>
          <a:xfrm>
            <a:off x="7032515" y="2651917"/>
            <a:ext cx="406177" cy="215444"/>
          </a:xfrm>
          <a:prstGeom prst="rect">
            <a:avLst/>
          </a:prstGeom>
          <a:solidFill>
            <a:schemeClr val="accent1">
              <a:lumMod val="40000"/>
              <a:lumOff val="60000"/>
            </a:schemeClr>
          </a:solidFill>
        </p:spPr>
        <p:txBody>
          <a:bodyPr wrap="square" rtlCol="0">
            <a:spAutoFit/>
          </a:bodyPr>
          <a:lstStyle/>
          <a:p>
            <a:r>
              <a:rPr lang="en-US" sz="800" dirty="0" smtClean="0"/>
              <a:t>MDR</a:t>
            </a:r>
            <a:endParaRPr lang="en-US" sz="800" dirty="0"/>
          </a:p>
        </p:txBody>
      </p:sp>
      <p:sp>
        <p:nvSpPr>
          <p:cNvPr id="134" name="TextBox 133"/>
          <p:cNvSpPr txBox="1"/>
          <p:nvPr/>
        </p:nvSpPr>
        <p:spPr>
          <a:xfrm>
            <a:off x="6479538" y="2759639"/>
            <a:ext cx="780824" cy="400110"/>
          </a:xfrm>
          <a:prstGeom prst="rect">
            <a:avLst/>
          </a:prstGeom>
          <a:noFill/>
        </p:spPr>
        <p:txBody>
          <a:bodyPr wrap="square" rtlCol="0">
            <a:spAutoFit/>
          </a:bodyPr>
          <a:lstStyle/>
          <a:p>
            <a:pPr algn="ctr"/>
            <a:r>
              <a:rPr lang="en-US" sz="1000" b="1" dirty="0" smtClean="0"/>
              <a:t>PRM Generator</a:t>
            </a:r>
          </a:p>
        </p:txBody>
      </p:sp>
      <p:sp>
        <p:nvSpPr>
          <p:cNvPr id="135" name="Rectangle 134"/>
          <p:cNvSpPr/>
          <p:nvPr/>
        </p:nvSpPr>
        <p:spPr>
          <a:xfrm>
            <a:off x="5671818" y="6132764"/>
            <a:ext cx="537915" cy="204063"/>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ICM</a:t>
            </a:r>
            <a:endParaRPr lang="en-US" sz="1000" dirty="0">
              <a:solidFill>
                <a:schemeClr val="tx1"/>
              </a:solidFill>
            </a:endParaRPr>
          </a:p>
        </p:txBody>
      </p:sp>
      <p:sp>
        <p:nvSpPr>
          <p:cNvPr id="136" name="TextBox 135"/>
          <p:cNvSpPr txBox="1"/>
          <p:nvPr/>
        </p:nvSpPr>
        <p:spPr>
          <a:xfrm>
            <a:off x="5548336" y="6353621"/>
            <a:ext cx="1960432" cy="246221"/>
          </a:xfrm>
          <a:prstGeom prst="rect">
            <a:avLst/>
          </a:prstGeom>
          <a:noFill/>
        </p:spPr>
        <p:txBody>
          <a:bodyPr wrap="square" rtlCol="0">
            <a:spAutoFit/>
          </a:bodyPr>
          <a:lstStyle/>
          <a:p>
            <a:r>
              <a:rPr lang="en-US" sz="1000" dirty="0" smtClean="0"/>
              <a:t>Integrated centralized monitoring</a:t>
            </a:r>
            <a:endParaRPr lang="en-US" sz="1000" dirty="0"/>
          </a:p>
        </p:txBody>
      </p:sp>
    </p:spTree>
    <p:extLst>
      <p:ext uri="{BB962C8B-B14F-4D97-AF65-F5344CB8AC3E}">
        <p14:creationId xmlns:p14="http://schemas.microsoft.com/office/powerpoint/2010/main" val="1679247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Calibri" panose="020F0502020204030204" pitchFamily="34" charset="0"/>
              </a:rPr>
              <a:t>Bio Stats &amp; Programming  - Solution Opportunities – Heat Map</a:t>
            </a:r>
            <a:endParaRPr lang="en-US" sz="2000" dirty="0">
              <a:latin typeface="Calibri" panose="020F0502020204030204" pitchFamily="34" charset="0"/>
              <a:cs typeface="Calibri" panose="020F0502020204030204" pitchFamily="34" charset="0"/>
            </a:endParaRPr>
          </a:p>
        </p:txBody>
      </p:sp>
      <p:graphicFrame>
        <p:nvGraphicFramePr>
          <p:cNvPr id="5" name="Table 4"/>
          <p:cNvGraphicFramePr>
            <a:graphicFrameLocks noGrp="1"/>
          </p:cNvGraphicFramePr>
          <p:nvPr>
            <p:extLst/>
          </p:nvPr>
        </p:nvGraphicFramePr>
        <p:xfrm>
          <a:off x="1584964" y="840547"/>
          <a:ext cx="8915396" cy="4025265"/>
        </p:xfrm>
        <a:graphic>
          <a:graphicData uri="http://schemas.openxmlformats.org/drawingml/2006/table">
            <a:tbl>
              <a:tblPr>
                <a:tableStyleId>{5C22544A-7EE6-4342-B048-85BDC9FD1C3A}</a:tableStyleId>
              </a:tblPr>
              <a:tblGrid>
                <a:gridCol w="670556"/>
                <a:gridCol w="3550920"/>
                <a:gridCol w="944880"/>
                <a:gridCol w="914400"/>
                <a:gridCol w="807720"/>
                <a:gridCol w="640080"/>
                <a:gridCol w="685800"/>
                <a:gridCol w="701040"/>
              </a:tblGrid>
              <a:tr h="446598">
                <a:tc>
                  <a:txBody>
                    <a:bodyPr/>
                    <a:lstStyle/>
                    <a:p>
                      <a:pPr algn="l" rtl="0" fontAlgn="ctr"/>
                      <a:r>
                        <a:rPr lang="en-US" sz="1200" b="1" u="none" strike="noStrike" dirty="0">
                          <a:solidFill>
                            <a:schemeClr val="bg1"/>
                          </a:solidFill>
                          <a:effectLst/>
                          <a:latin typeface="Calibri" panose="020F0502020204030204" pitchFamily="34" charset="0"/>
                        </a:rPr>
                        <a:t>Sub Process</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l" rtl="0" fontAlgn="ctr"/>
                      <a:r>
                        <a:rPr lang="en-US" sz="1200" b="1" u="none" strike="noStrike" dirty="0">
                          <a:solidFill>
                            <a:schemeClr val="bg1"/>
                          </a:solidFill>
                          <a:effectLst/>
                          <a:latin typeface="Calibri" panose="020F0502020204030204" pitchFamily="34" charset="0"/>
                        </a:rPr>
                        <a:t>Automation Opportunity</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ctr" rtl="0" fontAlgn="ctr"/>
                      <a:r>
                        <a:rPr lang="en-US" sz="1200" b="1" u="none" strike="noStrike" dirty="0">
                          <a:solidFill>
                            <a:schemeClr val="bg1"/>
                          </a:solidFill>
                          <a:effectLst/>
                          <a:latin typeface="Calibri" panose="020F0502020204030204" pitchFamily="34" charset="0"/>
                        </a:rPr>
                        <a:t>Tech Enabler </a:t>
                      </a:r>
                      <a:endParaRPr lang="en-US" sz="1200" b="1" i="0" u="none" strike="noStrike" dirty="0">
                        <a:solidFill>
                          <a:schemeClr val="bg1"/>
                        </a:solidFill>
                        <a:effectLst/>
                        <a:latin typeface="Calibri" panose="020F0502020204030204" pitchFamily="34" charset="0"/>
                      </a:endParaRPr>
                    </a:p>
                    <a:p>
                      <a:pPr algn="ctr" rtl="0" fontAlgn="ctr"/>
                      <a:r>
                        <a:rPr lang="en-US" sz="1200" b="1" u="none" strike="noStrike" dirty="0">
                          <a:solidFill>
                            <a:schemeClr val="bg1"/>
                          </a:solidFill>
                          <a:effectLst/>
                          <a:latin typeface="Calibri" panose="020F0502020204030204" pitchFamily="34" charset="0"/>
                        </a:rPr>
                        <a:t>(Long Term)</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ctr" rtl="0" fontAlgn="ctr"/>
                      <a:r>
                        <a:rPr lang="en-US" sz="1200" b="1" u="none" strike="noStrike" dirty="0">
                          <a:solidFill>
                            <a:schemeClr val="bg1"/>
                          </a:solidFill>
                          <a:effectLst/>
                          <a:latin typeface="Calibri" panose="020F0502020204030204" pitchFamily="34" charset="0"/>
                        </a:rPr>
                        <a:t>Tech Enabler (Short Term)</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ctr" rtl="0" fontAlgn="ctr"/>
                      <a:r>
                        <a:rPr lang="en-US" sz="1200" b="1" u="none" strike="noStrike" dirty="0">
                          <a:solidFill>
                            <a:schemeClr val="bg1"/>
                          </a:solidFill>
                          <a:effectLst/>
                          <a:latin typeface="Calibri" panose="020F0502020204030204" pitchFamily="34" charset="0"/>
                        </a:rPr>
                        <a:t>Business Impact</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ctr" rtl="0" fontAlgn="ctr"/>
                      <a:r>
                        <a:rPr lang="en-US" sz="1200" b="1" u="none" strike="noStrike" dirty="0">
                          <a:solidFill>
                            <a:schemeClr val="bg1"/>
                          </a:solidFill>
                          <a:effectLst/>
                          <a:latin typeface="Calibri" panose="020F0502020204030204" pitchFamily="34" charset="0"/>
                        </a:rPr>
                        <a:t>Time To Market</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ctr" rtl="0" fontAlgn="ctr"/>
                      <a:r>
                        <a:rPr lang="en-US" sz="1200" b="1" u="none" strike="noStrike" dirty="0">
                          <a:solidFill>
                            <a:schemeClr val="bg1"/>
                          </a:solidFill>
                          <a:effectLst/>
                          <a:latin typeface="Calibri" panose="020F0502020204030204" pitchFamily="34" charset="0"/>
                        </a:rPr>
                        <a:t>Market Maturity</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ctr" rtl="0" fontAlgn="ctr"/>
                      <a:r>
                        <a:rPr lang="en-US" sz="1200" b="1" u="none" strike="noStrike" dirty="0">
                          <a:solidFill>
                            <a:schemeClr val="bg1"/>
                          </a:solidFill>
                          <a:effectLst/>
                          <a:latin typeface="Calibri" panose="020F0502020204030204" pitchFamily="34" charset="0"/>
                        </a:rPr>
                        <a:t>Status</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r>
              <a:tr h="664314">
                <a:tc>
                  <a:txBody>
                    <a:bodyPr/>
                    <a:lstStyle/>
                    <a:p>
                      <a:pPr algn="l" fontAlgn="t"/>
                      <a:r>
                        <a:rPr lang="en-US" sz="1200" b="0" i="0" u="none" strike="noStrike" dirty="0" err="1" smtClean="0">
                          <a:solidFill>
                            <a:schemeClr val="tx1"/>
                          </a:solidFill>
                          <a:effectLst/>
                          <a:latin typeface="Calibri" panose="020F0502020204030204" pitchFamily="34" charset="0"/>
                        </a:rPr>
                        <a:t>BnP</a:t>
                      </a:r>
                      <a:endParaRPr lang="en-US" sz="1200" b="0" i="0" u="none" strike="noStrike" dirty="0">
                        <a:solidFill>
                          <a:schemeClr val="tx1"/>
                        </a:solidFill>
                        <a:effectLst/>
                        <a:latin typeface="Calibri" panose="020F0502020204030204" pitchFamily="34" charset="0"/>
                      </a:endParaRPr>
                    </a:p>
                  </a:txBody>
                  <a:tcPr marL="9525" marR="9525" marT="9525" marB="0"/>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1" i="0" u="sng" strike="noStrike" dirty="0" smtClean="0">
                          <a:solidFill>
                            <a:srgbClr val="000000"/>
                          </a:solidFill>
                          <a:effectLst/>
                          <a:latin typeface="Calibri" panose="020F0502020204030204" pitchFamily="34" charset="0"/>
                        </a:rPr>
                        <a:t>Problem Statement</a:t>
                      </a:r>
                      <a:r>
                        <a:rPr lang="en-US" sz="1100" b="0" i="0" u="none" strike="noStrike" dirty="0" smtClean="0">
                          <a:solidFill>
                            <a:srgbClr val="000000"/>
                          </a:solidFill>
                          <a:effectLst/>
                          <a:latin typeface="Calibri" panose="020F0502020204030204" pitchFamily="34" charset="0"/>
                        </a:rPr>
                        <a:t> – Manual efforts to create</a:t>
                      </a:r>
                      <a:r>
                        <a:rPr lang="en-US" sz="1100" b="0" i="0" u="none" strike="noStrike" baseline="0" dirty="0" smtClean="0">
                          <a:solidFill>
                            <a:srgbClr val="000000"/>
                          </a:solidFill>
                          <a:effectLst/>
                          <a:latin typeface="Calibri" panose="020F0502020204030204" pitchFamily="34" charset="0"/>
                        </a:rPr>
                        <a:t> specifications from implementation guide</a:t>
                      </a:r>
                      <a:r>
                        <a:rPr lang="en-US" sz="1100" b="0" i="0" u="none" strike="noStrike" dirty="0" smtClean="0">
                          <a:solidFill>
                            <a:srgbClr val="000000"/>
                          </a:solidFill>
                          <a:effectLst/>
                          <a:latin typeface="Calibri" panose="020F0502020204030204" pitchFamily="34" charset="0"/>
                        </a:rPr>
                        <a:t/>
                      </a:r>
                      <a:br>
                        <a:rPr lang="en-US" sz="1100" b="0" i="0" u="none" strike="noStrike" dirty="0" smtClean="0">
                          <a:solidFill>
                            <a:srgbClr val="000000"/>
                          </a:solidFill>
                          <a:effectLst/>
                          <a:latin typeface="Calibri" panose="020F0502020204030204" pitchFamily="34" charset="0"/>
                        </a:rPr>
                      </a:br>
                      <a:r>
                        <a:rPr lang="en-US" sz="1100" b="1" i="0" u="sng" strike="noStrike" dirty="0" smtClean="0">
                          <a:solidFill>
                            <a:srgbClr val="000000"/>
                          </a:solidFill>
                          <a:effectLst/>
                          <a:latin typeface="Calibri" panose="020F0502020204030204" pitchFamily="34" charset="0"/>
                        </a:rPr>
                        <a:t>Opportunity </a:t>
                      </a:r>
                      <a:r>
                        <a:rPr lang="en-US" sz="1100" b="0" i="0" u="none" strike="noStrike" dirty="0" smtClean="0">
                          <a:solidFill>
                            <a:srgbClr val="000000"/>
                          </a:solidFill>
                          <a:effectLst/>
                          <a:latin typeface="Calibri" panose="020F0502020204030204" pitchFamily="34" charset="0"/>
                        </a:rPr>
                        <a:t>– Solution to automate specification creation from implementation </a:t>
                      </a:r>
                      <a:r>
                        <a:rPr lang="en-US" sz="1100" b="0" i="0" u="none" strike="noStrike" dirty="0">
                          <a:solidFill>
                            <a:srgbClr val="000000"/>
                          </a:solidFill>
                          <a:effectLst/>
                          <a:latin typeface="Calibri" panose="020F0502020204030204" pitchFamily="34" charset="0"/>
                        </a:rPr>
                        <a:t>guide</a:t>
                      </a:r>
                    </a:p>
                  </a:txBody>
                  <a:tcPr marL="9525" marR="9525" marT="9525" marB="0" anchor="ctr"/>
                </a:tc>
                <a:tc>
                  <a:txBody>
                    <a:bodyPr/>
                    <a:lstStyle/>
                    <a:p>
                      <a:pPr algn="ctr" fontAlgn="t"/>
                      <a:r>
                        <a:rPr lang="en-US" sz="1200" b="0" i="0" u="none" strike="noStrike" dirty="0" smtClean="0">
                          <a:solidFill>
                            <a:schemeClr val="tx1"/>
                          </a:solidFill>
                          <a:effectLst/>
                          <a:latin typeface="Calibri" panose="020F0502020204030204" pitchFamily="34" charset="0"/>
                        </a:rPr>
                        <a:t>.NET/Java</a:t>
                      </a:r>
                      <a:endParaRPr lang="en-US" sz="1200" b="0" i="0" u="none" strike="noStrike" dirty="0">
                        <a:solidFill>
                          <a:schemeClr val="tx1"/>
                        </a:solidFill>
                        <a:effectLst/>
                        <a:latin typeface="Calibri" panose="020F0502020204030204" pitchFamily="34" charset="0"/>
                      </a:endParaRPr>
                    </a:p>
                  </a:txBody>
                  <a:tcPr marL="9525" marR="9525" marT="9525" marB="0"/>
                </a:tc>
                <a:tc>
                  <a:txBody>
                    <a:bodyPr/>
                    <a:lstStyle/>
                    <a:p>
                      <a:pPr algn="ctr" fontAlgn="t"/>
                      <a:r>
                        <a:rPr lang="en-US" sz="1200" b="0" i="0" u="none" strike="noStrike" dirty="0" smtClean="0">
                          <a:solidFill>
                            <a:schemeClr val="tx1"/>
                          </a:solidFill>
                          <a:effectLst/>
                          <a:latin typeface="Calibri" panose="020F0502020204030204" pitchFamily="34" charset="0"/>
                        </a:rPr>
                        <a:t>VBA Macro</a:t>
                      </a:r>
                      <a:endParaRPr lang="en-US" sz="1200" b="0" i="0" u="none" strike="noStrike" dirty="0">
                        <a:solidFill>
                          <a:schemeClr val="tx1"/>
                        </a:solidFill>
                        <a:effectLst/>
                        <a:latin typeface="Calibri" panose="020F0502020204030204" pitchFamily="34" charset="0"/>
                      </a:endParaRPr>
                    </a:p>
                  </a:txBody>
                  <a:tcPr marL="9525" marR="9525" marT="9525" marB="0"/>
                </a:tc>
                <a:tc>
                  <a:txBody>
                    <a:bodyPr/>
                    <a:lstStyle/>
                    <a:p>
                      <a:pPr algn="ctr" fontAlgn="t"/>
                      <a:r>
                        <a:rPr lang="en-US" sz="1200" b="0" i="0" u="none" strike="noStrike" dirty="0" smtClean="0">
                          <a:solidFill>
                            <a:srgbClr val="000000"/>
                          </a:solidFill>
                          <a:effectLst/>
                          <a:latin typeface="Calibri" panose="020F0502020204030204" pitchFamily="34" charset="0"/>
                        </a:rPr>
                        <a:t>Medium</a:t>
                      </a:r>
                      <a:endParaRPr lang="en-US" sz="1200" b="0" i="0" u="none" strike="noStrike" dirty="0">
                        <a:solidFill>
                          <a:srgbClr val="000000"/>
                        </a:solidFill>
                        <a:effectLst/>
                        <a:latin typeface="Calibri" panose="020F0502020204030204" pitchFamily="34" charset="0"/>
                      </a:endParaRPr>
                    </a:p>
                  </a:txBody>
                  <a:tcPr marL="9525" marR="9525" marT="9525" marB="0">
                    <a:solidFill>
                      <a:schemeClr val="accent4">
                        <a:lumMod val="40000"/>
                        <a:lumOff val="60000"/>
                      </a:schemeClr>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Medium</a:t>
                      </a:r>
                    </a:p>
                    <a:p>
                      <a:pPr algn="ctr" fontAlgn="t"/>
                      <a:endParaRPr lang="en-US" sz="1200" b="0" i="0" u="none" strike="noStrike" dirty="0">
                        <a:solidFill>
                          <a:srgbClr val="000000"/>
                        </a:solidFill>
                        <a:effectLst/>
                        <a:latin typeface="Calibri" panose="020F0502020204030204" pitchFamily="34" charset="0"/>
                      </a:endParaRPr>
                    </a:p>
                  </a:txBody>
                  <a:tcPr marL="9525" marR="9525" marT="9525" marB="0">
                    <a:solidFill>
                      <a:schemeClr val="accent4">
                        <a:lumMod val="40000"/>
                        <a:lumOff val="60000"/>
                      </a:schemeClr>
                    </a:solidFill>
                  </a:tcPr>
                </a:tc>
                <a:tc>
                  <a:txBody>
                    <a:bodyPr/>
                    <a:lstStyle/>
                    <a:p>
                      <a:pPr algn="ctr" fontAlgn="t"/>
                      <a:r>
                        <a:rPr lang="en-US" sz="1200" b="0" i="0" u="none" strike="noStrike">
                          <a:solidFill>
                            <a:srgbClr val="000000"/>
                          </a:solidFill>
                          <a:effectLst/>
                          <a:latin typeface="Calibri" panose="020F0502020204030204" pitchFamily="34" charset="0"/>
                        </a:rPr>
                        <a:t> </a:t>
                      </a:r>
                    </a:p>
                  </a:txBody>
                  <a:tcPr marL="9525" marR="9525" marT="9525" marB="0"/>
                </a:tc>
                <a:tc>
                  <a:txBody>
                    <a:bodyPr/>
                    <a:lstStyle/>
                    <a:p>
                      <a:pPr algn="ctr" fontAlgn="t"/>
                      <a:r>
                        <a:rPr lang="en-US" sz="1200" b="0" i="0" u="none" strike="noStrike" dirty="0" smtClean="0">
                          <a:solidFill>
                            <a:srgbClr val="000000"/>
                          </a:solidFill>
                          <a:effectLst/>
                          <a:latin typeface="Calibri" panose="020F0502020204030204" pitchFamily="34" charset="0"/>
                        </a:rPr>
                        <a:t>Pipeline</a:t>
                      </a:r>
                      <a:endParaRPr lang="en-US" sz="1200" b="0" i="0" u="none" strike="noStrike" dirty="0">
                        <a:solidFill>
                          <a:srgbClr val="000000"/>
                        </a:solidFill>
                        <a:effectLst/>
                        <a:latin typeface="Calibri" panose="020F0502020204030204" pitchFamily="34" charset="0"/>
                      </a:endParaRPr>
                    </a:p>
                  </a:txBody>
                  <a:tcPr marL="9525" marR="9525" marT="9525" marB="0"/>
                </a:tc>
              </a:tr>
              <a:tr h="664314">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b="0" i="0" u="none" strike="noStrike" dirty="0" err="1" smtClean="0">
                          <a:solidFill>
                            <a:schemeClr val="tx1"/>
                          </a:solidFill>
                          <a:effectLst/>
                          <a:latin typeface="Calibri" panose="020F0502020204030204" pitchFamily="34" charset="0"/>
                        </a:rPr>
                        <a:t>BnP</a:t>
                      </a:r>
                      <a:endParaRPr lang="en-US" sz="1200" b="0" i="0" u="none" strike="noStrike" dirty="0" smtClean="0">
                        <a:solidFill>
                          <a:schemeClr val="tx1"/>
                        </a:solidFill>
                        <a:effectLst/>
                        <a:latin typeface="Calibri" panose="020F0502020204030204" pitchFamily="34" charset="0"/>
                      </a:endParaRPr>
                    </a:p>
                    <a:p>
                      <a:pPr algn="l" fontAlgn="t"/>
                      <a:endParaRPr lang="en-US" sz="1200" b="0" i="0" u="none" strike="noStrike" dirty="0">
                        <a:solidFill>
                          <a:srgbClr val="000000"/>
                        </a:solidFill>
                        <a:effectLst/>
                        <a:latin typeface="Calibri" panose="020F0502020204030204" pitchFamily="34" charset="0"/>
                      </a:endParaRPr>
                    </a:p>
                  </a:txBody>
                  <a:tcPr marL="9525" marR="9525" marT="9525" marB="0"/>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1" i="0" u="sng" strike="noStrike" dirty="0" smtClean="0">
                          <a:solidFill>
                            <a:srgbClr val="000000"/>
                          </a:solidFill>
                          <a:effectLst/>
                          <a:latin typeface="Calibri" panose="020F0502020204030204" pitchFamily="34" charset="0"/>
                        </a:rPr>
                        <a:t>Problem Statement</a:t>
                      </a:r>
                      <a:r>
                        <a:rPr lang="en-US" sz="1100" b="0" i="0" u="none" strike="noStrike" dirty="0" smtClean="0">
                          <a:solidFill>
                            <a:srgbClr val="000000"/>
                          </a:solidFill>
                          <a:effectLst/>
                          <a:latin typeface="Calibri" panose="020F0502020204030204" pitchFamily="34" charset="0"/>
                        </a:rPr>
                        <a:t> – Manual efforts to create</a:t>
                      </a:r>
                      <a:r>
                        <a:rPr lang="en-US" sz="1100" b="0" i="0" u="none" strike="noStrike" baseline="0" dirty="0" smtClean="0">
                          <a:solidFill>
                            <a:srgbClr val="000000"/>
                          </a:solidFill>
                          <a:effectLst/>
                          <a:latin typeface="Calibri" panose="020F0502020204030204" pitchFamily="34" charset="0"/>
                        </a:rPr>
                        <a:t> data sets to meta data required to create define.xml</a:t>
                      </a:r>
                      <a:r>
                        <a:rPr lang="en-US" sz="1100" b="0" i="0" u="none" strike="noStrike" dirty="0" smtClean="0">
                          <a:solidFill>
                            <a:srgbClr val="000000"/>
                          </a:solidFill>
                          <a:effectLst/>
                          <a:latin typeface="Calibri" panose="020F0502020204030204" pitchFamily="34" charset="0"/>
                        </a:rPr>
                        <a:t/>
                      </a:r>
                      <a:br>
                        <a:rPr lang="en-US" sz="1100" b="0" i="0" u="none" strike="noStrike" dirty="0" smtClean="0">
                          <a:solidFill>
                            <a:srgbClr val="000000"/>
                          </a:solidFill>
                          <a:effectLst/>
                          <a:latin typeface="Calibri" panose="020F0502020204030204" pitchFamily="34" charset="0"/>
                        </a:rPr>
                      </a:br>
                      <a:r>
                        <a:rPr lang="en-US" sz="1100" b="1" i="0" u="sng" strike="noStrike" dirty="0" smtClean="0">
                          <a:solidFill>
                            <a:srgbClr val="000000"/>
                          </a:solidFill>
                          <a:effectLst/>
                          <a:latin typeface="Calibri" panose="020F0502020204030204" pitchFamily="34" charset="0"/>
                        </a:rPr>
                        <a:t>Opportunity </a:t>
                      </a:r>
                      <a:r>
                        <a:rPr lang="en-US" sz="1100" b="0" i="0" u="none" strike="noStrike" dirty="0" smtClean="0">
                          <a:solidFill>
                            <a:srgbClr val="000000"/>
                          </a:solidFill>
                          <a:effectLst/>
                          <a:latin typeface="Calibri" panose="020F0502020204030204" pitchFamily="34" charset="0"/>
                        </a:rPr>
                        <a:t>– Solution to automate data set creation to meta data</a:t>
                      </a:r>
                      <a:endParaRPr lang="it-IT"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200" b="0" i="0" u="none" strike="noStrike" dirty="0" smtClean="0">
                          <a:solidFill>
                            <a:schemeClr val="tx1"/>
                          </a:solidFill>
                          <a:effectLst/>
                          <a:latin typeface="Calibri" panose="020F0502020204030204" pitchFamily="34" charset="0"/>
                        </a:rPr>
                        <a:t>.NET/Java</a:t>
                      </a:r>
                    </a:p>
                    <a:p>
                      <a:pPr algn="ctr" fontAlgn="t"/>
                      <a:endParaRPr lang="en-US" sz="1200" b="0" i="0" u="none" strike="noStrike" dirty="0">
                        <a:solidFill>
                          <a:schemeClr val="tx1"/>
                        </a:solidFill>
                        <a:effectLst/>
                        <a:latin typeface="Calibri" panose="020F0502020204030204" pitchFamily="34" charset="0"/>
                      </a:endParaRPr>
                    </a:p>
                  </a:txBody>
                  <a:tcPr marL="9525" marR="9525" marT="9525" marB="0"/>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200" b="0" i="0" u="none" strike="noStrike" dirty="0" smtClean="0">
                          <a:solidFill>
                            <a:schemeClr val="tx1"/>
                          </a:solidFill>
                          <a:effectLst/>
                          <a:latin typeface="Calibri" panose="020F0502020204030204" pitchFamily="34" charset="0"/>
                        </a:rPr>
                        <a:t>VBA Macro</a:t>
                      </a:r>
                    </a:p>
                    <a:p>
                      <a:pPr algn="ctr" fontAlgn="t"/>
                      <a:endParaRPr lang="en-US" sz="1200" b="0" i="0" u="none" strike="noStrike" dirty="0">
                        <a:solidFill>
                          <a:srgbClr val="000000"/>
                        </a:solidFill>
                        <a:effectLst/>
                        <a:latin typeface="Calibri" panose="020F0502020204030204" pitchFamily="34" charset="0"/>
                      </a:endParaRPr>
                    </a:p>
                  </a:txBody>
                  <a:tcPr marL="9525" marR="9525" marT="9525" marB="0"/>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Medium</a:t>
                      </a:r>
                    </a:p>
                    <a:p>
                      <a:pPr algn="ctr" fontAlgn="t"/>
                      <a:endParaRPr lang="en-US" sz="1200" b="0" i="0" u="none" strike="noStrike" dirty="0">
                        <a:solidFill>
                          <a:srgbClr val="000000"/>
                        </a:solidFill>
                        <a:effectLst/>
                        <a:latin typeface="Calibri" panose="020F0502020204030204" pitchFamily="34" charset="0"/>
                      </a:endParaRPr>
                    </a:p>
                  </a:txBody>
                  <a:tcPr marL="9525" marR="9525" marT="9525" marB="0">
                    <a:solidFill>
                      <a:schemeClr val="accent4">
                        <a:lumMod val="40000"/>
                        <a:lumOff val="60000"/>
                      </a:schemeClr>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Medium</a:t>
                      </a:r>
                    </a:p>
                    <a:p>
                      <a:pPr algn="ctr" fontAlgn="t"/>
                      <a:endParaRPr lang="en-US" sz="1200" b="0" i="0" u="none" strike="noStrike" dirty="0">
                        <a:solidFill>
                          <a:srgbClr val="000000"/>
                        </a:solidFill>
                        <a:effectLst/>
                        <a:latin typeface="Calibri" panose="020F0502020204030204" pitchFamily="34" charset="0"/>
                      </a:endParaRPr>
                    </a:p>
                  </a:txBody>
                  <a:tcPr marL="9525" marR="9525" marT="9525" marB="0">
                    <a:solidFill>
                      <a:schemeClr val="accent4">
                        <a:lumMod val="40000"/>
                        <a:lumOff val="60000"/>
                      </a:schemeClr>
                    </a:solidFill>
                  </a:tcPr>
                </a:tc>
                <a:tc>
                  <a:txBody>
                    <a:bodyPr/>
                    <a:lstStyle/>
                    <a:p>
                      <a:pPr algn="ctr" fontAlgn="t"/>
                      <a:endParaRPr lang="en-US" sz="1200" b="0" i="0" u="none" strike="noStrike" dirty="0">
                        <a:solidFill>
                          <a:srgbClr val="000000"/>
                        </a:solidFill>
                        <a:effectLst/>
                        <a:latin typeface="Calibri" panose="020F0502020204030204" pitchFamily="34" charset="0"/>
                      </a:endParaRPr>
                    </a:p>
                  </a:txBody>
                  <a:tcPr marL="9525" marR="9525" marT="9525" marB="0"/>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Pipeline</a:t>
                      </a:r>
                    </a:p>
                    <a:p>
                      <a:pPr algn="ctr" fontAlgn="t"/>
                      <a:endParaRPr lang="en-US" sz="1200" b="0" i="0" u="none" strike="noStrike" dirty="0">
                        <a:solidFill>
                          <a:srgbClr val="000000"/>
                        </a:solidFill>
                        <a:effectLst/>
                        <a:latin typeface="Calibri" panose="020F0502020204030204" pitchFamily="34" charset="0"/>
                      </a:endParaRPr>
                    </a:p>
                  </a:txBody>
                  <a:tcPr marL="9525" marR="9525" marT="9525" marB="0"/>
                </a:tc>
              </a:tr>
              <a:tr h="664314">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b="0" i="0" u="none" strike="noStrike" dirty="0" err="1" smtClean="0">
                          <a:solidFill>
                            <a:schemeClr val="tx1"/>
                          </a:solidFill>
                          <a:effectLst/>
                          <a:latin typeface="Calibri" panose="020F0502020204030204" pitchFamily="34" charset="0"/>
                        </a:rPr>
                        <a:t>BnP</a:t>
                      </a:r>
                      <a:endParaRPr lang="en-US" sz="1200" b="0" i="0" u="none" strike="noStrike" dirty="0" smtClean="0">
                        <a:solidFill>
                          <a:schemeClr val="tx1"/>
                        </a:solidFill>
                        <a:effectLst/>
                        <a:latin typeface="Calibri" panose="020F0502020204030204" pitchFamily="34" charset="0"/>
                      </a:endParaRPr>
                    </a:p>
                    <a:p>
                      <a:pPr algn="l" fontAlgn="t"/>
                      <a:endParaRPr lang="en-US" sz="1200" b="0" i="0" u="none" strike="noStrike" dirty="0">
                        <a:solidFill>
                          <a:srgbClr val="000000"/>
                        </a:solidFill>
                        <a:effectLst/>
                        <a:latin typeface="Calibri" panose="020F0502020204030204" pitchFamily="34" charset="0"/>
                      </a:endParaRPr>
                    </a:p>
                  </a:txBody>
                  <a:tcPr marL="9525" marR="9525" marT="9525" marB="0"/>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1" i="0" u="sng" strike="noStrike" dirty="0" smtClean="0">
                          <a:solidFill>
                            <a:srgbClr val="000000"/>
                          </a:solidFill>
                          <a:effectLst/>
                          <a:latin typeface="Calibri" panose="020F0502020204030204" pitchFamily="34" charset="0"/>
                        </a:rPr>
                        <a:t>Problem Statement</a:t>
                      </a:r>
                      <a:r>
                        <a:rPr lang="en-US" sz="1100" b="0" i="0" u="none" strike="noStrike" dirty="0" smtClean="0">
                          <a:solidFill>
                            <a:srgbClr val="000000"/>
                          </a:solidFill>
                          <a:effectLst/>
                          <a:latin typeface="Calibri" panose="020F0502020204030204" pitchFamily="34" charset="0"/>
                        </a:rPr>
                        <a:t> – Manual efforts to</a:t>
                      </a:r>
                      <a:r>
                        <a:rPr lang="en-US" sz="1100" b="0" i="0" u="none" strike="noStrike" baseline="0" dirty="0" smtClean="0">
                          <a:solidFill>
                            <a:srgbClr val="000000"/>
                          </a:solidFill>
                          <a:effectLst/>
                          <a:latin typeface="Calibri" panose="020F0502020204030204" pitchFamily="34" charset="0"/>
                        </a:rPr>
                        <a:t> go through the error log and resolve issues</a:t>
                      </a:r>
                      <a:r>
                        <a:rPr lang="en-US" sz="1100" b="0" i="0" u="none" strike="noStrike" dirty="0" smtClean="0">
                          <a:solidFill>
                            <a:srgbClr val="000000"/>
                          </a:solidFill>
                          <a:effectLst/>
                          <a:latin typeface="Calibri" panose="020F0502020204030204" pitchFamily="34" charset="0"/>
                        </a:rPr>
                        <a:t/>
                      </a:r>
                      <a:br>
                        <a:rPr lang="en-US" sz="1100" b="0" i="0" u="none" strike="noStrike" dirty="0" smtClean="0">
                          <a:solidFill>
                            <a:srgbClr val="000000"/>
                          </a:solidFill>
                          <a:effectLst/>
                          <a:latin typeface="Calibri" panose="020F0502020204030204" pitchFamily="34" charset="0"/>
                        </a:rPr>
                      </a:br>
                      <a:r>
                        <a:rPr lang="en-US" sz="1100" b="1" i="0" u="sng" strike="noStrike" dirty="0" smtClean="0">
                          <a:solidFill>
                            <a:srgbClr val="000000"/>
                          </a:solidFill>
                          <a:effectLst/>
                          <a:latin typeface="Calibri" panose="020F0502020204030204" pitchFamily="34" charset="0"/>
                        </a:rPr>
                        <a:t>Opportunity </a:t>
                      </a:r>
                      <a:r>
                        <a:rPr lang="en-US" sz="1100" b="0" i="0" u="none" strike="noStrike" dirty="0" smtClean="0">
                          <a:solidFill>
                            <a:srgbClr val="000000"/>
                          </a:solidFill>
                          <a:effectLst/>
                          <a:latin typeface="Calibri" panose="020F0502020204030204" pitchFamily="34" charset="0"/>
                        </a:rPr>
                        <a:t>– Solution to extract relevant errors, warnings from error log</a:t>
                      </a:r>
                    </a:p>
                  </a:txBody>
                  <a:tcPr marL="9525" marR="9525" marT="9525" marB="0"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200" b="0" i="0" u="none" strike="noStrike" dirty="0" smtClean="0">
                          <a:solidFill>
                            <a:schemeClr val="tx1"/>
                          </a:solidFill>
                          <a:effectLst/>
                          <a:latin typeface="Calibri" panose="020F0502020204030204" pitchFamily="34" charset="0"/>
                        </a:rPr>
                        <a:t>.NET/Java</a:t>
                      </a:r>
                    </a:p>
                    <a:p>
                      <a:pPr algn="ctr" fontAlgn="t"/>
                      <a:endParaRPr lang="en-US" sz="1200" b="0" i="0" u="none" strike="noStrike" dirty="0">
                        <a:solidFill>
                          <a:schemeClr val="tx1"/>
                        </a:solidFill>
                        <a:effectLst/>
                        <a:latin typeface="Calibri" panose="020F0502020204030204" pitchFamily="34" charset="0"/>
                      </a:endParaRPr>
                    </a:p>
                  </a:txBody>
                  <a:tcPr marL="9525" marR="9525" marT="9525" marB="0"/>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200" b="0" i="0" u="none" strike="noStrike" dirty="0" smtClean="0">
                          <a:solidFill>
                            <a:schemeClr val="tx1"/>
                          </a:solidFill>
                          <a:effectLst/>
                          <a:latin typeface="Calibri" panose="020F0502020204030204" pitchFamily="34" charset="0"/>
                        </a:rPr>
                        <a:t>VBA Macro</a:t>
                      </a:r>
                    </a:p>
                    <a:p>
                      <a:pPr algn="ctr" fontAlgn="t"/>
                      <a:endParaRPr lang="en-US" sz="1200" b="0"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US" sz="1200" b="0" i="0" u="none" strike="noStrike" dirty="0" smtClean="0">
                          <a:solidFill>
                            <a:srgbClr val="000000"/>
                          </a:solidFill>
                          <a:effectLst/>
                          <a:latin typeface="Calibri" panose="020F0502020204030204" pitchFamily="34" charset="0"/>
                        </a:rPr>
                        <a:t>Low</a:t>
                      </a:r>
                      <a:endParaRPr lang="en-US" sz="1200" b="0" i="0" u="none" strike="noStrike" dirty="0">
                        <a:solidFill>
                          <a:srgbClr val="000000"/>
                        </a:solidFill>
                        <a:effectLst/>
                        <a:latin typeface="Calibri" panose="020F0502020204030204" pitchFamily="34" charset="0"/>
                      </a:endParaRPr>
                    </a:p>
                  </a:txBody>
                  <a:tcPr marL="9525" marR="9525" marT="9525" marB="0">
                    <a:solidFill>
                      <a:srgbClr val="FFDD3E"/>
                    </a:solidFill>
                  </a:tcPr>
                </a:tc>
                <a:tc>
                  <a:txBody>
                    <a:bodyPr/>
                    <a:lstStyle/>
                    <a:p>
                      <a:pPr algn="ctr" fontAlgn="t"/>
                      <a:r>
                        <a:rPr lang="en-US" sz="1200" b="0" i="0" u="none" strike="noStrike" dirty="0" smtClean="0">
                          <a:solidFill>
                            <a:srgbClr val="000000"/>
                          </a:solidFill>
                          <a:effectLst/>
                          <a:latin typeface="Calibri" panose="020F0502020204030204" pitchFamily="34" charset="0"/>
                        </a:rPr>
                        <a:t>Low</a:t>
                      </a:r>
                      <a:endParaRPr lang="en-US" sz="1200" b="0" i="0" u="none" strike="noStrike" dirty="0">
                        <a:solidFill>
                          <a:srgbClr val="000000"/>
                        </a:solidFill>
                        <a:effectLst/>
                        <a:latin typeface="Calibri" panose="020F0502020204030204" pitchFamily="34" charset="0"/>
                      </a:endParaRPr>
                    </a:p>
                  </a:txBody>
                  <a:tcPr marL="9525" marR="9525" marT="9525" marB="0">
                    <a:solidFill>
                      <a:srgbClr val="FFDD3E"/>
                    </a:solidFill>
                  </a:tcPr>
                </a:tc>
                <a:tc>
                  <a:txBody>
                    <a:bodyPr/>
                    <a:lstStyle/>
                    <a:p>
                      <a:pPr algn="ctr" fontAlgn="t"/>
                      <a:endParaRPr lang="en-US" sz="1200" b="0" i="0" u="none" strike="noStrike" dirty="0">
                        <a:solidFill>
                          <a:srgbClr val="000000"/>
                        </a:solidFill>
                        <a:effectLst/>
                        <a:latin typeface="Calibri" panose="020F0502020204030204" pitchFamily="34" charset="0"/>
                      </a:endParaRPr>
                    </a:p>
                  </a:txBody>
                  <a:tcPr marL="9525" marR="9525" marT="9525" marB="0"/>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Pipeline</a:t>
                      </a:r>
                    </a:p>
                    <a:p>
                      <a:pPr algn="ctr" fontAlgn="t"/>
                      <a:endParaRPr lang="en-US" sz="1200" b="0" i="0" u="none" strike="noStrike" dirty="0">
                        <a:solidFill>
                          <a:srgbClr val="000000"/>
                        </a:solidFill>
                        <a:effectLst/>
                        <a:latin typeface="Calibri" panose="020F0502020204030204" pitchFamily="34" charset="0"/>
                      </a:endParaRPr>
                    </a:p>
                  </a:txBody>
                  <a:tcPr marL="9525" marR="9525" marT="9525" marB="0"/>
                </a:tc>
              </a:tr>
              <a:tr h="664314">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b="0" i="0" u="none" strike="noStrike" dirty="0" err="1" smtClean="0">
                          <a:solidFill>
                            <a:schemeClr val="tx1"/>
                          </a:solidFill>
                          <a:effectLst/>
                          <a:latin typeface="Calibri" panose="020F0502020204030204" pitchFamily="34" charset="0"/>
                        </a:rPr>
                        <a:t>BnP</a:t>
                      </a:r>
                      <a:endParaRPr lang="en-US" sz="1200" b="0" i="0" u="none" strike="noStrike" dirty="0" smtClean="0">
                        <a:solidFill>
                          <a:schemeClr val="tx1"/>
                        </a:solidFill>
                        <a:effectLst/>
                        <a:latin typeface="Calibri" panose="020F0502020204030204" pitchFamily="34" charset="0"/>
                      </a:endParaRPr>
                    </a:p>
                    <a:p>
                      <a:pPr algn="l" fontAlgn="t"/>
                      <a:endParaRPr lang="en-US" sz="1200" b="0" i="0" u="none" strike="noStrike" dirty="0">
                        <a:solidFill>
                          <a:srgbClr val="000000"/>
                        </a:solidFill>
                        <a:effectLst/>
                        <a:latin typeface="Calibri" panose="020F0502020204030204" pitchFamily="34" charset="0"/>
                      </a:endParaRPr>
                    </a:p>
                  </a:txBody>
                  <a:tcPr marL="9525" marR="9525" marT="9525" marB="0"/>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1" i="0" u="sng" strike="noStrike" dirty="0" smtClean="0">
                          <a:solidFill>
                            <a:srgbClr val="000000"/>
                          </a:solidFill>
                          <a:effectLst/>
                          <a:latin typeface="Calibri" panose="020F0502020204030204" pitchFamily="34" charset="0"/>
                        </a:rPr>
                        <a:t>Problem Statement</a:t>
                      </a:r>
                      <a:r>
                        <a:rPr lang="en-US" sz="1100" b="0" i="0" u="none" strike="noStrike" dirty="0" smtClean="0">
                          <a:solidFill>
                            <a:srgbClr val="000000"/>
                          </a:solidFill>
                          <a:effectLst/>
                          <a:latin typeface="Calibri" panose="020F0502020204030204" pitchFamily="34" charset="0"/>
                        </a:rPr>
                        <a:t> – Manual efforts to</a:t>
                      </a:r>
                      <a:r>
                        <a:rPr lang="en-US" sz="1100" b="0" i="0" u="none" strike="noStrike" baseline="0" dirty="0" smtClean="0">
                          <a:solidFill>
                            <a:srgbClr val="000000"/>
                          </a:solidFill>
                          <a:effectLst/>
                          <a:latin typeface="Calibri" panose="020F0502020204030204" pitchFamily="34" charset="0"/>
                        </a:rPr>
                        <a:t> modify mock shell template creation</a:t>
                      </a:r>
                      <a:r>
                        <a:rPr lang="en-US" sz="1100" b="0" i="0" u="none" strike="noStrike" dirty="0" smtClean="0">
                          <a:solidFill>
                            <a:srgbClr val="000000"/>
                          </a:solidFill>
                          <a:effectLst/>
                          <a:latin typeface="Calibri" panose="020F0502020204030204" pitchFamily="34" charset="0"/>
                        </a:rPr>
                        <a:t/>
                      </a:r>
                      <a:br>
                        <a:rPr lang="en-US" sz="1100" b="0" i="0" u="none" strike="noStrike" dirty="0" smtClean="0">
                          <a:solidFill>
                            <a:srgbClr val="000000"/>
                          </a:solidFill>
                          <a:effectLst/>
                          <a:latin typeface="Calibri" panose="020F0502020204030204" pitchFamily="34" charset="0"/>
                        </a:rPr>
                      </a:br>
                      <a:r>
                        <a:rPr lang="en-US" sz="1100" b="1" i="0" u="sng" strike="noStrike" dirty="0" smtClean="0">
                          <a:solidFill>
                            <a:srgbClr val="000000"/>
                          </a:solidFill>
                          <a:effectLst/>
                          <a:latin typeface="Calibri" panose="020F0502020204030204" pitchFamily="34" charset="0"/>
                        </a:rPr>
                        <a:t>Opportunity </a:t>
                      </a:r>
                      <a:r>
                        <a:rPr lang="en-US" sz="1100" b="0" i="0" u="none" strike="noStrike" dirty="0" smtClean="0">
                          <a:solidFill>
                            <a:srgbClr val="000000"/>
                          </a:solidFill>
                          <a:effectLst/>
                          <a:latin typeface="Calibri" panose="020F0502020204030204" pitchFamily="34" charset="0"/>
                        </a:rPr>
                        <a:t>– Solution to automate modification of Mock shell template</a:t>
                      </a:r>
                    </a:p>
                  </a:txBody>
                  <a:tcPr marL="9525" marR="9525" marT="9525" marB="0"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200" b="0" i="0" u="none" strike="noStrike" dirty="0" smtClean="0">
                          <a:solidFill>
                            <a:schemeClr val="tx1"/>
                          </a:solidFill>
                          <a:effectLst/>
                          <a:latin typeface="Calibri" panose="020F0502020204030204" pitchFamily="34" charset="0"/>
                        </a:rPr>
                        <a:t>.NET/Java</a:t>
                      </a:r>
                    </a:p>
                    <a:p>
                      <a:pPr algn="ctr" fontAlgn="t"/>
                      <a:endParaRPr lang="en-US" sz="1200" b="0" i="0" u="none" strike="noStrike" dirty="0">
                        <a:solidFill>
                          <a:schemeClr val="tx1"/>
                        </a:solidFill>
                        <a:effectLst/>
                        <a:latin typeface="Calibri" panose="020F0502020204030204" pitchFamily="34" charset="0"/>
                      </a:endParaRPr>
                    </a:p>
                  </a:txBody>
                  <a:tcPr marL="9525" marR="9525" marT="9525" marB="0"/>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200" b="0" i="0" u="none" strike="noStrike" dirty="0" smtClean="0">
                          <a:solidFill>
                            <a:schemeClr val="tx1"/>
                          </a:solidFill>
                          <a:effectLst/>
                          <a:latin typeface="Calibri" panose="020F0502020204030204" pitchFamily="34" charset="0"/>
                        </a:rPr>
                        <a:t>VBA Macro</a:t>
                      </a:r>
                    </a:p>
                    <a:p>
                      <a:pPr algn="ctr" fontAlgn="t"/>
                      <a:endParaRPr lang="en-US" sz="1200" b="0"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US" sz="1200" b="0" i="0" u="none" strike="noStrike" dirty="0" smtClean="0">
                          <a:solidFill>
                            <a:srgbClr val="000000"/>
                          </a:solidFill>
                          <a:effectLst/>
                          <a:latin typeface="Calibri" panose="020F0502020204030204" pitchFamily="34" charset="0"/>
                        </a:rPr>
                        <a:t>Medium</a:t>
                      </a:r>
                      <a:endParaRPr lang="en-US" sz="1200" b="0" i="0" u="none" strike="noStrike" dirty="0">
                        <a:solidFill>
                          <a:srgbClr val="000000"/>
                        </a:solidFill>
                        <a:effectLst/>
                        <a:latin typeface="Calibri" panose="020F0502020204030204" pitchFamily="34" charset="0"/>
                      </a:endParaRPr>
                    </a:p>
                  </a:txBody>
                  <a:tcPr marL="9525" marR="9525" marT="9525" marB="0">
                    <a:solidFill>
                      <a:schemeClr val="accent4">
                        <a:lumMod val="40000"/>
                        <a:lumOff val="60000"/>
                      </a:schemeClr>
                    </a:solidFill>
                  </a:tcPr>
                </a:tc>
                <a:tc>
                  <a:txBody>
                    <a:bodyPr/>
                    <a:lstStyle/>
                    <a:p>
                      <a:pPr algn="ctr" fontAlgn="t"/>
                      <a:r>
                        <a:rPr lang="en-US" sz="1200" b="0" i="0" u="none" strike="noStrike" dirty="0" smtClean="0">
                          <a:solidFill>
                            <a:srgbClr val="000000"/>
                          </a:solidFill>
                          <a:effectLst/>
                          <a:latin typeface="Calibri" panose="020F0502020204030204" pitchFamily="34" charset="0"/>
                        </a:rPr>
                        <a:t>Medium</a:t>
                      </a:r>
                      <a:endParaRPr lang="en-US" sz="1200" b="0" i="0" u="none" strike="noStrike" dirty="0">
                        <a:solidFill>
                          <a:srgbClr val="000000"/>
                        </a:solidFill>
                        <a:effectLst/>
                        <a:latin typeface="Calibri" panose="020F0502020204030204" pitchFamily="34" charset="0"/>
                      </a:endParaRPr>
                    </a:p>
                  </a:txBody>
                  <a:tcPr marL="9525" marR="9525" marT="9525" marB="0">
                    <a:solidFill>
                      <a:schemeClr val="accent4">
                        <a:lumMod val="40000"/>
                        <a:lumOff val="60000"/>
                      </a:schemeClr>
                    </a:solidFill>
                  </a:tcPr>
                </a:tc>
                <a:tc>
                  <a:txBody>
                    <a:bodyPr/>
                    <a:lstStyle/>
                    <a:p>
                      <a:pPr algn="ctr" fontAlgn="t"/>
                      <a:endParaRPr lang="en-US" sz="1200" b="0" i="0" u="none" strike="noStrike" dirty="0">
                        <a:solidFill>
                          <a:srgbClr val="000000"/>
                        </a:solidFill>
                        <a:effectLst/>
                        <a:latin typeface="Calibri" panose="020F0502020204030204" pitchFamily="34" charset="0"/>
                      </a:endParaRPr>
                    </a:p>
                  </a:txBody>
                  <a:tcPr marL="9525" marR="9525" marT="9525" marB="0"/>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Pipeline</a:t>
                      </a:r>
                    </a:p>
                    <a:p>
                      <a:pPr algn="ctr" fontAlgn="t"/>
                      <a:endParaRPr lang="en-US" sz="1200" b="0" i="0" u="none" strike="noStrike" dirty="0">
                        <a:solidFill>
                          <a:srgbClr val="000000"/>
                        </a:solidFill>
                        <a:effectLst/>
                        <a:latin typeface="Calibri" panose="020F0502020204030204" pitchFamily="34" charset="0"/>
                      </a:endParaRPr>
                    </a:p>
                  </a:txBody>
                  <a:tcPr marL="9525" marR="9525" marT="9525" marB="0"/>
                </a:tc>
              </a:tr>
              <a:tr h="828066">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b="0" i="0" u="none" strike="noStrike" dirty="0" err="1" smtClean="0">
                          <a:solidFill>
                            <a:schemeClr val="tx1"/>
                          </a:solidFill>
                          <a:effectLst/>
                          <a:latin typeface="Calibri" panose="020F0502020204030204" pitchFamily="34" charset="0"/>
                        </a:rPr>
                        <a:t>BnP</a:t>
                      </a:r>
                      <a:endParaRPr lang="en-US" sz="1200" b="0" i="0" u="none" strike="noStrike" dirty="0" smtClean="0">
                        <a:solidFill>
                          <a:schemeClr val="tx1"/>
                        </a:solidFill>
                        <a:effectLst/>
                        <a:latin typeface="Calibri" panose="020F0502020204030204" pitchFamily="34" charset="0"/>
                      </a:endParaRPr>
                    </a:p>
                    <a:p>
                      <a:pPr marL="0" marR="0" indent="0" algn="l" defTabSz="914400" rtl="0" eaLnBrk="1" fontAlgn="t" latinLnBrk="0" hangingPunct="1">
                        <a:lnSpc>
                          <a:spcPct val="100000"/>
                        </a:lnSpc>
                        <a:spcBef>
                          <a:spcPts val="0"/>
                        </a:spcBef>
                        <a:spcAft>
                          <a:spcPts val="0"/>
                        </a:spcAft>
                        <a:buClrTx/>
                        <a:buSzTx/>
                        <a:buFontTx/>
                        <a:buNone/>
                        <a:tabLst/>
                        <a:defRPr/>
                      </a:pPr>
                      <a:r>
                        <a:rPr lang="en-US" sz="1200" b="0" i="0" u="none" strike="noStrike" dirty="0" smtClean="0">
                          <a:solidFill>
                            <a:schemeClr val="tx1"/>
                          </a:solidFill>
                          <a:effectLst/>
                          <a:latin typeface="Calibri" panose="020F0502020204030204" pitchFamily="34" charset="0"/>
                        </a:rPr>
                        <a:t>(Across</a:t>
                      </a:r>
                      <a:r>
                        <a:rPr lang="en-US" sz="1200" b="0" i="0" u="none" strike="noStrike" baseline="0" dirty="0" smtClean="0">
                          <a:solidFill>
                            <a:schemeClr val="tx1"/>
                          </a:solidFill>
                          <a:effectLst/>
                          <a:latin typeface="Calibri" panose="020F0502020204030204" pitchFamily="34" charset="0"/>
                        </a:rPr>
                        <a:t> accounts)</a:t>
                      </a:r>
                      <a:endParaRPr lang="en-US" sz="1200" b="0" i="0" u="none" strike="noStrike" dirty="0" smtClean="0">
                        <a:solidFill>
                          <a:schemeClr val="tx1"/>
                        </a:solidFill>
                        <a:effectLst/>
                        <a:latin typeface="Calibri" panose="020F0502020204030204" pitchFamily="34" charset="0"/>
                      </a:endParaRPr>
                    </a:p>
                    <a:p>
                      <a:pPr algn="l" fontAlgn="t"/>
                      <a:endParaRPr lang="en-US" sz="1200" b="0" i="0" u="none" strike="noStrike" dirty="0">
                        <a:solidFill>
                          <a:srgbClr val="000000"/>
                        </a:solidFill>
                        <a:effectLst/>
                        <a:latin typeface="Calibri" panose="020F0502020204030204" pitchFamily="34" charset="0"/>
                      </a:endParaRPr>
                    </a:p>
                  </a:txBody>
                  <a:tcPr marL="9525" marR="9525" marT="9525" marB="0"/>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1" i="0" u="sng" strike="noStrike" dirty="0" smtClean="0">
                          <a:solidFill>
                            <a:srgbClr val="000000"/>
                          </a:solidFill>
                          <a:effectLst/>
                          <a:latin typeface="Calibri" panose="020F0502020204030204" pitchFamily="34" charset="0"/>
                        </a:rPr>
                        <a:t>Problem Statement</a:t>
                      </a:r>
                      <a:r>
                        <a:rPr lang="en-US" sz="1100" b="0" i="0" u="none" strike="noStrike" dirty="0" smtClean="0">
                          <a:solidFill>
                            <a:srgbClr val="000000"/>
                          </a:solidFill>
                          <a:effectLst/>
                          <a:latin typeface="Calibri" panose="020F0502020204030204" pitchFamily="34" charset="0"/>
                        </a:rPr>
                        <a:t> – Utilization</a:t>
                      </a:r>
                      <a:r>
                        <a:rPr lang="en-US" sz="1100" b="0" i="0" u="none" strike="noStrike" baseline="0" dirty="0" smtClean="0">
                          <a:solidFill>
                            <a:srgbClr val="000000"/>
                          </a:solidFill>
                          <a:effectLst/>
                          <a:latin typeface="Calibri" panose="020F0502020204030204" pitchFamily="34" charset="0"/>
                        </a:rPr>
                        <a:t> &amp; forecasting of skilled resources across </a:t>
                      </a:r>
                      <a:r>
                        <a:rPr lang="en-US" sz="1100" b="0" i="0" u="none" strike="noStrike" baseline="0" dirty="0" err="1" smtClean="0">
                          <a:solidFill>
                            <a:srgbClr val="000000"/>
                          </a:solidFill>
                          <a:effectLst/>
                          <a:latin typeface="Calibri" panose="020F0502020204030204" pitchFamily="34" charset="0"/>
                        </a:rPr>
                        <a:t>BnP</a:t>
                      </a:r>
                      <a:r>
                        <a:rPr lang="en-US" sz="1100" b="0" i="0" u="none" strike="noStrike" baseline="0" dirty="0" smtClean="0">
                          <a:solidFill>
                            <a:srgbClr val="000000"/>
                          </a:solidFill>
                          <a:effectLst/>
                          <a:latin typeface="Calibri" panose="020F0502020204030204" pitchFamily="34" charset="0"/>
                        </a:rPr>
                        <a:t> account</a:t>
                      </a:r>
                      <a:r>
                        <a:rPr lang="en-US" sz="1100" b="0" i="0" u="none" strike="noStrike" dirty="0" smtClean="0">
                          <a:solidFill>
                            <a:srgbClr val="000000"/>
                          </a:solidFill>
                          <a:effectLst/>
                          <a:latin typeface="Calibri" panose="020F0502020204030204" pitchFamily="34" charset="0"/>
                        </a:rPr>
                        <a:t/>
                      </a:r>
                      <a:br>
                        <a:rPr lang="en-US" sz="1100" b="0" i="0" u="none" strike="noStrike" dirty="0" smtClean="0">
                          <a:solidFill>
                            <a:srgbClr val="000000"/>
                          </a:solidFill>
                          <a:effectLst/>
                          <a:latin typeface="Calibri" panose="020F0502020204030204" pitchFamily="34" charset="0"/>
                        </a:rPr>
                      </a:br>
                      <a:r>
                        <a:rPr lang="en-US" sz="1100" b="1" i="0" u="sng" strike="noStrike" dirty="0" smtClean="0">
                          <a:solidFill>
                            <a:srgbClr val="000000"/>
                          </a:solidFill>
                          <a:effectLst/>
                          <a:latin typeface="Calibri" panose="020F0502020204030204" pitchFamily="34" charset="0"/>
                        </a:rPr>
                        <a:t>Opportunity </a:t>
                      </a:r>
                      <a:r>
                        <a:rPr lang="en-US" sz="1100" b="0" i="0" u="none" strike="noStrike" dirty="0" smtClean="0">
                          <a:solidFill>
                            <a:srgbClr val="000000"/>
                          </a:solidFill>
                          <a:effectLst/>
                          <a:latin typeface="Calibri" panose="020F0502020204030204" pitchFamily="34" charset="0"/>
                        </a:rPr>
                        <a:t>– Solution to forecast</a:t>
                      </a:r>
                      <a:r>
                        <a:rPr lang="en-US" sz="1100" b="0" i="0" u="none" strike="noStrike" baseline="0" dirty="0" smtClean="0">
                          <a:solidFill>
                            <a:srgbClr val="000000"/>
                          </a:solidFill>
                          <a:effectLst/>
                          <a:latin typeface="Calibri" panose="020F0502020204030204" pitchFamily="34" charset="0"/>
                        </a:rPr>
                        <a:t> resource requirements &amp; provide utilization, availability of resources account wise</a:t>
                      </a:r>
                      <a:endParaRPr lang="en-US" sz="1100" b="0" i="0" u="none" strike="noStrike" dirty="0" smtClean="0">
                        <a:solidFill>
                          <a:srgbClr val="000000"/>
                        </a:solidFill>
                        <a:effectLst/>
                        <a:latin typeface="Calibri" panose="020F0502020204030204" pitchFamily="34" charset="0"/>
                      </a:endParaRPr>
                    </a:p>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200" b="0" i="0" u="none" strike="noStrike" dirty="0" smtClean="0">
                          <a:solidFill>
                            <a:schemeClr val="tx1"/>
                          </a:solidFill>
                          <a:effectLst/>
                          <a:latin typeface="Calibri" panose="020F0502020204030204" pitchFamily="34" charset="0"/>
                        </a:rPr>
                        <a:t>.NET/Java</a:t>
                      </a:r>
                    </a:p>
                    <a:p>
                      <a:pPr algn="ctr" fontAlgn="t"/>
                      <a:endParaRPr lang="en-US" sz="1200" b="0" i="0" u="none" strike="noStrike" dirty="0">
                        <a:solidFill>
                          <a:schemeClr val="tx1"/>
                        </a:solidFill>
                        <a:effectLst/>
                        <a:latin typeface="Calibri" panose="020F0502020204030204" pitchFamily="34" charset="0"/>
                      </a:endParaRPr>
                    </a:p>
                  </a:txBody>
                  <a:tcPr marL="9525" marR="9525" marT="9525" marB="0"/>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200" b="0" i="0" u="none" strike="noStrike" dirty="0" smtClean="0">
                          <a:solidFill>
                            <a:schemeClr val="tx1"/>
                          </a:solidFill>
                          <a:effectLst/>
                          <a:latin typeface="Calibri" panose="020F0502020204030204" pitchFamily="34" charset="0"/>
                        </a:rPr>
                        <a:t>VBA Macro</a:t>
                      </a:r>
                    </a:p>
                    <a:p>
                      <a:pPr algn="ctr" fontAlgn="t"/>
                      <a:endParaRPr lang="en-US" sz="1200" b="0"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US" sz="1200" b="0" i="0" u="none" strike="noStrike" dirty="0" smtClean="0">
                          <a:solidFill>
                            <a:srgbClr val="000000"/>
                          </a:solidFill>
                          <a:effectLst/>
                          <a:latin typeface="Calibri" panose="020F0502020204030204" pitchFamily="34" charset="0"/>
                        </a:rPr>
                        <a:t>Medium</a:t>
                      </a:r>
                      <a:endParaRPr lang="en-US" sz="1200" b="0" i="0" u="none" strike="noStrike" dirty="0">
                        <a:solidFill>
                          <a:srgbClr val="000000"/>
                        </a:solidFill>
                        <a:effectLst/>
                        <a:latin typeface="Calibri" panose="020F0502020204030204" pitchFamily="34" charset="0"/>
                      </a:endParaRPr>
                    </a:p>
                  </a:txBody>
                  <a:tcPr marL="9525" marR="9525" marT="9525" marB="0">
                    <a:solidFill>
                      <a:schemeClr val="accent4">
                        <a:lumMod val="40000"/>
                        <a:lumOff val="60000"/>
                      </a:schemeClr>
                    </a:solidFill>
                  </a:tcPr>
                </a:tc>
                <a:tc>
                  <a:txBody>
                    <a:bodyPr/>
                    <a:lstStyle/>
                    <a:p>
                      <a:pPr algn="ctr" fontAlgn="t"/>
                      <a:r>
                        <a:rPr lang="en-US" sz="1200" b="0" i="0" u="none" strike="noStrike" dirty="0" smtClean="0">
                          <a:solidFill>
                            <a:srgbClr val="000000"/>
                          </a:solidFill>
                          <a:effectLst/>
                          <a:latin typeface="Calibri" panose="020F0502020204030204" pitchFamily="34" charset="0"/>
                        </a:rPr>
                        <a:t>Medium</a:t>
                      </a:r>
                      <a:endParaRPr lang="en-US" sz="1200" b="0" i="0" u="none" strike="noStrike" dirty="0">
                        <a:solidFill>
                          <a:srgbClr val="000000"/>
                        </a:solidFill>
                        <a:effectLst/>
                        <a:latin typeface="Calibri" panose="020F0502020204030204" pitchFamily="34" charset="0"/>
                      </a:endParaRPr>
                    </a:p>
                  </a:txBody>
                  <a:tcPr marL="9525" marR="9525" marT="9525" marB="0">
                    <a:solidFill>
                      <a:schemeClr val="accent4">
                        <a:lumMod val="40000"/>
                        <a:lumOff val="60000"/>
                      </a:schemeClr>
                    </a:solidFill>
                  </a:tcPr>
                </a:tc>
                <a:tc>
                  <a:txBody>
                    <a:bodyPr/>
                    <a:lstStyle/>
                    <a:p>
                      <a:pPr algn="ctr" fontAlgn="t"/>
                      <a:endParaRPr lang="en-US" sz="1200" b="0" i="0" u="none" strike="noStrike" dirty="0">
                        <a:solidFill>
                          <a:srgbClr val="000000"/>
                        </a:solidFill>
                        <a:effectLst/>
                        <a:latin typeface="Calibri" panose="020F0502020204030204" pitchFamily="34" charset="0"/>
                      </a:endParaRPr>
                    </a:p>
                  </a:txBody>
                  <a:tcPr marL="9525" marR="9525" marT="9525" marB="0"/>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rPr>
                        <a:t>WIP</a:t>
                      </a:r>
                    </a:p>
                    <a:p>
                      <a:pPr algn="ctr" fontAlgn="t"/>
                      <a:endParaRPr lang="en-US" sz="1200" b="0" i="0" u="none" strike="noStrike" dirty="0">
                        <a:solidFill>
                          <a:srgbClr val="000000"/>
                        </a:solidFill>
                        <a:effectLst/>
                        <a:latin typeface="Calibri" panose="020F0502020204030204" pitchFamily="34" charset="0"/>
                      </a:endParaRPr>
                    </a:p>
                  </a:txBody>
                  <a:tcPr marL="9525" marR="9525" marT="9525" marB="0"/>
                </a:tc>
              </a:tr>
            </a:tbl>
          </a:graphicData>
        </a:graphic>
      </p:graphicFrame>
    </p:spTree>
    <p:extLst>
      <p:ext uri="{BB962C8B-B14F-4D97-AF65-F5344CB8AC3E}">
        <p14:creationId xmlns:p14="http://schemas.microsoft.com/office/powerpoint/2010/main" val="864252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pPr algn="ctr"/>
            <a:r>
              <a:rPr lang="en-US" sz="3200" b="1" cap="small" dirty="0" smtClean="0">
                <a:latin typeface="+mj-lt"/>
              </a:rPr>
              <a:t>Thank You</a:t>
            </a:r>
            <a:endParaRPr lang="en-US" sz="3200" cap="small" dirty="0">
              <a:latin typeface="+mj-lt"/>
            </a:endParaRPr>
          </a:p>
        </p:txBody>
      </p:sp>
    </p:spTree>
    <p:extLst>
      <p:ext uri="{BB962C8B-B14F-4D97-AF65-F5344CB8AC3E}">
        <p14:creationId xmlns:p14="http://schemas.microsoft.com/office/powerpoint/2010/main" val="38839379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cstate="print"/>
          <a:srcRect l="81477" t="1619"/>
          <a:stretch/>
        </p:blipFill>
        <p:spPr>
          <a:xfrm>
            <a:off x="-1" y="789706"/>
            <a:ext cx="5611091" cy="5514112"/>
          </a:xfrm>
          <a:prstGeom prst="rect">
            <a:avLst/>
          </a:prstGeom>
        </p:spPr>
      </p:pic>
      <p:sp>
        <p:nvSpPr>
          <p:cNvPr id="10" name="Title 9"/>
          <p:cNvSpPr>
            <a:spLocks noGrp="1"/>
          </p:cNvSpPr>
          <p:nvPr>
            <p:ph type="title"/>
          </p:nvPr>
        </p:nvSpPr>
        <p:spPr/>
        <p:txBody>
          <a:bodyPr>
            <a:normAutofit/>
          </a:bodyPr>
          <a:lstStyle/>
          <a:p>
            <a:r>
              <a:rPr lang="en-US" sz="2400" dirty="0" smtClean="0">
                <a:latin typeface="Myriad Pro"/>
              </a:rPr>
              <a:t>Intelligent Automation for Life Sciences - VISION</a:t>
            </a:r>
            <a:endParaRPr lang="en-US" sz="2400" dirty="0">
              <a:latin typeface="Myriad Pro"/>
            </a:endParaRPr>
          </a:p>
        </p:txBody>
      </p:sp>
      <p:graphicFrame>
        <p:nvGraphicFramePr>
          <p:cNvPr id="7" name="Diagram 6"/>
          <p:cNvGraphicFramePr/>
          <p:nvPr>
            <p:extLst/>
          </p:nvPr>
        </p:nvGraphicFramePr>
        <p:xfrm>
          <a:off x="5597236" y="789710"/>
          <a:ext cx="6594764" cy="55141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Box 8"/>
          <p:cNvSpPr txBox="1"/>
          <p:nvPr/>
        </p:nvSpPr>
        <p:spPr>
          <a:xfrm>
            <a:off x="6234545" y="2698939"/>
            <a:ext cx="1488554" cy="400110"/>
          </a:xfrm>
          <a:prstGeom prst="rect">
            <a:avLst/>
          </a:prstGeom>
          <a:noFill/>
        </p:spPr>
        <p:txBody>
          <a:bodyPr wrap="square" rtlCol="0">
            <a:spAutoFit/>
          </a:bodyPr>
          <a:lstStyle/>
          <a:p>
            <a:pPr algn="ctr"/>
            <a:r>
              <a:rPr lang="en-US" sz="2000" b="1" dirty="0" smtClean="0">
                <a:solidFill>
                  <a:schemeClr val="bg1"/>
                </a:solidFill>
                <a:effectLst>
                  <a:outerShdw blurRad="38100" dist="38100" dir="2700000" algn="tl">
                    <a:srgbClr val="000000">
                      <a:alpha val="43137"/>
                    </a:srgbClr>
                  </a:outerShdw>
                </a:effectLst>
              </a:rPr>
              <a:t>Business</a:t>
            </a:r>
            <a:endParaRPr lang="en-US" sz="2000" b="1" dirty="0">
              <a:solidFill>
                <a:schemeClr val="bg1"/>
              </a:solidFill>
              <a:effectLst>
                <a:outerShdw blurRad="38100" dist="38100" dir="2700000" algn="tl">
                  <a:srgbClr val="000000">
                    <a:alpha val="43137"/>
                  </a:srgbClr>
                </a:outerShdw>
              </a:effectLst>
            </a:endParaRPr>
          </a:p>
        </p:txBody>
      </p:sp>
      <p:sp>
        <p:nvSpPr>
          <p:cNvPr id="11" name="TextBox 10"/>
          <p:cNvSpPr txBox="1"/>
          <p:nvPr/>
        </p:nvSpPr>
        <p:spPr>
          <a:xfrm>
            <a:off x="9995152" y="2698939"/>
            <a:ext cx="1559539" cy="400110"/>
          </a:xfrm>
          <a:prstGeom prst="rect">
            <a:avLst/>
          </a:prstGeom>
          <a:noFill/>
        </p:spPr>
        <p:txBody>
          <a:bodyPr wrap="square" rtlCol="0">
            <a:spAutoFit/>
          </a:bodyPr>
          <a:lstStyle/>
          <a:p>
            <a:pPr algn="ctr"/>
            <a:r>
              <a:rPr lang="en-US" sz="2000" b="1" dirty="0" smtClean="0">
                <a:solidFill>
                  <a:schemeClr val="bg1"/>
                </a:solidFill>
                <a:effectLst>
                  <a:outerShdw blurRad="38100" dist="38100" dir="2700000" algn="tl">
                    <a:srgbClr val="000000">
                      <a:alpha val="43137"/>
                    </a:srgbClr>
                  </a:outerShdw>
                </a:effectLst>
              </a:rPr>
              <a:t>Technology</a:t>
            </a:r>
            <a:endParaRPr lang="en-US" sz="2000" b="1" dirty="0">
              <a:solidFill>
                <a:schemeClr val="bg1"/>
              </a:solidFill>
              <a:effectLst>
                <a:outerShdw blurRad="38100" dist="38100" dir="2700000" algn="tl">
                  <a:srgbClr val="000000">
                    <a:alpha val="43137"/>
                  </a:srgbClr>
                </a:outerShdw>
              </a:effectLst>
            </a:endParaRPr>
          </a:p>
        </p:txBody>
      </p:sp>
      <p:sp>
        <p:nvSpPr>
          <p:cNvPr id="12" name="TextBox 11"/>
          <p:cNvSpPr txBox="1"/>
          <p:nvPr/>
        </p:nvSpPr>
        <p:spPr>
          <a:xfrm>
            <a:off x="8132619" y="5869040"/>
            <a:ext cx="1496290" cy="400110"/>
          </a:xfrm>
          <a:prstGeom prst="rect">
            <a:avLst/>
          </a:prstGeom>
          <a:noFill/>
        </p:spPr>
        <p:txBody>
          <a:bodyPr wrap="square" rtlCol="0">
            <a:spAutoFit/>
          </a:bodyPr>
          <a:lstStyle/>
          <a:p>
            <a:pPr algn="ctr"/>
            <a:r>
              <a:rPr lang="en-US" sz="2000" b="1" dirty="0" smtClean="0">
                <a:solidFill>
                  <a:schemeClr val="bg1"/>
                </a:solidFill>
                <a:effectLst>
                  <a:outerShdw blurRad="38100" dist="38100" dir="2700000" algn="tl">
                    <a:srgbClr val="000000">
                      <a:alpha val="43137"/>
                    </a:srgbClr>
                  </a:outerShdw>
                </a:effectLst>
              </a:rPr>
              <a:t>Operations</a:t>
            </a:r>
            <a:endParaRPr lang="en-US" sz="2000" b="1" dirty="0">
              <a:solidFill>
                <a:schemeClr val="bg1"/>
              </a:solidFill>
              <a:effectLst>
                <a:outerShdw blurRad="38100" dist="38100" dir="2700000" algn="tl">
                  <a:srgbClr val="000000">
                    <a:alpha val="43137"/>
                  </a:srgbClr>
                </a:outerShdw>
              </a:effectLst>
            </a:endParaRPr>
          </a:p>
        </p:txBody>
      </p:sp>
      <p:sp>
        <p:nvSpPr>
          <p:cNvPr id="14" name="TextBox 13"/>
          <p:cNvSpPr txBox="1"/>
          <p:nvPr/>
        </p:nvSpPr>
        <p:spPr>
          <a:xfrm>
            <a:off x="387927" y="1634824"/>
            <a:ext cx="4710546" cy="3416320"/>
          </a:xfrm>
          <a:prstGeom prst="rect">
            <a:avLst/>
          </a:prstGeom>
          <a:noFill/>
        </p:spPr>
        <p:txBody>
          <a:bodyPr wrap="square" rtlCol="0">
            <a:spAutoFit/>
          </a:bodyPr>
          <a:lstStyle/>
          <a:p>
            <a:pPr algn="ctr"/>
            <a:r>
              <a:rPr lang="en-US" sz="2400" dirty="0" smtClean="0">
                <a:solidFill>
                  <a:srgbClr val="CCFFFF"/>
                </a:solidFill>
              </a:rPr>
              <a:t>To be the Automation Partner of Pharma &amp; Medical Devices Clients “Intelligently” Improving their Business Productivity &amp; Effectiveness Leveraging Automation Across Life Sciences Value Chain viz. R&amp;D, Manufacturing, Sales &amp; Marketing and including Corporate  functions</a:t>
            </a:r>
          </a:p>
        </p:txBody>
      </p:sp>
    </p:spTree>
    <p:extLst>
      <p:ext uri="{BB962C8B-B14F-4D97-AF65-F5344CB8AC3E}">
        <p14:creationId xmlns:p14="http://schemas.microsoft.com/office/powerpoint/2010/main" val="1544912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
          <p:cNvGrpSpPr/>
          <p:nvPr/>
        </p:nvGrpSpPr>
        <p:grpSpPr>
          <a:xfrm>
            <a:off x="4447383" y="2091793"/>
            <a:ext cx="3521124" cy="3293895"/>
            <a:chOff x="4754838" y="2553190"/>
            <a:chExt cx="5173207" cy="5184259"/>
          </a:xfrm>
        </p:grpSpPr>
        <p:sp>
          <p:nvSpPr>
            <p:cNvPr id="6" name="Donut 5"/>
            <p:cNvSpPr/>
            <p:nvPr/>
          </p:nvSpPr>
          <p:spPr>
            <a:xfrm rot="16200000">
              <a:off x="4763743" y="2747590"/>
              <a:ext cx="5159437" cy="4820282"/>
            </a:xfrm>
            <a:prstGeom prst="donut">
              <a:avLst>
                <a:gd name="adj" fmla="val 7262"/>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spcFirstLastPara="1" vert="horz" lIns="85725" tIns="85725" bIns="214313" numCol="1" rtlCol="0" anchor="ctr">
              <a:prstTxWarp prst="textCircle">
                <a:avLst/>
              </a:prstTxWarp>
            </a:bodyPr>
            <a:lstStyle/>
            <a:p>
              <a:pPr algn="ctr" defTabSz="685800">
                <a:defRPr/>
              </a:pPr>
              <a:endParaRPr lang="en-US" sz="1100" dirty="0">
                <a:solidFill>
                  <a:srgbClr val="9A8B7D">
                    <a:lumMod val="75000"/>
                    <a:lumOff val="25000"/>
                  </a:srgbClr>
                </a:solidFill>
                <a:latin typeface="Arial"/>
              </a:endParaRPr>
            </a:p>
            <a:p>
              <a:pPr algn="ctr" defTabSz="685800">
                <a:defRPr/>
              </a:pPr>
              <a:endParaRPr lang="en-US" sz="1100" dirty="0">
                <a:solidFill>
                  <a:srgbClr val="9A8B7D">
                    <a:lumMod val="75000"/>
                    <a:lumOff val="25000"/>
                  </a:srgbClr>
                </a:solidFill>
                <a:latin typeface="Arial"/>
              </a:endParaRPr>
            </a:p>
          </p:txBody>
        </p:sp>
        <p:grpSp>
          <p:nvGrpSpPr>
            <p:cNvPr id="7" name="Group 5"/>
            <p:cNvGrpSpPr/>
            <p:nvPr/>
          </p:nvGrpSpPr>
          <p:grpSpPr>
            <a:xfrm>
              <a:off x="4754838" y="2553190"/>
              <a:ext cx="5173207" cy="4516762"/>
              <a:chOff x="6096000" y="1711579"/>
              <a:chExt cx="5039414" cy="4549262"/>
            </a:xfrm>
          </p:grpSpPr>
          <p:grpSp>
            <p:nvGrpSpPr>
              <p:cNvPr id="8" name="Group 4"/>
              <p:cNvGrpSpPr/>
              <p:nvPr/>
            </p:nvGrpSpPr>
            <p:grpSpPr>
              <a:xfrm>
                <a:off x="6096000" y="3646713"/>
                <a:ext cx="3919073" cy="2614128"/>
                <a:chOff x="6096000" y="3646713"/>
                <a:chExt cx="3919073" cy="2614128"/>
              </a:xfrm>
              <a:effectLst>
                <a:outerShdw blurRad="38100" dist="25400" dir="5400000" algn="ctr" rotWithShape="0">
                  <a:srgbClr val="000000">
                    <a:alpha val="20000"/>
                  </a:srgbClr>
                </a:outerShdw>
              </a:effectLst>
            </p:grpSpPr>
            <p:sp>
              <p:nvSpPr>
                <p:cNvPr id="34" name="Freeform 5"/>
                <p:cNvSpPr>
                  <a:spLocks/>
                </p:cNvSpPr>
                <p:nvPr/>
              </p:nvSpPr>
              <p:spPr bwMode="auto">
                <a:xfrm>
                  <a:off x="6096000" y="3674296"/>
                  <a:ext cx="3919073" cy="2586545"/>
                </a:xfrm>
                <a:custGeom>
                  <a:avLst/>
                  <a:gdLst>
                    <a:gd name="T0" fmla="*/ 37 w 1723"/>
                    <a:gd name="T1" fmla="*/ 721 h 1138"/>
                    <a:gd name="T2" fmla="*/ 451 w 1723"/>
                    <a:gd name="T3" fmla="*/ 0 h 1138"/>
                    <a:gd name="T4" fmla="*/ 451 w 1723"/>
                    <a:gd name="T5" fmla="*/ 0 h 1138"/>
                    <a:gd name="T6" fmla="*/ 634 w 1723"/>
                    <a:gd name="T7" fmla="*/ 605 h 1138"/>
                    <a:gd name="T8" fmla="*/ 1330 w 1723"/>
                    <a:gd name="T9" fmla="*/ 579 h 1138"/>
                    <a:gd name="T10" fmla="*/ 1446 w 1723"/>
                    <a:gd name="T11" fmla="*/ 325 h 1138"/>
                    <a:gd name="T12" fmla="*/ 1277 w 1723"/>
                    <a:gd name="T13" fmla="*/ 32 h 1138"/>
                    <a:gd name="T14" fmla="*/ 1071 w 1723"/>
                    <a:gd name="T15" fmla="*/ 1138 h 1138"/>
                    <a:gd name="T16" fmla="*/ 1071 w 1723"/>
                    <a:gd name="T17" fmla="*/ 1138 h 1138"/>
                    <a:gd name="T18" fmla="*/ 279 w 1723"/>
                    <a:gd name="T19" fmla="*/ 1138 h 1138"/>
                    <a:gd name="T20" fmla="*/ 0 w 1723"/>
                    <a:gd name="T21" fmla="*/ 860 h 1138"/>
                    <a:gd name="T22" fmla="*/ 37 w 1723"/>
                    <a:gd name="T23" fmla="*/ 721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23" h="1138">
                      <a:moveTo>
                        <a:pt x="37" y="721"/>
                      </a:moveTo>
                      <a:cubicBezTo>
                        <a:pt x="451" y="0"/>
                        <a:pt x="451" y="0"/>
                        <a:pt x="451" y="0"/>
                      </a:cubicBezTo>
                      <a:cubicBezTo>
                        <a:pt x="451" y="0"/>
                        <a:pt x="451" y="0"/>
                        <a:pt x="451" y="0"/>
                      </a:cubicBezTo>
                      <a:cubicBezTo>
                        <a:pt x="342" y="265"/>
                        <a:pt x="450" y="484"/>
                        <a:pt x="634" y="605"/>
                      </a:cubicBezTo>
                      <a:cubicBezTo>
                        <a:pt x="828" y="733"/>
                        <a:pt x="1106" y="750"/>
                        <a:pt x="1330" y="579"/>
                      </a:cubicBezTo>
                      <a:cubicBezTo>
                        <a:pt x="1401" y="517"/>
                        <a:pt x="1446" y="426"/>
                        <a:pt x="1446" y="325"/>
                      </a:cubicBezTo>
                      <a:cubicBezTo>
                        <a:pt x="1446" y="196"/>
                        <a:pt x="1378" y="96"/>
                        <a:pt x="1277" y="32"/>
                      </a:cubicBezTo>
                      <a:cubicBezTo>
                        <a:pt x="1723" y="311"/>
                        <a:pt x="1648" y="1131"/>
                        <a:pt x="1071" y="1138"/>
                      </a:cubicBezTo>
                      <a:cubicBezTo>
                        <a:pt x="1071" y="1138"/>
                        <a:pt x="1071" y="1138"/>
                        <a:pt x="1071" y="1138"/>
                      </a:cubicBezTo>
                      <a:cubicBezTo>
                        <a:pt x="279" y="1138"/>
                        <a:pt x="279" y="1138"/>
                        <a:pt x="279" y="1138"/>
                      </a:cubicBezTo>
                      <a:cubicBezTo>
                        <a:pt x="125" y="1138"/>
                        <a:pt x="0" y="1014"/>
                        <a:pt x="0" y="860"/>
                      </a:cubicBezTo>
                      <a:cubicBezTo>
                        <a:pt x="0" y="809"/>
                        <a:pt x="13" y="762"/>
                        <a:pt x="37" y="721"/>
                      </a:cubicBezTo>
                      <a:close/>
                    </a:path>
                  </a:pathLst>
                </a:custGeom>
                <a:solidFill>
                  <a:srgbClr val="FEA34F"/>
                </a:solidFill>
                <a:ln>
                  <a:noFill/>
                </a:ln>
              </p:spPr>
              <p:txBody>
                <a:bodyPr vert="horz" wrap="square" lIns="42863" tIns="21431" rIns="42863" bIns="21431" numCol="1" anchor="t" anchorCtr="0" compatLnSpc="1">
                  <a:prstTxWarp prst="textNoShape">
                    <a:avLst/>
                  </a:prstTxWarp>
                </a:bodyPr>
                <a:lstStyle/>
                <a:p>
                  <a:pPr defTabSz="685800">
                    <a:defRPr/>
                  </a:pPr>
                  <a:endParaRPr lang="en-US" sz="1100" dirty="0">
                    <a:solidFill>
                      <a:srgbClr val="9A8B7D"/>
                    </a:solidFill>
                    <a:latin typeface="Arial"/>
                  </a:endParaRPr>
                </a:p>
              </p:txBody>
            </p:sp>
            <p:sp>
              <p:nvSpPr>
                <p:cNvPr id="35" name="Freeform 9"/>
                <p:cNvSpPr>
                  <a:spLocks/>
                </p:cNvSpPr>
                <p:nvPr/>
              </p:nvSpPr>
              <p:spPr bwMode="auto">
                <a:xfrm>
                  <a:off x="6651927" y="3646713"/>
                  <a:ext cx="2134589" cy="1979694"/>
                </a:xfrm>
                <a:custGeom>
                  <a:avLst/>
                  <a:gdLst>
                    <a:gd name="T0" fmla="*/ 939 w 939"/>
                    <a:gd name="T1" fmla="*/ 677 h 871"/>
                    <a:gd name="T2" fmla="*/ 214 w 939"/>
                    <a:gd name="T3" fmla="*/ 0 h 871"/>
                    <a:gd name="T4" fmla="*/ 939 w 939"/>
                    <a:gd name="T5" fmla="*/ 677 h 871"/>
                  </a:gdLst>
                  <a:ahLst/>
                  <a:cxnLst>
                    <a:cxn ang="0">
                      <a:pos x="T0" y="T1"/>
                    </a:cxn>
                    <a:cxn ang="0">
                      <a:pos x="T2" y="T3"/>
                    </a:cxn>
                    <a:cxn ang="0">
                      <a:pos x="T4" y="T5"/>
                    </a:cxn>
                  </a:cxnLst>
                  <a:rect l="0" t="0" r="r" b="b"/>
                  <a:pathLst>
                    <a:path w="939" h="871">
                      <a:moveTo>
                        <a:pt x="939" y="677"/>
                      </a:moveTo>
                      <a:cubicBezTo>
                        <a:pt x="419" y="871"/>
                        <a:pt x="0" y="457"/>
                        <a:pt x="214" y="0"/>
                      </a:cubicBezTo>
                      <a:cubicBezTo>
                        <a:pt x="37" y="499"/>
                        <a:pt x="468" y="810"/>
                        <a:pt x="939" y="677"/>
                      </a:cubicBezTo>
                      <a:close/>
                    </a:path>
                  </a:pathLst>
                </a:custGeom>
                <a:solidFill>
                  <a:srgbClr val="FEBF86"/>
                </a:solidFill>
                <a:ln>
                  <a:noFill/>
                </a:ln>
              </p:spPr>
              <p:txBody>
                <a:bodyPr vert="horz" wrap="square" lIns="42863" tIns="21431" rIns="42863" bIns="21431" numCol="1" anchor="t" anchorCtr="0" compatLnSpc="1">
                  <a:prstTxWarp prst="textNoShape">
                    <a:avLst/>
                  </a:prstTxWarp>
                </a:bodyPr>
                <a:lstStyle/>
                <a:p>
                  <a:pPr defTabSz="685800">
                    <a:defRPr/>
                  </a:pPr>
                  <a:endParaRPr lang="en-US" sz="1100" dirty="0">
                    <a:solidFill>
                      <a:srgbClr val="9A8B7D"/>
                    </a:solidFill>
                    <a:latin typeface="Arial"/>
                  </a:endParaRPr>
                </a:p>
              </p:txBody>
            </p:sp>
          </p:grpSp>
          <p:grpSp>
            <p:nvGrpSpPr>
              <p:cNvPr id="9" name="Group 3"/>
              <p:cNvGrpSpPr/>
              <p:nvPr/>
            </p:nvGrpSpPr>
            <p:grpSpPr>
              <a:xfrm>
                <a:off x="7846534" y="2522128"/>
                <a:ext cx="3288880" cy="3738713"/>
                <a:chOff x="7846534" y="2522128"/>
                <a:chExt cx="3288880" cy="3738713"/>
              </a:xfrm>
              <a:effectLst>
                <a:outerShdw blurRad="38100" dist="25400" dir="5400000" algn="ctr" rotWithShape="0">
                  <a:srgbClr val="000000">
                    <a:alpha val="20000"/>
                  </a:srgbClr>
                </a:outerShdw>
              </a:effectLst>
            </p:grpSpPr>
            <p:sp>
              <p:nvSpPr>
                <p:cNvPr id="32" name="Freeform 7"/>
                <p:cNvSpPr>
                  <a:spLocks/>
                </p:cNvSpPr>
                <p:nvPr/>
              </p:nvSpPr>
              <p:spPr bwMode="auto">
                <a:xfrm>
                  <a:off x="7846534" y="2522128"/>
                  <a:ext cx="3288880" cy="3738713"/>
                </a:xfrm>
                <a:custGeom>
                  <a:avLst/>
                  <a:gdLst>
                    <a:gd name="T0" fmla="*/ 992 w 1446"/>
                    <a:gd name="T1" fmla="*/ 501 h 1645"/>
                    <a:gd name="T2" fmla="*/ 1409 w 1446"/>
                    <a:gd name="T3" fmla="*/ 1228 h 1645"/>
                    <a:gd name="T4" fmla="*/ 1446 w 1446"/>
                    <a:gd name="T5" fmla="*/ 1367 h 1645"/>
                    <a:gd name="T6" fmla="*/ 1167 w 1446"/>
                    <a:gd name="T7" fmla="*/ 1645 h 1645"/>
                    <a:gd name="T8" fmla="*/ 294 w 1446"/>
                    <a:gd name="T9" fmla="*/ 1645 h 1645"/>
                    <a:gd name="T10" fmla="*/ 507 w 1446"/>
                    <a:gd name="T11" fmla="*/ 539 h 1645"/>
                    <a:gd name="T12" fmla="*/ 338 w 1446"/>
                    <a:gd name="T13" fmla="*/ 494 h 1645"/>
                    <a:gd name="T14" fmla="*/ 0 w 1446"/>
                    <a:gd name="T15" fmla="*/ 832 h 1645"/>
                    <a:gd name="T16" fmla="*/ 992 w 1446"/>
                    <a:gd name="T17" fmla="*/ 50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6" h="1645">
                      <a:moveTo>
                        <a:pt x="992" y="501"/>
                      </a:moveTo>
                      <a:cubicBezTo>
                        <a:pt x="1409" y="1228"/>
                        <a:pt x="1409" y="1228"/>
                        <a:pt x="1409" y="1228"/>
                      </a:cubicBezTo>
                      <a:cubicBezTo>
                        <a:pt x="1432" y="1269"/>
                        <a:pt x="1446" y="1316"/>
                        <a:pt x="1446" y="1367"/>
                      </a:cubicBezTo>
                      <a:cubicBezTo>
                        <a:pt x="1446" y="1521"/>
                        <a:pt x="1321" y="1645"/>
                        <a:pt x="1167" y="1645"/>
                      </a:cubicBezTo>
                      <a:cubicBezTo>
                        <a:pt x="294" y="1645"/>
                        <a:pt x="294" y="1645"/>
                        <a:pt x="294" y="1645"/>
                      </a:cubicBezTo>
                      <a:cubicBezTo>
                        <a:pt x="877" y="1645"/>
                        <a:pt x="955" y="819"/>
                        <a:pt x="507" y="539"/>
                      </a:cubicBezTo>
                      <a:cubicBezTo>
                        <a:pt x="457" y="510"/>
                        <a:pt x="399" y="494"/>
                        <a:pt x="338" y="494"/>
                      </a:cubicBezTo>
                      <a:cubicBezTo>
                        <a:pt x="151" y="494"/>
                        <a:pt x="0" y="645"/>
                        <a:pt x="0" y="832"/>
                      </a:cubicBezTo>
                      <a:cubicBezTo>
                        <a:pt x="0" y="315"/>
                        <a:pt x="699" y="0"/>
                        <a:pt x="992" y="501"/>
                      </a:cubicBezTo>
                      <a:close/>
                    </a:path>
                  </a:pathLst>
                </a:custGeom>
                <a:solidFill>
                  <a:srgbClr val="46B688"/>
                </a:solidFill>
                <a:ln>
                  <a:noFill/>
                </a:ln>
              </p:spPr>
              <p:txBody>
                <a:bodyPr vert="horz" wrap="square" lIns="42863" tIns="21431" rIns="42863" bIns="21431" numCol="1" anchor="t" anchorCtr="0" compatLnSpc="1">
                  <a:prstTxWarp prst="textNoShape">
                    <a:avLst/>
                  </a:prstTxWarp>
                </a:bodyPr>
                <a:lstStyle/>
                <a:p>
                  <a:pPr defTabSz="685800">
                    <a:defRPr/>
                  </a:pPr>
                  <a:endParaRPr lang="en-US" sz="1100" dirty="0">
                    <a:solidFill>
                      <a:srgbClr val="9A8B7D"/>
                    </a:solidFill>
                    <a:latin typeface="Arial"/>
                  </a:endParaRPr>
                </a:p>
              </p:txBody>
            </p:sp>
            <p:sp>
              <p:nvSpPr>
                <p:cNvPr id="33" name="Freeform 10"/>
                <p:cNvSpPr>
                  <a:spLocks/>
                </p:cNvSpPr>
                <p:nvPr/>
              </p:nvSpPr>
              <p:spPr bwMode="auto">
                <a:xfrm>
                  <a:off x="8514918" y="3746439"/>
                  <a:ext cx="1587150" cy="2514402"/>
                </a:xfrm>
                <a:custGeom>
                  <a:avLst/>
                  <a:gdLst>
                    <a:gd name="T0" fmla="*/ 0 w 698"/>
                    <a:gd name="T1" fmla="*/ 1106 h 1106"/>
                    <a:gd name="T2" fmla="*/ 213 w 698"/>
                    <a:gd name="T3" fmla="*/ 0 h 1106"/>
                    <a:gd name="T4" fmla="*/ 0 w 698"/>
                    <a:gd name="T5" fmla="*/ 1106 h 1106"/>
                  </a:gdLst>
                  <a:ahLst/>
                  <a:cxnLst>
                    <a:cxn ang="0">
                      <a:pos x="T0" y="T1"/>
                    </a:cxn>
                    <a:cxn ang="0">
                      <a:pos x="T2" y="T3"/>
                    </a:cxn>
                    <a:cxn ang="0">
                      <a:pos x="T4" y="T5"/>
                    </a:cxn>
                  </a:cxnLst>
                  <a:rect l="0" t="0" r="r" b="b"/>
                  <a:pathLst>
                    <a:path w="698" h="1106">
                      <a:moveTo>
                        <a:pt x="0" y="1106"/>
                      </a:moveTo>
                      <a:cubicBezTo>
                        <a:pt x="583" y="1106"/>
                        <a:pt x="661" y="280"/>
                        <a:pt x="213" y="0"/>
                      </a:cubicBezTo>
                      <a:cubicBezTo>
                        <a:pt x="698" y="280"/>
                        <a:pt x="610" y="1106"/>
                        <a:pt x="0" y="1106"/>
                      </a:cubicBezTo>
                      <a:close/>
                    </a:path>
                  </a:pathLst>
                </a:custGeom>
                <a:solidFill>
                  <a:srgbClr val="7ACCAB"/>
                </a:solidFill>
                <a:ln>
                  <a:noFill/>
                </a:ln>
              </p:spPr>
              <p:txBody>
                <a:bodyPr vert="horz" wrap="square" lIns="42863" tIns="21431" rIns="42863" bIns="21431" numCol="1" anchor="t" anchorCtr="0" compatLnSpc="1">
                  <a:prstTxWarp prst="textNoShape">
                    <a:avLst/>
                  </a:prstTxWarp>
                </a:bodyPr>
                <a:lstStyle/>
                <a:p>
                  <a:pPr defTabSz="685800">
                    <a:defRPr/>
                  </a:pPr>
                  <a:endParaRPr lang="en-US" sz="1100" dirty="0">
                    <a:solidFill>
                      <a:srgbClr val="9A8B7D"/>
                    </a:solidFill>
                    <a:latin typeface="Arial"/>
                  </a:endParaRPr>
                </a:p>
              </p:txBody>
            </p:sp>
          </p:grpSp>
          <p:grpSp>
            <p:nvGrpSpPr>
              <p:cNvPr id="10" name="Group 2"/>
              <p:cNvGrpSpPr/>
              <p:nvPr/>
            </p:nvGrpSpPr>
            <p:grpSpPr>
              <a:xfrm>
                <a:off x="6607369" y="1711579"/>
                <a:ext cx="3494701" cy="4010310"/>
                <a:chOff x="6607369" y="1711579"/>
                <a:chExt cx="3494701" cy="4010310"/>
              </a:xfrm>
              <a:effectLst>
                <a:outerShdw blurRad="38100" dist="25400" dir="5400000" algn="ctr" rotWithShape="0">
                  <a:srgbClr val="000000">
                    <a:alpha val="20000"/>
                  </a:srgbClr>
                </a:outerShdw>
              </a:effectLst>
            </p:grpSpPr>
            <p:sp>
              <p:nvSpPr>
                <p:cNvPr id="30" name="Freeform 6"/>
                <p:cNvSpPr>
                  <a:spLocks/>
                </p:cNvSpPr>
                <p:nvPr/>
              </p:nvSpPr>
              <p:spPr bwMode="auto">
                <a:xfrm>
                  <a:off x="6607369" y="1711579"/>
                  <a:ext cx="3494701" cy="4010310"/>
                </a:xfrm>
                <a:custGeom>
                  <a:avLst/>
                  <a:gdLst>
                    <a:gd name="T0" fmla="*/ 226 w 1537"/>
                    <a:gd name="T1" fmla="*/ 862 h 1764"/>
                    <a:gd name="T2" fmla="*/ 640 w 1537"/>
                    <a:gd name="T3" fmla="*/ 141 h 1764"/>
                    <a:gd name="T4" fmla="*/ 883 w 1537"/>
                    <a:gd name="T5" fmla="*/ 0 h 1764"/>
                    <a:gd name="T6" fmla="*/ 1123 w 1537"/>
                    <a:gd name="T7" fmla="*/ 136 h 1764"/>
                    <a:gd name="T8" fmla="*/ 1537 w 1537"/>
                    <a:gd name="T9" fmla="*/ 857 h 1764"/>
                    <a:gd name="T10" fmla="*/ 1537 w 1537"/>
                    <a:gd name="T11" fmla="*/ 857 h 1764"/>
                    <a:gd name="T12" fmla="*/ 545 w 1537"/>
                    <a:gd name="T13" fmla="*/ 1188 h 1764"/>
                    <a:gd name="T14" fmla="*/ 883 w 1537"/>
                    <a:gd name="T15" fmla="*/ 1525 h 1764"/>
                    <a:gd name="T16" fmla="*/ 1094 w 1537"/>
                    <a:gd name="T17" fmla="*/ 1451 h 1764"/>
                    <a:gd name="T18" fmla="*/ 226 w 1537"/>
                    <a:gd name="T19" fmla="*/ 863 h 1764"/>
                    <a:gd name="T20" fmla="*/ 226 w 1537"/>
                    <a:gd name="T21" fmla="*/ 862 h 1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7" h="1764">
                      <a:moveTo>
                        <a:pt x="226" y="862"/>
                      </a:moveTo>
                      <a:cubicBezTo>
                        <a:pt x="640" y="141"/>
                        <a:pt x="640" y="141"/>
                        <a:pt x="640" y="141"/>
                      </a:cubicBezTo>
                      <a:cubicBezTo>
                        <a:pt x="688" y="57"/>
                        <a:pt x="779" y="0"/>
                        <a:pt x="883" y="0"/>
                      </a:cubicBezTo>
                      <a:cubicBezTo>
                        <a:pt x="985" y="0"/>
                        <a:pt x="1074" y="55"/>
                        <a:pt x="1123" y="136"/>
                      </a:cubicBezTo>
                      <a:cubicBezTo>
                        <a:pt x="1537" y="857"/>
                        <a:pt x="1537" y="857"/>
                        <a:pt x="1537" y="857"/>
                      </a:cubicBezTo>
                      <a:cubicBezTo>
                        <a:pt x="1537" y="857"/>
                        <a:pt x="1537" y="857"/>
                        <a:pt x="1537" y="857"/>
                      </a:cubicBezTo>
                      <a:cubicBezTo>
                        <a:pt x="1244" y="356"/>
                        <a:pt x="545" y="671"/>
                        <a:pt x="545" y="1188"/>
                      </a:cubicBezTo>
                      <a:cubicBezTo>
                        <a:pt x="545" y="1374"/>
                        <a:pt x="696" y="1525"/>
                        <a:pt x="883" y="1525"/>
                      </a:cubicBezTo>
                      <a:cubicBezTo>
                        <a:pt x="963" y="1525"/>
                        <a:pt x="1036" y="1498"/>
                        <a:pt x="1094" y="1451"/>
                      </a:cubicBezTo>
                      <a:cubicBezTo>
                        <a:pt x="681" y="1764"/>
                        <a:pt x="0" y="1400"/>
                        <a:pt x="226" y="863"/>
                      </a:cubicBezTo>
                      <a:lnTo>
                        <a:pt x="226" y="862"/>
                      </a:lnTo>
                      <a:close/>
                    </a:path>
                  </a:pathLst>
                </a:custGeom>
                <a:solidFill>
                  <a:srgbClr val="016AA3"/>
                </a:solidFill>
                <a:ln>
                  <a:noFill/>
                </a:ln>
              </p:spPr>
              <p:txBody>
                <a:bodyPr vert="horz" wrap="square" lIns="42863" tIns="21431" rIns="42863" bIns="21431" numCol="1" anchor="t" anchorCtr="0" compatLnSpc="1">
                  <a:prstTxWarp prst="textNoShape">
                    <a:avLst/>
                  </a:prstTxWarp>
                </a:bodyPr>
                <a:lstStyle/>
                <a:p>
                  <a:pPr defTabSz="685800">
                    <a:defRPr/>
                  </a:pPr>
                  <a:endParaRPr lang="en-US" sz="1100" dirty="0">
                    <a:solidFill>
                      <a:srgbClr val="9A8B7D"/>
                    </a:solidFill>
                    <a:latin typeface="Arial"/>
                  </a:endParaRPr>
                </a:p>
              </p:txBody>
            </p:sp>
            <p:sp>
              <p:nvSpPr>
                <p:cNvPr id="31" name="Freeform 8"/>
                <p:cNvSpPr>
                  <a:spLocks/>
                </p:cNvSpPr>
                <p:nvPr/>
              </p:nvSpPr>
              <p:spPr bwMode="auto">
                <a:xfrm>
                  <a:off x="7810461" y="2522128"/>
                  <a:ext cx="2291607" cy="1890576"/>
                </a:xfrm>
                <a:custGeom>
                  <a:avLst/>
                  <a:gdLst>
                    <a:gd name="T0" fmla="*/ 16 w 1008"/>
                    <a:gd name="T1" fmla="*/ 832 h 832"/>
                    <a:gd name="T2" fmla="*/ 1008 w 1008"/>
                    <a:gd name="T3" fmla="*/ 501 h 832"/>
                    <a:gd name="T4" fmla="*/ 16 w 1008"/>
                    <a:gd name="T5" fmla="*/ 832 h 832"/>
                  </a:gdLst>
                  <a:ahLst/>
                  <a:cxnLst>
                    <a:cxn ang="0">
                      <a:pos x="T0" y="T1"/>
                    </a:cxn>
                    <a:cxn ang="0">
                      <a:pos x="T2" y="T3"/>
                    </a:cxn>
                    <a:cxn ang="0">
                      <a:pos x="T4" y="T5"/>
                    </a:cxn>
                  </a:cxnLst>
                  <a:rect l="0" t="0" r="r" b="b"/>
                  <a:pathLst>
                    <a:path w="1008" h="832">
                      <a:moveTo>
                        <a:pt x="16" y="832"/>
                      </a:moveTo>
                      <a:cubicBezTo>
                        <a:pt x="16" y="315"/>
                        <a:pt x="715" y="0"/>
                        <a:pt x="1008" y="501"/>
                      </a:cubicBezTo>
                      <a:cubicBezTo>
                        <a:pt x="715" y="1"/>
                        <a:pt x="0" y="253"/>
                        <a:pt x="16" y="832"/>
                      </a:cubicBezTo>
                      <a:close/>
                    </a:path>
                  </a:pathLst>
                </a:custGeom>
                <a:solidFill>
                  <a:srgbClr val="0185CF"/>
                </a:solidFill>
                <a:ln>
                  <a:noFill/>
                </a:ln>
              </p:spPr>
              <p:txBody>
                <a:bodyPr vert="horz" wrap="square" lIns="42863" tIns="21431" rIns="42863" bIns="21431" numCol="1" anchor="t" anchorCtr="0" compatLnSpc="1">
                  <a:prstTxWarp prst="textNoShape">
                    <a:avLst/>
                  </a:prstTxWarp>
                </a:bodyPr>
                <a:lstStyle/>
                <a:p>
                  <a:pPr defTabSz="685800">
                    <a:defRPr/>
                  </a:pPr>
                  <a:endParaRPr lang="en-US" sz="1100" dirty="0">
                    <a:solidFill>
                      <a:srgbClr val="9A8B7D"/>
                    </a:solidFill>
                    <a:latin typeface="Arial"/>
                  </a:endParaRPr>
                </a:p>
              </p:txBody>
            </p:sp>
          </p:grpSp>
          <p:sp>
            <p:nvSpPr>
              <p:cNvPr id="11" name="Rectangle 10"/>
              <p:cNvSpPr/>
              <p:nvPr>
                <p:custDataLst>
                  <p:tags r:id="rId1"/>
                </p:custDataLst>
              </p:nvPr>
            </p:nvSpPr>
            <p:spPr>
              <a:xfrm>
                <a:off x="8020881" y="2009145"/>
                <a:ext cx="1362862" cy="805026"/>
              </a:xfrm>
              <a:prstGeom prst="rect">
                <a:avLst/>
              </a:prstGeom>
            </p:spPr>
            <p:txBody>
              <a:bodyPr wrap="square">
                <a:spAutoFit/>
              </a:bodyPr>
              <a:lstStyle/>
              <a:p>
                <a:pPr algn="ctr" defTabSz="685800">
                  <a:defRPr/>
                </a:pPr>
                <a:r>
                  <a:rPr lang="en-US" sz="1350" b="1" dirty="0">
                    <a:solidFill>
                      <a:srgbClr val="FFFFFF"/>
                    </a:solidFill>
                    <a:latin typeface="Arial"/>
                  </a:rPr>
                  <a:t>TCS</a:t>
                </a:r>
              </a:p>
              <a:p>
                <a:pPr algn="ctr" defTabSz="685800">
                  <a:defRPr/>
                </a:pPr>
                <a:r>
                  <a:rPr lang="en-US" sz="1350" b="1" dirty="0">
                    <a:solidFill>
                      <a:srgbClr val="FFFFFF"/>
                    </a:solidFill>
                    <a:latin typeface="Arial"/>
                  </a:rPr>
                  <a:t>Products</a:t>
                </a:r>
              </a:p>
            </p:txBody>
          </p:sp>
          <p:sp>
            <p:nvSpPr>
              <p:cNvPr id="12" name="Freeform 4347"/>
              <p:cNvSpPr>
                <a:spLocks/>
              </p:cNvSpPr>
              <p:nvPr/>
            </p:nvSpPr>
            <p:spPr bwMode="auto">
              <a:xfrm>
                <a:off x="9166411" y="3355827"/>
                <a:ext cx="284163" cy="284163"/>
              </a:xfrm>
              <a:custGeom>
                <a:avLst/>
                <a:gdLst>
                  <a:gd name="T0" fmla="*/ 795 w 891"/>
                  <a:gd name="T1" fmla="*/ 575 h 893"/>
                  <a:gd name="T2" fmla="*/ 727 w 891"/>
                  <a:gd name="T3" fmla="*/ 560 h 893"/>
                  <a:gd name="T4" fmla="*/ 546 w 891"/>
                  <a:gd name="T5" fmla="*/ 446 h 893"/>
                  <a:gd name="T6" fmla="*/ 742 w 891"/>
                  <a:gd name="T7" fmla="*/ 331 h 893"/>
                  <a:gd name="T8" fmla="*/ 831 w 891"/>
                  <a:gd name="T9" fmla="*/ 295 h 893"/>
                  <a:gd name="T10" fmla="*/ 877 w 891"/>
                  <a:gd name="T11" fmla="*/ 233 h 893"/>
                  <a:gd name="T12" fmla="*/ 891 w 891"/>
                  <a:gd name="T13" fmla="*/ 163 h 893"/>
                  <a:gd name="T14" fmla="*/ 876 w 891"/>
                  <a:gd name="T15" fmla="*/ 101 h 893"/>
                  <a:gd name="T16" fmla="*/ 856 w 891"/>
                  <a:gd name="T17" fmla="*/ 98 h 893"/>
                  <a:gd name="T18" fmla="*/ 797 w 891"/>
                  <a:gd name="T19" fmla="*/ 36 h 893"/>
                  <a:gd name="T20" fmla="*/ 794 w 891"/>
                  <a:gd name="T21" fmla="*/ 15 h 893"/>
                  <a:gd name="T22" fmla="*/ 709 w 891"/>
                  <a:gd name="T23" fmla="*/ 1 h 893"/>
                  <a:gd name="T24" fmla="*/ 620 w 891"/>
                  <a:gd name="T25" fmla="*/ 38 h 893"/>
                  <a:gd name="T26" fmla="*/ 574 w 891"/>
                  <a:gd name="T27" fmla="*/ 97 h 893"/>
                  <a:gd name="T28" fmla="*/ 559 w 891"/>
                  <a:gd name="T29" fmla="*/ 163 h 893"/>
                  <a:gd name="T30" fmla="*/ 446 w 891"/>
                  <a:gd name="T31" fmla="*/ 345 h 893"/>
                  <a:gd name="T32" fmla="*/ 331 w 891"/>
                  <a:gd name="T33" fmla="*/ 163 h 893"/>
                  <a:gd name="T34" fmla="*/ 316 w 891"/>
                  <a:gd name="T35" fmla="*/ 97 h 893"/>
                  <a:gd name="T36" fmla="*/ 274 w 891"/>
                  <a:gd name="T37" fmla="*/ 40 h 893"/>
                  <a:gd name="T38" fmla="*/ 209 w 891"/>
                  <a:gd name="T39" fmla="*/ 6 h 893"/>
                  <a:gd name="T40" fmla="*/ 139 w 891"/>
                  <a:gd name="T41" fmla="*/ 3 h 893"/>
                  <a:gd name="T42" fmla="*/ 96 w 891"/>
                  <a:gd name="T43" fmla="*/ 21 h 893"/>
                  <a:gd name="T44" fmla="*/ 179 w 891"/>
                  <a:gd name="T45" fmla="*/ 105 h 893"/>
                  <a:gd name="T46" fmla="*/ 28 w 891"/>
                  <a:gd name="T47" fmla="*/ 95 h 893"/>
                  <a:gd name="T48" fmla="*/ 8 w 891"/>
                  <a:gd name="T49" fmla="*/ 116 h 893"/>
                  <a:gd name="T50" fmla="*/ 1 w 891"/>
                  <a:gd name="T51" fmla="*/ 188 h 893"/>
                  <a:gd name="T52" fmla="*/ 24 w 891"/>
                  <a:gd name="T53" fmla="*/ 256 h 893"/>
                  <a:gd name="T54" fmla="*/ 76 w 891"/>
                  <a:gd name="T55" fmla="*/ 308 h 893"/>
                  <a:gd name="T56" fmla="*/ 140 w 891"/>
                  <a:gd name="T57" fmla="*/ 331 h 893"/>
                  <a:gd name="T58" fmla="*/ 209 w 891"/>
                  <a:gd name="T59" fmla="*/ 327 h 893"/>
                  <a:gd name="T60" fmla="*/ 179 w 891"/>
                  <a:gd name="T61" fmla="*/ 561 h 893"/>
                  <a:gd name="T62" fmla="*/ 87 w 891"/>
                  <a:gd name="T63" fmla="*/ 580 h 893"/>
                  <a:gd name="T64" fmla="*/ 24 w 891"/>
                  <a:gd name="T65" fmla="*/ 638 h 893"/>
                  <a:gd name="T66" fmla="*/ 1 w 891"/>
                  <a:gd name="T67" fmla="*/ 707 h 893"/>
                  <a:gd name="T68" fmla="*/ 8 w 891"/>
                  <a:gd name="T69" fmla="*/ 778 h 893"/>
                  <a:gd name="T70" fmla="*/ 28 w 891"/>
                  <a:gd name="T71" fmla="*/ 800 h 893"/>
                  <a:gd name="T72" fmla="*/ 179 w 891"/>
                  <a:gd name="T73" fmla="*/ 786 h 893"/>
                  <a:gd name="T74" fmla="*/ 96 w 891"/>
                  <a:gd name="T75" fmla="*/ 871 h 893"/>
                  <a:gd name="T76" fmla="*/ 152 w 891"/>
                  <a:gd name="T77" fmla="*/ 892 h 893"/>
                  <a:gd name="T78" fmla="*/ 231 w 891"/>
                  <a:gd name="T79" fmla="*/ 879 h 893"/>
                  <a:gd name="T80" fmla="*/ 299 w 891"/>
                  <a:gd name="T81" fmla="*/ 825 h 893"/>
                  <a:gd name="T82" fmla="*/ 328 w 891"/>
                  <a:gd name="T83" fmla="*/ 763 h 893"/>
                  <a:gd name="T84" fmla="*/ 328 w 891"/>
                  <a:gd name="T85" fmla="*/ 694 h 893"/>
                  <a:gd name="T86" fmla="*/ 563 w 891"/>
                  <a:gd name="T87" fmla="*/ 694 h 893"/>
                  <a:gd name="T88" fmla="*/ 564 w 891"/>
                  <a:gd name="T89" fmla="*/ 762 h 893"/>
                  <a:gd name="T90" fmla="*/ 592 w 891"/>
                  <a:gd name="T91" fmla="*/ 825 h 893"/>
                  <a:gd name="T92" fmla="*/ 662 w 891"/>
                  <a:gd name="T93" fmla="*/ 879 h 893"/>
                  <a:gd name="T94" fmla="*/ 758 w 891"/>
                  <a:gd name="T95" fmla="*/ 889 h 893"/>
                  <a:gd name="T96" fmla="*/ 799 w 891"/>
                  <a:gd name="T97" fmla="*/ 867 h 893"/>
                  <a:gd name="T98" fmla="*/ 718 w 891"/>
                  <a:gd name="T99" fmla="*/ 717 h 893"/>
                  <a:gd name="T100" fmla="*/ 866 w 891"/>
                  <a:gd name="T101" fmla="*/ 800 h 893"/>
                  <a:gd name="T102" fmla="*/ 886 w 891"/>
                  <a:gd name="T103" fmla="*/ 767 h 893"/>
                  <a:gd name="T104" fmla="*/ 889 w 891"/>
                  <a:gd name="T105" fmla="*/ 695 h 893"/>
                  <a:gd name="T106" fmla="*/ 859 w 891"/>
                  <a:gd name="T107" fmla="*/ 628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1" h="893">
                    <a:moveTo>
                      <a:pt x="843" y="608"/>
                    </a:moveTo>
                    <a:lnTo>
                      <a:pt x="834" y="600"/>
                    </a:lnTo>
                    <a:lnTo>
                      <a:pt x="825" y="593"/>
                    </a:lnTo>
                    <a:lnTo>
                      <a:pt x="815" y="586"/>
                    </a:lnTo>
                    <a:lnTo>
                      <a:pt x="805" y="580"/>
                    </a:lnTo>
                    <a:lnTo>
                      <a:pt x="795" y="575"/>
                    </a:lnTo>
                    <a:lnTo>
                      <a:pt x="784" y="571"/>
                    </a:lnTo>
                    <a:lnTo>
                      <a:pt x="773" y="567"/>
                    </a:lnTo>
                    <a:lnTo>
                      <a:pt x="762" y="564"/>
                    </a:lnTo>
                    <a:lnTo>
                      <a:pt x="751" y="562"/>
                    </a:lnTo>
                    <a:lnTo>
                      <a:pt x="739" y="560"/>
                    </a:lnTo>
                    <a:lnTo>
                      <a:pt x="727" y="560"/>
                    </a:lnTo>
                    <a:lnTo>
                      <a:pt x="717" y="560"/>
                    </a:lnTo>
                    <a:lnTo>
                      <a:pt x="705" y="561"/>
                    </a:lnTo>
                    <a:lnTo>
                      <a:pt x="693" y="563"/>
                    </a:lnTo>
                    <a:lnTo>
                      <a:pt x="681" y="566"/>
                    </a:lnTo>
                    <a:lnTo>
                      <a:pt x="671" y="570"/>
                    </a:lnTo>
                    <a:lnTo>
                      <a:pt x="546" y="446"/>
                    </a:lnTo>
                    <a:lnTo>
                      <a:pt x="671" y="323"/>
                    </a:lnTo>
                    <a:lnTo>
                      <a:pt x="683" y="327"/>
                    </a:lnTo>
                    <a:lnTo>
                      <a:pt x="697" y="329"/>
                    </a:lnTo>
                    <a:lnTo>
                      <a:pt x="711" y="331"/>
                    </a:lnTo>
                    <a:lnTo>
                      <a:pt x="725" y="331"/>
                    </a:lnTo>
                    <a:lnTo>
                      <a:pt x="742" y="331"/>
                    </a:lnTo>
                    <a:lnTo>
                      <a:pt x="758" y="329"/>
                    </a:lnTo>
                    <a:lnTo>
                      <a:pt x="774" y="325"/>
                    </a:lnTo>
                    <a:lnTo>
                      <a:pt x="789" y="319"/>
                    </a:lnTo>
                    <a:lnTo>
                      <a:pt x="803" y="313"/>
                    </a:lnTo>
                    <a:lnTo>
                      <a:pt x="817" y="304"/>
                    </a:lnTo>
                    <a:lnTo>
                      <a:pt x="831" y="295"/>
                    </a:lnTo>
                    <a:lnTo>
                      <a:pt x="843" y="284"/>
                    </a:lnTo>
                    <a:lnTo>
                      <a:pt x="851" y="275"/>
                    </a:lnTo>
                    <a:lnTo>
                      <a:pt x="859" y="265"/>
                    </a:lnTo>
                    <a:lnTo>
                      <a:pt x="866" y="254"/>
                    </a:lnTo>
                    <a:lnTo>
                      <a:pt x="873" y="243"/>
                    </a:lnTo>
                    <a:lnTo>
                      <a:pt x="877" y="233"/>
                    </a:lnTo>
                    <a:lnTo>
                      <a:pt x="882" y="221"/>
                    </a:lnTo>
                    <a:lnTo>
                      <a:pt x="886" y="210"/>
                    </a:lnTo>
                    <a:lnTo>
                      <a:pt x="889" y="199"/>
                    </a:lnTo>
                    <a:lnTo>
                      <a:pt x="890" y="187"/>
                    </a:lnTo>
                    <a:lnTo>
                      <a:pt x="891" y="175"/>
                    </a:lnTo>
                    <a:lnTo>
                      <a:pt x="891" y="163"/>
                    </a:lnTo>
                    <a:lnTo>
                      <a:pt x="891" y="151"/>
                    </a:lnTo>
                    <a:lnTo>
                      <a:pt x="889" y="140"/>
                    </a:lnTo>
                    <a:lnTo>
                      <a:pt x="886" y="128"/>
                    </a:lnTo>
                    <a:lnTo>
                      <a:pt x="882" y="116"/>
                    </a:lnTo>
                    <a:lnTo>
                      <a:pt x="878" y="104"/>
                    </a:lnTo>
                    <a:lnTo>
                      <a:pt x="876" y="101"/>
                    </a:lnTo>
                    <a:lnTo>
                      <a:pt x="874" y="98"/>
                    </a:lnTo>
                    <a:lnTo>
                      <a:pt x="871" y="96"/>
                    </a:lnTo>
                    <a:lnTo>
                      <a:pt x="866" y="96"/>
                    </a:lnTo>
                    <a:lnTo>
                      <a:pt x="863" y="95"/>
                    </a:lnTo>
                    <a:lnTo>
                      <a:pt x="859" y="96"/>
                    </a:lnTo>
                    <a:lnTo>
                      <a:pt x="856" y="98"/>
                    </a:lnTo>
                    <a:lnTo>
                      <a:pt x="852" y="100"/>
                    </a:lnTo>
                    <a:lnTo>
                      <a:pt x="785" y="179"/>
                    </a:lnTo>
                    <a:lnTo>
                      <a:pt x="718" y="179"/>
                    </a:lnTo>
                    <a:lnTo>
                      <a:pt x="718" y="105"/>
                    </a:lnTo>
                    <a:lnTo>
                      <a:pt x="795" y="38"/>
                    </a:lnTo>
                    <a:lnTo>
                      <a:pt x="797" y="36"/>
                    </a:lnTo>
                    <a:lnTo>
                      <a:pt x="799" y="33"/>
                    </a:lnTo>
                    <a:lnTo>
                      <a:pt x="799" y="28"/>
                    </a:lnTo>
                    <a:lnTo>
                      <a:pt x="799" y="25"/>
                    </a:lnTo>
                    <a:lnTo>
                      <a:pt x="798" y="21"/>
                    </a:lnTo>
                    <a:lnTo>
                      <a:pt x="796" y="18"/>
                    </a:lnTo>
                    <a:lnTo>
                      <a:pt x="794" y="15"/>
                    </a:lnTo>
                    <a:lnTo>
                      <a:pt x="790" y="13"/>
                    </a:lnTo>
                    <a:lnTo>
                      <a:pt x="774" y="7"/>
                    </a:lnTo>
                    <a:lnTo>
                      <a:pt x="758" y="3"/>
                    </a:lnTo>
                    <a:lnTo>
                      <a:pt x="742" y="1"/>
                    </a:lnTo>
                    <a:lnTo>
                      <a:pt x="725" y="0"/>
                    </a:lnTo>
                    <a:lnTo>
                      <a:pt x="709" y="1"/>
                    </a:lnTo>
                    <a:lnTo>
                      <a:pt x="693" y="3"/>
                    </a:lnTo>
                    <a:lnTo>
                      <a:pt x="677" y="7"/>
                    </a:lnTo>
                    <a:lnTo>
                      <a:pt x="662" y="12"/>
                    </a:lnTo>
                    <a:lnTo>
                      <a:pt x="647" y="20"/>
                    </a:lnTo>
                    <a:lnTo>
                      <a:pt x="633" y="28"/>
                    </a:lnTo>
                    <a:lnTo>
                      <a:pt x="620" y="38"/>
                    </a:lnTo>
                    <a:lnTo>
                      <a:pt x="609" y="49"/>
                    </a:lnTo>
                    <a:lnTo>
                      <a:pt x="600" y="57"/>
                    </a:lnTo>
                    <a:lnTo>
                      <a:pt x="592" y="67"/>
                    </a:lnTo>
                    <a:lnTo>
                      <a:pt x="586" y="77"/>
                    </a:lnTo>
                    <a:lnTo>
                      <a:pt x="580" y="86"/>
                    </a:lnTo>
                    <a:lnTo>
                      <a:pt x="574" y="97"/>
                    </a:lnTo>
                    <a:lnTo>
                      <a:pt x="570" y="108"/>
                    </a:lnTo>
                    <a:lnTo>
                      <a:pt x="567" y="118"/>
                    </a:lnTo>
                    <a:lnTo>
                      <a:pt x="564" y="129"/>
                    </a:lnTo>
                    <a:lnTo>
                      <a:pt x="561" y="141"/>
                    </a:lnTo>
                    <a:lnTo>
                      <a:pt x="560" y="153"/>
                    </a:lnTo>
                    <a:lnTo>
                      <a:pt x="559" y="163"/>
                    </a:lnTo>
                    <a:lnTo>
                      <a:pt x="560" y="175"/>
                    </a:lnTo>
                    <a:lnTo>
                      <a:pt x="561" y="187"/>
                    </a:lnTo>
                    <a:lnTo>
                      <a:pt x="563" y="199"/>
                    </a:lnTo>
                    <a:lnTo>
                      <a:pt x="566" y="209"/>
                    </a:lnTo>
                    <a:lnTo>
                      <a:pt x="569" y="221"/>
                    </a:lnTo>
                    <a:lnTo>
                      <a:pt x="446" y="345"/>
                    </a:lnTo>
                    <a:lnTo>
                      <a:pt x="322" y="221"/>
                    </a:lnTo>
                    <a:lnTo>
                      <a:pt x="325" y="209"/>
                    </a:lnTo>
                    <a:lnTo>
                      <a:pt x="328" y="199"/>
                    </a:lnTo>
                    <a:lnTo>
                      <a:pt x="330" y="187"/>
                    </a:lnTo>
                    <a:lnTo>
                      <a:pt x="331" y="175"/>
                    </a:lnTo>
                    <a:lnTo>
                      <a:pt x="331" y="163"/>
                    </a:lnTo>
                    <a:lnTo>
                      <a:pt x="330" y="153"/>
                    </a:lnTo>
                    <a:lnTo>
                      <a:pt x="329" y="141"/>
                    </a:lnTo>
                    <a:lnTo>
                      <a:pt x="327" y="129"/>
                    </a:lnTo>
                    <a:lnTo>
                      <a:pt x="324" y="118"/>
                    </a:lnTo>
                    <a:lnTo>
                      <a:pt x="321" y="108"/>
                    </a:lnTo>
                    <a:lnTo>
                      <a:pt x="316" y="97"/>
                    </a:lnTo>
                    <a:lnTo>
                      <a:pt x="311" y="86"/>
                    </a:lnTo>
                    <a:lnTo>
                      <a:pt x="305" y="77"/>
                    </a:lnTo>
                    <a:lnTo>
                      <a:pt x="298" y="67"/>
                    </a:lnTo>
                    <a:lnTo>
                      <a:pt x="291" y="57"/>
                    </a:lnTo>
                    <a:lnTo>
                      <a:pt x="282" y="49"/>
                    </a:lnTo>
                    <a:lnTo>
                      <a:pt x="274" y="40"/>
                    </a:lnTo>
                    <a:lnTo>
                      <a:pt x="264" y="33"/>
                    </a:lnTo>
                    <a:lnTo>
                      <a:pt x="253" y="25"/>
                    </a:lnTo>
                    <a:lnTo>
                      <a:pt x="243" y="20"/>
                    </a:lnTo>
                    <a:lnTo>
                      <a:pt x="232" y="15"/>
                    </a:lnTo>
                    <a:lnTo>
                      <a:pt x="221" y="10"/>
                    </a:lnTo>
                    <a:lnTo>
                      <a:pt x="209" y="6"/>
                    </a:lnTo>
                    <a:lnTo>
                      <a:pt x="199" y="4"/>
                    </a:lnTo>
                    <a:lnTo>
                      <a:pt x="187" y="2"/>
                    </a:lnTo>
                    <a:lnTo>
                      <a:pt x="175" y="1"/>
                    </a:lnTo>
                    <a:lnTo>
                      <a:pt x="162" y="1"/>
                    </a:lnTo>
                    <a:lnTo>
                      <a:pt x="151" y="2"/>
                    </a:lnTo>
                    <a:lnTo>
                      <a:pt x="139" y="3"/>
                    </a:lnTo>
                    <a:lnTo>
                      <a:pt x="127" y="5"/>
                    </a:lnTo>
                    <a:lnTo>
                      <a:pt x="115" y="9"/>
                    </a:lnTo>
                    <a:lnTo>
                      <a:pt x="103" y="13"/>
                    </a:lnTo>
                    <a:lnTo>
                      <a:pt x="100" y="16"/>
                    </a:lnTo>
                    <a:lnTo>
                      <a:pt x="97" y="18"/>
                    </a:lnTo>
                    <a:lnTo>
                      <a:pt x="96" y="21"/>
                    </a:lnTo>
                    <a:lnTo>
                      <a:pt x="95" y="25"/>
                    </a:lnTo>
                    <a:lnTo>
                      <a:pt x="94" y="28"/>
                    </a:lnTo>
                    <a:lnTo>
                      <a:pt x="95" y="33"/>
                    </a:lnTo>
                    <a:lnTo>
                      <a:pt x="97" y="36"/>
                    </a:lnTo>
                    <a:lnTo>
                      <a:pt x="99" y="38"/>
                    </a:lnTo>
                    <a:lnTo>
                      <a:pt x="179" y="105"/>
                    </a:lnTo>
                    <a:lnTo>
                      <a:pt x="179" y="179"/>
                    </a:lnTo>
                    <a:lnTo>
                      <a:pt x="106" y="179"/>
                    </a:lnTo>
                    <a:lnTo>
                      <a:pt x="38" y="100"/>
                    </a:lnTo>
                    <a:lnTo>
                      <a:pt x="35" y="98"/>
                    </a:lnTo>
                    <a:lnTo>
                      <a:pt x="32" y="96"/>
                    </a:lnTo>
                    <a:lnTo>
                      <a:pt x="28" y="95"/>
                    </a:lnTo>
                    <a:lnTo>
                      <a:pt x="24" y="96"/>
                    </a:lnTo>
                    <a:lnTo>
                      <a:pt x="20" y="96"/>
                    </a:lnTo>
                    <a:lnTo>
                      <a:pt x="17" y="98"/>
                    </a:lnTo>
                    <a:lnTo>
                      <a:pt x="15" y="101"/>
                    </a:lnTo>
                    <a:lnTo>
                      <a:pt x="13" y="104"/>
                    </a:lnTo>
                    <a:lnTo>
                      <a:pt x="8" y="116"/>
                    </a:lnTo>
                    <a:lnTo>
                      <a:pt x="5" y="128"/>
                    </a:lnTo>
                    <a:lnTo>
                      <a:pt x="2" y="140"/>
                    </a:lnTo>
                    <a:lnTo>
                      <a:pt x="1" y="151"/>
                    </a:lnTo>
                    <a:lnTo>
                      <a:pt x="0" y="164"/>
                    </a:lnTo>
                    <a:lnTo>
                      <a:pt x="0" y="176"/>
                    </a:lnTo>
                    <a:lnTo>
                      <a:pt x="1" y="188"/>
                    </a:lnTo>
                    <a:lnTo>
                      <a:pt x="3" y="200"/>
                    </a:lnTo>
                    <a:lnTo>
                      <a:pt x="5" y="211"/>
                    </a:lnTo>
                    <a:lnTo>
                      <a:pt x="9" y="223"/>
                    </a:lnTo>
                    <a:lnTo>
                      <a:pt x="14" y="235"/>
                    </a:lnTo>
                    <a:lnTo>
                      <a:pt x="19" y="246"/>
                    </a:lnTo>
                    <a:lnTo>
                      <a:pt x="24" y="256"/>
                    </a:lnTo>
                    <a:lnTo>
                      <a:pt x="32" y="266"/>
                    </a:lnTo>
                    <a:lnTo>
                      <a:pt x="39" y="276"/>
                    </a:lnTo>
                    <a:lnTo>
                      <a:pt x="48" y="285"/>
                    </a:lnTo>
                    <a:lnTo>
                      <a:pt x="56" y="294"/>
                    </a:lnTo>
                    <a:lnTo>
                      <a:pt x="66" y="300"/>
                    </a:lnTo>
                    <a:lnTo>
                      <a:pt x="76" y="308"/>
                    </a:lnTo>
                    <a:lnTo>
                      <a:pt x="85" y="313"/>
                    </a:lnTo>
                    <a:lnTo>
                      <a:pt x="96" y="318"/>
                    </a:lnTo>
                    <a:lnTo>
                      <a:pt x="107" y="323"/>
                    </a:lnTo>
                    <a:lnTo>
                      <a:pt x="117" y="326"/>
                    </a:lnTo>
                    <a:lnTo>
                      <a:pt x="128" y="329"/>
                    </a:lnTo>
                    <a:lnTo>
                      <a:pt x="140" y="331"/>
                    </a:lnTo>
                    <a:lnTo>
                      <a:pt x="152" y="332"/>
                    </a:lnTo>
                    <a:lnTo>
                      <a:pt x="162" y="333"/>
                    </a:lnTo>
                    <a:lnTo>
                      <a:pt x="174" y="332"/>
                    </a:lnTo>
                    <a:lnTo>
                      <a:pt x="186" y="331"/>
                    </a:lnTo>
                    <a:lnTo>
                      <a:pt x="198" y="329"/>
                    </a:lnTo>
                    <a:lnTo>
                      <a:pt x="209" y="327"/>
                    </a:lnTo>
                    <a:lnTo>
                      <a:pt x="220" y="323"/>
                    </a:lnTo>
                    <a:lnTo>
                      <a:pt x="344" y="447"/>
                    </a:lnTo>
                    <a:lnTo>
                      <a:pt x="220" y="570"/>
                    </a:lnTo>
                    <a:lnTo>
                      <a:pt x="207" y="566"/>
                    </a:lnTo>
                    <a:lnTo>
                      <a:pt x="193" y="562"/>
                    </a:lnTo>
                    <a:lnTo>
                      <a:pt x="179" y="561"/>
                    </a:lnTo>
                    <a:lnTo>
                      <a:pt x="166" y="560"/>
                    </a:lnTo>
                    <a:lnTo>
                      <a:pt x="148" y="561"/>
                    </a:lnTo>
                    <a:lnTo>
                      <a:pt x="132" y="563"/>
                    </a:lnTo>
                    <a:lnTo>
                      <a:pt x="117" y="568"/>
                    </a:lnTo>
                    <a:lnTo>
                      <a:pt x="101" y="573"/>
                    </a:lnTo>
                    <a:lnTo>
                      <a:pt x="87" y="580"/>
                    </a:lnTo>
                    <a:lnTo>
                      <a:pt x="74" y="588"/>
                    </a:lnTo>
                    <a:lnTo>
                      <a:pt x="61" y="598"/>
                    </a:lnTo>
                    <a:lnTo>
                      <a:pt x="48" y="608"/>
                    </a:lnTo>
                    <a:lnTo>
                      <a:pt x="39" y="618"/>
                    </a:lnTo>
                    <a:lnTo>
                      <a:pt x="32" y="628"/>
                    </a:lnTo>
                    <a:lnTo>
                      <a:pt x="24" y="638"/>
                    </a:lnTo>
                    <a:lnTo>
                      <a:pt x="19" y="649"/>
                    </a:lnTo>
                    <a:lnTo>
                      <a:pt x="14" y="660"/>
                    </a:lnTo>
                    <a:lnTo>
                      <a:pt x="9" y="671"/>
                    </a:lnTo>
                    <a:lnTo>
                      <a:pt x="5" y="683"/>
                    </a:lnTo>
                    <a:lnTo>
                      <a:pt x="3" y="695"/>
                    </a:lnTo>
                    <a:lnTo>
                      <a:pt x="1" y="707"/>
                    </a:lnTo>
                    <a:lnTo>
                      <a:pt x="0" y="719"/>
                    </a:lnTo>
                    <a:lnTo>
                      <a:pt x="0" y="730"/>
                    </a:lnTo>
                    <a:lnTo>
                      <a:pt x="1" y="743"/>
                    </a:lnTo>
                    <a:lnTo>
                      <a:pt x="2" y="755"/>
                    </a:lnTo>
                    <a:lnTo>
                      <a:pt x="5" y="767"/>
                    </a:lnTo>
                    <a:lnTo>
                      <a:pt x="8" y="778"/>
                    </a:lnTo>
                    <a:lnTo>
                      <a:pt x="13" y="790"/>
                    </a:lnTo>
                    <a:lnTo>
                      <a:pt x="15" y="793"/>
                    </a:lnTo>
                    <a:lnTo>
                      <a:pt x="17" y="797"/>
                    </a:lnTo>
                    <a:lnTo>
                      <a:pt x="20" y="799"/>
                    </a:lnTo>
                    <a:lnTo>
                      <a:pt x="24" y="800"/>
                    </a:lnTo>
                    <a:lnTo>
                      <a:pt x="28" y="800"/>
                    </a:lnTo>
                    <a:lnTo>
                      <a:pt x="32" y="799"/>
                    </a:lnTo>
                    <a:lnTo>
                      <a:pt x="35" y="798"/>
                    </a:lnTo>
                    <a:lnTo>
                      <a:pt x="38" y="796"/>
                    </a:lnTo>
                    <a:lnTo>
                      <a:pt x="106" y="717"/>
                    </a:lnTo>
                    <a:lnTo>
                      <a:pt x="179" y="717"/>
                    </a:lnTo>
                    <a:lnTo>
                      <a:pt x="179" y="786"/>
                    </a:lnTo>
                    <a:lnTo>
                      <a:pt x="99" y="853"/>
                    </a:lnTo>
                    <a:lnTo>
                      <a:pt x="97" y="857"/>
                    </a:lnTo>
                    <a:lnTo>
                      <a:pt x="95" y="860"/>
                    </a:lnTo>
                    <a:lnTo>
                      <a:pt x="94" y="863"/>
                    </a:lnTo>
                    <a:lnTo>
                      <a:pt x="95" y="867"/>
                    </a:lnTo>
                    <a:lnTo>
                      <a:pt x="96" y="871"/>
                    </a:lnTo>
                    <a:lnTo>
                      <a:pt x="97" y="875"/>
                    </a:lnTo>
                    <a:lnTo>
                      <a:pt x="100" y="877"/>
                    </a:lnTo>
                    <a:lnTo>
                      <a:pt x="103" y="879"/>
                    </a:lnTo>
                    <a:lnTo>
                      <a:pt x="120" y="884"/>
                    </a:lnTo>
                    <a:lnTo>
                      <a:pt x="135" y="889"/>
                    </a:lnTo>
                    <a:lnTo>
                      <a:pt x="152" y="892"/>
                    </a:lnTo>
                    <a:lnTo>
                      <a:pt x="168" y="893"/>
                    </a:lnTo>
                    <a:lnTo>
                      <a:pt x="168" y="893"/>
                    </a:lnTo>
                    <a:lnTo>
                      <a:pt x="184" y="892"/>
                    </a:lnTo>
                    <a:lnTo>
                      <a:pt x="200" y="889"/>
                    </a:lnTo>
                    <a:lnTo>
                      <a:pt x="216" y="885"/>
                    </a:lnTo>
                    <a:lnTo>
                      <a:pt x="231" y="879"/>
                    </a:lnTo>
                    <a:lnTo>
                      <a:pt x="245" y="873"/>
                    </a:lnTo>
                    <a:lnTo>
                      <a:pt x="259" y="864"/>
                    </a:lnTo>
                    <a:lnTo>
                      <a:pt x="271" y="854"/>
                    </a:lnTo>
                    <a:lnTo>
                      <a:pt x="284" y="843"/>
                    </a:lnTo>
                    <a:lnTo>
                      <a:pt x="292" y="834"/>
                    </a:lnTo>
                    <a:lnTo>
                      <a:pt x="299" y="825"/>
                    </a:lnTo>
                    <a:lnTo>
                      <a:pt x="306" y="816"/>
                    </a:lnTo>
                    <a:lnTo>
                      <a:pt x="312" y="806"/>
                    </a:lnTo>
                    <a:lnTo>
                      <a:pt x="317" y="796"/>
                    </a:lnTo>
                    <a:lnTo>
                      <a:pt x="322" y="785"/>
                    </a:lnTo>
                    <a:lnTo>
                      <a:pt x="325" y="774"/>
                    </a:lnTo>
                    <a:lnTo>
                      <a:pt x="328" y="763"/>
                    </a:lnTo>
                    <a:lnTo>
                      <a:pt x="330" y="752"/>
                    </a:lnTo>
                    <a:lnTo>
                      <a:pt x="331" y="741"/>
                    </a:lnTo>
                    <a:lnTo>
                      <a:pt x="331" y="729"/>
                    </a:lnTo>
                    <a:lnTo>
                      <a:pt x="331" y="717"/>
                    </a:lnTo>
                    <a:lnTo>
                      <a:pt x="330" y="706"/>
                    </a:lnTo>
                    <a:lnTo>
                      <a:pt x="328" y="694"/>
                    </a:lnTo>
                    <a:lnTo>
                      <a:pt x="325" y="682"/>
                    </a:lnTo>
                    <a:lnTo>
                      <a:pt x="322" y="671"/>
                    </a:lnTo>
                    <a:lnTo>
                      <a:pt x="446" y="547"/>
                    </a:lnTo>
                    <a:lnTo>
                      <a:pt x="569" y="671"/>
                    </a:lnTo>
                    <a:lnTo>
                      <a:pt x="566" y="682"/>
                    </a:lnTo>
                    <a:lnTo>
                      <a:pt x="563" y="694"/>
                    </a:lnTo>
                    <a:lnTo>
                      <a:pt x="561" y="706"/>
                    </a:lnTo>
                    <a:lnTo>
                      <a:pt x="560" y="716"/>
                    </a:lnTo>
                    <a:lnTo>
                      <a:pt x="559" y="728"/>
                    </a:lnTo>
                    <a:lnTo>
                      <a:pt x="560" y="740"/>
                    </a:lnTo>
                    <a:lnTo>
                      <a:pt x="561" y="752"/>
                    </a:lnTo>
                    <a:lnTo>
                      <a:pt x="564" y="762"/>
                    </a:lnTo>
                    <a:lnTo>
                      <a:pt x="567" y="774"/>
                    </a:lnTo>
                    <a:lnTo>
                      <a:pt x="570" y="785"/>
                    </a:lnTo>
                    <a:lnTo>
                      <a:pt x="574" y="796"/>
                    </a:lnTo>
                    <a:lnTo>
                      <a:pt x="580" y="805"/>
                    </a:lnTo>
                    <a:lnTo>
                      <a:pt x="586" y="816"/>
                    </a:lnTo>
                    <a:lnTo>
                      <a:pt x="592" y="825"/>
                    </a:lnTo>
                    <a:lnTo>
                      <a:pt x="600" y="834"/>
                    </a:lnTo>
                    <a:lnTo>
                      <a:pt x="609" y="843"/>
                    </a:lnTo>
                    <a:lnTo>
                      <a:pt x="620" y="854"/>
                    </a:lnTo>
                    <a:lnTo>
                      <a:pt x="634" y="864"/>
                    </a:lnTo>
                    <a:lnTo>
                      <a:pt x="648" y="873"/>
                    </a:lnTo>
                    <a:lnTo>
                      <a:pt x="662" y="879"/>
                    </a:lnTo>
                    <a:lnTo>
                      <a:pt x="678" y="885"/>
                    </a:lnTo>
                    <a:lnTo>
                      <a:pt x="693" y="889"/>
                    </a:lnTo>
                    <a:lnTo>
                      <a:pt x="709" y="892"/>
                    </a:lnTo>
                    <a:lnTo>
                      <a:pt x="725" y="893"/>
                    </a:lnTo>
                    <a:lnTo>
                      <a:pt x="741" y="892"/>
                    </a:lnTo>
                    <a:lnTo>
                      <a:pt x="758" y="889"/>
                    </a:lnTo>
                    <a:lnTo>
                      <a:pt x="774" y="884"/>
                    </a:lnTo>
                    <a:lnTo>
                      <a:pt x="790" y="879"/>
                    </a:lnTo>
                    <a:lnTo>
                      <a:pt x="794" y="877"/>
                    </a:lnTo>
                    <a:lnTo>
                      <a:pt x="796" y="875"/>
                    </a:lnTo>
                    <a:lnTo>
                      <a:pt x="798" y="871"/>
                    </a:lnTo>
                    <a:lnTo>
                      <a:pt x="799" y="867"/>
                    </a:lnTo>
                    <a:lnTo>
                      <a:pt x="799" y="863"/>
                    </a:lnTo>
                    <a:lnTo>
                      <a:pt x="799" y="860"/>
                    </a:lnTo>
                    <a:lnTo>
                      <a:pt x="797" y="857"/>
                    </a:lnTo>
                    <a:lnTo>
                      <a:pt x="795" y="853"/>
                    </a:lnTo>
                    <a:lnTo>
                      <a:pt x="718" y="786"/>
                    </a:lnTo>
                    <a:lnTo>
                      <a:pt x="718" y="717"/>
                    </a:lnTo>
                    <a:lnTo>
                      <a:pt x="785" y="717"/>
                    </a:lnTo>
                    <a:lnTo>
                      <a:pt x="854" y="796"/>
                    </a:lnTo>
                    <a:lnTo>
                      <a:pt x="856" y="798"/>
                    </a:lnTo>
                    <a:lnTo>
                      <a:pt x="859" y="799"/>
                    </a:lnTo>
                    <a:lnTo>
                      <a:pt x="863" y="800"/>
                    </a:lnTo>
                    <a:lnTo>
                      <a:pt x="866" y="800"/>
                    </a:lnTo>
                    <a:lnTo>
                      <a:pt x="871" y="799"/>
                    </a:lnTo>
                    <a:lnTo>
                      <a:pt x="874" y="797"/>
                    </a:lnTo>
                    <a:lnTo>
                      <a:pt x="876" y="793"/>
                    </a:lnTo>
                    <a:lnTo>
                      <a:pt x="878" y="790"/>
                    </a:lnTo>
                    <a:lnTo>
                      <a:pt x="882" y="778"/>
                    </a:lnTo>
                    <a:lnTo>
                      <a:pt x="886" y="767"/>
                    </a:lnTo>
                    <a:lnTo>
                      <a:pt x="889" y="755"/>
                    </a:lnTo>
                    <a:lnTo>
                      <a:pt x="891" y="743"/>
                    </a:lnTo>
                    <a:lnTo>
                      <a:pt x="891" y="730"/>
                    </a:lnTo>
                    <a:lnTo>
                      <a:pt x="891" y="719"/>
                    </a:lnTo>
                    <a:lnTo>
                      <a:pt x="890" y="707"/>
                    </a:lnTo>
                    <a:lnTo>
                      <a:pt x="889" y="695"/>
                    </a:lnTo>
                    <a:lnTo>
                      <a:pt x="886" y="683"/>
                    </a:lnTo>
                    <a:lnTo>
                      <a:pt x="882" y="671"/>
                    </a:lnTo>
                    <a:lnTo>
                      <a:pt x="877" y="660"/>
                    </a:lnTo>
                    <a:lnTo>
                      <a:pt x="872" y="649"/>
                    </a:lnTo>
                    <a:lnTo>
                      <a:pt x="866" y="638"/>
                    </a:lnTo>
                    <a:lnTo>
                      <a:pt x="859" y="628"/>
                    </a:lnTo>
                    <a:lnTo>
                      <a:pt x="851" y="618"/>
                    </a:lnTo>
                    <a:lnTo>
                      <a:pt x="843" y="608"/>
                    </a:lnTo>
                    <a:close/>
                  </a:path>
                </a:pathLst>
              </a:custGeom>
              <a:solidFill>
                <a:schemeClr val="bg1"/>
              </a:solidFill>
              <a:ln>
                <a:noFill/>
              </a:ln>
              <a:extLst/>
            </p:spPr>
            <p:txBody>
              <a:bodyPr vert="horz" wrap="square" lIns="42863" tIns="21431" rIns="42863" bIns="21431" numCol="1" anchor="t" anchorCtr="0" compatLnSpc="1">
                <a:prstTxWarp prst="textNoShape">
                  <a:avLst/>
                </a:prstTxWarp>
              </a:bodyPr>
              <a:lstStyle/>
              <a:p>
                <a:pPr defTabSz="685800">
                  <a:defRPr/>
                </a:pPr>
                <a:endParaRPr lang="en-US" sz="1100" dirty="0">
                  <a:solidFill>
                    <a:srgbClr val="9A8B7D"/>
                  </a:solidFill>
                  <a:latin typeface="Arial"/>
                </a:endParaRPr>
              </a:p>
            </p:txBody>
          </p:sp>
          <p:grpSp>
            <p:nvGrpSpPr>
              <p:cNvPr id="13" name="Group 105"/>
              <p:cNvGrpSpPr/>
              <p:nvPr/>
            </p:nvGrpSpPr>
            <p:grpSpPr>
              <a:xfrm>
                <a:off x="8852588" y="5416406"/>
                <a:ext cx="284163" cy="284163"/>
                <a:chOff x="833794" y="2641983"/>
                <a:chExt cx="284163" cy="284163"/>
              </a:xfrm>
              <a:solidFill>
                <a:schemeClr val="bg1"/>
              </a:solidFill>
            </p:grpSpPr>
            <p:sp>
              <p:nvSpPr>
                <p:cNvPr id="28" name="Freeform 4359"/>
                <p:cNvSpPr>
                  <a:spLocks noEditPoints="1"/>
                </p:cNvSpPr>
                <p:nvPr/>
              </p:nvSpPr>
              <p:spPr bwMode="auto">
                <a:xfrm>
                  <a:off x="833794" y="2726121"/>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p:spPr>
              <p:txBody>
                <a:bodyPr vert="horz" wrap="square" lIns="42863" tIns="21431" rIns="42863" bIns="21431" numCol="1" anchor="t" anchorCtr="0" compatLnSpc="1">
                  <a:prstTxWarp prst="textNoShape">
                    <a:avLst/>
                  </a:prstTxWarp>
                </a:bodyPr>
                <a:lstStyle/>
                <a:p>
                  <a:pPr defTabSz="685800">
                    <a:defRPr/>
                  </a:pPr>
                  <a:endParaRPr lang="en-US" sz="1100" dirty="0">
                    <a:solidFill>
                      <a:srgbClr val="9A8B7D"/>
                    </a:solidFill>
                    <a:latin typeface="Arial"/>
                  </a:endParaRPr>
                </a:p>
              </p:txBody>
            </p:sp>
            <p:sp>
              <p:nvSpPr>
                <p:cNvPr id="29" name="Freeform 4360"/>
                <p:cNvSpPr>
                  <a:spLocks noEditPoints="1"/>
                </p:cNvSpPr>
                <p:nvPr/>
              </p:nvSpPr>
              <p:spPr bwMode="auto">
                <a:xfrm>
                  <a:off x="1002069" y="2641983"/>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p:spPr>
              <p:txBody>
                <a:bodyPr vert="horz" wrap="square" lIns="42863" tIns="21431" rIns="42863" bIns="21431" numCol="1" anchor="t" anchorCtr="0" compatLnSpc="1">
                  <a:prstTxWarp prst="textNoShape">
                    <a:avLst/>
                  </a:prstTxWarp>
                </a:bodyPr>
                <a:lstStyle/>
                <a:p>
                  <a:pPr defTabSz="685800">
                    <a:defRPr/>
                  </a:pPr>
                  <a:endParaRPr lang="en-US" sz="1100" dirty="0">
                    <a:solidFill>
                      <a:srgbClr val="9A8B7D"/>
                    </a:solidFill>
                    <a:latin typeface="Arial"/>
                  </a:endParaRPr>
                </a:p>
              </p:txBody>
            </p:sp>
          </p:grpSp>
          <p:grpSp>
            <p:nvGrpSpPr>
              <p:cNvPr id="14" name="Group 109"/>
              <p:cNvGrpSpPr/>
              <p:nvPr/>
            </p:nvGrpSpPr>
            <p:grpSpPr>
              <a:xfrm>
                <a:off x="7468734" y="4373553"/>
                <a:ext cx="187325" cy="282575"/>
                <a:chOff x="890401" y="4654574"/>
                <a:chExt cx="187325" cy="282575"/>
              </a:xfrm>
              <a:solidFill>
                <a:schemeClr val="bg1"/>
              </a:solidFill>
            </p:grpSpPr>
            <p:sp>
              <p:nvSpPr>
                <p:cNvPr id="26" name="Freeform 4517"/>
                <p:cNvSpPr>
                  <a:spLocks/>
                </p:cNvSpPr>
                <p:nvPr/>
              </p:nvSpPr>
              <p:spPr bwMode="auto">
                <a:xfrm>
                  <a:off x="906276" y="4727599"/>
                  <a:ext cx="166688" cy="209550"/>
                </a:xfrm>
                <a:custGeom>
                  <a:avLst/>
                  <a:gdLst>
                    <a:gd name="T0" fmla="*/ 305 w 524"/>
                    <a:gd name="T1" fmla="*/ 288 h 662"/>
                    <a:gd name="T2" fmla="*/ 304 w 524"/>
                    <a:gd name="T3" fmla="*/ 61 h 662"/>
                    <a:gd name="T4" fmla="*/ 302 w 524"/>
                    <a:gd name="T5" fmla="*/ 48 h 662"/>
                    <a:gd name="T6" fmla="*/ 296 w 524"/>
                    <a:gd name="T7" fmla="*/ 36 h 662"/>
                    <a:gd name="T8" fmla="*/ 288 w 524"/>
                    <a:gd name="T9" fmla="*/ 25 h 662"/>
                    <a:gd name="T10" fmla="*/ 279 w 524"/>
                    <a:gd name="T11" fmla="*/ 16 h 662"/>
                    <a:gd name="T12" fmla="*/ 269 w 524"/>
                    <a:gd name="T13" fmla="*/ 8 h 662"/>
                    <a:gd name="T14" fmla="*/ 257 w 524"/>
                    <a:gd name="T15" fmla="*/ 3 h 662"/>
                    <a:gd name="T16" fmla="*/ 244 w 524"/>
                    <a:gd name="T17" fmla="*/ 0 h 662"/>
                    <a:gd name="T18" fmla="*/ 231 w 524"/>
                    <a:gd name="T19" fmla="*/ 0 h 662"/>
                    <a:gd name="T20" fmla="*/ 218 w 524"/>
                    <a:gd name="T21" fmla="*/ 3 h 662"/>
                    <a:gd name="T22" fmla="*/ 206 w 524"/>
                    <a:gd name="T23" fmla="*/ 8 h 662"/>
                    <a:gd name="T24" fmla="*/ 196 w 524"/>
                    <a:gd name="T25" fmla="*/ 16 h 662"/>
                    <a:gd name="T26" fmla="*/ 185 w 524"/>
                    <a:gd name="T27" fmla="*/ 26 h 662"/>
                    <a:gd name="T28" fmla="*/ 178 w 524"/>
                    <a:gd name="T29" fmla="*/ 36 h 662"/>
                    <a:gd name="T30" fmla="*/ 173 w 524"/>
                    <a:gd name="T31" fmla="*/ 48 h 662"/>
                    <a:gd name="T32" fmla="*/ 170 w 524"/>
                    <a:gd name="T33" fmla="*/ 61 h 662"/>
                    <a:gd name="T34" fmla="*/ 171 w 524"/>
                    <a:gd name="T35" fmla="*/ 448 h 662"/>
                    <a:gd name="T36" fmla="*/ 129 w 524"/>
                    <a:gd name="T37" fmla="*/ 392 h 662"/>
                    <a:gd name="T38" fmla="*/ 112 w 524"/>
                    <a:gd name="T39" fmla="*/ 374 h 662"/>
                    <a:gd name="T40" fmla="*/ 96 w 524"/>
                    <a:gd name="T41" fmla="*/ 360 h 662"/>
                    <a:gd name="T42" fmla="*/ 82 w 524"/>
                    <a:gd name="T43" fmla="*/ 351 h 662"/>
                    <a:gd name="T44" fmla="*/ 68 w 524"/>
                    <a:gd name="T45" fmla="*/ 346 h 662"/>
                    <a:gd name="T46" fmla="*/ 40 w 524"/>
                    <a:gd name="T47" fmla="*/ 343 h 662"/>
                    <a:gd name="T48" fmla="*/ 28 w 524"/>
                    <a:gd name="T49" fmla="*/ 344 h 662"/>
                    <a:gd name="T50" fmla="*/ 19 w 524"/>
                    <a:gd name="T51" fmla="*/ 348 h 662"/>
                    <a:gd name="T52" fmla="*/ 12 w 524"/>
                    <a:gd name="T53" fmla="*/ 354 h 662"/>
                    <a:gd name="T54" fmla="*/ 6 w 524"/>
                    <a:gd name="T55" fmla="*/ 362 h 662"/>
                    <a:gd name="T56" fmla="*/ 1 w 524"/>
                    <a:gd name="T57" fmla="*/ 379 h 662"/>
                    <a:gd name="T58" fmla="*/ 1 w 524"/>
                    <a:gd name="T59" fmla="*/ 397 h 662"/>
                    <a:gd name="T60" fmla="*/ 6 w 524"/>
                    <a:gd name="T61" fmla="*/ 415 h 662"/>
                    <a:gd name="T62" fmla="*/ 13 w 524"/>
                    <a:gd name="T63" fmla="*/ 431 h 662"/>
                    <a:gd name="T64" fmla="*/ 485 w 524"/>
                    <a:gd name="T65" fmla="*/ 662 h 662"/>
                    <a:gd name="T66" fmla="*/ 523 w 524"/>
                    <a:gd name="T67" fmla="*/ 431 h 662"/>
                    <a:gd name="T68" fmla="*/ 524 w 524"/>
                    <a:gd name="T69" fmla="*/ 407 h 662"/>
                    <a:gd name="T70" fmla="*/ 521 w 524"/>
                    <a:gd name="T71" fmla="*/ 393 h 662"/>
                    <a:gd name="T72" fmla="*/ 516 w 524"/>
                    <a:gd name="T73" fmla="*/ 378 h 662"/>
                    <a:gd name="T74" fmla="*/ 510 w 524"/>
                    <a:gd name="T75" fmla="*/ 366 h 662"/>
                    <a:gd name="T76" fmla="*/ 499 w 524"/>
                    <a:gd name="T77" fmla="*/ 354 h 662"/>
                    <a:gd name="T78" fmla="*/ 486 w 524"/>
                    <a:gd name="T79" fmla="*/ 346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4" h="662">
                      <a:moveTo>
                        <a:pt x="479" y="343"/>
                      </a:moveTo>
                      <a:lnTo>
                        <a:pt x="305" y="288"/>
                      </a:lnTo>
                      <a:lnTo>
                        <a:pt x="305" y="68"/>
                      </a:lnTo>
                      <a:lnTo>
                        <a:pt x="304" y="61"/>
                      </a:lnTo>
                      <a:lnTo>
                        <a:pt x="303" y="54"/>
                      </a:lnTo>
                      <a:lnTo>
                        <a:pt x="302" y="48"/>
                      </a:lnTo>
                      <a:lnTo>
                        <a:pt x="300" y="42"/>
                      </a:lnTo>
                      <a:lnTo>
                        <a:pt x="296" y="36"/>
                      </a:lnTo>
                      <a:lnTo>
                        <a:pt x="293" y="30"/>
                      </a:lnTo>
                      <a:lnTo>
                        <a:pt x="288" y="25"/>
                      </a:lnTo>
                      <a:lnTo>
                        <a:pt x="285" y="20"/>
                      </a:lnTo>
                      <a:lnTo>
                        <a:pt x="279" y="16"/>
                      </a:lnTo>
                      <a:lnTo>
                        <a:pt x="275" y="11"/>
                      </a:lnTo>
                      <a:lnTo>
                        <a:pt x="269" y="8"/>
                      </a:lnTo>
                      <a:lnTo>
                        <a:pt x="262" y="5"/>
                      </a:lnTo>
                      <a:lnTo>
                        <a:pt x="257" y="3"/>
                      </a:lnTo>
                      <a:lnTo>
                        <a:pt x="250" y="1"/>
                      </a:lnTo>
                      <a:lnTo>
                        <a:pt x="244" y="0"/>
                      </a:lnTo>
                      <a:lnTo>
                        <a:pt x="237" y="0"/>
                      </a:lnTo>
                      <a:lnTo>
                        <a:pt x="231" y="0"/>
                      </a:lnTo>
                      <a:lnTo>
                        <a:pt x="224" y="1"/>
                      </a:lnTo>
                      <a:lnTo>
                        <a:pt x="218" y="3"/>
                      </a:lnTo>
                      <a:lnTo>
                        <a:pt x="211" y="5"/>
                      </a:lnTo>
                      <a:lnTo>
                        <a:pt x="206" y="8"/>
                      </a:lnTo>
                      <a:lnTo>
                        <a:pt x="200" y="12"/>
                      </a:lnTo>
                      <a:lnTo>
                        <a:pt x="196" y="16"/>
                      </a:lnTo>
                      <a:lnTo>
                        <a:pt x="190" y="20"/>
                      </a:lnTo>
                      <a:lnTo>
                        <a:pt x="185" y="26"/>
                      </a:lnTo>
                      <a:lnTo>
                        <a:pt x="182" y="30"/>
                      </a:lnTo>
                      <a:lnTo>
                        <a:pt x="178" y="36"/>
                      </a:lnTo>
                      <a:lnTo>
                        <a:pt x="175" y="42"/>
                      </a:lnTo>
                      <a:lnTo>
                        <a:pt x="173" y="48"/>
                      </a:lnTo>
                      <a:lnTo>
                        <a:pt x="171" y="54"/>
                      </a:lnTo>
                      <a:lnTo>
                        <a:pt x="170" y="61"/>
                      </a:lnTo>
                      <a:lnTo>
                        <a:pt x="170" y="68"/>
                      </a:lnTo>
                      <a:lnTo>
                        <a:pt x="171" y="448"/>
                      </a:lnTo>
                      <a:lnTo>
                        <a:pt x="148" y="417"/>
                      </a:lnTo>
                      <a:lnTo>
                        <a:pt x="129" y="392"/>
                      </a:lnTo>
                      <a:lnTo>
                        <a:pt x="120" y="383"/>
                      </a:lnTo>
                      <a:lnTo>
                        <a:pt x="112" y="374"/>
                      </a:lnTo>
                      <a:lnTo>
                        <a:pt x="104" y="367"/>
                      </a:lnTo>
                      <a:lnTo>
                        <a:pt x="96" y="360"/>
                      </a:lnTo>
                      <a:lnTo>
                        <a:pt x="89" y="356"/>
                      </a:lnTo>
                      <a:lnTo>
                        <a:pt x="82" y="351"/>
                      </a:lnTo>
                      <a:lnTo>
                        <a:pt x="75" y="349"/>
                      </a:lnTo>
                      <a:lnTo>
                        <a:pt x="68" y="346"/>
                      </a:lnTo>
                      <a:lnTo>
                        <a:pt x="54" y="344"/>
                      </a:lnTo>
                      <a:lnTo>
                        <a:pt x="40" y="343"/>
                      </a:lnTo>
                      <a:lnTo>
                        <a:pt x="34" y="343"/>
                      </a:lnTo>
                      <a:lnTo>
                        <a:pt x="28" y="344"/>
                      </a:lnTo>
                      <a:lnTo>
                        <a:pt x="24" y="346"/>
                      </a:lnTo>
                      <a:lnTo>
                        <a:pt x="19" y="348"/>
                      </a:lnTo>
                      <a:lnTo>
                        <a:pt x="16" y="351"/>
                      </a:lnTo>
                      <a:lnTo>
                        <a:pt x="12" y="354"/>
                      </a:lnTo>
                      <a:lnTo>
                        <a:pt x="9" y="358"/>
                      </a:lnTo>
                      <a:lnTo>
                        <a:pt x="6" y="362"/>
                      </a:lnTo>
                      <a:lnTo>
                        <a:pt x="3" y="370"/>
                      </a:lnTo>
                      <a:lnTo>
                        <a:pt x="1" y="379"/>
                      </a:lnTo>
                      <a:lnTo>
                        <a:pt x="0" y="388"/>
                      </a:lnTo>
                      <a:lnTo>
                        <a:pt x="1" y="397"/>
                      </a:lnTo>
                      <a:lnTo>
                        <a:pt x="3" y="406"/>
                      </a:lnTo>
                      <a:lnTo>
                        <a:pt x="6" y="415"/>
                      </a:lnTo>
                      <a:lnTo>
                        <a:pt x="9" y="423"/>
                      </a:lnTo>
                      <a:lnTo>
                        <a:pt x="13" y="431"/>
                      </a:lnTo>
                      <a:lnTo>
                        <a:pt x="173" y="662"/>
                      </a:lnTo>
                      <a:lnTo>
                        <a:pt x="485" y="662"/>
                      </a:lnTo>
                      <a:lnTo>
                        <a:pt x="521" y="447"/>
                      </a:lnTo>
                      <a:lnTo>
                        <a:pt x="523" y="431"/>
                      </a:lnTo>
                      <a:lnTo>
                        <a:pt x="524" y="415"/>
                      </a:lnTo>
                      <a:lnTo>
                        <a:pt x="524" y="407"/>
                      </a:lnTo>
                      <a:lnTo>
                        <a:pt x="523" y="401"/>
                      </a:lnTo>
                      <a:lnTo>
                        <a:pt x="521" y="393"/>
                      </a:lnTo>
                      <a:lnTo>
                        <a:pt x="519" y="385"/>
                      </a:lnTo>
                      <a:lnTo>
                        <a:pt x="516" y="378"/>
                      </a:lnTo>
                      <a:lnTo>
                        <a:pt x="513" y="371"/>
                      </a:lnTo>
                      <a:lnTo>
                        <a:pt x="510" y="366"/>
                      </a:lnTo>
                      <a:lnTo>
                        <a:pt x="504" y="360"/>
                      </a:lnTo>
                      <a:lnTo>
                        <a:pt x="499" y="354"/>
                      </a:lnTo>
                      <a:lnTo>
                        <a:pt x="493" y="350"/>
                      </a:lnTo>
                      <a:lnTo>
                        <a:pt x="486" y="346"/>
                      </a:lnTo>
                      <a:lnTo>
                        <a:pt x="479"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2863" tIns="21431" rIns="42863" bIns="21431" numCol="1" anchor="t" anchorCtr="0" compatLnSpc="1">
                  <a:prstTxWarp prst="textNoShape">
                    <a:avLst/>
                  </a:prstTxWarp>
                </a:bodyPr>
                <a:lstStyle/>
                <a:p>
                  <a:pPr defTabSz="685800">
                    <a:defRPr/>
                  </a:pPr>
                  <a:endParaRPr lang="en-US" sz="1100" dirty="0">
                    <a:solidFill>
                      <a:srgbClr val="9A8B7D"/>
                    </a:solidFill>
                    <a:latin typeface="Arial"/>
                  </a:endParaRPr>
                </a:p>
              </p:txBody>
            </p:sp>
            <p:sp>
              <p:nvSpPr>
                <p:cNvPr id="27" name="Freeform 4518"/>
                <p:cNvSpPr>
                  <a:spLocks/>
                </p:cNvSpPr>
                <p:nvPr/>
              </p:nvSpPr>
              <p:spPr bwMode="auto">
                <a:xfrm>
                  <a:off x="890401" y="4654574"/>
                  <a:ext cx="187325" cy="163513"/>
                </a:xfrm>
                <a:custGeom>
                  <a:avLst/>
                  <a:gdLst>
                    <a:gd name="T0" fmla="*/ 137 w 591"/>
                    <a:gd name="T1" fmla="*/ 489 h 514"/>
                    <a:gd name="T2" fmla="*/ 133 w 591"/>
                    <a:gd name="T3" fmla="*/ 467 h 514"/>
                    <a:gd name="T4" fmla="*/ 107 w 591"/>
                    <a:gd name="T5" fmla="*/ 436 h 514"/>
                    <a:gd name="T6" fmla="*/ 71 w 591"/>
                    <a:gd name="T7" fmla="*/ 365 h 514"/>
                    <a:gd name="T8" fmla="*/ 61 w 591"/>
                    <a:gd name="T9" fmla="*/ 307 h 514"/>
                    <a:gd name="T10" fmla="*/ 63 w 591"/>
                    <a:gd name="T11" fmla="*/ 261 h 514"/>
                    <a:gd name="T12" fmla="*/ 74 w 591"/>
                    <a:gd name="T13" fmla="*/ 215 h 514"/>
                    <a:gd name="T14" fmla="*/ 93 w 591"/>
                    <a:gd name="T15" fmla="*/ 175 h 514"/>
                    <a:gd name="T16" fmla="*/ 122 w 591"/>
                    <a:gd name="T17" fmla="*/ 138 h 514"/>
                    <a:gd name="T18" fmla="*/ 155 w 591"/>
                    <a:gd name="T19" fmla="*/ 106 h 514"/>
                    <a:gd name="T20" fmla="*/ 195 w 591"/>
                    <a:gd name="T21" fmla="*/ 82 h 514"/>
                    <a:gd name="T22" fmla="*/ 238 w 591"/>
                    <a:gd name="T23" fmla="*/ 66 h 514"/>
                    <a:gd name="T24" fmla="*/ 284 w 591"/>
                    <a:gd name="T25" fmla="*/ 60 h 514"/>
                    <a:gd name="T26" fmla="*/ 330 w 591"/>
                    <a:gd name="T27" fmla="*/ 62 h 514"/>
                    <a:gd name="T28" fmla="*/ 376 w 591"/>
                    <a:gd name="T29" fmla="*/ 73 h 514"/>
                    <a:gd name="T30" fmla="*/ 417 w 591"/>
                    <a:gd name="T31" fmla="*/ 94 h 514"/>
                    <a:gd name="T32" fmla="*/ 454 w 591"/>
                    <a:gd name="T33" fmla="*/ 121 h 514"/>
                    <a:gd name="T34" fmla="*/ 485 w 591"/>
                    <a:gd name="T35" fmla="*/ 156 h 514"/>
                    <a:gd name="T36" fmla="*/ 509 w 591"/>
                    <a:gd name="T37" fmla="*/ 195 h 514"/>
                    <a:gd name="T38" fmla="*/ 529 w 591"/>
                    <a:gd name="T39" fmla="*/ 261 h 514"/>
                    <a:gd name="T40" fmla="*/ 532 w 591"/>
                    <a:gd name="T41" fmla="*/ 307 h 514"/>
                    <a:gd name="T42" fmla="*/ 521 w 591"/>
                    <a:gd name="T43" fmla="*/ 365 h 514"/>
                    <a:gd name="T44" fmla="*/ 485 w 591"/>
                    <a:gd name="T45" fmla="*/ 436 h 514"/>
                    <a:gd name="T46" fmla="*/ 459 w 591"/>
                    <a:gd name="T47" fmla="*/ 467 h 514"/>
                    <a:gd name="T48" fmla="*/ 455 w 591"/>
                    <a:gd name="T49" fmla="*/ 489 h 514"/>
                    <a:gd name="T50" fmla="*/ 467 w 591"/>
                    <a:gd name="T51" fmla="*/ 509 h 514"/>
                    <a:gd name="T52" fmla="*/ 490 w 591"/>
                    <a:gd name="T53" fmla="*/ 513 h 514"/>
                    <a:gd name="T54" fmla="*/ 516 w 591"/>
                    <a:gd name="T55" fmla="*/ 494 h 514"/>
                    <a:gd name="T56" fmla="*/ 550 w 591"/>
                    <a:gd name="T57" fmla="*/ 447 h 514"/>
                    <a:gd name="T58" fmla="*/ 574 w 591"/>
                    <a:gd name="T59" fmla="*/ 395 h 514"/>
                    <a:gd name="T60" fmla="*/ 589 w 591"/>
                    <a:gd name="T61" fmla="*/ 340 h 514"/>
                    <a:gd name="T62" fmla="*/ 591 w 591"/>
                    <a:gd name="T63" fmla="*/ 281 h 514"/>
                    <a:gd name="T64" fmla="*/ 583 w 591"/>
                    <a:gd name="T65" fmla="*/ 223 h 514"/>
                    <a:gd name="T66" fmla="*/ 564 w 591"/>
                    <a:gd name="T67" fmla="*/ 169 h 514"/>
                    <a:gd name="T68" fmla="*/ 534 w 591"/>
                    <a:gd name="T69" fmla="*/ 119 h 514"/>
                    <a:gd name="T70" fmla="*/ 494 w 591"/>
                    <a:gd name="T71" fmla="*/ 77 h 514"/>
                    <a:gd name="T72" fmla="*/ 448 w 591"/>
                    <a:gd name="T73" fmla="*/ 42 h 514"/>
                    <a:gd name="T74" fmla="*/ 396 w 591"/>
                    <a:gd name="T75" fmla="*/ 17 h 514"/>
                    <a:gd name="T76" fmla="*/ 340 w 591"/>
                    <a:gd name="T77" fmla="*/ 3 h 514"/>
                    <a:gd name="T78" fmla="*/ 295 w 591"/>
                    <a:gd name="T79" fmla="*/ 0 h 514"/>
                    <a:gd name="T80" fmla="*/ 238 w 591"/>
                    <a:gd name="T81" fmla="*/ 5 h 514"/>
                    <a:gd name="T82" fmla="*/ 183 w 591"/>
                    <a:gd name="T83" fmla="*/ 22 h 514"/>
                    <a:gd name="T84" fmla="*/ 132 w 591"/>
                    <a:gd name="T85" fmla="*/ 49 h 514"/>
                    <a:gd name="T86" fmla="*/ 87 w 591"/>
                    <a:gd name="T87" fmla="*/ 87 h 514"/>
                    <a:gd name="T88" fmla="*/ 49 w 591"/>
                    <a:gd name="T89" fmla="*/ 132 h 514"/>
                    <a:gd name="T90" fmla="*/ 22 w 591"/>
                    <a:gd name="T91" fmla="*/ 182 h 514"/>
                    <a:gd name="T92" fmla="*/ 5 w 591"/>
                    <a:gd name="T93" fmla="*/ 237 h 514"/>
                    <a:gd name="T94" fmla="*/ 0 w 591"/>
                    <a:gd name="T95" fmla="*/ 296 h 514"/>
                    <a:gd name="T96" fmla="*/ 5 w 591"/>
                    <a:gd name="T97" fmla="*/ 353 h 514"/>
                    <a:gd name="T98" fmla="*/ 22 w 591"/>
                    <a:gd name="T99" fmla="*/ 409 h 514"/>
                    <a:gd name="T100" fmla="*/ 49 w 591"/>
                    <a:gd name="T101" fmla="*/ 459 h 514"/>
                    <a:gd name="T102" fmla="*/ 87 w 591"/>
                    <a:gd name="T103" fmla="*/ 505 h 514"/>
                    <a:gd name="T104" fmla="*/ 108 w 591"/>
                    <a:gd name="T105" fmla="*/ 514 h 514"/>
                    <a:gd name="T106" fmla="*/ 129 w 591"/>
                    <a:gd name="T107" fmla="*/ 505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1" h="514">
                      <a:moveTo>
                        <a:pt x="129" y="505"/>
                      </a:moveTo>
                      <a:lnTo>
                        <a:pt x="133" y="500"/>
                      </a:lnTo>
                      <a:lnTo>
                        <a:pt x="136" y="494"/>
                      </a:lnTo>
                      <a:lnTo>
                        <a:pt x="137" y="489"/>
                      </a:lnTo>
                      <a:lnTo>
                        <a:pt x="138" y="483"/>
                      </a:lnTo>
                      <a:lnTo>
                        <a:pt x="137" y="478"/>
                      </a:lnTo>
                      <a:lnTo>
                        <a:pt x="136" y="472"/>
                      </a:lnTo>
                      <a:lnTo>
                        <a:pt x="133" y="467"/>
                      </a:lnTo>
                      <a:lnTo>
                        <a:pt x="129" y="462"/>
                      </a:lnTo>
                      <a:lnTo>
                        <a:pt x="122" y="454"/>
                      </a:lnTo>
                      <a:lnTo>
                        <a:pt x="114" y="445"/>
                      </a:lnTo>
                      <a:lnTo>
                        <a:pt x="107" y="436"/>
                      </a:lnTo>
                      <a:lnTo>
                        <a:pt x="100" y="427"/>
                      </a:lnTo>
                      <a:lnTo>
                        <a:pt x="88" y="406"/>
                      </a:lnTo>
                      <a:lnTo>
                        <a:pt x="79" y="386"/>
                      </a:lnTo>
                      <a:lnTo>
                        <a:pt x="71" y="365"/>
                      </a:lnTo>
                      <a:lnTo>
                        <a:pt x="65" y="342"/>
                      </a:lnTo>
                      <a:lnTo>
                        <a:pt x="63" y="331"/>
                      </a:lnTo>
                      <a:lnTo>
                        <a:pt x="62" y="319"/>
                      </a:lnTo>
                      <a:lnTo>
                        <a:pt x="61" y="307"/>
                      </a:lnTo>
                      <a:lnTo>
                        <a:pt x="61" y="296"/>
                      </a:lnTo>
                      <a:lnTo>
                        <a:pt x="61" y="283"/>
                      </a:lnTo>
                      <a:lnTo>
                        <a:pt x="62" y="272"/>
                      </a:lnTo>
                      <a:lnTo>
                        <a:pt x="63" y="261"/>
                      </a:lnTo>
                      <a:lnTo>
                        <a:pt x="65" y="249"/>
                      </a:lnTo>
                      <a:lnTo>
                        <a:pt x="67" y="238"/>
                      </a:lnTo>
                      <a:lnTo>
                        <a:pt x="71" y="227"/>
                      </a:lnTo>
                      <a:lnTo>
                        <a:pt x="74" y="215"/>
                      </a:lnTo>
                      <a:lnTo>
                        <a:pt x="79" y="205"/>
                      </a:lnTo>
                      <a:lnTo>
                        <a:pt x="83" y="195"/>
                      </a:lnTo>
                      <a:lnTo>
                        <a:pt x="88" y="185"/>
                      </a:lnTo>
                      <a:lnTo>
                        <a:pt x="93" y="175"/>
                      </a:lnTo>
                      <a:lnTo>
                        <a:pt x="100" y="165"/>
                      </a:lnTo>
                      <a:lnTo>
                        <a:pt x="107" y="156"/>
                      </a:lnTo>
                      <a:lnTo>
                        <a:pt x="114" y="147"/>
                      </a:lnTo>
                      <a:lnTo>
                        <a:pt x="122" y="138"/>
                      </a:lnTo>
                      <a:lnTo>
                        <a:pt x="129" y="129"/>
                      </a:lnTo>
                      <a:lnTo>
                        <a:pt x="137" y="121"/>
                      </a:lnTo>
                      <a:lnTo>
                        <a:pt x="146" y="113"/>
                      </a:lnTo>
                      <a:lnTo>
                        <a:pt x="155" y="106"/>
                      </a:lnTo>
                      <a:lnTo>
                        <a:pt x="166" y="99"/>
                      </a:lnTo>
                      <a:lnTo>
                        <a:pt x="175" y="94"/>
                      </a:lnTo>
                      <a:lnTo>
                        <a:pt x="185" y="88"/>
                      </a:lnTo>
                      <a:lnTo>
                        <a:pt x="195" y="82"/>
                      </a:lnTo>
                      <a:lnTo>
                        <a:pt x="206" y="78"/>
                      </a:lnTo>
                      <a:lnTo>
                        <a:pt x="216" y="73"/>
                      </a:lnTo>
                      <a:lnTo>
                        <a:pt x="228" y="70"/>
                      </a:lnTo>
                      <a:lnTo>
                        <a:pt x="238" y="66"/>
                      </a:lnTo>
                      <a:lnTo>
                        <a:pt x="249" y="64"/>
                      </a:lnTo>
                      <a:lnTo>
                        <a:pt x="262" y="62"/>
                      </a:lnTo>
                      <a:lnTo>
                        <a:pt x="273" y="61"/>
                      </a:lnTo>
                      <a:lnTo>
                        <a:pt x="284" y="60"/>
                      </a:lnTo>
                      <a:lnTo>
                        <a:pt x="295" y="60"/>
                      </a:lnTo>
                      <a:lnTo>
                        <a:pt x="308" y="60"/>
                      </a:lnTo>
                      <a:lnTo>
                        <a:pt x="319" y="61"/>
                      </a:lnTo>
                      <a:lnTo>
                        <a:pt x="330" y="62"/>
                      </a:lnTo>
                      <a:lnTo>
                        <a:pt x="342" y="64"/>
                      </a:lnTo>
                      <a:lnTo>
                        <a:pt x="353" y="66"/>
                      </a:lnTo>
                      <a:lnTo>
                        <a:pt x="364" y="70"/>
                      </a:lnTo>
                      <a:lnTo>
                        <a:pt x="376" y="73"/>
                      </a:lnTo>
                      <a:lnTo>
                        <a:pt x="386" y="78"/>
                      </a:lnTo>
                      <a:lnTo>
                        <a:pt x="397" y="82"/>
                      </a:lnTo>
                      <a:lnTo>
                        <a:pt x="407" y="88"/>
                      </a:lnTo>
                      <a:lnTo>
                        <a:pt x="417" y="94"/>
                      </a:lnTo>
                      <a:lnTo>
                        <a:pt x="426" y="99"/>
                      </a:lnTo>
                      <a:lnTo>
                        <a:pt x="437" y="106"/>
                      </a:lnTo>
                      <a:lnTo>
                        <a:pt x="446" y="113"/>
                      </a:lnTo>
                      <a:lnTo>
                        <a:pt x="454" y="121"/>
                      </a:lnTo>
                      <a:lnTo>
                        <a:pt x="463" y="129"/>
                      </a:lnTo>
                      <a:lnTo>
                        <a:pt x="471" y="138"/>
                      </a:lnTo>
                      <a:lnTo>
                        <a:pt x="478" y="147"/>
                      </a:lnTo>
                      <a:lnTo>
                        <a:pt x="485" y="156"/>
                      </a:lnTo>
                      <a:lnTo>
                        <a:pt x="492" y="165"/>
                      </a:lnTo>
                      <a:lnTo>
                        <a:pt x="499" y="175"/>
                      </a:lnTo>
                      <a:lnTo>
                        <a:pt x="504" y="185"/>
                      </a:lnTo>
                      <a:lnTo>
                        <a:pt x="509" y="195"/>
                      </a:lnTo>
                      <a:lnTo>
                        <a:pt x="513" y="205"/>
                      </a:lnTo>
                      <a:lnTo>
                        <a:pt x="521" y="227"/>
                      </a:lnTo>
                      <a:lnTo>
                        <a:pt x="527" y="249"/>
                      </a:lnTo>
                      <a:lnTo>
                        <a:pt x="529" y="261"/>
                      </a:lnTo>
                      <a:lnTo>
                        <a:pt x="530" y="272"/>
                      </a:lnTo>
                      <a:lnTo>
                        <a:pt x="532" y="283"/>
                      </a:lnTo>
                      <a:lnTo>
                        <a:pt x="532" y="296"/>
                      </a:lnTo>
                      <a:lnTo>
                        <a:pt x="532" y="307"/>
                      </a:lnTo>
                      <a:lnTo>
                        <a:pt x="530" y="319"/>
                      </a:lnTo>
                      <a:lnTo>
                        <a:pt x="529" y="331"/>
                      </a:lnTo>
                      <a:lnTo>
                        <a:pt x="527" y="342"/>
                      </a:lnTo>
                      <a:lnTo>
                        <a:pt x="521" y="365"/>
                      </a:lnTo>
                      <a:lnTo>
                        <a:pt x="513" y="386"/>
                      </a:lnTo>
                      <a:lnTo>
                        <a:pt x="504" y="406"/>
                      </a:lnTo>
                      <a:lnTo>
                        <a:pt x="492" y="427"/>
                      </a:lnTo>
                      <a:lnTo>
                        <a:pt x="485" y="436"/>
                      </a:lnTo>
                      <a:lnTo>
                        <a:pt x="478" y="445"/>
                      </a:lnTo>
                      <a:lnTo>
                        <a:pt x="471" y="454"/>
                      </a:lnTo>
                      <a:lnTo>
                        <a:pt x="463" y="462"/>
                      </a:lnTo>
                      <a:lnTo>
                        <a:pt x="459" y="467"/>
                      </a:lnTo>
                      <a:lnTo>
                        <a:pt x="456" y="472"/>
                      </a:lnTo>
                      <a:lnTo>
                        <a:pt x="455" y="478"/>
                      </a:lnTo>
                      <a:lnTo>
                        <a:pt x="454" y="483"/>
                      </a:lnTo>
                      <a:lnTo>
                        <a:pt x="455" y="489"/>
                      </a:lnTo>
                      <a:lnTo>
                        <a:pt x="456" y="494"/>
                      </a:lnTo>
                      <a:lnTo>
                        <a:pt x="459" y="500"/>
                      </a:lnTo>
                      <a:lnTo>
                        <a:pt x="463" y="505"/>
                      </a:lnTo>
                      <a:lnTo>
                        <a:pt x="467" y="509"/>
                      </a:lnTo>
                      <a:lnTo>
                        <a:pt x="473" y="511"/>
                      </a:lnTo>
                      <a:lnTo>
                        <a:pt x="478" y="513"/>
                      </a:lnTo>
                      <a:lnTo>
                        <a:pt x="484" y="514"/>
                      </a:lnTo>
                      <a:lnTo>
                        <a:pt x="490" y="513"/>
                      </a:lnTo>
                      <a:lnTo>
                        <a:pt x="495" y="511"/>
                      </a:lnTo>
                      <a:lnTo>
                        <a:pt x="501" y="509"/>
                      </a:lnTo>
                      <a:lnTo>
                        <a:pt x="506" y="505"/>
                      </a:lnTo>
                      <a:lnTo>
                        <a:pt x="516" y="494"/>
                      </a:lnTo>
                      <a:lnTo>
                        <a:pt x="525" y="483"/>
                      </a:lnTo>
                      <a:lnTo>
                        <a:pt x="534" y="472"/>
                      </a:lnTo>
                      <a:lnTo>
                        <a:pt x="543" y="459"/>
                      </a:lnTo>
                      <a:lnTo>
                        <a:pt x="550" y="447"/>
                      </a:lnTo>
                      <a:lnTo>
                        <a:pt x="557" y="435"/>
                      </a:lnTo>
                      <a:lnTo>
                        <a:pt x="564" y="422"/>
                      </a:lnTo>
                      <a:lnTo>
                        <a:pt x="570" y="409"/>
                      </a:lnTo>
                      <a:lnTo>
                        <a:pt x="574" y="395"/>
                      </a:lnTo>
                      <a:lnTo>
                        <a:pt x="579" y="382"/>
                      </a:lnTo>
                      <a:lnTo>
                        <a:pt x="583" y="368"/>
                      </a:lnTo>
                      <a:lnTo>
                        <a:pt x="586" y="353"/>
                      </a:lnTo>
                      <a:lnTo>
                        <a:pt x="589" y="340"/>
                      </a:lnTo>
                      <a:lnTo>
                        <a:pt x="590" y="325"/>
                      </a:lnTo>
                      <a:lnTo>
                        <a:pt x="591" y="310"/>
                      </a:lnTo>
                      <a:lnTo>
                        <a:pt x="591" y="296"/>
                      </a:lnTo>
                      <a:lnTo>
                        <a:pt x="591" y="281"/>
                      </a:lnTo>
                      <a:lnTo>
                        <a:pt x="590" y="266"/>
                      </a:lnTo>
                      <a:lnTo>
                        <a:pt x="589" y="252"/>
                      </a:lnTo>
                      <a:lnTo>
                        <a:pt x="586" y="237"/>
                      </a:lnTo>
                      <a:lnTo>
                        <a:pt x="583" y="223"/>
                      </a:lnTo>
                      <a:lnTo>
                        <a:pt x="579" y="209"/>
                      </a:lnTo>
                      <a:lnTo>
                        <a:pt x="574" y="195"/>
                      </a:lnTo>
                      <a:lnTo>
                        <a:pt x="570" y="183"/>
                      </a:lnTo>
                      <a:lnTo>
                        <a:pt x="564" y="169"/>
                      </a:lnTo>
                      <a:lnTo>
                        <a:pt x="557" y="156"/>
                      </a:lnTo>
                      <a:lnTo>
                        <a:pt x="550" y="143"/>
                      </a:lnTo>
                      <a:lnTo>
                        <a:pt x="543" y="132"/>
                      </a:lnTo>
                      <a:lnTo>
                        <a:pt x="534" y="119"/>
                      </a:lnTo>
                      <a:lnTo>
                        <a:pt x="525" y="108"/>
                      </a:lnTo>
                      <a:lnTo>
                        <a:pt x="516" y="97"/>
                      </a:lnTo>
                      <a:lnTo>
                        <a:pt x="506" y="87"/>
                      </a:lnTo>
                      <a:lnTo>
                        <a:pt x="494" y="77"/>
                      </a:lnTo>
                      <a:lnTo>
                        <a:pt x="483" y="66"/>
                      </a:lnTo>
                      <a:lnTo>
                        <a:pt x="472" y="57"/>
                      </a:lnTo>
                      <a:lnTo>
                        <a:pt x="460" y="49"/>
                      </a:lnTo>
                      <a:lnTo>
                        <a:pt x="448" y="42"/>
                      </a:lnTo>
                      <a:lnTo>
                        <a:pt x="436" y="35"/>
                      </a:lnTo>
                      <a:lnTo>
                        <a:pt x="422" y="28"/>
                      </a:lnTo>
                      <a:lnTo>
                        <a:pt x="410" y="22"/>
                      </a:lnTo>
                      <a:lnTo>
                        <a:pt x="396" y="17"/>
                      </a:lnTo>
                      <a:lnTo>
                        <a:pt x="382" y="12"/>
                      </a:lnTo>
                      <a:lnTo>
                        <a:pt x="368" y="9"/>
                      </a:lnTo>
                      <a:lnTo>
                        <a:pt x="354" y="5"/>
                      </a:lnTo>
                      <a:lnTo>
                        <a:pt x="340" y="3"/>
                      </a:lnTo>
                      <a:lnTo>
                        <a:pt x="325" y="1"/>
                      </a:lnTo>
                      <a:lnTo>
                        <a:pt x="311" y="0"/>
                      </a:lnTo>
                      <a:lnTo>
                        <a:pt x="295" y="0"/>
                      </a:lnTo>
                      <a:lnTo>
                        <a:pt x="295" y="0"/>
                      </a:lnTo>
                      <a:lnTo>
                        <a:pt x="281" y="0"/>
                      </a:lnTo>
                      <a:lnTo>
                        <a:pt x="266" y="1"/>
                      </a:lnTo>
                      <a:lnTo>
                        <a:pt x="253" y="3"/>
                      </a:lnTo>
                      <a:lnTo>
                        <a:pt x="238" y="5"/>
                      </a:lnTo>
                      <a:lnTo>
                        <a:pt x="223" y="9"/>
                      </a:lnTo>
                      <a:lnTo>
                        <a:pt x="210" y="12"/>
                      </a:lnTo>
                      <a:lnTo>
                        <a:pt x="196" y="17"/>
                      </a:lnTo>
                      <a:lnTo>
                        <a:pt x="183" y="22"/>
                      </a:lnTo>
                      <a:lnTo>
                        <a:pt x="169" y="28"/>
                      </a:lnTo>
                      <a:lnTo>
                        <a:pt x="157" y="35"/>
                      </a:lnTo>
                      <a:lnTo>
                        <a:pt x="144" y="42"/>
                      </a:lnTo>
                      <a:lnTo>
                        <a:pt x="132" y="49"/>
                      </a:lnTo>
                      <a:lnTo>
                        <a:pt x="120" y="57"/>
                      </a:lnTo>
                      <a:lnTo>
                        <a:pt x="108" y="66"/>
                      </a:lnTo>
                      <a:lnTo>
                        <a:pt x="98" y="77"/>
                      </a:lnTo>
                      <a:lnTo>
                        <a:pt x="87" y="87"/>
                      </a:lnTo>
                      <a:lnTo>
                        <a:pt x="76" y="97"/>
                      </a:lnTo>
                      <a:lnTo>
                        <a:pt x="67" y="108"/>
                      </a:lnTo>
                      <a:lnTo>
                        <a:pt x="58" y="119"/>
                      </a:lnTo>
                      <a:lnTo>
                        <a:pt x="49" y="132"/>
                      </a:lnTo>
                      <a:lnTo>
                        <a:pt x="41" y="143"/>
                      </a:lnTo>
                      <a:lnTo>
                        <a:pt x="35" y="156"/>
                      </a:lnTo>
                      <a:lnTo>
                        <a:pt x="28" y="169"/>
                      </a:lnTo>
                      <a:lnTo>
                        <a:pt x="22" y="182"/>
                      </a:lnTo>
                      <a:lnTo>
                        <a:pt x="18" y="195"/>
                      </a:lnTo>
                      <a:lnTo>
                        <a:pt x="13" y="209"/>
                      </a:lnTo>
                      <a:lnTo>
                        <a:pt x="9" y="223"/>
                      </a:lnTo>
                      <a:lnTo>
                        <a:pt x="5" y="237"/>
                      </a:lnTo>
                      <a:lnTo>
                        <a:pt x="3" y="252"/>
                      </a:lnTo>
                      <a:lnTo>
                        <a:pt x="2" y="266"/>
                      </a:lnTo>
                      <a:lnTo>
                        <a:pt x="1" y="281"/>
                      </a:lnTo>
                      <a:lnTo>
                        <a:pt x="0" y="296"/>
                      </a:lnTo>
                      <a:lnTo>
                        <a:pt x="1" y="310"/>
                      </a:lnTo>
                      <a:lnTo>
                        <a:pt x="2" y="325"/>
                      </a:lnTo>
                      <a:lnTo>
                        <a:pt x="3" y="340"/>
                      </a:lnTo>
                      <a:lnTo>
                        <a:pt x="5" y="353"/>
                      </a:lnTo>
                      <a:lnTo>
                        <a:pt x="9" y="368"/>
                      </a:lnTo>
                      <a:lnTo>
                        <a:pt x="13" y="382"/>
                      </a:lnTo>
                      <a:lnTo>
                        <a:pt x="18" y="395"/>
                      </a:lnTo>
                      <a:lnTo>
                        <a:pt x="22" y="409"/>
                      </a:lnTo>
                      <a:lnTo>
                        <a:pt x="28" y="422"/>
                      </a:lnTo>
                      <a:lnTo>
                        <a:pt x="35" y="435"/>
                      </a:lnTo>
                      <a:lnTo>
                        <a:pt x="41" y="447"/>
                      </a:lnTo>
                      <a:lnTo>
                        <a:pt x="49" y="459"/>
                      </a:lnTo>
                      <a:lnTo>
                        <a:pt x="58" y="472"/>
                      </a:lnTo>
                      <a:lnTo>
                        <a:pt x="67" y="483"/>
                      </a:lnTo>
                      <a:lnTo>
                        <a:pt x="76" y="494"/>
                      </a:lnTo>
                      <a:lnTo>
                        <a:pt x="87" y="505"/>
                      </a:lnTo>
                      <a:lnTo>
                        <a:pt x="91" y="509"/>
                      </a:lnTo>
                      <a:lnTo>
                        <a:pt x="97" y="511"/>
                      </a:lnTo>
                      <a:lnTo>
                        <a:pt x="102" y="513"/>
                      </a:lnTo>
                      <a:lnTo>
                        <a:pt x="108" y="514"/>
                      </a:lnTo>
                      <a:lnTo>
                        <a:pt x="114" y="513"/>
                      </a:lnTo>
                      <a:lnTo>
                        <a:pt x="119" y="511"/>
                      </a:lnTo>
                      <a:lnTo>
                        <a:pt x="125" y="509"/>
                      </a:lnTo>
                      <a:lnTo>
                        <a:pt x="129" y="5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2863" tIns="21431" rIns="42863" bIns="21431" numCol="1" anchor="t" anchorCtr="0" compatLnSpc="1">
                  <a:prstTxWarp prst="textNoShape">
                    <a:avLst/>
                  </a:prstTxWarp>
                </a:bodyPr>
                <a:lstStyle/>
                <a:p>
                  <a:pPr defTabSz="685800">
                    <a:defRPr/>
                  </a:pPr>
                  <a:endParaRPr lang="en-US" sz="1100" dirty="0">
                    <a:solidFill>
                      <a:srgbClr val="9A8B7D"/>
                    </a:solidFill>
                    <a:latin typeface="Arial"/>
                  </a:endParaRPr>
                </a:p>
              </p:txBody>
            </p:sp>
          </p:grpSp>
          <p:sp>
            <p:nvSpPr>
              <p:cNvPr id="16" name="Rectangle 15"/>
              <p:cNvSpPr/>
              <p:nvPr>
                <p:custDataLst>
                  <p:tags r:id="rId2"/>
                </p:custDataLst>
              </p:nvPr>
            </p:nvSpPr>
            <p:spPr>
              <a:xfrm>
                <a:off x="9641104" y="5154020"/>
                <a:ext cx="1437711" cy="805026"/>
              </a:xfrm>
              <a:prstGeom prst="rect">
                <a:avLst/>
              </a:prstGeom>
            </p:spPr>
            <p:txBody>
              <a:bodyPr wrap="square">
                <a:spAutoFit/>
              </a:bodyPr>
              <a:lstStyle/>
              <a:p>
                <a:pPr algn="ctr" defTabSz="685800">
                  <a:defRPr/>
                </a:pPr>
                <a:r>
                  <a:rPr lang="en-US" sz="1350" b="1" dirty="0">
                    <a:solidFill>
                      <a:srgbClr val="FFFFFF"/>
                    </a:solidFill>
                    <a:latin typeface="Arial"/>
                  </a:rPr>
                  <a:t>Custom Solutions</a:t>
                </a:r>
              </a:p>
            </p:txBody>
          </p:sp>
          <p:sp>
            <p:nvSpPr>
              <p:cNvPr id="17" name="Rectangle 16"/>
              <p:cNvSpPr/>
              <p:nvPr>
                <p:custDataLst>
                  <p:tags r:id="rId3"/>
                </p:custDataLst>
              </p:nvPr>
            </p:nvSpPr>
            <p:spPr>
              <a:xfrm>
                <a:off x="6266213" y="4974655"/>
                <a:ext cx="1364014" cy="1134356"/>
              </a:xfrm>
              <a:prstGeom prst="rect">
                <a:avLst/>
              </a:prstGeom>
            </p:spPr>
            <p:txBody>
              <a:bodyPr wrap="square">
                <a:spAutoFit/>
              </a:bodyPr>
              <a:lstStyle/>
              <a:p>
                <a:pPr algn="ctr" defTabSz="685800">
                  <a:defRPr/>
                </a:pPr>
                <a:r>
                  <a:rPr lang="en-US" sz="1350" b="1" dirty="0">
                    <a:solidFill>
                      <a:srgbClr val="FFFFFF"/>
                    </a:solidFill>
                    <a:latin typeface="Arial"/>
                  </a:rPr>
                  <a:t>Third Party Products</a:t>
                </a:r>
              </a:p>
            </p:txBody>
          </p:sp>
        </p:grpSp>
      </p:grpSp>
      <p:sp>
        <p:nvSpPr>
          <p:cNvPr id="37" name="TextBox 36"/>
          <p:cNvSpPr txBox="1"/>
          <p:nvPr/>
        </p:nvSpPr>
        <p:spPr>
          <a:xfrm>
            <a:off x="5139071" y="1653438"/>
            <a:ext cx="2147776" cy="430887"/>
          </a:xfrm>
          <a:prstGeom prst="rect">
            <a:avLst/>
          </a:prstGeom>
          <a:noFill/>
        </p:spPr>
        <p:txBody>
          <a:bodyPr wrap="square" rtlCol="0">
            <a:spAutoFit/>
          </a:bodyPr>
          <a:lstStyle/>
          <a:p>
            <a:pPr algn="ctr" defTabSz="685800">
              <a:defRPr/>
            </a:pPr>
            <a:r>
              <a:rPr lang="en-US" sz="1100" b="1" dirty="0">
                <a:solidFill>
                  <a:srgbClr val="BE0077">
                    <a:lumMod val="50000"/>
                  </a:srgbClr>
                </a:solidFill>
                <a:latin typeface="Arial"/>
              </a:rPr>
              <a:t>Decision Fabric, Cognitive Computing Suite</a:t>
            </a:r>
          </a:p>
        </p:txBody>
      </p:sp>
      <p:sp>
        <p:nvSpPr>
          <p:cNvPr id="38" name="TextBox 37"/>
          <p:cNvSpPr txBox="1"/>
          <p:nvPr/>
        </p:nvSpPr>
        <p:spPr>
          <a:xfrm>
            <a:off x="7134158" y="4978180"/>
            <a:ext cx="1703357" cy="769441"/>
          </a:xfrm>
          <a:prstGeom prst="rect">
            <a:avLst/>
          </a:prstGeom>
          <a:noFill/>
        </p:spPr>
        <p:txBody>
          <a:bodyPr wrap="square" rtlCol="0">
            <a:spAutoFit/>
          </a:bodyPr>
          <a:lstStyle/>
          <a:p>
            <a:pPr algn="ctr" defTabSz="685800">
              <a:defRPr/>
            </a:pPr>
            <a:r>
              <a:rPr lang="en-US" sz="1100" b="1" dirty="0">
                <a:solidFill>
                  <a:srgbClr val="BE0077">
                    <a:lumMod val="50000"/>
                  </a:srgbClr>
                </a:solidFill>
                <a:latin typeface="Arial"/>
              </a:rPr>
              <a:t>Custom solution using Macro or Open Source (Java, Google API, Open NLP)</a:t>
            </a:r>
          </a:p>
        </p:txBody>
      </p:sp>
      <p:sp>
        <p:nvSpPr>
          <p:cNvPr id="40" name="TextBox 39"/>
          <p:cNvSpPr txBox="1"/>
          <p:nvPr/>
        </p:nvSpPr>
        <p:spPr>
          <a:xfrm>
            <a:off x="3887932" y="4978180"/>
            <a:ext cx="1426137" cy="600164"/>
          </a:xfrm>
          <a:prstGeom prst="rect">
            <a:avLst/>
          </a:prstGeom>
          <a:noFill/>
        </p:spPr>
        <p:txBody>
          <a:bodyPr wrap="square" rtlCol="0">
            <a:spAutoFit/>
          </a:bodyPr>
          <a:lstStyle/>
          <a:p>
            <a:pPr algn="ctr" defTabSz="685800">
              <a:defRPr/>
            </a:pPr>
            <a:r>
              <a:rPr lang="en-US" sz="1100" b="1" dirty="0">
                <a:solidFill>
                  <a:srgbClr val="BE0077">
                    <a:lumMod val="50000"/>
                  </a:srgbClr>
                </a:solidFill>
                <a:latin typeface="Arial"/>
              </a:rPr>
              <a:t>e.g. Automation Anywhere, Abby, Watson</a:t>
            </a:r>
          </a:p>
        </p:txBody>
      </p:sp>
      <p:graphicFrame>
        <p:nvGraphicFramePr>
          <p:cNvPr id="2" name="Table 1"/>
          <p:cNvGraphicFramePr>
            <a:graphicFrameLocks noGrp="1"/>
          </p:cNvGraphicFramePr>
          <p:nvPr>
            <p:extLst/>
          </p:nvPr>
        </p:nvGraphicFramePr>
        <p:xfrm>
          <a:off x="1667822" y="2260963"/>
          <a:ext cx="2232293" cy="2743200"/>
        </p:xfrm>
        <a:graphic>
          <a:graphicData uri="http://schemas.openxmlformats.org/drawingml/2006/table">
            <a:tbl>
              <a:tblPr bandRow="1">
                <a:tableStyleId>{5C22544A-7EE6-4342-B048-85BDC9FD1C3A}</a:tableStyleId>
              </a:tblPr>
              <a:tblGrid>
                <a:gridCol w="2232293">
                  <a:extLst>
                    <a:ext uri="{9D8B030D-6E8A-4147-A177-3AD203B41FA5}">
                      <a16:colId xmlns="" xmlns:a16="http://schemas.microsoft.com/office/drawing/2014/main" val="20000"/>
                    </a:ext>
                  </a:extLst>
                </a:gridCol>
              </a:tblGrid>
              <a:tr h="685800">
                <a:tc>
                  <a:txBody>
                    <a:bodyPr/>
                    <a:lstStyle/>
                    <a:p>
                      <a:pPr algn="ctr"/>
                      <a:r>
                        <a:rPr lang="en-US" sz="1200" b="1" dirty="0" smtClean="0">
                          <a:solidFill>
                            <a:schemeClr val="tx1">
                              <a:lumMod val="50000"/>
                            </a:schemeClr>
                          </a:solidFill>
                        </a:rPr>
                        <a:t>Scope</a:t>
                      </a:r>
                      <a:endParaRPr lang="en-US" sz="1200" b="1" dirty="0">
                        <a:solidFill>
                          <a:schemeClr val="tx1">
                            <a:lumMod val="50000"/>
                          </a:schemeClr>
                        </a:solidFill>
                      </a:endParaRPr>
                    </a:p>
                  </a:txBody>
                  <a:tcPr marL="68580" marR="68580" marT="34290" marB="34290" anchor="ctr">
                    <a:lnT w="12700" cap="flat" cmpd="sng" algn="ctr">
                      <a:solidFill>
                        <a:srgbClr val="FBB141"/>
                      </a:solidFill>
                      <a:prstDash val="dash"/>
                      <a:round/>
                      <a:headEnd type="none" w="med" len="med"/>
                      <a:tailEnd type="none" w="med" len="med"/>
                    </a:lnT>
                    <a:lnB w="12700" cap="flat" cmpd="sng" algn="ctr">
                      <a:solidFill>
                        <a:srgbClr val="FBB141"/>
                      </a:solidFill>
                      <a:prstDash val="dash"/>
                      <a:round/>
                      <a:headEnd type="none" w="med" len="med"/>
                      <a:tailEnd type="none" w="med" len="med"/>
                    </a:lnB>
                    <a:solidFill>
                      <a:schemeClr val="bg1">
                        <a:lumMod val="95000"/>
                      </a:schemeClr>
                    </a:solidFill>
                  </a:tcPr>
                </a:tc>
                <a:extLst>
                  <a:ext uri="{0D108BD9-81ED-4DB2-BD59-A6C34878D82A}">
                    <a16:rowId xmlns="" xmlns:a16="http://schemas.microsoft.com/office/drawing/2014/main" val="10000"/>
                  </a:ext>
                </a:extLst>
              </a:tr>
              <a:tr h="685800">
                <a:tc>
                  <a:txBody>
                    <a:bodyPr/>
                    <a:lstStyle/>
                    <a:p>
                      <a:pPr marL="0" marR="0" indent="0" algn="ctr" defTabSz="914126" rtl="0" eaLnBrk="1" fontAlgn="auto" latinLnBrk="0" hangingPunct="1">
                        <a:lnSpc>
                          <a:spcPct val="100000"/>
                        </a:lnSpc>
                        <a:spcBef>
                          <a:spcPts val="0"/>
                        </a:spcBef>
                        <a:spcAft>
                          <a:spcPts val="0"/>
                        </a:spcAft>
                        <a:buClrTx/>
                        <a:buSzTx/>
                        <a:buFontTx/>
                        <a:buNone/>
                        <a:tabLst/>
                        <a:defRPr/>
                      </a:pPr>
                      <a:r>
                        <a:rPr lang="en-US" sz="1200" b="1" dirty="0" smtClean="0">
                          <a:solidFill>
                            <a:schemeClr val="tx1">
                              <a:lumMod val="50000"/>
                            </a:schemeClr>
                          </a:solidFill>
                        </a:rPr>
                        <a:t>Scale (number</a:t>
                      </a:r>
                      <a:r>
                        <a:rPr lang="en-US" sz="1200" b="1" baseline="0" dirty="0" smtClean="0">
                          <a:solidFill>
                            <a:schemeClr val="tx1">
                              <a:lumMod val="50000"/>
                            </a:schemeClr>
                          </a:solidFill>
                        </a:rPr>
                        <a:t> of users)</a:t>
                      </a:r>
                      <a:endParaRPr lang="en-US" sz="1200" b="1" dirty="0" smtClean="0">
                        <a:solidFill>
                          <a:schemeClr val="tx1">
                            <a:lumMod val="50000"/>
                          </a:schemeClr>
                        </a:solidFill>
                      </a:endParaRPr>
                    </a:p>
                  </a:txBody>
                  <a:tcPr marL="68580" marR="68580" marT="34290" marB="34290" anchor="ctr">
                    <a:lnT w="12700" cap="flat" cmpd="sng" algn="ctr">
                      <a:solidFill>
                        <a:srgbClr val="FBB141"/>
                      </a:solidFill>
                      <a:prstDash val="dash"/>
                      <a:round/>
                      <a:headEnd type="none" w="med" len="med"/>
                      <a:tailEnd type="none" w="med" len="med"/>
                    </a:lnT>
                    <a:lnB w="12700" cap="flat" cmpd="sng" algn="ctr">
                      <a:solidFill>
                        <a:srgbClr val="FBB141"/>
                      </a:solidFill>
                      <a:prstDash val="dash"/>
                      <a:round/>
                      <a:headEnd type="none" w="med" len="med"/>
                      <a:tailEnd type="none" w="med" len="med"/>
                    </a:lnB>
                    <a:solidFill>
                      <a:schemeClr val="bg1">
                        <a:lumMod val="95000"/>
                      </a:schemeClr>
                    </a:solidFill>
                  </a:tcPr>
                </a:tc>
                <a:extLst>
                  <a:ext uri="{0D108BD9-81ED-4DB2-BD59-A6C34878D82A}">
                    <a16:rowId xmlns="" xmlns:a16="http://schemas.microsoft.com/office/drawing/2014/main" val="10001"/>
                  </a:ext>
                </a:extLst>
              </a:tr>
              <a:tr h="685800">
                <a:tc>
                  <a:txBody>
                    <a:bodyPr/>
                    <a:lstStyle/>
                    <a:p>
                      <a:pPr marL="0" marR="0" indent="0" algn="ctr" defTabSz="914126" rtl="0" eaLnBrk="1" fontAlgn="auto" latinLnBrk="0" hangingPunct="1">
                        <a:lnSpc>
                          <a:spcPct val="100000"/>
                        </a:lnSpc>
                        <a:spcBef>
                          <a:spcPts val="0"/>
                        </a:spcBef>
                        <a:spcAft>
                          <a:spcPts val="0"/>
                        </a:spcAft>
                        <a:buClrTx/>
                        <a:buSzTx/>
                        <a:buFontTx/>
                        <a:buNone/>
                        <a:tabLst/>
                        <a:defRPr/>
                      </a:pPr>
                      <a:r>
                        <a:rPr lang="en-US" sz="1200" b="1" dirty="0" smtClean="0">
                          <a:solidFill>
                            <a:schemeClr val="tx1">
                              <a:lumMod val="50000"/>
                            </a:schemeClr>
                          </a:solidFill>
                        </a:rPr>
                        <a:t>Feasibility</a:t>
                      </a:r>
                    </a:p>
                    <a:p>
                      <a:pPr algn="ctr"/>
                      <a:endParaRPr lang="en-US" sz="1200" b="1" dirty="0">
                        <a:solidFill>
                          <a:schemeClr val="tx1">
                            <a:lumMod val="50000"/>
                          </a:schemeClr>
                        </a:solidFill>
                      </a:endParaRPr>
                    </a:p>
                  </a:txBody>
                  <a:tcPr marL="68580" marR="68580" marT="34290" marB="34290" anchor="ctr">
                    <a:lnT w="12700" cap="flat" cmpd="sng" algn="ctr">
                      <a:solidFill>
                        <a:srgbClr val="FBB141"/>
                      </a:solidFill>
                      <a:prstDash val="dash"/>
                      <a:round/>
                      <a:headEnd type="none" w="med" len="med"/>
                      <a:tailEnd type="none" w="med" len="med"/>
                    </a:lnT>
                    <a:lnB w="12700" cap="flat" cmpd="sng" algn="ctr">
                      <a:solidFill>
                        <a:srgbClr val="FBB141"/>
                      </a:solidFill>
                      <a:prstDash val="dash"/>
                      <a:round/>
                      <a:headEnd type="none" w="med" len="med"/>
                      <a:tailEnd type="none" w="med" len="med"/>
                    </a:lnB>
                    <a:solidFill>
                      <a:schemeClr val="bg1">
                        <a:lumMod val="95000"/>
                      </a:schemeClr>
                    </a:solidFill>
                  </a:tcPr>
                </a:tc>
                <a:extLst>
                  <a:ext uri="{0D108BD9-81ED-4DB2-BD59-A6C34878D82A}">
                    <a16:rowId xmlns="" xmlns:a16="http://schemas.microsoft.com/office/drawing/2014/main" val="10002"/>
                  </a:ext>
                </a:extLst>
              </a:tr>
              <a:tr h="685800">
                <a:tc>
                  <a:txBody>
                    <a:bodyPr/>
                    <a:lstStyle/>
                    <a:p>
                      <a:pPr algn="ctr"/>
                      <a:r>
                        <a:rPr lang="en-US" sz="1200" b="1" baseline="0" dirty="0" smtClean="0">
                          <a:solidFill>
                            <a:schemeClr val="tx1">
                              <a:lumMod val="50000"/>
                            </a:schemeClr>
                          </a:solidFill>
                        </a:rPr>
                        <a:t>Integration </a:t>
                      </a:r>
                      <a:r>
                        <a:rPr lang="en-US" sz="1200" b="1" baseline="0" dirty="0">
                          <a:solidFill>
                            <a:schemeClr val="tx1">
                              <a:lumMod val="50000"/>
                            </a:schemeClr>
                          </a:solidFill>
                        </a:rPr>
                        <a:t>with existing system</a:t>
                      </a:r>
                      <a:endParaRPr lang="en-US" sz="1200" b="1" dirty="0">
                        <a:solidFill>
                          <a:schemeClr val="tx1">
                            <a:lumMod val="50000"/>
                          </a:schemeClr>
                        </a:solidFill>
                      </a:endParaRPr>
                    </a:p>
                  </a:txBody>
                  <a:tcPr marL="68580" marR="68580" marT="34290" marB="34290" anchor="ctr">
                    <a:lnT w="12700" cap="flat" cmpd="sng" algn="ctr">
                      <a:solidFill>
                        <a:srgbClr val="FBB141"/>
                      </a:solidFill>
                      <a:prstDash val="dash"/>
                      <a:round/>
                      <a:headEnd type="none" w="med" len="med"/>
                      <a:tailEnd type="none" w="med" len="med"/>
                    </a:lnT>
                    <a:lnB w="12700" cap="flat" cmpd="sng" algn="ctr">
                      <a:solidFill>
                        <a:srgbClr val="FBB141"/>
                      </a:solidFill>
                      <a:prstDash val="dash"/>
                      <a:round/>
                      <a:headEnd type="none" w="med" len="med"/>
                      <a:tailEnd type="none" w="med" len="med"/>
                    </a:lnB>
                    <a:solidFill>
                      <a:schemeClr val="bg1">
                        <a:lumMod val="95000"/>
                      </a:schemeClr>
                    </a:solidFill>
                  </a:tcPr>
                </a:tc>
                <a:extLst>
                  <a:ext uri="{0D108BD9-81ED-4DB2-BD59-A6C34878D82A}">
                    <a16:rowId xmlns="" xmlns:a16="http://schemas.microsoft.com/office/drawing/2014/main" val="10003"/>
                  </a:ext>
                </a:extLst>
              </a:tr>
            </a:tbl>
          </a:graphicData>
        </a:graphic>
      </p:graphicFrame>
      <p:graphicFrame>
        <p:nvGraphicFramePr>
          <p:cNvPr id="42" name="Table 41"/>
          <p:cNvGraphicFramePr>
            <a:graphicFrameLocks noGrp="1"/>
          </p:cNvGraphicFramePr>
          <p:nvPr>
            <p:extLst/>
          </p:nvPr>
        </p:nvGraphicFramePr>
        <p:xfrm>
          <a:off x="8324416" y="2472317"/>
          <a:ext cx="2232293" cy="2057400"/>
        </p:xfrm>
        <a:graphic>
          <a:graphicData uri="http://schemas.openxmlformats.org/drawingml/2006/table">
            <a:tbl>
              <a:tblPr bandRow="1">
                <a:tableStyleId>{5C22544A-7EE6-4342-B048-85BDC9FD1C3A}</a:tableStyleId>
              </a:tblPr>
              <a:tblGrid>
                <a:gridCol w="2232293">
                  <a:extLst>
                    <a:ext uri="{9D8B030D-6E8A-4147-A177-3AD203B41FA5}">
                      <a16:colId xmlns="" xmlns:a16="http://schemas.microsoft.com/office/drawing/2014/main" val="20000"/>
                    </a:ext>
                  </a:extLst>
                </a:gridCol>
              </a:tblGrid>
              <a:tr h="685800">
                <a:tc>
                  <a:txBody>
                    <a:bodyPr/>
                    <a:lstStyle/>
                    <a:p>
                      <a:pPr algn="ctr"/>
                      <a:r>
                        <a:rPr lang="en-US" sz="1200" b="1" dirty="0">
                          <a:solidFill>
                            <a:schemeClr val="tx1">
                              <a:lumMod val="50000"/>
                            </a:schemeClr>
                          </a:solidFill>
                        </a:rPr>
                        <a:t>Regulatory Impact</a:t>
                      </a:r>
                    </a:p>
                  </a:txBody>
                  <a:tcPr marL="68580" marR="68580" marT="34290" marB="34290" anchor="ctr">
                    <a:lnT w="12700" cap="flat" cmpd="sng" algn="ctr">
                      <a:solidFill>
                        <a:srgbClr val="FBB141"/>
                      </a:solidFill>
                      <a:prstDash val="dash"/>
                      <a:round/>
                      <a:headEnd type="none" w="med" len="med"/>
                      <a:tailEnd type="none" w="med" len="med"/>
                    </a:lnT>
                    <a:lnB w="12700" cap="flat" cmpd="sng" algn="ctr">
                      <a:solidFill>
                        <a:srgbClr val="FBB141"/>
                      </a:solidFill>
                      <a:prstDash val="dash"/>
                      <a:round/>
                      <a:headEnd type="none" w="med" len="med"/>
                      <a:tailEnd type="none" w="med" len="med"/>
                    </a:lnB>
                    <a:solidFill>
                      <a:schemeClr val="bg1">
                        <a:lumMod val="95000"/>
                      </a:schemeClr>
                    </a:solidFill>
                  </a:tcPr>
                </a:tc>
                <a:extLst>
                  <a:ext uri="{0D108BD9-81ED-4DB2-BD59-A6C34878D82A}">
                    <a16:rowId xmlns="" xmlns:a16="http://schemas.microsoft.com/office/drawing/2014/main" val="10000"/>
                  </a:ext>
                </a:extLst>
              </a:tr>
              <a:tr h="685800">
                <a:tc>
                  <a:txBody>
                    <a:bodyPr/>
                    <a:lstStyle/>
                    <a:p>
                      <a:pPr algn="ctr"/>
                      <a:r>
                        <a:rPr lang="en-US" sz="1200" b="1" dirty="0" smtClean="0">
                          <a:solidFill>
                            <a:schemeClr val="tx1">
                              <a:lumMod val="50000"/>
                            </a:schemeClr>
                          </a:solidFill>
                        </a:rPr>
                        <a:t>Industry best practices</a:t>
                      </a:r>
                      <a:endParaRPr lang="en-US" sz="1200" b="1" dirty="0">
                        <a:solidFill>
                          <a:schemeClr val="tx1">
                            <a:lumMod val="50000"/>
                          </a:schemeClr>
                        </a:solidFill>
                      </a:endParaRPr>
                    </a:p>
                  </a:txBody>
                  <a:tcPr marL="68580" marR="68580" marT="34290" marB="34290" anchor="ctr">
                    <a:lnT w="12700" cap="flat" cmpd="sng" algn="ctr">
                      <a:solidFill>
                        <a:srgbClr val="FBB141"/>
                      </a:solidFill>
                      <a:prstDash val="dash"/>
                      <a:round/>
                      <a:headEnd type="none" w="med" len="med"/>
                      <a:tailEnd type="none" w="med" len="med"/>
                    </a:lnT>
                    <a:lnB w="12700" cap="flat" cmpd="sng" algn="ctr">
                      <a:solidFill>
                        <a:srgbClr val="FBB141"/>
                      </a:solidFill>
                      <a:prstDash val="dash"/>
                      <a:round/>
                      <a:headEnd type="none" w="med" len="med"/>
                      <a:tailEnd type="none" w="med" len="med"/>
                    </a:lnB>
                    <a:solidFill>
                      <a:schemeClr val="bg1">
                        <a:lumMod val="95000"/>
                      </a:schemeClr>
                    </a:solidFill>
                  </a:tcPr>
                </a:tc>
                <a:extLst>
                  <a:ext uri="{0D108BD9-81ED-4DB2-BD59-A6C34878D82A}">
                    <a16:rowId xmlns="" xmlns:a16="http://schemas.microsoft.com/office/drawing/2014/main" val="10001"/>
                  </a:ext>
                </a:extLst>
              </a:tr>
              <a:tr h="685800">
                <a:tc>
                  <a:txBody>
                    <a:bodyPr/>
                    <a:lstStyle/>
                    <a:p>
                      <a:pPr algn="ctr"/>
                      <a:r>
                        <a:rPr lang="en-US" sz="1200" b="1" dirty="0">
                          <a:solidFill>
                            <a:schemeClr val="tx1">
                              <a:lumMod val="50000"/>
                            </a:schemeClr>
                          </a:solidFill>
                        </a:rPr>
                        <a:t>Alignment</a:t>
                      </a:r>
                      <a:r>
                        <a:rPr lang="en-US" sz="1200" b="1" baseline="0" dirty="0">
                          <a:solidFill>
                            <a:schemeClr val="tx1">
                              <a:lumMod val="50000"/>
                            </a:schemeClr>
                          </a:solidFill>
                        </a:rPr>
                        <a:t> to future business needs</a:t>
                      </a:r>
                      <a:endParaRPr lang="en-US" sz="1200" b="1" dirty="0">
                        <a:solidFill>
                          <a:schemeClr val="tx1">
                            <a:lumMod val="50000"/>
                          </a:schemeClr>
                        </a:solidFill>
                      </a:endParaRPr>
                    </a:p>
                  </a:txBody>
                  <a:tcPr marL="68580" marR="68580" marT="34290" marB="34290" anchor="ctr">
                    <a:lnT w="12700" cap="flat" cmpd="sng" algn="ctr">
                      <a:solidFill>
                        <a:srgbClr val="FBB141"/>
                      </a:solidFill>
                      <a:prstDash val="dash"/>
                      <a:round/>
                      <a:headEnd type="none" w="med" len="med"/>
                      <a:tailEnd type="none" w="med" len="med"/>
                    </a:lnT>
                    <a:lnB w="12700" cap="flat" cmpd="sng" algn="ctr">
                      <a:solidFill>
                        <a:srgbClr val="FBB141"/>
                      </a:solidFill>
                      <a:prstDash val="dash"/>
                      <a:round/>
                      <a:headEnd type="none" w="med" len="med"/>
                      <a:tailEnd type="none" w="med" len="med"/>
                    </a:lnB>
                    <a:solidFill>
                      <a:schemeClr val="bg1">
                        <a:lumMod val="95000"/>
                      </a:schemeClr>
                    </a:solidFill>
                  </a:tcPr>
                </a:tc>
                <a:extLst>
                  <a:ext uri="{0D108BD9-81ED-4DB2-BD59-A6C34878D82A}">
                    <a16:rowId xmlns="" xmlns:a16="http://schemas.microsoft.com/office/drawing/2014/main" val="10002"/>
                  </a:ext>
                </a:extLst>
              </a:tr>
            </a:tbl>
          </a:graphicData>
        </a:graphic>
      </p:graphicFrame>
      <p:pic>
        <p:nvPicPr>
          <p:cNvPr id="43" name="Picture 4" descr="C:\Users\859092\Desktop\Aper\All_Coloured_Icons\All Coloured Icons\Impact &amp; Benefits _Coloured_Icons\Icons - Benefits_green\Innovation.png"/>
          <p:cNvPicPr>
            <a:picLocks noChangeAspect="1" noChangeArrowheads="1"/>
          </p:cNvPicPr>
          <p:nvPr/>
        </p:nvPicPr>
        <p:blipFill>
          <a:blip r:embed="rId5" cstate="email">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5864884" y="3461025"/>
            <a:ext cx="637519" cy="620019"/>
          </a:xfrm>
          <a:prstGeom prst="rect">
            <a:avLst/>
          </a:prstGeom>
          <a:noFill/>
          <a:extLst>
            <a:ext uri="{909E8E84-426E-40DD-AFC4-6F175D3DCCD1}">
              <a14:hiddenFill xmlns:a14="http://schemas.microsoft.com/office/drawing/2010/main">
                <a:solidFill>
                  <a:srgbClr val="FFFFFF"/>
                </a:solidFill>
              </a14:hiddenFill>
            </a:ext>
          </a:extLst>
        </p:spPr>
      </p:pic>
      <p:sp>
        <p:nvSpPr>
          <p:cNvPr id="3" name="Left Brace 2"/>
          <p:cNvSpPr/>
          <p:nvPr/>
        </p:nvSpPr>
        <p:spPr>
          <a:xfrm>
            <a:off x="4104775" y="2499389"/>
            <a:ext cx="332527" cy="227580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en-US" sz="1350">
              <a:solidFill>
                <a:srgbClr val="9A8B7D"/>
              </a:solidFill>
              <a:latin typeface="Arial"/>
            </a:endParaRPr>
          </a:p>
        </p:txBody>
      </p:sp>
      <p:sp>
        <p:nvSpPr>
          <p:cNvPr id="44" name="Left Brace 43"/>
          <p:cNvSpPr/>
          <p:nvPr/>
        </p:nvSpPr>
        <p:spPr>
          <a:xfrm rot="10800000">
            <a:off x="7944739" y="2499389"/>
            <a:ext cx="332527" cy="227580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en-US" sz="1350">
              <a:solidFill>
                <a:srgbClr val="9A8B7D"/>
              </a:solidFill>
              <a:latin typeface="Arial"/>
            </a:endParaRPr>
          </a:p>
        </p:txBody>
      </p:sp>
      <p:sp>
        <p:nvSpPr>
          <p:cNvPr id="15" name="Down Arrow 14"/>
          <p:cNvSpPr/>
          <p:nvPr/>
        </p:nvSpPr>
        <p:spPr>
          <a:xfrm>
            <a:off x="2502794" y="1868881"/>
            <a:ext cx="437882" cy="238683"/>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704305" y="1287887"/>
            <a:ext cx="2183627" cy="463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INTERNAL CRITERIA</a:t>
            </a:r>
          </a:p>
        </p:txBody>
      </p:sp>
      <p:sp>
        <p:nvSpPr>
          <p:cNvPr id="36" name="Down Arrow 35"/>
          <p:cNvSpPr/>
          <p:nvPr/>
        </p:nvSpPr>
        <p:spPr>
          <a:xfrm>
            <a:off x="9043037" y="1868881"/>
            <a:ext cx="437882" cy="238683"/>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244548" y="1287887"/>
            <a:ext cx="2244861" cy="463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EXTERNAL CRITERIA</a:t>
            </a:r>
          </a:p>
        </p:txBody>
      </p:sp>
      <p:sp>
        <p:nvSpPr>
          <p:cNvPr id="4" name="Title 3"/>
          <p:cNvSpPr>
            <a:spLocks noGrp="1"/>
          </p:cNvSpPr>
          <p:nvPr>
            <p:ph type="title"/>
          </p:nvPr>
        </p:nvSpPr>
        <p:spPr/>
        <p:txBody>
          <a:bodyPr/>
          <a:lstStyle/>
          <a:p>
            <a:r>
              <a:rPr lang="en-US" dirty="0"/>
              <a:t>Automation Framework – Leveraging technology options</a:t>
            </a:r>
          </a:p>
        </p:txBody>
      </p:sp>
      <p:sp>
        <p:nvSpPr>
          <p:cNvPr id="19" name="Slide Number Placeholder 18"/>
          <p:cNvSpPr>
            <a:spLocks noGrp="1"/>
          </p:cNvSpPr>
          <p:nvPr>
            <p:ph type="sldNum" sz="quarter" idx="4294967295"/>
          </p:nvPr>
        </p:nvSpPr>
        <p:spPr>
          <a:xfrm>
            <a:off x="11807825" y="6477000"/>
            <a:ext cx="384175" cy="365125"/>
          </a:xfrm>
          <a:prstGeom prst="rect">
            <a:avLst/>
          </a:prstGeom>
        </p:spPr>
        <p:txBody>
          <a:bodyPr/>
          <a:lstStyle/>
          <a:p>
            <a:fld id="{2FE18977-94FB-415F-B497-03350E8854FC}" type="slidenum">
              <a:rPr lang="en-GB" smtClean="0">
                <a:solidFill>
                  <a:srgbClr val="9A8B7D"/>
                </a:solidFill>
              </a:rPr>
              <a:pPr/>
              <a:t>3</a:t>
            </a:fld>
            <a:endParaRPr lang="en-GB" dirty="0">
              <a:solidFill>
                <a:srgbClr val="9A8B7D"/>
              </a:solidFill>
            </a:endParaRPr>
          </a:p>
        </p:txBody>
      </p:sp>
    </p:spTree>
    <p:extLst>
      <p:ext uri="{BB962C8B-B14F-4D97-AF65-F5344CB8AC3E}">
        <p14:creationId xmlns:p14="http://schemas.microsoft.com/office/powerpoint/2010/main" val="1597756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Ideate – Approach and Expected Results</a:t>
            </a:r>
            <a:endParaRPr lang="en-US" dirty="0"/>
          </a:p>
        </p:txBody>
      </p:sp>
      <p:sp>
        <p:nvSpPr>
          <p:cNvPr id="3" name="Text Placeholder 2"/>
          <p:cNvSpPr>
            <a:spLocks noGrp="1"/>
          </p:cNvSpPr>
          <p:nvPr>
            <p:ph type="body" sz="quarter" idx="10"/>
          </p:nvPr>
        </p:nvSpPr>
        <p:spPr/>
        <p:txBody>
          <a:bodyPr/>
          <a:lstStyle/>
          <a:p>
            <a:r>
              <a:rPr lang="en-US" dirty="0" smtClean="0"/>
              <a:t>TCS Internal</a:t>
            </a:r>
            <a:endParaRPr lang="en-US" dirty="0"/>
          </a:p>
        </p:txBody>
      </p:sp>
      <p:grpSp>
        <p:nvGrpSpPr>
          <p:cNvPr id="17" name="Group 16"/>
          <p:cNvGrpSpPr/>
          <p:nvPr/>
        </p:nvGrpSpPr>
        <p:grpSpPr>
          <a:xfrm>
            <a:off x="946951" y="1254540"/>
            <a:ext cx="3419496" cy="1070431"/>
            <a:chOff x="2272682" y="3071546"/>
            <a:chExt cx="2564622" cy="802823"/>
          </a:xfrm>
        </p:grpSpPr>
        <p:sp>
          <p:nvSpPr>
            <p:cNvPr id="11" name="Rounded Rectangle 10"/>
            <p:cNvSpPr/>
            <p:nvPr/>
          </p:nvSpPr>
          <p:spPr>
            <a:xfrm>
              <a:off x="2272682" y="3071546"/>
              <a:ext cx="2115029" cy="802823"/>
            </a:xfrm>
            <a:prstGeom prst="round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3" name="Group 12"/>
            <p:cNvGrpSpPr/>
            <p:nvPr/>
          </p:nvGrpSpPr>
          <p:grpSpPr>
            <a:xfrm>
              <a:off x="2818903" y="3071546"/>
              <a:ext cx="1959426" cy="802823"/>
              <a:chOff x="2116772" y="923418"/>
              <a:chExt cx="1959426" cy="802823"/>
            </a:xfrm>
          </p:grpSpPr>
          <p:sp>
            <p:nvSpPr>
              <p:cNvPr id="5" name="Pentagon 4"/>
              <p:cNvSpPr/>
              <p:nvPr/>
            </p:nvSpPr>
            <p:spPr>
              <a:xfrm>
                <a:off x="2116772" y="923418"/>
                <a:ext cx="1928130" cy="802823"/>
              </a:xfrm>
              <a:prstGeom prst="homePlate">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Pentagon 3"/>
              <p:cNvSpPr/>
              <p:nvPr/>
            </p:nvSpPr>
            <p:spPr>
              <a:xfrm>
                <a:off x="2182085" y="983291"/>
                <a:ext cx="1894113" cy="742950"/>
              </a:xfrm>
              <a:prstGeom prst="homePlate">
                <a:avLst/>
              </a:prstGeom>
              <a:solidFill>
                <a:schemeClr val="accent4">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pic>
          <p:nvPicPr>
            <p:cNvPr id="15" name="Picture 3"/>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2315103" y="3234798"/>
              <a:ext cx="490606" cy="476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2884216" y="3179728"/>
              <a:ext cx="1953088" cy="623248"/>
            </a:xfrm>
            <a:prstGeom prst="rect">
              <a:avLst/>
            </a:prstGeom>
            <a:noFill/>
          </p:spPr>
          <p:txBody>
            <a:bodyPr wrap="square" rtlCol="0">
              <a:spAutoFit/>
            </a:bodyPr>
            <a:lstStyle/>
            <a:p>
              <a:r>
                <a:rPr lang="en-US" sz="1600" b="1" dirty="0">
                  <a:solidFill>
                    <a:schemeClr val="bg1"/>
                  </a:solidFill>
                </a:rPr>
                <a:t>Output of benchmarking exercise for each offering across accounts</a:t>
              </a:r>
              <a:endParaRPr lang="en-US" sz="1600" b="1" dirty="0">
                <a:solidFill>
                  <a:schemeClr val="bg1"/>
                </a:solidFill>
              </a:endParaRPr>
            </a:p>
          </p:txBody>
        </p:sp>
      </p:grpSp>
      <p:grpSp>
        <p:nvGrpSpPr>
          <p:cNvPr id="18" name="Group 17"/>
          <p:cNvGrpSpPr/>
          <p:nvPr/>
        </p:nvGrpSpPr>
        <p:grpSpPr>
          <a:xfrm>
            <a:off x="946951" y="2544333"/>
            <a:ext cx="3340863" cy="1070430"/>
            <a:chOff x="2272682" y="3071546"/>
            <a:chExt cx="2505647" cy="802823"/>
          </a:xfrm>
        </p:grpSpPr>
        <p:sp>
          <p:nvSpPr>
            <p:cNvPr id="19" name="Rounded Rectangle 18"/>
            <p:cNvSpPr/>
            <p:nvPr/>
          </p:nvSpPr>
          <p:spPr>
            <a:xfrm>
              <a:off x="2272682" y="3071546"/>
              <a:ext cx="2115029" cy="802823"/>
            </a:xfrm>
            <a:prstGeom prst="round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20" name="Group 19"/>
            <p:cNvGrpSpPr/>
            <p:nvPr/>
          </p:nvGrpSpPr>
          <p:grpSpPr>
            <a:xfrm>
              <a:off x="2818903" y="3071546"/>
              <a:ext cx="1959426" cy="802823"/>
              <a:chOff x="2116772" y="923418"/>
              <a:chExt cx="1959426" cy="802823"/>
            </a:xfrm>
          </p:grpSpPr>
          <p:sp>
            <p:nvSpPr>
              <p:cNvPr id="23" name="Pentagon 22"/>
              <p:cNvSpPr/>
              <p:nvPr/>
            </p:nvSpPr>
            <p:spPr>
              <a:xfrm>
                <a:off x="2116772" y="923418"/>
                <a:ext cx="1928130" cy="802823"/>
              </a:xfrm>
              <a:prstGeom prst="homePlate">
                <a:avLst/>
              </a:prstGeom>
              <a:solidFill>
                <a:schemeClr val="accent6">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entagon 23"/>
              <p:cNvSpPr/>
              <p:nvPr/>
            </p:nvSpPr>
            <p:spPr>
              <a:xfrm>
                <a:off x="2182085" y="983291"/>
                <a:ext cx="1894113" cy="742950"/>
              </a:xfrm>
              <a:prstGeom prst="homePlate">
                <a:avLst/>
              </a:prstGeom>
              <a:solidFill>
                <a:schemeClr val="accent6">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22" name="TextBox 21"/>
            <p:cNvSpPr txBox="1"/>
            <p:nvPr/>
          </p:nvSpPr>
          <p:spPr>
            <a:xfrm>
              <a:off x="2884216" y="3179728"/>
              <a:ext cx="1862817" cy="623248"/>
            </a:xfrm>
            <a:prstGeom prst="rect">
              <a:avLst/>
            </a:prstGeom>
            <a:noFill/>
          </p:spPr>
          <p:txBody>
            <a:bodyPr wrap="square" rtlCol="0">
              <a:spAutoFit/>
            </a:bodyPr>
            <a:lstStyle/>
            <a:p>
              <a:r>
                <a:rPr lang="en-US" sz="1600" b="1" dirty="0">
                  <a:solidFill>
                    <a:schemeClr val="bg1"/>
                  </a:solidFill>
                </a:rPr>
                <a:t>Inputs from SMEs based on industry trends, regulatory guidelines</a:t>
              </a:r>
              <a:endParaRPr lang="en-US" sz="1600" b="1" dirty="0">
                <a:solidFill>
                  <a:schemeClr val="bg1"/>
                </a:solidFill>
              </a:endParaRPr>
            </a:p>
          </p:txBody>
        </p:sp>
      </p:grpSp>
      <p:pic>
        <p:nvPicPr>
          <p:cNvPr id="25" name="Picture 6" descr="C:\Users\Vikrant\Desktop\com.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67021" y="2898549"/>
            <a:ext cx="527124" cy="362001"/>
          </a:xfrm>
          <a:prstGeom prst="rect">
            <a:avLst/>
          </a:prstGeom>
          <a:noFill/>
        </p:spPr>
      </p:pic>
      <p:grpSp>
        <p:nvGrpSpPr>
          <p:cNvPr id="26" name="Group 25"/>
          <p:cNvGrpSpPr/>
          <p:nvPr/>
        </p:nvGrpSpPr>
        <p:grpSpPr>
          <a:xfrm>
            <a:off x="946951" y="3885404"/>
            <a:ext cx="3340863" cy="1070430"/>
            <a:chOff x="2272682" y="3071546"/>
            <a:chExt cx="2505647" cy="802823"/>
          </a:xfrm>
        </p:grpSpPr>
        <p:sp>
          <p:nvSpPr>
            <p:cNvPr id="27" name="Rounded Rectangle 26"/>
            <p:cNvSpPr/>
            <p:nvPr/>
          </p:nvSpPr>
          <p:spPr>
            <a:xfrm>
              <a:off x="2272682" y="3071546"/>
              <a:ext cx="2115029" cy="802823"/>
            </a:xfrm>
            <a:prstGeom prst="round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28" name="Group 27"/>
            <p:cNvGrpSpPr/>
            <p:nvPr/>
          </p:nvGrpSpPr>
          <p:grpSpPr>
            <a:xfrm>
              <a:off x="2818903" y="3071546"/>
              <a:ext cx="1959426" cy="802823"/>
              <a:chOff x="2116772" y="923418"/>
              <a:chExt cx="1959426" cy="802823"/>
            </a:xfrm>
          </p:grpSpPr>
          <p:sp>
            <p:nvSpPr>
              <p:cNvPr id="30" name="Pentagon 29"/>
              <p:cNvSpPr/>
              <p:nvPr/>
            </p:nvSpPr>
            <p:spPr>
              <a:xfrm>
                <a:off x="2116772" y="923418"/>
                <a:ext cx="1928130" cy="802823"/>
              </a:xfrm>
              <a:prstGeom prst="homePlate">
                <a:avLst/>
              </a:pr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1" name="Pentagon 30"/>
              <p:cNvSpPr/>
              <p:nvPr/>
            </p:nvSpPr>
            <p:spPr>
              <a:xfrm>
                <a:off x="2182085" y="983291"/>
                <a:ext cx="1894113" cy="742950"/>
              </a:xfrm>
              <a:prstGeom prst="homePlate">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29" name="TextBox 28"/>
            <p:cNvSpPr txBox="1"/>
            <p:nvPr/>
          </p:nvSpPr>
          <p:spPr>
            <a:xfrm>
              <a:off x="2884216" y="3179728"/>
              <a:ext cx="1862817" cy="623248"/>
            </a:xfrm>
            <a:prstGeom prst="rect">
              <a:avLst/>
            </a:prstGeom>
            <a:noFill/>
          </p:spPr>
          <p:txBody>
            <a:bodyPr wrap="square" rtlCol="0">
              <a:spAutoFit/>
            </a:bodyPr>
            <a:lstStyle/>
            <a:p>
              <a:r>
                <a:rPr lang="en-US" sz="1600" b="1" dirty="0">
                  <a:solidFill>
                    <a:schemeClr val="bg1"/>
                  </a:solidFill>
                </a:rPr>
                <a:t>Automation assessment with the help of IPA and ISU teams</a:t>
              </a:r>
              <a:endParaRPr lang="en-US" sz="1600" b="1" dirty="0">
                <a:solidFill>
                  <a:schemeClr val="bg1"/>
                </a:solidFill>
              </a:endParaRPr>
            </a:p>
          </p:txBody>
        </p:sp>
      </p:grpSp>
      <p:pic>
        <p:nvPicPr>
          <p:cNvPr id="33" name="Picture 8"/>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1059172" y="4176111"/>
            <a:ext cx="489019" cy="489019"/>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oup 34"/>
          <p:cNvGrpSpPr/>
          <p:nvPr/>
        </p:nvGrpSpPr>
        <p:grpSpPr>
          <a:xfrm>
            <a:off x="946951" y="5182129"/>
            <a:ext cx="3419496" cy="1070431"/>
            <a:chOff x="2272682" y="3071546"/>
            <a:chExt cx="2564622" cy="802823"/>
          </a:xfrm>
        </p:grpSpPr>
        <p:sp>
          <p:nvSpPr>
            <p:cNvPr id="36" name="Rounded Rectangle 35"/>
            <p:cNvSpPr/>
            <p:nvPr/>
          </p:nvSpPr>
          <p:spPr>
            <a:xfrm>
              <a:off x="2272682" y="3071546"/>
              <a:ext cx="2115029" cy="802823"/>
            </a:xfrm>
            <a:prstGeom prst="round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37" name="Group 36"/>
            <p:cNvGrpSpPr/>
            <p:nvPr/>
          </p:nvGrpSpPr>
          <p:grpSpPr>
            <a:xfrm>
              <a:off x="2818903" y="3071546"/>
              <a:ext cx="1959426" cy="802823"/>
              <a:chOff x="2116772" y="923418"/>
              <a:chExt cx="1959426" cy="802823"/>
            </a:xfrm>
          </p:grpSpPr>
          <p:sp>
            <p:nvSpPr>
              <p:cNvPr id="39" name="Pentagon 38"/>
              <p:cNvSpPr/>
              <p:nvPr/>
            </p:nvSpPr>
            <p:spPr>
              <a:xfrm>
                <a:off x="2116772" y="923418"/>
                <a:ext cx="1928130" cy="802823"/>
              </a:xfrm>
              <a:prstGeom prst="homePlate">
                <a:avLst/>
              </a:prstGeom>
              <a:solidFill>
                <a:schemeClr val="accent3">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0" name="Pentagon 39"/>
              <p:cNvSpPr/>
              <p:nvPr/>
            </p:nvSpPr>
            <p:spPr>
              <a:xfrm>
                <a:off x="2182085" y="983291"/>
                <a:ext cx="1894113" cy="742950"/>
              </a:xfrm>
              <a:prstGeom prst="homePlate">
                <a:avLst/>
              </a:prstGeom>
              <a:solidFill>
                <a:schemeClr val="accent3">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8" name="TextBox 37"/>
            <p:cNvSpPr txBox="1"/>
            <p:nvPr/>
          </p:nvSpPr>
          <p:spPr>
            <a:xfrm>
              <a:off x="2884216" y="3179728"/>
              <a:ext cx="1953088" cy="623248"/>
            </a:xfrm>
            <a:prstGeom prst="rect">
              <a:avLst/>
            </a:prstGeom>
            <a:noFill/>
          </p:spPr>
          <p:txBody>
            <a:bodyPr wrap="square" rtlCol="0">
              <a:spAutoFit/>
            </a:bodyPr>
            <a:lstStyle/>
            <a:p>
              <a:r>
                <a:rPr lang="en-US" sz="1600" b="1" dirty="0">
                  <a:solidFill>
                    <a:schemeClr val="bg1"/>
                  </a:solidFill>
                </a:rPr>
                <a:t>Inputs from various stakeholders viz. ops team, customer</a:t>
              </a:r>
              <a:endParaRPr lang="en-US" sz="1600" b="1" dirty="0">
                <a:solidFill>
                  <a:schemeClr val="bg1"/>
                </a:solidFill>
              </a:endParaRPr>
            </a:p>
          </p:txBody>
        </p:sp>
      </p:grpSp>
      <p:pic>
        <p:nvPicPr>
          <p:cNvPr id="34" name="Picture 4" descr="C:\Users\859092\Desktop\Overview deck reff\Organisation &amp; People.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57004" y="5442888"/>
            <a:ext cx="565229" cy="628739"/>
          </a:xfrm>
          <a:prstGeom prst="rect">
            <a:avLst/>
          </a:prstGeom>
          <a:noFill/>
          <a:extLst>
            <a:ext uri="{909E8E84-426E-40DD-AFC4-6F175D3DCCD1}">
              <a14:hiddenFill xmlns:a14="http://schemas.microsoft.com/office/drawing/2010/main">
                <a:solidFill>
                  <a:srgbClr val="FFFFFF"/>
                </a:solidFill>
              </a14:hiddenFill>
            </a:ext>
          </a:extLst>
        </p:spPr>
      </p:pic>
      <p:sp>
        <p:nvSpPr>
          <p:cNvPr id="42" name="Left Brace 41"/>
          <p:cNvSpPr/>
          <p:nvPr/>
        </p:nvSpPr>
        <p:spPr>
          <a:xfrm>
            <a:off x="649075" y="1860348"/>
            <a:ext cx="207264" cy="1219200"/>
          </a:xfrm>
          <a:prstGeom prst="leftBrac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43" name="Left Brace 42"/>
          <p:cNvSpPr/>
          <p:nvPr/>
        </p:nvSpPr>
        <p:spPr>
          <a:xfrm>
            <a:off x="649075" y="4572528"/>
            <a:ext cx="207264" cy="1219200"/>
          </a:xfrm>
          <a:prstGeom prst="leftBrac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44" name="TextBox 43"/>
          <p:cNvSpPr txBox="1"/>
          <p:nvPr/>
        </p:nvSpPr>
        <p:spPr>
          <a:xfrm rot="16200000">
            <a:off x="-538080" y="2305311"/>
            <a:ext cx="2201663" cy="338554"/>
          </a:xfrm>
          <a:prstGeom prst="rect">
            <a:avLst/>
          </a:prstGeom>
          <a:noFill/>
        </p:spPr>
        <p:txBody>
          <a:bodyPr wrap="square" rtlCol="0">
            <a:spAutoFit/>
          </a:bodyPr>
          <a:lstStyle/>
          <a:p>
            <a:pPr algn="ctr"/>
            <a:r>
              <a:rPr lang="en-US" sz="1600" b="1" dirty="0"/>
              <a:t>Top Down Approach</a:t>
            </a:r>
            <a:endParaRPr lang="en-US" sz="1600" b="1" dirty="0"/>
          </a:p>
        </p:txBody>
      </p:sp>
      <p:sp>
        <p:nvSpPr>
          <p:cNvPr id="45" name="TextBox 44"/>
          <p:cNvSpPr txBox="1"/>
          <p:nvPr/>
        </p:nvSpPr>
        <p:spPr>
          <a:xfrm rot="16200000">
            <a:off x="-592011" y="5068731"/>
            <a:ext cx="2302741" cy="338554"/>
          </a:xfrm>
          <a:prstGeom prst="rect">
            <a:avLst/>
          </a:prstGeom>
          <a:noFill/>
        </p:spPr>
        <p:txBody>
          <a:bodyPr wrap="square" rtlCol="0">
            <a:spAutoFit/>
          </a:bodyPr>
          <a:lstStyle/>
          <a:p>
            <a:pPr algn="ctr"/>
            <a:r>
              <a:rPr lang="en-US" sz="1600" b="1" dirty="0"/>
              <a:t>Bottom Up Approach</a:t>
            </a:r>
            <a:endParaRPr lang="en-US" sz="1600" b="1" dirty="0"/>
          </a:p>
        </p:txBody>
      </p:sp>
      <p:grpSp>
        <p:nvGrpSpPr>
          <p:cNvPr id="58" name="Group 57"/>
          <p:cNvGrpSpPr/>
          <p:nvPr/>
        </p:nvGrpSpPr>
        <p:grpSpPr>
          <a:xfrm rot="16200000">
            <a:off x="5006885" y="2365131"/>
            <a:ext cx="2600137" cy="2389557"/>
            <a:chOff x="3730780" y="1521816"/>
            <a:chExt cx="1950103" cy="1792168"/>
          </a:xfrm>
        </p:grpSpPr>
        <p:sp>
          <p:nvSpPr>
            <p:cNvPr id="46" name="Rectangle 45"/>
            <p:cNvSpPr/>
            <p:nvPr/>
          </p:nvSpPr>
          <p:spPr>
            <a:xfrm>
              <a:off x="3730785" y="1521816"/>
              <a:ext cx="975049" cy="173602"/>
            </a:xfrm>
            <a:prstGeom prst="rect">
              <a:avLst/>
            </a:prstGeom>
            <a:solidFill>
              <a:schemeClr val="tx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8" name="Rectangle 47"/>
            <p:cNvSpPr/>
            <p:nvPr/>
          </p:nvSpPr>
          <p:spPr>
            <a:xfrm>
              <a:off x="4705834" y="1521816"/>
              <a:ext cx="975049" cy="173602"/>
            </a:xfrm>
            <a:prstGeom prst="rect">
              <a:avLst/>
            </a:prstGeom>
            <a:solidFill>
              <a:schemeClr val="tx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9" name="Rectangle 48"/>
            <p:cNvSpPr/>
            <p:nvPr/>
          </p:nvSpPr>
          <p:spPr>
            <a:xfrm>
              <a:off x="3730785" y="1694165"/>
              <a:ext cx="1950098" cy="49562"/>
            </a:xfrm>
            <a:prstGeom prst="rect">
              <a:avLst/>
            </a:prstGeom>
            <a:solidFill>
              <a:schemeClr val="tx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1" name="Right Triangle 50"/>
            <p:cNvSpPr/>
            <p:nvPr/>
          </p:nvSpPr>
          <p:spPr>
            <a:xfrm rot="10800000">
              <a:off x="3730780" y="1743723"/>
              <a:ext cx="975049" cy="1524541"/>
            </a:xfrm>
            <a:prstGeom prst="rtTriangle">
              <a:avLst/>
            </a:prstGeom>
            <a:solidFill>
              <a:schemeClr val="tx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2" name="Right Triangle 51"/>
            <p:cNvSpPr/>
            <p:nvPr/>
          </p:nvSpPr>
          <p:spPr>
            <a:xfrm rot="5400000">
              <a:off x="4431090" y="2018472"/>
              <a:ext cx="1524536" cy="975050"/>
            </a:xfrm>
            <a:prstGeom prst="rtTriangle">
              <a:avLst/>
            </a:prstGeom>
            <a:solidFill>
              <a:schemeClr val="tx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3" name="Rectangle 52"/>
            <p:cNvSpPr/>
            <p:nvPr/>
          </p:nvSpPr>
          <p:spPr>
            <a:xfrm>
              <a:off x="4346510" y="2356746"/>
              <a:ext cx="359321" cy="914400"/>
            </a:xfrm>
            <a:prstGeom prst="rect">
              <a:avLst/>
            </a:prstGeom>
            <a:solidFill>
              <a:schemeClr val="tx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Rectangle 53"/>
            <p:cNvSpPr/>
            <p:nvPr/>
          </p:nvSpPr>
          <p:spPr>
            <a:xfrm>
              <a:off x="4704247" y="2355003"/>
              <a:ext cx="359321" cy="914400"/>
            </a:xfrm>
            <a:prstGeom prst="rect">
              <a:avLst/>
            </a:prstGeom>
            <a:solidFill>
              <a:schemeClr val="tx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5" name="Rectangle 54"/>
            <p:cNvSpPr/>
            <p:nvPr/>
          </p:nvSpPr>
          <p:spPr>
            <a:xfrm>
              <a:off x="4346510" y="3268265"/>
              <a:ext cx="717058" cy="45719"/>
            </a:xfrm>
            <a:prstGeom prst="rect">
              <a:avLst/>
            </a:prstGeom>
            <a:solidFill>
              <a:schemeClr val="tx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59" name="Oval 58"/>
          <p:cNvSpPr>
            <a:spLocks noChangeAspect="1"/>
          </p:cNvSpPr>
          <p:nvPr/>
        </p:nvSpPr>
        <p:spPr>
          <a:xfrm>
            <a:off x="7628013" y="3347119"/>
            <a:ext cx="425572" cy="425572"/>
          </a:xfrm>
          <a:prstGeom prst="ellipse">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1" name="TextBox 60"/>
          <p:cNvSpPr txBox="1"/>
          <p:nvPr/>
        </p:nvSpPr>
        <p:spPr>
          <a:xfrm>
            <a:off x="8255804" y="3165630"/>
            <a:ext cx="2608140" cy="1015663"/>
          </a:xfrm>
          <a:prstGeom prst="rect">
            <a:avLst/>
          </a:prstGeom>
          <a:noFill/>
          <a:ln>
            <a:solidFill>
              <a:srgbClr val="9A8B7D"/>
            </a:solidFill>
          </a:ln>
        </p:spPr>
        <p:txBody>
          <a:bodyPr wrap="square" rtlCol="0">
            <a:spAutoFit/>
          </a:bodyPr>
          <a:lstStyle/>
          <a:p>
            <a:pPr algn="ctr"/>
            <a:r>
              <a:rPr lang="en-US" sz="2000" dirty="0" smtClean="0"/>
              <a:t>Prioritized automation ideas with benefit analysis</a:t>
            </a:r>
            <a:endParaRPr lang="en-US" sz="2000" dirty="0"/>
          </a:p>
        </p:txBody>
      </p:sp>
      <p:sp>
        <p:nvSpPr>
          <p:cNvPr id="64" name="Rounded Rectangle 63"/>
          <p:cNvSpPr/>
          <p:nvPr/>
        </p:nvSpPr>
        <p:spPr>
          <a:xfrm>
            <a:off x="4414826" y="5722773"/>
            <a:ext cx="1346057" cy="396961"/>
          </a:xfrm>
          <a:prstGeom prst="roundRect">
            <a:avLst>
              <a:gd name="adj" fmla="val 0"/>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144147"/>
                </a:solidFill>
                <a:cs typeface="Arial" panose="020B0604020202020204" pitchFamily="34" charset="0"/>
              </a:rPr>
              <a:t>Project Team</a:t>
            </a:r>
          </a:p>
        </p:txBody>
      </p:sp>
      <p:sp>
        <p:nvSpPr>
          <p:cNvPr id="65" name="Rounded Rectangle 64"/>
          <p:cNvSpPr/>
          <p:nvPr/>
        </p:nvSpPr>
        <p:spPr>
          <a:xfrm>
            <a:off x="4366448" y="6014570"/>
            <a:ext cx="1346057" cy="396961"/>
          </a:xfrm>
          <a:prstGeom prst="roundRect">
            <a:avLst>
              <a:gd name="adj" fmla="val 0"/>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144147"/>
                </a:solidFill>
                <a:cs typeface="Arial" panose="020B0604020202020204" pitchFamily="34" charset="0"/>
              </a:rPr>
              <a:t>SMEs</a:t>
            </a:r>
          </a:p>
        </p:txBody>
      </p:sp>
      <p:sp>
        <p:nvSpPr>
          <p:cNvPr id="66" name="Rounded Rectangle 65"/>
          <p:cNvSpPr/>
          <p:nvPr/>
        </p:nvSpPr>
        <p:spPr>
          <a:xfrm>
            <a:off x="6063672" y="5722773"/>
            <a:ext cx="1564341" cy="396961"/>
          </a:xfrm>
          <a:prstGeom prst="roundRect">
            <a:avLst>
              <a:gd name="adj" fmla="val 0"/>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144147"/>
                </a:solidFill>
                <a:cs typeface="Arial" panose="020B0604020202020204" pitchFamily="34" charset="0"/>
              </a:rPr>
              <a:t>Technology Team</a:t>
            </a:r>
          </a:p>
        </p:txBody>
      </p:sp>
      <p:sp>
        <p:nvSpPr>
          <p:cNvPr id="67" name="Rounded Rectangle 66"/>
          <p:cNvSpPr/>
          <p:nvPr/>
        </p:nvSpPr>
        <p:spPr>
          <a:xfrm>
            <a:off x="6050817" y="6014570"/>
            <a:ext cx="1535025" cy="396961"/>
          </a:xfrm>
          <a:prstGeom prst="roundRect">
            <a:avLst>
              <a:gd name="adj" fmla="val 0"/>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144147"/>
                </a:solidFill>
                <a:cs typeface="Arial" panose="020B0604020202020204" pitchFamily="34" charset="0"/>
              </a:rPr>
              <a:t>Six Sigma Experts</a:t>
            </a:r>
          </a:p>
        </p:txBody>
      </p:sp>
      <p:sp>
        <p:nvSpPr>
          <p:cNvPr id="68" name="Rounded Rectangle 67"/>
          <p:cNvSpPr/>
          <p:nvPr/>
        </p:nvSpPr>
        <p:spPr>
          <a:xfrm>
            <a:off x="7714458" y="5722773"/>
            <a:ext cx="1346057" cy="396961"/>
          </a:xfrm>
          <a:prstGeom prst="roundRect">
            <a:avLst>
              <a:gd name="adj" fmla="val 0"/>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144147"/>
                </a:solidFill>
                <a:cs typeface="Arial" panose="020B0604020202020204" pitchFamily="34" charset="0"/>
              </a:rPr>
              <a:t>Sponsor</a:t>
            </a:r>
          </a:p>
        </p:txBody>
      </p:sp>
      <p:sp>
        <p:nvSpPr>
          <p:cNvPr id="69" name="Rounded Rectangle 68"/>
          <p:cNvSpPr/>
          <p:nvPr/>
        </p:nvSpPr>
        <p:spPr>
          <a:xfrm>
            <a:off x="7722342" y="6014570"/>
            <a:ext cx="1346057" cy="396961"/>
          </a:xfrm>
          <a:prstGeom prst="roundRect">
            <a:avLst>
              <a:gd name="adj" fmla="val 0"/>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144147"/>
                </a:solidFill>
                <a:cs typeface="Arial" panose="020B0604020202020204" pitchFamily="34" charset="0"/>
              </a:rPr>
              <a:t>Leadership</a:t>
            </a:r>
            <a:endParaRPr lang="en-US" sz="1400" b="1" dirty="0">
              <a:solidFill>
                <a:srgbClr val="144147"/>
              </a:solidFill>
              <a:cs typeface="Arial" panose="020B0604020202020204" pitchFamily="34" charset="0"/>
            </a:endParaRPr>
          </a:p>
        </p:txBody>
      </p:sp>
      <p:sp>
        <p:nvSpPr>
          <p:cNvPr id="70" name="Rectangle 69"/>
          <p:cNvSpPr/>
          <p:nvPr/>
        </p:nvSpPr>
        <p:spPr>
          <a:xfrm>
            <a:off x="4486612" y="5426145"/>
            <a:ext cx="4599147" cy="297665"/>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cs typeface="Arial" panose="020B0604020202020204" pitchFamily="34" charset="0"/>
              </a:rPr>
              <a:t>Key Stakeholders</a:t>
            </a:r>
            <a:endParaRPr lang="en-US" sz="1600" b="1" dirty="0">
              <a:cs typeface="Arial" panose="020B0604020202020204" pitchFamily="34" charset="0"/>
            </a:endParaRPr>
          </a:p>
        </p:txBody>
      </p:sp>
    </p:spTree>
    <p:extLst>
      <p:ext uri="{BB962C8B-B14F-4D97-AF65-F5344CB8AC3E}">
        <p14:creationId xmlns:p14="http://schemas.microsoft.com/office/powerpoint/2010/main" val="374753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 Proven Solutions Across Pharma R&amp;D Processes</a:t>
            </a:r>
            <a:endParaRPr lang="en-US" dirty="0"/>
          </a:p>
        </p:txBody>
      </p:sp>
      <p:sp>
        <p:nvSpPr>
          <p:cNvPr id="3" name="Rectangle 2"/>
          <p:cNvSpPr/>
          <p:nvPr/>
        </p:nvSpPr>
        <p:spPr>
          <a:xfrm>
            <a:off x="8194001" y="904160"/>
            <a:ext cx="2876915" cy="3576857"/>
          </a:xfrm>
          <a:prstGeom prst="rect">
            <a:avLst/>
          </a:prstGeom>
          <a:solidFill>
            <a:srgbClr val="C9C1B8">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4" name="Rectangle 3"/>
          <p:cNvSpPr/>
          <p:nvPr/>
        </p:nvSpPr>
        <p:spPr>
          <a:xfrm>
            <a:off x="5616093" y="904160"/>
            <a:ext cx="2505788" cy="3576857"/>
          </a:xfrm>
          <a:prstGeom prst="rect">
            <a:avLst/>
          </a:prstGeom>
          <a:solidFill>
            <a:srgbClr val="C9C1B8">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5" name="Rectangle 4"/>
          <p:cNvSpPr/>
          <p:nvPr/>
        </p:nvSpPr>
        <p:spPr>
          <a:xfrm>
            <a:off x="3190800" y="904160"/>
            <a:ext cx="2366073" cy="3576857"/>
          </a:xfrm>
          <a:prstGeom prst="rect">
            <a:avLst/>
          </a:prstGeom>
          <a:solidFill>
            <a:srgbClr val="C9C1B8">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cxnSp>
        <p:nvCxnSpPr>
          <p:cNvPr id="8" name="Straight Connector 7"/>
          <p:cNvCxnSpPr/>
          <p:nvPr/>
        </p:nvCxnSpPr>
        <p:spPr>
          <a:xfrm>
            <a:off x="3160326" y="910928"/>
            <a:ext cx="0" cy="1156854"/>
          </a:xfrm>
          <a:prstGeom prst="line">
            <a:avLst/>
          </a:prstGeom>
          <a:noFill/>
          <a:ln w="9525" cap="flat" cmpd="sng" algn="ctr">
            <a:solidFill>
              <a:srgbClr val="9A8B7D"/>
            </a:solidFill>
            <a:prstDash val="solid"/>
          </a:ln>
          <a:effectLst/>
        </p:spPr>
      </p:cxnSp>
      <p:grpSp>
        <p:nvGrpSpPr>
          <p:cNvPr id="10" name="Group 9"/>
          <p:cNvGrpSpPr/>
          <p:nvPr/>
        </p:nvGrpSpPr>
        <p:grpSpPr>
          <a:xfrm>
            <a:off x="943071" y="1493706"/>
            <a:ext cx="10677768" cy="651330"/>
            <a:chOff x="228770" y="1508377"/>
            <a:chExt cx="10677768" cy="651330"/>
          </a:xfrm>
        </p:grpSpPr>
        <p:sp>
          <p:nvSpPr>
            <p:cNvPr id="11" name="Parallelogram 10"/>
            <p:cNvSpPr/>
            <p:nvPr/>
          </p:nvSpPr>
          <p:spPr>
            <a:xfrm>
              <a:off x="2438399" y="2040835"/>
              <a:ext cx="8468139" cy="118872"/>
            </a:xfrm>
            <a:prstGeom prst="parallelogram">
              <a:avLst/>
            </a:prstGeom>
            <a:solidFill>
              <a:schemeClr val="accent4">
                <a:lumMod val="75000"/>
                <a:alpha val="60000"/>
              </a:schemeClr>
            </a:solidFill>
            <a:ln w="3175" cap="flat" cmpd="sng" algn="ctr">
              <a:noFill/>
              <a:prstDash val="solid"/>
              <a:headEnd/>
              <a:tailEnd/>
            </a:ln>
            <a:effectLst/>
          </p:spPr>
          <p:txBody>
            <a:bodyPr wrap="none" anchor="ctr"/>
            <a:lstStyle/>
            <a:p>
              <a:pPr marL="0" marR="0" lvl="0" indent="0" algn="r" defTabSz="914400" eaLnBrk="1" fontAlgn="auto" latinLnBrk="0" hangingPunct="1">
                <a:lnSpc>
                  <a:spcPct val="100000"/>
                </a:lnSpc>
                <a:spcBef>
                  <a:spcPts val="0"/>
                </a:spcBef>
                <a:spcAft>
                  <a:spcPts val="0"/>
                </a:spcAft>
                <a:buClrTx/>
                <a:buSzPct val="150000"/>
                <a:buFontTx/>
                <a:buNone/>
                <a:tabLst/>
                <a:defRPr/>
              </a:pPr>
              <a:endParaRPr kumimoji="0" lang="en-GB" sz="1100" b="1" i="0" u="none" strike="noStrike" kern="0" cap="none" spc="0" normalizeH="0" baseline="0" noProof="0" smtClean="0">
                <a:ln>
                  <a:noFill/>
                </a:ln>
                <a:solidFill>
                  <a:srgbClr val="000000">
                    <a:lumMod val="95000"/>
                    <a:lumOff val="5000"/>
                  </a:srgbClr>
                </a:solidFill>
                <a:effectLst/>
                <a:uLnTx/>
                <a:uFillTx/>
                <a:ea typeface="+mn-ea"/>
                <a:cs typeface="Calibri" panose="020F0502020204030204" pitchFamily="34" charset="0"/>
              </a:endParaRPr>
            </a:p>
          </p:txBody>
        </p:sp>
        <p:sp>
          <p:nvSpPr>
            <p:cNvPr id="12" name="Parallelogram 11"/>
            <p:cNvSpPr/>
            <p:nvPr/>
          </p:nvSpPr>
          <p:spPr>
            <a:xfrm rot="1562792">
              <a:off x="228770" y="1508377"/>
              <a:ext cx="2408135" cy="142025"/>
            </a:xfrm>
            <a:prstGeom prst="parallelogram">
              <a:avLst/>
            </a:prstGeom>
            <a:solidFill>
              <a:schemeClr val="accent4">
                <a:lumMod val="75000"/>
                <a:alpha val="60000"/>
              </a:schemeClr>
            </a:solidFill>
            <a:ln w="3175" cap="flat" cmpd="sng" algn="ctr">
              <a:noFill/>
              <a:prstDash val="solid"/>
              <a:headEnd/>
              <a:tailEnd/>
            </a:ln>
            <a:effectLst/>
          </p:spPr>
          <p:txBody>
            <a:bodyPr wrap="none" anchor="ctr"/>
            <a:lstStyle/>
            <a:p>
              <a:pPr marL="0" marR="0" lvl="0" indent="0" algn="r" defTabSz="914400" eaLnBrk="1" fontAlgn="auto" latinLnBrk="0" hangingPunct="1">
                <a:lnSpc>
                  <a:spcPct val="100000"/>
                </a:lnSpc>
                <a:spcBef>
                  <a:spcPts val="0"/>
                </a:spcBef>
                <a:spcAft>
                  <a:spcPts val="0"/>
                </a:spcAft>
                <a:buClrTx/>
                <a:buSzPct val="150000"/>
                <a:buFontTx/>
                <a:buNone/>
                <a:tabLst/>
                <a:defRPr/>
              </a:pPr>
              <a:endParaRPr kumimoji="0" lang="en-GB" sz="1100" b="1" i="0" u="none" strike="noStrike" kern="0" cap="none" spc="0" normalizeH="0" baseline="0" noProof="0" smtClean="0">
                <a:ln>
                  <a:noFill/>
                </a:ln>
                <a:solidFill>
                  <a:srgbClr val="000000">
                    <a:lumMod val="95000"/>
                    <a:lumOff val="5000"/>
                  </a:srgbClr>
                </a:solidFill>
                <a:effectLst/>
                <a:uLnTx/>
                <a:uFillTx/>
                <a:ea typeface="+mn-ea"/>
                <a:cs typeface="Calibri" panose="020F0502020204030204" pitchFamily="34" charset="0"/>
              </a:endParaRPr>
            </a:p>
          </p:txBody>
        </p:sp>
      </p:grpSp>
      <p:sp>
        <p:nvSpPr>
          <p:cNvPr id="13" name="Parallelogram 12"/>
          <p:cNvSpPr/>
          <p:nvPr/>
        </p:nvSpPr>
        <p:spPr>
          <a:xfrm>
            <a:off x="979610" y="2600245"/>
            <a:ext cx="10575663" cy="118872"/>
          </a:xfrm>
          <a:prstGeom prst="parallelogram">
            <a:avLst/>
          </a:prstGeom>
          <a:solidFill>
            <a:schemeClr val="accent6">
              <a:lumMod val="60000"/>
              <a:lumOff val="40000"/>
              <a:alpha val="60000"/>
            </a:schemeClr>
          </a:solidFill>
          <a:ln w="3175" cap="flat" cmpd="sng" algn="ctr">
            <a:noFill/>
            <a:prstDash val="solid"/>
            <a:headEnd/>
            <a:tailEnd/>
          </a:ln>
          <a:effectLst/>
        </p:spPr>
        <p:txBody>
          <a:bodyPr wrap="none" anchor="ctr"/>
          <a:lstStyle/>
          <a:p>
            <a:pPr marL="0" marR="0" lvl="0" indent="0" algn="r" defTabSz="914400" eaLnBrk="1" fontAlgn="auto" latinLnBrk="0" hangingPunct="1">
              <a:lnSpc>
                <a:spcPct val="100000"/>
              </a:lnSpc>
              <a:spcBef>
                <a:spcPts val="0"/>
              </a:spcBef>
              <a:spcAft>
                <a:spcPts val="0"/>
              </a:spcAft>
              <a:buClrTx/>
              <a:buSzPct val="150000"/>
              <a:buFontTx/>
              <a:buNone/>
              <a:tabLst/>
              <a:defRPr/>
            </a:pPr>
            <a:endParaRPr kumimoji="0" lang="en-GB" sz="1100" b="1" i="0" u="none" strike="noStrike" kern="0" cap="none" spc="0" normalizeH="0" baseline="0" noProof="0" smtClean="0">
              <a:ln>
                <a:noFill/>
              </a:ln>
              <a:solidFill>
                <a:srgbClr val="66A1D8"/>
              </a:solidFill>
              <a:effectLst/>
              <a:uLnTx/>
              <a:uFillTx/>
              <a:ea typeface="+mn-ea"/>
              <a:cs typeface="Calibri" panose="020F0502020204030204" pitchFamily="34" charset="0"/>
            </a:endParaRPr>
          </a:p>
        </p:txBody>
      </p:sp>
      <p:sp>
        <p:nvSpPr>
          <p:cNvPr id="14" name="Parallelogram 13"/>
          <p:cNvSpPr/>
          <p:nvPr/>
        </p:nvSpPr>
        <p:spPr>
          <a:xfrm>
            <a:off x="979610" y="3353836"/>
            <a:ext cx="10575663" cy="118872"/>
          </a:xfrm>
          <a:prstGeom prst="parallelogram">
            <a:avLst/>
          </a:prstGeom>
          <a:solidFill>
            <a:srgbClr val="002060">
              <a:alpha val="60000"/>
            </a:srgbClr>
          </a:solidFill>
          <a:ln w="3175" cap="flat" cmpd="sng" algn="ctr">
            <a:solidFill>
              <a:srgbClr val="6DCFF6"/>
            </a:solidFill>
            <a:prstDash val="solid"/>
            <a:headEnd/>
            <a:tailEnd/>
          </a:ln>
          <a:effectLst/>
        </p:spPr>
        <p:txBody>
          <a:bodyPr wrap="none" anchor="ctr"/>
          <a:lstStyle/>
          <a:p>
            <a:pPr marL="0" marR="0" lvl="0" indent="0" algn="r" defTabSz="914400" eaLnBrk="1" fontAlgn="auto" latinLnBrk="0" hangingPunct="1">
              <a:lnSpc>
                <a:spcPct val="100000"/>
              </a:lnSpc>
              <a:spcBef>
                <a:spcPts val="0"/>
              </a:spcBef>
              <a:spcAft>
                <a:spcPts val="0"/>
              </a:spcAft>
              <a:buClrTx/>
              <a:buSzPct val="150000"/>
              <a:buFontTx/>
              <a:buNone/>
              <a:tabLst/>
              <a:defRPr/>
            </a:pPr>
            <a:endParaRPr kumimoji="0" lang="en-GB" sz="1100" b="1" i="0" u="none" strike="noStrike" kern="0" cap="none" spc="0" normalizeH="0" baseline="0" noProof="0" smtClean="0">
              <a:ln>
                <a:noFill/>
              </a:ln>
              <a:solidFill>
                <a:srgbClr val="000000">
                  <a:lumMod val="95000"/>
                  <a:lumOff val="5000"/>
                </a:srgbClr>
              </a:solidFill>
              <a:effectLst/>
              <a:uLnTx/>
              <a:uFillTx/>
              <a:ea typeface="+mn-ea"/>
              <a:cs typeface="Calibri" panose="020F0502020204030204" pitchFamily="34" charset="0"/>
            </a:endParaRPr>
          </a:p>
        </p:txBody>
      </p:sp>
      <p:grpSp>
        <p:nvGrpSpPr>
          <p:cNvPr id="15" name="Group 14"/>
          <p:cNvGrpSpPr/>
          <p:nvPr/>
        </p:nvGrpSpPr>
        <p:grpSpPr>
          <a:xfrm flipV="1">
            <a:off x="848477" y="4016068"/>
            <a:ext cx="10706796" cy="651330"/>
            <a:chOff x="199742" y="1508377"/>
            <a:chExt cx="10706796" cy="651330"/>
          </a:xfrm>
        </p:grpSpPr>
        <p:sp>
          <p:nvSpPr>
            <p:cNvPr id="16" name="Parallelogram 15"/>
            <p:cNvSpPr/>
            <p:nvPr/>
          </p:nvSpPr>
          <p:spPr>
            <a:xfrm>
              <a:off x="2438399" y="2040835"/>
              <a:ext cx="8468139" cy="118872"/>
            </a:xfrm>
            <a:prstGeom prst="parallelogram">
              <a:avLst/>
            </a:prstGeom>
            <a:solidFill>
              <a:srgbClr val="993366">
                <a:alpha val="60000"/>
              </a:srgbClr>
            </a:solidFill>
            <a:ln w="3175" cap="flat" cmpd="sng" algn="ctr">
              <a:noFill/>
              <a:prstDash val="solid"/>
              <a:headEnd/>
              <a:tailEnd/>
            </a:ln>
            <a:effectLst/>
          </p:spPr>
          <p:txBody>
            <a:bodyPr wrap="none" anchor="ctr"/>
            <a:lstStyle/>
            <a:p>
              <a:pPr marL="0" marR="0" lvl="0" indent="0" algn="r" defTabSz="914400" eaLnBrk="1" fontAlgn="auto" latinLnBrk="0" hangingPunct="1">
                <a:lnSpc>
                  <a:spcPct val="100000"/>
                </a:lnSpc>
                <a:spcBef>
                  <a:spcPts val="0"/>
                </a:spcBef>
                <a:spcAft>
                  <a:spcPts val="0"/>
                </a:spcAft>
                <a:buClrTx/>
                <a:buSzPct val="150000"/>
                <a:buFontTx/>
                <a:buNone/>
                <a:tabLst/>
                <a:defRPr/>
              </a:pPr>
              <a:endParaRPr kumimoji="0" lang="en-GB" sz="1100" b="1" i="0" u="none" strike="noStrike" kern="0" cap="none" spc="0" normalizeH="0" baseline="0" noProof="0" smtClean="0">
                <a:ln>
                  <a:noFill/>
                </a:ln>
                <a:solidFill>
                  <a:srgbClr val="000000">
                    <a:lumMod val="95000"/>
                    <a:lumOff val="5000"/>
                  </a:srgbClr>
                </a:solidFill>
                <a:effectLst/>
                <a:uLnTx/>
                <a:uFillTx/>
                <a:ea typeface="+mn-ea"/>
                <a:cs typeface="Calibri" panose="020F0502020204030204" pitchFamily="34" charset="0"/>
              </a:endParaRPr>
            </a:p>
          </p:txBody>
        </p:sp>
        <p:sp>
          <p:nvSpPr>
            <p:cNvPr id="17" name="Parallelogram 16"/>
            <p:cNvSpPr/>
            <p:nvPr/>
          </p:nvSpPr>
          <p:spPr>
            <a:xfrm rot="1562792">
              <a:off x="199742" y="1508377"/>
              <a:ext cx="2408135" cy="142025"/>
            </a:xfrm>
            <a:prstGeom prst="parallelogram">
              <a:avLst/>
            </a:prstGeom>
            <a:solidFill>
              <a:srgbClr val="993366">
                <a:alpha val="60000"/>
              </a:srgbClr>
            </a:solidFill>
            <a:ln w="3175" cap="flat" cmpd="sng" algn="ctr">
              <a:noFill/>
              <a:prstDash val="solid"/>
              <a:headEnd/>
              <a:tailEnd/>
            </a:ln>
            <a:effectLst/>
          </p:spPr>
          <p:txBody>
            <a:bodyPr wrap="none" anchor="ctr"/>
            <a:lstStyle/>
            <a:p>
              <a:pPr marL="0" marR="0" lvl="0" indent="0" algn="r" defTabSz="914400" eaLnBrk="1" fontAlgn="auto" latinLnBrk="0" hangingPunct="1">
                <a:lnSpc>
                  <a:spcPct val="100000"/>
                </a:lnSpc>
                <a:spcBef>
                  <a:spcPts val="0"/>
                </a:spcBef>
                <a:spcAft>
                  <a:spcPts val="0"/>
                </a:spcAft>
                <a:buClrTx/>
                <a:buSzPct val="150000"/>
                <a:buFontTx/>
                <a:buNone/>
                <a:tabLst/>
                <a:defRPr/>
              </a:pPr>
              <a:endParaRPr kumimoji="0" lang="en-GB" sz="1100" b="1" i="0" u="none" strike="noStrike" kern="0" cap="none" spc="0" normalizeH="0" baseline="0" noProof="0" smtClean="0">
                <a:ln>
                  <a:noFill/>
                </a:ln>
                <a:solidFill>
                  <a:srgbClr val="000000">
                    <a:lumMod val="95000"/>
                    <a:lumOff val="5000"/>
                  </a:srgbClr>
                </a:solidFill>
                <a:effectLst/>
                <a:uLnTx/>
                <a:uFillTx/>
                <a:ea typeface="+mn-ea"/>
                <a:cs typeface="Calibri" panose="020F0502020204030204" pitchFamily="34" charset="0"/>
              </a:endParaRPr>
            </a:p>
          </p:txBody>
        </p:sp>
      </p:grpSp>
      <p:sp>
        <p:nvSpPr>
          <p:cNvPr id="18" name="Oval 17"/>
          <p:cNvSpPr/>
          <p:nvPr/>
        </p:nvSpPr>
        <p:spPr>
          <a:xfrm>
            <a:off x="1034177" y="972210"/>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19" name="TextBox 18"/>
          <p:cNvSpPr txBox="1"/>
          <p:nvPr/>
        </p:nvSpPr>
        <p:spPr>
          <a:xfrm>
            <a:off x="821075" y="1193466"/>
            <a:ext cx="876759" cy="230652"/>
          </a:xfrm>
          <a:prstGeom prst="rect">
            <a:avLst/>
          </a:prstGeom>
          <a:noFill/>
        </p:spPr>
        <p:txBody>
          <a:bodyPr wrap="square" lIns="0" tIns="0" rIns="0" bIns="0" rtlCol="0">
            <a:noAutofit/>
          </a:bodyPr>
          <a:lstStyle/>
          <a:p>
            <a:pPr algn="ctr"/>
            <a:r>
              <a:rPr lang="en-US" sz="1000" dirty="0" smtClean="0">
                <a:solidFill>
                  <a:srgbClr val="9A8B7D">
                    <a:lumMod val="50000"/>
                  </a:srgbClr>
                </a:solidFill>
              </a:rPr>
              <a:t>Protocol Concept</a:t>
            </a:r>
            <a:endParaRPr lang="en-GB" sz="1000" dirty="0" smtClean="0">
              <a:solidFill>
                <a:srgbClr val="9A8B7D">
                  <a:lumMod val="50000"/>
                </a:srgbClr>
              </a:solidFill>
            </a:endParaRPr>
          </a:p>
        </p:txBody>
      </p:sp>
      <p:sp>
        <p:nvSpPr>
          <p:cNvPr id="20" name="Oval 19"/>
          <p:cNvSpPr/>
          <p:nvPr/>
        </p:nvSpPr>
        <p:spPr>
          <a:xfrm>
            <a:off x="1970248" y="1400126"/>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21" name="TextBox 20"/>
          <p:cNvSpPr txBox="1"/>
          <p:nvPr/>
        </p:nvSpPr>
        <p:spPr>
          <a:xfrm>
            <a:off x="1668543" y="1169755"/>
            <a:ext cx="876759" cy="230652"/>
          </a:xfrm>
          <a:prstGeom prst="rect">
            <a:avLst/>
          </a:prstGeom>
          <a:noFill/>
        </p:spPr>
        <p:txBody>
          <a:bodyPr wrap="square" lIns="0" tIns="0" rIns="0" bIns="0" rtlCol="0">
            <a:noAutofit/>
          </a:bodyPr>
          <a:lstStyle>
            <a:defPPr>
              <a:defRPr lang="en-US"/>
            </a:defPPr>
            <a:lvl1pPr algn="ctr">
              <a:defRPr sz="1200">
                <a:solidFill>
                  <a:schemeClr val="tx1">
                    <a:lumMod val="50000"/>
                  </a:schemeClr>
                </a:solidFill>
              </a:defRPr>
            </a:lvl1pPr>
          </a:lstStyle>
          <a:p>
            <a:r>
              <a:rPr lang="en-US" sz="1000" dirty="0">
                <a:solidFill>
                  <a:srgbClr val="9A8B7D">
                    <a:lumMod val="50000"/>
                  </a:srgbClr>
                </a:solidFill>
              </a:rPr>
              <a:t>Draft Protocol</a:t>
            </a:r>
            <a:endParaRPr lang="en-GB" sz="1000" dirty="0">
              <a:solidFill>
                <a:srgbClr val="9A8B7D">
                  <a:lumMod val="50000"/>
                </a:srgbClr>
              </a:solidFill>
            </a:endParaRPr>
          </a:p>
        </p:txBody>
      </p:sp>
      <p:sp>
        <p:nvSpPr>
          <p:cNvPr id="22" name="Oval 21"/>
          <p:cNvSpPr/>
          <p:nvPr/>
        </p:nvSpPr>
        <p:spPr>
          <a:xfrm>
            <a:off x="3084918" y="1995807"/>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23" name="TextBox 22"/>
          <p:cNvSpPr txBox="1"/>
          <p:nvPr/>
        </p:nvSpPr>
        <p:spPr>
          <a:xfrm>
            <a:off x="2774905" y="1799885"/>
            <a:ext cx="876759" cy="230652"/>
          </a:xfrm>
          <a:prstGeom prst="rect">
            <a:avLst/>
          </a:prstGeom>
          <a:noFill/>
        </p:spPr>
        <p:txBody>
          <a:bodyPr wrap="square" lIns="0" tIns="0" rIns="0" bIns="0" rtlCol="0">
            <a:noAutofit/>
          </a:bodyPr>
          <a:lstStyle>
            <a:defPPr>
              <a:defRPr lang="en-US"/>
            </a:defPPr>
            <a:lvl1pPr algn="ctr">
              <a:defRPr sz="1200">
                <a:solidFill>
                  <a:schemeClr val="tx1">
                    <a:lumMod val="50000"/>
                  </a:schemeClr>
                </a:solidFill>
              </a:defRPr>
            </a:lvl1pPr>
          </a:lstStyle>
          <a:p>
            <a:r>
              <a:rPr lang="en-US" sz="1000" dirty="0">
                <a:solidFill>
                  <a:srgbClr val="9A8B7D">
                    <a:lumMod val="50000"/>
                  </a:srgbClr>
                </a:solidFill>
              </a:rPr>
              <a:t>Final Protocol</a:t>
            </a:r>
            <a:endParaRPr lang="en-GB" sz="1000" dirty="0">
              <a:solidFill>
                <a:srgbClr val="9A8B7D">
                  <a:lumMod val="50000"/>
                </a:srgbClr>
              </a:solidFill>
            </a:endParaRPr>
          </a:p>
        </p:txBody>
      </p:sp>
      <p:cxnSp>
        <p:nvCxnSpPr>
          <p:cNvPr id="24" name="Straight Connector 23"/>
          <p:cNvCxnSpPr>
            <a:endCxn id="44" idx="0"/>
          </p:cNvCxnSpPr>
          <p:nvPr/>
        </p:nvCxnSpPr>
        <p:spPr>
          <a:xfrm>
            <a:off x="5578193" y="921216"/>
            <a:ext cx="1927" cy="1656169"/>
          </a:xfrm>
          <a:prstGeom prst="line">
            <a:avLst/>
          </a:prstGeom>
          <a:noFill/>
          <a:ln w="9525" cap="flat" cmpd="sng" algn="ctr">
            <a:solidFill>
              <a:srgbClr val="9A8B7D"/>
            </a:solidFill>
            <a:prstDash val="solid"/>
          </a:ln>
          <a:effectLst/>
        </p:spPr>
      </p:cxnSp>
      <p:sp>
        <p:nvSpPr>
          <p:cNvPr id="26" name="Oval 25"/>
          <p:cNvSpPr/>
          <p:nvPr/>
        </p:nvSpPr>
        <p:spPr>
          <a:xfrm>
            <a:off x="1531868" y="4679076"/>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27" name="TextBox 26"/>
          <p:cNvSpPr txBox="1"/>
          <p:nvPr/>
        </p:nvSpPr>
        <p:spPr>
          <a:xfrm>
            <a:off x="1198769" y="4853309"/>
            <a:ext cx="876759" cy="230652"/>
          </a:xfrm>
          <a:prstGeom prst="rect">
            <a:avLst/>
          </a:prstGeom>
          <a:noFill/>
        </p:spPr>
        <p:txBody>
          <a:bodyPr wrap="square" lIns="0" tIns="0" rIns="0" bIns="0" rtlCol="0">
            <a:noAutofit/>
          </a:bodyPr>
          <a:lstStyle/>
          <a:p>
            <a:pPr algn="ctr"/>
            <a:r>
              <a:rPr lang="en-US" sz="1000" dirty="0" smtClean="0">
                <a:solidFill>
                  <a:srgbClr val="9A8B7D">
                    <a:lumMod val="50000"/>
                  </a:srgbClr>
                </a:solidFill>
              </a:rPr>
              <a:t>Feasibility Studies</a:t>
            </a:r>
            <a:endParaRPr lang="en-GB" sz="1000" dirty="0" smtClean="0">
              <a:solidFill>
                <a:srgbClr val="9A8B7D">
                  <a:lumMod val="50000"/>
                </a:srgbClr>
              </a:solidFill>
            </a:endParaRPr>
          </a:p>
        </p:txBody>
      </p:sp>
      <p:sp>
        <p:nvSpPr>
          <p:cNvPr id="28" name="Oval 27"/>
          <p:cNvSpPr/>
          <p:nvPr/>
        </p:nvSpPr>
        <p:spPr>
          <a:xfrm>
            <a:off x="2229119" y="4321946"/>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29" name="TextBox 28"/>
          <p:cNvSpPr txBox="1"/>
          <p:nvPr/>
        </p:nvSpPr>
        <p:spPr>
          <a:xfrm>
            <a:off x="1970248" y="4563750"/>
            <a:ext cx="876759" cy="230652"/>
          </a:xfrm>
          <a:prstGeom prst="rect">
            <a:avLst/>
          </a:prstGeom>
          <a:noFill/>
        </p:spPr>
        <p:txBody>
          <a:bodyPr wrap="square" lIns="0" tIns="0" rIns="0" bIns="0" rtlCol="0">
            <a:noAutofit/>
          </a:bodyPr>
          <a:lstStyle/>
          <a:p>
            <a:pPr algn="ctr"/>
            <a:r>
              <a:rPr lang="en-US" sz="1000" dirty="0" smtClean="0">
                <a:solidFill>
                  <a:srgbClr val="9A8B7D">
                    <a:lumMod val="50000"/>
                  </a:srgbClr>
                </a:solidFill>
              </a:rPr>
              <a:t>Site Feasibility </a:t>
            </a:r>
            <a:endParaRPr lang="en-GB" sz="1000" dirty="0" smtClean="0">
              <a:solidFill>
                <a:srgbClr val="9A8B7D">
                  <a:lumMod val="50000"/>
                </a:srgbClr>
              </a:solidFill>
            </a:endParaRPr>
          </a:p>
        </p:txBody>
      </p:sp>
      <p:sp>
        <p:nvSpPr>
          <p:cNvPr id="30" name="Oval 29"/>
          <p:cNvSpPr/>
          <p:nvPr/>
        </p:nvSpPr>
        <p:spPr>
          <a:xfrm>
            <a:off x="3070404" y="3932921"/>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31" name="TextBox 30"/>
          <p:cNvSpPr txBox="1"/>
          <p:nvPr/>
        </p:nvSpPr>
        <p:spPr>
          <a:xfrm>
            <a:off x="2667886" y="4179018"/>
            <a:ext cx="876759" cy="230652"/>
          </a:xfrm>
          <a:prstGeom prst="rect">
            <a:avLst/>
          </a:prstGeom>
          <a:noFill/>
        </p:spPr>
        <p:txBody>
          <a:bodyPr wrap="square" lIns="0" tIns="0" rIns="0" bIns="0" rtlCol="0">
            <a:noAutofit/>
          </a:bodyPr>
          <a:lstStyle/>
          <a:p>
            <a:pPr algn="ctr"/>
            <a:r>
              <a:rPr lang="en-US" sz="1000" dirty="0" smtClean="0">
                <a:solidFill>
                  <a:srgbClr val="9A8B7D">
                    <a:lumMod val="50000"/>
                  </a:srgbClr>
                </a:solidFill>
              </a:rPr>
              <a:t>Submission</a:t>
            </a:r>
            <a:endParaRPr lang="en-GB" sz="1000" dirty="0" smtClean="0">
              <a:solidFill>
                <a:srgbClr val="9A8B7D">
                  <a:lumMod val="50000"/>
                </a:srgbClr>
              </a:solidFill>
            </a:endParaRPr>
          </a:p>
        </p:txBody>
      </p:sp>
      <p:sp>
        <p:nvSpPr>
          <p:cNvPr id="32" name="Oval 31"/>
          <p:cNvSpPr/>
          <p:nvPr/>
        </p:nvSpPr>
        <p:spPr>
          <a:xfrm>
            <a:off x="3070404" y="2592695"/>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33" name="TextBox 32"/>
          <p:cNvSpPr txBox="1"/>
          <p:nvPr/>
        </p:nvSpPr>
        <p:spPr>
          <a:xfrm>
            <a:off x="2753062" y="2789600"/>
            <a:ext cx="1048201" cy="228261"/>
          </a:xfrm>
          <a:prstGeom prst="rect">
            <a:avLst/>
          </a:prstGeom>
          <a:noFill/>
        </p:spPr>
        <p:txBody>
          <a:bodyPr wrap="square" lIns="0" tIns="0" rIns="0" bIns="0" rtlCol="0">
            <a:noAutofit/>
          </a:bodyPr>
          <a:lstStyle>
            <a:defPPr>
              <a:defRPr lang="en-US"/>
            </a:defPPr>
            <a:lvl1pPr algn="ctr">
              <a:defRPr sz="1200">
                <a:solidFill>
                  <a:schemeClr val="tx1">
                    <a:lumMod val="50000"/>
                  </a:schemeClr>
                </a:solidFill>
              </a:defRPr>
            </a:lvl1pPr>
          </a:lstStyle>
          <a:p>
            <a:r>
              <a:rPr lang="en-US" sz="1000" dirty="0" smtClean="0">
                <a:solidFill>
                  <a:srgbClr val="9A8B7D">
                    <a:lumMod val="50000"/>
                  </a:srgbClr>
                </a:solidFill>
              </a:rPr>
              <a:t>CRF Development</a:t>
            </a:r>
            <a:endParaRPr lang="en-GB" sz="1000" dirty="0">
              <a:solidFill>
                <a:srgbClr val="9A8B7D">
                  <a:lumMod val="50000"/>
                </a:srgbClr>
              </a:solidFill>
            </a:endParaRPr>
          </a:p>
        </p:txBody>
      </p:sp>
      <p:sp>
        <p:nvSpPr>
          <p:cNvPr id="34" name="Oval 33"/>
          <p:cNvSpPr/>
          <p:nvPr/>
        </p:nvSpPr>
        <p:spPr>
          <a:xfrm>
            <a:off x="1959870" y="2564032"/>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35" name="TextBox 34"/>
          <p:cNvSpPr txBox="1"/>
          <p:nvPr/>
        </p:nvSpPr>
        <p:spPr>
          <a:xfrm>
            <a:off x="1498579" y="2747441"/>
            <a:ext cx="1048201" cy="228261"/>
          </a:xfrm>
          <a:prstGeom prst="rect">
            <a:avLst/>
          </a:prstGeom>
          <a:noFill/>
        </p:spPr>
        <p:txBody>
          <a:bodyPr wrap="square" lIns="0" tIns="0" rIns="0" bIns="0" rtlCol="0">
            <a:noAutofit/>
          </a:bodyPr>
          <a:lstStyle>
            <a:defPPr>
              <a:defRPr lang="en-US"/>
            </a:defPPr>
            <a:lvl1pPr algn="ctr">
              <a:defRPr sz="1200">
                <a:solidFill>
                  <a:schemeClr val="tx1">
                    <a:lumMod val="50000"/>
                  </a:schemeClr>
                </a:solidFill>
              </a:defRPr>
            </a:lvl1pPr>
          </a:lstStyle>
          <a:p>
            <a:r>
              <a:rPr lang="en-US" sz="1000" dirty="0" smtClean="0">
                <a:solidFill>
                  <a:srgbClr val="9A8B7D">
                    <a:lumMod val="50000"/>
                  </a:srgbClr>
                </a:solidFill>
              </a:rPr>
              <a:t>DM protocol inputs</a:t>
            </a:r>
            <a:endParaRPr lang="en-GB" sz="1000" dirty="0">
              <a:solidFill>
                <a:srgbClr val="9A8B7D">
                  <a:lumMod val="50000"/>
                </a:srgbClr>
              </a:solidFill>
            </a:endParaRPr>
          </a:p>
        </p:txBody>
      </p:sp>
      <p:sp>
        <p:nvSpPr>
          <p:cNvPr id="36" name="Oval 35"/>
          <p:cNvSpPr/>
          <p:nvPr/>
        </p:nvSpPr>
        <p:spPr>
          <a:xfrm>
            <a:off x="1498579" y="3330976"/>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37" name="TextBox 36"/>
          <p:cNvSpPr txBox="1"/>
          <p:nvPr/>
        </p:nvSpPr>
        <p:spPr>
          <a:xfrm>
            <a:off x="1076946" y="3443306"/>
            <a:ext cx="1048201" cy="228261"/>
          </a:xfrm>
          <a:prstGeom prst="rect">
            <a:avLst/>
          </a:prstGeom>
          <a:noFill/>
        </p:spPr>
        <p:txBody>
          <a:bodyPr wrap="square" lIns="0" tIns="0" rIns="0" bIns="0" rtlCol="0">
            <a:noAutofit/>
          </a:bodyPr>
          <a:lstStyle>
            <a:defPPr>
              <a:defRPr lang="en-US"/>
            </a:defPPr>
            <a:lvl1pPr algn="ctr">
              <a:defRPr sz="1200">
                <a:solidFill>
                  <a:schemeClr val="tx1">
                    <a:lumMod val="50000"/>
                  </a:schemeClr>
                </a:solidFill>
              </a:defRPr>
            </a:lvl1pPr>
          </a:lstStyle>
          <a:p>
            <a:r>
              <a:rPr lang="en-US" sz="1000" dirty="0" smtClean="0">
                <a:solidFill>
                  <a:srgbClr val="9A8B7D">
                    <a:lumMod val="50000"/>
                  </a:srgbClr>
                </a:solidFill>
              </a:rPr>
              <a:t>Stats inputs – study design, sampling and analysis</a:t>
            </a:r>
            <a:endParaRPr lang="en-GB" sz="1000" dirty="0">
              <a:solidFill>
                <a:srgbClr val="9A8B7D">
                  <a:lumMod val="50000"/>
                </a:srgbClr>
              </a:solidFill>
            </a:endParaRPr>
          </a:p>
        </p:txBody>
      </p:sp>
      <p:sp>
        <p:nvSpPr>
          <p:cNvPr id="38" name="Oval 37"/>
          <p:cNvSpPr/>
          <p:nvPr/>
        </p:nvSpPr>
        <p:spPr>
          <a:xfrm>
            <a:off x="3070404" y="3330976"/>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39" name="TextBox 38"/>
          <p:cNvSpPr txBox="1"/>
          <p:nvPr/>
        </p:nvSpPr>
        <p:spPr>
          <a:xfrm>
            <a:off x="2727126" y="3481551"/>
            <a:ext cx="1048201" cy="228261"/>
          </a:xfrm>
          <a:prstGeom prst="rect">
            <a:avLst/>
          </a:prstGeom>
          <a:noFill/>
        </p:spPr>
        <p:txBody>
          <a:bodyPr wrap="square" lIns="0" tIns="0" rIns="0" bIns="0" rtlCol="0">
            <a:noAutofit/>
          </a:bodyPr>
          <a:lstStyle>
            <a:defPPr>
              <a:defRPr lang="en-US"/>
            </a:defPPr>
            <a:lvl1pPr algn="ctr">
              <a:defRPr sz="1200">
                <a:solidFill>
                  <a:schemeClr val="tx1">
                    <a:lumMod val="50000"/>
                  </a:schemeClr>
                </a:solidFill>
              </a:defRPr>
            </a:lvl1pPr>
          </a:lstStyle>
          <a:p>
            <a:r>
              <a:rPr lang="en-US" sz="1000" dirty="0" smtClean="0">
                <a:solidFill>
                  <a:srgbClr val="9A8B7D">
                    <a:lumMod val="50000"/>
                  </a:srgbClr>
                </a:solidFill>
              </a:rPr>
              <a:t>SAP Development</a:t>
            </a:r>
            <a:endParaRPr lang="en-GB" sz="1000" dirty="0">
              <a:solidFill>
                <a:srgbClr val="9A8B7D">
                  <a:lumMod val="50000"/>
                </a:srgbClr>
              </a:solidFill>
            </a:endParaRPr>
          </a:p>
        </p:txBody>
      </p:sp>
      <p:sp>
        <p:nvSpPr>
          <p:cNvPr id="40" name="Oval 39"/>
          <p:cNvSpPr/>
          <p:nvPr/>
        </p:nvSpPr>
        <p:spPr>
          <a:xfrm>
            <a:off x="3801263" y="3984972"/>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41" name="TextBox 40"/>
          <p:cNvSpPr txBox="1"/>
          <p:nvPr/>
        </p:nvSpPr>
        <p:spPr>
          <a:xfrm>
            <a:off x="3439681" y="4149564"/>
            <a:ext cx="876759" cy="230652"/>
          </a:xfrm>
          <a:prstGeom prst="rect">
            <a:avLst/>
          </a:prstGeom>
          <a:noFill/>
        </p:spPr>
        <p:txBody>
          <a:bodyPr wrap="square" lIns="0" tIns="0" rIns="0" bIns="0" rtlCol="0">
            <a:noAutofit/>
          </a:bodyPr>
          <a:lstStyle/>
          <a:p>
            <a:pPr algn="ctr"/>
            <a:r>
              <a:rPr lang="en-US" sz="1000" dirty="0" smtClean="0">
                <a:solidFill>
                  <a:srgbClr val="9A8B7D">
                    <a:lumMod val="50000"/>
                  </a:srgbClr>
                </a:solidFill>
              </a:rPr>
              <a:t>Site Documentation</a:t>
            </a:r>
            <a:endParaRPr lang="en-GB" sz="1000" dirty="0" smtClean="0">
              <a:solidFill>
                <a:srgbClr val="9A8B7D">
                  <a:lumMod val="50000"/>
                </a:srgbClr>
              </a:solidFill>
            </a:endParaRPr>
          </a:p>
        </p:txBody>
      </p:sp>
      <p:sp>
        <p:nvSpPr>
          <p:cNvPr id="42" name="Oval 41"/>
          <p:cNvSpPr/>
          <p:nvPr/>
        </p:nvSpPr>
        <p:spPr>
          <a:xfrm>
            <a:off x="4541542" y="2563584"/>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43" name="TextBox 42"/>
          <p:cNvSpPr txBox="1"/>
          <p:nvPr/>
        </p:nvSpPr>
        <p:spPr>
          <a:xfrm>
            <a:off x="4114770" y="2746319"/>
            <a:ext cx="1048201" cy="228261"/>
          </a:xfrm>
          <a:prstGeom prst="rect">
            <a:avLst/>
          </a:prstGeom>
          <a:noFill/>
        </p:spPr>
        <p:txBody>
          <a:bodyPr wrap="square" lIns="0" tIns="0" rIns="0" bIns="0" rtlCol="0">
            <a:noAutofit/>
          </a:bodyPr>
          <a:lstStyle>
            <a:defPPr>
              <a:defRPr lang="en-US"/>
            </a:defPPr>
            <a:lvl1pPr algn="ctr">
              <a:defRPr sz="1200">
                <a:solidFill>
                  <a:schemeClr val="tx1">
                    <a:lumMod val="50000"/>
                  </a:schemeClr>
                </a:solidFill>
              </a:defRPr>
            </a:lvl1pPr>
          </a:lstStyle>
          <a:p>
            <a:r>
              <a:rPr lang="en-US" sz="1000" dirty="0" smtClean="0">
                <a:solidFill>
                  <a:srgbClr val="9A8B7D">
                    <a:lumMod val="50000"/>
                  </a:srgbClr>
                </a:solidFill>
              </a:rPr>
              <a:t>DB Build and Testing</a:t>
            </a:r>
            <a:endParaRPr lang="en-GB" sz="1000" dirty="0">
              <a:solidFill>
                <a:srgbClr val="9A8B7D">
                  <a:lumMod val="50000"/>
                </a:srgbClr>
              </a:solidFill>
            </a:endParaRPr>
          </a:p>
        </p:txBody>
      </p:sp>
      <p:sp>
        <p:nvSpPr>
          <p:cNvPr id="44" name="Oval 43"/>
          <p:cNvSpPr/>
          <p:nvPr/>
        </p:nvSpPr>
        <p:spPr>
          <a:xfrm>
            <a:off x="5497824" y="2577385"/>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45" name="TextBox 44"/>
          <p:cNvSpPr txBox="1"/>
          <p:nvPr/>
        </p:nvSpPr>
        <p:spPr>
          <a:xfrm>
            <a:off x="5056019" y="2763059"/>
            <a:ext cx="1048201" cy="228261"/>
          </a:xfrm>
          <a:prstGeom prst="rect">
            <a:avLst/>
          </a:prstGeom>
          <a:noFill/>
        </p:spPr>
        <p:txBody>
          <a:bodyPr wrap="square" lIns="0" tIns="0" rIns="0" bIns="0" rtlCol="0">
            <a:noAutofit/>
          </a:bodyPr>
          <a:lstStyle>
            <a:defPPr>
              <a:defRPr lang="en-US"/>
            </a:defPPr>
            <a:lvl1pPr algn="ctr">
              <a:defRPr sz="1200">
                <a:solidFill>
                  <a:schemeClr val="tx1">
                    <a:lumMod val="50000"/>
                  </a:schemeClr>
                </a:solidFill>
              </a:defRPr>
            </a:lvl1pPr>
          </a:lstStyle>
          <a:p>
            <a:r>
              <a:rPr lang="en-US" sz="1000" dirty="0" smtClean="0">
                <a:solidFill>
                  <a:srgbClr val="9A8B7D">
                    <a:lumMod val="50000"/>
                  </a:srgbClr>
                </a:solidFill>
              </a:rPr>
              <a:t>DB Go-live</a:t>
            </a:r>
            <a:endParaRPr lang="en-GB" sz="1000" dirty="0">
              <a:solidFill>
                <a:srgbClr val="9A8B7D">
                  <a:lumMod val="50000"/>
                </a:srgbClr>
              </a:solidFill>
            </a:endParaRPr>
          </a:p>
        </p:txBody>
      </p:sp>
      <p:sp>
        <p:nvSpPr>
          <p:cNvPr id="46" name="Oval 45"/>
          <p:cNvSpPr/>
          <p:nvPr/>
        </p:nvSpPr>
        <p:spPr>
          <a:xfrm>
            <a:off x="4865835" y="3344023"/>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47" name="TextBox 46"/>
          <p:cNvSpPr txBox="1"/>
          <p:nvPr/>
        </p:nvSpPr>
        <p:spPr>
          <a:xfrm>
            <a:off x="4419080" y="3541094"/>
            <a:ext cx="1048201" cy="228261"/>
          </a:xfrm>
          <a:prstGeom prst="rect">
            <a:avLst/>
          </a:prstGeom>
          <a:noFill/>
        </p:spPr>
        <p:txBody>
          <a:bodyPr wrap="square" lIns="0" tIns="0" rIns="0" bIns="0" rtlCol="0">
            <a:noAutofit/>
          </a:bodyPr>
          <a:lstStyle>
            <a:defPPr>
              <a:defRPr lang="en-US"/>
            </a:defPPr>
            <a:lvl1pPr algn="ctr">
              <a:defRPr sz="1200">
                <a:solidFill>
                  <a:schemeClr val="tx1">
                    <a:lumMod val="50000"/>
                  </a:schemeClr>
                </a:solidFill>
              </a:defRPr>
            </a:lvl1pPr>
          </a:lstStyle>
          <a:p>
            <a:r>
              <a:rPr lang="en-US" sz="1000" dirty="0" smtClean="0">
                <a:solidFill>
                  <a:srgbClr val="9A8B7D">
                    <a:lumMod val="50000"/>
                  </a:srgbClr>
                </a:solidFill>
              </a:rPr>
              <a:t>SDTM Mappings</a:t>
            </a:r>
            <a:endParaRPr lang="en-GB" sz="1000" dirty="0">
              <a:solidFill>
                <a:srgbClr val="9A8B7D">
                  <a:lumMod val="50000"/>
                </a:srgbClr>
              </a:solidFill>
            </a:endParaRPr>
          </a:p>
        </p:txBody>
      </p:sp>
      <p:sp>
        <p:nvSpPr>
          <p:cNvPr id="48" name="Oval 47"/>
          <p:cNvSpPr/>
          <p:nvPr/>
        </p:nvSpPr>
        <p:spPr>
          <a:xfrm>
            <a:off x="5162971" y="4014426"/>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49" name="TextBox 48"/>
          <p:cNvSpPr txBox="1"/>
          <p:nvPr/>
        </p:nvSpPr>
        <p:spPr>
          <a:xfrm>
            <a:off x="4785657" y="4194010"/>
            <a:ext cx="876759" cy="230652"/>
          </a:xfrm>
          <a:prstGeom prst="rect">
            <a:avLst/>
          </a:prstGeom>
          <a:noFill/>
        </p:spPr>
        <p:txBody>
          <a:bodyPr wrap="square" lIns="0" tIns="0" rIns="0" bIns="0" rtlCol="0">
            <a:noAutofit/>
          </a:bodyPr>
          <a:lstStyle/>
          <a:p>
            <a:pPr algn="ctr"/>
            <a:r>
              <a:rPr lang="en-US" sz="1000" dirty="0" smtClean="0">
                <a:solidFill>
                  <a:srgbClr val="9A8B7D">
                    <a:lumMod val="50000"/>
                  </a:srgbClr>
                </a:solidFill>
              </a:rPr>
              <a:t>Drug Shipment </a:t>
            </a:r>
          </a:p>
          <a:p>
            <a:pPr algn="ctr"/>
            <a:r>
              <a:rPr lang="en-US" sz="1000" dirty="0" smtClean="0">
                <a:solidFill>
                  <a:srgbClr val="9A8B7D">
                    <a:lumMod val="50000"/>
                  </a:srgbClr>
                </a:solidFill>
              </a:rPr>
              <a:t>approval</a:t>
            </a:r>
            <a:endParaRPr lang="en-GB" sz="1000" dirty="0" smtClean="0">
              <a:solidFill>
                <a:srgbClr val="9A8B7D">
                  <a:lumMod val="50000"/>
                </a:srgbClr>
              </a:solidFill>
            </a:endParaRPr>
          </a:p>
        </p:txBody>
      </p:sp>
      <p:sp>
        <p:nvSpPr>
          <p:cNvPr id="50" name="Oval 49"/>
          <p:cNvSpPr/>
          <p:nvPr/>
        </p:nvSpPr>
        <p:spPr>
          <a:xfrm>
            <a:off x="6091798" y="3984972"/>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51" name="TextBox 50"/>
          <p:cNvSpPr txBox="1"/>
          <p:nvPr/>
        </p:nvSpPr>
        <p:spPr>
          <a:xfrm>
            <a:off x="5750515" y="4194010"/>
            <a:ext cx="876759" cy="230652"/>
          </a:xfrm>
          <a:prstGeom prst="rect">
            <a:avLst/>
          </a:prstGeom>
          <a:noFill/>
        </p:spPr>
        <p:txBody>
          <a:bodyPr wrap="square" lIns="0" tIns="0" rIns="0" bIns="0" rtlCol="0">
            <a:noAutofit/>
          </a:bodyPr>
          <a:lstStyle/>
          <a:p>
            <a:pPr algn="ctr"/>
            <a:r>
              <a:rPr lang="en-US" sz="1000" dirty="0" smtClean="0">
                <a:solidFill>
                  <a:srgbClr val="9A8B7D">
                    <a:lumMod val="50000"/>
                  </a:srgbClr>
                </a:solidFill>
              </a:rPr>
              <a:t>Site initiation - FSFV</a:t>
            </a:r>
            <a:endParaRPr lang="en-GB" sz="1000" dirty="0" smtClean="0">
              <a:solidFill>
                <a:srgbClr val="9A8B7D">
                  <a:lumMod val="50000"/>
                </a:srgbClr>
              </a:solidFill>
            </a:endParaRPr>
          </a:p>
        </p:txBody>
      </p:sp>
      <p:sp>
        <p:nvSpPr>
          <p:cNvPr id="52" name="Oval 51"/>
          <p:cNvSpPr/>
          <p:nvPr/>
        </p:nvSpPr>
        <p:spPr>
          <a:xfrm>
            <a:off x="6813791" y="2577385"/>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53" name="TextBox 52"/>
          <p:cNvSpPr txBox="1"/>
          <p:nvPr/>
        </p:nvSpPr>
        <p:spPr>
          <a:xfrm>
            <a:off x="6374584" y="2780092"/>
            <a:ext cx="1048201" cy="228261"/>
          </a:xfrm>
          <a:prstGeom prst="rect">
            <a:avLst/>
          </a:prstGeom>
          <a:noFill/>
        </p:spPr>
        <p:txBody>
          <a:bodyPr wrap="square" lIns="0" tIns="0" rIns="0" bIns="0" rtlCol="0">
            <a:noAutofit/>
          </a:bodyPr>
          <a:lstStyle>
            <a:defPPr>
              <a:defRPr lang="en-US"/>
            </a:defPPr>
            <a:lvl1pPr algn="ctr">
              <a:defRPr sz="1200">
                <a:solidFill>
                  <a:schemeClr val="tx1">
                    <a:lumMod val="50000"/>
                  </a:schemeClr>
                </a:solidFill>
              </a:defRPr>
            </a:lvl1pPr>
          </a:lstStyle>
          <a:p>
            <a:r>
              <a:rPr lang="en-US" sz="1000" dirty="0" smtClean="0">
                <a:solidFill>
                  <a:srgbClr val="9A8B7D">
                    <a:lumMod val="50000"/>
                  </a:srgbClr>
                </a:solidFill>
              </a:rPr>
              <a:t>Query mgt. &amp; interims</a:t>
            </a:r>
            <a:endParaRPr lang="en-GB" sz="1000" dirty="0">
              <a:solidFill>
                <a:srgbClr val="9A8B7D">
                  <a:lumMod val="50000"/>
                </a:srgbClr>
              </a:solidFill>
            </a:endParaRPr>
          </a:p>
        </p:txBody>
      </p:sp>
      <p:sp>
        <p:nvSpPr>
          <p:cNvPr id="54" name="Oval 53"/>
          <p:cNvSpPr/>
          <p:nvPr/>
        </p:nvSpPr>
        <p:spPr>
          <a:xfrm>
            <a:off x="8081366" y="4000156"/>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55" name="TextBox 54"/>
          <p:cNvSpPr txBox="1"/>
          <p:nvPr/>
        </p:nvSpPr>
        <p:spPr>
          <a:xfrm>
            <a:off x="7772098" y="4208833"/>
            <a:ext cx="876759" cy="230652"/>
          </a:xfrm>
          <a:prstGeom prst="rect">
            <a:avLst/>
          </a:prstGeom>
          <a:noFill/>
        </p:spPr>
        <p:txBody>
          <a:bodyPr wrap="square" lIns="0" tIns="0" rIns="0" bIns="0" rtlCol="0">
            <a:noAutofit/>
          </a:bodyPr>
          <a:lstStyle/>
          <a:p>
            <a:pPr algn="ctr"/>
            <a:r>
              <a:rPr lang="en-US" sz="1000" dirty="0" smtClean="0">
                <a:solidFill>
                  <a:srgbClr val="9A8B7D">
                    <a:lumMod val="50000"/>
                  </a:srgbClr>
                </a:solidFill>
              </a:rPr>
              <a:t>LSLV</a:t>
            </a:r>
            <a:endParaRPr lang="en-GB" sz="1000" dirty="0" smtClean="0">
              <a:solidFill>
                <a:srgbClr val="9A8B7D">
                  <a:lumMod val="50000"/>
                </a:srgbClr>
              </a:solidFill>
            </a:endParaRPr>
          </a:p>
        </p:txBody>
      </p:sp>
      <p:sp>
        <p:nvSpPr>
          <p:cNvPr id="56" name="Oval 55"/>
          <p:cNvSpPr/>
          <p:nvPr/>
        </p:nvSpPr>
        <p:spPr>
          <a:xfrm>
            <a:off x="7508456" y="4000156"/>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57" name="TextBox 56"/>
          <p:cNvSpPr txBox="1"/>
          <p:nvPr/>
        </p:nvSpPr>
        <p:spPr>
          <a:xfrm>
            <a:off x="7156756" y="4179018"/>
            <a:ext cx="876759" cy="230652"/>
          </a:xfrm>
          <a:prstGeom prst="rect">
            <a:avLst/>
          </a:prstGeom>
          <a:noFill/>
        </p:spPr>
        <p:txBody>
          <a:bodyPr wrap="square" lIns="0" tIns="0" rIns="0" bIns="0" rtlCol="0">
            <a:noAutofit/>
          </a:bodyPr>
          <a:lstStyle/>
          <a:p>
            <a:pPr algn="ctr"/>
            <a:r>
              <a:rPr lang="en-US" sz="1000" dirty="0" smtClean="0">
                <a:solidFill>
                  <a:srgbClr val="9A8B7D">
                    <a:lumMod val="50000"/>
                  </a:srgbClr>
                </a:solidFill>
              </a:rPr>
              <a:t>Site Doc management</a:t>
            </a:r>
            <a:endParaRPr lang="en-GB" sz="1000" dirty="0" smtClean="0">
              <a:solidFill>
                <a:srgbClr val="9A8B7D">
                  <a:lumMod val="50000"/>
                </a:srgbClr>
              </a:solidFill>
            </a:endParaRPr>
          </a:p>
        </p:txBody>
      </p:sp>
      <p:sp>
        <p:nvSpPr>
          <p:cNvPr id="58" name="Oval 57"/>
          <p:cNvSpPr/>
          <p:nvPr/>
        </p:nvSpPr>
        <p:spPr>
          <a:xfrm>
            <a:off x="7664217" y="2563321"/>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59" name="TextBox 58"/>
          <p:cNvSpPr txBox="1"/>
          <p:nvPr/>
        </p:nvSpPr>
        <p:spPr>
          <a:xfrm>
            <a:off x="7277257" y="2765344"/>
            <a:ext cx="1048201" cy="228261"/>
          </a:xfrm>
          <a:prstGeom prst="rect">
            <a:avLst/>
          </a:prstGeom>
          <a:noFill/>
        </p:spPr>
        <p:txBody>
          <a:bodyPr wrap="square" lIns="0" tIns="0" rIns="0" bIns="0" rtlCol="0">
            <a:noAutofit/>
          </a:bodyPr>
          <a:lstStyle>
            <a:defPPr>
              <a:defRPr lang="en-US"/>
            </a:defPPr>
            <a:lvl1pPr algn="ctr">
              <a:defRPr sz="1200">
                <a:solidFill>
                  <a:schemeClr val="tx1">
                    <a:lumMod val="50000"/>
                  </a:schemeClr>
                </a:solidFill>
              </a:defRPr>
            </a:lvl1pPr>
          </a:lstStyle>
          <a:p>
            <a:r>
              <a:rPr lang="en-US" sz="1000" dirty="0" smtClean="0">
                <a:solidFill>
                  <a:srgbClr val="9A8B7D">
                    <a:lumMod val="50000"/>
                  </a:srgbClr>
                </a:solidFill>
              </a:rPr>
              <a:t>DBF planning</a:t>
            </a:r>
            <a:endParaRPr lang="en-GB" sz="1000" dirty="0">
              <a:solidFill>
                <a:srgbClr val="9A8B7D">
                  <a:lumMod val="50000"/>
                </a:srgbClr>
              </a:solidFill>
            </a:endParaRPr>
          </a:p>
        </p:txBody>
      </p:sp>
      <p:sp>
        <p:nvSpPr>
          <p:cNvPr id="60" name="Oval 59"/>
          <p:cNvSpPr/>
          <p:nvPr/>
        </p:nvSpPr>
        <p:spPr>
          <a:xfrm>
            <a:off x="6454107" y="3330576"/>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61" name="TextBox 60"/>
          <p:cNvSpPr txBox="1"/>
          <p:nvPr/>
        </p:nvSpPr>
        <p:spPr>
          <a:xfrm>
            <a:off x="6058219" y="3482934"/>
            <a:ext cx="1048201" cy="228261"/>
          </a:xfrm>
          <a:prstGeom prst="rect">
            <a:avLst/>
          </a:prstGeom>
          <a:noFill/>
        </p:spPr>
        <p:txBody>
          <a:bodyPr wrap="square" lIns="0" tIns="0" rIns="0" bIns="0" rtlCol="0">
            <a:noAutofit/>
          </a:bodyPr>
          <a:lstStyle>
            <a:defPPr>
              <a:defRPr lang="en-US"/>
            </a:defPPr>
            <a:lvl1pPr algn="ctr">
              <a:defRPr sz="1200">
                <a:solidFill>
                  <a:schemeClr val="tx1">
                    <a:lumMod val="50000"/>
                  </a:schemeClr>
                </a:solidFill>
              </a:defRPr>
            </a:lvl1pPr>
          </a:lstStyle>
          <a:p>
            <a:r>
              <a:rPr lang="en-US" sz="1000" dirty="0" smtClean="0">
                <a:solidFill>
                  <a:srgbClr val="9A8B7D">
                    <a:lumMod val="50000"/>
                  </a:srgbClr>
                </a:solidFill>
              </a:rPr>
              <a:t>SDTM &amp; TLF reviews</a:t>
            </a:r>
            <a:endParaRPr lang="en-GB" sz="1000" dirty="0">
              <a:solidFill>
                <a:srgbClr val="9A8B7D">
                  <a:lumMod val="50000"/>
                </a:srgbClr>
              </a:solidFill>
            </a:endParaRPr>
          </a:p>
        </p:txBody>
      </p:sp>
      <p:sp>
        <p:nvSpPr>
          <p:cNvPr id="62" name="Oval 61"/>
          <p:cNvSpPr/>
          <p:nvPr/>
        </p:nvSpPr>
        <p:spPr>
          <a:xfrm>
            <a:off x="8626761" y="3344023"/>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63" name="TextBox 62"/>
          <p:cNvSpPr txBox="1"/>
          <p:nvPr/>
        </p:nvSpPr>
        <p:spPr>
          <a:xfrm>
            <a:off x="8190329" y="3509219"/>
            <a:ext cx="1048201" cy="228261"/>
          </a:xfrm>
          <a:prstGeom prst="rect">
            <a:avLst/>
          </a:prstGeom>
          <a:noFill/>
        </p:spPr>
        <p:txBody>
          <a:bodyPr wrap="square" lIns="0" tIns="0" rIns="0" bIns="0" rtlCol="0">
            <a:noAutofit/>
          </a:bodyPr>
          <a:lstStyle>
            <a:defPPr>
              <a:defRPr lang="en-US"/>
            </a:defPPr>
            <a:lvl1pPr algn="ctr">
              <a:defRPr sz="1200">
                <a:solidFill>
                  <a:schemeClr val="tx1">
                    <a:lumMod val="50000"/>
                  </a:schemeClr>
                </a:solidFill>
              </a:defRPr>
            </a:lvl1pPr>
          </a:lstStyle>
          <a:p>
            <a:r>
              <a:rPr lang="en-US" sz="1000" dirty="0" smtClean="0">
                <a:solidFill>
                  <a:srgbClr val="9A8B7D">
                    <a:lumMod val="50000"/>
                  </a:srgbClr>
                </a:solidFill>
              </a:rPr>
              <a:t>BDR</a:t>
            </a:r>
            <a:endParaRPr lang="en-GB" sz="1000" dirty="0">
              <a:solidFill>
                <a:srgbClr val="9A8B7D">
                  <a:lumMod val="50000"/>
                </a:srgbClr>
              </a:solidFill>
            </a:endParaRPr>
          </a:p>
        </p:txBody>
      </p:sp>
      <p:sp>
        <p:nvSpPr>
          <p:cNvPr id="64" name="Oval 63"/>
          <p:cNvSpPr/>
          <p:nvPr/>
        </p:nvSpPr>
        <p:spPr>
          <a:xfrm>
            <a:off x="8502303" y="2563584"/>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65" name="TextBox 64"/>
          <p:cNvSpPr txBox="1"/>
          <p:nvPr/>
        </p:nvSpPr>
        <p:spPr>
          <a:xfrm>
            <a:off x="8071721" y="2749728"/>
            <a:ext cx="1048201" cy="228261"/>
          </a:xfrm>
          <a:prstGeom prst="rect">
            <a:avLst/>
          </a:prstGeom>
          <a:noFill/>
        </p:spPr>
        <p:txBody>
          <a:bodyPr wrap="square" lIns="0" tIns="0" rIns="0" bIns="0" rtlCol="0">
            <a:noAutofit/>
          </a:bodyPr>
          <a:lstStyle>
            <a:defPPr>
              <a:defRPr lang="en-US"/>
            </a:defPPr>
            <a:lvl1pPr algn="ctr">
              <a:defRPr sz="1200">
                <a:solidFill>
                  <a:schemeClr val="tx1">
                    <a:lumMod val="50000"/>
                  </a:schemeClr>
                </a:solidFill>
              </a:defRPr>
            </a:lvl1pPr>
          </a:lstStyle>
          <a:p>
            <a:r>
              <a:rPr lang="en-US" sz="1000" dirty="0" smtClean="0">
                <a:solidFill>
                  <a:srgbClr val="9A8B7D">
                    <a:lumMod val="50000"/>
                  </a:srgbClr>
                </a:solidFill>
              </a:rPr>
              <a:t>All data </a:t>
            </a:r>
          </a:p>
          <a:p>
            <a:r>
              <a:rPr lang="en-US" sz="1000" dirty="0" smtClean="0">
                <a:solidFill>
                  <a:srgbClr val="9A8B7D">
                    <a:lumMod val="50000"/>
                  </a:srgbClr>
                </a:solidFill>
              </a:rPr>
              <a:t>in-house</a:t>
            </a:r>
            <a:endParaRPr lang="en-GB" sz="1000" dirty="0">
              <a:solidFill>
                <a:srgbClr val="9A8B7D">
                  <a:lumMod val="50000"/>
                </a:srgbClr>
              </a:solidFill>
            </a:endParaRPr>
          </a:p>
        </p:txBody>
      </p:sp>
      <p:sp>
        <p:nvSpPr>
          <p:cNvPr id="66" name="Oval 65"/>
          <p:cNvSpPr/>
          <p:nvPr/>
        </p:nvSpPr>
        <p:spPr>
          <a:xfrm>
            <a:off x="9397333" y="2563321"/>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67" name="TextBox 66"/>
          <p:cNvSpPr txBox="1"/>
          <p:nvPr/>
        </p:nvSpPr>
        <p:spPr>
          <a:xfrm>
            <a:off x="8940729" y="2763059"/>
            <a:ext cx="1048201" cy="228261"/>
          </a:xfrm>
          <a:prstGeom prst="rect">
            <a:avLst/>
          </a:prstGeom>
          <a:noFill/>
        </p:spPr>
        <p:txBody>
          <a:bodyPr wrap="square" lIns="0" tIns="0" rIns="0" bIns="0" rtlCol="0">
            <a:noAutofit/>
          </a:bodyPr>
          <a:lstStyle>
            <a:defPPr>
              <a:defRPr lang="en-US"/>
            </a:defPPr>
            <a:lvl1pPr algn="ctr">
              <a:defRPr sz="1200">
                <a:solidFill>
                  <a:schemeClr val="tx1">
                    <a:lumMod val="50000"/>
                  </a:schemeClr>
                </a:solidFill>
              </a:defRPr>
            </a:lvl1pPr>
          </a:lstStyle>
          <a:p>
            <a:r>
              <a:rPr lang="en-US" sz="1000" dirty="0" smtClean="0">
                <a:solidFill>
                  <a:srgbClr val="9A8B7D">
                    <a:lumMod val="50000"/>
                  </a:srgbClr>
                </a:solidFill>
              </a:rPr>
              <a:t>DB Lock/Freeze</a:t>
            </a:r>
            <a:endParaRPr lang="en-GB" sz="1000" dirty="0">
              <a:solidFill>
                <a:srgbClr val="9A8B7D">
                  <a:lumMod val="50000"/>
                </a:srgbClr>
              </a:solidFill>
            </a:endParaRPr>
          </a:p>
        </p:txBody>
      </p:sp>
      <p:sp>
        <p:nvSpPr>
          <p:cNvPr id="68" name="TextBox 67"/>
          <p:cNvSpPr txBox="1"/>
          <p:nvPr/>
        </p:nvSpPr>
        <p:spPr>
          <a:xfrm>
            <a:off x="9858901" y="3482933"/>
            <a:ext cx="1048201" cy="228261"/>
          </a:xfrm>
          <a:prstGeom prst="rect">
            <a:avLst/>
          </a:prstGeom>
          <a:noFill/>
        </p:spPr>
        <p:txBody>
          <a:bodyPr wrap="square" lIns="0" tIns="0" rIns="0" bIns="0" rtlCol="0">
            <a:noAutofit/>
          </a:bodyPr>
          <a:lstStyle>
            <a:defPPr>
              <a:defRPr lang="en-US"/>
            </a:defPPr>
            <a:lvl1pPr algn="ctr">
              <a:defRPr sz="1200">
                <a:solidFill>
                  <a:schemeClr val="tx1">
                    <a:lumMod val="50000"/>
                  </a:schemeClr>
                </a:solidFill>
              </a:defRPr>
            </a:lvl1pPr>
          </a:lstStyle>
          <a:p>
            <a:r>
              <a:rPr lang="en-US" sz="1000" dirty="0" err="1" smtClean="0">
                <a:solidFill>
                  <a:srgbClr val="9A8B7D">
                    <a:lumMod val="50000"/>
                  </a:srgbClr>
                </a:solidFill>
              </a:rPr>
              <a:t>AdaM</a:t>
            </a:r>
            <a:r>
              <a:rPr lang="en-US" sz="1000" dirty="0" smtClean="0">
                <a:solidFill>
                  <a:srgbClr val="9A8B7D">
                    <a:lumMod val="50000"/>
                  </a:srgbClr>
                </a:solidFill>
              </a:rPr>
              <a:t> &amp; TLFs</a:t>
            </a:r>
            <a:endParaRPr lang="en-GB" sz="1000" dirty="0">
              <a:solidFill>
                <a:srgbClr val="9A8B7D">
                  <a:lumMod val="50000"/>
                </a:srgbClr>
              </a:solidFill>
            </a:endParaRPr>
          </a:p>
        </p:txBody>
      </p:sp>
      <p:sp>
        <p:nvSpPr>
          <p:cNvPr id="69" name="Oval 68"/>
          <p:cNvSpPr/>
          <p:nvPr/>
        </p:nvSpPr>
        <p:spPr>
          <a:xfrm>
            <a:off x="10300705" y="3310385"/>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70" name="Oval 69"/>
          <p:cNvSpPr/>
          <p:nvPr/>
        </p:nvSpPr>
        <p:spPr>
          <a:xfrm>
            <a:off x="11011905" y="1992635"/>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71" name="TextBox 70"/>
          <p:cNvSpPr txBox="1"/>
          <p:nvPr/>
        </p:nvSpPr>
        <p:spPr>
          <a:xfrm>
            <a:off x="10562958" y="1833086"/>
            <a:ext cx="1048201" cy="228261"/>
          </a:xfrm>
          <a:prstGeom prst="rect">
            <a:avLst/>
          </a:prstGeom>
          <a:noFill/>
        </p:spPr>
        <p:txBody>
          <a:bodyPr wrap="square" lIns="0" tIns="0" rIns="0" bIns="0" rtlCol="0">
            <a:noAutofit/>
          </a:bodyPr>
          <a:lstStyle>
            <a:defPPr>
              <a:defRPr lang="en-US"/>
            </a:defPPr>
            <a:lvl1pPr algn="ctr">
              <a:defRPr sz="1200">
                <a:solidFill>
                  <a:schemeClr val="tx1">
                    <a:lumMod val="50000"/>
                  </a:schemeClr>
                </a:solidFill>
              </a:defRPr>
            </a:lvl1pPr>
          </a:lstStyle>
          <a:p>
            <a:r>
              <a:rPr lang="en-US" sz="1000" dirty="0" smtClean="0">
                <a:solidFill>
                  <a:srgbClr val="9A8B7D">
                    <a:lumMod val="50000"/>
                  </a:srgbClr>
                </a:solidFill>
              </a:rPr>
              <a:t>CSR</a:t>
            </a:r>
            <a:endParaRPr lang="en-GB" sz="1000" dirty="0">
              <a:solidFill>
                <a:srgbClr val="9A8B7D">
                  <a:lumMod val="50000"/>
                </a:srgbClr>
              </a:solidFill>
            </a:endParaRPr>
          </a:p>
        </p:txBody>
      </p:sp>
      <p:sp>
        <p:nvSpPr>
          <p:cNvPr id="72" name="Oval 71"/>
          <p:cNvSpPr/>
          <p:nvPr/>
        </p:nvSpPr>
        <p:spPr>
          <a:xfrm>
            <a:off x="10195029" y="2563321"/>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73" name="TextBox 72"/>
          <p:cNvSpPr txBox="1"/>
          <p:nvPr/>
        </p:nvSpPr>
        <p:spPr>
          <a:xfrm>
            <a:off x="9778503" y="2754924"/>
            <a:ext cx="1048201" cy="228261"/>
          </a:xfrm>
          <a:prstGeom prst="rect">
            <a:avLst/>
          </a:prstGeom>
          <a:noFill/>
        </p:spPr>
        <p:txBody>
          <a:bodyPr wrap="square" lIns="0" tIns="0" rIns="0" bIns="0" rtlCol="0">
            <a:noAutofit/>
          </a:bodyPr>
          <a:lstStyle>
            <a:defPPr>
              <a:defRPr lang="en-US"/>
            </a:defPPr>
            <a:lvl1pPr algn="ctr">
              <a:defRPr sz="1200">
                <a:solidFill>
                  <a:schemeClr val="tx1">
                    <a:lumMod val="50000"/>
                  </a:schemeClr>
                </a:solidFill>
              </a:defRPr>
            </a:lvl1pPr>
          </a:lstStyle>
          <a:p>
            <a:r>
              <a:rPr lang="en-US" sz="1000" dirty="0" smtClean="0">
                <a:solidFill>
                  <a:srgbClr val="9A8B7D">
                    <a:lumMod val="50000"/>
                  </a:srgbClr>
                </a:solidFill>
              </a:rPr>
              <a:t>Final CRT package</a:t>
            </a:r>
            <a:endParaRPr lang="en-GB" sz="1000" dirty="0">
              <a:solidFill>
                <a:srgbClr val="9A8B7D">
                  <a:lumMod val="50000"/>
                </a:srgbClr>
              </a:solidFill>
            </a:endParaRPr>
          </a:p>
        </p:txBody>
      </p:sp>
      <p:sp>
        <p:nvSpPr>
          <p:cNvPr id="74" name="Oval 73"/>
          <p:cNvSpPr/>
          <p:nvPr/>
        </p:nvSpPr>
        <p:spPr>
          <a:xfrm>
            <a:off x="11411526" y="2578236"/>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75" name="TextBox 74"/>
          <p:cNvSpPr txBox="1"/>
          <p:nvPr/>
        </p:nvSpPr>
        <p:spPr>
          <a:xfrm>
            <a:off x="11011905" y="2756266"/>
            <a:ext cx="1048201" cy="326361"/>
          </a:xfrm>
          <a:prstGeom prst="rect">
            <a:avLst/>
          </a:prstGeom>
          <a:noFill/>
        </p:spPr>
        <p:txBody>
          <a:bodyPr wrap="square" lIns="0" tIns="0" rIns="0" bIns="0" rtlCol="0">
            <a:noAutofit/>
          </a:bodyPr>
          <a:lstStyle>
            <a:defPPr>
              <a:defRPr lang="en-US"/>
            </a:defPPr>
            <a:lvl1pPr algn="ctr">
              <a:defRPr sz="1200">
                <a:solidFill>
                  <a:schemeClr val="tx1">
                    <a:lumMod val="50000"/>
                  </a:schemeClr>
                </a:solidFill>
              </a:defRPr>
            </a:lvl1pPr>
          </a:lstStyle>
          <a:p>
            <a:r>
              <a:rPr lang="en-US" sz="1000" dirty="0" smtClean="0">
                <a:solidFill>
                  <a:srgbClr val="9A8B7D">
                    <a:lumMod val="50000"/>
                  </a:srgbClr>
                </a:solidFill>
              </a:rPr>
              <a:t>Study Decommissioning</a:t>
            </a:r>
            <a:endParaRPr lang="en-GB" sz="1000" dirty="0">
              <a:solidFill>
                <a:srgbClr val="9A8B7D">
                  <a:lumMod val="50000"/>
                </a:srgbClr>
              </a:solidFill>
            </a:endParaRPr>
          </a:p>
        </p:txBody>
      </p:sp>
      <p:sp>
        <p:nvSpPr>
          <p:cNvPr id="76" name="Oval 75"/>
          <p:cNvSpPr/>
          <p:nvPr/>
        </p:nvSpPr>
        <p:spPr>
          <a:xfrm>
            <a:off x="9606609" y="4000156"/>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77" name="TextBox 76"/>
          <p:cNvSpPr txBox="1"/>
          <p:nvPr/>
        </p:nvSpPr>
        <p:spPr>
          <a:xfrm>
            <a:off x="9270246" y="4179018"/>
            <a:ext cx="876759" cy="230652"/>
          </a:xfrm>
          <a:prstGeom prst="rect">
            <a:avLst/>
          </a:prstGeom>
          <a:noFill/>
        </p:spPr>
        <p:txBody>
          <a:bodyPr wrap="square" lIns="0" tIns="0" rIns="0" bIns="0" rtlCol="0">
            <a:noAutofit/>
          </a:bodyPr>
          <a:lstStyle/>
          <a:p>
            <a:pPr algn="ctr"/>
            <a:r>
              <a:rPr lang="en-US" sz="1000" dirty="0" smtClean="0">
                <a:solidFill>
                  <a:srgbClr val="9A8B7D">
                    <a:lumMod val="50000"/>
                  </a:srgbClr>
                </a:solidFill>
              </a:rPr>
              <a:t>Site </a:t>
            </a:r>
            <a:r>
              <a:rPr lang="en-US" sz="1000" dirty="0">
                <a:solidFill>
                  <a:srgbClr val="9A8B7D">
                    <a:lumMod val="50000"/>
                  </a:srgbClr>
                </a:solidFill>
              </a:rPr>
              <a:t>c</a:t>
            </a:r>
            <a:r>
              <a:rPr lang="en-US" sz="1000" dirty="0" smtClean="0">
                <a:solidFill>
                  <a:srgbClr val="9A8B7D">
                    <a:lumMod val="50000"/>
                  </a:srgbClr>
                </a:solidFill>
              </a:rPr>
              <a:t>losure documentation</a:t>
            </a:r>
            <a:endParaRPr lang="en-GB" sz="1000" dirty="0" smtClean="0">
              <a:solidFill>
                <a:srgbClr val="9A8B7D">
                  <a:lumMod val="50000"/>
                </a:srgbClr>
              </a:solidFill>
            </a:endParaRPr>
          </a:p>
        </p:txBody>
      </p:sp>
      <p:sp>
        <p:nvSpPr>
          <p:cNvPr id="78" name="Oval 77"/>
          <p:cNvSpPr/>
          <p:nvPr/>
        </p:nvSpPr>
        <p:spPr>
          <a:xfrm>
            <a:off x="5075404" y="1995211"/>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79" name="TextBox 78"/>
          <p:cNvSpPr txBox="1"/>
          <p:nvPr/>
        </p:nvSpPr>
        <p:spPr>
          <a:xfrm>
            <a:off x="4691568" y="1666352"/>
            <a:ext cx="876759" cy="333468"/>
          </a:xfrm>
          <a:prstGeom prst="rect">
            <a:avLst/>
          </a:prstGeom>
          <a:noFill/>
        </p:spPr>
        <p:txBody>
          <a:bodyPr wrap="square" lIns="0" tIns="0" rIns="0" bIns="0" rtlCol="0">
            <a:noAutofit/>
          </a:bodyPr>
          <a:lstStyle>
            <a:defPPr>
              <a:defRPr lang="en-US"/>
            </a:defPPr>
            <a:lvl1pPr algn="ctr">
              <a:defRPr sz="1200">
                <a:solidFill>
                  <a:schemeClr val="tx1">
                    <a:lumMod val="50000"/>
                  </a:schemeClr>
                </a:solidFill>
              </a:defRPr>
            </a:lvl1pPr>
          </a:lstStyle>
          <a:p>
            <a:r>
              <a:rPr lang="en-US" sz="1000" dirty="0" smtClean="0">
                <a:solidFill>
                  <a:srgbClr val="9A8B7D">
                    <a:lumMod val="50000"/>
                  </a:srgbClr>
                </a:solidFill>
              </a:rPr>
              <a:t>Study RBM deployment</a:t>
            </a:r>
            <a:endParaRPr lang="en-GB" sz="1000" dirty="0">
              <a:solidFill>
                <a:srgbClr val="9A8B7D">
                  <a:lumMod val="50000"/>
                </a:srgbClr>
              </a:solidFill>
            </a:endParaRPr>
          </a:p>
        </p:txBody>
      </p:sp>
      <p:sp>
        <p:nvSpPr>
          <p:cNvPr id="80" name="Oval 79"/>
          <p:cNvSpPr/>
          <p:nvPr/>
        </p:nvSpPr>
        <p:spPr>
          <a:xfrm>
            <a:off x="6500023" y="1982027"/>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81" name="TextBox 80"/>
          <p:cNvSpPr txBox="1"/>
          <p:nvPr/>
        </p:nvSpPr>
        <p:spPr>
          <a:xfrm>
            <a:off x="6143939" y="1652146"/>
            <a:ext cx="876759" cy="333468"/>
          </a:xfrm>
          <a:prstGeom prst="rect">
            <a:avLst/>
          </a:prstGeom>
          <a:noFill/>
        </p:spPr>
        <p:txBody>
          <a:bodyPr wrap="square" lIns="0" tIns="0" rIns="0" bIns="0" rtlCol="0">
            <a:noAutofit/>
          </a:bodyPr>
          <a:lstStyle>
            <a:defPPr>
              <a:defRPr lang="en-US"/>
            </a:defPPr>
            <a:lvl1pPr algn="ctr">
              <a:defRPr sz="1200">
                <a:solidFill>
                  <a:schemeClr val="tx1">
                    <a:lumMod val="50000"/>
                  </a:schemeClr>
                </a:solidFill>
              </a:defRPr>
            </a:lvl1pPr>
          </a:lstStyle>
          <a:p>
            <a:r>
              <a:rPr lang="en-US" sz="1000" dirty="0" smtClean="0">
                <a:solidFill>
                  <a:srgbClr val="9A8B7D">
                    <a:lumMod val="50000"/>
                  </a:srgbClr>
                </a:solidFill>
              </a:rPr>
              <a:t>Medical Data Review</a:t>
            </a:r>
            <a:endParaRPr lang="en-GB" sz="1000" dirty="0">
              <a:solidFill>
                <a:srgbClr val="9A8B7D">
                  <a:lumMod val="50000"/>
                </a:srgbClr>
              </a:solidFill>
            </a:endParaRPr>
          </a:p>
        </p:txBody>
      </p:sp>
      <p:sp>
        <p:nvSpPr>
          <p:cNvPr id="82" name="Oval 81"/>
          <p:cNvSpPr/>
          <p:nvPr/>
        </p:nvSpPr>
        <p:spPr>
          <a:xfrm>
            <a:off x="8676816" y="1979984"/>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83" name="TextBox 82"/>
          <p:cNvSpPr txBox="1"/>
          <p:nvPr/>
        </p:nvSpPr>
        <p:spPr>
          <a:xfrm>
            <a:off x="8338311" y="1666352"/>
            <a:ext cx="876759" cy="333468"/>
          </a:xfrm>
          <a:prstGeom prst="rect">
            <a:avLst/>
          </a:prstGeom>
          <a:noFill/>
        </p:spPr>
        <p:txBody>
          <a:bodyPr wrap="square" lIns="0" tIns="0" rIns="0" bIns="0" rtlCol="0">
            <a:noAutofit/>
          </a:bodyPr>
          <a:lstStyle>
            <a:defPPr>
              <a:defRPr lang="en-US"/>
            </a:defPPr>
            <a:lvl1pPr algn="ctr">
              <a:defRPr sz="1200">
                <a:solidFill>
                  <a:schemeClr val="tx1">
                    <a:lumMod val="50000"/>
                  </a:schemeClr>
                </a:solidFill>
              </a:defRPr>
            </a:lvl1pPr>
          </a:lstStyle>
          <a:p>
            <a:r>
              <a:rPr lang="en-US" sz="1000" dirty="0" smtClean="0">
                <a:solidFill>
                  <a:srgbClr val="9A8B7D">
                    <a:lumMod val="50000"/>
                  </a:srgbClr>
                </a:solidFill>
              </a:rPr>
              <a:t>Final Medical Review </a:t>
            </a:r>
            <a:endParaRPr lang="en-GB" sz="1000" dirty="0">
              <a:solidFill>
                <a:srgbClr val="9A8B7D">
                  <a:lumMod val="50000"/>
                </a:srgbClr>
              </a:solidFill>
            </a:endParaRPr>
          </a:p>
        </p:txBody>
      </p:sp>
      <p:cxnSp>
        <p:nvCxnSpPr>
          <p:cNvPr id="84" name="Straight Connector 83"/>
          <p:cNvCxnSpPr>
            <a:endCxn id="54" idx="0"/>
          </p:cNvCxnSpPr>
          <p:nvPr/>
        </p:nvCxnSpPr>
        <p:spPr>
          <a:xfrm>
            <a:off x="8155802" y="904160"/>
            <a:ext cx="7860" cy="3095996"/>
          </a:xfrm>
          <a:prstGeom prst="line">
            <a:avLst/>
          </a:prstGeom>
          <a:noFill/>
          <a:ln w="9525" cap="flat" cmpd="sng" algn="ctr">
            <a:solidFill>
              <a:srgbClr val="9A8B7D"/>
            </a:solidFill>
            <a:prstDash val="solid"/>
          </a:ln>
          <a:effectLst/>
        </p:spPr>
      </p:cxnSp>
      <p:sp>
        <p:nvSpPr>
          <p:cNvPr id="88" name="TextBox 87"/>
          <p:cNvSpPr txBox="1"/>
          <p:nvPr/>
        </p:nvSpPr>
        <p:spPr>
          <a:xfrm>
            <a:off x="469127" y="2542573"/>
            <a:ext cx="598028" cy="261590"/>
          </a:xfrm>
          <a:prstGeom prst="rect">
            <a:avLst/>
          </a:prstGeom>
          <a:noFill/>
        </p:spPr>
        <p:txBody>
          <a:bodyPr wrap="square" lIns="0" tIns="0" rIns="0" bIns="0" rtlCol="0">
            <a:noAutofit/>
          </a:bodyPr>
          <a:lstStyle>
            <a:defPPr>
              <a:defRPr lang="en-US"/>
            </a:defPPr>
            <a:lvl1pPr algn="ctr">
              <a:defRPr sz="1200">
                <a:solidFill>
                  <a:schemeClr val="tx1">
                    <a:lumMod val="50000"/>
                  </a:schemeClr>
                </a:solidFill>
              </a:defRPr>
            </a:lvl1pPr>
          </a:lstStyle>
          <a:p>
            <a:r>
              <a:rPr lang="en-US" sz="1400" b="1" dirty="0" smtClean="0">
                <a:solidFill>
                  <a:srgbClr val="66A1D8"/>
                </a:solidFill>
              </a:rPr>
              <a:t>CDM</a:t>
            </a:r>
            <a:endParaRPr lang="en-GB" sz="1400" b="1" dirty="0">
              <a:solidFill>
                <a:srgbClr val="66A1D8"/>
              </a:solidFill>
            </a:endParaRPr>
          </a:p>
        </p:txBody>
      </p:sp>
      <p:sp>
        <p:nvSpPr>
          <p:cNvPr id="89" name="TextBox 88"/>
          <p:cNvSpPr txBox="1"/>
          <p:nvPr/>
        </p:nvSpPr>
        <p:spPr>
          <a:xfrm>
            <a:off x="439406" y="3295524"/>
            <a:ext cx="598028" cy="261590"/>
          </a:xfrm>
          <a:prstGeom prst="rect">
            <a:avLst/>
          </a:prstGeom>
          <a:noFill/>
        </p:spPr>
        <p:txBody>
          <a:bodyPr wrap="square" lIns="0" tIns="0" rIns="0" bIns="0" rtlCol="0">
            <a:noAutofit/>
          </a:bodyPr>
          <a:lstStyle>
            <a:defPPr>
              <a:defRPr lang="en-US"/>
            </a:defPPr>
            <a:lvl1pPr algn="ctr">
              <a:defRPr sz="1200">
                <a:solidFill>
                  <a:schemeClr val="tx1">
                    <a:lumMod val="50000"/>
                  </a:schemeClr>
                </a:solidFill>
              </a:defRPr>
            </a:lvl1pPr>
          </a:lstStyle>
          <a:p>
            <a:r>
              <a:rPr lang="en-US" sz="1400" b="1" dirty="0" smtClean="0">
                <a:solidFill>
                  <a:srgbClr val="88CFEC"/>
                </a:solidFill>
              </a:rPr>
              <a:t>B&amp;SP</a:t>
            </a:r>
            <a:endParaRPr lang="en-GB" sz="1400" b="1" dirty="0">
              <a:solidFill>
                <a:srgbClr val="88CFEC"/>
              </a:solidFill>
            </a:endParaRPr>
          </a:p>
        </p:txBody>
      </p:sp>
      <p:sp>
        <p:nvSpPr>
          <p:cNvPr id="90" name="TextBox 89"/>
          <p:cNvSpPr txBox="1"/>
          <p:nvPr/>
        </p:nvSpPr>
        <p:spPr>
          <a:xfrm>
            <a:off x="214511" y="4714794"/>
            <a:ext cx="787724" cy="442072"/>
          </a:xfrm>
          <a:prstGeom prst="rect">
            <a:avLst/>
          </a:prstGeom>
          <a:noFill/>
        </p:spPr>
        <p:txBody>
          <a:bodyPr wrap="square" lIns="0" tIns="0" rIns="0" bIns="0" rtlCol="0">
            <a:noAutofit/>
          </a:bodyPr>
          <a:lstStyle>
            <a:defPPr>
              <a:defRPr lang="en-US"/>
            </a:defPPr>
            <a:lvl1pPr algn="ctr">
              <a:defRPr sz="1200">
                <a:solidFill>
                  <a:schemeClr val="tx1">
                    <a:lumMod val="50000"/>
                  </a:schemeClr>
                </a:solidFill>
              </a:defRPr>
            </a:lvl1pPr>
          </a:lstStyle>
          <a:p>
            <a:r>
              <a:rPr lang="en-US" sz="1400" b="1" dirty="0" smtClean="0">
                <a:solidFill>
                  <a:srgbClr val="83389B"/>
                </a:solidFill>
              </a:rPr>
              <a:t>Clinical Support</a:t>
            </a:r>
            <a:endParaRPr lang="en-GB" sz="1400" b="1" dirty="0">
              <a:solidFill>
                <a:srgbClr val="83389B"/>
              </a:solidFill>
            </a:endParaRPr>
          </a:p>
        </p:txBody>
      </p:sp>
      <p:sp>
        <p:nvSpPr>
          <p:cNvPr id="91" name="TextBox 90"/>
          <p:cNvSpPr txBox="1"/>
          <p:nvPr/>
        </p:nvSpPr>
        <p:spPr>
          <a:xfrm>
            <a:off x="280299" y="871829"/>
            <a:ext cx="787724" cy="442530"/>
          </a:xfrm>
          <a:prstGeom prst="rect">
            <a:avLst/>
          </a:prstGeom>
          <a:noFill/>
        </p:spPr>
        <p:txBody>
          <a:bodyPr wrap="square" lIns="0" tIns="0" rIns="0" bIns="0" rtlCol="0">
            <a:noAutofit/>
          </a:bodyPr>
          <a:lstStyle>
            <a:defPPr>
              <a:defRPr lang="en-US"/>
            </a:defPPr>
            <a:lvl1pPr algn="ctr">
              <a:defRPr sz="1200">
                <a:solidFill>
                  <a:schemeClr val="tx1">
                    <a:lumMod val="50000"/>
                  </a:schemeClr>
                </a:solidFill>
              </a:defRPr>
            </a:lvl1pPr>
          </a:lstStyle>
          <a:p>
            <a:r>
              <a:rPr lang="en-US" sz="1400" b="1" dirty="0" smtClean="0">
                <a:solidFill>
                  <a:schemeClr val="accent4">
                    <a:lumMod val="50000"/>
                  </a:schemeClr>
                </a:solidFill>
              </a:rPr>
              <a:t>Medical Writing</a:t>
            </a:r>
            <a:endParaRPr lang="en-GB" sz="1400" b="1" dirty="0">
              <a:solidFill>
                <a:schemeClr val="accent4">
                  <a:lumMod val="50000"/>
                </a:schemeClr>
              </a:solidFill>
            </a:endParaRPr>
          </a:p>
        </p:txBody>
      </p:sp>
      <p:sp>
        <p:nvSpPr>
          <p:cNvPr id="92" name="Oval 91"/>
          <p:cNvSpPr/>
          <p:nvPr/>
        </p:nvSpPr>
        <p:spPr>
          <a:xfrm>
            <a:off x="7237876" y="1979984"/>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93" name="TextBox 92"/>
          <p:cNvSpPr txBox="1"/>
          <p:nvPr/>
        </p:nvSpPr>
        <p:spPr>
          <a:xfrm>
            <a:off x="6929992" y="1650989"/>
            <a:ext cx="876759" cy="333468"/>
          </a:xfrm>
          <a:prstGeom prst="rect">
            <a:avLst/>
          </a:prstGeom>
          <a:noFill/>
        </p:spPr>
        <p:txBody>
          <a:bodyPr wrap="square" lIns="0" tIns="0" rIns="0" bIns="0" rtlCol="0">
            <a:noAutofit/>
          </a:bodyPr>
          <a:lstStyle>
            <a:defPPr>
              <a:defRPr lang="en-US"/>
            </a:defPPr>
            <a:lvl1pPr algn="ctr">
              <a:defRPr sz="1200">
                <a:solidFill>
                  <a:schemeClr val="tx1">
                    <a:lumMod val="50000"/>
                  </a:schemeClr>
                </a:solidFill>
              </a:defRPr>
            </a:lvl1pPr>
          </a:lstStyle>
          <a:p>
            <a:r>
              <a:rPr lang="en-US" sz="1000" dirty="0" smtClean="0">
                <a:solidFill>
                  <a:srgbClr val="9A8B7D">
                    <a:lumMod val="50000"/>
                  </a:srgbClr>
                </a:solidFill>
              </a:rPr>
              <a:t>RBM support ongoing</a:t>
            </a:r>
            <a:endParaRPr lang="en-GB" sz="1000" dirty="0">
              <a:solidFill>
                <a:srgbClr val="9A8B7D">
                  <a:lumMod val="50000"/>
                </a:srgbClr>
              </a:solidFill>
            </a:endParaRPr>
          </a:p>
        </p:txBody>
      </p:sp>
      <p:sp>
        <p:nvSpPr>
          <p:cNvPr id="113" name="Oval 112"/>
          <p:cNvSpPr/>
          <p:nvPr/>
        </p:nvSpPr>
        <p:spPr>
          <a:xfrm>
            <a:off x="6961996" y="3984972"/>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114" name="TextBox 113"/>
          <p:cNvSpPr txBox="1"/>
          <p:nvPr/>
        </p:nvSpPr>
        <p:spPr>
          <a:xfrm>
            <a:off x="6825024" y="4164805"/>
            <a:ext cx="413889" cy="220283"/>
          </a:xfrm>
          <a:prstGeom prst="rect">
            <a:avLst/>
          </a:prstGeom>
          <a:noFill/>
        </p:spPr>
        <p:txBody>
          <a:bodyPr wrap="square" lIns="0" tIns="0" rIns="0" bIns="0" rtlCol="0">
            <a:noAutofit/>
          </a:bodyPr>
          <a:lstStyle/>
          <a:p>
            <a:pPr algn="ctr"/>
            <a:r>
              <a:rPr lang="en-US" sz="1000" dirty="0" smtClean="0">
                <a:solidFill>
                  <a:srgbClr val="9A8B7D">
                    <a:lumMod val="50000"/>
                  </a:srgbClr>
                </a:solidFill>
              </a:rPr>
              <a:t>HBSM</a:t>
            </a:r>
            <a:endParaRPr lang="en-GB" sz="1000" dirty="0" smtClean="0">
              <a:solidFill>
                <a:srgbClr val="9A8B7D">
                  <a:lumMod val="50000"/>
                </a:srgbClr>
              </a:solidFill>
            </a:endParaRPr>
          </a:p>
        </p:txBody>
      </p:sp>
      <p:sp>
        <p:nvSpPr>
          <p:cNvPr id="127" name="Parallelogram 126"/>
          <p:cNvSpPr/>
          <p:nvPr/>
        </p:nvSpPr>
        <p:spPr>
          <a:xfrm flipV="1">
            <a:off x="1034178" y="5532407"/>
            <a:ext cx="10673496" cy="118872"/>
          </a:xfrm>
          <a:prstGeom prst="parallelogram">
            <a:avLst/>
          </a:prstGeom>
          <a:solidFill>
            <a:srgbClr val="666633">
              <a:alpha val="60000"/>
            </a:srgbClr>
          </a:solidFill>
          <a:ln w="3175" cap="flat" cmpd="sng" algn="ctr">
            <a:noFill/>
            <a:prstDash val="solid"/>
            <a:headEnd/>
            <a:tailEnd/>
          </a:ln>
          <a:effectLst/>
        </p:spPr>
        <p:txBody>
          <a:bodyPr wrap="none" anchor="ctr"/>
          <a:lstStyle/>
          <a:p>
            <a:pPr marL="0" marR="0" lvl="0" indent="0" algn="r" defTabSz="914400" eaLnBrk="1" fontAlgn="auto" latinLnBrk="0" hangingPunct="1">
              <a:lnSpc>
                <a:spcPct val="100000"/>
              </a:lnSpc>
              <a:spcBef>
                <a:spcPts val="0"/>
              </a:spcBef>
              <a:spcAft>
                <a:spcPts val="0"/>
              </a:spcAft>
              <a:buClrTx/>
              <a:buSzPct val="150000"/>
              <a:buFontTx/>
              <a:buNone/>
              <a:tabLst/>
              <a:defRPr/>
            </a:pPr>
            <a:endParaRPr kumimoji="0" lang="en-GB" sz="1100" b="1" i="0" u="none" strike="noStrike" kern="0" cap="none" spc="0" normalizeH="0" baseline="0" noProof="0" smtClean="0">
              <a:ln>
                <a:noFill/>
              </a:ln>
              <a:solidFill>
                <a:srgbClr val="000000">
                  <a:lumMod val="95000"/>
                  <a:lumOff val="5000"/>
                </a:srgbClr>
              </a:solidFill>
              <a:effectLst/>
              <a:uLnTx/>
              <a:uFillTx/>
              <a:ea typeface="+mn-ea"/>
              <a:cs typeface="Calibri" panose="020F0502020204030204" pitchFamily="34" charset="0"/>
            </a:endParaRPr>
          </a:p>
        </p:txBody>
      </p:sp>
      <p:sp>
        <p:nvSpPr>
          <p:cNvPr id="133" name="TextBox 132"/>
          <p:cNvSpPr txBox="1"/>
          <p:nvPr/>
        </p:nvSpPr>
        <p:spPr>
          <a:xfrm>
            <a:off x="1637148" y="5764393"/>
            <a:ext cx="876759" cy="230652"/>
          </a:xfrm>
          <a:prstGeom prst="rect">
            <a:avLst/>
          </a:prstGeom>
          <a:noFill/>
        </p:spPr>
        <p:txBody>
          <a:bodyPr wrap="square" lIns="0" tIns="0" rIns="0" bIns="0" rtlCol="0">
            <a:noAutofit/>
          </a:bodyPr>
          <a:lstStyle/>
          <a:p>
            <a:pPr algn="ctr"/>
            <a:r>
              <a:rPr lang="en-US" sz="1000" dirty="0" smtClean="0">
                <a:solidFill>
                  <a:srgbClr val="9A8B7D">
                    <a:lumMod val="50000"/>
                  </a:srgbClr>
                </a:solidFill>
              </a:rPr>
              <a:t>Case Receipt</a:t>
            </a:r>
            <a:endParaRPr lang="en-GB" sz="1000" dirty="0" smtClean="0">
              <a:solidFill>
                <a:srgbClr val="9A8B7D">
                  <a:lumMod val="50000"/>
                </a:srgbClr>
              </a:solidFill>
            </a:endParaRPr>
          </a:p>
        </p:txBody>
      </p:sp>
      <p:sp>
        <p:nvSpPr>
          <p:cNvPr id="134" name="Oval 133"/>
          <p:cNvSpPr/>
          <p:nvPr/>
        </p:nvSpPr>
        <p:spPr>
          <a:xfrm>
            <a:off x="3953663" y="5474419"/>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135" name="TextBox 134"/>
          <p:cNvSpPr txBox="1"/>
          <p:nvPr/>
        </p:nvSpPr>
        <p:spPr>
          <a:xfrm>
            <a:off x="3592081" y="5639011"/>
            <a:ext cx="876759" cy="230652"/>
          </a:xfrm>
          <a:prstGeom prst="rect">
            <a:avLst/>
          </a:prstGeom>
          <a:noFill/>
        </p:spPr>
        <p:txBody>
          <a:bodyPr wrap="square" lIns="0" tIns="0" rIns="0" bIns="0" rtlCol="0">
            <a:noAutofit/>
          </a:bodyPr>
          <a:lstStyle/>
          <a:p>
            <a:pPr algn="ctr"/>
            <a:r>
              <a:rPr lang="en-US" sz="1000" dirty="0" smtClean="0">
                <a:solidFill>
                  <a:srgbClr val="9A8B7D">
                    <a:lumMod val="50000"/>
                  </a:srgbClr>
                </a:solidFill>
              </a:rPr>
              <a:t>Case Intake</a:t>
            </a:r>
            <a:endParaRPr lang="en-GB" sz="1000" dirty="0" smtClean="0">
              <a:solidFill>
                <a:srgbClr val="9A8B7D">
                  <a:lumMod val="50000"/>
                </a:srgbClr>
              </a:solidFill>
            </a:endParaRPr>
          </a:p>
        </p:txBody>
      </p:sp>
      <p:sp>
        <p:nvSpPr>
          <p:cNvPr id="136" name="Oval 135"/>
          <p:cNvSpPr/>
          <p:nvPr/>
        </p:nvSpPr>
        <p:spPr>
          <a:xfrm>
            <a:off x="5315371" y="5503873"/>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137" name="TextBox 136"/>
          <p:cNvSpPr txBox="1"/>
          <p:nvPr/>
        </p:nvSpPr>
        <p:spPr>
          <a:xfrm>
            <a:off x="4938057" y="5683457"/>
            <a:ext cx="876759" cy="230652"/>
          </a:xfrm>
          <a:prstGeom prst="rect">
            <a:avLst/>
          </a:prstGeom>
          <a:noFill/>
        </p:spPr>
        <p:txBody>
          <a:bodyPr wrap="square" lIns="0" tIns="0" rIns="0" bIns="0" rtlCol="0">
            <a:noAutofit/>
          </a:bodyPr>
          <a:lstStyle/>
          <a:p>
            <a:pPr algn="ctr"/>
            <a:r>
              <a:rPr lang="en-US" sz="1000" dirty="0" smtClean="0">
                <a:solidFill>
                  <a:srgbClr val="9A8B7D">
                    <a:lumMod val="50000"/>
                  </a:srgbClr>
                </a:solidFill>
              </a:rPr>
              <a:t>Case Triage</a:t>
            </a:r>
            <a:endParaRPr lang="en-GB" sz="1000" dirty="0" smtClean="0">
              <a:solidFill>
                <a:srgbClr val="9A8B7D">
                  <a:lumMod val="50000"/>
                </a:srgbClr>
              </a:solidFill>
            </a:endParaRPr>
          </a:p>
        </p:txBody>
      </p:sp>
      <p:sp>
        <p:nvSpPr>
          <p:cNvPr id="138" name="Oval 137"/>
          <p:cNvSpPr/>
          <p:nvPr/>
        </p:nvSpPr>
        <p:spPr>
          <a:xfrm>
            <a:off x="6419009" y="5487866"/>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139" name="TextBox 138"/>
          <p:cNvSpPr txBox="1"/>
          <p:nvPr/>
        </p:nvSpPr>
        <p:spPr>
          <a:xfrm>
            <a:off x="6077726" y="5696904"/>
            <a:ext cx="876759" cy="230652"/>
          </a:xfrm>
          <a:prstGeom prst="rect">
            <a:avLst/>
          </a:prstGeom>
          <a:noFill/>
        </p:spPr>
        <p:txBody>
          <a:bodyPr wrap="square" lIns="0" tIns="0" rIns="0" bIns="0" rtlCol="0">
            <a:noAutofit/>
          </a:bodyPr>
          <a:lstStyle/>
          <a:p>
            <a:pPr algn="ctr"/>
            <a:r>
              <a:rPr lang="en-US" sz="1000" dirty="0" smtClean="0">
                <a:solidFill>
                  <a:srgbClr val="9A8B7D">
                    <a:lumMod val="50000"/>
                  </a:srgbClr>
                </a:solidFill>
              </a:rPr>
              <a:t>Data Entry</a:t>
            </a:r>
            <a:endParaRPr lang="en-GB" sz="1000" dirty="0" smtClean="0">
              <a:solidFill>
                <a:srgbClr val="9A8B7D">
                  <a:lumMod val="50000"/>
                </a:srgbClr>
              </a:solidFill>
            </a:endParaRPr>
          </a:p>
        </p:txBody>
      </p:sp>
      <p:sp>
        <p:nvSpPr>
          <p:cNvPr id="140" name="Oval 139"/>
          <p:cNvSpPr/>
          <p:nvPr/>
        </p:nvSpPr>
        <p:spPr>
          <a:xfrm>
            <a:off x="10456273" y="5503538"/>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141" name="TextBox 140"/>
          <p:cNvSpPr txBox="1"/>
          <p:nvPr/>
        </p:nvSpPr>
        <p:spPr>
          <a:xfrm>
            <a:off x="10147005" y="5712215"/>
            <a:ext cx="876759" cy="230652"/>
          </a:xfrm>
          <a:prstGeom prst="rect">
            <a:avLst/>
          </a:prstGeom>
          <a:noFill/>
        </p:spPr>
        <p:txBody>
          <a:bodyPr wrap="square" lIns="0" tIns="0" rIns="0" bIns="0" rtlCol="0">
            <a:noAutofit/>
          </a:bodyPr>
          <a:lstStyle/>
          <a:p>
            <a:pPr algn="ctr"/>
            <a:r>
              <a:rPr lang="en-US" sz="1000" dirty="0" smtClean="0">
                <a:solidFill>
                  <a:srgbClr val="9A8B7D">
                    <a:lumMod val="50000"/>
                  </a:srgbClr>
                </a:solidFill>
              </a:rPr>
              <a:t>Risk Management</a:t>
            </a:r>
            <a:endParaRPr lang="en-GB" sz="1000" dirty="0" smtClean="0">
              <a:solidFill>
                <a:srgbClr val="9A8B7D">
                  <a:lumMod val="50000"/>
                </a:srgbClr>
              </a:solidFill>
            </a:endParaRPr>
          </a:p>
        </p:txBody>
      </p:sp>
      <p:sp>
        <p:nvSpPr>
          <p:cNvPr id="142" name="Oval 141"/>
          <p:cNvSpPr/>
          <p:nvPr/>
        </p:nvSpPr>
        <p:spPr>
          <a:xfrm>
            <a:off x="8817298" y="5489603"/>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143" name="TextBox 142"/>
          <p:cNvSpPr txBox="1"/>
          <p:nvPr/>
        </p:nvSpPr>
        <p:spPr>
          <a:xfrm>
            <a:off x="8465598" y="5668465"/>
            <a:ext cx="876759" cy="230652"/>
          </a:xfrm>
          <a:prstGeom prst="rect">
            <a:avLst/>
          </a:prstGeom>
          <a:noFill/>
        </p:spPr>
        <p:txBody>
          <a:bodyPr wrap="square" lIns="0" tIns="0" rIns="0" bIns="0" rtlCol="0">
            <a:noAutofit/>
          </a:bodyPr>
          <a:lstStyle/>
          <a:p>
            <a:pPr algn="ctr"/>
            <a:r>
              <a:rPr lang="en-US" sz="1000" dirty="0" smtClean="0">
                <a:solidFill>
                  <a:srgbClr val="9A8B7D">
                    <a:lumMod val="50000"/>
                  </a:srgbClr>
                </a:solidFill>
              </a:rPr>
              <a:t>Medical Review</a:t>
            </a:r>
            <a:endParaRPr lang="en-GB" sz="1000" dirty="0" smtClean="0">
              <a:solidFill>
                <a:srgbClr val="9A8B7D">
                  <a:lumMod val="50000"/>
                </a:srgbClr>
              </a:solidFill>
            </a:endParaRPr>
          </a:p>
        </p:txBody>
      </p:sp>
      <p:sp>
        <p:nvSpPr>
          <p:cNvPr id="146" name="Oval 145"/>
          <p:cNvSpPr/>
          <p:nvPr/>
        </p:nvSpPr>
        <p:spPr>
          <a:xfrm>
            <a:off x="7356442" y="5474419"/>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147" name="TextBox 146"/>
          <p:cNvSpPr txBox="1"/>
          <p:nvPr/>
        </p:nvSpPr>
        <p:spPr>
          <a:xfrm>
            <a:off x="7219470" y="5654252"/>
            <a:ext cx="683526" cy="326531"/>
          </a:xfrm>
          <a:prstGeom prst="rect">
            <a:avLst/>
          </a:prstGeom>
          <a:noFill/>
        </p:spPr>
        <p:txBody>
          <a:bodyPr wrap="square" lIns="0" tIns="0" rIns="0" bIns="0" rtlCol="0">
            <a:noAutofit/>
          </a:bodyPr>
          <a:lstStyle/>
          <a:p>
            <a:pPr algn="ctr"/>
            <a:r>
              <a:rPr lang="en-US" sz="1000" dirty="0" smtClean="0">
                <a:solidFill>
                  <a:srgbClr val="9A8B7D">
                    <a:lumMod val="50000"/>
                  </a:srgbClr>
                </a:solidFill>
              </a:rPr>
              <a:t>Quality Review</a:t>
            </a:r>
            <a:endParaRPr lang="en-GB" sz="1000" dirty="0" smtClean="0">
              <a:solidFill>
                <a:srgbClr val="9A8B7D">
                  <a:lumMod val="50000"/>
                </a:srgbClr>
              </a:solidFill>
            </a:endParaRPr>
          </a:p>
        </p:txBody>
      </p:sp>
      <p:sp>
        <p:nvSpPr>
          <p:cNvPr id="148" name="TextBox 147"/>
          <p:cNvSpPr txBox="1"/>
          <p:nvPr/>
        </p:nvSpPr>
        <p:spPr>
          <a:xfrm>
            <a:off x="11480" y="5629050"/>
            <a:ext cx="1790466" cy="257658"/>
          </a:xfrm>
          <a:prstGeom prst="rect">
            <a:avLst/>
          </a:prstGeom>
          <a:noFill/>
        </p:spPr>
        <p:txBody>
          <a:bodyPr wrap="square" lIns="0" tIns="0" rIns="0" bIns="0" rtlCol="0">
            <a:noAutofit/>
          </a:bodyPr>
          <a:lstStyle>
            <a:defPPr>
              <a:defRPr lang="en-US"/>
            </a:defPPr>
            <a:lvl1pPr algn="ctr">
              <a:defRPr sz="1200">
                <a:solidFill>
                  <a:schemeClr val="tx1">
                    <a:lumMod val="50000"/>
                  </a:schemeClr>
                </a:solidFill>
              </a:defRPr>
            </a:lvl1pPr>
          </a:lstStyle>
          <a:p>
            <a:r>
              <a:rPr lang="en-US" sz="1400" b="1" dirty="0" smtClean="0">
                <a:solidFill>
                  <a:schemeClr val="tx2">
                    <a:lumMod val="75000"/>
                  </a:schemeClr>
                </a:solidFill>
              </a:rPr>
              <a:t>pharmacovigilance</a:t>
            </a:r>
            <a:endParaRPr lang="en-GB" sz="1400" b="1" dirty="0">
              <a:solidFill>
                <a:schemeClr val="tx2">
                  <a:lumMod val="75000"/>
                </a:schemeClr>
              </a:solidFill>
            </a:endParaRPr>
          </a:p>
        </p:txBody>
      </p:sp>
      <p:sp>
        <p:nvSpPr>
          <p:cNvPr id="149" name="Oval 148"/>
          <p:cNvSpPr/>
          <p:nvPr/>
        </p:nvSpPr>
        <p:spPr>
          <a:xfrm>
            <a:off x="2042166" y="5508536"/>
            <a:ext cx="164592" cy="164592"/>
          </a:xfrm>
          <a:prstGeom prst="ellipse">
            <a:avLst/>
          </a:prstGeom>
          <a:gradFill flip="none" rotWithShape="1">
            <a:gsLst>
              <a:gs pos="0">
                <a:srgbClr val="89C35F"/>
              </a:gs>
              <a:gs pos="35000">
                <a:schemeClr val="accent3">
                  <a:lumMod val="0"/>
                  <a:lumOff val="100000"/>
                </a:schemeClr>
              </a:gs>
              <a:gs pos="100000">
                <a:schemeClr val="accent3">
                  <a:lumMod val="100000"/>
                </a:schemeClr>
              </a:gs>
            </a:gsLst>
            <a:path path="circle">
              <a:fillToRect l="100000" b="100000"/>
            </a:path>
            <a:tileRect t="-100000" r="-100000"/>
          </a:gradFill>
          <a:ln w="349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rgbClr val="FFFFFF"/>
              </a:solidFill>
              <a:effectLst/>
              <a:uLnTx/>
              <a:uFillTx/>
              <a:ea typeface="+mn-ea"/>
              <a:cs typeface="+mn-cs"/>
            </a:endParaRPr>
          </a:p>
        </p:txBody>
      </p:sp>
      <p:sp>
        <p:nvSpPr>
          <p:cNvPr id="151" name="Flowchart: Terminator 150"/>
          <p:cNvSpPr/>
          <p:nvPr/>
        </p:nvSpPr>
        <p:spPr>
          <a:xfrm>
            <a:off x="1637441" y="5280159"/>
            <a:ext cx="876466" cy="184901"/>
          </a:xfrm>
          <a:prstGeom prst="flowChartTerminator">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FAQ Tool</a:t>
            </a:r>
            <a:endParaRPr lang="en-US" sz="1000" dirty="0">
              <a:solidFill>
                <a:schemeClr val="tx1"/>
              </a:solidFill>
            </a:endParaRPr>
          </a:p>
        </p:txBody>
      </p:sp>
      <p:sp>
        <p:nvSpPr>
          <p:cNvPr id="152" name="Flowchart: Terminator 151"/>
          <p:cNvSpPr/>
          <p:nvPr/>
        </p:nvSpPr>
        <p:spPr>
          <a:xfrm>
            <a:off x="1572678" y="5969625"/>
            <a:ext cx="1067596" cy="544197"/>
          </a:xfrm>
          <a:prstGeom prst="flowChartTerminator">
            <a:avLst/>
          </a:prstGeom>
          <a:solidFill>
            <a:srgbClr val="FDE97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Quality Monitoring</a:t>
            </a:r>
          </a:p>
          <a:p>
            <a:pPr algn="ctr"/>
            <a:r>
              <a:rPr lang="en-US" sz="1000" dirty="0" smtClean="0">
                <a:solidFill>
                  <a:schemeClr val="tx1"/>
                </a:solidFill>
              </a:rPr>
              <a:t>Assistant</a:t>
            </a:r>
            <a:endParaRPr lang="en-US" sz="1000" dirty="0">
              <a:solidFill>
                <a:schemeClr val="tx1"/>
              </a:solidFill>
            </a:endParaRPr>
          </a:p>
        </p:txBody>
      </p:sp>
      <p:sp>
        <p:nvSpPr>
          <p:cNvPr id="153" name="Flowchart: Terminator 152"/>
          <p:cNvSpPr/>
          <p:nvPr/>
        </p:nvSpPr>
        <p:spPr>
          <a:xfrm>
            <a:off x="3829928" y="5158061"/>
            <a:ext cx="1097280" cy="275349"/>
          </a:xfrm>
          <a:prstGeom prst="flowChartTerminator">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sz="1000" dirty="0" smtClean="0">
                <a:solidFill>
                  <a:schemeClr val="tx1"/>
                </a:solidFill>
              </a:rPr>
              <a:t>Case Assignment</a:t>
            </a:r>
            <a:endParaRPr lang="en-US" sz="1000" dirty="0">
              <a:solidFill>
                <a:schemeClr val="tx1"/>
              </a:solidFill>
            </a:endParaRPr>
          </a:p>
        </p:txBody>
      </p:sp>
      <p:sp>
        <p:nvSpPr>
          <p:cNvPr id="154" name="Flowchart: Terminator 153"/>
          <p:cNvSpPr/>
          <p:nvPr/>
        </p:nvSpPr>
        <p:spPr>
          <a:xfrm>
            <a:off x="3014453" y="5066636"/>
            <a:ext cx="764108" cy="379610"/>
          </a:xfrm>
          <a:prstGeom prst="flowChartTerminator">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Line Listing</a:t>
            </a:r>
            <a:endParaRPr lang="en-US" sz="1000" dirty="0">
              <a:solidFill>
                <a:schemeClr val="tx1"/>
              </a:solidFill>
            </a:endParaRPr>
          </a:p>
        </p:txBody>
      </p:sp>
      <p:sp>
        <p:nvSpPr>
          <p:cNvPr id="155" name="Flowchart: Terminator 154"/>
          <p:cNvSpPr/>
          <p:nvPr/>
        </p:nvSpPr>
        <p:spPr>
          <a:xfrm>
            <a:off x="4905688" y="5879719"/>
            <a:ext cx="1097280" cy="353250"/>
          </a:xfrm>
          <a:prstGeom prst="flowChartTerminator">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Case Prioritization</a:t>
            </a:r>
            <a:endParaRPr lang="en-US" sz="1000" dirty="0">
              <a:solidFill>
                <a:schemeClr val="tx1"/>
              </a:solidFill>
            </a:endParaRPr>
          </a:p>
        </p:txBody>
      </p:sp>
      <p:sp>
        <p:nvSpPr>
          <p:cNvPr id="156" name="Flowchart: Terminator 155"/>
          <p:cNvSpPr/>
          <p:nvPr/>
        </p:nvSpPr>
        <p:spPr>
          <a:xfrm>
            <a:off x="3877551" y="5839461"/>
            <a:ext cx="967806" cy="393508"/>
          </a:xfrm>
          <a:prstGeom prst="flowChartTerminator">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100"/>
              </a:lnSpc>
            </a:pPr>
            <a:r>
              <a:rPr lang="en-US" sz="1000" dirty="0" smtClean="0">
                <a:solidFill>
                  <a:schemeClr val="tx1"/>
                </a:solidFill>
              </a:rPr>
              <a:t>Duplicate Check</a:t>
            </a:r>
            <a:endParaRPr lang="en-US" sz="1000" dirty="0">
              <a:solidFill>
                <a:schemeClr val="tx1"/>
              </a:solidFill>
            </a:endParaRPr>
          </a:p>
        </p:txBody>
      </p:sp>
      <p:sp>
        <p:nvSpPr>
          <p:cNvPr id="157" name="Flowchart: Terminator 156"/>
          <p:cNvSpPr/>
          <p:nvPr/>
        </p:nvSpPr>
        <p:spPr>
          <a:xfrm>
            <a:off x="5831540" y="5117653"/>
            <a:ext cx="1312568" cy="312234"/>
          </a:xfrm>
          <a:prstGeom prst="flowChartTerminator">
            <a:avLst/>
          </a:prstGeom>
          <a:solidFill>
            <a:srgbClr val="FDE97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000" dirty="0" smtClean="0">
                <a:solidFill>
                  <a:schemeClr val="tx1"/>
                </a:solidFill>
              </a:rPr>
              <a:t>Structured Docs Data Entry</a:t>
            </a:r>
            <a:endParaRPr lang="en-US" sz="1000" dirty="0">
              <a:solidFill>
                <a:schemeClr val="tx1"/>
              </a:solidFill>
            </a:endParaRPr>
          </a:p>
        </p:txBody>
      </p:sp>
      <p:sp>
        <p:nvSpPr>
          <p:cNvPr id="158" name="Flowchart: Terminator 157"/>
          <p:cNvSpPr/>
          <p:nvPr/>
        </p:nvSpPr>
        <p:spPr>
          <a:xfrm>
            <a:off x="6871403" y="6056107"/>
            <a:ext cx="1315331" cy="316527"/>
          </a:xfrm>
          <a:prstGeom prst="flowChartTerminator">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000" dirty="0" smtClean="0">
                <a:solidFill>
                  <a:schemeClr val="tx1"/>
                </a:solidFill>
              </a:rPr>
              <a:t>Quality Review -Recon</a:t>
            </a:r>
            <a:endParaRPr lang="en-US" sz="1000" dirty="0">
              <a:solidFill>
                <a:schemeClr val="tx1"/>
              </a:solidFill>
            </a:endParaRPr>
          </a:p>
        </p:txBody>
      </p:sp>
      <p:sp>
        <p:nvSpPr>
          <p:cNvPr id="159" name="Flowchart: Terminator 158"/>
          <p:cNvSpPr/>
          <p:nvPr/>
        </p:nvSpPr>
        <p:spPr>
          <a:xfrm>
            <a:off x="8355494" y="5030690"/>
            <a:ext cx="1237739" cy="402720"/>
          </a:xfrm>
          <a:prstGeom prst="flowChartTerminator">
            <a:avLst/>
          </a:prstGeom>
          <a:solidFill>
            <a:schemeClr val="accent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900"/>
              </a:lnSpc>
            </a:pPr>
            <a:r>
              <a:rPr lang="en-US" sz="1000" dirty="0" smtClean="0">
                <a:solidFill>
                  <a:schemeClr val="bg1"/>
                </a:solidFill>
              </a:rPr>
              <a:t>Causality Assessment</a:t>
            </a:r>
          </a:p>
          <a:p>
            <a:pPr algn="ctr">
              <a:lnSpc>
                <a:spcPts val="900"/>
              </a:lnSpc>
            </a:pPr>
            <a:r>
              <a:rPr lang="en-US" sz="1000" dirty="0" smtClean="0">
                <a:solidFill>
                  <a:schemeClr val="bg1"/>
                </a:solidFill>
              </a:rPr>
              <a:t>Assistant</a:t>
            </a:r>
            <a:endParaRPr lang="en-US" sz="1000" dirty="0">
              <a:solidFill>
                <a:schemeClr val="bg1"/>
              </a:solidFill>
            </a:endParaRPr>
          </a:p>
        </p:txBody>
      </p:sp>
      <p:sp>
        <p:nvSpPr>
          <p:cNvPr id="160" name="Flowchart: Terminator 159"/>
          <p:cNvSpPr/>
          <p:nvPr/>
        </p:nvSpPr>
        <p:spPr>
          <a:xfrm>
            <a:off x="10034869" y="6076851"/>
            <a:ext cx="1312568" cy="436971"/>
          </a:xfrm>
          <a:prstGeom prst="flowChartTerminator">
            <a:avLst/>
          </a:prstGeom>
          <a:solidFill>
            <a:srgbClr val="FDE97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000" dirty="0" smtClean="0">
                <a:solidFill>
                  <a:schemeClr val="tx1"/>
                </a:solidFill>
              </a:rPr>
              <a:t>Risk Determination Assistant</a:t>
            </a:r>
            <a:endParaRPr lang="en-US" sz="1000" dirty="0">
              <a:solidFill>
                <a:schemeClr val="tx1"/>
              </a:solidFill>
            </a:endParaRPr>
          </a:p>
        </p:txBody>
      </p:sp>
      <p:sp>
        <p:nvSpPr>
          <p:cNvPr id="161" name="Flowchart: Terminator 160"/>
          <p:cNvSpPr/>
          <p:nvPr/>
        </p:nvSpPr>
        <p:spPr>
          <a:xfrm>
            <a:off x="2800893" y="5890535"/>
            <a:ext cx="981424" cy="238165"/>
          </a:xfrm>
          <a:prstGeom prst="flowChartTerminator">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Translation</a:t>
            </a:r>
            <a:endParaRPr lang="en-US" sz="1000" dirty="0">
              <a:solidFill>
                <a:schemeClr val="tx1"/>
              </a:solidFill>
            </a:endParaRPr>
          </a:p>
        </p:txBody>
      </p:sp>
      <p:sp>
        <p:nvSpPr>
          <p:cNvPr id="144" name="Flowchart: Terminator 143"/>
          <p:cNvSpPr/>
          <p:nvPr/>
        </p:nvSpPr>
        <p:spPr>
          <a:xfrm>
            <a:off x="5530315" y="2997612"/>
            <a:ext cx="1164886" cy="300669"/>
          </a:xfrm>
          <a:prstGeom prst="flowChartTerminator">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Patient Profile Listing</a:t>
            </a:r>
            <a:endParaRPr lang="en-US" sz="1000" dirty="0">
              <a:solidFill>
                <a:schemeClr val="tx1"/>
              </a:solidFill>
            </a:endParaRPr>
          </a:p>
        </p:txBody>
      </p:sp>
      <p:sp>
        <p:nvSpPr>
          <p:cNvPr id="145" name="Flowchart: Terminator 144"/>
          <p:cNvSpPr/>
          <p:nvPr/>
        </p:nvSpPr>
        <p:spPr>
          <a:xfrm>
            <a:off x="3213284" y="3037310"/>
            <a:ext cx="1102761" cy="228403"/>
          </a:xfrm>
          <a:prstGeom prst="flowChartTerminator">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Annotation</a:t>
            </a:r>
            <a:endParaRPr lang="en-US" sz="1000" dirty="0">
              <a:solidFill>
                <a:schemeClr val="tx1"/>
              </a:solidFill>
            </a:endParaRPr>
          </a:p>
        </p:txBody>
      </p:sp>
      <p:sp>
        <p:nvSpPr>
          <p:cNvPr id="150" name="Flowchart: Terminator 149"/>
          <p:cNvSpPr/>
          <p:nvPr/>
        </p:nvSpPr>
        <p:spPr>
          <a:xfrm>
            <a:off x="3193280" y="2284028"/>
            <a:ext cx="1201188" cy="252218"/>
          </a:xfrm>
          <a:prstGeom prst="flowChartTerminator">
            <a:avLst/>
          </a:prstGeom>
          <a:solidFill>
            <a:srgbClr val="FDE97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Bookmarking</a:t>
            </a:r>
            <a:endParaRPr lang="en-US" sz="1000" dirty="0">
              <a:solidFill>
                <a:schemeClr val="tx1"/>
              </a:solidFill>
            </a:endParaRPr>
          </a:p>
        </p:txBody>
      </p:sp>
      <p:sp>
        <p:nvSpPr>
          <p:cNvPr id="162" name="Flowchart: Terminator 161"/>
          <p:cNvSpPr/>
          <p:nvPr/>
        </p:nvSpPr>
        <p:spPr>
          <a:xfrm>
            <a:off x="4626305" y="2232377"/>
            <a:ext cx="999112" cy="303679"/>
          </a:xfrm>
          <a:prstGeom prst="flowChartTerminator">
            <a:avLst/>
          </a:prstGeom>
          <a:solidFill>
            <a:schemeClr val="accent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000" dirty="0" smtClean="0">
                <a:solidFill>
                  <a:schemeClr val="bg1"/>
                </a:solidFill>
              </a:rPr>
              <a:t>Test Case Creation</a:t>
            </a:r>
            <a:endParaRPr lang="en-US" sz="1000" dirty="0">
              <a:solidFill>
                <a:schemeClr val="bg1"/>
              </a:solidFill>
            </a:endParaRPr>
          </a:p>
        </p:txBody>
      </p:sp>
      <p:sp>
        <p:nvSpPr>
          <p:cNvPr id="163" name="Flowchart: Terminator 162"/>
          <p:cNvSpPr/>
          <p:nvPr/>
        </p:nvSpPr>
        <p:spPr>
          <a:xfrm>
            <a:off x="7137702" y="2936285"/>
            <a:ext cx="1010240" cy="354440"/>
          </a:xfrm>
          <a:prstGeom prst="flowChartTerminator">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OCR for Lab Reports</a:t>
            </a:r>
            <a:endParaRPr lang="en-US" sz="1000" dirty="0">
              <a:solidFill>
                <a:schemeClr val="tx1"/>
              </a:solidFill>
            </a:endParaRPr>
          </a:p>
        </p:txBody>
      </p:sp>
      <p:sp>
        <p:nvSpPr>
          <p:cNvPr id="164" name="Flowchart: Terminator 163"/>
          <p:cNvSpPr/>
          <p:nvPr/>
        </p:nvSpPr>
        <p:spPr>
          <a:xfrm>
            <a:off x="7154586" y="2222516"/>
            <a:ext cx="1102761" cy="290067"/>
          </a:xfrm>
          <a:prstGeom prst="flowChartTerminator">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DM Metrics Automation</a:t>
            </a:r>
            <a:endParaRPr lang="en-US" sz="1000" dirty="0">
              <a:solidFill>
                <a:schemeClr val="tx1"/>
              </a:solidFill>
            </a:endParaRPr>
          </a:p>
        </p:txBody>
      </p:sp>
      <p:sp>
        <p:nvSpPr>
          <p:cNvPr id="165" name="Flowchart: Terminator 164"/>
          <p:cNvSpPr/>
          <p:nvPr/>
        </p:nvSpPr>
        <p:spPr>
          <a:xfrm>
            <a:off x="6332197" y="2217341"/>
            <a:ext cx="828039" cy="299069"/>
          </a:xfrm>
          <a:prstGeom prst="flowChartTerminator">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SAE Recon Tool</a:t>
            </a:r>
            <a:endParaRPr lang="en-US" sz="1000" dirty="0">
              <a:solidFill>
                <a:schemeClr val="tx1"/>
              </a:solidFill>
            </a:endParaRPr>
          </a:p>
        </p:txBody>
      </p:sp>
      <p:sp>
        <p:nvSpPr>
          <p:cNvPr id="166" name="Flowchart: Terminator 165"/>
          <p:cNvSpPr/>
          <p:nvPr/>
        </p:nvSpPr>
        <p:spPr>
          <a:xfrm>
            <a:off x="5743099" y="2210739"/>
            <a:ext cx="502980" cy="201325"/>
          </a:xfrm>
          <a:prstGeom prst="flowChartTerminator">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DVT</a:t>
            </a:r>
            <a:endParaRPr lang="en-US" sz="1000" dirty="0">
              <a:solidFill>
                <a:schemeClr val="tx1"/>
              </a:solidFill>
            </a:endParaRPr>
          </a:p>
        </p:txBody>
      </p:sp>
      <p:sp>
        <p:nvSpPr>
          <p:cNvPr id="167" name="Flowchart: Terminator 166"/>
          <p:cNvSpPr/>
          <p:nvPr/>
        </p:nvSpPr>
        <p:spPr>
          <a:xfrm>
            <a:off x="4082167" y="3714284"/>
            <a:ext cx="1996935" cy="232449"/>
          </a:xfrm>
          <a:prstGeom prst="flowChartTerminator">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Auto Narrative Generator</a:t>
            </a:r>
            <a:endParaRPr lang="en-US" sz="1000" dirty="0">
              <a:solidFill>
                <a:schemeClr val="tx1"/>
              </a:solidFill>
            </a:endParaRPr>
          </a:p>
        </p:txBody>
      </p:sp>
      <p:sp>
        <p:nvSpPr>
          <p:cNvPr id="168" name="Flowchart: Terminator 167"/>
          <p:cNvSpPr/>
          <p:nvPr/>
        </p:nvSpPr>
        <p:spPr>
          <a:xfrm>
            <a:off x="2296504" y="1253936"/>
            <a:ext cx="1164886" cy="300669"/>
          </a:xfrm>
          <a:prstGeom prst="flowChartTerminator">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Abbreviation Generator</a:t>
            </a:r>
            <a:endParaRPr lang="en-US" sz="1000" dirty="0">
              <a:solidFill>
                <a:schemeClr val="tx1"/>
              </a:solidFill>
            </a:endParaRPr>
          </a:p>
        </p:txBody>
      </p:sp>
      <p:sp>
        <p:nvSpPr>
          <p:cNvPr id="169" name="Flowchart: Terminator 168"/>
          <p:cNvSpPr/>
          <p:nvPr/>
        </p:nvSpPr>
        <p:spPr>
          <a:xfrm>
            <a:off x="3592081" y="1608221"/>
            <a:ext cx="1164886" cy="300669"/>
          </a:xfrm>
          <a:prstGeom prst="flowChartTerminator">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Comment Extractor</a:t>
            </a:r>
            <a:endParaRPr lang="en-US" sz="1000" dirty="0">
              <a:solidFill>
                <a:schemeClr val="tx1"/>
              </a:solidFill>
            </a:endParaRPr>
          </a:p>
        </p:txBody>
      </p:sp>
      <p:sp>
        <p:nvSpPr>
          <p:cNvPr id="170" name="Flowchart: Terminator 169"/>
          <p:cNvSpPr/>
          <p:nvPr/>
        </p:nvSpPr>
        <p:spPr>
          <a:xfrm>
            <a:off x="10640627" y="1441574"/>
            <a:ext cx="1201188" cy="252218"/>
          </a:xfrm>
          <a:prstGeom prst="flowChartTerminator">
            <a:avLst/>
          </a:prstGeom>
          <a:solidFill>
            <a:srgbClr val="FDE97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CSR Generator</a:t>
            </a:r>
            <a:endParaRPr lang="en-US" sz="1000" dirty="0">
              <a:solidFill>
                <a:schemeClr val="tx1"/>
              </a:solidFill>
            </a:endParaRPr>
          </a:p>
        </p:txBody>
      </p:sp>
      <p:sp>
        <p:nvSpPr>
          <p:cNvPr id="172" name="Flowchart: Terminator 171"/>
          <p:cNvSpPr/>
          <p:nvPr/>
        </p:nvSpPr>
        <p:spPr>
          <a:xfrm>
            <a:off x="6380286" y="1304608"/>
            <a:ext cx="1410268" cy="314826"/>
          </a:xfrm>
          <a:prstGeom prst="flowChartTerminator">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Ready to Redact Solution</a:t>
            </a:r>
            <a:endParaRPr lang="en-US" sz="1000" dirty="0">
              <a:solidFill>
                <a:schemeClr val="tx1"/>
              </a:solidFill>
            </a:endParaRPr>
          </a:p>
        </p:txBody>
      </p:sp>
      <p:sp>
        <p:nvSpPr>
          <p:cNvPr id="173" name="Flowchart: Terminator 172"/>
          <p:cNvSpPr/>
          <p:nvPr/>
        </p:nvSpPr>
        <p:spPr>
          <a:xfrm>
            <a:off x="5260029" y="4503749"/>
            <a:ext cx="1097280" cy="275349"/>
          </a:xfrm>
          <a:prstGeom prst="flowChartTerminator">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sz="1000" dirty="0" smtClean="0">
                <a:solidFill>
                  <a:schemeClr val="tx1"/>
                </a:solidFill>
              </a:rPr>
              <a:t>State Board Sanctions</a:t>
            </a:r>
            <a:endParaRPr lang="en-US" sz="1000" dirty="0">
              <a:solidFill>
                <a:schemeClr val="tx1"/>
              </a:solidFill>
            </a:endParaRPr>
          </a:p>
        </p:txBody>
      </p:sp>
      <p:sp>
        <p:nvSpPr>
          <p:cNvPr id="174" name="Flowchart: Terminator 173"/>
          <p:cNvSpPr/>
          <p:nvPr/>
        </p:nvSpPr>
        <p:spPr>
          <a:xfrm>
            <a:off x="4015205" y="4446399"/>
            <a:ext cx="954579" cy="323621"/>
          </a:xfrm>
          <a:prstGeom prst="flowChartTerminator">
            <a:avLst/>
          </a:prstGeom>
          <a:solidFill>
            <a:srgbClr val="FDE97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000" dirty="0" err="1" smtClean="0">
                <a:solidFill>
                  <a:schemeClr val="tx1"/>
                </a:solidFill>
              </a:rPr>
              <a:t>eTMF</a:t>
            </a:r>
            <a:r>
              <a:rPr lang="en-US" sz="1000" dirty="0" smtClean="0">
                <a:solidFill>
                  <a:schemeClr val="tx1"/>
                </a:solidFill>
              </a:rPr>
              <a:t> QC Assistant</a:t>
            </a:r>
            <a:endParaRPr lang="en-US" sz="1000" dirty="0">
              <a:solidFill>
                <a:schemeClr val="tx1"/>
              </a:solidFill>
            </a:endParaRPr>
          </a:p>
        </p:txBody>
      </p:sp>
      <p:sp>
        <p:nvSpPr>
          <p:cNvPr id="175" name="Flowchart: Terminator 174"/>
          <p:cNvSpPr/>
          <p:nvPr/>
        </p:nvSpPr>
        <p:spPr>
          <a:xfrm>
            <a:off x="6674912" y="4548351"/>
            <a:ext cx="1776920" cy="268641"/>
          </a:xfrm>
          <a:prstGeom prst="flowChartTerminator">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pPr>
            <a:r>
              <a:rPr lang="en-US" sz="1000" dirty="0" smtClean="0">
                <a:solidFill>
                  <a:schemeClr val="tx1"/>
                </a:solidFill>
              </a:rPr>
              <a:t>Recon – Inventory List with </a:t>
            </a:r>
            <a:r>
              <a:rPr lang="en-US" sz="1000" dirty="0" err="1" smtClean="0">
                <a:solidFill>
                  <a:schemeClr val="tx1"/>
                </a:solidFill>
              </a:rPr>
              <a:t>eTMF</a:t>
            </a:r>
            <a:endParaRPr lang="en-US" sz="1000" dirty="0">
              <a:solidFill>
                <a:schemeClr val="tx1"/>
              </a:solidFill>
            </a:endParaRPr>
          </a:p>
        </p:txBody>
      </p:sp>
      <p:pic>
        <p:nvPicPr>
          <p:cNvPr id="171"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225982" y="1293240"/>
            <a:ext cx="320656" cy="310940"/>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523380" y="1605500"/>
            <a:ext cx="320656" cy="310940"/>
          </a:xfrm>
          <a:prstGeom prst="rect">
            <a:avLst/>
          </a:prstGeom>
          <a:noFill/>
          <a:extLst>
            <a:ext uri="{909E8E84-426E-40DD-AFC4-6F175D3DCCD1}">
              <a14:hiddenFill xmlns:a14="http://schemas.microsoft.com/office/drawing/2010/main">
                <a:solidFill>
                  <a:srgbClr val="FFFFFF"/>
                </a:solidFill>
              </a14:hiddenFill>
            </a:ext>
          </a:extLst>
        </p:spPr>
      </p:pic>
      <p:pic>
        <p:nvPicPr>
          <p:cNvPr id="177"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538900" y="1339525"/>
            <a:ext cx="320656" cy="310940"/>
          </a:xfrm>
          <a:prstGeom prst="rect">
            <a:avLst/>
          </a:prstGeom>
          <a:noFill/>
          <a:extLst>
            <a:ext uri="{909E8E84-426E-40DD-AFC4-6F175D3DCCD1}">
              <a14:hiddenFill xmlns:a14="http://schemas.microsoft.com/office/drawing/2010/main">
                <a:solidFill>
                  <a:srgbClr val="FFFFFF"/>
                </a:solidFill>
              </a14:hiddenFill>
            </a:ext>
          </a:extLst>
        </p:spPr>
      </p:pic>
      <p:pic>
        <p:nvPicPr>
          <p:cNvPr id="178"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014028" y="2204616"/>
            <a:ext cx="320656" cy="310940"/>
          </a:xfrm>
          <a:prstGeom prst="rect">
            <a:avLst/>
          </a:prstGeom>
          <a:noFill/>
          <a:extLst>
            <a:ext uri="{909E8E84-426E-40DD-AFC4-6F175D3DCCD1}">
              <a14:hiddenFill xmlns:a14="http://schemas.microsoft.com/office/drawing/2010/main">
                <a:solidFill>
                  <a:srgbClr val="FFFFFF"/>
                </a:solidFill>
              </a14:hiddenFill>
            </a:ext>
          </a:extLst>
        </p:spPr>
      </p:pic>
      <p:pic>
        <p:nvPicPr>
          <p:cNvPr id="179"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324563" y="2263312"/>
            <a:ext cx="320656" cy="310940"/>
          </a:xfrm>
          <a:prstGeom prst="rect">
            <a:avLst/>
          </a:prstGeom>
          <a:noFill/>
          <a:extLst>
            <a:ext uri="{909E8E84-426E-40DD-AFC4-6F175D3DCCD1}">
              <a14:hiddenFill xmlns:a14="http://schemas.microsoft.com/office/drawing/2010/main">
                <a:solidFill>
                  <a:srgbClr val="FFFFFF"/>
                </a:solidFill>
              </a14:hiddenFill>
            </a:ext>
          </a:extLst>
        </p:spPr>
      </p:pic>
      <p:pic>
        <p:nvPicPr>
          <p:cNvPr id="180"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643249" y="2227454"/>
            <a:ext cx="320656" cy="310940"/>
          </a:xfrm>
          <a:prstGeom prst="rect">
            <a:avLst/>
          </a:prstGeom>
          <a:noFill/>
          <a:extLst>
            <a:ext uri="{909E8E84-426E-40DD-AFC4-6F175D3DCCD1}">
              <a14:hiddenFill xmlns:a14="http://schemas.microsoft.com/office/drawing/2010/main">
                <a:solidFill>
                  <a:srgbClr val="FFFFFF"/>
                </a:solidFill>
              </a14:hiddenFill>
            </a:ext>
          </a:extLst>
        </p:spPr>
      </p:pic>
      <p:pic>
        <p:nvPicPr>
          <p:cNvPr id="181"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571972" y="2245384"/>
            <a:ext cx="320656" cy="310940"/>
          </a:xfrm>
          <a:prstGeom prst="rect">
            <a:avLst/>
          </a:prstGeom>
          <a:noFill/>
          <a:extLst>
            <a:ext uri="{909E8E84-426E-40DD-AFC4-6F175D3DCCD1}">
              <a14:hiddenFill xmlns:a14="http://schemas.microsoft.com/office/drawing/2010/main">
                <a:solidFill>
                  <a:srgbClr val="FFFFFF"/>
                </a:solidFill>
              </a14:hiddenFill>
            </a:ext>
          </a:extLst>
        </p:spPr>
      </p:pic>
      <p:pic>
        <p:nvPicPr>
          <p:cNvPr id="182"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092363" y="2263314"/>
            <a:ext cx="320656" cy="310940"/>
          </a:xfrm>
          <a:prstGeom prst="rect">
            <a:avLst/>
          </a:prstGeom>
          <a:noFill/>
          <a:extLst>
            <a:ext uri="{909E8E84-426E-40DD-AFC4-6F175D3DCCD1}">
              <a14:hiddenFill xmlns:a14="http://schemas.microsoft.com/office/drawing/2010/main">
                <a:solidFill>
                  <a:srgbClr val="FFFFFF"/>
                </a:solidFill>
              </a14:hiddenFill>
            </a:ext>
          </a:extLst>
        </p:spPr>
      </p:pic>
      <p:pic>
        <p:nvPicPr>
          <p:cNvPr id="183"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594210" y="1447145"/>
            <a:ext cx="320656" cy="310940"/>
          </a:xfrm>
          <a:prstGeom prst="rect">
            <a:avLst/>
          </a:prstGeom>
          <a:noFill/>
          <a:extLst>
            <a:ext uri="{909E8E84-426E-40DD-AFC4-6F175D3DCCD1}">
              <a14:hiddenFill xmlns:a14="http://schemas.microsoft.com/office/drawing/2010/main">
                <a:solidFill>
                  <a:srgbClr val="FFFFFF"/>
                </a:solidFill>
              </a14:hiddenFill>
            </a:ext>
          </a:extLst>
        </p:spPr>
      </p:pic>
      <p:pic>
        <p:nvPicPr>
          <p:cNvPr id="184"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835146" y="3012521"/>
            <a:ext cx="320656" cy="310940"/>
          </a:xfrm>
          <a:prstGeom prst="rect">
            <a:avLst/>
          </a:prstGeom>
          <a:noFill/>
          <a:extLst>
            <a:ext uri="{909E8E84-426E-40DD-AFC4-6F175D3DCCD1}">
              <a14:hiddenFill xmlns:a14="http://schemas.microsoft.com/office/drawing/2010/main">
                <a:solidFill>
                  <a:srgbClr val="FFFFFF"/>
                </a:solidFill>
              </a14:hiddenFill>
            </a:ext>
          </a:extLst>
        </p:spPr>
      </p:pic>
      <p:pic>
        <p:nvPicPr>
          <p:cNvPr id="185"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347198" y="3056676"/>
            <a:ext cx="320656" cy="310940"/>
          </a:xfrm>
          <a:prstGeom prst="rect">
            <a:avLst/>
          </a:prstGeom>
          <a:noFill/>
          <a:extLst>
            <a:ext uri="{909E8E84-426E-40DD-AFC4-6F175D3DCCD1}">
              <a14:hiddenFill xmlns:a14="http://schemas.microsoft.com/office/drawing/2010/main">
                <a:solidFill>
                  <a:srgbClr val="FFFFFF"/>
                </a:solidFill>
              </a14:hiddenFill>
            </a:ext>
          </a:extLst>
        </p:spPr>
      </p:pic>
      <p:pic>
        <p:nvPicPr>
          <p:cNvPr id="186"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025727" y="3006394"/>
            <a:ext cx="320656" cy="310940"/>
          </a:xfrm>
          <a:prstGeom prst="rect">
            <a:avLst/>
          </a:prstGeom>
          <a:noFill/>
          <a:extLst>
            <a:ext uri="{909E8E84-426E-40DD-AFC4-6F175D3DCCD1}">
              <a14:hiddenFill xmlns:a14="http://schemas.microsoft.com/office/drawing/2010/main">
                <a:solidFill>
                  <a:srgbClr val="FFFFFF"/>
                </a:solidFill>
              </a14:hiddenFill>
            </a:ext>
          </a:extLst>
        </p:spPr>
      </p:pic>
      <p:pic>
        <p:nvPicPr>
          <p:cNvPr id="187"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097445" y="3656333"/>
            <a:ext cx="320656" cy="310940"/>
          </a:xfrm>
          <a:prstGeom prst="rect">
            <a:avLst/>
          </a:prstGeom>
          <a:noFill/>
          <a:extLst>
            <a:ext uri="{909E8E84-426E-40DD-AFC4-6F175D3DCCD1}">
              <a14:hiddenFill xmlns:a14="http://schemas.microsoft.com/office/drawing/2010/main">
                <a:solidFill>
                  <a:srgbClr val="FFFFFF"/>
                </a:solidFill>
              </a14:hiddenFill>
            </a:ext>
          </a:extLst>
        </p:spPr>
      </p:pic>
      <p:pic>
        <p:nvPicPr>
          <p:cNvPr id="188"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257537" y="4561867"/>
            <a:ext cx="320656" cy="310940"/>
          </a:xfrm>
          <a:prstGeom prst="rect">
            <a:avLst/>
          </a:prstGeom>
          <a:noFill/>
          <a:extLst>
            <a:ext uri="{909E8E84-426E-40DD-AFC4-6F175D3DCCD1}">
              <a14:hiddenFill xmlns:a14="http://schemas.microsoft.com/office/drawing/2010/main">
                <a:solidFill>
                  <a:srgbClr val="FFFFFF"/>
                </a:solidFill>
              </a14:hiddenFill>
            </a:ext>
          </a:extLst>
        </p:spPr>
      </p:pic>
      <p:pic>
        <p:nvPicPr>
          <p:cNvPr id="189"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633829" y="4593626"/>
            <a:ext cx="320656" cy="310940"/>
          </a:xfrm>
          <a:prstGeom prst="rect">
            <a:avLst/>
          </a:prstGeom>
          <a:noFill/>
          <a:extLst>
            <a:ext uri="{909E8E84-426E-40DD-AFC4-6F175D3DCCD1}">
              <a14:hiddenFill xmlns:a14="http://schemas.microsoft.com/office/drawing/2010/main">
                <a:solidFill>
                  <a:srgbClr val="FFFFFF"/>
                </a:solidFill>
              </a14:hiddenFill>
            </a:ext>
          </a:extLst>
        </p:spPr>
      </p:pic>
      <p:pic>
        <p:nvPicPr>
          <p:cNvPr id="190"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921839" y="4503749"/>
            <a:ext cx="320656" cy="310940"/>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286055" y="5207682"/>
            <a:ext cx="320656" cy="310940"/>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945937" y="5089028"/>
            <a:ext cx="320656" cy="310940"/>
          </a:xfrm>
          <a:prstGeom prst="rect">
            <a:avLst/>
          </a:prstGeom>
          <a:noFill/>
          <a:extLst>
            <a:ext uri="{909E8E84-426E-40DD-AFC4-6F175D3DCCD1}">
              <a14:hiddenFill xmlns:a14="http://schemas.microsoft.com/office/drawing/2010/main">
                <a:solidFill>
                  <a:srgbClr val="FFFFFF"/>
                </a:solidFill>
              </a14:hiddenFill>
            </a:ext>
          </a:extLst>
        </p:spPr>
      </p:pic>
      <p:pic>
        <p:nvPicPr>
          <p:cNvPr id="193"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829928" y="5106837"/>
            <a:ext cx="320656" cy="310940"/>
          </a:xfrm>
          <a:prstGeom prst="rect">
            <a:avLst/>
          </a:prstGeom>
          <a:noFill/>
          <a:extLst>
            <a:ext uri="{909E8E84-426E-40DD-AFC4-6F175D3DCCD1}">
              <a14:hiddenFill xmlns:a14="http://schemas.microsoft.com/office/drawing/2010/main">
                <a:solidFill>
                  <a:srgbClr val="FFFFFF"/>
                </a:solidFill>
              </a14:hiddenFill>
            </a:ext>
          </a:extLst>
        </p:spPr>
      </p:pic>
      <p:pic>
        <p:nvPicPr>
          <p:cNvPr id="194"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528828" y="6071978"/>
            <a:ext cx="320656" cy="310940"/>
          </a:xfrm>
          <a:prstGeom prst="rect">
            <a:avLst/>
          </a:prstGeom>
          <a:noFill/>
          <a:extLst>
            <a:ext uri="{909E8E84-426E-40DD-AFC4-6F175D3DCCD1}">
              <a14:hiddenFill xmlns:a14="http://schemas.microsoft.com/office/drawing/2010/main">
                <a:solidFill>
                  <a:srgbClr val="FFFFFF"/>
                </a:solidFill>
              </a14:hiddenFill>
            </a:ext>
          </a:extLst>
        </p:spPr>
      </p:pic>
      <p:pic>
        <p:nvPicPr>
          <p:cNvPr id="195"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716248" y="5849405"/>
            <a:ext cx="320656" cy="310940"/>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821524" y="5910793"/>
            <a:ext cx="320656" cy="310940"/>
          </a:xfrm>
          <a:prstGeom prst="rect">
            <a:avLst/>
          </a:prstGeom>
          <a:noFill/>
          <a:extLst>
            <a:ext uri="{909E8E84-426E-40DD-AFC4-6F175D3DCCD1}">
              <a14:hiddenFill xmlns:a14="http://schemas.microsoft.com/office/drawing/2010/main">
                <a:solidFill>
                  <a:srgbClr val="FFFFFF"/>
                </a:solidFill>
              </a14:hiddenFill>
            </a:ext>
          </a:extLst>
        </p:spPr>
      </p:pic>
      <p:pic>
        <p:nvPicPr>
          <p:cNvPr id="197"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887317" y="5889028"/>
            <a:ext cx="320656" cy="310940"/>
          </a:xfrm>
          <a:prstGeom prst="rect">
            <a:avLst/>
          </a:prstGeom>
          <a:noFill/>
          <a:extLst>
            <a:ext uri="{909E8E84-426E-40DD-AFC4-6F175D3DCCD1}">
              <a14:hiddenFill xmlns:a14="http://schemas.microsoft.com/office/drawing/2010/main">
                <a:solidFill>
                  <a:srgbClr val="FFFFFF"/>
                </a:solidFill>
              </a14:hiddenFill>
            </a:ext>
          </a:extLst>
        </p:spPr>
      </p:pic>
      <p:pic>
        <p:nvPicPr>
          <p:cNvPr id="198"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841406" y="6081192"/>
            <a:ext cx="320656" cy="310940"/>
          </a:xfrm>
          <a:prstGeom prst="rect">
            <a:avLst/>
          </a:prstGeom>
          <a:noFill/>
          <a:extLst>
            <a:ext uri="{909E8E84-426E-40DD-AFC4-6F175D3DCCD1}">
              <a14:hiddenFill xmlns:a14="http://schemas.microsoft.com/office/drawing/2010/main">
                <a:solidFill>
                  <a:srgbClr val="FFFFFF"/>
                </a:solidFill>
              </a14:hiddenFill>
            </a:ext>
          </a:extLst>
        </p:spPr>
      </p:pic>
      <p:pic>
        <p:nvPicPr>
          <p:cNvPr id="199"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340047" y="5198762"/>
            <a:ext cx="320656" cy="310940"/>
          </a:xfrm>
          <a:prstGeom prst="rect">
            <a:avLst/>
          </a:prstGeom>
          <a:noFill/>
          <a:extLst>
            <a:ext uri="{909E8E84-426E-40DD-AFC4-6F175D3DCCD1}">
              <a14:hiddenFill xmlns:a14="http://schemas.microsoft.com/office/drawing/2010/main">
                <a:solidFill>
                  <a:srgbClr val="FFFFFF"/>
                </a:solidFill>
              </a14:hiddenFill>
            </a:ext>
          </a:extLst>
        </p:spPr>
      </p:pic>
      <p:pic>
        <p:nvPicPr>
          <p:cNvPr id="200"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022202" y="6160345"/>
            <a:ext cx="320656" cy="310940"/>
          </a:xfrm>
          <a:prstGeom prst="rect">
            <a:avLst/>
          </a:prstGeom>
          <a:noFill/>
          <a:extLst>
            <a:ext uri="{909E8E84-426E-40DD-AFC4-6F175D3DCCD1}">
              <a14:hiddenFill xmlns:a14="http://schemas.microsoft.com/office/drawing/2010/main">
                <a:solidFill>
                  <a:srgbClr val="FFFFFF"/>
                </a:solidFill>
              </a14:hiddenFill>
            </a:ext>
          </a:extLst>
        </p:spPr>
      </p:pic>
      <p:pic>
        <p:nvPicPr>
          <p:cNvPr id="201"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835868" y="5135036"/>
            <a:ext cx="320656" cy="310940"/>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724372" y="2397784"/>
            <a:ext cx="320656" cy="310940"/>
          </a:xfrm>
          <a:prstGeom prst="rect">
            <a:avLst/>
          </a:prstGeom>
          <a:noFill/>
          <a:extLst>
            <a:ext uri="{909E8E84-426E-40DD-AFC4-6F175D3DCCD1}">
              <a14:hiddenFill xmlns:a14="http://schemas.microsoft.com/office/drawing/2010/main">
                <a:solidFill>
                  <a:srgbClr val="FFFFFF"/>
                </a:solidFill>
              </a14:hiddenFill>
            </a:ext>
          </a:extLst>
        </p:spPr>
      </p:pic>
      <p:grpSp>
        <p:nvGrpSpPr>
          <p:cNvPr id="211" name="Group 210"/>
          <p:cNvGrpSpPr>
            <a:grpSpLocks noChangeAspect="1"/>
          </p:cNvGrpSpPr>
          <p:nvPr/>
        </p:nvGrpSpPr>
        <p:grpSpPr>
          <a:xfrm>
            <a:off x="3057755" y="6407382"/>
            <a:ext cx="3653889" cy="370110"/>
            <a:chOff x="2684778" y="4386943"/>
            <a:chExt cx="5373366" cy="544286"/>
          </a:xfrm>
        </p:grpSpPr>
        <p:sp>
          <p:nvSpPr>
            <p:cNvPr id="212" name="Rectangle 211"/>
            <p:cNvSpPr/>
            <p:nvPr/>
          </p:nvSpPr>
          <p:spPr>
            <a:xfrm>
              <a:off x="2684778" y="4386943"/>
              <a:ext cx="5373366" cy="544286"/>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3" name="Group 212"/>
            <p:cNvGrpSpPr/>
            <p:nvPr/>
          </p:nvGrpSpPr>
          <p:grpSpPr>
            <a:xfrm>
              <a:off x="2684778" y="4492061"/>
              <a:ext cx="5373366" cy="375171"/>
              <a:chOff x="2684778" y="4492061"/>
              <a:chExt cx="5373366" cy="375171"/>
            </a:xfrm>
          </p:grpSpPr>
          <p:grpSp>
            <p:nvGrpSpPr>
              <p:cNvPr id="214" name="Group 213"/>
              <p:cNvGrpSpPr/>
              <p:nvPr/>
            </p:nvGrpSpPr>
            <p:grpSpPr>
              <a:xfrm>
                <a:off x="3439882" y="4492061"/>
                <a:ext cx="4618262" cy="356248"/>
                <a:chOff x="3439882" y="4492061"/>
                <a:chExt cx="4618262" cy="356248"/>
              </a:xfrm>
            </p:grpSpPr>
            <p:sp>
              <p:nvSpPr>
                <p:cNvPr id="216" name="Flowchart: Terminator 215"/>
                <p:cNvSpPr/>
                <p:nvPr/>
              </p:nvSpPr>
              <p:spPr>
                <a:xfrm>
                  <a:off x="3439882" y="4498065"/>
                  <a:ext cx="1164886" cy="300669"/>
                </a:xfrm>
                <a:prstGeom prst="flowChartTerminator">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Solutions Ready</a:t>
                  </a:r>
                  <a:endParaRPr lang="en-US" sz="800" dirty="0">
                    <a:solidFill>
                      <a:schemeClr val="tx1"/>
                    </a:solidFill>
                  </a:endParaRPr>
                </a:p>
              </p:txBody>
            </p:sp>
            <p:pic>
              <p:nvPicPr>
                <p:cNvPr id="217"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369360" y="4537369"/>
                  <a:ext cx="320656" cy="310940"/>
                </a:xfrm>
                <a:prstGeom prst="rect">
                  <a:avLst/>
                </a:prstGeom>
                <a:noFill/>
                <a:extLst>
                  <a:ext uri="{909E8E84-426E-40DD-AFC4-6F175D3DCCD1}">
                    <a14:hiddenFill xmlns:a14="http://schemas.microsoft.com/office/drawing/2010/main">
                      <a:solidFill>
                        <a:srgbClr val="FFFFFF"/>
                      </a:solidFill>
                    </a14:hiddenFill>
                  </a:ext>
                </a:extLst>
              </p:spPr>
            </p:pic>
            <p:sp>
              <p:nvSpPr>
                <p:cNvPr id="218" name="Flowchart: Terminator 217"/>
                <p:cNvSpPr/>
                <p:nvPr/>
              </p:nvSpPr>
              <p:spPr>
                <a:xfrm>
                  <a:off x="4762259" y="4505138"/>
                  <a:ext cx="1067596" cy="293596"/>
                </a:xfrm>
                <a:prstGeom prst="flowChartTerminator">
                  <a:avLst/>
                </a:prstGeom>
                <a:solidFill>
                  <a:srgbClr val="FDE97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PoC</a:t>
                  </a:r>
                  <a:endParaRPr lang="en-US" sz="1000" dirty="0">
                    <a:solidFill>
                      <a:schemeClr val="tx1"/>
                    </a:solidFill>
                  </a:endParaRPr>
                </a:p>
              </p:txBody>
            </p:sp>
            <p:sp>
              <p:nvSpPr>
                <p:cNvPr id="219" name="Flowchart: Terminator 218"/>
                <p:cNvSpPr/>
                <p:nvPr/>
              </p:nvSpPr>
              <p:spPr>
                <a:xfrm>
                  <a:off x="5892646" y="4492061"/>
                  <a:ext cx="1237739" cy="306674"/>
                </a:xfrm>
                <a:prstGeom prst="flowChartTerminator">
                  <a:avLst/>
                </a:prstGeom>
                <a:solidFill>
                  <a:schemeClr val="accent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900"/>
                    </a:lnSpc>
                  </a:pPr>
                  <a:r>
                    <a:rPr lang="en-US" sz="1000" dirty="0" smtClean="0">
                      <a:solidFill>
                        <a:schemeClr val="bg1"/>
                      </a:solidFill>
                    </a:rPr>
                    <a:t>Concept</a:t>
                  </a:r>
                  <a:endParaRPr lang="en-US" sz="1000" dirty="0">
                    <a:solidFill>
                      <a:schemeClr val="bg1"/>
                    </a:solidFill>
                  </a:endParaRPr>
                </a:p>
              </p:txBody>
            </p:sp>
            <p:sp>
              <p:nvSpPr>
                <p:cNvPr id="220" name="TextBox 219"/>
                <p:cNvSpPr txBox="1"/>
                <p:nvPr/>
              </p:nvSpPr>
              <p:spPr>
                <a:xfrm>
                  <a:off x="7181385" y="4569604"/>
                  <a:ext cx="876759" cy="230652"/>
                </a:xfrm>
                <a:prstGeom prst="rect">
                  <a:avLst/>
                </a:prstGeom>
                <a:noFill/>
              </p:spPr>
              <p:txBody>
                <a:bodyPr wrap="square" lIns="0" tIns="0" rIns="0" bIns="0" rtlCol="0">
                  <a:noAutofit/>
                </a:bodyPr>
                <a:lstStyle/>
                <a:p>
                  <a:pPr algn="ctr"/>
                  <a:r>
                    <a:rPr lang="en-US" sz="800" dirty="0" smtClean="0">
                      <a:solidFill>
                        <a:srgbClr val="9A8B7D">
                          <a:lumMod val="50000"/>
                        </a:srgbClr>
                      </a:solidFill>
                    </a:rPr>
                    <a:t>Sub Process</a:t>
                  </a:r>
                  <a:endParaRPr lang="en-GB" sz="800" dirty="0" smtClean="0">
                    <a:solidFill>
                      <a:srgbClr val="9A8B7D">
                        <a:lumMod val="50000"/>
                      </a:srgbClr>
                    </a:solidFill>
                  </a:endParaRPr>
                </a:p>
              </p:txBody>
            </p:sp>
            <p:pic>
              <p:nvPicPr>
                <p:cNvPr id="221"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764528" y="4529460"/>
                  <a:ext cx="320656" cy="310940"/>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863893" y="4508627"/>
                  <a:ext cx="320656" cy="310940"/>
                </a:xfrm>
                <a:prstGeom prst="rect">
                  <a:avLst/>
                </a:prstGeom>
                <a:noFill/>
                <a:extLst>
                  <a:ext uri="{909E8E84-426E-40DD-AFC4-6F175D3DCCD1}">
                    <a14:hiddenFill xmlns:a14="http://schemas.microsoft.com/office/drawing/2010/main">
                      <a:solidFill>
                        <a:srgbClr val="FFFFFF"/>
                      </a:solidFill>
                    </a14:hiddenFill>
                  </a:ext>
                </a:extLst>
              </p:spPr>
            </p:pic>
          </p:grpSp>
          <p:sp>
            <p:nvSpPr>
              <p:cNvPr id="215" name="TextBox 214"/>
              <p:cNvSpPr txBox="1"/>
              <p:nvPr/>
            </p:nvSpPr>
            <p:spPr>
              <a:xfrm>
                <a:off x="2684778" y="4505138"/>
                <a:ext cx="979715" cy="362094"/>
              </a:xfrm>
              <a:prstGeom prst="rect">
                <a:avLst/>
              </a:prstGeom>
              <a:noFill/>
            </p:spPr>
            <p:txBody>
              <a:bodyPr wrap="square" rtlCol="0">
                <a:spAutoFit/>
              </a:bodyPr>
              <a:lstStyle/>
              <a:p>
                <a:r>
                  <a:rPr lang="en-US" sz="1000" dirty="0" smtClean="0"/>
                  <a:t>Legends</a:t>
                </a:r>
                <a:endParaRPr lang="en-US" sz="1000" dirty="0"/>
              </a:p>
            </p:txBody>
          </p:sp>
        </p:grpSp>
      </p:grpSp>
    </p:spTree>
    <p:extLst>
      <p:ext uri="{BB962C8B-B14F-4D97-AF65-F5344CB8AC3E}">
        <p14:creationId xmlns:p14="http://schemas.microsoft.com/office/powerpoint/2010/main" val="1722442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38347" y="6314303"/>
            <a:ext cx="5553534" cy="54369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lstStyle/>
          <a:p>
            <a:r>
              <a:rPr lang="en-US" dirty="0" smtClean="0"/>
              <a:t>Clinical Data Management – Automation Opportunity Landscape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51983009"/>
              </p:ext>
            </p:extLst>
          </p:nvPr>
        </p:nvGraphicFramePr>
        <p:xfrm>
          <a:off x="7662712" y="679953"/>
          <a:ext cx="4529288" cy="6103620"/>
        </p:xfrm>
        <a:graphic>
          <a:graphicData uri="http://schemas.openxmlformats.org/drawingml/2006/table">
            <a:tbl>
              <a:tblPr firstRow="1" bandRow="1">
                <a:tableStyleId>{5C22544A-7EE6-4342-B048-85BDC9FD1C3A}</a:tableStyleId>
              </a:tblPr>
              <a:tblGrid>
                <a:gridCol w="1289902"/>
                <a:gridCol w="3239386"/>
              </a:tblGrid>
              <a:tr h="271238">
                <a:tc>
                  <a:txBody>
                    <a:bodyPr/>
                    <a:lstStyle/>
                    <a:p>
                      <a:pPr algn="ctr"/>
                      <a:r>
                        <a:rPr lang="en-US" sz="1200" dirty="0" smtClean="0"/>
                        <a:t>Wor</a:t>
                      </a:r>
                      <a:r>
                        <a:rPr lang="en-US" sz="1200" baseline="0" dirty="0" smtClean="0"/>
                        <a:t>k Area</a:t>
                      </a:r>
                      <a:endParaRPr lang="en-US" sz="1200" dirty="0"/>
                    </a:p>
                  </a:txBody>
                  <a:tcPr anchor="ctr"/>
                </a:tc>
                <a:tc>
                  <a:txBody>
                    <a:bodyPr/>
                    <a:lstStyle/>
                    <a:p>
                      <a:pPr algn="ctr"/>
                      <a:r>
                        <a:rPr lang="en-US" sz="1200" dirty="0" smtClean="0"/>
                        <a:t>Automation Opportunity</a:t>
                      </a:r>
                      <a:endParaRPr lang="en-US" sz="1200" dirty="0"/>
                    </a:p>
                  </a:txBody>
                  <a:tcPr anchor="ctr"/>
                </a:tc>
              </a:tr>
              <a:tr h="406857">
                <a:tc>
                  <a:txBody>
                    <a:bodyPr/>
                    <a:lstStyle/>
                    <a:p>
                      <a:r>
                        <a:rPr lang="en-US" sz="1050" dirty="0" smtClean="0">
                          <a:latin typeface="+mn-lt"/>
                        </a:rPr>
                        <a:t>ALS &amp; DVR history</a:t>
                      </a:r>
                      <a:r>
                        <a:rPr lang="en-US" sz="1050" baseline="0" dirty="0" smtClean="0">
                          <a:latin typeface="+mn-lt"/>
                        </a:rPr>
                        <a:t> tacking</a:t>
                      </a:r>
                      <a:endParaRPr lang="en-US" sz="1050" dirty="0">
                        <a:latin typeface="+mn-lt"/>
                      </a:endParaRPr>
                    </a:p>
                  </a:txBody>
                  <a:tcPr anchor="ctr"/>
                </a:tc>
                <a:tc>
                  <a:txBody>
                    <a:bodyPr/>
                    <a:lstStyle/>
                    <a:p>
                      <a:r>
                        <a:rPr lang="en-US" sz="1050" dirty="0" smtClean="0">
                          <a:latin typeface="+mn-lt"/>
                        </a:rPr>
                        <a:t>Automate Reconciliation of specifications ALS &amp; DVR specifications and history tracking</a:t>
                      </a:r>
                      <a:endParaRPr lang="en-US" sz="1050" dirty="0">
                        <a:latin typeface="+mn-lt"/>
                      </a:endParaRPr>
                    </a:p>
                  </a:txBody>
                  <a:tcPr anchor="ctr"/>
                </a:tc>
              </a:tr>
              <a:tr h="406857">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050" dirty="0" smtClean="0">
                          <a:latin typeface="+mn-lt"/>
                        </a:rPr>
                        <a:t>ALS</a:t>
                      </a:r>
                      <a:r>
                        <a:rPr lang="en-US" sz="1050" baseline="0" dirty="0" smtClean="0">
                          <a:latin typeface="+mn-lt"/>
                        </a:rPr>
                        <a:t> Specification Creation</a:t>
                      </a:r>
                      <a:endParaRPr lang="en-US" sz="1050" dirty="0">
                        <a:latin typeface="+mn-lt"/>
                      </a:endParaRPr>
                    </a:p>
                  </a:txBody>
                  <a:tcPr anchor="ctr"/>
                </a:tc>
                <a:tc>
                  <a:txBody>
                    <a:bodyPr/>
                    <a:lstStyle/>
                    <a:p>
                      <a:r>
                        <a:rPr lang="en-US" sz="1050" dirty="0" smtClean="0">
                          <a:latin typeface="+mn-lt"/>
                        </a:rPr>
                        <a:t>Automate ALS (architect loader</a:t>
                      </a:r>
                      <a:r>
                        <a:rPr lang="en-US" sz="1050" baseline="0" dirty="0" smtClean="0">
                          <a:latin typeface="+mn-lt"/>
                        </a:rPr>
                        <a:t> specs) </a:t>
                      </a:r>
                      <a:r>
                        <a:rPr lang="en-US" sz="1050" dirty="0" smtClean="0">
                          <a:latin typeface="+mn-lt"/>
                        </a:rPr>
                        <a:t>Specifications Creation based on protocol document</a:t>
                      </a:r>
                      <a:endParaRPr lang="en-US" sz="1050" dirty="0">
                        <a:latin typeface="+mn-lt"/>
                      </a:endParaRPr>
                    </a:p>
                  </a:txBody>
                  <a:tcPr anchor="ctr"/>
                </a:tc>
              </a:tr>
              <a:tr h="565079">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050" dirty="0" smtClean="0">
                          <a:latin typeface="+mn-lt"/>
                        </a:rPr>
                        <a:t>Data</a:t>
                      </a:r>
                      <a:r>
                        <a:rPr lang="en-US" sz="1050" baseline="0" dirty="0" smtClean="0">
                          <a:latin typeface="+mn-lt"/>
                        </a:rPr>
                        <a:t> Management Metrics</a:t>
                      </a:r>
                      <a:endParaRPr lang="en-US" sz="1050" dirty="0">
                        <a:latin typeface="+mn-lt"/>
                      </a:endParaRPr>
                    </a:p>
                  </a:txBody>
                  <a:tcPr anchor="ctr"/>
                </a:tc>
                <a:tc>
                  <a:txBody>
                    <a:bodyPr/>
                    <a:lstStyle/>
                    <a:p>
                      <a:r>
                        <a:rPr lang="en-US" sz="1050" dirty="0" smtClean="0">
                          <a:latin typeface="+mn-lt"/>
                        </a:rPr>
                        <a:t>Data Mgmt. Metrics  </a:t>
                      </a:r>
                      <a:r>
                        <a:rPr lang="en-US" sz="1050" b="0" i="0" u="none" strike="noStrike" dirty="0" smtClean="0">
                          <a:solidFill>
                            <a:srgbClr val="000000"/>
                          </a:solidFill>
                          <a:effectLst/>
                          <a:latin typeface="+mn-lt"/>
                        </a:rPr>
                        <a:t>automates country, site wise summary metrics to enable faster resolution of queries, discrepancies</a:t>
                      </a:r>
                      <a:endParaRPr lang="en-US" sz="1050" dirty="0">
                        <a:latin typeface="+mn-lt"/>
                      </a:endParaRPr>
                    </a:p>
                  </a:txBody>
                  <a:tcPr anchor="ctr"/>
                </a:tc>
              </a:tr>
              <a:tr h="406857">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050" dirty="0" smtClean="0">
                          <a:latin typeface="+mn-lt"/>
                        </a:rPr>
                        <a:t>Data Management</a:t>
                      </a:r>
                      <a:r>
                        <a:rPr lang="en-US" sz="1050" baseline="0" dirty="0" smtClean="0">
                          <a:latin typeface="+mn-lt"/>
                        </a:rPr>
                        <a:t> Plan</a:t>
                      </a:r>
                      <a:endParaRPr lang="en-US" sz="1050" dirty="0">
                        <a:latin typeface="+mn-lt"/>
                      </a:endParaRPr>
                    </a:p>
                  </a:txBody>
                  <a:tcPr anchor="ctr"/>
                </a:tc>
                <a:tc>
                  <a:txBody>
                    <a:bodyPr/>
                    <a:lstStyle/>
                    <a:p>
                      <a:r>
                        <a:rPr lang="en-US" sz="1050" dirty="0" smtClean="0">
                          <a:latin typeface="+mn-lt"/>
                        </a:rPr>
                        <a:t>Data Mgmt. Plan</a:t>
                      </a:r>
                      <a:r>
                        <a:rPr lang="en-US" sz="1050" baseline="0" dirty="0" smtClean="0">
                          <a:latin typeface="+mn-lt"/>
                        </a:rPr>
                        <a:t> Creation to automate creation of draft plan based on protocol documents</a:t>
                      </a:r>
                      <a:endParaRPr lang="en-US" sz="1050" dirty="0">
                        <a:latin typeface="+mn-lt"/>
                      </a:endParaRPr>
                    </a:p>
                  </a:txBody>
                  <a:tcPr anchor="ctr"/>
                </a:tc>
              </a:tr>
              <a:tr h="565079">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050" dirty="0" err="1" smtClean="0">
                          <a:latin typeface="+mn-lt"/>
                        </a:rPr>
                        <a:t>eCRF</a:t>
                      </a:r>
                      <a:r>
                        <a:rPr lang="en-US" sz="1050" baseline="0" dirty="0" smtClean="0">
                          <a:latin typeface="+mn-lt"/>
                        </a:rPr>
                        <a:t> annotation and Bookmarking</a:t>
                      </a:r>
                      <a:endParaRPr lang="en-US" sz="1050" dirty="0">
                        <a:latin typeface="+mn-lt"/>
                      </a:endParaRPr>
                    </a:p>
                  </a:txBody>
                  <a:tcPr anchor="ctr"/>
                </a:tc>
                <a:tc>
                  <a:txBody>
                    <a:bodyPr/>
                    <a:lstStyle/>
                    <a:p>
                      <a:r>
                        <a:rPr lang="en-US" sz="1050" dirty="0" err="1" smtClean="0">
                          <a:latin typeface="+mn-lt"/>
                        </a:rPr>
                        <a:t>eCRF</a:t>
                      </a:r>
                      <a:r>
                        <a:rPr lang="en-US" sz="1050" dirty="0" smtClean="0">
                          <a:latin typeface="+mn-lt"/>
                        </a:rPr>
                        <a:t> Annotation &amp; Bookmarking automation – To automate</a:t>
                      </a:r>
                      <a:r>
                        <a:rPr lang="en-US" sz="1050" baseline="0" dirty="0" smtClean="0">
                          <a:latin typeface="+mn-lt"/>
                        </a:rPr>
                        <a:t> SDTM annotation and bookmarking creation by referring mapping guidelines</a:t>
                      </a:r>
                      <a:endParaRPr lang="en-US" sz="1050" dirty="0">
                        <a:latin typeface="+mn-lt"/>
                      </a:endParaRPr>
                    </a:p>
                  </a:txBody>
                  <a:tcPr anchor="ctr"/>
                </a:tc>
              </a:tr>
              <a:tr h="565079">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050" dirty="0" smtClean="0">
                          <a:latin typeface="+mn-lt"/>
                        </a:rPr>
                        <a:t>Global Dictionary</a:t>
                      </a:r>
                      <a:r>
                        <a:rPr lang="en-US" sz="1050" baseline="0" dirty="0" smtClean="0">
                          <a:latin typeface="+mn-lt"/>
                        </a:rPr>
                        <a:t> Creation</a:t>
                      </a:r>
                      <a:endParaRPr lang="en-US" sz="1050" dirty="0">
                        <a:latin typeface="+mn-lt"/>
                      </a:endParaRPr>
                    </a:p>
                  </a:txBody>
                  <a:tcPr anchor="ctr"/>
                </a:tc>
                <a:tc>
                  <a:txBody>
                    <a:bodyPr/>
                    <a:lstStyle/>
                    <a:p>
                      <a:r>
                        <a:rPr lang="en-US" sz="1050" dirty="0" smtClean="0">
                          <a:latin typeface="+mn-lt"/>
                        </a:rPr>
                        <a:t>Global Dictionary Creation – TA wise global dictionary creation based</a:t>
                      </a:r>
                      <a:r>
                        <a:rPr lang="en-US" sz="1050" baseline="0" dirty="0" smtClean="0">
                          <a:latin typeface="+mn-lt"/>
                        </a:rPr>
                        <a:t> on historic specifications to assist associates  for DB design</a:t>
                      </a:r>
                      <a:endParaRPr lang="en-US" sz="1050" dirty="0">
                        <a:latin typeface="+mn-lt"/>
                      </a:endParaRPr>
                    </a:p>
                  </a:txBody>
                  <a:tcPr anchor="ctr"/>
                </a:tc>
              </a:tr>
              <a:tr h="406857">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050" dirty="0" smtClean="0">
                          <a:latin typeface="+mn-lt"/>
                        </a:rPr>
                        <a:t>Test Script Creation</a:t>
                      </a:r>
                      <a:endParaRPr lang="en-US" sz="1050" dirty="0">
                        <a:latin typeface="+mn-lt"/>
                      </a:endParaRPr>
                    </a:p>
                  </a:txBody>
                  <a:tcPr anchor="ct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050" dirty="0" smtClean="0">
                          <a:latin typeface="+mn-lt"/>
                        </a:rPr>
                        <a:t>Automate </a:t>
                      </a:r>
                      <a:r>
                        <a:rPr lang="en-US" sz="1050" dirty="0" err="1" smtClean="0">
                          <a:latin typeface="+mn-lt"/>
                        </a:rPr>
                        <a:t>eCRF</a:t>
                      </a:r>
                      <a:r>
                        <a:rPr lang="en-US" sz="1050" dirty="0" smtClean="0">
                          <a:latin typeface="+mn-lt"/>
                        </a:rPr>
                        <a:t> Test Script Creation for User Acceptance Testing</a:t>
                      </a:r>
                      <a:endParaRPr lang="en-US" sz="1050" dirty="0">
                        <a:latin typeface="+mn-lt"/>
                      </a:endParaRPr>
                    </a:p>
                  </a:txBody>
                  <a:tcPr anchor="ctr"/>
                </a:tc>
              </a:tr>
              <a:tr h="248635">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050" dirty="0" smtClean="0">
                          <a:latin typeface="+mn-lt"/>
                        </a:rPr>
                        <a:t>Testing Automation</a:t>
                      </a:r>
                      <a:endParaRPr lang="en-US" sz="1050" dirty="0">
                        <a:latin typeface="+mn-lt"/>
                      </a:endParaRPr>
                    </a:p>
                  </a:txBody>
                  <a:tcPr anchor="ctr"/>
                </a:tc>
                <a:tc>
                  <a:txBody>
                    <a:bodyPr/>
                    <a:lstStyle/>
                    <a:p>
                      <a:r>
                        <a:rPr lang="en-US" sz="1050" dirty="0" err="1" smtClean="0">
                          <a:latin typeface="+mn-lt"/>
                        </a:rPr>
                        <a:t>eCRF</a:t>
                      </a:r>
                      <a:r>
                        <a:rPr lang="en-US" sz="1050" dirty="0" smtClean="0">
                          <a:latin typeface="+mn-lt"/>
                        </a:rPr>
                        <a:t> Testing Automation based on test scripts</a:t>
                      </a:r>
                      <a:endParaRPr lang="en-US" sz="1050" dirty="0">
                        <a:latin typeface="+mn-lt"/>
                      </a:endParaRPr>
                    </a:p>
                  </a:txBody>
                  <a:tcPr anchor="ctr"/>
                </a:tc>
              </a:tr>
              <a:tr h="406857">
                <a:tc>
                  <a:txBody>
                    <a:bodyPr/>
                    <a:lstStyle/>
                    <a:p>
                      <a:r>
                        <a:rPr lang="en-US" sz="1050" dirty="0" smtClean="0">
                          <a:latin typeface="+mn-lt"/>
                        </a:rPr>
                        <a:t>Patient Profile Listing</a:t>
                      </a:r>
                      <a:endParaRPr lang="en-US" sz="1050" dirty="0">
                        <a:latin typeface="+mn-lt"/>
                      </a:endParaRPr>
                    </a:p>
                  </a:txBody>
                  <a:tcPr anchor="ctr"/>
                </a:tc>
                <a:tc>
                  <a:txBody>
                    <a:bodyPr/>
                    <a:lstStyle/>
                    <a:p>
                      <a:r>
                        <a:rPr lang="en-US" sz="1050" dirty="0" smtClean="0">
                          <a:latin typeface="+mn-lt"/>
                        </a:rPr>
                        <a:t>Patient Profile Listing to</a:t>
                      </a:r>
                      <a:r>
                        <a:rPr lang="en-US" sz="1050" baseline="0" dirty="0" smtClean="0">
                          <a:latin typeface="+mn-lt"/>
                        </a:rPr>
                        <a:t> automate subject wise consolidated reports</a:t>
                      </a:r>
                      <a:endParaRPr lang="en-US" sz="1050" dirty="0">
                        <a:latin typeface="+mn-lt"/>
                      </a:endParaRPr>
                    </a:p>
                  </a:txBody>
                  <a:tcPr anchor="ctr"/>
                </a:tc>
              </a:tr>
              <a:tr h="406857">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050" dirty="0" smtClean="0">
                          <a:latin typeface="+mn-lt"/>
                        </a:rPr>
                        <a:t>Lab</a:t>
                      </a:r>
                      <a:r>
                        <a:rPr lang="en-US" sz="1050" baseline="0" dirty="0" smtClean="0">
                          <a:latin typeface="+mn-lt"/>
                        </a:rPr>
                        <a:t> Report Reading</a:t>
                      </a:r>
                      <a:endParaRPr lang="en-US" sz="1050" dirty="0">
                        <a:latin typeface="+mn-lt"/>
                      </a:endParaRPr>
                    </a:p>
                  </a:txBody>
                  <a:tcPr anchor="ctr"/>
                </a:tc>
                <a:tc>
                  <a:txBody>
                    <a:bodyPr/>
                    <a:lstStyle/>
                    <a:p>
                      <a:r>
                        <a:rPr lang="en-US" sz="1050" dirty="0" smtClean="0">
                          <a:latin typeface="+mn-lt"/>
                        </a:rPr>
                        <a:t>OCR for Lab</a:t>
                      </a:r>
                      <a:r>
                        <a:rPr lang="en-US" sz="1050" baseline="0" dirty="0" smtClean="0">
                          <a:latin typeface="+mn-lt"/>
                        </a:rPr>
                        <a:t> Reports to assist in extracting information from image Lab Reports </a:t>
                      </a:r>
                      <a:endParaRPr lang="en-US" sz="1050" dirty="0">
                        <a:latin typeface="+mn-lt"/>
                      </a:endParaRPr>
                    </a:p>
                  </a:txBody>
                  <a:tcPr anchor="ctr"/>
                </a:tc>
              </a:tr>
              <a:tr h="406857">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050" dirty="0" smtClean="0">
                          <a:latin typeface="+mn-lt"/>
                        </a:rPr>
                        <a:t>Lab </a:t>
                      </a:r>
                      <a:r>
                        <a:rPr lang="en-US" sz="1050" dirty="0" err="1" smtClean="0">
                          <a:latin typeface="+mn-lt"/>
                        </a:rPr>
                        <a:t>Analyte</a:t>
                      </a:r>
                      <a:r>
                        <a:rPr lang="en-US" sz="1050" dirty="0" smtClean="0">
                          <a:latin typeface="+mn-lt"/>
                        </a:rPr>
                        <a:t> Extraction</a:t>
                      </a:r>
                      <a:endParaRPr lang="en-US" sz="1050" dirty="0">
                        <a:latin typeface="+mn-lt"/>
                      </a:endParaRPr>
                    </a:p>
                  </a:txBody>
                  <a:tcPr anchor="ctr"/>
                </a:tc>
                <a:tc>
                  <a:txBody>
                    <a:bodyPr/>
                    <a:lstStyle/>
                    <a:p>
                      <a:r>
                        <a:rPr lang="en-US" sz="1050" dirty="0" smtClean="0">
                          <a:latin typeface="+mn-lt"/>
                        </a:rPr>
                        <a:t>Lab</a:t>
                      </a:r>
                      <a:r>
                        <a:rPr lang="en-US" sz="1050" baseline="0" dirty="0" smtClean="0">
                          <a:latin typeface="+mn-lt"/>
                        </a:rPr>
                        <a:t> </a:t>
                      </a:r>
                      <a:r>
                        <a:rPr lang="en-US" sz="1050" baseline="0" dirty="0" err="1" smtClean="0">
                          <a:latin typeface="+mn-lt"/>
                        </a:rPr>
                        <a:t>Analyte</a:t>
                      </a:r>
                      <a:r>
                        <a:rPr lang="en-US" sz="1050" baseline="0" dirty="0" smtClean="0">
                          <a:latin typeface="+mn-lt"/>
                        </a:rPr>
                        <a:t> Extraction to extract </a:t>
                      </a:r>
                      <a:r>
                        <a:rPr lang="en-US" sz="1050" baseline="0" dirty="0" err="1" smtClean="0">
                          <a:latin typeface="+mn-lt"/>
                        </a:rPr>
                        <a:t>analyte</a:t>
                      </a:r>
                      <a:r>
                        <a:rPr lang="en-US" sz="1050" baseline="0" dirty="0" smtClean="0">
                          <a:latin typeface="+mn-lt"/>
                        </a:rPr>
                        <a:t> information from unstructured Lab reports</a:t>
                      </a:r>
                      <a:endParaRPr lang="en-US" sz="1050" dirty="0">
                        <a:latin typeface="+mn-lt"/>
                      </a:endParaRPr>
                    </a:p>
                  </a:txBody>
                  <a:tcPr anchor="ctr"/>
                </a:tc>
              </a:tr>
              <a:tr h="503948">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050" dirty="0" smtClean="0">
                          <a:latin typeface="+mn-lt"/>
                        </a:rPr>
                        <a:t>SAE Reconciliation</a:t>
                      </a:r>
                      <a:endParaRPr lang="en-US" sz="1050" dirty="0">
                        <a:latin typeface="+mn-lt"/>
                      </a:endParaRPr>
                    </a:p>
                  </a:txBody>
                  <a:tcPr anchor="ctr"/>
                </a:tc>
                <a:tc>
                  <a:txBody>
                    <a:bodyPr/>
                    <a:lstStyle/>
                    <a:p>
                      <a:r>
                        <a:rPr lang="en-US" sz="1050" dirty="0" smtClean="0">
                          <a:latin typeface="+mn-lt"/>
                        </a:rPr>
                        <a:t>SAE Reconciliation</a:t>
                      </a:r>
                      <a:r>
                        <a:rPr lang="en-US" sz="1050" baseline="0" dirty="0" smtClean="0">
                          <a:latin typeface="+mn-lt"/>
                        </a:rPr>
                        <a:t> to reconcile subject wise AE’s reported in Clinical and Safety databases (downloaded reports) and highlights </a:t>
                      </a:r>
                      <a:r>
                        <a:rPr lang="en-US" sz="1050" baseline="0" dirty="0" err="1" smtClean="0">
                          <a:latin typeface="+mn-lt"/>
                        </a:rPr>
                        <a:t>discrepencies</a:t>
                      </a:r>
                      <a:endParaRPr lang="en-US" sz="1050" dirty="0">
                        <a:latin typeface="+mn-lt"/>
                      </a:endParaRPr>
                    </a:p>
                  </a:txBody>
                  <a:tcPr anchor="ctr"/>
                </a:tc>
              </a:tr>
              <a:tr h="347118">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050" dirty="0" smtClean="0">
                          <a:latin typeface="+mn-lt"/>
                        </a:rPr>
                        <a:t>Lab Data Recon</a:t>
                      </a:r>
                      <a:endParaRPr lang="en-US" sz="1050" dirty="0">
                        <a:latin typeface="+mn-lt"/>
                      </a:endParaRPr>
                    </a:p>
                  </a:txBody>
                  <a:tcPr anchor="ct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050" dirty="0" smtClean="0">
                          <a:latin typeface="+mn-lt"/>
                        </a:rPr>
                        <a:t>Lab Data Recon </a:t>
                      </a:r>
                      <a:r>
                        <a:rPr lang="en-US" sz="1050" b="0" i="0" u="none" strike="noStrike" dirty="0" smtClean="0">
                          <a:solidFill>
                            <a:srgbClr val="000000"/>
                          </a:solidFill>
                          <a:effectLst/>
                          <a:latin typeface="+mn-lt"/>
                        </a:rPr>
                        <a:t>reconciles recon data from various spread sheets highlights discrepancies</a:t>
                      </a:r>
                      <a:endParaRPr lang="en-US" sz="1050" dirty="0">
                        <a:latin typeface="+mn-lt"/>
                      </a:endParaRPr>
                    </a:p>
                  </a:txBody>
                  <a:tcPr anchor="ctr"/>
                </a:tc>
              </a:tr>
            </a:tbl>
          </a:graphicData>
        </a:graphic>
      </p:graphicFrame>
      <p:sp>
        <p:nvSpPr>
          <p:cNvPr id="12" name="Oval 11"/>
          <p:cNvSpPr/>
          <p:nvPr/>
        </p:nvSpPr>
        <p:spPr>
          <a:xfrm>
            <a:off x="852616" y="6361973"/>
            <a:ext cx="284206" cy="283464"/>
          </a:xfrm>
          <a:prstGeom prst="ellipse">
            <a:avLst/>
          </a:prstGeom>
          <a:solidFill>
            <a:schemeClr val="accent3">
              <a:lumMod val="40000"/>
              <a:lumOff val="60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67016" y="6361973"/>
            <a:ext cx="284206" cy="283464"/>
          </a:xfrm>
          <a:prstGeom prst="ellipse">
            <a:avLst/>
          </a:prstGeom>
          <a:solidFill>
            <a:srgbClr val="FEF5CA"/>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681416" y="6361973"/>
            <a:ext cx="284206" cy="283464"/>
          </a:xfrm>
          <a:prstGeom prst="ellipse">
            <a:avLst/>
          </a:prstGeom>
          <a:solidFill>
            <a:srgbClr val="FFDD3E"/>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58365" y="6591386"/>
            <a:ext cx="936804" cy="246221"/>
          </a:xfrm>
          <a:prstGeom prst="rect">
            <a:avLst/>
          </a:prstGeom>
          <a:noFill/>
        </p:spPr>
        <p:txBody>
          <a:bodyPr wrap="square" rtlCol="0">
            <a:spAutoFit/>
          </a:bodyPr>
          <a:lstStyle/>
          <a:p>
            <a:r>
              <a:rPr lang="en-US" sz="1000" dirty="0" smtClean="0"/>
              <a:t>Implemented</a:t>
            </a:r>
            <a:endParaRPr lang="en-US" sz="1000" dirty="0"/>
          </a:p>
        </p:txBody>
      </p:sp>
      <p:sp>
        <p:nvSpPr>
          <p:cNvPr id="18" name="TextBox 17"/>
          <p:cNvSpPr txBox="1"/>
          <p:nvPr/>
        </p:nvSpPr>
        <p:spPr>
          <a:xfrm>
            <a:off x="1495169" y="6587065"/>
            <a:ext cx="936804" cy="246221"/>
          </a:xfrm>
          <a:prstGeom prst="rect">
            <a:avLst/>
          </a:prstGeom>
          <a:noFill/>
        </p:spPr>
        <p:txBody>
          <a:bodyPr wrap="square" rtlCol="0">
            <a:spAutoFit/>
          </a:bodyPr>
          <a:lstStyle/>
          <a:p>
            <a:r>
              <a:rPr lang="en-US" sz="1000" dirty="0" smtClean="0"/>
              <a:t>PoC Done</a:t>
            </a:r>
            <a:endParaRPr lang="en-US" sz="1000" dirty="0"/>
          </a:p>
        </p:txBody>
      </p:sp>
      <p:sp>
        <p:nvSpPr>
          <p:cNvPr id="19" name="TextBox 18"/>
          <p:cNvSpPr txBox="1"/>
          <p:nvPr/>
        </p:nvSpPr>
        <p:spPr>
          <a:xfrm>
            <a:off x="2507190" y="6586607"/>
            <a:ext cx="936804" cy="246221"/>
          </a:xfrm>
          <a:prstGeom prst="rect">
            <a:avLst/>
          </a:prstGeom>
          <a:noFill/>
        </p:spPr>
        <p:txBody>
          <a:bodyPr wrap="square" rtlCol="0">
            <a:spAutoFit/>
          </a:bodyPr>
          <a:lstStyle/>
          <a:p>
            <a:r>
              <a:rPr lang="en-US" sz="1000" dirty="0" smtClean="0"/>
              <a:t>Concept</a:t>
            </a:r>
            <a:endParaRPr lang="en-US" sz="1000" dirty="0"/>
          </a:p>
        </p:txBody>
      </p:sp>
      <p:pic>
        <p:nvPicPr>
          <p:cNvPr id="26"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567873" y="6388795"/>
            <a:ext cx="320656" cy="31094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3412872" y="6605327"/>
            <a:ext cx="660218" cy="246221"/>
          </a:xfrm>
          <a:prstGeom prst="rect">
            <a:avLst/>
          </a:prstGeom>
          <a:noFill/>
        </p:spPr>
        <p:txBody>
          <a:bodyPr wrap="square" rtlCol="0">
            <a:spAutoFit/>
          </a:bodyPr>
          <a:lstStyle/>
          <a:p>
            <a:r>
              <a:rPr lang="en-US" sz="1000" dirty="0" smtClean="0"/>
              <a:t>RPA/IPA</a:t>
            </a:r>
            <a:endParaRPr lang="en-US" sz="1000" dirty="0"/>
          </a:p>
        </p:txBody>
      </p:sp>
      <p:sp>
        <p:nvSpPr>
          <p:cNvPr id="2" name="TextBox 1"/>
          <p:cNvSpPr txBox="1"/>
          <p:nvPr/>
        </p:nvSpPr>
        <p:spPr>
          <a:xfrm>
            <a:off x="3433016" y="6083644"/>
            <a:ext cx="1293219" cy="276999"/>
          </a:xfrm>
          <a:prstGeom prst="rect">
            <a:avLst/>
          </a:prstGeom>
          <a:noFill/>
        </p:spPr>
        <p:txBody>
          <a:bodyPr wrap="square" rtlCol="0">
            <a:spAutoFit/>
          </a:bodyPr>
          <a:lstStyle/>
          <a:p>
            <a:r>
              <a:rPr lang="en-US" sz="1200" b="1" dirty="0" smtClean="0">
                <a:solidFill>
                  <a:schemeClr val="tx1">
                    <a:lumMod val="65000"/>
                    <a:lumOff val="35000"/>
                  </a:schemeClr>
                </a:solidFill>
              </a:rPr>
              <a:t>Time to Market</a:t>
            </a:r>
            <a:endParaRPr lang="en-US" sz="1200" b="1" dirty="0">
              <a:solidFill>
                <a:schemeClr val="tx1">
                  <a:lumMod val="65000"/>
                  <a:lumOff val="35000"/>
                </a:schemeClr>
              </a:solidFill>
            </a:endParaRPr>
          </a:p>
        </p:txBody>
      </p:sp>
      <p:sp>
        <p:nvSpPr>
          <p:cNvPr id="4" name="Rectangle 3"/>
          <p:cNvSpPr/>
          <p:nvPr/>
        </p:nvSpPr>
        <p:spPr>
          <a:xfrm>
            <a:off x="386497" y="980466"/>
            <a:ext cx="7207813" cy="5131803"/>
          </a:xfrm>
          <a:prstGeom prst="rect">
            <a:avLst/>
          </a:prstGeom>
          <a:solidFill>
            <a:schemeClr val="tx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4" idx="1"/>
            <a:endCxn id="4" idx="3"/>
          </p:cNvCxnSpPr>
          <p:nvPr/>
        </p:nvCxnSpPr>
        <p:spPr>
          <a:xfrm>
            <a:off x="386497" y="3546368"/>
            <a:ext cx="7207813"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4" idx="0"/>
            <a:endCxn id="4" idx="2"/>
          </p:cNvCxnSpPr>
          <p:nvPr/>
        </p:nvCxnSpPr>
        <p:spPr>
          <a:xfrm>
            <a:off x="3990404" y="980466"/>
            <a:ext cx="0" cy="5131803"/>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70319" y="980470"/>
            <a:ext cx="0" cy="5137229"/>
          </a:xfrm>
          <a:prstGeom prst="line">
            <a:avLst/>
          </a:prstGeom>
          <a:ln w="12700">
            <a:solidFill>
              <a:schemeClr val="bg1">
                <a:lumMod val="6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70319" y="6101640"/>
            <a:ext cx="7207813" cy="0"/>
          </a:xfrm>
          <a:prstGeom prst="line">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rot="16200000">
            <a:off x="-589938" y="2923509"/>
            <a:ext cx="1744709" cy="276999"/>
          </a:xfrm>
          <a:prstGeom prst="rect">
            <a:avLst/>
          </a:prstGeom>
          <a:noFill/>
        </p:spPr>
        <p:txBody>
          <a:bodyPr wrap="square" rtlCol="0">
            <a:spAutoFit/>
          </a:bodyPr>
          <a:lstStyle/>
          <a:p>
            <a:r>
              <a:rPr lang="en-US" sz="1200" b="1" dirty="0" smtClean="0">
                <a:solidFill>
                  <a:schemeClr val="tx1">
                    <a:lumMod val="65000"/>
                    <a:lumOff val="35000"/>
                  </a:schemeClr>
                </a:solidFill>
              </a:rPr>
              <a:t>Opportunity</a:t>
            </a:r>
            <a:r>
              <a:rPr lang="en-US" sz="1000" b="1" dirty="0" smtClean="0">
                <a:solidFill>
                  <a:schemeClr val="tx1">
                    <a:lumMod val="65000"/>
                    <a:lumOff val="35000"/>
                  </a:schemeClr>
                </a:solidFill>
              </a:rPr>
              <a:t> for Savings</a:t>
            </a:r>
            <a:endParaRPr lang="en-US" sz="1000" b="1" dirty="0">
              <a:solidFill>
                <a:schemeClr val="tx1">
                  <a:lumMod val="65000"/>
                  <a:lumOff val="35000"/>
                </a:schemeClr>
              </a:solidFill>
            </a:endParaRPr>
          </a:p>
        </p:txBody>
      </p:sp>
      <p:sp>
        <p:nvSpPr>
          <p:cNvPr id="55" name="TextBox 54"/>
          <p:cNvSpPr txBox="1"/>
          <p:nvPr/>
        </p:nvSpPr>
        <p:spPr>
          <a:xfrm>
            <a:off x="7178623" y="6079184"/>
            <a:ext cx="445014" cy="246221"/>
          </a:xfrm>
          <a:prstGeom prst="rect">
            <a:avLst/>
          </a:prstGeom>
          <a:noFill/>
        </p:spPr>
        <p:txBody>
          <a:bodyPr wrap="square" rtlCol="0">
            <a:spAutoFit/>
          </a:bodyPr>
          <a:lstStyle/>
          <a:p>
            <a:r>
              <a:rPr lang="en-US" sz="1000" dirty="0" smtClean="0"/>
              <a:t>High</a:t>
            </a:r>
            <a:endParaRPr lang="en-US" sz="1000" dirty="0"/>
          </a:p>
        </p:txBody>
      </p:sp>
      <p:sp>
        <p:nvSpPr>
          <p:cNvPr id="56" name="TextBox 55"/>
          <p:cNvSpPr txBox="1"/>
          <p:nvPr/>
        </p:nvSpPr>
        <p:spPr>
          <a:xfrm rot="16200000">
            <a:off x="51040" y="1022882"/>
            <a:ext cx="445014" cy="246221"/>
          </a:xfrm>
          <a:prstGeom prst="rect">
            <a:avLst/>
          </a:prstGeom>
          <a:noFill/>
        </p:spPr>
        <p:txBody>
          <a:bodyPr wrap="square" rtlCol="0">
            <a:spAutoFit/>
          </a:bodyPr>
          <a:lstStyle/>
          <a:p>
            <a:r>
              <a:rPr lang="en-US" sz="1000" dirty="0" smtClean="0"/>
              <a:t>High</a:t>
            </a:r>
            <a:endParaRPr lang="en-US" sz="1000" dirty="0"/>
          </a:p>
        </p:txBody>
      </p:sp>
      <p:sp>
        <p:nvSpPr>
          <p:cNvPr id="37" name="Oval 36"/>
          <p:cNvSpPr>
            <a:spLocks noChangeAspect="1"/>
          </p:cNvSpPr>
          <p:nvPr/>
        </p:nvSpPr>
        <p:spPr>
          <a:xfrm>
            <a:off x="1290056" y="2122952"/>
            <a:ext cx="731520" cy="733954"/>
          </a:xfrm>
          <a:prstGeom prst="ellipse">
            <a:avLst/>
          </a:prstGeom>
          <a:solidFill>
            <a:schemeClr val="accent4">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8" name="TextBox 37"/>
          <p:cNvSpPr txBox="1"/>
          <p:nvPr/>
        </p:nvSpPr>
        <p:spPr>
          <a:xfrm>
            <a:off x="1195912" y="2206264"/>
            <a:ext cx="927126" cy="553998"/>
          </a:xfrm>
          <a:prstGeom prst="rect">
            <a:avLst/>
          </a:prstGeom>
          <a:noFill/>
        </p:spPr>
        <p:txBody>
          <a:bodyPr wrap="square" rtlCol="0">
            <a:spAutoFit/>
          </a:bodyPr>
          <a:lstStyle/>
          <a:p>
            <a:pPr algn="ctr"/>
            <a:r>
              <a:rPr lang="en-US" sz="1000" b="1" dirty="0" smtClean="0"/>
              <a:t>Data Management Metrics</a:t>
            </a:r>
            <a:endParaRPr lang="en-US" sz="1000" b="1" dirty="0"/>
          </a:p>
        </p:txBody>
      </p:sp>
      <p:pic>
        <p:nvPicPr>
          <p:cNvPr id="57"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251891" y="2114546"/>
            <a:ext cx="320656" cy="310940"/>
          </a:xfrm>
          <a:prstGeom prst="rect">
            <a:avLst/>
          </a:prstGeom>
          <a:noFill/>
          <a:extLst>
            <a:ext uri="{909E8E84-426E-40DD-AFC4-6F175D3DCCD1}">
              <a14:hiddenFill xmlns:a14="http://schemas.microsoft.com/office/drawing/2010/main">
                <a:solidFill>
                  <a:srgbClr val="FFFFFF"/>
                </a:solidFill>
              </a14:hiddenFill>
            </a:ext>
          </a:extLst>
        </p:spPr>
      </p:pic>
      <p:sp>
        <p:nvSpPr>
          <p:cNvPr id="58" name="Oval 57"/>
          <p:cNvSpPr>
            <a:spLocks/>
          </p:cNvSpPr>
          <p:nvPr/>
        </p:nvSpPr>
        <p:spPr>
          <a:xfrm>
            <a:off x="644767" y="4854868"/>
            <a:ext cx="684702" cy="685800"/>
          </a:xfrm>
          <a:prstGeom prst="ellipse">
            <a:avLst/>
          </a:prstGeom>
          <a:solidFill>
            <a:schemeClr val="accent3">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9" name="TextBox 58"/>
          <p:cNvSpPr txBox="1"/>
          <p:nvPr/>
        </p:nvSpPr>
        <p:spPr>
          <a:xfrm>
            <a:off x="556909" y="4962085"/>
            <a:ext cx="860417" cy="553998"/>
          </a:xfrm>
          <a:prstGeom prst="rect">
            <a:avLst/>
          </a:prstGeom>
          <a:noFill/>
        </p:spPr>
        <p:txBody>
          <a:bodyPr wrap="square" rtlCol="0">
            <a:spAutoFit/>
          </a:bodyPr>
          <a:lstStyle/>
          <a:p>
            <a:pPr algn="ctr"/>
            <a:r>
              <a:rPr lang="en-US" sz="1000" b="1" dirty="0" smtClean="0"/>
              <a:t>Patient Profile Listing</a:t>
            </a:r>
            <a:endParaRPr lang="en-US" sz="1000" b="1" dirty="0"/>
          </a:p>
        </p:txBody>
      </p:sp>
      <p:pic>
        <p:nvPicPr>
          <p:cNvPr id="60"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21714" y="4712378"/>
            <a:ext cx="320656" cy="310940"/>
          </a:xfrm>
          <a:prstGeom prst="rect">
            <a:avLst/>
          </a:prstGeom>
          <a:noFill/>
          <a:extLst>
            <a:ext uri="{909E8E84-426E-40DD-AFC4-6F175D3DCCD1}">
              <a14:hiddenFill xmlns:a14="http://schemas.microsoft.com/office/drawing/2010/main">
                <a:solidFill>
                  <a:srgbClr val="FFFFFF"/>
                </a:solidFill>
              </a14:hiddenFill>
            </a:ext>
          </a:extLst>
        </p:spPr>
      </p:pic>
      <p:sp>
        <p:nvSpPr>
          <p:cNvPr id="61" name="Oval 60"/>
          <p:cNvSpPr>
            <a:spLocks/>
          </p:cNvSpPr>
          <p:nvPr/>
        </p:nvSpPr>
        <p:spPr>
          <a:xfrm>
            <a:off x="1470746" y="4752686"/>
            <a:ext cx="694944" cy="695248"/>
          </a:xfrm>
          <a:prstGeom prst="ellipse">
            <a:avLst/>
          </a:prstGeom>
          <a:solidFill>
            <a:schemeClr val="accent3">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2" name="TextBox 61"/>
          <p:cNvSpPr txBox="1"/>
          <p:nvPr/>
        </p:nvSpPr>
        <p:spPr>
          <a:xfrm>
            <a:off x="1379367" y="4895221"/>
            <a:ext cx="860417" cy="400110"/>
          </a:xfrm>
          <a:prstGeom prst="rect">
            <a:avLst/>
          </a:prstGeom>
          <a:noFill/>
        </p:spPr>
        <p:txBody>
          <a:bodyPr wrap="square" rtlCol="0">
            <a:spAutoFit/>
          </a:bodyPr>
          <a:lstStyle/>
          <a:p>
            <a:pPr algn="ctr"/>
            <a:r>
              <a:rPr lang="en-US" sz="1000" b="1" dirty="0" err="1" smtClean="0"/>
              <a:t>eCRF</a:t>
            </a:r>
            <a:r>
              <a:rPr lang="en-US" sz="1000" b="1" dirty="0" smtClean="0"/>
              <a:t> Annotation</a:t>
            </a:r>
            <a:endParaRPr lang="en-US" sz="1000" b="1" dirty="0"/>
          </a:p>
        </p:txBody>
      </p:sp>
      <p:pic>
        <p:nvPicPr>
          <p:cNvPr id="63"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497576" y="4636424"/>
            <a:ext cx="320656" cy="310940"/>
          </a:xfrm>
          <a:prstGeom prst="rect">
            <a:avLst/>
          </a:prstGeom>
          <a:noFill/>
          <a:extLst>
            <a:ext uri="{909E8E84-426E-40DD-AFC4-6F175D3DCCD1}">
              <a14:hiddenFill xmlns:a14="http://schemas.microsoft.com/office/drawing/2010/main">
                <a:solidFill>
                  <a:srgbClr val="FFFFFF"/>
                </a:solidFill>
              </a14:hiddenFill>
            </a:ext>
          </a:extLst>
        </p:spPr>
      </p:pic>
      <p:sp>
        <p:nvSpPr>
          <p:cNvPr id="64" name="Oval 63"/>
          <p:cNvSpPr>
            <a:spLocks noChangeAspect="1"/>
          </p:cNvSpPr>
          <p:nvPr/>
        </p:nvSpPr>
        <p:spPr>
          <a:xfrm>
            <a:off x="4647400" y="3178496"/>
            <a:ext cx="821643" cy="822960"/>
          </a:xfrm>
          <a:prstGeom prst="ellipse">
            <a:avLst/>
          </a:prstGeom>
          <a:solidFill>
            <a:srgbClr val="FFDD3E"/>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5" name="TextBox 64"/>
          <p:cNvSpPr txBox="1"/>
          <p:nvPr/>
        </p:nvSpPr>
        <p:spPr>
          <a:xfrm>
            <a:off x="4617669" y="3396701"/>
            <a:ext cx="860417" cy="400110"/>
          </a:xfrm>
          <a:prstGeom prst="rect">
            <a:avLst/>
          </a:prstGeom>
          <a:noFill/>
        </p:spPr>
        <p:txBody>
          <a:bodyPr wrap="square" rtlCol="0">
            <a:spAutoFit/>
          </a:bodyPr>
          <a:lstStyle/>
          <a:p>
            <a:pPr algn="ctr"/>
            <a:r>
              <a:rPr lang="en-US" sz="1000" b="1" dirty="0" smtClean="0"/>
              <a:t>Test Script Creation</a:t>
            </a:r>
            <a:endParaRPr lang="en-US" sz="1000" b="1" dirty="0"/>
          </a:p>
        </p:txBody>
      </p:sp>
      <p:pic>
        <p:nvPicPr>
          <p:cNvPr id="67"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685510" y="3131093"/>
            <a:ext cx="320656" cy="310940"/>
          </a:xfrm>
          <a:prstGeom prst="rect">
            <a:avLst/>
          </a:prstGeom>
          <a:noFill/>
          <a:extLst>
            <a:ext uri="{909E8E84-426E-40DD-AFC4-6F175D3DCCD1}">
              <a14:hiddenFill xmlns:a14="http://schemas.microsoft.com/office/drawing/2010/main">
                <a:solidFill>
                  <a:srgbClr val="FFFFFF"/>
                </a:solidFill>
              </a14:hiddenFill>
            </a:ext>
          </a:extLst>
        </p:spPr>
      </p:pic>
      <p:sp>
        <p:nvSpPr>
          <p:cNvPr id="68" name="Oval 67"/>
          <p:cNvSpPr>
            <a:spLocks/>
          </p:cNvSpPr>
          <p:nvPr/>
        </p:nvSpPr>
        <p:spPr>
          <a:xfrm>
            <a:off x="5263758" y="1718430"/>
            <a:ext cx="914400" cy="914400"/>
          </a:xfrm>
          <a:prstGeom prst="ellipse">
            <a:avLst/>
          </a:prstGeom>
          <a:solidFill>
            <a:srgbClr val="FFDD3E"/>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9" name="TextBox 68"/>
          <p:cNvSpPr txBox="1"/>
          <p:nvPr/>
        </p:nvSpPr>
        <p:spPr>
          <a:xfrm>
            <a:off x="5297482" y="2008892"/>
            <a:ext cx="860417" cy="400110"/>
          </a:xfrm>
          <a:prstGeom prst="rect">
            <a:avLst/>
          </a:prstGeom>
          <a:noFill/>
        </p:spPr>
        <p:txBody>
          <a:bodyPr wrap="square" rtlCol="0">
            <a:spAutoFit/>
          </a:bodyPr>
          <a:lstStyle/>
          <a:p>
            <a:pPr algn="ctr"/>
            <a:r>
              <a:rPr lang="en-US" sz="1000" b="1" dirty="0" smtClean="0"/>
              <a:t>Testing Automation</a:t>
            </a:r>
            <a:endParaRPr lang="en-US" sz="1000" b="1" dirty="0"/>
          </a:p>
        </p:txBody>
      </p:sp>
      <p:pic>
        <p:nvPicPr>
          <p:cNvPr id="70"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358444" y="1663449"/>
            <a:ext cx="320656" cy="310940"/>
          </a:xfrm>
          <a:prstGeom prst="rect">
            <a:avLst/>
          </a:prstGeom>
          <a:noFill/>
          <a:extLst>
            <a:ext uri="{909E8E84-426E-40DD-AFC4-6F175D3DCCD1}">
              <a14:hiddenFill xmlns:a14="http://schemas.microsoft.com/office/drawing/2010/main">
                <a:solidFill>
                  <a:srgbClr val="FFFFFF"/>
                </a:solidFill>
              </a14:hiddenFill>
            </a:ext>
          </a:extLst>
        </p:spPr>
      </p:pic>
      <p:sp>
        <p:nvSpPr>
          <p:cNvPr id="71" name="Oval 70"/>
          <p:cNvSpPr>
            <a:spLocks noChangeAspect="1"/>
          </p:cNvSpPr>
          <p:nvPr/>
        </p:nvSpPr>
        <p:spPr>
          <a:xfrm>
            <a:off x="3019155" y="4094251"/>
            <a:ext cx="731520" cy="731520"/>
          </a:xfrm>
          <a:prstGeom prst="ellipse">
            <a:avLst/>
          </a:prstGeom>
          <a:solidFill>
            <a:schemeClr val="accent4">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72" name="TextBox 71"/>
          <p:cNvSpPr txBox="1"/>
          <p:nvPr/>
        </p:nvSpPr>
        <p:spPr>
          <a:xfrm>
            <a:off x="2950451" y="4227503"/>
            <a:ext cx="860417" cy="553998"/>
          </a:xfrm>
          <a:prstGeom prst="rect">
            <a:avLst/>
          </a:prstGeom>
          <a:noFill/>
        </p:spPr>
        <p:txBody>
          <a:bodyPr wrap="square" rtlCol="0">
            <a:spAutoFit/>
          </a:bodyPr>
          <a:lstStyle/>
          <a:p>
            <a:pPr algn="ctr"/>
            <a:r>
              <a:rPr lang="en-US" sz="1000" b="1" dirty="0" smtClean="0"/>
              <a:t>Global Dictionary Creation</a:t>
            </a:r>
            <a:endParaRPr lang="en-US" sz="1000" b="1" dirty="0"/>
          </a:p>
        </p:txBody>
      </p:sp>
      <p:sp>
        <p:nvSpPr>
          <p:cNvPr id="82" name="Oval 81"/>
          <p:cNvSpPr>
            <a:spLocks/>
          </p:cNvSpPr>
          <p:nvPr/>
        </p:nvSpPr>
        <p:spPr>
          <a:xfrm>
            <a:off x="6284861" y="1885609"/>
            <a:ext cx="1005840" cy="1005840"/>
          </a:xfrm>
          <a:prstGeom prst="ellipse">
            <a:avLst/>
          </a:prstGeom>
          <a:solidFill>
            <a:srgbClr val="FFDD3E"/>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pic>
        <p:nvPicPr>
          <p:cNvPr id="83"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397626" y="1802233"/>
            <a:ext cx="320656" cy="310940"/>
          </a:xfrm>
          <a:prstGeom prst="rect">
            <a:avLst/>
          </a:prstGeom>
          <a:noFill/>
          <a:extLst>
            <a:ext uri="{909E8E84-426E-40DD-AFC4-6F175D3DCCD1}">
              <a14:hiddenFill xmlns:a14="http://schemas.microsoft.com/office/drawing/2010/main">
                <a:solidFill>
                  <a:srgbClr val="FFFFFF"/>
                </a:solidFill>
              </a14:hiddenFill>
            </a:ext>
          </a:extLst>
        </p:spPr>
      </p:pic>
      <p:sp>
        <p:nvSpPr>
          <p:cNvPr id="84" name="TextBox 83"/>
          <p:cNvSpPr txBox="1"/>
          <p:nvPr/>
        </p:nvSpPr>
        <p:spPr>
          <a:xfrm>
            <a:off x="6371352" y="2205301"/>
            <a:ext cx="860417" cy="400110"/>
          </a:xfrm>
          <a:prstGeom prst="rect">
            <a:avLst/>
          </a:prstGeom>
          <a:noFill/>
        </p:spPr>
        <p:txBody>
          <a:bodyPr wrap="square" rtlCol="0">
            <a:spAutoFit/>
          </a:bodyPr>
          <a:lstStyle/>
          <a:p>
            <a:pPr algn="ctr"/>
            <a:r>
              <a:rPr lang="en-US" sz="1000" b="1" dirty="0" smtClean="0"/>
              <a:t>Lab Analyte Extraction</a:t>
            </a:r>
            <a:endParaRPr lang="en-US" sz="1000" b="1" dirty="0"/>
          </a:p>
        </p:txBody>
      </p:sp>
      <p:sp>
        <p:nvSpPr>
          <p:cNvPr id="66" name="Oval 65"/>
          <p:cNvSpPr>
            <a:spLocks noChangeAspect="1"/>
          </p:cNvSpPr>
          <p:nvPr/>
        </p:nvSpPr>
        <p:spPr>
          <a:xfrm>
            <a:off x="2304993" y="2538484"/>
            <a:ext cx="825222" cy="822960"/>
          </a:xfrm>
          <a:prstGeom prst="ellipse">
            <a:avLst/>
          </a:prstGeom>
          <a:solidFill>
            <a:schemeClr val="accent4">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91" name="TextBox 90"/>
          <p:cNvSpPr txBox="1"/>
          <p:nvPr/>
        </p:nvSpPr>
        <p:spPr>
          <a:xfrm>
            <a:off x="2242765" y="2707602"/>
            <a:ext cx="937997" cy="400110"/>
          </a:xfrm>
          <a:prstGeom prst="rect">
            <a:avLst/>
          </a:prstGeom>
          <a:noFill/>
        </p:spPr>
        <p:txBody>
          <a:bodyPr wrap="square" rtlCol="0">
            <a:spAutoFit/>
          </a:bodyPr>
          <a:lstStyle/>
          <a:p>
            <a:pPr algn="ctr"/>
            <a:r>
              <a:rPr lang="en-US" sz="1000" b="1" dirty="0" smtClean="0"/>
              <a:t>SAE Reconciliation</a:t>
            </a:r>
            <a:endParaRPr lang="en-US" sz="1000" b="1" dirty="0"/>
          </a:p>
        </p:txBody>
      </p:sp>
      <p:pic>
        <p:nvPicPr>
          <p:cNvPr id="92"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65700" y="2490396"/>
            <a:ext cx="320656" cy="310940"/>
          </a:xfrm>
          <a:prstGeom prst="rect">
            <a:avLst/>
          </a:prstGeom>
          <a:noFill/>
          <a:extLst>
            <a:ext uri="{909E8E84-426E-40DD-AFC4-6F175D3DCCD1}">
              <a14:hiddenFill xmlns:a14="http://schemas.microsoft.com/office/drawing/2010/main">
                <a:solidFill>
                  <a:srgbClr val="FFFFFF"/>
                </a:solidFill>
              </a14:hiddenFill>
            </a:ext>
          </a:extLst>
        </p:spPr>
      </p:pic>
      <p:sp>
        <p:nvSpPr>
          <p:cNvPr id="93" name="Oval 92"/>
          <p:cNvSpPr>
            <a:spLocks/>
          </p:cNvSpPr>
          <p:nvPr/>
        </p:nvSpPr>
        <p:spPr>
          <a:xfrm>
            <a:off x="2338328" y="4680230"/>
            <a:ext cx="694944" cy="695248"/>
          </a:xfrm>
          <a:prstGeom prst="ellipse">
            <a:avLst/>
          </a:prstGeom>
          <a:solidFill>
            <a:schemeClr val="accent3">
              <a:lumMod val="40000"/>
              <a:lumOff val="6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94" name="TextBox 93"/>
          <p:cNvSpPr txBox="1"/>
          <p:nvPr/>
        </p:nvSpPr>
        <p:spPr>
          <a:xfrm>
            <a:off x="2275852" y="4852503"/>
            <a:ext cx="860417" cy="400110"/>
          </a:xfrm>
          <a:prstGeom prst="rect">
            <a:avLst/>
          </a:prstGeom>
          <a:noFill/>
        </p:spPr>
        <p:txBody>
          <a:bodyPr wrap="square" rtlCol="0">
            <a:spAutoFit/>
          </a:bodyPr>
          <a:lstStyle/>
          <a:p>
            <a:pPr algn="ctr"/>
            <a:r>
              <a:rPr lang="en-US" sz="1000" b="1" dirty="0" smtClean="0"/>
              <a:t>OCR for Lab Reports</a:t>
            </a:r>
            <a:endParaRPr lang="en-US" sz="1000" b="1" dirty="0"/>
          </a:p>
        </p:txBody>
      </p:sp>
      <p:pic>
        <p:nvPicPr>
          <p:cNvPr id="95"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99034" y="4603966"/>
            <a:ext cx="320656" cy="310940"/>
          </a:xfrm>
          <a:prstGeom prst="rect">
            <a:avLst/>
          </a:prstGeom>
          <a:noFill/>
          <a:extLst>
            <a:ext uri="{909E8E84-426E-40DD-AFC4-6F175D3DCCD1}">
              <a14:hiddenFill xmlns:a14="http://schemas.microsoft.com/office/drawing/2010/main">
                <a:solidFill>
                  <a:srgbClr val="FFFFFF"/>
                </a:solidFill>
              </a14:hiddenFill>
            </a:ext>
          </a:extLst>
        </p:spPr>
      </p:pic>
      <p:sp>
        <p:nvSpPr>
          <p:cNvPr id="96" name="Oval 95"/>
          <p:cNvSpPr>
            <a:spLocks/>
          </p:cNvSpPr>
          <p:nvPr/>
        </p:nvSpPr>
        <p:spPr>
          <a:xfrm>
            <a:off x="743949" y="4022063"/>
            <a:ext cx="694944" cy="695248"/>
          </a:xfrm>
          <a:prstGeom prst="ellipse">
            <a:avLst/>
          </a:prstGeom>
          <a:solidFill>
            <a:schemeClr val="accent4">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97" name="TextBox 96"/>
          <p:cNvSpPr txBox="1"/>
          <p:nvPr/>
        </p:nvSpPr>
        <p:spPr>
          <a:xfrm>
            <a:off x="692351" y="4188649"/>
            <a:ext cx="768453" cy="400110"/>
          </a:xfrm>
          <a:prstGeom prst="rect">
            <a:avLst/>
          </a:prstGeom>
          <a:noFill/>
        </p:spPr>
        <p:txBody>
          <a:bodyPr wrap="square" rtlCol="0">
            <a:spAutoFit/>
          </a:bodyPr>
          <a:lstStyle/>
          <a:p>
            <a:pPr algn="ctr"/>
            <a:r>
              <a:rPr lang="en-US" sz="1000" b="1" dirty="0" err="1" smtClean="0"/>
              <a:t>eCRF</a:t>
            </a:r>
            <a:r>
              <a:rPr lang="en-US" sz="1000" b="1" dirty="0" smtClean="0"/>
              <a:t> Book marking</a:t>
            </a:r>
            <a:endParaRPr lang="en-US" sz="1000" b="1" dirty="0"/>
          </a:p>
        </p:txBody>
      </p:sp>
      <p:pic>
        <p:nvPicPr>
          <p:cNvPr id="98"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04655" y="3945799"/>
            <a:ext cx="320656" cy="310940"/>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027405" y="4032787"/>
            <a:ext cx="320656" cy="310940"/>
          </a:xfrm>
          <a:prstGeom prst="rect">
            <a:avLst/>
          </a:prstGeom>
          <a:noFill/>
          <a:extLst>
            <a:ext uri="{909E8E84-426E-40DD-AFC4-6F175D3DCCD1}">
              <a14:hiddenFill xmlns:a14="http://schemas.microsoft.com/office/drawing/2010/main">
                <a:solidFill>
                  <a:srgbClr val="FFFFFF"/>
                </a:solidFill>
              </a14:hiddenFill>
            </a:ext>
          </a:extLst>
        </p:spPr>
      </p:pic>
      <p:sp>
        <p:nvSpPr>
          <p:cNvPr id="106" name="Oval 105"/>
          <p:cNvSpPr>
            <a:spLocks/>
          </p:cNvSpPr>
          <p:nvPr/>
        </p:nvSpPr>
        <p:spPr>
          <a:xfrm>
            <a:off x="2988308" y="3321309"/>
            <a:ext cx="731520" cy="731520"/>
          </a:xfrm>
          <a:prstGeom prst="ellipse">
            <a:avLst/>
          </a:prstGeom>
          <a:solidFill>
            <a:srgbClr val="FFDD3E"/>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07" name="TextBox 106"/>
          <p:cNvSpPr txBox="1"/>
          <p:nvPr/>
        </p:nvSpPr>
        <p:spPr>
          <a:xfrm>
            <a:off x="2926678" y="3571412"/>
            <a:ext cx="860417" cy="246221"/>
          </a:xfrm>
          <a:prstGeom prst="rect">
            <a:avLst/>
          </a:prstGeom>
          <a:noFill/>
        </p:spPr>
        <p:txBody>
          <a:bodyPr wrap="square" rtlCol="0">
            <a:spAutoFit/>
          </a:bodyPr>
          <a:lstStyle/>
          <a:p>
            <a:pPr algn="ctr"/>
            <a:r>
              <a:rPr lang="en-US" sz="1000" b="1" dirty="0" smtClean="0"/>
              <a:t>ALS Creation</a:t>
            </a:r>
            <a:endParaRPr lang="en-US" sz="1000" b="1" dirty="0"/>
          </a:p>
        </p:txBody>
      </p:sp>
      <p:pic>
        <p:nvPicPr>
          <p:cNvPr id="108"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983886" y="3252640"/>
            <a:ext cx="320656" cy="310940"/>
          </a:xfrm>
          <a:prstGeom prst="rect">
            <a:avLst/>
          </a:prstGeom>
          <a:noFill/>
          <a:extLst>
            <a:ext uri="{909E8E84-426E-40DD-AFC4-6F175D3DCCD1}">
              <a14:hiddenFill xmlns:a14="http://schemas.microsoft.com/office/drawing/2010/main">
                <a:solidFill>
                  <a:srgbClr val="FFFFFF"/>
                </a:solidFill>
              </a14:hiddenFill>
            </a:ext>
          </a:extLst>
        </p:spPr>
      </p:pic>
      <p:sp>
        <p:nvSpPr>
          <p:cNvPr id="109" name="Oval 108"/>
          <p:cNvSpPr>
            <a:spLocks/>
          </p:cNvSpPr>
          <p:nvPr/>
        </p:nvSpPr>
        <p:spPr>
          <a:xfrm>
            <a:off x="1988481" y="3758602"/>
            <a:ext cx="684702" cy="685800"/>
          </a:xfrm>
          <a:prstGeom prst="ellipse">
            <a:avLst/>
          </a:prstGeom>
          <a:solidFill>
            <a:srgbClr val="FFDD3E"/>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0" name="TextBox 109"/>
          <p:cNvSpPr txBox="1"/>
          <p:nvPr/>
        </p:nvSpPr>
        <p:spPr>
          <a:xfrm>
            <a:off x="1892138" y="3901752"/>
            <a:ext cx="860417" cy="461665"/>
          </a:xfrm>
          <a:prstGeom prst="rect">
            <a:avLst/>
          </a:prstGeom>
          <a:noFill/>
        </p:spPr>
        <p:txBody>
          <a:bodyPr wrap="square" rtlCol="0">
            <a:spAutoFit/>
          </a:bodyPr>
          <a:lstStyle/>
          <a:p>
            <a:pPr algn="ctr"/>
            <a:r>
              <a:rPr lang="en-US" sz="800" b="1" dirty="0" smtClean="0"/>
              <a:t>ALS, DVR History Tracking</a:t>
            </a:r>
            <a:endParaRPr lang="en-US" sz="800" b="1" dirty="0"/>
          </a:p>
        </p:txBody>
      </p:sp>
      <p:pic>
        <p:nvPicPr>
          <p:cNvPr id="111"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976863" y="3666476"/>
            <a:ext cx="320656" cy="310940"/>
          </a:xfrm>
          <a:prstGeom prst="rect">
            <a:avLst/>
          </a:prstGeom>
          <a:noFill/>
          <a:extLst>
            <a:ext uri="{909E8E84-426E-40DD-AFC4-6F175D3DCCD1}">
              <a14:hiddenFill xmlns:a14="http://schemas.microsoft.com/office/drawing/2010/main">
                <a:solidFill>
                  <a:srgbClr val="FFFFFF"/>
                </a:solidFill>
              </a14:hiddenFill>
            </a:ext>
          </a:extLst>
        </p:spPr>
      </p:pic>
      <p:sp>
        <p:nvSpPr>
          <p:cNvPr id="112" name="Oval 111"/>
          <p:cNvSpPr>
            <a:spLocks/>
          </p:cNvSpPr>
          <p:nvPr/>
        </p:nvSpPr>
        <p:spPr>
          <a:xfrm>
            <a:off x="4248687" y="2152194"/>
            <a:ext cx="914400" cy="914400"/>
          </a:xfrm>
          <a:prstGeom prst="ellipse">
            <a:avLst/>
          </a:prstGeom>
          <a:solidFill>
            <a:srgbClr val="FFDD3E"/>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3" name="TextBox 112"/>
          <p:cNvSpPr txBox="1"/>
          <p:nvPr/>
        </p:nvSpPr>
        <p:spPr>
          <a:xfrm>
            <a:off x="4240047" y="2391124"/>
            <a:ext cx="952600" cy="400110"/>
          </a:xfrm>
          <a:prstGeom prst="rect">
            <a:avLst/>
          </a:prstGeom>
          <a:noFill/>
        </p:spPr>
        <p:txBody>
          <a:bodyPr wrap="square" rtlCol="0">
            <a:spAutoFit/>
          </a:bodyPr>
          <a:lstStyle/>
          <a:p>
            <a:pPr algn="ctr"/>
            <a:r>
              <a:rPr lang="en-US" sz="1000" b="1" dirty="0" smtClean="0"/>
              <a:t>Lab Data Reconciliation</a:t>
            </a:r>
            <a:endParaRPr lang="en-US" sz="1000" b="1" dirty="0"/>
          </a:p>
        </p:txBody>
      </p:sp>
      <p:pic>
        <p:nvPicPr>
          <p:cNvPr id="114"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343373" y="2097213"/>
            <a:ext cx="320656" cy="310940"/>
          </a:xfrm>
          <a:prstGeom prst="rect">
            <a:avLst/>
          </a:prstGeom>
          <a:noFill/>
          <a:extLst>
            <a:ext uri="{909E8E84-426E-40DD-AFC4-6F175D3DCCD1}">
              <a14:hiddenFill xmlns:a14="http://schemas.microsoft.com/office/drawing/2010/main">
                <a:solidFill>
                  <a:srgbClr val="FFFFFF"/>
                </a:solidFill>
              </a14:hiddenFill>
            </a:ext>
          </a:extLst>
        </p:spPr>
      </p:pic>
      <p:sp>
        <p:nvSpPr>
          <p:cNvPr id="115" name="Oval 114"/>
          <p:cNvSpPr>
            <a:spLocks/>
          </p:cNvSpPr>
          <p:nvPr/>
        </p:nvSpPr>
        <p:spPr>
          <a:xfrm>
            <a:off x="3463257" y="2559049"/>
            <a:ext cx="685800" cy="685800"/>
          </a:xfrm>
          <a:prstGeom prst="ellipse">
            <a:avLst/>
          </a:prstGeom>
          <a:solidFill>
            <a:srgbClr val="FFDD3E"/>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6" name="TextBox 115"/>
          <p:cNvSpPr txBox="1"/>
          <p:nvPr/>
        </p:nvSpPr>
        <p:spPr>
          <a:xfrm>
            <a:off x="3390994" y="2724088"/>
            <a:ext cx="860417" cy="338554"/>
          </a:xfrm>
          <a:prstGeom prst="rect">
            <a:avLst/>
          </a:prstGeom>
          <a:noFill/>
        </p:spPr>
        <p:txBody>
          <a:bodyPr wrap="square" rtlCol="0">
            <a:spAutoFit/>
          </a:bodyPr>
          <a:lstStyle/>
          <a:p>
            <a:pPr algn="ctr"/>
            <a:r>
              <a:rPr lang="en-US" sz="800" b="1" dirty="0" smtClean="0"/>
              <a:t>Data Mgmt. Plan Creation</a:t>
            </a:r>
            <a:endParaRPr lang="en-US" sz="800" b="1" dirty="0"/>
          </a:p>
        </p:txBody>
      </p:sp>
      <p:pic>
        <p:nvPicPr>
          <p:cNvPr id="117" name="Picture 5" descr="C:\Users\859092\Desktop\All Coloured Icons\Impact &amp; Benefits _Coloured_Icons\Icons - Benefits_green\Enabler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469468" y="2469114"/>
            <a:ext cx="320656" cy="310940"/>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p:cNvSpPr/>
          <p:nvPr/>
        </p:nvSpPr>
        <p:spPr>
          <a:xfrm>
            <a:off x="4509215" y="6431514"/>
            <a:ext cx="537915" cy="204063"/>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MDR</a:t>
            </a:r>
            <a:endParaRPr lang="en-US" sz="1000" dirty="0">
              <a:solidFill>
                <a:schemeClr val="tx1"/>
              </a:solidFill>
            </a:endParaRPr>
          </a:p>
        </p:txBody>
      </p:sp>
      <p:sp>
        <p:nvSpPr>
          <p:cNvPr id="75" name="TextBox 74"/>
          <p:cNvSpPr txBox="1"/>
          <p:nvPr/>
        </p:nvSpPr>
        <p:spPr>
          <a:xfrm>
            <a:off x="4243871" y="6614498"/>
            <a:ext cx="1596275" cy="246221"/>
          </a:xfrm>
          <a:prstGeom prst="rect">
            <a:avLst/>
          </a:prstGeom>
          <a:noFill/>
        </p:spPr>
        <p:txBody>
          <a:bodyPr wrap="square" rtlCol="0">
            <a:spAutoFit/>
          </a:bodyPr>
          <a:lstStyle/>
          <a:p>
            <a:r>
              <a:rPr lang="en-US" sz="1000" dirty="0" smtClean="0"/>
              <a:t>Meta Data Repository</a:t>
            </a:r>
            <a:endParaRPr lang="en-US" sz="1000" dirty="0"/>
          </a:p>
        </p:txBody>
      </p:sp>
      <p:grpSp>
        <p:nvGrpSpPr>
          <p:cNvPr id="7" name="Group 6"/>
          <p:cNvGrpSpPr/>
          <p:nvPr/>
        </p:nvGrpSpPr>
        <p:grpSpPr>
          <a:xfrm>
            <a:off x="3416454" y="4116452"/>
            <a:ext cx="389674" cy="215444"/>
            <a:chOff x="1258157" y="6210930"/>
            <a:chExt cx="389674" cy="215444"/>
          </a:xfrm>
        </p:grpSpPr>
        <p:sp>
          <p:nvSpPr>
            <p:cNvPr id="79" name="Rectangle 78"/>
            <p:cNvSpPr/>
            <p:nvPr/>
          </p:nvSpPr>
          <p:spPr>
            <a:xfrm>
              <a:off x="1313616" y="6244753"/>
              <a:ext cx="281058" cy="14912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6" name="TextBox 5"/>
            <p:cNvSpPr txBox="1"/>
            <p:nvPr/>
          </p:nvSpPr>
          <p:spPr>
            <a:xfrm>
              <a:off x="1258157" y="6210930"/>
              <a:ext cx="389674" cy="215444"/>
            </a:xfrm>
            <a:prstGeom prst="rect">
              <a:avLst/>
            </a:prstGeom>
            <a:noFill/>
          </p:spPr>
          <p:txBody>
            <a:bodyPr wrap="square" rtlCol="0">
              <a:spAutoFit/>
            </a:bodyPr>
            <a:lstStyle/>
            <a:p>
              <a:r>
                <a:rPr lang="en-US" sz="800" dirty="0" smtClean="0"/>
                <a:t>MDR</a:t>
              </a:r>
              <a:endParaRPr lang="en-US" sz="800" dirty="0"/>
            </a:p>
          </p:txBody>
        </p:sp>
      </p:grpSp>
      <p:grpSp>
        <p:nvGrpSpPr>
          <p:cNvPr id="80" name="Group 79"/>
          <p:cNvGrpSpPr/>
          <p:nvPr/>
        </p:nvGrpSpPr>
        <p:grpSpPr>
          <a:xfrm>
            <a:off x="3356612" y="3300793"/>
            <a:ext cx="389674" cy="215444"/>
            <a:chOff x="1258157" y="6210930"/>
            <a:chExt cx="389674" cy="215444"/>
          </a:xfrm>
        </p:grpSpPr>
        <p:sp>
          <p:nvSpPr>
            <p:cNvPr id="85" name="Rectangle 84"/>
            <p:cNvSpPr/>
            <p:nvPr/>
          </p:nvSpPr>
          <p:spPr>
            <a:xfrm>
              <a:off x="1313616" y="6244753"/>
              <a:ext cx="281058" cy="14912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7" name="TextBox 86"/>
            <p:cNvSpPr txBox="1"/>
            <p:nvPr/>
          </p:nvSpPr>
          <p:spPr>
            <a:xfrm>
              <a:off x="1258157" y="6210930"/>
              <a:ext cx="389674" cy="215444"/>
            </a:xfrm>
            <a:prstGeom prst="rect">
              <a:avLst/>
            </a:prstGeom>
            <a:noFill/>
          </p:spPr>
          <p:txBody>
            <a:bodyPr wrap="square" rtlCol="0">
              <a:spAutoFit/>
            </a:bodyPr>
            <a:lstStyle/>
            <a:p>
              <a:r>
                <a:rPr lang="en-US" sz="800" dirty="0" smtClean="0"/>
                <a:t>MDR</a:t>
              </a:r>
              <a:endParaRPr lang="en-US" sz="800" dirty="0"/>
            </a:p>
          </p:txBody>
        </p:sp>
      </p:grpSp>
      <p:grpSp>
        <p:nvGrpSpPr>
          <p:cNvPr id="88" name="Group 87"/>
          <p:cNvGrpSpPr/>
          <p:nvPr/>
        </p:nvGrpSpPr>
        <p:grpSpPr>
          <a:xfrm>
            <a:off x="3777118" y="2549117"/>
            <a:ext cx="389674" cy="215444"/>
            <a:chOff x="1258157" y="6210930"/>
            <a:chExt cx="389674" cy="215444"/>
          </a:xfrm>
        </p:grpSpPr>
        <p:sp>
          <p:nvSpPr>
            <p:cNvPr id="89" name="Rectangle 88"/>
            <p:cNvSpPr/>
            <p:nvPr/>
          </p:nvSpPr>
          <p:spPr>
            <a:xfrm>
              <a:off x="1313616" y="6244753"/>
              <a:ext cx="281058" cy="14912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0" name="TextBox 89"/>
            <p:cNvSpPr txBox="1"/>
            <p:nvPr/>
          </p:nvSpPr>
          <p:spPr>
            <a:xfrm>
              <a:off x="1258157" y="6210930"/>
              <a:ext cx="389674" cy="215444"/>
            </a:xfrm>
            <a:prstGeom prst="rect">
              <a:avLst/>
            </a:prstGeom>
            <a:noFill/>
          </p:spPr>
          <p:txBody>
            <a:bodyPr wrap="square" rtlCol="0">
              <a:spAutoFit/>
            </a:bodyPr>
            <a:lstStyle/>
            <a:p>
              <a:r>
                <a:rPr lang="en-US" sz="800" dirty="0" smtClean="0"/>
                <a:t>MDR</a:t>
              </a:r>
              <a:endParaRPr lang="en-US" sz="800" dirty="0"/>
            </a:p>
          </p:txBody>
        </p:sp>
      </p:grpSp>
      <p:grpSp>
        <p:nvGrpSpPr>
          <p:cNvPr id="100" name="Group 99"/>
          <p:cNvGrpSpPr/>
          <p:nvPr/>
        </p:nvGrpSpPr>
        <p:grpSpPr>
          <a:xfrm>
            <a:off x="2314191" y="3716001"/>
            <a:ext cx="389674" cy="215444"/>
            <a:chOff x="1258157" y="6210930"/>
            <a:chExt cx="389674" cy="215444"/>
          </a:xfrm>
        </p:grpSpPr>
        <p:sp>
          <p:nvSpPr>
            <p:cNvPr id="101" name="Rectangle 100"/>
            <p:cNvSpPr/>
            <p:nvPr/>
          </p:nvSpPr>
          <p:spPr>
            <a:xfrm>
              <a:off x="1313616" y="6244753"/>
              <a:ext cx="281058" cy="14912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2" name="TextBox 101"/>
            <p:cNvSpPr txBox="1"/>
            <p:nvPr/>
          </p:nvSpPr>
          <p:spPr>
            <a:xfrm>
              <a:off x="1258157" y="6210930"/>
              <a:ext cx="389674" cy="215444"/>
            </a:xfrm>
            <a:prstGeom prst="rect">
              <a:avLst/>
            </a:prstGeom>
            <a:noFill/>
          </p:spPr>
          <p:txBody>
            <a:bodyPr wrap="square" rtlCol="0">
              <a:spAutoFit/>
            </a:bodyPr>
            <a:lstStyle/>
            <a:p>
              <a:r>
                <a:rPr lang="en-US" sz="800" dirty="0" smtClean="0"/>
                <a:t>MDR</a:t>
              </a:r>
              <a:endParaRPr lang="en-US" sz="800" dirty="0"/>
            </a:p>
          </p:txBody>
        </p:sp>
      </p:grpSp>
    </p:spTree>
    <p:extLst>
      <p:ext uri="{BB962C8B-B14F-4D97-AF65-F5344CB8AC3E}">
        <p14:creationId xmlns:p14="http://schemas.microsoft.com/office/powerpoint/2010/main" val="1385021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Calibri" panose="020F0502020204030204" pitchFamily="34" charset="0"/>
              </a:rPr>
              <a:t>Clinical Data Management </a:t>
            </a:r>
            <a:r>
              <a:rPr lang="en-US" sz="2400" dirty="0" smtClean="0">
                <a:latin typeface="Calibri" panose="020F0502020204030204" pitchFamily="34" charset="0"/>
              </a:rPr>
              <a:t>Automation Opportunities </a:t>
            </a:r>
            <a:r>
              <a:rPr lang="en-US" sz="2400" dirty="0">
                <a:latin typeface="Calibri" panose="020F0502020204030204" pitchFamily="34" charset="0"/>
              </a:rPr>
              <a:t>– </a:t>
            </a:r>
            <a:r>
              <a:rPr lang="en-US" sz="2400" dirty="0" smtClean="0">
                <a:latin typeface="Calibri" panose="020F0502020204030204" pitchFamily="34" charset="0"/>
              </a:rPr>
              <a:t>Process View</a:t>
            </a:r>
            <a:endParaRPr lang="en-US" sz="2000" dirty="0">
              <a:latin typeface="Calibri" panose="020F0502020204030204" pitchFamily="34" charset="0"/>
              <a:cs typeface="Calibri" panose="020F0502020204030204" pitchFamily="34" charset="0"/>
            </a:endParaRPr>
          </a:p>
        </p:txBody>
      </p:sp>
      <p:grpSp>
        <p:nvGrpSpPr>
          <p:cNvPr id="69" name="Group 68"/>
          <p:cNvGrpSpPr/>
          <p:nvPr/>
        </p:nvGrpSpPr>
        <p:grpSpPr>
          <a:xfrm>
            <a:off x="3979609" y="5950800"/>
            <a:ext cx="3890439" cy="569002"/>
            <a:chOff x="2455608" y="6177488"/>
            <a:chExt cx="3890439" cy="647114"/>
          </a:xfrm>
        </p:grpSpPr>
        <p:sp>
          <p:nvSpPr>
            <p:cNvPr id="70" name="Rectangle 69"/>
            <p:cNvSpPr/>
            <p:nvPr/>
          </p:nvSpPr>
          <p:spPr>
            <a:xfrm>
              <a:off x="2455608" y="6177488"/>
              <a:ext cx="3890439" cy="647114"/>
            </a:xfrm>
            <a:prstGeom prst="rect">
              <a:avLst/>
            </a:prstGeom>
            <a:solidFill>
              <a:schemeClr val="tx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latin typeface="Calibri" panose="020F0502020204030204" pitchFamily="34" charset="0"/>
              </a:endParaRPr>
            </a:p>
          </p:txBody>
        </p:sp>
        <p:sp>
          <p:nvSpPr>
            <p:cNvPr id="71" name="Flowchart: Terminator 70"/>
            <p:cNvSpPr/>
            <p:nvPr/>
          </p:nvSpPr>
          <p:spPr>
            <a:xfrm>
              <a:off x="3312148" y="6265604"/>
              <a:ext cx="1509943" cy="235441"/>
            </a:xfrm>
            <a:prstGeom prst="flowChartTerminator">
              <a:avLst/>
            </a:prstGeom>
            <a:solidFill>
              <a:schemeClr val="accent3">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panose="020F0502020204030204" pitchFamily="34" charset="0"/>
                </a:rPr>
                <a:t> Solution Ready</a:t>
              </a:r>
            </a:p>
          </p:txBody>
        </p:sp>
        <p:sp>
          <p:nvSpPr>
            <p:cNvPr id="72" name="Flowchart: Terminator 71"/>
            <p:cNvSpPr/>
            <p:nvPr/>
          </p:nvSpPr>
          <p:spPr>
            <a:xfrm>
              <a:off x="3288922" y="6545103"/>
              <a:ext cx="1509943" cy="235441"/>
            </a:xfrm>
            <a:prstGeom prst="flowChartTerminator">
              <a:avLst/>
            </a:prstGeom>
            <a:solidFill>
              <a:srgbClr val="FFDD3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panose="020F0502020204030204" pitchFamily="34" charset="0"/>
                </a:rPr>
                <a:t>Solution </a:t>
              </a:r>
              <a:r>
                <a:rPr lang="en-US" sz="1200" dirty="0" err="1">
                  <a:solidFill>
                    <a:schemeClr val="tx1"/>
                  </a:solidFill>
                  <a:latin typeface="Calibri" panose="020F0502020204030204" pitchFamily="34" charset="0"/>
                </a:rPr>
                <a:t>PoC</a:t>
              </a:r>
              <a:r>
                <a:rPr lang="en-US" sz="1200" dirty="0">
                  <a:solidFill>
                    <a:schemeClr val="tx1"/>
                  </a:solidFill>
                  <a:latin typeface="Calibri" panose="020F0502020204030204" pitchFamily="34" charset="0"/>
                </a:rPr>
                <a:t>/WIP</a:t>
              </a:r>
            </a:p>
          </p:txBody>
        </p:sp>
        <p:sp>
          <p:nvSpPr>
            <p:cNvPr id="73" name="Flowchart: Terminator 72"/>
            <p:cNvSpPr/>
            <p:nvPr/>
          </p:nvSpPr>
          <p:spPr>
            <a:xfrm>
              <a:off x="4925426" y="6374704"/>
              <a:ext cx="1242273" cy="314092"/>
            </a:xfrm>
            <a:prstGeom prst="flowChartTerminator">
              <a:avLst/>
            </a:prstGeom>
            <a:solidFill>
              <a:srgbClr val="83389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a:solidFill>
                    <a:schemeClr val="bg1"/>
                  </a:solidFill>
                  <a:latin typeface="Calibri" panose="020F0502020204030204" pitchFamily="34" charset="0"/>
                </a:rPr>
                <a:t>Not started</a:t>
              </a:r>
            </a:p>
          </p:txBody>
        </p:sp>
        <p:sp>
          <p:nvSpPr>
            <p:cNvPr id="74" name="Rectangle 73"/>
            <p:cNvSpPr/>
            <p:nvPr/>
          </p:nvSpPr>
          <p:spPr>
            <a:xfrm>
              <a:off x="2493611" y="6304656"/>
              <a:ext cx="730488" cy="353059"/>
            </a:xfrm>
            <a:prstGeom prst="rect">
              <a:avLst/>
            </a:prstGeom>
            <a:solidFill>
              <a:schemeClr val="tx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rPr>
                <a:t>Legend</a:t>
              </a:r>
            </a:p>
          </p:txBody>
        </p:sp>
      </p:grpSp>
      <p:sp>
        <p:nvSpPr>
          <p:cNvPr id="9" name="Rectangle 8"/>
          <p:cNvSpPr/>
          <p:nvPr/>
        </p:nvSpPr>
        <p:spPr>
          <a:xfrm>
            <a:off x="1575579" y="4196687"/>
            <a:ext cx="9003325" cy="1051931"/>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577925" y="2563832"/>
            <a:ext cx="9003325" cy="119880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66202" y="1104308"/>
            <a:ext cx="9003325" cy="970676"/>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664678" y="1230923"/>
            <a:ext cx="1167618" cy="647114"/>
          </a:xfrm>
          <a:prstGeom prst="rect">
            <a:avLst/>
          </a:prstGeom>
          <a:solidFill>
            <a:schemeClr val="tx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libri" panose="020F0502020204030204" pitchFamily="34" charset="0"/>
              </a:rPr>
              <a:t>Study Set Up</a:t>
            </a:r>
          </a:p>
        </p:txBody>
      </p:sp>
      <p:sp>
        <p:nvSpPr>
          <p:cNvPr id="13" name="Rectangle 12"/>
          <p:cNvSpPr/>
          <p:nvPr/>
        </p:nvSpPr>
        <p:spPr>
          <a:xfrm>
            <a:off x="1704536" y="2718582"/>
            <a:ext cx="1167618" cy="647114"/>
          </a:xfrm>
          <a:prstGeom prst="rect">
            <a:avLst/>
          </a:prstGeom>
          <a:solidFill>
            <a:schemeClr val="tx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libri" panose="020F0502020204030204" pitchFamily="34" charset="0"/>
              </a:rPr>
              <a:t>Study Conduct</a:t>
            </a:r>
          </a:p>
        </p:txBody>
      </p:sp>
      <p:sp>
        <p:nvSpPr>
          <p:cNvPr id="14" name="Rectangle 13"/>
          <p:cNvSpPr/>
          <p:nvPr/>
        </p:nvSpPr>
        <p:spPr>
          <a:xfrm>
            <a:off x="1688122" y="4337370"/>
            <a:ext cx="1167618" cy="647114"/>
          </a:xfrm>
          <a:prstGeom prst="rect">
            <a:avLst/>
          </a:prstGeom>
          <a:solidFill>
            <a:schemeClr val="tx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libri" panose="020F0502020204030204" pitchFamily="34" charset="0"/>
              </a:rPr>
              <a:t>Study Close out</a:t>
            </a:r>
          </a:p>
        </p:txBody>
      </p:sp>
      <p:sp>
        <p:nvSpPr>
          <p:cNvPr id="15" name="Rectangle 14"/>
          <p:cNvSpPr/>
          <p:nvPr/>
        </p:nvSpPr>
        <p:spPr>
          <a:xfrm>
            <a:off x="3120688" y="1246163"/>
            <a:ext cx="1249677" cy="647114"/>
          </a:xfrm>
          <a:prstGeom prst="rect">
            <a:avLst/>
          </a:prstGeom>
          <a:solidFill>
            <a:schemeClr val="tx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libri" panose="020F0502020204030204" pitchFamily="34" charset="0"/>
              </a:rPr>
              <a:t>eCRF Build Specifications</a:t>
            </a:r>
          </a:p>
        </p:txBody>
      </p:sp>
      <p:sp>
        <p:nvSpPr>
          <p:cNvPr id="16" name="Rectangle 15"/>
          <p:cNvSpPr/>
          <p:nvPr/>
        </p:nvSpPr>
        <p:spPr>
          <a:xfrm>
            <a:off x="6206525" y="1221230"/>
            <a:ext cx="1167618" cy="647114"/>
          </a:xfrm>
          <a:prstGeom prst="rect">
            <a:avLst/>
          </a:prstGeom>
          <a:solidFill>
            <a:schemeClr val="tx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libri" panose="020F0502020204030204" pitchFamily="34" charset="0"/>
              </a:rPr>
              <a:t>eCRF Annotations, Bookmarking</a:t>
            </a:r>
          </a:p>
        </p:txBody>
      </p:sp>
      <p:sp>
        <p:nvSpPr>
          <p:cNvPr id="39" name="Rectangle 38"/>
          <p:cNvSpPr/>
          <p:nvPr/>
        </p:nvSpPr>
        <p:spPr>
          <a:xfrm>
            <a:off x="4649799" y="1230923"/>
            <a:ext cx="1249677" cy="647114"/>
          </a:xfrm>
          <a:prstGeom prst="rect">
            <a:avLst/>
          </a:prstGeom>
          <a:solidFill>
            <a:schemeClr val="tx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libri" panose="020F0502020204030204" pitchFamily="34" charset="0"/>
              </a:rPr>
              <a:t>Data Mgmt. Plan</a:t>
            </a:r>
          </a:p>
        </p:txBody>
      </p:sp>
      <p:sp>
        <p:nvSpPr>
          <p:cNvPr id="40" name="Rectangle 39"/>
          <p:cNvSpPr/>
          <p:nvPr/>
        </p:nvSpPr>
        <p:spPr>
          <a:xfrm>
            <a:off x="7650691" y="1206228"/>
            <a:ext cx="1167618" cy="647114"/>
          </a:xfrm>
          <a:prstGeom prst="rect">
            <a:avLst/>
          </a:prstGeom>
          <a:solidFill>
            <a:schemeClr val="tx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libri" panose="020F0502020204030204" pitchFamily="34" charset="0"/>
              </a:rPr>
              <a:t>Database design setup</a:t>
            </a:r>
          </a:p>
        </p:txBody>
      </p:sp>
      <p:sp>
        <p:nvSpPr>
          <p:cNvPr id="41" name="Rectangle 40"/>
          <p:cNvSpPr/>
          <p:nvPr/>
        </p:nvSpPr>
        <p:spPr>
          <a:xfrm>
            <a:off x="9026933" y="1206228"/>
            <a:ext cx="1167618" cy="647114"/>
          </a:xfrm>
          <a:prstGeom prst="rect">
            <a:avLst/>
          </a:prstGeom>
          <a:solidFill>
            <a:schemeClr val="tx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libri" panose="020F0502020204030204" pitchFamily="34" charset="0"/>
              </a:rPr>
              <a:t>User Acceptance testing</a:t>
            </a:r>
          </a:p>
        </p:txBody>
      </p:sp>
      <p:sp>
        <p:nvSpPr>
          <p:cNvPr id="42" name="Rectangle 41"/>
          <p:cNvSpPr/>
          <p:nvPr/>
        </p:nvSpPr>
        <p:spPr>
          <a:xfrm>
            <a:off x="3133179" y="2718582"/>
            <a:ext cx="1249677" cy="647114"/>
          </a:xfrm>
          <a:prstGeom prst="rect">
            <a:avLst/>
          </a:prstGeom>
          <a:solidFill>
            <a:schemeClr val="tx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libri" panose="020F0502020204030204" pitchFamily="34" charset="0"/>
              </a:rPr>
              <a:t>Data Review &amp; Quality </a:t>
            </a:r>
            <a:r>
              <a:rPr lang="en-US" sz="1400" b="1" dirty="0" err="1">
                <a:solidFill>
                  <a:schemeClr val="tx1"/>
                </a:solidFill>
                <a:latin typeface="Calibri" panose="020F0502020204030204" pitchFamily="34" charset="0"/>
              </a:rPr>
              <a:t>Mgmt</a:t>
            </a:r>
            <a:endParaRPr lang="en-US" sz="1400" b="1" dirty="0">
              <a:solidFill>
                <a:schemeClr val="tx1"/>
              </a:solidFill>
              <a:latin typeface="Calibri" panose="020F0502020204030204" pitchFamily="34" charset="0"/>
            </a:endParaRPr>
          </a:p>
        </p:txBody>
      </p:sp>
      <p:sp>
        <p:nvSpPr>
          <p:cNvPr id="43" name="Rectangle 42"/>
          <p:cNvSpPr/>
          <p:nvPr/>
        </p:nvSpPr>
        <p:spPr>
          <a:xfrm>
            <a:off x="4939359" y="2751318"/>
            <a:ext cx="1249677" cy="647114"/>
          </a:xfrm>
          <a:prstGeom prst="rect">
            <a:avLst/>
          </a:prstGeom>
          <a:solidFill>
            <a:schemeClr val="tx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libri" panose="020F0502020204030204" pitchFamily="34" charset="0"/>
              </a:rPr>
              <a:t>SAE /Lab Reconciliation</a:t>
            </a:r>
          </a:p>
        </p:txBody>
      </p:sp>
      <p:sp>
        <p:nvSpPr>
          <p:cNvPr id="44" name="Rectangle 43"/>
          <p:cNvSpPr/>
          <p:nvPr/>
        </p:nvSpPr>
        <p:spPr>
          <a:xfrm>
            <a:off x="6632940" y="2751318"/>
            <a:ext cx="1249677" cy="647114"/>
          </a:xfrm>
          <a:prstGeom prst="rect">
            <a:avLst/>
          </a:prstGeom>
          <a:solidFill>
            <a:schemeClr val="tx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libri" panose="020F0502020204030204" pitchFamily="34" charset="0"/>
              </a:rPr>
              <a:t>Medical Coding</a:t>
            </a:r>
          </a:p>
        </p:txBody>
      </p:sp>
      <p:sp>
        <p:nvSpPr>
          <p:cNvPr id="45" name="Rectangle 44"/>
          <p:cNvSpPr/>
          <p:nvPr/>
        </p:nvSpPr>
        <p:spPr>
          <a:xfrm>
            <a:off x="8478921" y="2728956"/>
            <a:ext cx="1249677" cy="647114"/>
          </a:xfrm>
          <a:prstGeom prst="rect">
            <a:avLst/>
          </a:prstGeom>
          <a:solidFill>
            <a:schemeClr val="tx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libri" panose="020F0502020204030204" pitchFamily="34" charset="0"/>
              </a:rPr>
              <a:t>Data Migration</a:t>
            </a:r>
          </a:p>
        </p:txBody>
      </p:sp>
      <p:sp>
        <p:nvSpPr>
          <p:cNvPr id="46" name="Rectangle 45"/>
          <p:cNvSpPr/>
          <p:nvPr/>
        </p:nvSpPr>
        <p:spPr>
          <a:xfrm>
            <a:off x="3120687" y="4355860"/>
            <a:ext cx="1249677" cy="647114"/>
          </a:xfrm>
          <a:prstGeom prst="rect">
            <a:avLst/>
          </a:prstGeom>
          <a:solidFill>
            <a:schemeClr val="tx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libri" panose="020F0502020204030204" pitchFamily="34" charset="0"/>
              </a:rPr>
              <a:t>QC &amp; Database Audit</a:t>
            </a:r>
          </a:p>
        </p:txBody>
      </p:sp>
      <p:sp>
        <p:nvSpPr>
          <p:cNvPr id="47" name="Rectangle 46"/>
          <p:cNvSpPr/>
          <p:nvPr/>
        </p:nvSpPr>
        <p:spPr>
          <a:xfrm>
            <a:off x="4675151" y="4334590"/>
            <a:ext cx="1249677" cy="647114"/>
          </a:xfrm>
          <a:prstGeom prst="rect">
            <a:avLst/>
          </a:prstGeom>
          <a:solidFill>
            <a:schemeClr val="tx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Calibri" panose="020F0502020204030204" pitchFamily="34" charset="0"/>
              </a:rPr>
              <a:t>Database Closure</a:t>
            </a:r>
          </a:p>
        </p:txBody>
      </p:sp>
      <p:sp>
        <p:nvSpPr>
          <p:cNvPr id="48" name="Flowchart: Terminator 47"/>
          <p:cNvSpPr/>
          <p:nvPr/>
        </p:nvSpPr>
        <p:spPr>
          <a:xfrm>
            <a:off x="2785408" y="1053423"/>
            <a:ext cx="739235" cy="282148"/>
          </a:xfrm>
          <a:prstGeom prst="flowChartTerminator">
            <a:avLst/>
          </a:prstGeom>
          <a:solidFill>
            <a:srgbClr val="7030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Calibri" panose="020F0502020204030204" pitchFamily="34" charset="0"/>
              </a:rPr>
              <a:t>History tracker</a:t>
            </a:r>
          </a:p>
        </p:txBody>
      </p:sp>
      <p:sp>
        <p:nvSpPr>
          <p:cNvPr id="49" name="Flowchart: Terminator 48"/>
          <p:cNvSpPr/>
          <p:nvPr/>
        </p:nvSpPr>
        <p:spPr>
          <a:xfrm>
            <a:off x="4720885" y="1022590"/>
            <a:ext cx="1102761" cy="290067"/>
          </a:xfrm>
          <a:prstGeom prst="flowChartTerminator">
            <a:avLst/>
          </a:prstGeom>
          <a:solidFill>
            <a:schemeClr val="accent3">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panose="020F0502020204030204" pitchFamily="34" charset="0"/>
              </a:rPr>
              <a:t>DM Metrics Automation</a:t>
            </a:r>
          </a:p>
        </p:txBody>
      </p:sp>
      <p:sp>
        <p:nvSpPr>
          <p:cNvPr id="50" name="Flowchart: Terminator 49"/>
          <p:cNvSpPr/>
          <p:nvPr/>
        </p:nvSpPr>
        <p:spPr>
          <a:xfrm>
            <a:off x="6172956" y="977826"/>
            <a:ext cx="1102761" cy="228403"/>
          </a:xfrm>
          <a:prstGeom prst="flowChartTerminator">
            <a:avLst/>
          </a:prstGeom>
          <a:solidFill>
            <a:srgbClr val="FFDD3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panose="020F0502020204030204" pitchFamily="34" charset="0"/>
              </a:rPr>
              <a:t>Annotation</a:t>
            </a:r>
          </a:p>
        </p:txBody>
      </p:sp>
      <p:sp>
        <p:nvSpPr>
          <p:cNvPr id="51" name="Flowchart: Terminator 50"/>
          <p:cNvSpPr/>
          <p:nvPr/>
        </p:nvSpPr>
        <p:spPr>
          <a:xfrm>
            <a:off x="6142476" y="1876986"/>
            <a:ext cx="1201188" cy="252218"/>
          </a:xfrm>
          <a:prstGeom prst="flowChartTerminator">
            <a:avLst/>
          </a:prstGeom>
          <a:solidFill>
            <a:srgbClr val="FFDD3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panose="020F0502020204030204" pitchFamily="34" charset="0"/>
              </a:rPr>
              <a:t>Bookmarking</a:t>
            </a:r>
          </a:p>
        </p:txBody>
      </p:sp>
      <p:sp>
        <p:nvSpPr>
          <p:cNvPr id="52" name="Flowchart: Terminator 51"/>
          <p:cNvSpPr/>
          <p:nvPr/>
        </p:nvSpPr>
        <p:spPr>
          <a:xfrm>
            <a:off x="4882469" y="1780579"/>
            <a:ext cx="782512" cy="335265"/>
          </a:xfrm>
          <a:prstGeom prst="flowChartTerminator">
            <a:avLst/>
          </a:prstGeom>
          <a:solidFill>
            <a:srgbClr val="83389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a:solidFill>
                  <a:schemeClr val="bg1"/>
                </a:solidFill>
                <a:latin typeface="Calibri" panose="020F0502020204030204" pitchFamily="34" charset="0"/>
              </a:rPr>
              <a:t>DM Plan Creation</a:t>
            </a:r>
          </a:p>
        </p:txBody>
      </p:sp>
      <p:sp>
        <p:nvSpPr>
          <p:cNvPr id="53" name="Flowchart: Terminator 52"/>
          <p:cNvSpPr/>
          <p:nvPr/>
        </p:nvSpPr>
        <p:spPr>
          <a:xfrm>
            <a:off x="2919819" y="1865285"/>
            <a:ext cx="1242273" cy="276179"/>
          </a:xfrm>
          <a:prstGeom prst="flowChartTerminator">
            <a:avLst/>
          </a:prstGeom>
          <a:solidFill>
            <a:srgbClr val="83389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a:solidFill>
                  <a:schemeClr val="bg1"/>
                </a:solidFill>
                <a:latin typeface="Calibri" panose="020F0502020204030204" pitchFamily="34" charset="0"/>
              </a:rPr>
              <a:t>ALS creation </a:t>
            </a:r>
          </a:p>
        </p:txBody>
      </p:sp>
      <p:sp>
        <p:nvSpPr>
          <p:cNvPr id="54" name="Flowchart: Terminator 53"/>
          <p:cNvSpPr/>
          <p:nvPr/>
        </p:nvSpPr>
        <p:spPr>
          <a:xfrm>
            <a:off x="3831692" y="985596"/>
            <a:ext cx="782512" cy="345767"/>
          </a:xfrm>
          <a:prstGeom prst="flowChartTerminator">
            <a:avLst/>
          </a:prstGeom>
          <a:solidFill>
            <a:srgbClr val="83389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a:solidFill>
                  <a:schemeClr val="bg1"/>
                </a:solidFill>
                <a:latin typeface="Calibri" panose="020F0502020204030204" pitchFamily="34" charset="0"/>
              </a:rPr>
              <a:t>Edit Checks</a:t>
            </a:r>
          </a:p>
        </p:txBody>
      </p:sp>
      <p:sp>
        <p:nvSpPr>
          <p:cNvPr id="55" name="Flowchart: Terminator 54"/>
          <p:cNvSpPr/>
          <p:nvPr/>
        </p:nvSpPr>
        <p:spPr>
          <a:xfrm>
            <a:off x="9103748" y="1853025"/>
            <a:ext cx="999112" cy="303679"/>
          </a:xfrm>
          <a:prstGeom prst="flowChartTerminator">
            <a:avLst/>
          </a:prstGeom>
          <a:solidFill>
            <a:srgbClr val="83389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a:solidFill>
                  <a:schemeClr val="bg1"/>
                </a:solidFill>
                <a:latin typeface="Calibri" panose="020F0502020204030204" pitchFamily="34" charset="0"/>
              </a:rPr>
              <a:t>Test Case Creation</a:t>
            </a:r>
          </a:p>
        </p:txBody>
      </p:sp>
      <p:sp>
        <p:nvSpPr>
          <p:cNvPr id="57" name="Flowchart: Terminator 56"/>
          <p:cNvSpPr/>
          <p:nvPr/>
        </p:nvSpPr>
        <p:spPr>
          <a:xfrm>
            <a:off x="4643879" y="3276722"/>
            <a:ext cx="670560" cy="310796"/>
          </a:xfrm>
          <a:prstGeom prst="flowChartTerminator">
            <a:avLst/>
          </a:prstGeom>
          <a:solidFill>
            <a:schemeClr val="accent3">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panose="020F0502020204030204" pitchFamily="34" charset="0"/>
              </a:rPr>
              <a:t>DVT</a:t>
            </a:r>
          </a:p>
        </p:txBody>
      </p:sp>
      <p:sp>
        <p:nvSpPr>
          <p:cNvPr id="58" name="Flowchart: Terminator 57"/>
          <p:cNvSpPr/>
          <p:nvPr/>
        </p:nvSpPr>
        <p:spPr>
          <a:xfrm>
            <a:off x="2692210" y="2458325"/>
            <a:ext cx="1164886" cy="300669"/>
          </a:xfrm>
          <a:prstGeom prst="flowChartTerminator">
            <a:avLst/>
          </a:prstGeom>
          <a:solidFill>
            <a:schemeClr val="accent3">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panose="020F0502020204030204" pitchFamily="34" charset="0"/>
              </a:rPr>
              <a:t>Patient Profile Listing</a:t>
            </a:r>
          </a:p>
        </p:txBody>
      </p:sp>
      <p:sp>
        <p:nvSpPr>
          <p:cNvPr id="59" name="Flowchart: Terminator 58"/>
          <p:cNvSpPr/>
          <p:nvPr/>
        </p:nvSpPr>
        <p:spPr>
          <a:xfrm>
            <a:off x="5342366" y="3277384"/>
            <a:ext cx="951976" cy="308534"/>
          </a:xfrm>
          <a:prstGeom prst="flowChartTerminator">
            <a:avLst/>
          </a:prstGeom>
          <a:solidFill>
            <a:srgbClr val="FFDD3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panose="020F0502020204030204" pitchFamily="34" charset="0"/>
              </a:rPr>
              <a:t>SAE Recon Tool</a:t>
            </a:r>
          </a:p>
        </p:txBody>
      </p:sp>
      <p:sp>
        <p:nvSpPr>
          <p:cNvPr id="61" name="Flowchart: Terminator 60"/>
          <p:cNvSpPr/>
          <p:nvPr/>
        </p:nvSpPr>
        <p:spPr>
          <a:xfrm>
            <a:off x="4382855" y="2516326"/>
            <a:ext cx="1046212" cy="347432"/>
          </a:xfrm>
          <a:prstGeom prst="flowChartTerminator">
            <a:avLst/>
          </a:prstGeom>
          <a:solidFill>
            <a:schemeClr val="accent3">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panose="020F0502020204030204" pitchFamily="34" charset="0"/>
              </a:rPr>
              <a:t>OCR for Lab Reports</a:t>
            </a:r>
          </a:p>
        </p:txBody>
      </p:sp>
      <p:sp>
        <p:nvSpPr>
          <p:cNvPr id="64" name="Flowchart: Terminator 63"/>
          <p:cNvSpPr/>
          <p:nvPr/>
        </p:nvSpPr>
        <p:spPr>
          <a:xfrm>
            <a:off x="8405797" y="3282584"/>
            <a:ext cx="1788755" cy="373496"/>
          </a:xfrm>
          <a:prstGeom prst="flowChartTerminator">
            <a:avLst/>
          </a:prstGeom>
          <a:solidFill>
            <a:srgbClr val="83389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a:solidFill>
                  <a:schemeClr val="bg1"/>
                </a:solidFill>
                <a:latin typeface="Calibri" panose="020F0502020204030204" pitchFamily="34" charset="0"/>
              </a:rPr>
              <a:t>Migration from OC to Rave/Inform</a:t>
            </a:r>
          </a:p>
        </p:txBody>
      </p:sp>
      <p:sp>
        <p:nvSpPr>
          <p:cNvPr id="65" name="Flowchart: Terminator 64"/>
          <p:cNvSpPr/>
          <p:nvPr/>
        </p:nvSpPr>
        <p:spPr>
          <a:xfrm>
            <a:off x="2861812" y="3386970"/>
            <a:ext cx="1102761" cy="290067"/>
          </a:xfrm>
          <a:prstGeom prst="flowChartTerminator">
            <a:avLst/>
          </a:prstGeom>
          <a:solidFill>
            <a:schemeClr val="accent3">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panose="020F0502020204030204" pitchFamily="34" charset="0"/>
              </a:rPr>
              <a:t>Patient data Consolidator</a:t>
            </a:r>
          </a:p>
        </p:txBody>
      </p:sp>
      <p:sp>
        <p:nvSpPr>
          <p:cNvPr id="60" name="Flowchart: Terminator 59"/>
          <p:cNvSpPr/>
          <p:nvPr/>
        </p:nvSpPr>
        <p:spPr>
          <a:xfrm>
            <a:off x="5429066" y="2550216"/>
            <a:ext cx="1020360" cy="313543"/>
          </a:xfrm>
          <a:prstGeom prst="flowChartTerminator">
            <a:avLst/>
          </a:prstGeom>
          <a:solidFill>
            <a:srgbClr val="83389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a:solidFill>
                  <a:schemeClr val="bg1"/>
                </a:solidFill>
                <a:latin typeface="Calibri" panose="020F0502020204030204" pitchFamily="34" charset="0"/>
              </a:rPr>
              <a:t>Lab Analyte Extraction</a:t>
            </a:r>
          </a:p>
        </p:txBody>
      </p:sp>
      <p:sp>
        <p:nvSpPr>
          <p:cNvPr id="62" name="Flowchart: Terminator 61"/>
          <p:cNvSpPr/>
          <p:nvPr/>
        </p:nvSpPr>
        <p:spPr>
          <a:xfrm>
            <a:off x="7731770" y="1807011"/>
            <a:ext cx="920188" cy="308833"/>
          </a:xfrm>
          <a:prstGeom prst="flowChartTerminator">
            <a:avLst/>
          </a:prstGeom>
          <a:solidFill>
            <a:srgbClr val="83389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a:solidFill>
                  <a:schemeClr val="bg1"/>
                </a:solidFill>
                <a:latin typeface="Calibri" panose="020F0502020204030204" pitchFamily="34" charset="0"/>
              </a:rPr>
              <a:t>Global dictionary</a:t>
            </a:r>
          </a:p>
        </p:txBody>
      </p:sp>
      <p:sp>
        <p:nvSpPr>
          <p:cNvPr id="66" name="Flowchart: Terminator 65"/>
          <p:cNvSpPr/>
          <p:nvPr/>
        </p:nvSpPr>
        <p:spPr>
          <a:xfrm>
            <a:off x="6029930" y="2863759"/>
            <a:ext cx="824483" cy="337975"/>
          </a:xfrm>
          <a:prstGeom prst="flowChartTerminator">
            <a:avLst/>
          </a:prstGeom>
          <a:solidFill>
            <a:srgbClr val="83389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a:solidFill>
                  <a:schemeClr val="bg1"/>
                </a:solidFill>
                <a:latin typeface="Calibri" panose="020F0502020204030204" pitchFamily="34" charset="0"/>
              </a:rPr>
              <a:t>Lab Data Recon</a:t>
            </a:r>
          </a:p>
        </p:txBody>
      </p:sp>
      <p:sp>
        <p:nvSpPr>
          <p:cNvPr id="56" name="Flowchart: Terminator 55"/>
          <p:cNvSpPr/>
          <p:nvPr/>
        </p:nvSpPr>
        <p:spPr>
          <a:xfrm>
            <a:off x="9028479" y="846719"/>
            <a:ext cx="1029922" cy="365760"/>
          </a:xfrm>
          <a:prstGeom prst="flowChartTerminator">
            <a:avLst/>
          </a:prstGeom>
          <a:solidFill>
            <a:srgbClr val="83389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sz="1200" dirty="0">
                <a:solidFill>
                  <a:schemeClr val="bg1"/>
                </a:solidFill>
                <a:latin typeface="Calibri" panose="020F0502020204030204" pitchFamily="34" charset="0"/>
              </a:rPr>
              <a:t>Testing Automation</a:t>
            </a:r>
          </a:p>
        </p:txBody>
      </p:sp>
    </p:spTree>
    <p:extLst>
      <p:ext uri="{BB962C8B-B14F-4D97-AF65-F5344CB8AC3E}">
        <p14:creationId xmlns:p14="http://schemas.microsoft.com/office/powerpoint/2010/main" val="1716414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Calibri" panose="020F0502020204030204" pitchFamily="34" charset="0"/>
              </a:rPr>
              <a:t>Clinical Data Management Solution Opportunities – Heat Map…I</a:t>
            </a:r>
            <a:endParaRPr lang="en-US" sz="2000" dirty="0">
              <a:latin typeface="Calibri" panose="020F0502020204030204" pitchFamily="34" charset="0"/>
              <a:cs typeface="Calibri" panose="020F0502020204030204" pitchFamily="34" charset="0"/>
            </a:endParaRPr>
          </a:p>
        </p:txBody>
      </p:sp>
      <p:graphicFrame>
        <p:nvGraphicFramePr>
          <p:cNvPr id="3" name="Table 2"/>
          <p:cNvGraphicFramePr>
            <a:graphicFrameLocks noGrp="1"/>
          </p:cNvGraphicFramePr>
          <p:nvPr>
            <p:extLst/>
          </p:nvPr>
        </p:nvGraphicFramePr>
        <p:xfrm>
          <a:off x="1584964" y="855786"/>
          <a:ext cx="8915396" cy="5029200"/>
        </p:xfrm>
        <a:graphic>
          <a:graphicData uri="http://schemas.openxmlformats.org/drawingml/2006/table">
            <a:tbl>
              <a:tblPr>
                <a:tableStyleId>{5C22544A-7EE6-4342-B048-85BDC9FD1C3A}</a:tableStyleId>
              </a:tblPr>
              <a:tblGrid>
                <a:gridCol w="670556"/>
                <a:gridCol w="3550920"/>
                <a:gridCol w="944880"/>
                <a:gridCol w="914400"/>
                <a:gridCol w="807720"/>
                <a:gridCol w="640080"/>
                <a:gridCol w="685800"/>
                <a:gridCol w="701040"/>
              </a:tblGrid>
              <a:tr h="425504">
                <a:tc>
                  <a:txBody>
                    <a:bodyPr/>
                    <a:lstStyle/>
                    <a:p>
                      <a:pPr algn="l" rtl="0" fontAlgn="ctr"/>
                      <a:r>
                        <a:rPr lang="en-US" sz="1200" b="1" u="none" strike="noStrike" dirty="0">
                          <a:solidFill>
                            <a:schemeClr val="bg1"/>
                          </a:solidFill>
                          <a:effectLst/>
                          <a:latin typeface="Calibri" panose="020F0502020204030204" pitchFamily="34" charset="0"/>
                        </a:rPr>
                        <a:t>Sub Process</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l" rtl="0" fontAlgn="ctr"/>
                      <a:r>
                        <a:rPr lang="en-US" sz="1200" b="1" u="none" strike="noStrike" dirty="0">
                          <a:solidFill>
                            <a:schemeClr val="bg1"/>
                          </a:solidFill>
                          <a:effectLst/>
                          <a:latin typeface="Calibri" panose="020F0502020204030204" pitchFamily="34" charset="0"/>
                        </a:rPr>
                        <a:t>Automation Opportunity</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ctr" rtl="0" fontAlgn="ctr"/>
                      <a:r>
                        <a:rPr lang="en-US" sz="1200" b="1" u="none" strike="noStrike" dirty="0">
                          <a:solidFill>
                            <a:schemeClr val="bg1"/>
                          </a:solidFill>
                          <a:effectLst/>
                          <a:latin typeface="Calibri" panose="020F0502020204030204" pitchFamily="34" charset="0"/>
                        </a:rPr>
                        <a:t>Tech Enabler </a:t>
                      </a:r>
                      <a:endParaRPr lang="en-US" sz="1200" b="1" i="0" u="none" strike="noStrike" dirty="0">
                        <a:solidFill>
                          <a:schemeClr val="bg1"/>
                        </a:solidFill>
                        <a:effectLst/>
                        <a:latin typeface="Calibri" panose="020F0502020204030204" pitchFamily="34" charset="0"/>
                      </a:endParaRPr>
                    </a:p>
                    <a:p>
                      <a:pPr algn="ctr" rtl="0" fontAlgn="ctr"/>
                      <a:r>
                        <a:rPr lang="en-US" sz="1200" b="1" u="none" strike="noStrike" dirty="0">
                          <a:solidFill>
                            <a:schemeClr val="bg1"/>
                          </a:solidFill>
                          <a:effectLst/>
                          <a:latin typeface="Calibri" panose="020F0502020204030204" pitchFamily="34" charset="0"/>
                        </a:rPr>
                        <a:t>(Long Term)</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ctr" rtl="0" fontAlgn="ctr"/>
                      <a:r>
                        <a:rPr lang="en-US" sz="1200" b="1" u="none" strike="noStrike" dirty="0">
                          <a:solidFill>
                            <a:schemeClr val="bg1"/>
                          </a:solidFill>
                          <a:effectLst/>
                          <a:latin typeface="Calibri" panose="020F0502020204030204" pitchFamily="34" charset="0"/>
                        </a:rPr>
                        <a:t>Tech Enabler (Short Term)</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ctr" rtl="0" fontAlgn="ctr"/>
                      <a:r>
                        <a:rPr lang="en-US" sz="1200" b="1" u="none" strike="noStrike" dirty="0">
                          <a:solidFill>
                            <a:schemeClr val="bg1"/>
                          </a:solidFill>
                          <a:effectLst/>
                          <a:latin typeface="Calibri" panose="020F0502020204030204" pitchFamily="34" charset="0"/>
                        </a:rPr>
                        <a:t>Business Impact</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ctr" rtl="0" fontAlgn="ctr"/>
                      <a:r>
                        <a:rPr lang="en-US" sz="1200" b="1" u="none" strike="noStrike" dirty="0">
                          <a:solidFill>
                            <a:schemeClr val="bg1"/>
                          </a:solidFill>
                          <a:effectLst/>
                          <a:latin typeface="Calibri" panose="020F0502020204030204" pitchFamily="34" charset="0"/>
                        </a:rPr>
                        <a:t>Time To Market</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ctr" rtl="0" fontAlgn="ctr"/>
                      <a:r>
                        <a:rPr lang="en-US" sz="1200" b="1" u="none" strike="noStrike" dirty="0">
                          <a:solidFill>
                            <a:schemeClr val="bg1"/>
                          </a:solidFill>
                          <a:effectLst/>
                          <a:latin typeface="Calibri" panose="020F0502020204030204" pitchFamily="34" charset="0"/>
                        </a:rPr>
                        <a:t>Market Maturity</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ctr" rtl="0" fontAlgn="ctr"/>
                      <a:r>
                        <a:rPr lang="en-US" sz="1200" b="1" u="none" strike="noStrike" dirty="0">
                          <a:solidFill>
                            <a:schemeClr val="bg1"/>
                          </a:solidFill>
                          <a:effectLst/>
                          <a:latin typeface="Calibri" panose="020F0502020204030204" pitchFamily="34" charset="0"/>
                        </a:rPr>
                        <a:t>Status</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r>
              <a:tr h="942188">
                <a:tc>
                  <a:txBody>
                    <a:bodyPr/>
                    <a:lstStyle/>
                    <a:p>
                      <a:pPr algn="l" fontAlgn="t"/>
                      <a:r>
                        <a:rPr lang="en-US" sz="1200" u="none" strike="noStrike">
                          <a:effectLst/>
                          <a:latin typeface="Calibri" panose="020F0502020204030204" pitchFamily="34" charset="0"/>
                        </a:rPr>
                        <a:t>Study Set Up</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l" fontAlgn="t"/>
                      <a:r>
                        <a:rPr lang="en-US" sz="1200" u="sng" strike="noStrike" dirty="0">
                          <a:effectLst/>
                          <a:latin typeface="Calibri" panose="020F0502020204030204" pitchFamily="34" charset="0"/>
                        </a:rPr>
                        <a:t>Problem Statement</a:t>
                      </a:r>
                      <a:r>
                        <a:rPr lang="en-US" sz="1200" u="none" strike="noStrike" dirty="0">
                          <a:effectLst/>
                          <a:latin typeface="Calibri" panose="020F0502020204030204" pitchFamily="34" charset="0"/>
                        </a:rPr>
                        <a:t/>
                      </a:r>
                      <a:br>
                        <a:rPr lang="en-US" sz="1200" u="none" strike="noStrike" dirty="0">
                          <a:effectLst/>
                          <a:latin typeface="Calibri" panose="020F0502020204030204" pitchFamily="34" charset="0"/>
                        </a:rPr>
                      </a:br>
                      <a:r>
                        <a:rPr lang="en-US" sz="1200" u="none" strike="noStrike" dirty="0">
                          <a:effectLst/>
                          <a:latin typeface="Calibri" panose="020F0502020204030204" pitchFamily="34" charset="0"/>
                        </a:rPr>
                        <a:t>Reduce/Eliminate manual efforts to track revision history of ALS and DVR (Data Validation Rule) specifications</a:t>
                      </a:r>
                      <a:br>
                        <a:rPr lang="en-US" sz="1200" u="none" strike="noStrike" dirty="0">
                          <a:effectLst/>
                          <a:latin typeface="Calibri" panose="020F0502020204030204" pitchFamily="34" charset="0"/>
                        </a:rPr>
                      </a:br>
                      <a:r>
                        <a:rPr lang="en-US" sz="1200" u="sng" strike="noStrike" dirty="0">
                          <a:effectLst/>
                          <a:latin typeface="Calibri" panose="020F0502020204030204" pitchFamily="34" charset="0"/>
                        </a:rPr>
                        <a:t>Opportunity</a:t>
                      </a:r>
                      <a:br>
                        <a:rPr lang="en-US" sz="1200" u="sng" strike="noStrike" dirty="0">
                          <a:effectLst/>
                          <a:latin typeface="Calibri" panose="020F0502020204030204" pitchFamily="34" charset="0"/>
                        </a:rPr>
                      </a:br>
                      <a:r>
                        <a:rPr lang="en-US" sz="1200" u="none" strike="noStrike" dirty="0">
                          <a:effectLst/>
                          <a:latin typeface="Calibri" panose="020F0502020204030204" pitchFamily="34" charset="0"/>
                        </a:rPr>
                        <a:t>Solution to automate tracking revision history tracking</a:t>
                      </a:r>
                      <a:endParaRPr lang="en-US" sz="1200" b="0" i="0" u="none" strike="noStrike" dirty="0">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.Net/Java (Tool kit)</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VBA/Macro</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dirty="0">
                          <a:effectLst/>
                          <a:latin typeface="Calibri" panose="020F0502020204030204" pitchFamily="34" charset="0"/>
                        </a:rPr>
                        <a:t>Low</a:t>
                      </a:r>
                      <a:endParaRPr lang="en-US" sz="1200" b="0" i="0" u="none" strike="noStrike" dirty="0">
                        <a:solidFill>
                          <a:srgbClr val="000000"/>
                        </a:solidFill>
                        <a:effectLst/>
                        <a:latin typeface="Calibri" panose="020F0502020204030204" pitchFamily="34" charset="0"/>
                      </a:endParaRPr>
                    </a:p>
                  </a:txBody>
                  <a:tcPr marL="45720" marR="45720">
                    <a:solidFill>
                      <a:srgbClr val="FFDD3E"/>
                    </a:solidFill>
                  </a:tcPr>
                </a:tc>
                <a:tc>
                  <a:txBody>
                    <a:bodyPr/>
                    <a:lstStyle/>
                    <a:p>
                      <a:pPr algn="ctr" fontAlgn="t"/>
                      <a:r>
                        <a:rPr lang="en-US" sz="1200" u="none" strike="noStrike" dirty="0">
                          <a:effectLst/>
                          <a:latin typeface="Calibri" panose="020F0502020204030204" pitchFamily="34" charset="0"/>
                        </a:rPr>
                        <a:t>Low</a:t>
                      </a:r>
                      <a:endParaRPr lang="en-US" sz="1200" b="0" i="0" u="none" strike="noStrike" dirty="0">
                        <a:solidFill>
                          <a:srgbClr val="000000"/>
                        </a:solidFill>
                        <a:effectLst/>
                        <a:latin typeface="Calibri" panose="020F0502020204030204" pitchFamily="34" charset="0"/>
                      </a:endParaRPr>
                    </a:p>
                  </a:txBody>
                  <a:tcPr marL="45720" marR="45720">
                    <a:solidFill>
                      <a:srgbClr val="FFDD3E"/>
                    </a:solidFill>
                  </a:tcPr>
                </a:tc>
                <a:tc>
                  <a:txBody>
                    <a:bodyPr/>
                    <a:lstStyle/>
                    <a:p>
                      <a:pPr algn="ctr" fontAlgn="t"/>
                      <a:r>
                        <a:rPr lang="en-US" sz="1200" u="none" strike="noStrike">
                          <a:effectLst/>
                          <a:latin typeface="Calibri" panose="020F0502020204030204" pitchFamily="34" charset="0"/>
                        </a:rPr>
                        <a:t> </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Pipeline</a:t>
                      </a:r>
                      <a:endParaRPr lang="en-US" sz="1200" b="0" i="0" u="none" strike="noStrike">
                        <a:solidFill>
                          <a:srgbClr val="000000"/>
                        </a:solidFill>
                        <a:effectLst/>
                        <a:latin typeface="Calibri" panose="020F0502020204030204" pitchFamily="34" charset="0"/>
                      </a:endParaRPr>
                    </a:p>
                  </a:txBody>
                  <a:tcPr marL="45720" marR="45720"/>
                </a:tc>
              </a:tr>
              <a:tr h="1094154">
                <a:tc>
                  <a:txBody>
                    <a:bodyPr/>
                    <a:lstStyle/>
                    <a:p>
                      <a:pPr algn="l" fontAlgn="t"/>
                      <a:r>
                        <a:rPr lang="en-US" sz="1200" u="none" strike="noStrike" dirty="0">
                          <a:effectLst/>
                          <a:latin typeface="Calibri" panose="020F0502020204030204" pitchFamily="34" charset="0"/>
                        </a:rPr>
                        <a:t>Study Set Up</a:t>
                      </a:r>
                      <a:endParaRPr lang="en-US" sz="1200" b="0" i="0" u="none" strike="noStrike" dirty="0">
                        <a:solidFill>
                          <a:srgbClr val="000000"/>
                        </a:solidFill>
                        <a:effectLst/>
                        <a:latin typeface="Calibri" panose="020F0502020204030204" pitchFamily="34" charset="0"/>
                      </a:endParaRPr>
                    </a:p>
                  </a:txBody>
                  <a:tcPr marL="45720" marR="45720"/>
                </a:tc>
                <a:tc>
                  <a:txBody>
                    <a:bodyPr/>
                    <a:lstStyle/>
                    <a:p>
                      <a:pPr algn="l" fontAlgn="t"/>
                      <a:r>
                        <a:rPr lang="en-US" sz="1200" u="sng" strike="noStrike" dirty="0">
                          <a:effectLst/>
                          <a:latin typeface="Calibri" panose="020F0502020204030204" pitchFamily="34" charset="0"/>
                        </a:rPr>
                        <a:t>Problem Statement</a:t>
                      </a:r>
                      <a:br>
                        <a:rPr lang="en-US" sz="1200" u="sng" strike="noStrike" dirty="0">
                          <a:effectLst/>
                          <a:latin typeface="Calibri" panose="020F0502020204030204" pitchFamily="34" charset="0"/>
                        </a:rPr>
                      </a:br>
                      <a:r>
                        <a:rPr lang="en-US" sz="1200" u="none" strike="noStrike" dirty="0">
                          <a:effectLst/>
                          <a:latin typeface="Calibri" panose="020F0502020204030204" pitchFamily="34" charset="0"/>
                        </a:rPr>
                        <a:t>Manual efforts to  annotate Case Report Form (PDF format) as per SDTM </a:t>
                      </a:r>
                      <a:r>
                        <a:rPr lang="en-US" sz="1200" u="none" strike="noStrike" dirty="0" smtClean="0">
                          <a:effectLst/>
                          <a:latin typeface="Calibri" panose="020F0502020204030204" pitchFamily="34" charset="0"/>
                        </a:rPr>
                        <a:t>guidelines</a:t>
                      </a:r>
                      <a:r>
                        <a:rPr lang="en-US" sz="1200" u="none" strike="noStrike" dirty="0">
                          <a:effectLst/>
                          <a:latin typeface="Calibri" panose="020F0502020204030204" pitchFamily="34" charset="0"/>
                        </a:rPr>
                        <a:t/>
                      </a:r>
                      <a:br>
                        <a:rPr lang="en-US" sz="1200" u="none" strike="noStrike" dirty="0">
                          <a:effectLst/>
                          <a:latin typeface="Calibri" panose="020F0502020204030204" pitchFamily="34" charset="0"/>
                        </a:rPr>
                      </a:br>
                      <a:r>
                        <a:rPr lang="en-US" sz="1200" u="sng" strike="noStrike" dirty="0">
                          <a:effectLst/>
                          <a:latin typeface="Calibri" panose="020F0502020204030204" pitchFamily="34" charset="0"/>
                        </a:rPr>
                        <a:t>Opportunity</a:t>
                      </a:r>
                      <a:r>
                        <a:rPr lang="en-US" sz="1200" u="none" strike="noStrike" dirty="0">
                          <a:effectLst/>
                          <a:latin typeface="Calibri" panose="020F0502020204030204" pitchFamily="34" charset="0"/>
                        </a:rPr>
                        <a:t/>
                      </a:r>
                      <a:br>
                        <a:rPr lang="en-US" sz="1200" u="none" strike="noStrike" dirty="0">
                          <a:effectLst/>
                          <a:latin typeface="Calibri" panose="020F0502020204030204" pitchFamily="34" charset="0"/>
                        </a:rPr>
                      </a:br>
                      <a:r>
                        <a:rPr lang="en-US" sz="1200" u="none" strike="noStrike" dirty="0">
                          <a:effectLst/>
                          <a:latin typeface="Calibri" panose="020F0502020204030204" pitchFamily="34" charset="0"/>
                        </a:rPr>
                        <a:t>Generate annotated PDF by referring annotation map file/ALS as per requirements</a:t>
                      </a:r>
                      <a:endParaRPr lang="en-US" sz="1200" b="0" i="0" u="none" strike="noStrike" dirty="0">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 </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dirty="0">
                          <a:effectLst/>
                          <a:latin typeface="Calibri" panose="020F0502020204030204" pitchFamily="34" charset="0"/>
                        </a:rPr>
                        <a:t>Java</a:t>
                      </a:r>
                      <a:endParaRPr lang="en-US" sz="1200" b="0" i="0" u="none" strike="noStrike" dirty="0">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dirty="0">
                          <a:effectLst/>
                          <a:latin typeface="Calibri" panose="020F0502020204030204" pitchFamily="34" charset="0"/>
                        </a:rPr>
                        <a:t>Medium</a:t>
                      </a:r>
                      <a:endParaRPr lang="en-US" sz="1200" b="0" i="0" u="none" strike="noStrike" dirty="0">
                        <a:solidFill>
                          <a:srgbClr val="000000"/>
                        </a:solidFill>
                        <a:effectLst/>
                        <a:latin typeface="Calibri" panose="020F0502020204030204" pitchFamily="34" charset="0"/>
                      </a:endParaRPr>
                    </a:p>
                  </a:txBody>
                  <a:tcPr marL="45720" marR="45720">
                    <a:solidFill>
                      <a:schemeClr val="accent4">
                        <a:lumMod val="40000"/>
                        <a:lumOff val="60000"/>
                      </a:schemeClr>
                    </a:solidFill>
                  </a:tcPr>
                </a:tc>
                <a:tc>
                  <a:txBody>
                    <a:bodyPr/>
                    <a:lstStyle/>
                    <a:p>
                      <a:pPr algn="ctr" fontAlgn="t"/>
                      <a:r>
                        <a:rPr lang="en-US" sz="1200" u="none" strike="noStrike" dirty="0">
                          <a:effectLst/>
                          <a:latin typeface="Calibri" panose="020F0502020204030204" pitchFamily="34" charset="0"/>
                        </a:rPr>
                        <a:t>Medium</a:t>
                      </a:r>
                      <a:endParaRPr lang="en-US" sz="1200" b="0" i="0" u="none" strike="noStrike" dirty="0">
                        <a:solidFill>
                          <a:srgbClr val="000000"/>
                        </a:solidFill>
                        <a:effectLst/>
                        <a:latin typeface="Calibri" panose="020F0502020204030204" pitchFamily="34" charset="0"/>
                      </a:endParaRPr>
                    </a:p>
                  </a:txBody>
                  <a:tcPr marL="45720" marR="45720">
                    <a:solidFill>
                      <a:schemeClr val="accent4">
                        <a:lumMod val="40000"/>
                        <a:lumOff val="60000"/>
                      </a:schemeClr>
                    </a:solidFill>
                  </a:tcPr>
                </a:tc>
                <a:tc>
                  <a:txBody>
                    <a:bodyPr/>
                    <a:lstStyle/>
                    <a:p>
                      <a:pPr algn="ctr" fontAlgn="t"/>
                      <a:r>
                        <a:rPr lang="en-US" sz="1200" u="none" strike="noStrike">
                          <a:effectLst/>
                          <a:latin typeface="Calibri" panose="020F0502020204030204" pitchFamily="34" charset="0"/>
                        </a:rPr>
                        <a:t> </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UAT - WIP</a:t>
                      </a:r>
                      <a:endParaRPr lang="en-US" sz="1200" b="0" i="0" u="none" strike="noStrike">
                        <a:solidFill>
                          <a:srgbClr val="000000"/>
                        </a:solidFill>
                        <a:effectLst/>
                        <a:latin typeface="Calibri" panose="020F0502020204030204" pitchFamily="34" charset="0"/>
                      </a:endParaRPr>
                    </a:p>
                  </a:txBody>
                  <a:tcPr marL="45720" marR="45720"/>
                </a:tc>
              </a:tr>
              <a:tr h="759829">
                <a:tc>
                  <a:txBody>
                    <a:bodyPr/>
                    <a:lstStyle/>
                    <a:p>
                      <a:pPr algn="l" fontAlgn="t"/>
                      <a:r>
                        <a:rPr lang="en-US" sz="1200" u="none" strike="noStrike">
                          <a:effectLst/>
                          <a:latin typeface="Calibri" panose="020F0502020204030204" pitchFamily="34" charset="0"/>
                        </a:rPr>
                        <a:t>Study Set Up</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l" fontAlgn="t"/>
                      <a:r>
                        <a:rPr lang="en-US" sz="1200" u="sng" strike="noStrike">
                          <a:effectLst/>
                          <a:latin typeface="Calibri" panose="020F0502020204030204" pitchFamily="34" charset="0"/>
                        </a:rPr>
                        <a:t>Problem Statement</a:t>
                      </a:r>
                      <a:br>
                        <a:rPr lang="en-US" sz="1200" u="sng" strike="noStrike">
                          <a:effectLst/>
                          <a:latin typeface="Calibri" panose="020F0502020204030204" pitchFamily="34" charset="0"/>
                        </a:rPr>
                      </a:br>
                      <a:r>
                        <a:rPr lang="en-US" sz="1200" u="none" strike="noStrike">
                          <a:effectLst/>
                          <a:latin typeface="Calibri" panose="020F0502020204030204" pitchFamily="34" charset="0"/>
                        </a:rPr>
                        <a:t>Manual efforts to create/apply edit checks in eCRF</a:t>
                      </a:r>
                      <a:br>
                        <a:rPr lang="en-US" sz="1200" u="none" strike="noStrike">
                          <a:effectLst/>
                          <a:latin typeface="Calibri" panose="020F0502020204030204" pitchFamily="34" charset="0"/>
                        </a:rPr>
                      </a:br>
                      <a:r>
                        <a:rPr lang="en-US" sz="1200" u="sng" strike="noStrike">
                          <a:effectLst/>
                          <a:latin typeface="Calibri" panose="020F0502020204030204" pitchFamily="34" charset="0"/>
                        </a:rPr>
                        <a:t>Opportunity</a:t>
                      </a:r>
                      <a:r>
                        <a:rPr lang="en-US" sz="1200" u="none" strike="noStrike">
                          <a:effectLst/>
                          <a:latin typeface="Calibri" panose="020F0502020204030204" pitchFamily="34" charset="0"/>
                        </a:rPr>
                        <a:t/>
                      </a:r>
                      <a:br>
                        <a:rPr lang="en-US" sz="1200" u="none" strike="noStrike">
                          <a:effectLst/>
                          <a:latin typeface="Calibri" panose="020F0502020204030204" pitchFamily="34" charset="0"/>
                        </a:rPr>
                      </a:br>
                      <a:r>
                        <a:rPr lang="en-US" sz="1200" u="none" strike="noStrike">
                          <a:effectLst/>
                          <a:latin typeface="Calibri" panose="020F0502020204030204" pitchFamily="34" charset="0"/>
                        </a:rPr>
                        <a:t>Automate eCRF edit checks by referring its specifications</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.Net/Java (Tool kit)</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.NET</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dirty="0">
                          <a:effectLst/>
                          <a:latin typeface="Calibri" panose="020F0502020204030204" pitchFamily="34" charset="0"/>
                        </a:rPr>
                        <a:t>Low</a:t>
                      </a:r>
                      <a:endParaRPr lang="en-US" sz="1200" b="0" i="0" u="none" strike="noStrike" dirty="0">
                        <a:solidFill>
                          <a:srgbClr val="000000"/>
                        </a:solidFill>
                        <a:effectLst/>
                        <a:latin typeface="Calibri" panose="020F0502020204030204" pitchFamily="34" charset="0"/>
                      </a:endParaRPr>
                    </a:p>
                  </a:txBody>
                  <a:tcPr marL="45720" marR="45720">
                    <a:solidFill>
                      <a:srgbClr val="FFDD3E"/>
                    </a:solidFill>
                  </a:tcPr>
                </a:tc>
                <a:tc>
                  <a:txBody>
                    <a:bodyPr/>
                    <a:lstStyle/>
                    <a:p>
                      <a:pPr algn="ctr" fontAlgn="t"/>
                      <a:r>
                        <a:rPr lang="en-US" sz="1200" u="none" strike="noStrike" dirty="0">
                          <a:effectLst/>
                          <a:latin typeface="Calibri" panose="020F0502020204030204" pitchFamily="34" charset="0"/>
                        </a:rPr>
                        <a:t>Medium</a:t>
                      </a:r>
                      <a:endParaRPr lang="en-US" sz="1200" b="0" i="0" u="none" strike="noStrike" dirty="0">
                        <a:solidFill>
                          <a:srgbClr val="000000"/>
                        </a:solidFill>
                        <a:effectLst/>
                        <a:latin typeface="Calibri" panose="020F0502020204030204" pitchFamily="34" charset="0"/>
                      </a:endParaRPr>
                    </a:p>
                  </a:txBody>
                  <a:tcPr marL="45720" marR="45720">
                    <a:solidFill>
                      <a:schemeClr val="accent4">
                        <a:lumMod val="40000"/>
                        <a:lumOff val="60000"/>
                      </a:schemeClr>
                    </a:solidFill>
                  </a:tcPr>
                </a:tc>
                <a:tc>
                  <a:txBody>
                    <a:bodyPr/>
                    <a:lstStyle/>
                    <a:p>
                      <a:pPr algn="ctr" fontAlgn="t"/>
                      <a:r>
                        <a:rPr lang="en-US" sz="1200" u="none" strike="noStrike">
                          <a:effectLst/>
                          <a:latin typeface="Calibri" panose="020F0502020204030204" pitchFamily="34" charset="0"/>
                        </a:rPr>
                        <a:t> </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Pipeline</a:t>
                      </a:r>
                      <a:endParaRPr lang="en-US" sz="1200" b="0" i="0" u="none" strike="noStrike">
                        <a:solidFill>
                          <a:srgbClr val="000000"/>
                        </a:solidFill>
                        <a:effectLst/>
                        <a:latin typeface="Calibri" panose="020F0502020204030204" pitchFamily="34" charset="0"/>
                      </a:endParaRPr>
                    </a:p>
                  </a:txBody>
                  <a:tcPr marL="45720" marR="45720"/>
                </a:tc>
              </a:tr>
              <a:tr h="1094154">
                <a:tc>
                  <a:txBody>
                    <a:bodyPr/>
                    <a:lstStyle/>
                    <a:p>
                      <a:pPr algn="l" fontAlgn="t"/>
                      <a:r>
                        <a:rPr lang="en-US" sz="1200" u="none" strike="noStrike">
                          <a:effectLst/>
                          <a:latin typeface="Calibri" panose="020F0502020204030204" pitchFamily="34" charset="0"/>
                        </a:rPr>
                        <a:t>Study Set Up</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l" fontAlgn="t"/>
                      <a:r>
                        <a:rPr lang="en-US" sz="1200" u="sng" strike="noStrike" dirty="0">
                          <a:effectLst/>
                          <a:latin typeface="Calibri" panose="020F0502020204030204" pitchFamily="34" charset="0"/>
                        </a:rPr>
                        <a:t>Problem Statement</a:t>
                      </a:r>
                      <a:br>
                        <a:rPr lang="en-US" sz="1200" u="sng" strike="noStrike" dirty="0">
                          <a:effectLst/>
                          <a:latin typeface="Calibri" panose="020F0502020204030204" pitchFamily="34" charset="0"/>
                        </a:rPr>
                      </a:br>
                      <a:r>
                        <a:rPr lang="en-US" sz="1200" u="sng" strike="noStrike" dirty="0">
                          <a:effectLst/>
                          <a:latin typeface="Calibri" panose="020F0502020204030204" pitchFamily="34" charset="0"/>
                        </a:rPr>
                        <a:t>E</a:t>
                      </a:r>
                      <a:r>
                        <a:rPr lang="en-US" sz="1200" u="none" strike="noStrike" dirty="0">
                          <a:effectLst/>
                          <a:latin typeface="Calibri" panose="020F0502020204030204" pitchFamily="34" charset="0"/>
                        </a:rPr>
                        <a:t>fforts to create data management plan (Not done by TCS so far) from protocol document</a:t>
                      </a:r>
                      <a:br>
                        <a:rPr lang="en-US" sz="1200" u="none" strike="noStrike" dirty="0">
                          <a:effectLst/>
                          <a:latin typeface="Calibri" panose="020F0502020204030204" pitchFamily="34" charset="0"/>
                        </a:rPr>
                      </a:br>
                      <a:r>
                        <a:rPr lang="en-US" sz="1200" u="sng" strike="noStrike" dirty="0">
                          <a:effectLst/>
                          <a:latin typeface="Calibri" panose="020F0502020204030204" pitchFamily="34" charset="0"/>
                        </a:rPr>
                        <a:t>Opportunity</a:t>
                      </a:r>
                      <a:r>
                        <a:rPr lang="en-US" sz="1200" u="none" strike="noStrike" dirty="0">
                          <a:effectLst/>
                          <a:latin typeface="Calibri" panose="020F0502020204030204" pitchFamily="34" charset="0"/>
                        </a:rPr>
                        <a:t/>
                      </a:r>
                      <a:br>
                        <a:rPr lang="en-US" sz="1200" u="none" strike="noStrike" dirty="0">
                          <a:effectLst/>
                          <a:latin typeface="Calibri" panose="020F0502020204030204" pitchFamily="34" charset="0"/>
                        </a:rPr>
                      </a:br>
                      <a:r>
                        <a:rPr lang="en-US" sz="1200" u="none" strike="noStrike" dirty="0">
                          <a:effectLst/>
                          <a:latin typeface="Calibri" panose="020F0502020204030204" pitchFamily="34" charset="0"/>
                        </a:rPr>
                        <a:t>Increase scope of operations by automating data management plan from protocol document</a:t>
                      </a:r>
                      <a:endParaRPr lang="en-US" sz="1200" b="0" i="0" u="none" strike="noStrike" dirty="0">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 </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TBD</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dirty="0">
                          <a:effectLst/>
                          <a:latin typeface="Calibri" panose="020F0502020204030204" pitchFamily="34" charset="0"/>
                        </a:rPr>
                        <a:t>Medium</a:t>
                      </a:r>
                      <a:endParaRPr lang="en-US" sz="1200" b="0" i="0" u="none" strike="noStrike" dirty="0">
                        <a:solidFill>
                          <a:srgbClr val="000000"/>
                        </a:solidFill>
                        <a:effectLst/>
                        <a:latin typeface="Calibri" panose="020F0502020204030204" pitchFamily="34" charset="0"/>
                      </a:endParaRPr>
                    </a:p>
                  </a:txBody>
                  <a:tcPr marL="45720" marR="45720">
                    <a:solidFill>
                      <a:schemeClr val="accent4">
                        <a:lumMod val="40000"/>
                        <a:lumOff val="60000"/>
                      </a:schemeClr>
                    </a:solidFill>
                  </a:tcPr>
                </a:tc>
                <a:tc>
                  <a:txBody>
                    <a:bodyPr/>
                    <a:lstStyle/>
                    <a:p>
                      <a:pPr algn="ctr" fontAlgn="t"/>
                      <a:r>
                        <a:rPr lang="en-US" sz="1200" u="none" strike="noStrike" dirty="0">
                          <a:effectLst/>
                          <a:latin typeface="Calibri" panose="020F0502020204030204" pitchFamily="34" charset="0"/>
                        </a:rPr>
                        <a:t>Low</a:t>
                      </a:r>
                      <a:endParaRPr lang="en-US" sz="1200" b="0" i="0" u="none" strike="noStrike" dirty="0">
                        <a:solidFill>
                          <a:srgbClr val="000000"/>
                        </a:solidFill>
                        <a:effectLst/>
                        <a:latin typeface="Calibri" panose="020F0502020204030204" pitchFamily="34" charset="0"/>
                      </a:endParaRPr>
                    </a:p>
                  </a:txBody>
                  <a:tcPr marL="45720" marR="45720">
                    <a:solidFill>
                      <a:srgbClr val="FFDD3E"/>
                    </a:solidFill>
                  </a:tcPr>
                </a:tc>
                <a:tc>
                  <a:txBody>
                    <a:bodyPr/>
                    <a:lstStyle/>
                    <a:p>
                      <a:pPr algn="ctr" fontAlgn="t"/>
                      <a:r>
                        <a:rPr lang="en-US" sz="1200" u="none" strike="noStrike">
                          <a:effectLst/>
                          <a:latin typeface="Calibri" panose="020F0502020204030204" pitchFamily="34" charset="0"/>
                        </a:rPr>
                        <a:t> </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dirty="0">
                          <a:effectLst/>
                          <a:latin typeface="Calibri" panose="020F0502020204030204" pitchFamily="34" charset="0"/>
                        </a:rPr>
                        <a:t>Pipeline</a:t>
                      </a:r>
                      <a:endParaRPr lang="en-US" sz="1200" b="0" i="0" u="none" strike="noStrike" dirty="0">
                        <a:solidFill>
                          <a:srgbClr val="000000"/>
                        </a:solidFill>
                        <a:effectLst/>
                        <a:latin typeface="Calibri" panose="020F0502020204030204" pitchFamily="34" charset="0"/>
                      </a:endParaRPr>
                    </a:p>
                  </a:txBody>
                  <a:tcPr marL="45720" marR="45720"/>
                </a:tc>
              </a:tr>
            </a:tbl>
          </a:graphicData>
        </a:graphic>
      </p:graphicFrame>
    </p:spTree>
    <p:extLst>
      <p:ext uri="{BB962C8B-B14F-4D97-AF65-F5344CB8AC3E}">
        <p14:creationId xmlns:p14="http://schemas.microsoft.com/office/powerpoint/2010/main" val="2166805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Calibri" panose="020F0502020204030204" pitchFamily="34" charset="0"/>
              </a:rPr>
              <a:t>Clinical Data Management Solution Opportunities – Heat Map…II</a:t>
            </a:r>
            <a:endParaRPr lang="en-US" sz="2000" dirty="0">
              <a:latin typeface="Calibri" panose="020F0502020204030204" pitchFamily="34" charset="0"/>
              <a:cs typeface="Calibri" panose="020F0502020204030204" pitchFamily="34" charset="0"/>
            </a:endParaRPr>
          </a:p>
        </p:txBody>
      </p:sp>
      <p:graphicFrame>
        <p:nvGraphicFramePr>
          <p:cNvPr id="3" name="Table 2"/>
          <p:cNvGraphicFramePr>
            <a:graphicFrameLocks noGrp="1"/>
          </p:cNvGraphicFramePr>
          <p:nvPr>
            <p:extLst/>
          </p:nvPr>
        </p:nvGraphicFramePr>
        <p:xfrm>
          <a:off x="1584964" y="703386"/>
          <a:ext cx="8915396" cy="5303520"/>
        </p:xfrm>
        <a:graphic>
          <a:graphicData uri="http://schemas.openxmlformats.org/drawingml/2006/table">
            <a:tbl>
              <a:tblPr>
                <a:tableStyleId>{5C22544A-7EE6-4342-B048-85BDC9FD1C3A}</a:tableStyleId>
              </a:tblPr>
              <a:tblGrid>
                <a:gridCol w="670556"/>
                <a:gridCol w="3550920"/>
                <a:gridCol w="944880"/>
                <a:gridCol w="914400"/>
                <a:gridCol w="807720"/>
                <a:gridCol w="640080"/>
                <a:gridCol w="685800"/>
                <a:gridCol w="701040"/>
              </a:tblGrid>
              <a:tr h="425504">
                <a:tc>
                  <a:txBody>
                    <a:bodyPr/>
                    <a:lstStyle/>
                    <a:p>
                      <a:pPr algn="l" rtl="0" fontAlgn="ctr"/>
                      <a:r>
                        <a:rPr lang="en-US" sz="1200" b="1" u="none" strike="noStrike" dirty="0">
                          <a:solidFill>
                            <a:schemeClr val="bg1"/>
                          </a:solidFill>
                          <a:effectLst/>
                          <a:latin typeface="Calibri" panose="020F0502020204030204" pitchFamily="34" charset="0"/>
                        </a:rPr>
                        <a:t>Sub Process</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l" rtl="0" fontAlgn="ctr"/>
                      <a:r>
                        <a:rPr lang="en-US" sz="1200" b="1" u="none" strike="noStrike" dirty="0">
                          <a:solidFill>
                            <a:schemeClr val="bg1"/>
                          </a:solidFill>
                          <a:effectLst/>
                          <a:latin typeface="Calibri" panose="020F0502020204030204" pitchFamily="34" charset="0"/>
                        </a:rPr>
                        <a:t>Automation Opportunity</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ctr" rtl="0" fontAlgn="ctr"/>
                      <a:r>
                        <a:rPr lang="en-US" sz="1200" b="1" u="none" strike="noStrike" dirty="0">
                          <a:solidFill>
                            <a:schemeClr val="bg1"/>
                          </a:solidFill>
                          <a:effectLst/>
                          <a:latin typeface="Calibri" panose="020F0502020204030204" pitchFamily="34" charset="0"/>
                        </a:rPr>
                        <a:t>Tech Enabler </a:t>
                      </a:r>
                      <a:endParaRPr lang="en-US" sz="1200" b="1" i="0" u="none" strike="noStrike" dirty="0">
                        <a:solidFill>
                          <a:schemeClr val="bg1"/>
                        </a:solidFill>
                        <a:effectLst/>
                        <a:latin typeface="Calibri" panose="020F0502020204030204" pitchFamily="34" charset="0"/>
                      </a:endParaRPr>
                    </a:p>
                    <a:p>
                      <a:pPr algn="ctr" rtl="0" fontAlgn="ctr"/>
                      <a:r>
                        <a:rPr lang="en-US" sz="1200" b="1" u="none" strike="noStrike" dirty="0">
                          <a:solidFill>
                            <a:schemeClr val="bg1"/>
                          </a:solidFill>
                          <a:effectLst/>
                          <a:latin typeface="Calibri" panose="020F0502020204030204" pitchFamily="34" charset="0"/>
                        </a:rPr>
                        <a:t>(Long Term)</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ctr" rtl="0" fontAlgn="ctr"/>
                      <a:r>
                        <a:rPr lang="en-US" sz="1200" b="1" u="none" strike="noStrike" dirty="0">
                          <a:solidFill>
                            <a:schemeClr val="bg1"/>
                          </a:solidFill>
                          <a:effectLst/>
                          <a:latin typeface="Calibri" panose="020F0502020204030204" pitchFamily="34" charset="0"/>
                        </a:rPr>
                        <a:t>Tech Enabler (Short Term)</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ctr" rtl="0" fontAlgn="ctr"/>
                      <a:r>
                        <a:rPr lang="en-US" sz="1200" b="1" u="none" strike="noStrike" dirty="0">
                          <a:solidFill>
                            <a:schemeClr val="bg1"/>
                          </a:solidFill>
                          <a:effectLst/>
                          <a:latin typeface="Calibri" panose="020F0502020204030204" pitchFamily="34" charset="0"/>
                        </a:rPr>
                        <a:t>Business Impact</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ctr" rtl="0" fontAlgn="ctr"/>
                      <a:r>
                        <a:rPr lang="en-US" sz="1200" b="1" u="none" strike="noStrike" dirty="0">
                          <a:solidFill>
                            <a:schemeClr val="bg1"/>
                          </a:solidFill>
                          <a:effectLst/>
                          <a:latin typeface="Calibri" panose="020F0502020204030204" pitchFamily="34" charset="0"/>
                        </a:rPr>
                        <a:t>Time To Market</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ctr" rtl="0" fontAlgn="ctr"/>
                      <a:r>
                        <a:rPr lang="en-US" sz="1200" b="1" u="none" strike="noStrike" dirty="0">
                          <a:solidFill>
                            <a:schemeClr val="bg1"/>
                          </a:solidFill>
                          <a:effectLst/>
                          <a:latin typeface="Calibri" panose="020F0502020204030204" pitchFamily="34" charset="0"/>
                        </a:rPr>
                        <a:t>Market Maturity</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c>
                  <a:txBody>
                    <a:bodyPr/>
                    <a:lstStyle/>
                    <a:p>
                      <a:pPr algn="ctr" rtl="0" fontAlgn="ctr"/>
                      <a:r>
                        <a:rPr lang="en-US" sz="1200" b="1" u="none" strike="noStrike" dirty="0">
                          <a:solidFill>
                            <a:schemeClr val="bg1"/>
                          </a:solidFill>
                          <a:effectLst/>
                          <a:latin typeface="Calibri" panose="020F0502020204030204" pitchFamily="34" charset="0"/>
                        </a:rPr>
                        <a:t>Status</a:t>
                      </a:r>
                      <a:endParaRPr lang="en-US" sz="1200" b="1" i="0" u="none" strike="noStrike" dirty="0">
                        <a:solidFill>
                          <a:schemeClr val="bg1"/>
                        </a:solidFill>
                        <a:effectLst/>
                        <a:latin typeface="Calibri" panose="020F0502020204030204" pitchFamily="34" charset="0"/>
                      </a:endParaRPr>
                    </a:p>
                  </a:txBody>
                  <a:tcPr marL="45720" marR="45720" anchor="ctr">
                    <a:solidFill>
                      <a:schemeClr val="accent1">
                        <a:lumMod val="50000"/>
                      </a:schemeClr>
                    </a:solidFill>
                  </a:tcPr>
                </a:tc>
              </a:tr>
              <a:tr h="2264291">
                <a:tc>
                  <a:txBody>
                    <a:bodyPr/>
                    <a:lstStyle/>
                    <a:p>
                      <a:pPr algn="l" fontAlgn="t"/>
                      <a:r>
                        <a:rPr lang="en-US" sz="1200" u="none" strike="noStrike" dirty="0">
                          <a:effectLst/>
                          <a:latin typeface="Calibri" panose="020F0502020204030204" pitchFamily="34" charset="0"/>
                        </a:rPr>
                        <a:t>Study Set Up</a:t>
                      </a:r>
                      <a:endParaRPr lang="en-US" sz="1200" b="0" i="0" u="none" strike="noStrike" dirty="0">
                        <a:solidFill>
                          <a:srgbClr val="000000"/>
                        </a:solidFill>
                        <a:effectLst/>
                        <a:latin typeface="Calibri" panose="020F0502020204030204" pitchFamily="34" charset="0"/>
                      </a:endParaRPr>
                    </a:p>
                  </a:txBody>
                  <a:tcPr marL="45720" marR="45720"/>
                </a:tc>
                <a:tc>
                  <a:txBody>
                    <a:bodyPr/>
                    <a:lstStyle/>
                    <a:p>
                      <a:pPr algn="l" fontAlgn="t"/>
                      <a:r>
                        <a:rPr lang="en-US" sz="1200" u="sng" strike="noStrike">
                          <a:effectLst/>
                          <a:latin typeface="Calibri" panose="020F0502020204030204" pitchFamily="34" charset="0"/>
                        </a:rPr>
                        <a:t>Problem Statement</a:t>
                      </a:r>
                      <a:r>
                        <a:rPr lang="en-US" sz="1200" u="none" strike="noStrike">
                          <a:effectLst/>
                          <a:latin typeface="Calibri" panose="020F0502020204030204" pitchFamily="34" charset="0"/>
                        </a:rPr>
                        <a:t> – Every Clinical trial has rules to validate data integrity of eCRF which are documented in Data Validation Specification(DVR). User acceptance testing as per DVR is critical activity at study setup phase. Study setup team/Data Manager has to spend manual efforts on </a:t>
                      </a:r>
                      <a:br>
                        <a:rPr lang="en-US" sz="1200" u="none" strike="noStrike">
                          <a:effectLst/>
                          <a:latin typeface="Calibri" panose="020F0502020204030204" pitchFamily="34" charset="0"/>
                        </a:rPr>
                      </a:br>
                      <a:r>
                        <a:rPr lang="en-US" sz="1200" u="none" strike="noStrike">
                          <a:effectLst/>
                          <a:latin typeface="Calibri" panose="020F0502020204030204" pitchFamily="34" charset="0"/>
                        </a:rPr>
                        <a:t>Test Script Creation from DVR  (Includes test cases, test data)</a:t>
                      </a:r>
                      <a:br>
                        <a:rPr lang="en-US" sz="1200" u="none" strike="noStrike">
                          <a:effectLst/>
                          <a:latin typeface="Calibri" panose="020F0502020204030204" pitchFamily="34" charset="0"/>
                        </a:rPr>
                      </a:br>
                      <a:r>
                        <a:rPr lang="en-US" sz="1200" u="none" strike="noStrike">
                          <a:effectLst/>
                          <a:latin typeface="Calibri" panose="020F0502020204030204" pitchFamily="34" charset="0"/>
                        </a:rPr>
                        <a:t>Testing as per test script documented</a:t>
                      </a:r>
                      <a:br>
                        <a:rPr lang="en-US" sz="1200" u="none" strike="noStrike">
                          <a:effectLst/>
                          <a:latin typeface="Calibri" panose="020F0502020204030204" pitchFamily="34" charset="0"/>
                        </a:rPr>
                      </a:br>
                      <a:r>
                        <a:rPr lang="en-US" sz="1200" u="sng" strike="noStrike">
                          <a:effectLst/>
                          <a:latin typeface="Calibri" panose="020F0502020204030204" pitchFamily="34" charset="0"/>
                        </a:rPr>
                        <a:t>Opportunity</a:t>
                      </a:r>
                      <a:r>
                        <a:rPr lang="en-US" sz="1200" u="none" strike="noStrike">
                          <a:effectLst/>
                          <a:latin typeface="Calibri" panose="020F0502020204030204" pitchFamily="34" charset="0"/>
                        </a:rPr>
                        <a:t> – </a:t>
                      </a:r>
                      <a:br>
                        <a:rPr lang="en-US" sz="1200" u="none" strike="noStrike">
                          <a:effectLst/>
                          <a:latin typeface="Calibri" panose="020F0502020204030204" pitchFamily="34" charset="0"/>
                        </a:rPr>
                      </a:br>
                      <a:r>
                        <a:rPr lang="en-US" sz="1200" u="none" strike="noStrike">
                          <a:effectLst/>
                          <a:latin typeface="Calibri" panose="020F0502020204030204" pitchFamily="34" charset="0"/>
                        </a:rPr>
                        <a:t>Automation of testing activity can be achieved by extracting contents from DVR documents, applying rules to automate test script, test data creation and creating automated test script for testing execution using right fit Test automation tools</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TBD</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.NET/Java</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dirty="0">
                          <a:effectLst/>
                          <a:latin typeface="Calibri" panose="020F0502020204030204" pitchFamily="34" charset="0"/>
                        </a:rPr>
                        <a:t>High</a:t>
                      </a:r>
                      <a:endParaRPr lang="en-US" sz="1200" b="0" i="0" u="none" strike="noStrike" dirty="0">
                        <a:solidFill>
                          <a:srgbClr val="000000"/>
                        </a:solidFill>
                        <a:effectLst/>
                        <a:latin typeface="Calibri" panose="020F0502020204030204" pitchFamily="34" charset="0"/>
                      </a:endParaRPr>
                    </a:p>
                  </a:txBody>
                  <a:tcPr marL="45720" marR="45720">
                    <a:solidFill>
                      <a:srgbClr val="D6492A"/>
                    </a:solidFill>
                  </a:tcPr>
                </a:tc>
                <a:tc>
                  <a:txBody>
                    <a:bodyPr/>
                    <a:lstStyle/>
                    <a:p>
                      <a:pPr algn="ctr" fontAlgn="t"/>
                      <a:r>
                        <a:rPr lang="en-US" sz="1200" u="none" strike="noStrike" dirty="0">
                          <a:effectLst/>
                          <a:latin typeface="Calibri" panose="020F0502020204030204" pitchFamily="34" charset="0"/>
                        </a:rPr>
                        <a:t>High</a:t>
                      </a:r>
                      <a:endParaRPr lang="en-US" sz="1200" b="0" i="0" u="none" strike="noStrike" dirty="0">
                        <a:solidFill>
                          <a:srgbClr val="000000"/>
                        </a:solidFill>
                        <a:effectLst/>
                        <a:latin typeface="Calibri" panose="020F0502020204030204" pitchFamily="34" charset="0"/>
                      </a:endParaRPr>
                    </a:p>
                  </a:txBody>
                  <a:tcPr marL="45720" marR="45720">
                    <a:solidFill>
                      <a:srgbClr val="D6492A"/>
                    </a:solidFill>
                  </a:tcPr>
                </a:tc>
                <a:tc>
                  <a:txBody>
                    <a:bodyPr/>
                    <a:lstStyle/>
                    <a:p>
                      <a:pPr algn="ctr" fontAlgn="t"/>
                      <a:r>
                        <a:rPr lang="en-US" sz="1200" u="none" strike="noStrike">
                          <a:effectLst/>
                          <a:latin typeface="Calibri" panose="020F0502020204030204" pitchFamily="34" charset="0"/>
                        </a:rPr>
                        <a:t> </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Pipeline</a:t>
                      </a:r>
                      <a:endParaRPr lang="en-US" sz="1200" b="0" i="0" u="none" strike="noStrike">
                        <a:solidFill>
                          <a:srgbClr val="000000"/>
                        </a:solidFill>
                        <a:effectLst/>
                        <a:latin typeface="Calibri" panose="020F0502020204030204" pitchFamily="34" charset="0"/>
                      </a:endParaRPr>
                    </a:p>
                  </a:txBody>
                  <a:tcPr marL="45720" marR="45720"/>
                </a:tc>
              </a:tr>
              <a:tr h="1094154">
                <a:tc>
                  <a:txBody>
                    <a:bodyPr/>
                    <a:lstStyle/>
                    <a:p>
                      <a:pPr algn="l" fontAlgn="t"/>
                      <a:r>
                        <a:rPr lang="en-US" sz="1200" u="none" strike="noStrike">
                          <a:effectLst/>
                          <a:latin typeface="Calibri" panose="020F0502020204030204" pitchFamily="34" charset="0"/>
                        </a:rPr>
                        <a:t>Study Set Up</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l" fontAlgn="t"/>
                      <a:r>
                        <a:rPr lang="en-US" sz="1200" u="sng" strike="noStrike">
                          <a:effectLst/>
                          <a:latin typeface="Calibri" panose="020F0502020204030204" pitchFamily="34" charset="0"/>
                        </a:rPr>
                        <a:t>Problem Statement</a:t>
                      </a:r>
                      <a:br>
                        <a:rPr lang="en-US" sz="1200" u="sng" strike="noStrike">
                          <a:effectLst/>
                          <a:latin typeface="Calibri" panose="020F0502020204030204" pitchFamily="34" charset="0"/>
                        </a:rPr>
                      </a:br>
                      <a:r>
                        <a:rPr lang="en-US" sz="1200" u="none" strike="noStrike">
                          <a:effectLst/>
                          <a:latin typeface="Calibri" panose="020F0502020204030204" pitchFamily="34" charset="0"/>
                        </a:rPr>
                        <a:t>Manual efforts to  bookmark Case Report Form (PDF format) as per requirements</a:t>
                      </a:r>
                      <a:br>
                        <a:rPr lang="en-US" sz="1200" u="none" strike="noStrike">
                          <a:effectLst/>
                          <a:latin typeface="Calibri" panose="020F0502020204030204" pitchFamily="34" charset="0"/>
                        </a:rPr>
                      </a:br>
                      <a:r>
                        <a:rPr lang="en-US" sz="1200" u="sng" strike="noStrike">
                          <a:effectLst/>
                          <a:latin typeface="Calibri" panose="020F0502020204030204" pitchFamily="34" charset="0"/>
                        </a:rPr>
                        <a:t>Opportunity</a:t>
                      </a:r>
                      <a:r>
                        <a:rPr lang="en-US" sz="1200" u="none" strike="noStrike">
                          <a:effectLst/>
                          <a:latin typeface="Calibri" panose="020F0502020204030204" pitchFamily="34" charset="0"/>
                        </a:rPr>
                        <a:t/>
                      </a:r>
                      <a:br>
                        <a:rPr lang="en-US" sz="1200" u="none" strike="noStrike">
                          <a:effectLst/>
                          <a:latin typeface="Calibri" panose="020F0502020204030204" pitchFamily="34" charset="0"/>
                        </a:rPr>
                      </a:br>
                      <a:r>
                        <a:rPr lang="en-US" sz="1200" u="none" strike="noStrike">
                          <a:effectLst/>
                          <a:latin typeface="Calibri" panose="020F0502020204030204" pitchFamily="34" charset="0"/>
                        </a:rPr>
                        <a:t>Generate bookmarked PDF as per required keywords in eCRF document.</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.Net/Java</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VBA/Macro</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dirty="0">
                          <a:effectLst/>
                          <a:latin typeface="Calibri" panose="020F0502020204030204" pitchFamily="34" charset="0"/>
                        </a:rPr>
                        <a:t>Medium</a:t>
                      </a:r>
                      <a:endParaRPr lang="en-US" sz="1200" b="0" i="0" u="none" strike="noStrike" dirty="0">
                        <a:solidFill>
                          <a:srgbClr val="000000"/>
                        </a:solidFill>
                        <a:effectLst/>
                        <a:latin typeface="Calibri" panose="020F0502020204030204" pitchFamily="34" charset="0"/>
                      </a:endParaRPr>
                    </a:p>
                  </a:txBody>
                  <a:tcPr marL="45720" marR="45720">
                    <a:solidFill>
                      <a:schemeClr val="accent4">
                        <a:lumMod val="40000"/>
                        <a:lumOff val="60000"/>
                      </a:schemeClr>
                    </a:solidFill>
                  </a:tcPr>
                </a:tc>
                <a:tc>
                  <a:txBody>
                    <a:bodyPr/>
                    <a:lstStyle/>
                    <a:p>
                      <a:pPr algn="ctr" fontAlgn="t"/>
                      <a:r>
                        <a:rPr lang="en-US" sz="1200" u="none" strike="noStrike" dirty="0">
                          <a:effectLst/>
                          <a:latin typeface="Calibri" panose="020F0502020204030204" pitchFamily="34" charset="0"/>
                        </a:rPr>
                        <a:t>Medium</a:t>
                      </a:r>
                      <a:endParaRPr lang="en-US" sz="1200" b="0" i="0" u="none" strike="noStrike" dirty="0">
                        <a:solidFill>
                          <a:srgbClr val="000000"/>
                        </a:solidFill>
                        <a:effectLst/>
                        <a:latin typeface="Calibri" panose="020F0502020204030204" pitchFamily="34" charset="0"/>
                      </a:endParaRPr>
                    </a:p>
                  </a:txBody>
                  <a:tcPr marL="45720" marR="45720">
                    <a:solidFill>
                      <a:schemeClr val="accent4">
                        <a:lumMod val="40000"/>
                        <a:lumOff val="60000"/>
                      </a:schemeClr>
                    </a:solidFill>
                  </a:tcPr>
                </a:tc>
                <a:tc>
                  <a:txBody>
                    <a:bodyPr/>
                    <a:lstStyle/>
                    <a:p>
                      <a:pPr algn="ctr" fontAlgn="t"/>
                      <a:r>
                        <a:rPr lang="en-US" sz="1200" u="none" strike="noStrike">
                          <a:effectLst/>
                          <a:latin typeface="Calibri" panose="020F0502020204030204" pitchFamily="34" charset="0"/>
                        </a:rPr>
                        <a:t> </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Pipeline</a:t>
                      </a:r>
                      <a:endParaRPr lang="en-US" sz="1200" b="0" i="0" u="none" strike="noStrike">
                        <a:solidFill>
                          <a:srgbClr val="000000"/>
                        </a:solidFill>
                        <a:effectLst/>
                        <a:latin typeface="Calibri" panose="020F0502020204030204" pitchFamily="34" charset="0"/>
                      </a:endParaRPr>
                    </a:p>
                  </a:txBody>
                  <a:tcPr marL="45720" marR="45720"/>
                </a:tc>
              </a:tr>
              <a:tr h="759829">
                <a:tc>
                  <a:txBody>
                    <a:bodyPr/>
                    <a:lstStyle/>
                    <a:p>
                      <a:pPr algn="l" fontAlgn="t"/>
                      <a:r>
                        <a:rPr lang="en-US" sz="1200" u="none" strike="noStrike">
                          <a:effectLst/>
                          <a:latin typeface="Calibri" panose="020F0502020204030204" pitchFamily="34" charset="0"/>
                        </a:rPr>
                        <a:t>Study Set Up</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l" fontAlgn="t"/>
                      <a:r>
                        <a:rPr lang="en-US" sz="1200" u="sng" strike="noStrike">
                          <a:effectLst/>
                          <a:latin typeface="Calibri" panose="020F0502020204030204" pitchFamily="34" charset="0"/>
                        </a:rPr>
                        <a:t>Problem Statement</a:t>
                      </a:r>
                      <a:br>
                        <a:rPr lang="en-US" sz="1200" u="sng" strike="noStrike">
                          <a:effectLst/>
                          <a:latin typeface="Calibri" panose="020F0502020204030204" pitchFamily="34" charset="0"/>
                        </a:rPr>
                      </a:br>
                      <a:r>
                        <a:rPr lang="en-US" sz="1200" u="sng" strike="noStrike">
                          <a:effectLst/>
                          <a:latin typeface="Calibri" panose="020F0502020204030204" pitchFamily="34" charset="0"/>
                        </a:rPr>
                        <a:t>E</a:t>
                      </a:r>
                      <a:r>
                        <a:rPr lang="en-US" sz="1200" u="none" strike="noStrike">
                          <a:effectLst/>
                          <a:latin typeface="Calibri" panose="020F0502020204030204" pitchFamily="34" charset="0"/>
                        </a:rPr>
                        <a:t>fforts to create electronic specifications</a:t>
                      </a:r>
                      <a:br>
                        <a:rPr lang="en-US" sz="1200" u="none" strike="noStrike">
                          <a:effectLst/>
                          <a:latin typeface="Calibri" panose="020F0502020204030204" pitchFamily="34" charset="0"/>
                        </a:rPr>
                      </a:br>
                      <a:r>
                        <a:rPr lang="en-US" sz="1200" u="sng" strike="noStrike">
                          <a:effectLst/>
                          <a:latin typeface="Calibri" panose="020F0502020204030204" pitchFamily="34" charset="0"/>
                        </a:rPr>
                        <a:t>Opportunity</a:t>
                      </a:r>
                      <a:r>
                        <a:rPr lang="en-US" sz="1200" u="none" strike="noStrike">
                          <a:effectLst/>
                          <a:latin typeface="Calibri" panose="020F0502020204030204" pitchFamily="34" charset="0"/>
                        </a:rPr>
                        <a:t/>
                      </a:r>
                      <a:br>
                        <a:rPr lang="en-US" sz="1200" u="none" strike="noStrike">
                          <a:effectLst/>
                          <a:latin typeface="Calibri" panose="020F0502020204030204" pitchFamily="34" charset="0"/>
                        </a:rPr>
                      </a:br>
                      <a:r>
                        <a:rPr lang="en-US" sz="1200" u="none" strike="noStrike">
                          <a:effectLst/>
                          <a:latin typeface="Calibri" panose="020F0502020204030204" pitchFamily="34" charset="0"/>
                        </a:rPr>
                        <a:t>Automate creation of ALS and reconciling specifications</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.Net/Java (Tool kit)</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a:effectLst/>
                          <a:latin typeface="Calibri" panose="020F0502020204030204" pitchFamily="34" charset="0"/>
                        </a:rPr>
                        <a:t>.NET</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dirty="0">
                          <a:effectLst/>
                          <a:latin typeface="Calibri" panose="020F0502020204030204" pitchFamily="34" charset="0"/>
                        </a:rPr>
                        <a:t>Medium</a:t>
                      </a:r>
                      <a:endParaRPr lang="en-US" sz="1200" b="0" i="0" u="none" strike="noStrike" dirty="0">
                        <a:solidFill>
                          <a:srgbClr val="000000"/>
                        </a:solidFill>
                        <a:effectLst/>
                        <a:latin typeface="Calibri" panose="020F0502020204030204" pitchFamily="34" charset="0"/>
                      </a:endParaRPr>
                    </a:p>
                  </a:txBody>
                  <a:tcPr marL="45720" marR="45720">
                    <a:solidFill>
                      <a:schemeClr val="accent4">
                        <a:lumMod val="40000"/>
                        <a:lumOff val="60000"/>
                      </a:schemeClr>
                    </a:solidFill>
                  </a:tcPr>
                </a:tc>
                <a:tc>
                  <a:txBody>
                    <a:bodyPr/>
                    <a:lstStyle/>
                    <a:p>
                      <a:pPr algn="ctr" fontAlgn="t"/>
                      <a:r>
                        <a:rPr lang="en-US" sz="1200" u="none" strike="noStrike" dirty="0">
                          <a:effectLst/>
                          <a:latin typeface="Calibri" panose="020F0502020204030204" pitchFamily="34" charset="0"/>
                        </a:rPr>
                        <a:t>Medium</a:t>
                      </a:r>
                      <a:endParaRPr lang="en-US" sz="1200" b="0" i="0" u="none" strike="noStrike" dirty="0">
                        <a:solidFill>
                          <a:srgbClr val="000000"/>
                        </a:solidFill>
                        <a:effectLst/>
                        <a:latin typeface="Calibri" panose="020F0502020204030204" pitchFamily="34" charset="0"/>
                      </a:endParaRPr>
                    </a:p>
                  </a:txBody>
                  <a:tcPr marL="45720" marR="45720">
                    <a:solidFill>
                      <a:schemeClr val="accent4">
                        <a:lumMod val="40000"/>
                        <a:lumOff val="60000"/>
                      </a:schemeClr>
                    </a:solidFill>
                  </a:tcPr>
                </a:tc>
                <a:tc>
                  <a:txBody>
                    <a:bodyPr/>
                    <a:lstStyle/>
                    <a:p>
                      <a:pPr algn="ctr" fontAlgn="t"/>
                      <a:r>
                        <a:rPr lang="en-US" sz="1200" u="none" strike="noStrike">
                          <a:effectLst/>
                          <a:latin typeface="Calibri" panose="020F0502020204030204" pitchFamily="34" charset="0"/>
                        </a:rPr>
                        <a:t> </a:t>
                      </a:r>
                      <a:endParaRPr lang="en-US" sz="1200" b="0" i="0" u="none" strike="noStrike">
                        <a:solidFill>
                          <a:srgbClr val="000000"/>
                        </a:solidFill>
                        <a:effectLst/>
                        <a:latin typeface="Calibri" panose="020F0502020204030204" pitchFamily="34" charset="0"/>
                      </a:endParaRPr>
                    </a:p>
                  </a:txBody>
                  <a:tcPr marL="45720" marR="45720"/>
                </a:tc>
                <a:tc>
                  <a:txBody>
                    <a:bodyPr/>
                    <a:lstStyle/>
                    <a:p>
                      <a:pPr algn="ctr" fontAlgn="t"/>
                      <a:r>
                        <a:rPr lang="en-US" sz="1200" u="none" strike="noStrike" dirty="0">
                          <a:effectLst/>
                          <a:latin typeface="Calibri" panose="020F0502020204030204" pitchFamily="34" charset="0"/>
                        </a:rPr>
                        <a:t>Pipeline</a:t>
                      </a:r>
                      <a:endParaRPr lang="en-US" sz="1200" b="0" i="0" u="none" strike="noStrike" dirty="0">
                        <a:solidFill>
                          <a:srgbClr val="000000"/>
                        </a:solidFill>
                        <a:effectLst/>
                        <a:latin typeface="Calibri" panose="020F0502020204030204" pitchFamily="34" charset="0"/>
                      </a:endParaRPr>
                    </a:p>
                  </a:txBody>
                  <a:tcPr marL="45720" marR="45720"/>
                </a:tc>
              </a:tr>
            </a:tbl>
          </a:graphicData>
        </a:graphic>
      </p:graphicFrame>
    </p:spTree>
    <p:extLst>
      <p:ext uri="{BB962C8B-B14F-4D97-AF65-F5344CB8AC3E}">
        <p14:creationId xmlns:p14="http://schemas.microsoft.com/office/powerpoint/2010/main" val="14028233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Es0ZFlFNik6939OAyqUIf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Es0ZFlFNik6939OAyqUIf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Es0ZFlFNik6939OAyqUIfg"/>
</p:tagLst>
</file>

<file path=ppt/theme/theme1.xml><?xml version="1.0" encoding="utf-8"?>
<a:theme xmlns:a="http://schemas.openxmlformats.org/drawingml/2006/main" name="1_Corp PPT Template 2015_16x9">
  <a:themeElements>
    <a:clrScheme name="TCS">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Corp PPT Template 2014_16x9" id="{2E8D46A7-224C-4B26-BA61-9DC77B4D9F90}" vid="{A94A3F8A-C932-41DA-A8CB-EB27749F34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36272</TotalTime>
  <Words>1612</Words>
  <Application>Microsoft Office PowerPoint</Application>
  <PresentationFormat>Widescreen</PresentationFormat>
  <Paragraphs>506</Paragraphs>
  <Slides>15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Courier New</vt:lpstr>
      <vt:lpstr>Myriad Pro</vt:lpstr>
      <vt:lpstr>Wingdings</vt:lpstr>
      <vt:lpstr>1_Corp PPT Template 2015_16x9</vt:lpstr>
      <vt:lpstr>PowerPoint Presentation</vt:lpstr>
      <vt:lpstr>Intelligent Automation for Life Sciences - VISION</vt:lpstr>
      <vt:lpstr>Automation Framework – Leveraging technology options</vt:lpstr>
      <vt:lpstr>Ideate – Approach and Expected Results</vt:lpstr>
      <vt:lpstr>50+ Proven Solutions Across Pharma R&amp;D Processes</vt:lpstr>
      <vt:lpstr>Clinical Data Management – Automation Opportunity Landscape</vt:lpstr>
      <vt:lpstr>Clinical Data Management Automation Opportunities – Process View</vt:lpstr>
      <vt:lpstr>Clinical Data Management Solution Opportunities – Heat Map…I</vt:lpstr>
      <vt:lpstr>Clinical Data Management Solution Opportunities – Heat Map…II</vt:lpstr>
      <vt:lpstr>Clinical Data Management Solution Opportunities – Heat Map…III</vt:lpstr>
      <vt:lpstr>Clinical Data Management Solution Opportunities – Heat Map…IV</vt:lpstr>
      <vt:lpstr>PowerPoint Presentation</vt:lpstr>
      <vt:lpstr>Biostatistics &amp; Statistical Programming – Automation Opportunity Landscape</vt:lpstr>
      <vt:lpstr>Bio Stats &amp; Programming  - Solution Opportunities – Heat Map</vt:lpstr>
      <vt:lpstr>Thank You</vt:lpstr>
    </vt:vector>
  </TitlesOfParts>
  <Company>TATA CONSULTANCY SERVICES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Krishnamoorthy, MR. Sridhar (Sridhar);SaranyaEthirajan</dc:creator>
  <cp:lastModifiedBy>Akash  Nilawar</cp:lastModifiedBy>
  <cp:revision>1139</cp:revision>
  <dcterms:created xsi:type="dcterms:W3CDTF">2016-07-08T12:39:43Z</dcterms:created>
  <dcterms:modified xsi:type="dcterms:W3CDTF">2018-01-30T10:48:34Z</dcterms:modified>
</cp:coreProperties>
</file>