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Lst>
  <p:notesMasterIdLst>
    <p:notesMasterId r:id="rId89"/>
  </p:notesMasterIdLst>
  <p:sldIdLst>
    <p:sldId id="271" r:id="rId6"/>
    <p:sldId id="422" r:id="rId7"/>
    <p:sldId id="413" r:id="rId8"/>
    <p:sldId id="423" r:id="rId9"/>
    <p:sldId id="407" r:id="rId10"/>
    <p:sldId id="397" r:id="rId11"/>
    <p:sldId id="402" r:id="rId12"/>
    <p:sldId id="421" r:id="rId13"/>
    <p:sldId id="466" r:id="rId14"/>
    <p:sldId id="467" r:id="rId15"/>
    <p:sldId id="500" r:id="rId16"/>
    <p:sldId id="501" r:id="rId17"/>
    <p:sldId id="502" r:id="rId18"/>
    <p:sldId id="492" r:id="rId19"/>
    <p:sldId id="339" r:id="rId20"/>
    <p:sldId id="488" r:id="rId21"/>
    <p:sldId id="499" r:id="rId22"/>
    <p:sldId id="387" r:id="rId23"/>
    <p:sldId id="494" r:id="rId24"/>
    <p:sldId id="495" r:id="rId25"/>
    <p:sldId id="496" r:id="rId26"/>
    <p:sldId id="497" r:id="rId27"/>
    <p:sldId id="498" r:id="rId28"/>
    <p:sldId id="464" r:id="rId29"/>
    <p:sldId id="465" r:id="rId30"/>
    <p:sldId id="474" r:id="rId31"/>
    <p:sldId id="475" r:id="rId32"/>
    <p:sldId id="476" r:id="rId33"/>
    <p:sldId id="477" r:id="rId34"/>
    <p:sldId id="478" r:id="rId35"/>
    <p:sldId id="479" r:id="rId36"/>
    <p:sldId id="480" r:id="rId37"/>
    <p:sldId id="493" r:id="rId38"/>
    <p:sldId id="481" r:id="rId39"/>
    <p:sldId id="472" r:id="rId40"/>
    <p:sldId id="473" r:id="rId41"/>
    <p:sldId id="489" r:id="rId42"/>
    <p:sldId id="491" r:id="rId43"/>
    <p:sldId id="490" r:id="rId44"/>
    <p:sldId id="374" r:id="rId45"/>
    <p:sldId id="375" r:id="rId46"/>
    <p:sldId id="376" r:id="rId47"/>
    <p:sldId id="377" r:id="rId48"/>
    <p:sldId id="378" r:id="rId49"/>
    <p:sldId id="379" r:id="rId50"/>
    <p:sldId id="380" r:id="rId51"/>
    <p:sldId id="381" r:id="rId52"/>
    <p:sldId id="382" r:id="rId53"/>
    <p:sldId id="383" r:id="rId54"/>
    <p:sldId id="384" r:id="rId55"/>
    <p:sldId id="385" r:id="rId56"/>
    <p:sldId id="388" r:id="rId57"/>
    <p:sldId id="346" r:id="rId58"/>
    <p:sldId id="426" r:id="rId59"/>
    <p:sldId id="348" r:id="rId60"/>
    <p:sldId id="427" r:id="rId61"/>
    <p:sldId id="350" r:id="rId62"/>
    <p:sldId id="428" r:id="rId63"/>
    <p:sldId id="352" r:id="rId64"/>
    <p:sldId id="429" r:id="rId65"/>
    <p:sldId id="354" r:id="rId66"/>
    <p:sldId id="430" r:id="rId67"/>
    <p:sldId id="356" r:id="rId68"/>
    <p:sldId id="431" r:id="rId69"/>
    <p:sldId id="415" r:id="rId70"/>
    <p:sldId id="389" r:id="rId71"/>
    <p:sldId id="432" r:id="rId72"/>
    <p:sldId id="433" r:id="rId73"/>
    <p:sldId id="434" r:id="rId74"/>
    <p:sldId id="435" r:id="rId75"/>
    <p:sldId id="436" r:id="rId76"/>
    <p:sldId id="437" r:id="rId77"/>
    <p:sldId id="438" r:id="rId78"/>
    <p:sldId id="439" r:id="rId79"/>
    <p:sldId id="392" r:id="rId80"/>
    <p:sldId id="446" r:id="rId81"/>
    <p:sldId id="447" r:id="rId82"/>
    <p:sldId id="483" r:id="rId83"/>
    <p:sldId id="484" r:id="rId84"/>
    <p:sldId id="485" r:id="rId85"/>
    <p:sldId id="486" r:id="rId86"/>
    <p:sldId id="487" r:id="rId87"/>
    <p:sldId id="503" r:id="rId8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L. Morgan" initials="JLM" lastIdx="2" clrIdx="0">
    <p:extLst/>
  </p:cmAuthor>
  <p:cmAuthor id="2" name="Robert B Farley" initials="RBF" lastIdx="16" clrIdx="1">
    <p:extLst/>
  </p:cmAuthor>
  <p:cmAuthor id="3" name="Lora E Todd" initials="LET" lastIdx="11" clrIdx="2">
    <p:extLst/>
  </p:cmAuthor>
  <p:cmAuthor id="4" name="Akash  Nilawar" initials="AN" lastIdx="23" clrIdx="3">
    <p:extLst>
      <p:ext uri="{19B8F6BF-5375-455C-9EA6-DF929625EA0E}">
        <p15:presenceInfo xmlns:p15="http://schemas.microsoft.com/office/powerpoint/2012/main" userId="S-1-5-21-1801674531-1177238915-682003330-399905" providerId="AD"/>
      </p:ext>
    </p:extLst>
  </p:cmAuthor>
  <p:cmAuthor id="5" name="Vyas, Dr. Niraj (Niraj Vyas)" initials="VDN(V" lastIdx="5"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EB7979"/>
    <a:srgbClr val="F7C9C9"/>
    <a:srgbClr val="DE2626"/>
    <a:srgbClr val="AA1A1A"/>
    <a:srgbClr val="E26714"/>
    <a:srgbClr val="B45210"/>
    <a:srgbClr val="43D8B2"/>
    <a:srgbClr val="69E0B7"/>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3954" autoAdjust="0"/>
  </p:normalViewPr>
  <p:slideViewPr>
    <p:cSldViewPr snapToGrid="0">
      <p:cViewPr varScale="1">
        <p:scale>
          <a:sx n="70" d="100"/>
          <a:sy n="70" d="100"/>
        </p:scale>
        <p:origin x="39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63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commentAuthors" Target="commentAuthor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2FFBF449-1C3A-4A64-BFFA-AB3488E65B8F}" type="datetimeFigureOut">
              <a:rPr lang="en-US" smtClean="0"/>
              <a:t>5/8/2018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C6EFB986-253D-42BB-91C9-D0178CAB42E2}" type="slidenum">
              <a:rPr lang="en-US" smtClean="0"/>
              <a:t>‹#›</a:t>
            </a:fld>
            <a:endParaRPr lang="en-US" dirty="0"/>
          </a:p>
        </p:txBody>
      </p:sp>
    </p:spTree>
    <p:extLst>
      <p:ext uri="{BB962C8B-B14F-4D97-AF65-F5344CB8AC3E}">
        <p14:creationId xmlns:p14="http://schemas.microsoft.com/office/powerpoint/2010/main" val="20800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653110" rtl="0" eaLnBrk="1" fontAlgn="auto" latinLnBrk="0" hangingPunct="1">
              <a:lnSpc>
                <a:spcPct val="100000"/>
              </a:lnSpc>
              <a:spcBef>
                <a:spcPts val="0"/>
              </a:spcBef>
              <a:spcAft>
                <a:spcPts val="0"/>
              </a:spcAft>
              <a:buClrTx/>
              <a:buSzTx/>
              <a:buFontTx/>
              <a:buNone/>
              <a:tabLst/>
              <a:defRPr/>
            </a:pPr>
            <a:fld id="{0FCFE407-59DA-4749-9C33-228AC5BC3DE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5311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6816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644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29</a:t>
            </a:fld>
            <a:endParaRPr lang="en-US" dirty="0">
              <a:solidFill>
                <a:prstClr val="black"/>
              </a:solidFill>
              <a:latin typeface="Calibri"/>
            </a:endParaRPr>
          </a:p>
        </p:txBody>
      </p:sp>
    </p:spTree>
    <p:extLst>
      <p:ext uri="{BB962C8B-B14F-4D97-AF65-F5344CB8AC3E}">
        <p14:creationId xmlns:p14="http://schemas.microsoft.com/office/powerpoint/2010/main" val="259892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30</a:t>
            </a:fld>
            <a:endParaRPr lang="en-US" dirty="0">
              <a:solidFill>
                <a:prstClr val="black"/>
              </a:solidFill>
              <a:latin typeface="Calibri"/>
            </a:endParaRPr>
          </a:p>
        </p:txBody>
      </p:sp>
    </p:spTree>
    <p:extLst>
      <p:ext uri="{BB962C8B-B14F-4D97-AF65-F5344CB8AC3E}">
        <p14:creationId xmlns:p14="http://schemas.microsoft.com/office/powerpoint/2010/main" val="42611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31</a:t>
            </a:fld>
            <a:endParaRPr lang="en-US" dirty="0">
              <a:solidFill>
                <a:prstClr val="black"/>
              </a:solidFill>
              <a:latin typeface="Calibri"/>
            </a:endParaRPr>
          </a:p>
        </p:txBody>
      </p:sp>
    </p:spTree>
    <p:extLst>
      <p:ext uri="{BB962C8B-B14F-4D97-AF65-F5344CB8AC3E}">
        <p14:creationId xmlns:p14="http://schemas.microsoft.com/office/powerpoint/2010/main" val="3260948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33</a:t>
            </a:fld>
            <a:endParaRPr lang="en-US" dirty="0"/>
          </a:p>
        </p:txBody>
      </p:sp>
    </p:spTree>
    <p:extLst>
      <p:ext uri="{BB962C8B-B14F-4D97-AF65-F5344CB8AC3E}">
        <p14:creationId xmlns:p14="http://schemas.microsoft.com/office/powerpoint/2010/main" val="164922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28B0-06FB-4D13-B636-40801EE69F6D}" type="slidenum">
              <a:rPr lang="en-US" smtClean="0"/>
              <a:t>35</a:t>
            </a:fld>
            <a:endParaRPr lang="en-US"/>
          </a:p>
        </p:txBody>
      </p:sp>
    </p:spTree>
    <p:extLst>
      <p:ext uri="{BB962C8B-B14F-4D97-AF65-F5344CB8AC3E}">
        <p14:creationId xmlns:p14="http://schemas.microsoft.com/office/powerpoint/2010/main" val="141921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36</a:t>
            </a:fld>
            <a:endParaRPr lang="en-US" dirty="0"/>
          </a:p>
        </p:txBody>
      </p:sp>
    </p:spTree>
    <p:extLst>
      <p:ext uri="{BB962C8B-B14F-4D97-AF65-F5344CB8AC3E}">
        <p14:creationId xmlns:p14="http://schemas.microsoft.com/office/powerpoint/2010/main" val="163970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54</a:t>
            </a:fld>
            <a:endParaRPr lang="en-US" dirty="0"/>
          </a:p>
        </p:txBody>
      </p:sp>
    </p:spTree>
    <p:extLst>
      <p:ext uri="{BB962C8B-B14F-4D97-AF65-F5344CB8AC3E}">
        <p14:creationId xmlns:p14="http://schemas.microsoft.com/office/powerpoint/2010/main" val="4115620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56</a:t>
            </a:fld>
            <a:endParaRPr lang="en-US" dirty="0"/>
          </a:p>
        </p:txBody>
      </p:sp>
    </p:spTree>
    <p:extLst>
      <p:ext uri="{BB962C8B-B14F-4D97-AF65-F5344CB8AC3E}">
        <p14:creationId xmlns:p14="http://schemas.microsoft.com/office/powerpoint/2010/main" val="1795480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58</a:t>
            </a:fld>
            <a:endParaRPr lang="en-US" dirty="0"/>
          </a:p>
        </p:txBody>
      </p:sp>
    </p:spTree>
    <p:extLst>
      <p:ext uri="{BB962C8B-B14F-4D97-AF65-F5344CB8AC3E}">
        <p14:creationId xmlns:p14="http://schemas.microsoft.com/office/powerpoint/2010/main" val="283206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28B0-06FB-4D13-B636-40801EE69F6D}" type="slidenum">
              <a:rPr lang="en-US" smtClean="0"/>
              <a:t>5</a:t>
            </a:fld>
            <a:endParaRPr lang="en-US"/>
          </a:p>
        </p:txBody>
      </p:sp>
    </p:spTree>
    <p:extLst>
      <p:ext uri="{BB962C8B-B14F-4D97-AF65-F5344CB8AC3E}">
        <p14:creationId xmlns:p14="http://schemas.microsoft.com/office/powerpoint/2010/main" val="2103077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60</a:t>
            </a:fld>
            <a:endParaRPr lang="en-US" dirty="0"/>
          </a:p>
        </p:txBody>
      </p:sp>
    </p:spTree>
    <p:extLst>
      <p:ext uri="{BB962C8B-B14F-4D97-AF65-F5344CB8AC3E}">
        <p14:creationId xmlns:p14="http://schemas.microsoft.com/office/powerpoint/2010/main" val="3701974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62</a:t>
            </a:fld>
            <a:endParaRPr lang="en-US" dirty="0"/>
          </a:p>
        </p:txBody>
      </p:sp>
    </p:spTree>
    <p:extLst>
      <p:ext uri="{BB962C8B-B14F-4D97-AF65-F5344CB8AC3E}">
        <p14:creationId xmlns:p14="http://schemas.microsoft.com/office/powerpoint/2010/main" val="2916387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64</a:t>
            </a:fld>
            <a:endParaRPr lang="en-US" dirty="0"/>
          </a:p>
        </p:txBody>
      </p:sp>
    </p:spTree>
    <p:extLst>
      <p:ext uri="{BB962C8B-B14F-4D97-AF65-F5344CB8AC3E}">
        <p14:creationId xmlns:p14="http://schemas.microsoft.com/office/powerpoint/2010/main" val="3453145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67</a:t>
            </a:fld>
            <a:endParaRPr lang="en-US" dirty="0"/>
          </a:p>
        </p:txBody>
      </p:sp>
    </p:spTree>
    <p:extLst>
      <p:ext uri="{BB962C8B-B14F-4D97-AF65-F5344CB8AC3E}">
        <p14:creationId xmlns:p14="http://schemas.microsoft.com/office/powerpoint/2010/main" val="1314958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71</a:t>
            </a:fld>
            <a:endParaRPr lang="en-US" dirty="0">
              <a:solidFill>
                <a:prstClr val="black"/>
              </a:solidFill>
              <a:latin typeface="Calibri"/>
            </a:endParaRPr>
          </a:p>
        </p:txBody>
      </p:sp>
    </p:spTree>
    <p:extLst>
      <p:ext uri="{BB962C8B-B14F-4D97-AF65-F5344CB8AC3E}">
        <p14:creationId xmlns:p14="http://schemas.microsoft.com/office/powerpoint/2010/main" val="4228737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72</a:t>
            </a:fld>
            <a:endParaRPr lang="en-US" dirty="0">
              <a:solidFill>
                <a:prstClr val="black"/>
              </a:solidFill>
              <a:latin typeface="Calibri"/>
            </a:endParaRPr>
          </a:p>
        </p:txBody>
      </p:sp>
    </p:spTree>
    <p:extLst>
      <p:ext uri="{BB962C8B-B14F-4D97-AF65-F5344CB8AC3E}">
        <p14:creationId xmlns:p14="http://schemas.microsoft.com/office/powerpoint/2010/main" val="1908048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73</a:t>
            </a:fld>
            <a:endParaRPr lang="en-US" dirty="0">
              <a:solidFill>
                <a:prstClr val="black"/>
              </a:solidFill>
              <a:latin typeface="Calibri"/>
            </a:endParaRPr>
          </a:p>
        </p:txBody>
      </p:sp>
    </p:spTree>
    <p:extLst>
      <p:ext uri="{BB962C8B-B14F-4D97-AF65-F5344CB8AC3E}">
        <p14:creationId xmlns:p14="http://schemas.microsoft.com/office/powerpoint/2010/main" val="88679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170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842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53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FB986-253D-42BB-91C9-D0178CAB42E2}" type="slidenum">
              <a:rPr lang="en-US" smtClean="0"/>
              <a:t>10</a:t>
            </a:fld>
            <a:endParaRPr lang="en-US" dirty="0"/>
          </a:p>
        </p:txBody>
      </p:sp>
    </p:spTree>
    <p:extLst>
      <p:ext uri="{BB962C8B-B14F-4D97-AF65-F5344CB8AC3E}">
        <p14:creationId xmlns:p14="http://schemas.microsoft.com/office/powerpoint/2010/main" val="2962169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924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11</a:t>
            </a:fld>
            <a:endParaRPr lang="en-US" dirty="0">
              <a:solidFill>
                <a:prstClr val="black"/>
              </a:solidFill>
              <a:latin typeface="Calibri"/>
            </a:endParaRPr>
          </a:p>
        </p:txBody>
      </p:sp>
    </p:spTree>
    <p:extLst>
      <p:ext uri="{BB962C8B-B14F-4D97-AF65-F5344CB8AC3E}">
        <p14:creationId xmlns:p14="http://schemas.microsoft.com/office/powerpoint/2010/main" val="280572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12</a:t>
            </a:fld>
            <a:endParaRPr lang="en-US" dirty="0">
              <a:solidFill>
                <a:prstClr val="black"/>
              </a:solidFill>
              <a:latin typeface="Calibri"/>
            </a:endParaRPr>
          </a:p>
        </p:txBody>
      </p:sp>
    </p:spTree>
    <p:extLst>
      <p:ext uri="{BB962C8B-B14F-4D97-AF65-F5344CB8AC3E}">
        <p14:creationId xmlns:p14="http://schemas.microsoft.com/office/powerpoint/2010/main" val="282352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666564">
              <a:defRPr/>
            </a:pPr>
            <a:fld id="{0FCFE407-59DA-4749-9C33-228AC5BC3DEB}" type="slidenum">
              <a:rPr lang="en-US">
                <a:solidFill>
                  <a:prstClr val="black"/>
                </a:solidFill>
                <a:latin typeface="Calibri"/>
              </a:rPr>
              <a:pPr defTabSz="666564">
                <a:defRPr/>
              </a:pPr>
              <a:t>13</a:t>
            </a:fld>
            <a:endParaRPr lang="en-US" dirty="0">
              <a:solidFill>
                <a:prstClr val="black"/>
              </a:solidFill>
              <a:latin typeface="Calibri"/>
            </a:endParaRPr>
          </a:p>
        </p:txBody>
      </p:sp>
    </p:spTree>
    <p:extLst>
      <p:ext uri="{BB962C8B-B14F-4D97-AF65-F5344CB8AC3E}">
        <p14:creationId xmlns:p14="http://schemas.microsoft.com/office/powerpoint/2010/main" val="375689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183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3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FB986-253D-42BB-91C9-D0178CAB42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09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519320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C530322-7488-454E-B47B-BBAA33DA8B91}" type="datetime1">
              <a:rPr lang="en-US" smtClean="0"/>
              <a:t>5/8/2018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1673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0DE3EC9-71BA-4C71-8C28-4742DF8D3B88}" type="datetime1">
              <a:rPr lang="en-US" smtClean="0"/>
              <a:t>5/8/2018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337592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C4D07C-2B99-4E08-8FE8-B9E4BC0B3741}" type="datetime1">
              <a:rPr lang="en-US" smtClean="0"/>
              <a:t>5/8/2018</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064590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506D730-4028-473D-AA6A-481680D9363F}"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418927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464FC1-DA3E-4152-9BBF-5E4223873909}"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04427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BF0095A-1C29-45E7-B9E9-7A524A4E43EA}"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73999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1AC739A-1334-4D0B-869E-05B7BAD26067}"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43724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232F0D-BA27-4641-A144-1B54D84AF74D}" type="datetime1">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A9B495-CF4F-4BF3-9E44-DB2823AEAE04}" type="slidenum">
              <a:rPr lang="en-US" smtClean="0"/>
              <a:t>‹#›</a:t>
            </a:fld>
            <a:endParaRPr lang="en-US" dirty="0"/>
          </a:p>
        </p:txBody>
      </p:sp>
    </p:spTree>
    <p:extLst>
      <p:ext uri="{BB962C8B-B14F-4D97-AF65-F5344CB8AC3E}">
        <p14:creationId xmlns:p14="http://schemas.microsoft.com/office/powerpoint/2010/main" val="1542997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781271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9239250" y="6546850"/>
            <a:ext cx="2743200" cy="365125"/>
          </a:xfrm>
          <a:prstGeom prst="rect">
            <a:avLst/>
          </a:prstGeom>
        </p:spPr>
        <p:txBody>
          <a:bodyPr/>
          <a:lstStyle/>
          <a:p>
            <a:fld id="{B0F44E99-70CB-4F4A-9930-CBFFEC315CCC}" type="slidenum">
              <a:rPr lang="en-US" smtClean="0"/>
              <a:pPr/>
              <a:t>‹#›</a:t>
            </a:fld>
            <a:endParaRPr lang="en-US" dirty="0"/>
          </a:p>
        </p:txBody>
      </p:sp>
    </p:spTree>
    <p:extLst>
      <p:ext uri="{BB962C8B-B14F-4D97-AF65-F5344CB8AC3E}">
        <p14:creationId xmlns:p14="http://schemas.microsoft.com/office/powerpoint/2010/main" val="1757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9239250" y="6546850"/>
            <a:ext cx="2743200" cy="365125"/>
          </a:xfrm>
          <a:prstGeom prst="rect">
            <a:avLst/>
          </a:prstGeom>
        </p:spPr>
        <p:txBody>
          <a:bodyPr/>
          <a:lstStyle/>
          <a:p>
            <a:fld id="{B0F44E99-70CB-4F4A-9930-CBFFEC315CCC}" type="slidenum">
              <a:rPr lang="en-US" smtClean="0"/>
              <a:pPr/>
              <a:t>‹#›</a:t>
            </a:fld>
            <a:endParaRPr lang="en-US" dirty="0"/>
          </a:p>
        </p:txBody>
      </p:sp>
    </p:spTree>
    <p:extLst>
      <p:ext uri="{BB962C8B-B14F-4D97-AF65-F5344CB8AC3E}">
        <p14:creationId xmlns:p14="http://schemas.microsoft.com/office/powerpoint/2010/main" val="3183813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62"/>
          <p:cNvSpPr/>
          <p:nvPr userDrawn="1"/>
        </p:nvSpPr>
        <p:spPr>
          <a:xfrm rot="5400000">
            <a:off x="195662" y="143472"/>
            <a:ext cx="336071" cy="320997"/>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solidFill>
            <a:srgbClr val="F97989"/>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mj-lt"/>
              <a:ea typeface="+mn-ea"/>
              <a:cs typeface="+mn-cs"/>
            </a:endParaRPr>
          </a:p>
        </p:txBody>
      </p:sp>
      <p:graphicFrame>
        <p:nvGraphicFramePr>
          <p:cNvPr id="7" name="Object 6"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62"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98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latin typeface="Corbel" panose="020B0503020204020204" pitchFamily="34" charset="0"/>
              </a:rPr>
              <a:t> </a:t>
            </a:r>
          </a:p>
        </p:txBody>
      </p:sp>
      <p:sp>
        <p:nvSpPr>
          <p:cNvPr id="6" name="Title 5"/>
          <p:cNvSpPr>
            <a:spLocks noGrp="1"/>
          </p:cNvSpPr>
          <p:nvPr>
            <p:ph type="title"/>
          </p:nvPr>
        </p:nvSpPr>
        <p:spPr>
          <a:xfrm>
            <a:off x="668937" y="132918"/>
            <a:ext cx="8441645" cy="339086"/>
          </a:xfrm>
          <a:prstGeom prst="rect">
            <a:avLst/>
          </a:prstGeom>
        </p:spPr>
        <p:txBody>
          <a:bodyPr lIns="0" tIns="0" rIns="0" bIns="0"/>
          <a:lstStyle>
            <a:lvl1pPr>
              <a:defRPr sz="2400" b="1">
                <a:solidFill>
                  <a:schemeClr val="tx1">
                    <a:lumMod val="85000"/>
                    <a:lumOff val="15000"/>
                  </a:schemeClr>
                </a:solidFill>
                <a:latin typeface="+mn-lt"/>
              </a:defRPr>
            </a:lvl1pPr>
          </a:lstStyle>
          <a:p>
            <a:r>
              <a:rPr lang="en-US" dirty="0"/>
              <a:t>Click to edit Master title style</a:t>
            </a:r>
          </a:p>
        </p:txBody>
      </p:sp>
      <p:sp>
        <p:nvSpPr>
          <p:cNvPr id="13" name="Rectangle 12"/>
          <p:cNvSpPr>
            <a:spLocks noEditPoints="1"/>
          </p:cNvSpPr>
          <p:nvPr userDrawn="1"/>
        </p:nvSpPr>
        <p:spPr bwMode="auto">
          <a:xfrm rot="16200000">
            <a:off x="6072991" y="-5454746"/>
            <a:ext cx="60533" cy="12206515"/>
          </a:xfrm>
          <a:prstGeom prst="rect">
            <a:avLst/>
          </a:prstGeom>
          <a:gradFill>
            <a:gsLst>
              <a:gs pos="92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orbel" panose="020B0503020204020204" pitchFamily="34" charset="0"/>
            </a:endParaRPr>
          </a:p>
        </p:txBody>
      </p:sp>
    </p:spTree>
    <p:extLst>
      <p:ext uri="{BB962C8B-B14F-4D97-AF65-F5344CB8AC3E}">
        <p14:creationId xmlns:p14="http://schemas.microsoft.com/office/powerpoint/2010/main" val="422469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E35793C-23DD-4DD7-A2C5-B82D6E59512F}"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372259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8A1EE9-FF67-4953-A421-E030C797424D}"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222644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38BD6BE-326D-448C-AA14-48FEA103F552}"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341979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C530322-7488-454E-B47B-BBAA33DA8B91}" type="datetime1">
              <a:rPr lang="en-US" smtClean="0"/>
              <a:t>5/8/2018</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03612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0DE3EC9-71BA-4C71-8C28-4742DF8D3B88}" type="datetime1">
              <a:rPr lang="en-US" smtClean="0"/>
              <a:t>5/8/2018</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100021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C4D07C-2B99-4E08-8FE8-B9E4BC0B3741}" type="datetime1">
              <a:rPr lang="en-US" smtClean="0"/>
              <a:t>5/8/2018</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36728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506D730-4028-473D-AA6A-481680D9363F}"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48203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464FC1-DA3E-4152-9BBF-5E4223873909}"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067137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BF0095A-1C29-45E7-B9E9-7A524A4E43EA}"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3415071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62"/>
          <p:cNvSpPr/>
          <p:nvPr userDrawn="1"/>
        </p:nvSpPr>
        <p:spPr>
          <a:xfrm rot="5400000">
            <a:off x="195662" y="143472"/>
            <a:ext cx="336071" cy="320997"/>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solidFill>
            <a:srgbClr val="F97989"/>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mj-lt"/>
              <a:ea typeface="+mn-ea"/>
              <a:cs typeface="+mn-cs"/>
            </a:endParaRPr>
          </a:p>
        </p:txBody>
      </p:sp>
      <p:graphicFrame>
        <p:nvGraphicFramePr>
          <p:cNvPr id="7" name="Object 6"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4"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98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latin typeface="Corbel" panose="020B0503020204020204" pitchFamily="34" charset="0"/>
              </a:rPr>
              <a:t> </a:t>
            </a:r>
          </a:p>
        </p:txBody>
      </p:sp>
      <p:sp>
        <p:nvSpPr>
          <p:cNvPr id="6" name="Title 5"/>
          <p:cNvSpPr>
            <a:spLocks noGrp="1"/>
          </p:cNvSpPr>
          <p:nvPr>
            <p:ph type="title"/>
          </p:nvPr>
        </p:nvSpPr>
        <p:spPr>
          <a:xfrm>
            <a:off x="668937" y="132918"/>
            <a:ext cx="8441645" cy="339086"/>
          </a:xfrm>
          <a:prstGeom prst="rect">
            <a:avLst/>
          </a:prstGeom>
        </p:spPr>
        <p:txBody>
          <a:bodyPr lIns="0" tIns="0" rIns="0" bIns="0"/>
          <a:lstStyle>
            <a:lvl1pPr>
              <a:defRPr sz="2400" b="1">
                <a:solidFill>
                  <a:schemeClr val="tx1">
                    <a:lumMod val="85000"/>
                    <a:lumOff val="15000"/>
                  </a:schemeClr>
                </a:solidFill>
                <a:latin typeface="+mn-lt"/>
              </a:defRPr>
            </a:lvl1pPr>
          </a:lstStyle>
          <a:p>
            <a:r>
              <a:rPr lang="en-US" dirty="0"/>
              <a:t>Click to edit Master title style</a:t>
            </a:r>
          </a:p>
        </p:txBody>
      </p:sp>
      <p:sp>
        <p:nvSpPr>
          <p:cNvPr id="13" name="Rectangle 12"/>
          <p:cNvSpPr>
            <a:spLocks noEditPoints="1"/>
          </p:cNvSpPr>
          <p:nvPr userDrawn="1"/>
        </p:nvSpPr>
        <p:spPr bwMode="auto">
          <a:xfrm rot="16200000">
            <a:off x="6072991" y="-5454746"/>
            <a:ext cx="60533" cy="12206515"/>
          </a:xfrm>
          <a:prstGeom prst="rect">
            <a:avLst/>
          </a:prstGeom>
          <a:gradFill>
            <a:gsLst>
              <a:gs pos="92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orbel" panose="020B0503020204020204" pitchFamily="34" charset="0"/>
            </a:endParaRPr>
          </a:p>
        </p:txBody>
      </p:sp>
    </p:spTree>
    <p:extLst>
      <p:ext uri="{BB962C8B-B14F-4D97-AF65-F5344CB8AC3E}">
        <p14:creationId xmlns:p14="http://schemas.microsoft.com/office/powerpoint/2010/main" val="2243033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1AC739A-1334-4D0B-869E-05B7BAD26067}"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29235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2_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232F0D-BA27-4641-A144-1B54D84AF74D}" type="datetime1">
              <a:rPr lang="en-US" smtClean="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A9B495-CF4F-4BF3-9E44-DB2823AEAE04}" type="slidenum">
              <a:rPr lang="en-US" smtClean="0"/>
              <a:t>‹#›</a:t>
            </a:fld>
            <a:endParaRPr lang="en-US" dirty="0"/>
          </a:p>
        </p:txBody>
      </p:sp>
    </p:spTree>
    <p:extLst>
      <p:ext uri="{BB962C8B-B14F-4D97-AF65-F5344CB8AC3E}">
        <p14:creationId xmlns:p14="http://schemas.microsoft.com/office/powerpoint/2010/main" val="150761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4" name="Freeform: Shape 62"/>
          <p:cNvSpPr/>
          <p:nvPr userDrawn="1"/>
        </p:nvSpPr>
        <p:spPr>
          <a:xfrm rot="5400000">
            <a:off x="195662" y="143472"/>
            <a:ext cx="336071" cy="320997"/>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solidFill>
            <a:srgbClr val="F97989"/>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mj-lt"/>
              <a:ea typeface="+mn-ea"/>
              <a:cs typeface="+mn-cs"/>
            </a:endParaRPr>
          </a:p>
        </p:txBody>
      </p:sp>
      <p:graphicFrame>
        <p:nvGraphicFramePr>
          <p:cNvPr id="7" name="Object 6"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73"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98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latin typeface="Corbel" panose="020B0503020204020204" pitchFamily="34" charset="0"/>
              </a:rPr>
              <a:t> </a:t>
            </a:r>
          </a:p>
        </p:txBody>
      </p:sp>
      <p:sp>
        <p:nvSpPr>
          <p:cNvPr id="6" name="Title 5"/>
          <p:cNvSpPr>
            <a:spLocks noGrp="1"/>
          </p:cNvSpPr>
          <p:nvPr>
            <p:ph type="title"/>
          </p:nvPr>
        </p:nvSpPr>
        <p:spPr>
          <a:xfrm>
            <a:off x="668937" y="132918"/>
            <a:ext cx="8441645" cy="339086"/>
          </a:xfrm>
          <a:prstGeom prst="rect">
            <a:avLst/>
          </a:prstGeom>
        </p:spPr>
        <p:txBody>
          <a:bodyPr lIns="0" tIns="0" rIns="0" bIns="0"/>
          <a:lstStyle>
            <a:lvl1pPr>
              <a:defRPr sz="2400" b="1">
                <a:solidFill>
                  <a:schemeClr val="tx1">
                    <a:lumMod val="85000"/>
                    <a:lumOff val="15000"/>
                  </a:schemeClr>
                </a:solidFill>
                <a:latin typeface="+mn-lt"/>
              </a:defRPr>
            </a:lvl1pPr>
          </a:lstStyle>
          <a:p>
            <a:r>
              <a:rPr lang="en-US" dirty="0"/>
              <a:t>Click to edit Master title style</a:t>
            </a:r>
          </a:p>
        </p:txBody>
      </p:sp>
      <p:sp>
        <p:nvSpPr>
          <p:cNvPr id="10" name="TextBox 9"/>
          <p:cNvSpPr txBox="1"/>
          <p:nvPr userDrawn="1"/>
        </p:nvSpPr>
        <p:spPr>
          <a:xfrm>
            <a:off x="353212" y="6669081"/>
            <a:ext cx="2267697" cy="12107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sp>
        <p:nvSpPr>
          <p:cNvPr id="11" name="Slide Number Placeholder 5"/>
          <p:cNvSpPr>
            <a:spLocks noGrp="1"/>
          </p:cNvSpPr>
          <p:nvPr>
            <p:ph type="sldNum" sz="quarter" idx="4"/>
          </p:nvPr>
        </p:nvSpPr>
        <p:spPr>
          <a:xfrm>
            <a:off x="9239250" y="6546850"/>
            <a:ext cx="2743200" cy="365125"/>
          </a:xfrm>
          <a:prstGeom prst="rect">
            <a:avLst/>
          </a:prstGeom>
        </p:spPr>
        <p:txBody>
          <a:bodyPr vert="horz" lIns="91440" tIns="45720" rIns="91440" bIns="45720" rtlCol="0" anchor="ctr"/>
          <a:lstStyle>
            <a:lvl1pPr algn="r">
              <a:defRPr sz="1200">
                <a:solidFill>
                  <a:srgbClr val="A6A6A6"/>
                </a:solidFill>
              </a:defRPr>
            </a:lvl1pPr>
          </a:lstStyle>
          <a:p>
            <a:fld id="{B0F44E99-70CB-4F4A-9930-CBFFEC315CCC}" type="slidenum">
              <a:rPr lang="en-US" smtClean="0"/>
              <a:pPr/>
              <a:t>‹#›</a:t>
            </a:fld>
            <a:endParaRPr lang="en-US" dirty="0"/>
          </a:p>
        </p:txBody>
      </p:sp>
      <p:sp>
        <p:nvSpPr>
          <p:cNvPr id="12" name="Title 5"/>
          <p:cNvSpPr txBox="1">
            <a:spLocks/>
          </p:cNvSpPr>
          <p:nvPr userDrawn="1"/>
        </p:nvSpPr>
        <p:spPr>
          <a:xfrm>
            <a:off x="4767840" y="6643278"/>
            <a:ext cx="2445244" cy="210545"/>
          </a:xfrm>
          <a:prstGeom prst="rect">
            <a:avLst/>
          </a:prstGeom>
        </p:spPr>
        <p:txBody>
          <a:bodyPr lIns="0" tIns="0" rIns="0" bIns="0"/>
          <a:lstStyle>
            <a:lvl1pPr algn="l" defTabSz="914400" rtl="0" eaLnBrk="1" latinLnBrk="0" hangingPunct="1">
              <a:lnSpc>
                <a:spcPct val="90000"/>
              </a:lnSpc>
              <a:spcBef>
                <a:spcPct val="0"/>
              </a:spcBef>
              <a:buNone/>
              <a:defRPr sz="2400" b="1" kern="1200">
                <a:solidFill>
                  <a:schemeClr val="tx1">
                    <a:lumMod val="85000"/>
                    <a:lumOff val="15000"/>
                  </a:schemeClr>
                </a:solidFill>
                <a:latin typeface="+mn-lt"/>
                <a:ea typeface="+mj-ea"/>
                <a:cs typeface="+mj-cs"/>
              </a:defRPr>
            </a:lvl1pPr>
          </a:lstStyle>
          <a:p>
            <a:pPr algn="ctr"/>
            <a:r>
              <a:rPr lang="en-US" sz="1200" b="0" dirty="0">
                <a:solidFill>
                  <a:schemeClr val="bg1">
                    <a:lumMod val="65000"/>
                  </a:schemeClr>
                </a:solidFill>
              </a:rPr>
              <a:t>Confidential</a:t>
            </a:r>
          </a:p>
        </p:txBody>
      </p:sp>
      <p:sp>
        <p:nvSpPr>
          <p:cNvPr id="13" name="Rectangle 12"/>
          <p:cNvSpPr>
            <a:spLocks noEditPoints="1"/>
          </p:cNvSpPr>
          <p:nvPr userDrawn="1"/>
        </p:nvSpPr>
        <p:spPr bwMode="auto">
          <a:xfrm rot="16200000">
            <a:off x="6072991" y="-5454746"/>
            <a:ext cx="60533" cy="12206515"/>
          </a:xfrm>
          <a:prstGeom prst="rect">
            <a:avLst/>
          </a:prstGeom>
          <a:gradFill>
            <a:gsLst>
              <a:gs pos="92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orbel" panose="020B0503020204020204" pitchFamily="34" charset="0"/>
            </a:endParaRPr>
          </a:p>
        </p:txBody>
      </p:sp>
    </p:spTree>
    <p:extLst>
      <p:ext uri="{BB962C8B-B14F-4D97-AF65-F5344CB8AC3E}">
        <p14:creationId xmlns:p14="http://schemas.microsoft.com/office/powerpoint/2010/main" val="25184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4" name="Freeform: Shape 62"/>
          <p:cNvSpPr/>
          <p:nvPr userDrawn="1"/>
        </p:nvSpPr>
        <p:spPr>
          <a:xfrm rot="5400000">
            <a:off x="195662" y="143472"/>
            <a:ext cx="336071" cy="320997"/>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solidFill>
            <a:srgbClr val="F97989"/>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mj-lt"/>
              <a:ea typeface="+mn-ea"/>
              <a:cs typeface="+mn-cs"/>
            </a:endParaRPr>
          </a:p>
        </p:txBody>
      </p:sp>
      <p:graphicFrame>
        <p:nvGraphicFramePr>
          <p:cNvPr id="7" name="Object 6"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63"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98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latin typeface="Corbel" panose="020B0503020204020204" pitchFamily="34" charset="0"/>
              </a:rPr>
              <a:t> </a:t>
            </a:r>
          </a:p>
        </p:txBody>
      </p:sp>
      <p:sp>
        <p:nvSpPr>
          <p:cNvPr id="6" name="Title 5"/>
          <p:cNvSpPr>
            <a:spLocks noGrp="1"/>
          </p:cNvSpPr>
          <p:nvPr>
            <p:ph type="title"/>
          </p:nvPr>
        </p:nvSpPr>
        <p:spPr>
          <a:xfrm>
            <a:off x="668937" y="132918"/>
            <a:ext cx="8441645" cy="339086"/>
          </a:xfrm>
          <a:prstGeom prst="rect">
            <a:avLst/>
          </a:prstGeom>
        </p:spPr>
        <p:txBody>
          <a:bodyPr lIns="0" tIns="0" rIns="0" bIns="0"/>
          <a:lstStyle>
            <a:lvl1pPr>
              <a:defRPr sz="2400" b="1">
                <a:solidFill>
                  <a:schemeClr val="tx1">
                    <a:lumMod val="85000"/>
                    <a:lumOff val="15000"/>
                  </a:schemeClr>
                </a:solidFill>
                <a:latin typeface="+mn-lt"/>
              </a:defRPr>
            </a:lvl1pPr>
          </a:lstStyle>
          <a:p>
            <a:r>
              <a:rPr lang="en-US" dirty="0"/>
              <a:t>Click to edit Master title style</a:t>
            </a:r>
          </a:p>
        </p:txBody>
      </p:sp>
      <p:sp>
        <p:nvSpPr>
          <p:cNvPr id="10" name="TextBox 9"/>
          <p:cNvSpPr txBox="1"/>
          <p:nvPr userDrawn="1"/>
        </p:nvSpPr>
        <p:spPr>
          <a:xfrm>
            <a:off x="353212" y="6669081"/>
            <a:ext cx="2267697" cy="12107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sp>
        <p:nvSpPr>
          <p:cNvPr id="11" name="Slide Number Placeholder 5"/>
          <p:cNvSpPr>
            <a:spLocks noGrp="1"/>
          </p:cNvSpPr>
          <p:nvPr>
            <p:ph type="sldNum" sz="quarter" idx="4"/>
          </p:nvPr>
        </p:nvSpPr>
        <p:spPr>
          <a:xfrm>
            <a:off x="9239250" y="6546850"/>
            <a:ext cx="2743200" cy="365125"/>
          </a:xfrm>
          <a:prstGeom prst="rect">
            <a:avLst/>
          </a:prstGeom>
        </p:spPr>
        <p:txBody>
          <a:bodyPr vert="horz" lIns="91440" tIns="45720" rIns="91440" bIns="45720" rtlCol="0" anchor="ctr"/>
          <a:lstStyle>
            <a:lvl1pPr algn="r">
              <a:defRPr sz="1200">
                <a:solidFill>
                  <a:srgbClr val="A6A6A6"/>
                </a:solidFill>
              </a:defRPr>
            </a:lvl1pPr>
          </a:lstStyle>
          <a:p>
            <a:fld id="{B0F44E99-70CB-4F4A-9930-CBFFEC315CCC}" type="slidenum">
              <a:rPr lang="en-US" smtClean="0"/>
              <a:pPr/>
              <a:t>‹#›</a:t>
            </a:fld>
            <a:endParaRPr lang="en-US" dirty="0"/>
          </a:p>
        </p:txBody>
      </p:sp>
      <p:sp>
        <p:nvSpPr>
          <p:cNvPr id="12" name="Title 5"/>
          <p:cNvSpPr txBox="1">
            <a:spLocks/>
          </p:cNvSpPr>
          <p:nvPr userDrawn="1"/>
        </p:nvSpPr>
        <p:spPr>
          <a:xfrm>
            <a:off x="4767840" y="6643278"/>
            <a:ext cx="2445244" cy="210545"/>
          </a:xfrm>
          <a:prstGeom prst="rect">
            <a:avLst/>
          </a:prstGeom>
        </p:spPr>
        <p:txBody>
          <a:bodyPr lIns="0" tIns="0" rIns="0" bIns="0"/>
          <a:lstStyle>
            <a:lvl1pPr algn="l" defTabSz="914400" rtl="0" eaLnBrk="1" latinLnBrk="0" hangingPunct="1">
              <a:lnSpc>
                <a:spcPct val="90000"/>
              </a:lnSpc>
              <a:spcBef>
                <a:spcPct val="0"/>
              </a:spcBef>
              <a:buNone/>
              <a:defRPr sz="2400" b="1" kern="1200">
                <a:solidFill>
                  <a:schemeClr val="tx1">
                    <a:lumMod val="85000"/>
                    <a:lumOff val="15000"/>
                  </a:schemeClr>
                </a:solidFill>
                <a:latin typeface="+mn-lt"/>
                <a:ea typeface="+mj-ea"/>
                <a:cs typeface="+mj-cs"/>
              </a:defRPr>
            </a:lvl1pPr>
          </a:lstStyle>
          <a:p>
            <a:pPr algn="ctr"/>
            <a:r>
              <a:rPr lang="en-US" sz="1200" b="0" dirty="0">
                <a:solidFill>
                  <a:schemeClr val="bg1">
                    <a:lumMod val="65000"/>
                  </a:schemeClr>
                </a:solidFill>
              </a:rPr>
              <a:t>Confidential</a:t>
            </a:r>
          </a:p>
        </p:txBody>
      </p:sp>
      <p:sp>
        <p:nvSpPr>
          <p:cNvPr id="13" name="Rectangle 12"/>
          <p:cNvSpPr>
            <a:spLocks noEditPoints="1"/>
          </p:cNvSpPr>
          <p:nvPr userDrawn="1"/>
        </p:nvSpPr>
        <p:spPr bwMode="auto">
          <a:xfrm rot="16200000">
            <a:off x="6072991" y="-5454746"/>
            <a:ext cx="60533" cy="12206515"/>
          </a:xfrm>
          <a:prstGeom prst="rect">
            <a:avLst/>
          </a:prstGeom>
          <a:gradFill>
            <a:gsLst>
              <a:gs pos="92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orbel" panose="020B0503020204020204" pitchFamily="34" charset="0"/>
            </a:endParaRPr>
          </a:p>
        </p:txBody>
      </p:sp>
    </p:spTree>
    <p:extLst>
      <p:ext uri="{BB962C8B-B14F-4D97-AF65-F5344CB8AC3E}">
        <p14:creationId xmlns:p14="http://schemas.microsoft.com/office/powerpoint/2010/main" val="45182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62"/>
          <p:cNvSpPr/>
          <p:nvPr userDrawn="1"/>
        </p:nvSpPr>
        <p:spPr>
          <a:xfrm rot="5400000">
            <a:off x="195662" y="143472"/>
            <a:ext cx="336071" cy="320997"/>
          </a:xfrm>
          <a:custGeom>
            <a:avLst/>
            <a:gdLst>
              <a:gd name="connsiteX0" fmla="*/ 587828 w 1175657"/>
              <a:gd name="connsiteY0" fmla="*/ 0 h 1835700"/>
              <a:gd name="connsiteX1" fmla="*/ 796833 w 1175657"/>
              <a:gd name="connsiteY1" fmla="*/ 344773 h 1835700"/>
              <a:gd name="connsiteX2" fmla="*/ 1121553 w 1175657"/>
              <a:gd name="connsiteY2" fmla="*/ 344773 h 1835700"/>
              <a:gd name="connsiteX3" fmla="*/ 1175657 w 1175657"/>
              <a:gd name="connsiteY3" fmla="*/ 398877 h 1835700"/>
              <a:gd name="connsiteX4" fmla="*/ 1175657 w 1175657"/>
              <a:gd name="connsiteY4" fmla="*/ 1781596 h 1835700"/>
              <a:gd name="connsiteX5" fmla="*/ 1121553 w 1175657"/>
              <a:gd name="connsiteY5" fmla="*/ 1835700 h 1835700"/>
              <a:gd name="connsiteX6" fmla="*/ 54104 w 1175657"/>
              <a:gd name="connsiteY6" fmla="*/ 1835700 h 1835700"/>
              <a:gd name="connsiteX7" fmla="*/ 0 w 1175657"/>
              <a:gd name="connsiteY7" fmla="*/ 1781596 h 1835700"/>
              <a:gd name="connsiteX8" fmla="*/ 0 w 1175657"/>
              <a:gd name="connsiteY8" fmla="*/ 398877 h 1835700"/>
              <a:gd name="connsiteX9" fmla="*/ 54104 w 1175657"/>
              <a:gd name="connsiteY9" fmla="*/ 344773 h 1835700"/>
              <a:gd name="connsiteX10" fmla="*/ 378822 w 1175657"/>
              <a:gd name="connsiteY10" fmla="*/ 344773 h 183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657" h="1835700">
                <a:moveTo>
                  <a:pt x="587828" y="0"/>
                </a:moveTo>
                <a:lnTo>
                  <a:pt x="796833" y="344773"/>
                </a:lnTo>
                <a:lnTo>
                  <a:pt x="1121553" y="344773"/>
                </a:lnTo>
                <a:cubicBezTo>
                  <a:pt x="1151434" y="344773"/>
                  <a:pt x="1175657" y="368996"/>
                  <a:pt x="1175657" y="398877"/>
                </a:cubicBezTo>
                <a:lnTo>
                  <a:pt x="1175657" y="1781596"/>
                </a:lnTo>
                <a:cubicBezTo>
                  <a:pt x="1175657" y="1811477"/>
                  <a:pt x="1151434" y="1835700"/>
                  <a:pt x="1121553" y="1835700"/>
                </a:cubicBezTo>
                <a:lnTo>
                  <a:pt x="54104" y="1835700"/>
                </a:lnTo>
                <a:cubicBezTo>
                  <a:pt x="24223" y="1835700"/>
                  <a:pt x="0" y="1811477"/>
                  <a:pt x="0" y="1781596"/>
                </a:cubicBezTo>
                <a:lnTo>
                  <a:pt x="0" y="398877"/>
                </a:lnTo>
                <a:cubicBezTo>
                  <a:pt x="0" y="368996"/>
                  <a:pt x="24223" y="344773"/>
                  <a:pt x="54104" y="344773"/>
                </a:cubicBezTo>
                <a:lnTo>
                  <a:pt x="378822" y="344773"/>
                </a:lnTo>
                <a:close/>
              </a:path>
            </a:pathLst>
          </a:custGeom>
          <a:solidFill>
            <a:srgbClr val="F97989"/>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mj-lt"/>
              <a:ea typeface="+mn-ea"/>
              <a:cs typeface="+mn-cs"/>
            </a:endParaRPr>
          </a:p>
        </p:txBody>
      </p:sp>
      <p:graphicFrame>
        <p:nvGraphicFramePr>
          <p:cNvPr id="7" name="Object 6"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8"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tangle 3"/>
          <p:cNvSpPr/>
          <p:nvPr userDrawn="1"/>
        </p:nvSpPr>
        <p:spPr>
          <a:xfrm>
            <a:off x="0" y="0"/>
            <a:ext cx="203200" cy="6858000"/>
          </a:xfrm>
          <a:prstGeom prst="rect">
            <a:avLst/>
          </a:prstGeom>
          <a:gradFill>
            <a:gsLst>
              <a:gs pos="98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tx1"/>
                </a:solidFill>
                <a:latin typeface="Corbel" panose="020B0503020204020204" pitchFamily="34" charset="0"/>
              </a:rPr>
              <a:t> </a:t>
            </a:r>
          </a:p>
        </p:txBody>
      </p:sp>
      <p:sp>
        <p:nvSpPr>
          <p:cNvPr id="6" name="Title 5"/>
          <p:cNvSpPr>
            <a:spLocks noGrp="1"/>
          </p:cNvSpPr>
          <p:nvPr>
            <p:ph type="title"/>
          </p:nvPr>
        </p:nvSpPr>
        <p:spPr>
          <a:xfrm>
            <a:off x="668937" y="132918"/>
            <a:ext cx="8441645" cy="339086"/>
          </a:xfrm>
          <a:prstGeom prst="rect">
            <a:avLst/>
          </a:prstGeom>
        </p:spPr>
        <p:txBody>
          <a:bodyPr lIns="0" tIns="0" rIns="0" bIns="0"/>
          <a:lstStyle>
            <a:lvl1pPr>
              <a:defRPr sz="2400" b="1">
                <a:solidFill>
                  <a:schemeClr val="tx1">
                    <a:lumMod val="85000"/>
                    <a:lumOff val="15000"/>
                  </a:schemeClr>
                </a:solidFill>
                <a:latin typeface="+mn-lt"/>
              </a:defRPr>
            </a:lvl1pPr>
          </a:lstStyle>
          <a:p>
            <a:r>
              <a:rPr lang="en-US" dirty="0"/>
              <a:t>Click to edit Master title style</a:t>
            </a:r>
          </a:p>
        </p:txBody>
      </p:sp>
      <p:sp>
        <p:nvSpPr>
          <p:cNvPr id="10" name="TextBox 9"/>
          <p:cNvSpPr txBox="1"/>
          <p:nvPr userDrawn="1"/>
        </p:nvSpPr>
        <p:spPr>
          <a:xfrm>
            <a:off x="353212" y="6669081"/>
            <a:ext cx="2267697" cy="12107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bg1">
              <a:lumMod val="6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sp>
        <p:nvSpPr>
          <p:cNvPr id="11" name="Slide Number Placeholder 5"/>
          <p:cNvSpPr>
            <a:spLocks noGrp="1"/>
          </p:cNvSpPr>
          <p:nvPr>
            <p:ph type="sldNum" sz="quarter" idx="4"/>
          </p:nvPr>
        </p:nvSpPr>
        <p:spPr>
          <a:xfrm>
            <a:off x="9239250" y="6546850"/>
            <a:ext cx="2743200" cy="365125"/>
          </a:xfrm>
          <a:prstGeom prst="rect">
            <a:avLst/>
          </a:prstGeom>
        </p:spPr>
        <p:txBody>
          <a:bodyPr vert="horz" lIns="91440" tIns="45720" rIns="91440" bIns="45720" rtlCol="0" anchor="ctr"/>
          <a:lstStyle>
            <a:lvl1pPr algn="r">
              <a:defRPr sz="1200">
                <a:solidFill>
                  <a:srgbClr val="A6A6A6"/>
                </a:solidFill>
              </a:defRPr>
            </a:lvl1pPr>
          </a:lstStyle>
          <a:p>
            <a:fld id="{B0F44E99-70CB-4F4A-9930-CBFFEC315CCC}" type="slidenum">
              <a:rPr lang="en-US" smtClean="0"/>
              <a:pPr/>
              <a:t>‹#›</a:t>
            </a:fld>
            <a:endParaRPr lang="en-US" dirty="0"/>
          </a:p>
        </p:txBody>
      </p:sp>
      <p:sp>
        <p:nvSpPr>
          <p:cNvPr id="12" name="Title 5"/>
          <p:cNvSpPr txBox="1">
            <a:spLocks/>
          </p:cNvSpPr>
          <p:nvPr userDrawn="1"/>
        </p:nvSpPr>
        <p:spPr>
          <a:xfrm>
            <a:off x="4767840" y="6643278"/>
            <a:ext cx="2445244" cy="210545"/>
          </a:xfrm>
          <a:prstGeom prst="rect">
            <a:avLst/>
          </a:prstGeom>
        </p:spPr>
        <p:txBody>
          <a:bodyPr lIns="0" tIns="0" rIns="0" bIns="0"/>
          <a:lstStyle>
            <a:lvl1pPr algn="l" defTabSz="914400" rtl="0" eaLnBrk="1" latinLnBrk="0" hangingPunct="1">
              <a:lnSpc>
                <a:spcPct val="90000"/>
              </a:lnSpc>
              <a:spcBef>
                <a:spcPct val="0"/>
              </a:spcBef>
              <a:buNone/>
              <a:defRPr sz="2400" b="1" kern="1200">
                <a:solidFill>
                  <a:schemeClr val="tx1">
                    <a:lumMod val="85000"/>
                    <a:lumOff val="15000"/>
                  </a:schemeClr>
                </a:solidFill>
                <a:latin typeface="+mn-lt"/>
                <a:ea typeface="+mj-ea"/>
                <a:cs typeface="+mj-cs"/>
              </a:defRPr>
            </a:lvl1pPr>
          </a:lstStyle>
          <a:p>
            <a:pPr algn="ctr"/>
            <a:r>
              <a:rPr lang="en-US" sz="1200" b="0" dirty="0">
                <a:solidFill>
                  <a:schemeClr val="bg1">
                    <a:lumMod val="65000"/>
                  </a:schemeClr>
                </a:solidFill>
              </a:rPr>
              <a:t>Confidential</a:t>
            </a:r>
          </a:p>
        </p:txBody>
      </p:sp>
      <p:sp>
        <p:nvSpPr>
          <p:cNvPr id="13" name="Rectangle 12"/>
          <p:cNvSpPr>
            <a:spLocks noEditPoints="1"/>
          </p:cNvSpPr>
          <p:nvPr userDrawn="1"/>
        </p:nvSpPr>
        <p:spPr bwMode="auto">
          <a:xfrm rot="16200000">
            <a:off x="6072991" y="-5454746"/>
            <a:ext cx="60533" cy="12206515"/>
          </a:xfrm>
          <a:prstGeom prst="rect">
            <a:avLst/>
          </a:prstGeom>
          <a:gradFill>
            <a:gsLst>
              <a:gs pos="92000">
                <a:srgbClr val="14CE9F">
                  <a:alpha val="80000"/>
                </a:srgbClr>
              </a:gs>
              <a:gs pos="10000">
                <a:srgbClr val="DDF9B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latin typeface="Corbel" panose="020B0503020204020204" pitchFamily="34" charset="0"/>
            </a:endParaRPr>
          </a:p>
        </p:txBody>
      </p:sp>
    </p:spTree>
    <p:extLst>
      <p:ext uri="{BB962C8B-B14F-4D97-AF65-F5344CB8AC3E}">
        <p14:creationId xmlns:p14="http://schemas.microsoft.com/office/powerpoint/2010/main" val="3768110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E35793C-23DD-4DD7-A2C5-B82D6E59512F}"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113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8A1EE9-FF67-4953-A421-E030C797424D}" type="datetime1">
              <a:rPr lang="en-US" smtClean="0"/>
              <a:t>5/8/2018</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2650830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38BD6BE-326D-448C-AA14-48FEA103F552}" type="datetime1">
              <a:rPr lang="en-US" smtClean="0"/>
              <a:t>5/8/2018</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239250" y="6546850"/>
            <a:ext cx="2743200" cy="365125"/>
          </a:xfrm>
          <a:prstGeom prst="rect">
            <a:avLst/>
          </a:prstGeom>
        </p:spPr>
        <p:txBody>
          <a:bodyPr/>
          <a:lstStyle/>
          <a:p>
            <a:fld id="{B0F44E99-70CB-4F4A-9930-CBFFEC315CCC}" type="slidenum">
              <a:rPr lang="en-US" smtClean="0"/>
              <a:t>‹#›</a:t>
            </a:fld>
            <a:endParaRPr lang="en-US" dirty="0"/>
          </a:p>
        </p:txBody>
      </p:sp>
    </p:spTree>
    <p:extLst>
      <p:ext uri="{BB962C8B-B14F-4D97-AF65-F5344CB8AC3E}">
        <p14:creationId xmlns:p14="http://schemas.microsoft.com/office/powerpoint/2010/main" val="481690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1937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90" r:id="rId3"/>
    <p:sldLayoutId id="2147483692" r:id="rId4"/>
    <p:sldLayoutId id="2147483691" r:id="rId5"/>
    <p:sldLayoutId id="2147483673"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4" r:id="rId17"/>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36986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2.jpg"/><Relationship Id="rId9"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18.png"/><Relationship Id="rId5" Type="http://schemas.openxmlformats.org/officeDocument/2006/relationships/image" Target="../media/image30.jpeg"/><Relationship Id="rId10" Type="http://schemas.openxmlformats.org/officeDocument/2006/relationships/image" Target="../media/image19.png"/><Relationship Id="rId4" Type="http://schemas.openxmlformats.org/officeDocument/2006/relationships/image" Target="../media/image29.jpe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2.jpg"/><Relationship Id="rId9" Type="http://schemas.openxmlformats.org/officeDocument/2006/relationships/image" Target="../media/image21.jpg"/></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18.png"/><Relationship Id="rId5" Type="http://schemas.openxmlformats.org/officeDocument/2006/relationships/image" Target="../media/image30.jpeg"/><Relationship Id="rId10" Type="http://schemas.openxmlformats.org/officeDocument/2006/relationships/image" Target="../media/image19.png"/><Relationship Id="rId4" Type="http://schemas.openxmlformats.org/officeDocument/2006/relationships/image" Target="../media/image29.jpeg"/><Relationship Id="rId9" Type="http://schemas.openxmlformats.org/officeDocument/2006/relationships/image" Target="../media/image34.png"/></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263687"/>
            <a:ext cx="7971882" cy="523220"/>
          </a:xfrm>
          <a:prstGeom prst="rect">
            <a:avLst/>
          </a:prstGeom>
        </p:spPr>
        <p:txBody>
          <a:bodyPr wrap="square">
            <a:spAutoFit/>
          </a:bodyPr>
          <a:lstStyle/>
          <a:p>
            <a:pPr defTabSz="914400"/>
            <a:r>
              <a:rPr lang="en-US" sz="2800" b="1" dirty="0">
                <a:solidFill>
                  <a:schemeClr val="tx1">
                    <a:lumMod val="85000"/>
                    <a:lumOff val="15000"/>
                  </a:schemeClr>
                </a:solidFill>
                <a:ea typeface="Roboto" panose="02000000000000000000" pitchFamily="2" charset="0"/>
              </a:rPr>
              <a:t>Clinical Development Automation Assessment</a:t>
            </a:r>
          </a:p>
        </p:txBody>
      </p:sp>
      <p:sp>
        <p:nvSpPr>
          <p:cNvPr id="147" name="Rectangle 146"/>
          <p:cNvSpPr/>
          <p:nvPr/>
        </p:nvSpPr>
        <p:spPr>
          <a:xfrm>
            <a:off x="601170" y="4745658"/>
            <a:ext cx="990784" cy="369332"/>
          </a:xfrm>
          <a:prstGeom prst="rect">
            <a:avLst/>
          </a:prstGeom>
        </p:spPr>
        <p:txBody>
          <a:bodyPr wrap="none">
            <a:spAutoFit/>
          </a:bodyPr>
          <a:lstStyle/>
          <a:p>
            <a:r>
              <a:rPr lang="en-US" b="1" dirty="0" smtClean="0">
                <a:solidFill>
                  <a:schemeClr val="tx1">
                    <a:lumMod val="85000"/>
                    <a:lumOff val="15000"/>
                  </a:schemeClr>
                </a:solidFill>
                <a:ea typeface="Roboto" panose="02000000000000000000" pitchFamily="2" charset="0"/>
              </a:rPr>
              <a:t>Readout</a:t>
            </a:r>
            <a:endParaRPr lang="en-US" b="1" dirty="0">
              <a:solidFill>
                <a:schemeClr val="tx1">
                  <a:lumMod val="85000"/>
                  <a:lumOff val="15000"/>
                </a:schemeClr>
              </a:solidFill>
              <a:ea typeface="Roboto" panose="02000000000000000000" pitchFamily="2" charset="0"/>
            </a:endParaRPr>
          </a:p>
        </p:txBody>
      </p:sp>
      <p:sp>
        <p:nvSpPr>
          <p:cNvPr id="148" name="Rectangle 147"/>
          <p:cNvSpPr/>
          <p:nvPr/>
        </p:nvSpPr>
        <p:spPr>
          <a:xfrm>
            <a:off x="2056816" y="4785061"/>
            <a:ext cx="1208857" cy="307777"/>
          </a:xfrm>
          <a:prstGeom prst="rect">
            <a:avLst/>
          </a:prstGeom>
        </p:spPr>
        <p:txBody>
          <a:bodyPr wrap="none">
            <a:spAutoFit/>
          </a:bodyPr>
          <a:lstStyle/>
          <a:p>
            <a:r>
              <a:rPr lang="en-US" sz="1400" dirty="0">
                <a:solidFill>
                  <a:schemeClr val="tx1">
                    <a:lumMod val="85000"/>
                    <a:lumOff val="15000"/>
                  </a:schemeClr>
                </a:solidFill>
                <a:ea typeface="Roboto" panose="02000000000000000000" pitchFamily="2" charset="0"/>
              </a:rPr>
              <a:t>| </a:t>
            </a:r>
            <a:r>
              <a:rPr lang="en-US" sz="1400" dirty="0" smtClean="0">
                <a:solidFill>
                  <a:schemeClr val="tx1">
                    <a:lumMod val="85000"/>
                    <a:lumOff val="15000"/>
                  </a:schemeClr>
                </a:solidFill>
                <a:ea typeface="Roboto" panose="02000000000000000000" pitchFamily="2" charset="0"/>
              </a:rPr>
              <a:t>May 8, </a:t>
            </a:r>
            <a:r>
              <a:rPr lang="en-US" sz="1400" dirty="0">
                <a:solidFill>
                  <a:schemeClr val="tx1">
                    <a:lumMod val="85000"/>
                    <a:lumOff val="15000"/>
                  </a:schemeClr>
                </a:solidFill>
                <a:ea typeface="Roboto" panose="02000000000000000000" pitchFamily="2" charset="0"/>
              </a:rPr>
              <a:t>2018</a:t>
            </a:r>
          </a:p>
        </p:txBody>
      </p:sp>
      <p:sp>
        <p:nvSpPr>
          <p:cNvPr id="2" name="Slide Number Placeholder 1"/>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1998459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t>TCS </a:t>
            </a:r>
            <a:r>
              <a:rPr lang="en-US" dirty="0" smtClean="0"/>
              <a:t>Recommendations – Top Automation Opportunities</a:t>
            </a:r>
            <a:endParaRPr lang="en-US" dirty="0">
              <a:solidFill>
                <a:schemeClr val="tx1">
                  <a:lumMod val="75000"/>
                  <a:lumOff val="25000"/>
                </a:schemeClr>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4255560386"/>
              </p:ext>
            </p:extLst>
          </p:nvPr>
        </p:nvGraphicFramePr>
        <p:xfrm>
          <a:off x="589034" y="743223"/>
          <a:ext cx="11523063" cy="5524816"/>
        </p:xfrm>
        <a:graphic>
          <a:graphicData uri="http://schemas.openxmlformats.org/drawingml/2006/table">
            <a:tbl>
              <a:tblPr firstCol="1" bandRow="1">
                <a:tableStyleId>{5940675A-B579-460E-94D1-54222C63F5DA}</a:tableStyleId>
              </a:tblPr>
              <a:tblGrid>
                <a:gridCol w="536811">
                  <a:extLst>
                    <a:ext uri="{9D8B030D-6E8A-4147-A177-3AD203B41FA5}">
                      <a16:colId xmlns:a16="http://schemas.microsoft.com/office/drawing/2014/main" xmlns="" val="3220385871"/>
                    </a:ext>
                  </a:extLst>
                </a:gridCol>
                <a:gridCol w="1715009">
                  <a:extLst>
                    <a:ext uri="{9D8B030D-6E8A-4147-A177-3AD203B41FA5}">
                      <a16:colId xmlns:a16="http://schemas.microsoft.com/office/drawing/2014/main" xmlns="" val="20001"/>
                    </a:ext>
                  </a:extLst>
                </a:gridCol>
                <a:gridCol w="2148394">
                  <a:extLst>
                    <a:ext uri="{9D8B030D-6E8A-4147-A177-3AD203B41FA5}">
                      <a16:colId xmlns:a16="http://schemas.microsoft.com/office/drawing/2014/main" xmlns="" val="179007179"/>
                    </a:ext>
                  </a:extLst>
                </a:gridCol>
                <a:gridCol w="7122849">
                  <a:extLst>
                    <a:ext uri="{9D8B030D-6E8A-4147-A177-3AD203B41FA5}">
                      <a16:colId xmlns:a16="http://schemas.microsoft.com/office/drawing/2014/main" xmlns="" val="638406808"/>
                    </a:ext>
                  </a:extLst>
                </a:gridCol>
              </a:tblGrid>
              <a:tr h="585659">
                <a:tc>
                  <a:txBody>
                    <a:bodyPr/>
                    <a:lstStyle/>
                    <a:p>
                      <a:pPr algn="ctr"/>
                      <a:endParaRPr lang="en-US" sz="1800" b="0"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Recommendation Category Theme</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Solution Name</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Reason For Recommendations</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extLst>
                  <a:ext uri="{0D108BD9-81ED-4DB2-BD59-A6C34878D82A}">
                    <a16:rowId xmlns:a16="http://schemas.microsoft.com/office/drawing/2014/main" xmlns="" val="4025576708"/>
                  </a:ext>
                </a:extLst>
              </a:tr>
              <a:tr h="357903">
                <a:tc rowSpan="4">
                  <a:txBody>
                    <a:bodyPr/>
                    <a:lstStyle/>
                    <a:p>
                      <a:pPr marL="0" indent="0" algn="ctr">
                        <a:buFont typeface="Wingdings" panose="05000000000000000000" pitchFamily="2" charset="2"/>
                        <a:buNone/>
                      </a:pPr>
                      <a:r>
                        <a:rPr lang="en-US" sz="1600" b="1" kern="1200" dirty="0" smtClean="0">
                          <a:solidFill>
                            <a:schemeClr val="tx1">
                              <a:lumMod val="85000"/>
                              <a:lumOff val="15000"/>
                            </a:schemeClr>
                          </a:solidFill>
                          <a:latin typeface="+mn-lt"/>
                          <a:ea typeface="+mn-ea"/>
                          <a:cs typeface="+mn-cs"/>
                        </a:rPr>
                        <a:t>Must Have</a:t>
                      </a:r>
                      <a:endParaRPr lang="en-US" sz="1600" b="1" kern="1200" dirty="0">
                        <a:solidFill>
                          <a:schemeClr val="tx1">
                            <a:lumMod val="85000"/>
                            <a:lumOff val="15000"/>
                          </a:schemeClr>
                        </a:solidFill>
                        <a:latin typeface="+mn-lt"/>
                        <a:ea typeface="+mn-ea"/>
                        <a:cs typeface="+mn-cs"/>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b="0" i="0" u="none" strike="noStrike" dirty="0" smtClean="0">
                          <a:solidFill>
                            <a:schemeClr val="tx1"/>
                          </a:solidFill>
                          <a:effectLst/>
                          <a:latin typeface="+mn-lt"/>
                        </a:rPr>
                        <a:t>Clinical Risk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b="0" i="0" u="none" strike="noStrike" dirty="0" smtClean="0">
                          <a:solidFill>
                            <a:schemeClr val="tx1"/>
                          </a:solidFill>
                          <a:effectLst/>
                          <a:latin typeface="+mn-lt"/>
                        </a:rPr>
                        <a:t>Issue Tracking and Management System(ITMS)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u="none" strike="noStrike" kern="1200" baseline="0" dirty="0" smtClean="0">
                          <a:solidFill>
                            <a:schemeClr val="tx1"/>
                          </a:solidFill>
                          <a:effectLst/>
                          <a:latin typeface="+mn-lt"/>
                          <a:ea typeface="+mn-ea"/>
                          <a:cs typeface="+mn-cs"/>
                        </a:rPr>
                        <a:t>Centralized Repository will help in compliance and ensuring all issues (Resolvable &amp; Unresolvable are tracked till completion from regulatory purposes)</a:t>
                      </a:r>
                      <a:endParaRPr lang="en-US" sz="1350" baseline="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57903">
                <a:tc vMerge="1">
                  <a:txBody>
                    <a:bodyPr/>
                    <a:lstStyle/>
                    <a:p>
                      <a:pPr marL="0" indent="0" algn="l">
                        <a:buFontTx/>
                        <a:buNone/>
                      </a:pPr>
                      <a:endParaRPr lang="en-US" sz="1400" b="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solidFill>
                            <a:schemeClr val="tx1"/>
                          </a:solidFill>
                          <a:latin typeface="+mn-lt"/>
                        </a:rPr>
                        <a:t>Trial Management</a:t>
                      </a:r>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solidFill>
                            <a:schemeClr val="tx1"/>
                          </a:solidFill>
                          <a:latin typeface="+mn-lt"/>
                        </a:rPr>
                        <a:t>Project Management Tool</a:t>
                      </a:r>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Will provide integrated view of trial milestones, especially around critical paths ensuring compliance to trial timelines, workflow management for trial artifacts.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57903">
                <a:tc vMerge="1">
                  <a:txBody>
                    <a:bodyPr/>
                    <a:lstStyle/>
                    <a:p>
                      <a:pPr marL="0" indent="0" algn="ctr">
                        <a:buFont typeface="Wingdings" panose="05000000000000000000" pitchFamily="2" charset="2"/>
                        <a:buNone/>
                      </a:pPr>
                      <a:endParaRPr lang="en-US" sz="1800" b="1" kern="1200" dirty="0">
                        <a:solidFill>
                          <a:schemeClr val="tx1">
                            <a:lumMod val="85000"/>
                            <a:lumOff val="1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solidFill>
                            <a:schemeClr val="tx1"/>
                          </a:solidFill>
                          <a:latin typeface="+mn-lt"/>
                        </a:rPr>
                        <a:t>Site Operations</a:t>
                      </a:r>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solidFill>
                            <a:schemeClr val="tx1"/>
                          </a:solidFill>
                          <a:latin typeface="+mn-lt"/>
                        </a:rPr>
                        <a:t>Translation</a:t>
                      </a:r>
                      <a:r>
                        <a:rPr lang="en-US" sz="1350" baseline="0" dirty="0" smtClean="0">
                          <a:solidFill>
                            <a:schemeClr val="tx1"/>
                          </a:solidFill>
                          <a:latin typeface="+mn-lt"/>
                        </a:rPr>
                        <a:t> Workbench</a:t>
                      </a:r>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buFont typeface="Wingdings" panose="05000000000000000000" pitchFamily="2" charset="2"/>
                        <a:buChar char="§"/>
                      </a:pPr>
                      <a:r>
                        <a:rPr lang="en-US" sz="1350" dirty="0" smtClean="0">
                          <a:solidFill>
                            <a:schemeClr val="tx1"/>
                          </a:solidFill>
                          <a:latin typeface="+mn-lt"/>
                        </a:rPr>
                        <a:t>To be ready to address</a:t>
                      </a:r>
                      <a:r>
                        <a:rPr lang="en-US" sz="1350" baseline="0" dirty="0" smtClean="0">
                          <a:solidFill>
                            <a:schemeClr val="tx1"/>
                          </a:solidFill>
                          <a:latin typeface="+mn-lt"/>
                        </a:rPr>
                        <a:t> the growing translational needs across Lilly while the </a:t>
                      </a:r>
                      <a:r>
                        <a:rPr lang="en-US" sz="1350" dirty="0" smtClean="0">
                          <a:solidFill>
                            <a:schemeClr val="tx1"/>
                          </a:solidFill>
                          <a:latin typeface="+mn-lt"/>
                        </a:rPr>
                        <a:t>translation</a:t>
                      </a:r>
                      <a:r>
                        <a:rPr lang="en-US" sz="1350" baseline="0" dirty="0" smtClean="0">
                          <a:solidFill>
                            <a:schemeClr val="tx1"/>
                          </a:solidFill>
                          <a:latin typeface="+mn-lt"/>
                        </a:rPr>
                        <a:t> technologies mature </a:t>
                      </a:r>
                      <a:endParaRPr lang="en-US" sz="135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57903">
                <a:tc vMerge="1">
                  <a:txBody>
                    <a:bodyPr/>
                    <a:lstStyle/>
                    <a:p>
                      <a:pPr marL="0" indent="0" algn="ctr">
                        <a:buFont typeface="Wingdings" panose="05000000000000000000" pitchFamily="2" charset="2"/>
                        <a:buNone/>
                      </a:pPr>
                      <a:endParaRPr lang="en-US" sz="1600" b="1" kern="1200" dirty="0">
                        <a:solidFill>
                          <a:schemeClr val="tx1">
                            <a:lumMod val="85000"/>
                            <a:lumOff val="15000"/>
                          </a:schemeClr>
                        </a:solidFill>
                        <a:latin typeface="+mn-lt"/>
                        <a:ea typeface="+mn-ea"/>
                        <a:cs typeface="+mn-cs"/>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solidFill>
                            <a:schemeClr val="tx1"/>
                          </a:solidFill>
                          <a:latin typeface="+mn-lt"/>
                        </a:rPr>
                        <a:t>Digital Data Flow</a:t>
                      </a:r>
                    </a:p>
                    <a:p>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Data Integrity</a:t>
                      </a:r>
                      <a:r>
                        <a:rPr lang="en-US" sz="1350" baseline="0" dirty="0" smtClean="0">
                          <a:solidFill>
                            <a:schemeClr val="tx1"/>
                          </a:solidFill>
                          <a:latin typeface="+mn-lt"/>
                        </a:rPr>
                        <a:t> Oversight Tool Phase 2</a:t>
                      </a:r>
                      <a:endParaRPr lang="en-US" sz="135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Will enable automating manual checks and oversight reports</a:t>
                      </a:r>
                      <a:endParaRPr lang="en-US" sz="1350" dirty="0" smtClean="0">
                        <a:solidFill>
                          <a:schemeClr val="tx1"/>
                        </a:solidFill>
                        <a:latin typeface="+mn-lt"/>
                      </a:endParaRPr>
                    </a:p>
                    <a:p>
                      <a:pPr marL="173038" indent="-173038">
                        <a:buFont typeface="Wingdings" panose="05000000000000000000" pitchFamily="2" charset="2"/>
                        <a:buChar char="§"/>
                      </a:pPr>
                      <a:r>
                        <a:rPr lang="en-US" sz="1350" dirty="0" smtClean="0">
                          <a:solidFill>
                            <a:schemeClr val="tx1"/>
                          </a:solidFill>
                          <a:latin typeface="+mn-lt"/>
                        </a:rPr>
                        <a:t>High impact on study data quality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04049490"/>
                  </a:ext>
                </a:extLst>
              </a:tr>
              <a:tr h="504317">
                <a:tc rowSpan="4">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600" b="1" i="0" u="none" strike="noStrike" kern="1200" cap="none" spc="0" normalizeH="0" baseline="0" dirty="0" smtClean="0">
                          <a:ln>
                            <a:noFill/>
                          </a:ln>
                          <a:solidFill>
                            <a:prstClr val="black">
                              <a:lumMod val="85000"/>
                              <a:lumOff val="15000"/>
                            </a:prstClr>
                          </a:solidFill>
                          <a:effectLst/>
                          <a:uLnTx/>
                          <a:uFillTx/>
                          <a:latin typeface="+mn-lt"/>
                          <a:ea typeface="+mn-ea"/>
                          <a:cs typeface="+mn-cs"/>
                        </a:rPr>
                        <a:t>Transformational</a:t>
                      </a:r>
                      <a:endParaRPr kumimoji="0" lang="en-US" sz="1600" b="1" i="0" u="none" strike="noStrike" kern="1200" cap="none" spc="0" normalizeH="0" baseline="0" dirty="0">
                        <a:ln>
                          <a:noFill/>
                        </a:ln>
                        <a:solidFill>
                          <a:prstClr val="black">
                            <a:lumMod val="85000"/>
                            <a:lumOff val="15000"/>
                          </a:prstClr>
                        </a:solidFill>
                        <a:effectLst/>
                        <a:uLnTx/>
                        <a:uFillTx/>
                        <a:latin typeface="+mn-lt"/>
                        <a:ea typeface="+mn-ea"/>
                        <a:cs typeface="+mn-cs"/>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Digital Data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Automated Dataset  Specifications and Programming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5888" indent="-115888">
                        <a:buFont typeface="Wingdings" panose="05000000000000000000" pitchFamily="2" charset="2"/>
                        <a:buChar char="§"/>
                      </a:pPr>
                      <a:r>
                        <a:rPr lang="en-US" sz="1350" dirty="0" smtClean="0">
                          <a:solidFill>
                            <a:schemeClr val="tx1"/>
                          </a:solidFill>
                          <a:latin typeface="+mn-lt"/>
                        </a:rPr>
                        <a:t>Traceability of information across different levels of standards</a:t>
                      </a:r>
                      <a:r>
                        <a:rPr lang="en-US" sz="1350" baseline="0" dirty="0" smtClean="0">
                          <a:solidFill>
                            <a:schemeClr val="tx1"/>
                          </a:solidFill>
                          <a:latin typeface="+mn-lt"/>
                        </a:rPr>
                        <a:t> will help build strong foundation for Semantic Clinical Information Model</a:t>
                      </a:r>
                      <a:endParaRPr lang="en-US" sz="135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05895564"/>
                  </a:ext>
                </a:extLst>
              </a:tr>
              <a:tr h="357903">
                <a:tc vMerge="1">
                  <a:txBody>
                    <a:bodyPr/>
                    <a:lstStyle/>
                    <a:p>
                      <a:pPr marL="173038" indent="-173038" algn="l" defTabSz="914400" rtl="0" eaLnBrk="1" latinLnBrk="0" hangingPunct="1">
                        <a:buFont typeface="Wingdings" panose="05000000000000000000" pitchFamily="2" charset="2"/>
                        <a:buChar char="§"/>
                      </a:pPr>
                      <a:endParaRPr lang="en-US" sz="1400" b="0" kern="1200" dirty="0">
                        <a:solidFill>
                          <a:schemeClr val="tx1">
                            <a:lumMod val="85000"/>
                            <a:lumOff val="15000"/>
                          </a:schemeClr>
                        </a:solidFill>
                        <a:latin typeface="+mn-lt"/>
                        <a:ea typeface="+mn-ea"/>
                        <a:cs typeface="+mn-cs"/>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Digital Data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a:solidFill>
                            <a:schemeClr val="tx1"/>
                          </a:solidFill>
                          <a:latin typeface="+mn-lt"/>
                        </a:rPr>
                        <a:t>Study Build</a:t>
                      </a:r>
                      <a:r>
                        <a:rPr lang="en-US" sz="1350" baseline="0" dirty="0">
                          <a:solidFill>
                            <a:schemeClr val="tx1"/>
                          </a:solidFill>
                          <a:latin typeface="+mn-lt"/>
                        </a:rPr>
                        <a:t> Assistant</a:t>
                      </a:r>
                      <a:endParaRPr lang="en-US" sz="135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Will help establish linkage &amp; lineage for downstream programming activities</a:t>
                      </a:r>
                    </a:p>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Will act as a foundation for Semantic Clinical Information Model</a:t>
                      </a:r>
                      <a:endParaRPr lang="en-US" sz="135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50050569"/>
                  </a:ext>
                </a:extLst>
              </a:tr>
              <a:tr h="504317">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Digital Data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Digital Analysis Results(</a:t>
                      </a:r>
                      <a:r>
                        <a:rPr lang="en-US" sz="1350" dirty="0" err="1" smtClean="0">
                          <a:solidFill>
                            <a:schemeClr val="tx1"/>
                          </a:solidFill>
                          <a:latin typeface="+mn-lt"/>
                        </a:rPr>
                        <a:t>DARe</a:t>
                      </a:r>
                      <a:r>
                        <a:rPr lang="en-US" sz="1350" dirty="0" smtClean="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Will reduce number of programmable TLFs and increase reusability</a:t>
                      </a:r>
                    </a:p>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Provide Vector Graphics &amp; Summary Tables for Publication</a:t>
                      </a:r>
                    </a:p>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Faster Decision making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504317">
                <a:tc vMerge="1">
                  <a:txBody>
                    <a:bodyPr/>
                    <a:lstStyle/>
                    <a:p>
                      <a:endParaRPr lang="en-US"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Content Reuse &amp; Structured Authoring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Content Reuse Platform (CMP) Phase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dirty="0" smtClean="0">
                          <a:solidFill>
                            <a:schemeClr val="tx1"/>
                          </a:solidFill>
                          <a:latin typeface="+mn-lt"/>
                        </a:rPr>
                        <a:t>Digitization</a:t>
                      </a:r>
                      <a:r>
                        <a:rPr lang="en-US" sz="1350" baseline="0" dirty="0" smtClean="0">
                          <a:solidFill>
                            <a:schemeClr val="tx1"/>
                          </a:solidFill>
                          <a:latin typeface="+mn-lt"/>
                        </a:rPr>
                        <a:t> of key components such as SAP, CSR, Protocol </a:t>
                      </a:r>
                      <a:r>
                        <a:rPr lang="en-US" sz="1350" baseline="0" dirty="0" err="1" smtClean="0">
                          <a:solidFill>
                            <a:schemeClr val="tx1"/>
                          </a:solidFill>
                          <a:latin typeface="+mn-lt"/>
                        </a:rPr>
                        <a:t>SoE</a:t>
                      </a:r>
                      <a:r>
                        <a:rPr lang="en-US" sz="1350" baseline="0" dirty="0" smtClean="0">
                          <a:solidFill>
                            <a:schemeClr val="tx1"/>
                          </a:solidFill>
                          <a:latin typeface="+mn-lt"/>
                        </a:rPr>
                        <a:t> will help accelerate downstream processes thereby reducing submission timelines significantly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r h="357903">
                <a:tc gridSpan="2">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350" b="1" i="0" u="none" strike="noStrike" kern="1200" cap="none" spc="0" normalizeH="0" baseline="0" noProof="0" dirty="0" smtClean="0">
                          <a:ln>
                            <a:noFill/>
                          </a:ln>
                          <a:solidFill>
                            <a:schemeClr val="tx1"/>
                          </a:solidFill>
                          <a:effectLst/>
                          <a:uLnTx/>
                          <a:uFillTx/>
                          <a:latin typeface="+mn-lt"/>
                          <a:ea typeface="+mn-ea"/>
                          <a:cs typeface="+mn-cs"/>
                        </a:rPr>
                        <a:t>Foundational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schemeClr val="tx1"/>
                          </a:solidFill>
                          <a:latin typeface="+mn-lt"/>
                        </a:rPr>
                        <a:t>Semantic</a:t>
                      </a:r>
                      <a:r>
                        <a:rPr lang="en-US" sz="1350" baseline="0" dirty="0" smtClean="0">
                          <a:solidFill>
                            <a:schemeClr val="tx1"/>
                          </a:solidFill>
                          <a:latin typeface="+mn-lt"/>
                        </a:rPr>
                        <a:t> Clinical Information Model</a:t>
                      </a:r>
                      <a:endParaRPr lang="en-US" sz="1350" dirty="0" smtClean="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Enables metadata management with its linkages &amp; lineages</a:t>
                      </a:r>
                    </a:p>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solidFill>
                            <a:schemeClr val="tx1"/>
                          </a:solidFill>
                          <a:latin typeface="+mn-lt"/>
                        </a:rPr>
                        <a:t>Enables automated data delivery such as study build; datasets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60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cxnSp>
        <p:nvCxnSpPr>
          <p:cNvPr id="10" name="Straight Connector 9"/>
          <p:cNvCxnSpPr/>
          <p:nvPr/>
        </p:nvCxnSpPr>
        <p:spPr>
          <a:xfrm>
            <a:off x="29840" y="1539496"/>
            <a:ext cx="12162161"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248882" y="1049279"/>
            <a:ext cx="1218705" cy="1543693"/>
          </a:xfrm>
          <a:prstGeom prst="rect">
            <a:avLst/>
          </a:prstGeom>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pic>
        <p:nvPicPr>
          <p:cNvPr id="32" name="Picture 31"/>
          <p:cNvPicPr>
            <a:picLocks noChangeAspect="1"/>
          </p:cNvPicPr>
          <p:nvPr/>
        </p:nvPicPr>
        <p:blipFill>
          <a:blip r:embed="rId5">
            <a:duotone>
              <a:schemeClr val="accent5">
                <a:shade val="45000"/>
                <a:satMod val="135000"/>
              </a:schemeClr>
              <a:prstClr val="white"/>
            </a:duotone>
          </a:blip>
          <a:stretch>
            <a:fillRect/>
          </a:stretch>
        </p:blipFill>
        <p:spPr>
          <a:xfrm>
            <a:off x="3704334" y="4534947"/>
            <a:ext cx="242052" cy="242052"/>
          </a:xfrm>
          <a:prstGeom prst="rect">
            <a:avLst/>
          </a:prstGeom>
          <a:ln>
            <a:noFill/>
            <a:prstDash val="dash"/>
          </a:ln>
        </p:spPr>
      </p:pic>
      <p:pic>
        <p:nvPicPr>
          <p:cNvPr id="33" name="Picture 32"/>
          <p:cNvPicPr>
            <a:picLocks noChangeAspect="1"/>
          </p:cNvPicPr>
          <p:nvPr/>
        </p:nvPicPr>
        <p:blipFill>
          <a:blip r:embed="rId5">
            <a:duotone>
              <a:schemeClr val="accent5">
                <a:shade val="45000"/>
                <a:satMod val="135000"/>
              </a:schemeClr>
              <a:prstClr val="white"/>
            </a:duotone>
          </a:blip>
          <a:stretch>
            <a:fillRect/>
          </a:stretch>
        </p:blipFill>
        <p:spPr>
          <a:xfrm>
            <a:off x="3802513" y="4685369"/>
            <a:ext cx="242052" cy="242052"/>
          </a:xfrm>
          <a:prstGeom prst="rect">
            <a:avLst/>
          </a:prstGeom>
          <a:ln>
            <a:noFill/>
            <a:prstDash val="dash"/>
          </a:ln>
        </p:spPr>
      </p:pic>
      <p:pic>
        <p:nvPicPr>
          <p:cNvPr id="34" name="Picture 33"/>
          <p:cNvPicPr>
            <a:picLocks noChangeAspect="1"/>
          </p:cNvPicPr>
          <p:nvPr/>
        </p:nvPicPr>
        <p:blipFill>
          <a:blip r:embed="rId5">
            <a:duotone>
              <a:schemeClr val="accent5">
                <a:shade val="45000"/>
                <a:satMod val="135000"/>
              </a:schemeClr>
              <a:prstClr val="white"/>
            </a:duotone>
          </a:blip>
          <a:stretch>
            <a:fillRect/>
          </a:stretch>
        </p:blipFill>
        <p:spPr>
          <a:xfrm>
            <a:off x="3745302" y="5077272"/>
            <a:ext cx="242052" cy="242052"/>
          </a:xfrm>
          <a:prstGeom prst="rect">
            <a:avLst/>
          </a:prstGeom>
          <a:ln>
            <a:noFill/>
            <a:prstDash val="dash"/>
          </a:ln>
        </p:spPr>
      </p:pic>
      <p:sp>
        <p:nvSpPr>
          <p:cNvPr id="35" name="Rectangle 34"/>
          <p:cNvSpPr/>
          <p:nvPr/>
        </p:nvSpPr>
        <p:spPr>
          <a:xfrm rot="5400000">
            <a:off x="3667857" y="4884941"/>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36" name="Picture 35"/>
          <p:cNvPicPr>
            <a:picLocks noChangeAspect="1"/>
          </p:cNvPicPr>
          <p:nvPr/>
        </p:nvPicPr>
        <p:blipFill>
          <a:blip r:embed="rId5">
            <a:duotone>
              <a:schemeClr val="accent5">
                <a:shade val="45000"/>
                <a:satMod val="135000"/>
              </a:schemeClr>
              <a:prstClr val="white"/>
            </a:duotone>
          </a:blip>
          <a:stretch>
            <a:fillRect/>
          </a:stretch>
        </p:blipFill>
        <p:spPr>
          <a:xfrm>
            <a:off x="5509661" y="4534947"/>
            <a:ext cx="242052" cy="191991"/>
          </a:xfrm>
          <a:prstGeom prst="rect">
            <a:avLst/>
          </a:prstGeom>
          <a:ln>
            <a:noFill/>
            <a:prstDash val="dash"/>
          </a:ln>
        </p:spPr>
      </p:pic>
      <p:pic>
        <p:nvPicPr>
          <p:cNvPr id="37" name="Picture 36"/>
          <p:cNvPicPr>
            <a:picLocks noChangeAspect="1"/>
          </p:cNvPicPr>
          <p:nvPr/>
        </p:nvPicPr>
        <p:blipFill>
          <a:blip r:embed="rId5">
            <a:duotone>
              <a:schemeClr val="accent5">
                <a:shade val="45000"/>
                <a:satMod val="135000"/>
              </a:schemeClr>
              <a:prstClr val="white"/>
            </a:duotone>
          </a:blip>
          <a:stretch>
            <a:fillRect/>
          </a:stretch>
        </p:blipFill>
        <p:spPr>
          <a:xfrm>
            <a:off x="5607840" y="4685370"/>
            <a:ext cx="242052" cy="191991"/>
          </a:xfrm>
          <a:prstGeom prst="rect">
            <a:avLst/>
          </a:prstGeom>
          <a:ln>
            <a:noFill/>
            <a:prstDash val="dash"/>
          </a:ln>
        </p:spPr>
      </p:pic>
      <p:pic>
        <p:nvPicPr>
          <p:cNvPr id="38" name="Picture 37"/>
          <p:cNvPicPr>
            <a:picLocks noChangeAspect="1"/>
          </p:cNvPicPr>
          <p:nvPr/>
        </p:nvPicPr>
        <p:blipFill>
          <a:blip r:embed="rId5">
            <a:duotone>
              <a:schemeClr val="accent5">
                <a:shade val="45000"/>
                <a:satMod val="135000"/>
              </a:schemeClr>
              <a:prstClr val="white"/>
            </a:duotone>
          </a:blip>
          <a:stretch>
            <a:fillRect/>
          </a:stretch>
        </p:blipFill>
        <p:spPr>
          <a:xfrm>
            <a:off x="5550629" y="5077272"/>
            <a:ext cx="242052" cy="191991"/>
          </a:xfrm>
          <a:prstGeom prst="rect">
            <a:avLst/>
          </a:prstGeom>
          <a:ln>
            <a:noFill/>
            <a:prstDash val="dash"/>
          </a:ln>
        </p:spPr>
      </p:pic>
      <p:sp>
        <p:nvSpPr>
          <p:cNvPr id="39" name="Rectangle 38"/>
          <p:cNvSpPr/>
          <p:nvPr/>
        </p:nvSpPr>
        <p:spPr>
          <a:xfrm rot="5400000">
            <a:off x="5527100"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0" name="Picture 39"/>
          <p:cNvPicPr>
            <a:picLocks noChangeAspect="1"/>
          </p:cNvPicPr>
          <p:nvPr/>
        </p:nvPicPr>
        <p:blipFill>
          <a:blip r:embed="rId5">
            <a:duotone>
              <a:schemeClr val="accent5">
                <a:shade val="45000"/>
                <a:satMod val="135000"/>
              </a:schemeClr>
              <a:prstClr val="white"/>
            </a:duotone>
          </a:blip>
          <a:stretch>
            <a:fillRect/>
          </a:stretch>
        </p:blipFill>
        <p:spPr>
          <a:xfrm>
            <a:off x="7343917" y="4534947"/>
            <a:ext cx="242052" cy="191991"/>
          </a:xfrm>
          <a:prstGeom prst="rect">
            <a:avLst/>
          </a:prstGeom>
          <a:ln>
            <a:noFill/>
            <a:prstDash val="dash"/>
          </a:ln>
        </p:spPr>
      </p:pic>
      <p:pic>
        <p:nvPicPr>
          <p:cNvPr id="41" name="Picture 40"/>
          <p:cNvPicPr>
            <a:picLocks noChangeAspect="1"/>
          </p:cNvPicPr>
          <p:nvPr/>
        </p:nvPicPr>
        <p:blipFill>
          <a:blip r:embed="rId5">
            <a:duotone>
              <a:schemeClr val="accent5">
                <a:shade val="45000"/>
                <a:satMod val="135000"/>
              </a:schemeClr>
              <a:prstClr val="white"/>
            </a:duotone>
          </a:blip>
          <a:stretch>
            <a:fillRect/>
          </a:stretch>
        </p:blipFill>
        <p:spPr>
          <a:xfrm>
            <a:off x="7442096" y="4685370"/>
            <a:ext cx="242052" cy="191991"/>
          </a:xfrm>
          <a:prstGeom prst="rect">
            <a:avLst/>
          </a:prstGeom>
          <a:ln>
            <a:noFill/>
            <a:prstDash val="dash"/>
          </a:ln>
        </p:spPr>
      </p:pic>
      <p:pic>
        <p:nvPicPr>
          <p:cNvPr id="42" name="Picture 41"/>
          <p:cNvPicPr>
            <a:picLocks noChangeAspect="1"/>
          </p:cNvPicPr>
          <p:nvPr/>
        </p:nvPicPr>
        <p:blipFill>
          <a:blip r:embed="rId5">
            <a:duotone>
              <a:schemeClr val="accent5">
                <a:shade val="45000"/>
                <a:satMod val="135000"/>
              </a:schemeClr>
              <a:prstClr val="white"/>
            </a:duotone>
          </a:blip>
          <a:stretch>
            <a:fillRect/>
          </a:stretch>
        </p:blipFill>
        <p:spPr>
          <a:xfrm>
            <a:off x="7384885" y="5077272"/>
            <a:ext cx="242052" cy="191991"/>
          </a:xfrm>
          <a:prstGeom prst="rect">
            <a:avLst/>
          </a:prstGeom>
          <a:ln>
            <a:noFill/>
            <a:prstDash val="dash"/>
          </a:ln>
        </p:spPr>
      </p:pic>
      <p:sp>
        <p:nvSpPr>
          <p:cNvPr id="43" name="Rectangle 42"/>
          <p:cNvSpPr/>
          <p:nvPr/>
        </p:nvSpPr>
        <p:spPr>
          <a:xfrm rot="5400000">
            <a:off x="7361356"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4" name="Picture 43"/>
          <p:cNvPicPr>
            <a:picLocks noChangeAspect="1"/>
          </p:cNvPicPr>
          <p:nvPr/>
        </p:nvPicPr>
        <p:blipFill>
          <a:blip r:embed="rId5">
            <a:duotone>
              <a:schemeClr val="accent5">
                <a:shade val="45000"/>
                <a:satMod val="135000"/>
              </a:schemeClr>
              <a:prstClr val="white"/>
            </a:duotone>
          </a:blip>
          <a:stretch>
            <a:fillRect/>
          </a:stretch>
        </p:blipFill>
        <p:spPr>
          <a:xfrm>
            <a:off x="8945089" y="4534947"/>
            <a:ext cx="242052" cy="191991"/>
          </a:xfrm>
          <a:prstGeom prst="rect">
            <a:avLst/>
          </a:prstGeom>
          <a:ln>
            <a:noFill/>
            <a:prstDash val="dash"/>
          </a:ln>
        </p:spPr>
      </p:pic>
      <p:pic>
        <p:nvPicPr>
          <p:cNvPr id="45" name="Picture 44"/>
          <p:cNvPicPr>
            <a:picLocks noChangeAspect="1"/>
          </p:cNvPicPr>
          <p:nvPr/>
        </p:nvPicPr>
        <p:blipFill>
          <a:blip r:embed="rId5">
            <a:duotone>
              <a:schemeClr val="accent5">
                <a:shade val="45000"/>
                <a:satMod val="135000"/>
              </a:schemeClr>
              <a:prstClr val="white"/>
            </a:duotone>
          </a:blip>
          <a:stretch>
            <a:fillRect/>
          </a:stretch>
        </p:blipFill>
        <p:spPr>
          <a:xfrm>
            <a:off x="9043268" y="4685370"/>
            <a:ext cx="242052" cy="191991"/>
          </a:xfrm>
          <a:prstGeom prst="rect">
            <a:avLst/>
          </a:prstGeom>
          <a:ln>
            <a:noFill/>
            <a:prstDash val="dash"/>
          </a:ln>
        </p:spPr>
      </p:pic>
      <p:pic>
        <p:nvPicPr>
          <p:cNvPr id="46" name="Picture 45"/>
          <p:cNvPicPr>
            <a:picLocks noChangeAspect="1"/>
          </p:cNvPicPr>
          <p:nvPr/>
        </p:nvPicPr>
        <p:blipFill>
          <a:blip r:embed="rId5">
            <a:duotone>
              <a:schemeClr val="accent5">
                <a:shade val="45000"/>
                <a:satMod val="135000"/>
              </a:schemeClr>
              <a:prstClr val="white"/>
            </a:duotone>
          </a:blip>
          <a:stretch>
            <a:fillRect/>
          </a:stretch>
        </p:blipFill>
        <p:spPr>
          <a:xfrm>
            <a:off x="8986057" y="5077272"/>
            <a:ext cx="242052" cy="191991"/>
          </a:xfrm>
          <a:prstGeom prst="rect">
            <a:avLst/>
          </a:prstGeom>
          <a:ln>
            <a:noFill/>
            <a:prstDash val="dash"/>
          </a:ln>
        </p:spPr>
      </p:pic>
      <p:sp>
        <p:nvSpPr>
          <p:cNvPr id="47" name="Rectangle 46"/>
          <p:cNvSpPr/>
          <p:nvPr/>
        </p:nvSpPr>
        <p:spPr>
          <a:xfrm rot="5400000">
            <a:off x="8962528"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48" name="Straight Arrow Connector 47"/>
          <p:cNvCxnSpPr>
            <a:stCxn id="32" idx="3"/>
            <a:endCxn id="36" idx="1"/>
          </p:cNvCxnSpPr>
          <p:nvPr/>
        </p:nvCxnSpPr>
        <p:spPr>
          <a:xfrm flipV="1">
            <a:off x="3946386" y="4630943"/>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8" idx="1"/>
          </p:cNvCxnSpPr>
          <p:nvPr/>
        </p:nvCxnSpPr>
        <p:spPr>
          <a:xfrm>
            <a:off x="3946386" y="4671130"/>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3" idx="3"/>
          </p:cNvCxnSpPr>
          <p:nvPr/>
        </p:nvCxnSpPr>
        <p:spPr>
          <a:xfrm flipV="1">
            <a:off x="4044565" y="4725557"/>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056794" y="4852557"/>
            <a:ext cx="1579867"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056794" y="4864360"/>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37" idx="1"/>
          </p:cNvCxnSpPr>
          <p:nvPr/>
        </p:nvCxnSpPr>
        <p:spPr>
          <a:xfrm flipV="1">
            <a:off x="3987355" y="4781366"/>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38" idx="1"/>
          </p:cNvCxnSpPr>
          <p:nvPr/>
        </p:nvCxnSpPr>
        <p:spPr>
          <a:xfrm flipV="1">
            <a:off x="4044566" y="5173268"/>
            <a:ext cx="1506064" cy="4018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1" idx="1"/>
          </p:cNvCxnSpPr>
          <p:nvPr/>
        </p:nvCxnSpPr>
        <p:spPr>
          <a:xfrm>
            <a:off x="5751713" y="4656513"/>
            <a:ext cx="1690383" cy="12485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2" idx="1"/>
          </p:cNvCxnSpPr>
          <p:nvPr/>
        </p:nvCxnSpPr>
        <p:spPr>
          <a:xfrm>
            <a:off x="5751713" y="4643458"/>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0" idx="1"/>
          </p:cNvCxnSpPr>
          <p:nvPr/>
        </p:nvCxnSpPr>
        <p:spPr>
          <a:xfrm flipV="1">
            <a:off x="5792548" y="4630943"/>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8" idx="3"/>
          </p:cNvCxnSpPr>
          <p:nvPr/>
        </p:nvCxnSpPr>
        <p:spPr>
          <a:xfrm flipV="1">
            <a:off x="5792681" y="4757944"/>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873422" y="4828369"/>
            <a:ext cx="1490398" cy="33124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44" idx="1"/>
          </p:cNvCxnSpPr>
          <p:nvPr/>
        </p:nvCxnSpPr>
        <p:spPr>
          <a:xfrm>
            <a:off x="7571187" y="4608704"/>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0" idx="3"/>
            <a:endCxn id="46" idx="1"/>
          </p:cNvCxnSpPr>
          <p:nvPr/>
        </p:nvCxnSpPr>
        <p:spPr>
          <a:xfrm>
            <a:off x="7585969" y="4630943"/>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1" idx="3"/>
            <a:endCxn id="46" idx="1"/>
          </p:cNvCxnSpPr>
          <p:nvPr/>
        </p:nvCxnSpPr>
        <p:spPr>
          <a:xfrm>
            <a:off x="7684147" y="4781365"/>
            <a:ext cx="1301910" cy="39190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41" idx="3"/>
            <a:endCxn id="44" idx="1"/>
          </p:cNvCxnSpPr>
          <p:nvPr/>
        </p:nvCxnSpPr>
        <p:spPr>
          <a:xfrm flipV="1">
            <a:off x="7684147" y="4630943"/>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44" idx="1"/>
          </p:cNvCxnSpPr>
          <p:nvPr/>
        </p:nvCxnSpPr>
        <p:spPr>
          <a:xfrm flipV="1">
            <a:off x="7626937" y="4630943"/>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45" idx="1"/>
          </p:cNvCxnSpPr>
          <p:nvPr/>
        </p:nvCxnSpPr>
        <p:spPr>
          <a:xfrm flipV="1">
            <a:off x="7641718" y="4781365"/>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2" idx="3"/>
            <a:endCxn id="46" idx="1"/>
          </p:cNvCxnSpPr>
          <p:nvPr/>
        </p:nvCxnSpPr>
        <p:spPr>
          <a:xfrm>
            <a:off x="7626937" y="5173268"/>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68" name="Picture 67"/>
          <p:cNvPicPr>
            <a:picLocks noChangeAspect="1"/>
          </p:cNvPicPr>
          <p:nvPr/>
        </p:nvPicPr>
        <p:blipFill>
          <a:blip r:embed="rId5">
            <a:duotone>
              <a:schemeClr val="accent5">
                <a:shade val="45000"/>
                <a:satMod val="135000"/>
              </a:schemeClr>
              <a:prstClr val="white"/>
            </a:duotone>
          </a:blip>
          <a:stretch>
            <a:fillRect/>
          </a:stretch>
        </p:blipFill>
        <p:spPr>
          <a:xfrm>
            <a:off x="3686650" y="3379088"/>
            <a:ext cx="242052" cy="242052"/>
          </a:xfrm>
          <a:prstGeom prst="rect">
            <a:avLst/>
          </a:prstGeom>
          <a:ln>
            <a:noFill/>
            <a:prstDash val="dash"/>
          </a:ln>
        </p:spPr>
      </p:pic>
      <p:pic>
        <p:nvPicPr>
          <p:cNvPr id="69" name="Picture 68"/>
          <p:cNvPicPr>
            <a:picLocks noChangeAspect="1"/>
          </p:cNvPicPr>
          <p:nvPr/>
        </p:nvPicPr>
        <p:blipFill>
          <a:blip r:embed="rId5">
            <a:duotone>
              <a:schemeClr val="accent5">
                <a:shade val="45000"/>
                <a:satMod val="135000"/>
              </a:schemeClr>
              <a:prstClr val="white"/>
            </a:duotone>
          </a:blip>
          <a:stretch>
            <a:fillRect/>
          </a:stretch>
        </p:blipFill>
        <p:spPr>
          <a:xfrm>
            <a:off x="3784829" y="3529511"/>
            <a:ext cx="242052" cy="242052"/>
          </a:xfrm>
          <a:prstGeom prst="rect">
            <a:avLst/>
          </a:prstGeom>
          <a:ln>
            <a:noFill/>
            <a:prstDash val="dash"/>
          </a:ln>
        </p:spPr>
      </p:pic>
      <p:pic>
        <p:nvPicPr>
          <p:cNvPr id="70" name="Picture 69"/>
          <p:cNvPicPr>
            <a:picLocks noChangeAspect="1"/>
          </p:cNvPicPr>
          <p:nvPr/>
        </p:nvPicPr>
        <p:blipFill>
          <a:blip r:embed="rId5">
            <a:duotone>
              <a:schemeClr val="accent5">
                <a:shade val="45000"/>
                <a:satMod val="135000"/>
              </a:schemeClr>
              <a:prstClr val="white"/>
            </a:duotone>
          </a:blip>
          <a:stretch>
            <a:fillRect/>
          </a:stretch>
        </p:blipFill>
        <p:spPr>
          <a:xfrm>
            <a:off x="3727618" y="3921413"/>
            <a:ext cx="242052" cy="242052"/>
          </a:xfrm>
          <a:prstGeom prst="rect">
            <a:avLst/>
          </a:prstGeom>
          <a:ln>
            <a:noFill/>
            <a:prstDash val="dash"/>
          </a:ln>
        </p:spPr>
      </p:pic>
      <p:sp>
        <p:nvSpPr>
          <p:cNvPr id="71" name="Rectangle 70"/>
          <p:cNvSpPr/>
          <p:nvPr/>
        </p:nvSpPr>
        <p:spPr>
          <a:xfrm rot="5400000">
            <a:off x="3650173" y="3729083"/>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72" name="Picture 71"/>
          <p:cNvPicPr>
            <a:picLocks noChangeAspect="1"/>
          </p:cNvPicPr>
          <p:nvPr/>
        </p:nvPicPr>
        <p:blipFill>
          <a:blip r:embed="rId5">
            <a:duotone>
              <a:schemeClr val="accent5">
                <a:shade val="45000"/>
                <a:satMod val="135000"/>
              </a:schemeClr>
              <a:prstClr val="white"/>
            </a:duotone>
          </a:blip>
          <a:stretch>
            <a:fillRect/>
          </a:stretch>
        </p:blipFill>
        <p:spPr>
          <a:xfrm>
            <a:off x="5491977" y="3379089"/>
            <a:ext cx="242052" cy="191991"/>
          </a:xfrm>
          <a:prstGeom prst="rect">
            <a:avLst/>
          </a:prstGeom>
          <a:ln>
            <a:noFill/>
            <a:prstDash val="dash"/>
          </a:ln>
        </p:spPr>
      </p:pic>
      <p:pic>
        <p:nvPicPr>
          <p:cNvPr id="73" name="Picture 72"/>
          <p:cNvPicPr>
            <a:picLocks noChangeAspect="1"/>
          </p:cNvPicPr>
          <p:nvPr/>
        </p:nvPicPr>
        <p:blipFill>
          <a:blip r:embed="rId5">
            <a:duotone>
              <a:schemeClr val="accent5">
                <a:shade val="45000"/>
                <a:satMod val="135000"/>
              </a:schemeClr>
              <a:prstClr val="white"/>
            </a:duotone>
          </a:blip>
          <a:stretch>
            <a:fillRect/>
          </a:stretch>
        </p:blipFill>
        <p:spPr>
          <a:xfrm>
            <a:off x="5590156" y="3529511"/>
            <a:ext cx="242052" cy="191991"/>
          </a:xfrm>
          <a:prstGeom prst="rect">
            <a:avLst/>
          </a:prstGeom>
          <a:ln>
            <a:noFill/>
            <a:prstDash val="dash"/>
          </a:ln>
        </p:spPr>
      </p:pic>
      <p:pic>
        <p:nvPicPr>
          <p:cNvPr id="79" name="Picture 78"/>
          <p:cNvPicPr>
            <a:picLocks noChangeAspect="1"/>
          </p:cNvPicPr>
          <p:nvPr/>
        </p:nvPicPr>
        <p:blipFill>
          <a:blip r:embed="rId5">
            <a:duotone>
              <a:schemeClr val="accent5">
                <a:shade val="45000"/>
                <a:satMod val="135000"/>
              </a:schemeClr>
              <a:prstClr val="white"/>
            </a:duotone>
          </a:blip>
          <a:stretch>
            <a:fillRect/>
          </a:stretch>
        </p:blipFill>
        <p:spPr>
          <a:xfrm>
            <a:off x="5532945" y="3921414"/>
            <a:ext cx="242052" cy="191991"/>
          </a:xfrm>
          <a:prstGeom prst="rect">
            <a:avLst/>
          </a:prstGeom>
          <a:ln>
            <a:noFill/>
            <a:prstDash val="dash"/>
          </a:ln>
        </p:spPr>
      </p:pic>
      <p:sp>
        <p:nvSpPr>
          <p:cNvPr id="80" name="Rectangle 79"/>
          <p:cNvSpPr/>
          <p:nvPr/>
        </p:nvSpPr>
        <p:spPr>
          <a:xfrm rot="5400000">
            <a:off x="5509416"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1" name="Picture 80"/>
          <p:cNvPicPr>
            <a:picLocks noChangeAspect="1"/>
          </p:cNvPicPr>
          <p:nvPr/>
        </p:nvPicPr>
        <p:blipFill>
          <a:blip r:embed="rId5">
            <a:duotone>
              <a:schemeClr val="accent5">
                <a:shade val="45000"/>
                <a:satMod val="135000"/>
              </a:schemeClr>
              <a:prstClr val="white"/>
            </a:duotone>
          </a:blip>
          <a:stretch>
            <a:fillRect/>
          </a:stretch>
        </p:blipFill>
        <p:spPr>
          <a:xfrm>
            <a:off x="7326232" y="3379089"/>
            <a:ext cx="242052" cy="191991"/>
          </a:xfrm>
          <a:prstGeom prst="rect">
            <a:avLst/>
          </a:prstGeom>
          <a:ln>
            <a:noFill/>
            <a:prstDash val="dash"/>
          </a:ln>
        </p:spPr>
      </p:pic>
      <p:pic>
        <p:nvPicPr>
          <p:cNvPr id="82" name="Picture 81"/>
          <p:cNvPicPr>
            <a:picLocks noChangeAspect="1"/>
          </p:cNvPicPr>
          <p:nvPr/>
        </p:nvPicPr>
        <p:blipFill>
          <a:blip r:embed="rId5">
            <a:duotone>
              <a:schemeClr val="accent5">
                <a:shade val="45000"/>
                <a:satMod val="135000"/>
              </a:schemeClr>
              <a:prstClr val="white"/>
            </a:duotone>
          </a:blip>
          <a:stretch>
            <a:fillRect/>
          </a:stretch>
        </p:blipFill>
        <p:spPr>
          <a:xfrm>
            <a:off x="7424411" y="3529511"/>
            <a:ext cx="242052" cy="191991"/>
          </a:xfrm>
          <a:prstGeom prst="rect">
            <a:avLst/>
          </a:prstGeom>
          <a:ln>
            <a:noFill/>
            <a:prstDash val="dash"/>
          </a:ln>
        </p:spPr>
      </p:pic>
      <p:pic>
        <p:nvPicPr>
          <p:cNvPr id="83" name="Picture 82"/>
          <p:cNvPicPr>
            <a:picLocks noChangeAspect="1"/>
          </p:cNvPicPr>
          <p:nvPr/>
        </p:nvPicPr>
        <p:blipFill>
          <a:blip r:embed="rId5">
            <a:duotone>
              <a:schemeClr val="accent5">
                <a:shade val="45000"/>
                <a:satMod val="135000"/>
              </a:schemeClr>
              <a:prstClr val="white"/>
            </a:duotone>
          </a:blip>
          <a:stretch>
            <a:fillRect/>
          </a:stretch>
        </p:blipFill>
        <p:spPr>
          <a:xfrm>
            <a:off x="7367201" y="3921414"/>
            <a:ext cx="242052" cy="191991"/>
          </a:xfrm>
          <a:prstGeom prst="rect">
            <a:avLst/>
          </a:prstGeom>
          <a:ln>
            <a:noFill/>
            <a:prstDash val="dash"/>
          </a:ln>
        </p:spPr>
      </p:pic>
      <p:sp>
        <p:nvSpPr>
          <p:cNvPr id="84" name="Rectangle 83"/>
          <p:cNvSpPr/>
          <p:nvPr/>
        </p:nvSpPr>
        <p:spPr>
          <a:xfrm rot="5400000">
            <a:off x="7343672"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5" name="Picture 84"/>
          <p:cNvPicPr>
            <a:picLocks noChangeAspect="1"/>
          </p:cNvPicPr>
          <p:nvPr/>
        </p:nvPicPr>
        <p:blipFill>
          <a:blip r:embed="rId5">
            <a:duotone>
              <a:schemeClr val="accent5">
                <a:shade val="45000"/>
                <a:satMod val="135000"/>
              </a:schemeClr>
              <a:prstClr val="white"/>
            </a:duotone>
          </a:blip>
          <a:stretch>
            <a:fillRect/>
          </a:stretch>
        </p:blipFill>
        <p:spPr>
          <a:xfrm>
            <a:off x="8927405" y="3379089"/>
            <a:ext cx="242052" cy="191991"/>
          </a:xfrm>
          <a:prstGeom prst="rect">
            <a:avLst/>
          </a:prstGeom>
          <a:ln>
            <a:noFill/>
            <a:prstDash val="dash"/>
          </a:ln>
        </p:spPr>
      </p:pic>
      <p:pic>
        <p:nvPicPr>
          <p:cNvPr id="86" name="Picture 85"/>
          <p:cNvPicPr>
            <a:picLocks noChangeAspect="1"/>
          </p:cNvPicPr>
          <p:nvPr/>
        </p:nvPicPr>
        <p:blipFill>
          <a:blip r:embed="rId5">
            <a:duotone>
              <a:schemeClr val="accent5">
                <a:shade val="45000"/>
                <a:satMod val="135000"/>
              </a:schemeClr>
              <a:prstClr val="white"/>
            </a:duotone>
          </a:blip>
          <a:stretch>
            <a:fillRect/>
          </a:stretch>
        </p:blipFill>
        <p:spPr>
          <a:xfrm>
            <a:off x="9025584" y="3529511"/>
            <a:ext cx="242052" cy="191991"/>
          </a:xfrm>
          <a:prstGeom prst="rect">
            <a:avLst/>
          </a:prstGeom>
          <a:ln>
            <a:noFill/>
            <a:prstDash val="dash"/>
          </a:ln>
        </p:spPr>
      </p:pic>
      <p:pic>
        <p:nvPicPr>
          <p:cNvPr id="87" name="Picture 86"/>
          <p:cNvPicPr>
            <a:picLocks noChangeAspect="1"/>
          </p:cNvPicPr>
          <p:nvPr/>
        </p:nvPicPr>
        <p:blipFill>
          <a:blip r:embed="rId5">
            <a:duotone>
              <a:schemeClr val="accent5">
                <a:shade val="45000"/>
                <a:satMod val="135000"/>
              </a:schemeClr>
              <a:prstClr val="white"/>
            </a:duotone>
          </a:blip>
          <a:stretch>
            <a:fillRect/>
          </a:stretch>
        </p:blipFill>
        <p:spPr>
          <a:xfrm>
            <a:off x="8968373" y="3921414"/>
            <a:ext cx="242052" cy="191991"/>
          </a:xfrm>
          <a:prstGeom prst="rect">
            <a:avLst/>
          </a:prstGeom>
          <a:ln>
            <a:noFill/>
            <a:prstDash val="dash"/>
          </a:ln>
        </p:spPr>
      </p:pic>
      <p:sp>
        <p:nvSpPr>
          <p:cNvPr id="88" name="Rectangle 87"/>
          <p:cNvSpPr/>
          <p:nvPr/>
        </p:nvSpPr>
        <p:spPr>
          <a:xfrm rot="5400000">
            <a:off x="8944844"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89" name="Straight Arrow Connector 88"/>
          <p:cNvCxnSpPr>
            <a:stCxn id="68" idx="3"/>
            <a:endCxn id="72" idx="1"/>
          </p:cNvCxnSpPr>
          <p:nvPr/>
        </p:nvCxnSpPr>
        <p:spPr>
          <a:xfrm flipV="1">
            <a:off x="3928702" y="3475084"/>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endCxn id="79" idx="1"/>
          </p:cNvCxnSpPr>
          <p:nvPr/>
        </p:nvCxnSpPr>
        <p:spPr>
          <a:xfrm>
            <a:off x="3928702" y="3515272"/>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69" idx="3"/>
          </p:cNvCxnSpPr>
          <p:nvPr/>
        </p:nvCxnSpPr>
        <p:spPr>
          <a:xfrm flipV="1">
            <a:off x="4026881" y="3569698"/>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4039110" y="3708501"/>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endCxn id="73" idx="1"/>
          </p:cNvCxnSpPr>
          <p:nvPr/>
        </p:nvCxnSpPr>
        <p:spPr>
          <a:xfrm flipV="1">
            <a:off x="3969670" y="3625507"/>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82" idx="1"/>
          </p:cNvCxnSpPr>
          <p:nvPr/>
        </p:nvCxnSpPr>
        <p:spPr>
          <a:xfrm flipV="1">
            <a:off x="5844437" y="3625507"/>
            <a:ext cx="1579975" cy="31582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endCxn id="83" idx="1"/>
          </p:cNvCxnSpPr>
          <p:nvPr/>
        </p:nvCxnSpPr>
        <p:spPr>
          <a:xfrm>
            <a:off x="5734029" y="3487599"/>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endCxn id="81" idx="1"/>
          </p:cNvCxnSpPr>
          <p:nvPr/>
        </p:nvCxnSpPr>
        <p:spPr>
          <a:xfrm flipV="1">
            <a:off x="5774864" y="3475084"/>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9" idx="3"/>
          </p:cNvCxnSpPr>
          <p:nvPr/>
        </p:nvCxnSpPr>
        <p:spPr>
          <a:xfrm flipV="1">
            <a:off x="5774997" y="3602086"/>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792681" y="3999741"/>
            <a:ext cx="1553455" cy="401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85" idx="1"/>
          </p:cNvCxnSpPr>
          <p:nvPr/>
        </p:nvCxnSpPr>
        <p:spPr>
          <a:xfrm>
            <a:off x="7553503" y="3452846"/>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81" idx="3"/>
            <a:endCxn id="87" idx="1"/>
          </p:cNvCxnSpPr>
          <p:nvPr/>
        </p:nvCxnSpPr>
        <p:spPr>
          <a:xfrm>
            <a:off x="7568285" y="3475084"/>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2" idx="3"/>
          </p:cNvCxnSpPr>
          <p:nvPr/>
        </p:nvCxnSpPr>
        <p:spPr>
          <a:xfrm>
            <a:off x="7666463" y="3625506"/>
            <a:ext cx="1344340" cy="2761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82" idx="3"/>
            <a:endCxn id="85" idx="1"/>
          </p:cNvCxnSpPr>
          <p:nvPr/>
        </p:nvCxnSpPr>
        <p:spPr>
          <a:xfrm flipV="1">
            <a:off x="7666463" y="3475084"/>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endCxn id="85" idx="1"/>
          </p:cNvCxnSpPr>
          <p:nvPr/>
        </p:nvCxnSpPr>
        <p:spPr>
          <a:xfrm flipV="1">
            <a:off x="7609253" y="3475084"/>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6" idx="1"/>
          </p:cNvCxnSpPr>
          <p:nvPr/>
        </p:nvCxnSpPr>
        <p:spPr>
          <a:xfrm flipV="1">
            <a:off x="7624034" y="3625507"/>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83" idx="3"/>
            <a:endCxn id="87" idx="1"/>
          </p:cNvCxnSpPr>
          <p:nvPr/>
        </p:nvCxnSpPr>
        <p:spPr>
          <a:xfrm>
            <a:off x="7609253" y="4017409"/>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70" idx="3"/>
          </p:cNvCxnSpPr>
          <p:nvPr/>
        </p:nvCxnSpPr>
        <p:spPr>
          <a:xfrm flipV="1">
            <a:off x="3969671" y="3479844"/>
            <a:ext cx="1485634" cy="56259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endCxn id="79" idx="1"/>
          </p:cNvCxnSpPr>
          <p:nvPr/>
        </p:nvCxnSpPr>
        <p:spPr>
          <a:xfrm flipV="1">
            <a:off x="3975853" y="4017410"/>
            <a:ext cx="1557092" cy="4323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36" idx="3"/>
            <a:endCxn id="40" idx="1"/>
          </p:cNvCxnSpPr>
          <p:nvPr/>
        </p:nvCxnSpPr>
        <p:spPr>
          <a:xfrm>
            <a:off x="5751713" y="4630943"/>
            <a:ext cx="1592204"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242" idx="2"/>
            <a:endCxn id="68" idx="1"/>
          </p:cNvCxnSpPr>
          <p:nvPr/>
        </p:nvCxnSpPr>
        <p:spPr>
          <a:xfrm>
            <a:off x="2045528" y="1132509"/>
            <a:ext cx="1641122" cy="236760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242" idx="2"/>
            <a:endCxn id="69" idx="1"/>
          </p:cNvCxnSpPr>
          <p:nvPr/>
        </p:nvCxnSpPr>
        <p:spPr>
          <a:xfrm>
            <a:off x="2045529" y="1132509"/>
            <a:ext cx="1739301" cy="251802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2111907" y="1248553"/>
            <a:ext cx="1748932" cy="292854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urved Connector 117"/>
          <p:cNvCxnSpPr>
            <a:stCxn id="68" idx="1"/>
            <a:endCxn id="32" idx="1"/>
          </p:cNvCxnSpPr>
          <p:nvPr/>
        </p:nvCxnSpPr>
        <p:spPr>
          <a:xfrm rot="10800000" flipH="1" flipV="1">
            <a:off x="3686650" y="350011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19" name="Curved Connector 118"/>
          <p:cNvCxnSpPr>
            <a:endCxn id="32" idx="1"/>
          </p:cNvCxnSpPr>
          <p:nvPr/>
        </p:nvCxnSpPr>
        <p:spPr>
          <a:xfrm rot="5400000">
            <a:off x="3430295" y="4366733"/>
            <a:ext cx="563278" cy="15200"/>
          </a:xfrm>
          <a:prstGeom prst="curvedConnector4">
            <a:avLst>
              <a:gd name="adj1" fmla="val 5009"/>
              <a:gd name="adj2" fmla="val 718712"/>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0" name="Curved Connector 119"/>
          <p:cNvCxnSpPr>
            <a:stCxn id="69" idx="1"/>
            <a:endCxn id="34" idx="1"/>
          </p:cNvCxnSpPr>
          <p:nvPr/>
        </p:nvCxnSpPr>
        <p:spPr>
          <a:xfrm rot="10800000" flipV="1">
            <a:off x="3745302" y="365053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1" name="Curved Connector 120"/>
          <p:cNvCxnSpPr>
            <a:stCxn id="69" idx="3"/>
            <a:endCxn id="33" idx="3"/>
          </p:cNvCxnSpPr>
          <p:nvPr/>
        </p:nvCxnSpPr>
        <p:spPr>
          <a:xfrm>
            <a:off x="4026881" y="365053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2" name="Curved Connector 121"/>
          <p:cNvCxnSpPr>
            <a:stCxn id="70" idx="3"/>
            <a:endCxn id="34" idx="3"/>
          </p:cNvCxnSpPr>
          <p:nvPr/>
        </p:nvCxnSpPr>
        <p:spPr>
          <a:xfrm>
            <a:off x="3969670" y="404243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3" name="Curved Connector 122"/>
          <p:cNvCxnSpPr>
            <a:stCxn id="72" idx="1"/>
            <a:endCxn id="36" idx="1"/>
          </p:cNvCxnSpPr>
          <p:nvPr/>
        </p:nvCxnSpPr>
        <p:spPr>
          <a:xfrm rot="10800000" flipH="1" flipV="1">
            <a:off x="5491976"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4" name="Curved Connector 123"/>
          <p:cNvCxnSpPr>
            <a:stCxn id="79" idx="1"/>
            <a:endCxn id="38" idx="1"/>
          </p:cNvCxnSpPr>
          <p:nvPr/>
        </p:nvCxnSpPr>
        <p:spPr>
          <a:xfrm rot="10800000" flipH="1" flipV="1">
            <a:off x="5532945"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5" name="Curved Connector 124"/>
          <p:cNvCxnSpPr>
            <a:stCxn id="73" idx="3"/>
            <a:endCxn id="37" idx="3"/>
          </p:cNvCxnSpPr>
          <p:nvPr/>
        </p:nvCxnSpPr>
        <p:spPr>
          <a:xfrm>
            <a:off x="5832208"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6" name="Curved Connector 125"/>
          <p:cNvCxnSpPr>
            <a:stCxn id="79" idx="3"/>
            <a:endCxn id="38" idx="3"/>
          </p:cNvCxnSpPr>
          <p:nvPr/>
        </p:nvCxnSpPr>
        <p:spPr>
          <a:xfrm>
            <a:off x="5774997"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7" name="Curved Connector 126"/>
          <p:cNvCxnSpPr>
            <a:stCxn id="82" idx="1"/>
            <a:endCxn id="42" idx="1"/>
          </p:cNvCxnSpPr>
          <p:nvPr/>
        </p:nvCxnSpPr>
        <p:spPr>
          <a:xfrm rot="10800000" flipV="1">
            <a:off x="7384885" y="362550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8" name="Curved Connector 127"/>
          <p:cNvCxnSpPr>
            <a:stCxn id="83" idx="1"/>
            <a:endCxn id="40" idx="1"/>
          </p:cNvCxnSpPr>
          <p:nvPr/>
        </p:nvCxnSpPr>
        <p:spPr>
          <a:xfrm rot="10800000" flipV="1">
            <a:off x="7343918" y="4017409"/>
            <a:ext cx="23284" cy="613533"/>
          </a:xfrm>
          <a:prstGeom prst="curvedConnector3">
            <a:avLst>
              <a:gd name="adj1" fmla="val 9181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1" idx="1"/>
            <a:endCxn id="40" idx="1"/>
          </p:cNvCxnSpPr>
          <p:nvPr/>
        </p:nvCxnSpPr>
        <p:spPr>
          <a:xfrm rot="10800000" flipH="1" flipV="1">
            <a:off x="7326232"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83" idx="1"/>
            <a:endCxn id="42" idx="1"/>
          </p:cNvCxnSpPr>
          <p:nvPr/>
        </p:nvCxnSpPr>
        <p:spPr>
          <a:xfrm rot="10800000" flipH="1" flipV="1">
            <a:off x="7367200"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1" name="Curved Connector 130"/>
          <p:cNvCxnSpPr>
            <a:stCxn id="83" idx="3"/>
            <a:endCxn id="42" idx="3"/>
          </p:cNvCxnSpPr>
          <p:nvPr/>
        </p:nvCxnSpPr>
        <p:spPr>
          <a:xfrm>
            <a:off x="7609253"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2" name="Curved Connector 131"/>
          <p:cNvCxnSpPr>
            <a:stCxn id="82" idx="3"/>
            <a:endCxn id="41" idx="3"/>
          </p:cNvCxnSpPr>
          <p:nvPr/>
        </p:nvCxnSpPr>
        <p:spPr>
          <a:xfrm>
            <a:off x="7666464"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3" name="Curved Connector 132"/>
          <p:cNvCxnSpPr>
            <a:stCxn id="81" idx="3"/>
            <a:endCxn id="42" idx="3"/>
          </p:cNvCxnSpPr>
          <p:nvPr/>
        </p:nvCxnSpPr>
        <p:spPr>
          <a:xfrm>
            <a:off x="7568284"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81" idx="1"/>
            <a:endCxn id="37" idx="3"/>
          </p:cNvCxnSpPr>
          <p:nvPr/>
        </p:nvCxnSpPr>
        <p:spPr>
          <a:xfrm rot="10800000" flipV="1">
            <a:off x="5849893" y="3475084"/>
            <a:ext cx="1476341" cy="1306281"/>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5" name="Curved Connector 134"/>
          <p:cNvCxnSpPr>
            <a:stCxn id="37" idx="1"/>
            <a:endCxn id="69" idx="3"/>
          </p:cNvCxnSpPr>
          <p:nvPr/>
        </p:nvCxnSpPr>
        <p:spPr>
          <a:xfrm rot="10800000">
            <a:off x="4026882" y="3650537"/>
            <a:ext cx="1580959" cy="1130828"/>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6" name="Curved Connector 135"/>
          <p:cNvCxnSpPr>
            <a:stCxn id="79" idx="1"/>
            <a:endCxn id="32" idx="3"/>
          </p:cNvCxnSpPr>
          <p:nvPr/>
        </p:nvCxnSpPr>
        <p:spPr>
          <a:xfrm rot="10800000" flipV="1">
            <a:off x="3946387" y="4017409"/>
            <a:ext cx="1586559" cy="638563"/>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7" name="Curved Connector 136"/>
          <p:cNvCxnSpPr>
            <a:stCxn id="86" idx="1"/>
            <a:endCxn id="44" idx="1"/>
          </p:cNvCxnSpPr>
          <p:nvPr/>
        </p:nvCxnSpPr>
        <p:spPr>
          <a:xfrm rot="10800000" flipV="1">
            <a:off x="8945089" y="3625506"/>
            <a:ext cx="80495" cy="1005436"/>
          </a:xfrm>
          <a:prstGeom prst="curvedConnector3">
            <a:avLst>
              <a:gd name="adj1" fmla="val 336661"/>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8" name="Curved Connector 137"/>
          <p:cNvCxnSpPr>
            <a:stCxn id="87" idx="3"/>
            <a:endCxn id="45" idx="3"/>
          </p:cNvCxnSpPr>
          <p:nvPr/>
        </p:nvCxnSpPr>
        <p:spPr>
          <a:xfrm>
            <a:off x="9210425" y="4017410"/>
            <a:ext cx="74895" cy="763956"/>
          </a:xfrm>
          <a:prstGeom prst="curvedConnector3">
            <a:avLst>
              <a:gd name="adj1" fmla="val 354356"/>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85" idx="3"/>
            <a:endCxn id="46" idx="3"/>
          </p:cNvCxnSpPr>
          <p:nvPr/>
        </p:nvCxnSpPr>
        <p:spPr>
          <a:xfrm>
            <a:off x="9169457"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170" name="Straight Arrow Connector 169"/>
          <p:cNvCxnSpPr>
            <a:stCxn id="152" idx="4"/>
            <a:endCxn id="156" idx="2"/>
          </p:cNvCxnSpPr>
          <p:nvPr/>
        </p:nvCxnSpPr>
        <p:spPr>
          <a:xfrm>
            <a:off x="4042333" y="2374245"/>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endCxn id="157" idx="2"/>
          </p:cNvCxnSpPr>
          <p:nvPr/>
        </p:nvCxnSpPr>
        <p:spPr>
          <a:xfrm>
            <a:off x="4042333" y="2382869"/>
            <a:ext cx="1350764" cy="36984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53" idx="4"/>
            <a:endCxn id="155" idx="0"/>
          </p:cNvCxnSpPr>
          <p:nvPr/>
        </p:nvCxnSpPr>
        <p:spPr>
          <a:xfrm flipV="1">
            <a:off x="3927649" y="2187859"/>
            <a:ext cx="1552991" cy="5648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a:stCxn id="151" idx="4"/>
            <a:endCxn id="155" idx="2"/>
          </p:cNvCxnSpPr>
          <p:nvPr/>
        </p:nvCxnSpPr>
        <p:spPr>
          <a:xfrm>
            <a:off x="3864838" y="2226441"/>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a:endCxn id="161" idx="2"/>
          </p:cNvCxnSpPr>
          <p:nvPr/>
        </p:nvCxnSpPr>
        <p:spPr>
          <a:xfrm>
            <a:off x="5817897" y="2388350"/>
            <a:ext cx="1429536" cy="37562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endCxn id="159" idx="2"/>
          </p:cNvCxnSpPr>
          <p:nvPr/>
        </p:nvCxnSpPr>
        <p:spPr>
          <a:xfrm flipV="1">
            <a:off x="5812912" y="2237695"/>
            <a:ext cx="1371710" cy="15065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a:endCxn id="160" idx="2"/>
          </p:cNvCxnSpPr>
          <p:nvPr/>
        </p:nvCxnSpPr>
        <p:spPr>
          <a:xfrm flipV="1">
            <a:off x="5734204" y="2385499"/>
            <a:ext cx="1627913" cy="3791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55" idx="4"/>
          </p:cNvCxnSpPr>
          <p:nvPr/>
        </p:nvCxnSpPr>
        <p:spPr>
          <a:xfrm>
            <a:off x="5630992" y="2226442"/>
            <a:ext cx="1609052" cy="52820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a:stCxn id="161" idx="4"/>
            <a:endCxn id="163" idx="2"/>
          </p:cNvCxnSpPr>
          <p:nvPr/>
        </p:nvCxnSpPr>
        <p:spPr>
          <a:xfrm flipV="1">
            <a:off x="7548139" y="2238380"/>
            <a:ext cx="1205191" cy="52559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a:stCxn id="160" idx="4"/>
            <a:endCxn id="164" idx="2"/>
          </p:cNvCxnSpPr>
          <p:nvPr/>
        </p:nvCxnSpPr>
        <p:spPr>
          <a:xfrm>
            <a:off x="7662822" y="2385498"/>
            <a:ext cx="1268002" cy="68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59" idx="4"/>
            <a:endCxn id="165" idx="2"/>
          </p:cNvCxnSpPr>
          <p:nvPr/>
        </p:nvCxnSpPr>
        <p:spPr>
          <a:xfrm>
            <a:off x="7485328" y="2237695"/>
            <a:ext cx="1330813" cy="52696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8" name="Curved Connector 187"/>
          <p:cNvCxnSpPr/>
          <p:nvPr/>
        </p:nvCxnSpPr>
        <p:spPr>
          <a:xfrm flipH="1">
            <a:off x="3928702" y="2403642"/>
            <a:ext cx="113631" cy="1125870"/>
          </a:xfrm>
          <a:prstGeom prst="curvedConnector3">
            <a:avLst>
              <a:gd name="adj1" fmla="val -16764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Curved Connector 189"/>
          <p:cNvCxnSpPr/>
          <p:nvPr/>
        </p:nvCxnSpPr>
        <p:spPr>
          <a:xfrm rot="10800000" flipH="1" flipV="1">
            <a:off x="3626942" y="2782114"/>
            <a:ext cx="59708" cy="747398"/>
          </a:xfrm>
          <a:prstGeom prst="curvedConnector3">
            <a:avLst>
              <a:gd name="adj1" fmla="val -31905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1" name="Curved Connector 190"/>
          <p:cNvCxnSpPr>
            <a:stCxn id="157" idx="4"/>
            <a:endCxn id="72" idx="3"/>
          </p:cNvCxnSpPr>
          <p:nvPr/>
        </p:nvCxnSpPr>
        <p:spPr>
          <a:xfrm>
            <a:off x="5693803" y="2752717"/>
            <a:ext cx="40226" cy="722367"/>
          </a:xfrm>
          <a:prstGeom prst="curvedConnector3">
            <a:avLst>
              <a:gd name="adj1" fmla="val 57357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Curved Connector 191"/>
          <p:cNvCxnSpPr>
            <a:stCxn id="156" idx="4"/>
            <a:endCxn id="79" idx="3"/>
          </p:cNvCxnSpPr>
          <p:nvPr/>
        </p:nvCxnSpPr>
        <p:spPr>
          <a:xfrm flipH="1">
            <a:off x="5774997" y="2374246"/>
            <a:ext cx="33490" cy="1643164"/>
          </a:xfrm>
          <a:prstGeom prst="curvedConnector3">
            <a:avLst>
              <a:gd name="adj1" fmla="val -568827"/>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Curved Connector 192"/>
          <p:cNvCxnSpPr>
            <a:stCxn id="160" idx="2"/>
            <a:endCxn id="81" idx="1"/>
          </p:cNvCxnSpPr>
          <p:nvPr/>
        </p:nvCxnSpPr>
        <p:spPr>
          <a:xfrm rot="10800000" flipV="1">
            <a:off x="7326234" y="2385498"/>
            <a:ext cx="35884" cy="1089586"/>
          </a:xfrm>
          <a:prstGeom prst="curvedConnector3">
            <a:avLst>
              <a:gd name="adj1" fmla="val 63087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Curved Connector 193"/>
          <p:cNvCxnSpPr>
            <a:stCxn id="161" idx="2"/>
            <a:endCxn id="82" idx="1"/>
          </p:cNvCxnSpPr>
          <p:nvPr/>
        </p:nvCxnSpPr>
        <p:spPr>
          <a:xfrm rot="10800000" flipH="1" flipV="1">
            <a:off x="7247432" y="2763970"/>
            <a:ext cx="176979" cy="861536"/>
          </a:xfrm>
          <a:prstGeom prst="curvedConnector3">
            <a:avLst>
              <a:gd name="adj1" fmla="val -107640"/>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Curved Connector 194"/>
          <p:cNvCxnSpPr>
            <a:stCxn id="159" idx="2"/>
            <a:endCxn id="83" idx="1"/>
          </p:cNvCxnSpPr>
          <p:nvPr/>
        </p:nvCxnSpPr>
        <p:spPr>
          <a:xfrm rot="10800000" flipH="1" flipV="1">
            <a:off x="7184621" y="2237695"/>
            <a:ext cx="182579" cy="1779714"/>
          </a:xfrm>
          <a:prstGeom prst="curvedConnector3">
            <a:avLst>
              <a:gd name="adj1" fmla="val -10433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Curved Connector 195"/>
          <p:cNvCxnSpPr>
            <a:stCxn id="163" idx="2"/>
            <a:endCxn id="85" idx="1"/>
          </p:cNvCxnSpPr>
          <p:nvPr/>
        </p:nvCxnSpPr>
        <p:spPr>
          <a:xfrm rot="10800000" flipH="1" flipV="1">
            <a:off x="8753329" y="2238380"/>
            <a:ext cx="174076" cy="1236704"/>
          </a:xfrm>
          <a:prstGeom prst="curvedConnector3">
            <a:avLst>
              <a:gd name="adj1" fmla="val -10943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Curved Connector 196"/>
          <p:cNvCxnSpPr>
            <a:stCxn id="164" idx="4"/>
            <a:endCxn id="86" idx="3"/>
          </p:cNvCxnSpPr>
          <p:nvPr/>
        </p:nvCxnSpPr>
        <p:spPr>
          <a:xfrm>
            <a:off x="9231530" y="2386184"/>
            <a:ext cx="36106" cy="1239323"/>
          </a:xfrm>
          <a:prstGeom prst="curvedConnector3">
            <a:avLst>
              <a:gd name="adj1" fmla="val 62761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Curved Connector 197"/>
          <p:cNvCxnSpPr>
            <a:stCxn id="165" idx="4"/>
            <a:endCxn id="87" idx="3"/>
          </p:cNvCxnSpPr>
          <p:nvPr/>
        </p:nvCxnSpPr>
        <p:spPr>
          <a:xfrm>
            <a:off x="9116846" y="2764656"/>
            <a:ext cx="93579" cy="1252753"/>
          </a:xfrm>
          <a:prstGeom prst="curvedConnector3">
            <a:avLst>
              <a:gd name="adj1" fmla="val 303571"/>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163" idx="1"/>
          </p:cNvCxnSpPr>
          <p:nvPr/>
        </p:nvCxnSpPr>
        <p:spPr>
          <a:xfrm flipV="1">
            <a:off x="8903683" y="1022542"/>
            <a:ext cx="1913981" cy="110009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a:stCxn id="164" idx="4"/>
          </p:cNvCxnSpPr>
          <p:nvPr/>
        </p:nvCxnSpPr>
        <p:spPr>
          <a:xfrm flipV="1">
            <a:off x="9231530" y="1022542"/>
            <a:ext cx="1586133" cy="136364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a:stCxn id="165" idx="4"/>
          </p:cNvCxnSpPr>
          <p:nvPr/>
        </p:nvCxnSpPr>
        <p:spPr>
          <a:xfrm flipV="1">
            <a:off x="9116846" y="1022542"/>
            <a:ext cx="1700818" cy="174211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sp>
        <p:nvSpPr>
          <p:cNvPr id="243" name="Rectangle 242"/>
          <p:cNvSpPr/>
          <p:nvPr/>
        </p:nvSpPr>
        <p:spPr>
          <a:xfrm>
            <a:off x="2437868" y="531847"/>
            <a:ext cx="2208832" cy="446272"/>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Protocol, analysis plan, &amp; other design artifacts</a:t>
            </a:r>
          </a:p>
        </p:txBody>
      </p:sp>
      <p:cxnSp>
        <p:nvCxnSpPr>
          <p:cNvPr id="264" name="Curved Connector 263"/>
          <p:cNvCxnSpPr>
            <a:stCxn id="151" idx="2"/>
          </p:cNvCxnSpPr>
          <p:nvPr/>
        </p:nvCxnSpPr>
        <p:spPr>
          <a:xfrm rot="10800000" flipH="1" flipV="1">
            <a:off x="3564131" y="2226440"/>
            <a:ext cx="257066" cy="1142836"/>
          </a:xfrm>
          <a:prstGeom prst="curvedConnector4">
            <a:avLst>
              <a:gd name="adj1" fmla="val -74106"/>
              <a:gd name="adj2" fmla="val 55064"/>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242" idx="2"/>
            <a:endCxn id="81" idx="1"/>
          </p:cNvCxnSpPr>
          <p:nvPr/>
        </p:nvCxnSpPr>
        <p:spPr>
          <a:xfrm>
            <a:off x="2045529" y="1132509"/>
            <a:ext cx="5280704"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242" idx="2"/>
            <a:endCxn id="72" idx="1"/>
          </p:cNvCxnSpPr>
          <p:nvPr/>
        </p:nvCxnSpPr>
        <p:spPr>
          <a:xfrm>
            <a:off x="2045529" y="1132509"/>
            <a:ext cx="3446448"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0" name="Rectangle 279"/>
          <p:cNvSpPr/>
          <p:nvPr/>
        </p:nvSpPr>
        <p:spPr>
          <a:xfrm>
            <a:off x="3894223" y="2984730"/>
            <a:ext cx="874418"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Programs</a:t>
            </a: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5" name="Rectangle 284"/>
          <p:cNvSpPr/>
          <p:nvPr/>
        </p:nvSpPr>
        <p:spPr>
          <a:xfrm>
            <a:off x="8692957" y="2423448"/>
            <a:ext cx="653165"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TFL</a:t>
            </a: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216757" y="10871"/>
            <a:ext cx="11760877" cy="384717"/>
          </a:xfrm>
          <a:prstGeom prst="rect">
            <a:avLst/>
          </a:prstGeom>
          <a:noFill/>
          <a:ln>
            <a:noFill/>
          </a:ln>
        </p:spPr>
        <p:txBody>
          <a:bodyPr wrap="square" lIns="76197" tIns="38098" rIns="76197" bIns="38098">
            <a:spAutoFit/>
          </a:bodyPr>
          <a:lstStyle/>
          <a:p>
            <a:pPr algn="ctr" defTabSz="914363">
              <a:spcAft>
                <a:spcPts val="2000"/>
              </a:spcAft>
              <a:defRPr/>
            </a:pPr>
            <a:r>
              <a:rPr lang="en-US" sz="2000" b="1" smtClean="0">
                <a:solidFill>
                  <a:schemeClr val="tx1">
                    <a:lumMod val="75000"/>
                    <a:lumOff val="25000"/>
                  </a:schemeClr>
                </a:solidFill>
                <a:ea typeface="+mj-ea"/>
                <a:cs typeface="+mj-cs"/>
              </a:rPr>
              <a:t>CONCEPTUAL </a:t>
            </a:r>
            <a:r>
              <a:rPr lang="en-US" sz="2000" b="1" dirty="0">
                <a:solidFill>
                  <a:schemeClr val="tx1">
                    <a:lumMod val="75000"/>
                    <a:lumOff val="25000"/>
                  </a:schemeClr>
                </a:solidFill>
                <a:ea typeface="+mj-ea"/>
                <a:cs typeface="+mj-cs"/>
              </a:rPr>
              <a:t>ILLUSTRATION OF CURRENT STATE DATA DELIVERY</a:t>
            </a:r>
            <a:endParaRPr lang="en-US" sz="1400" b="1" dirty="0">
              <a:solidFill>
                <a:schemeClr val="tx1">
                  <a:lumMod val="75000"/>
                  <a:lumOff val="25000"/>
                </a:schemeClr>
              </a:solidFill>
              <a:ea typeface="+mj-ea"/>
              <a:cs typeface="+mj-cs"/>
            </a:endParaRPr>
          </a:p>
        </p:txBody>
      </p:sp>
      <p:sp>
        <p:nvSpPr>
          <p:cNvPr id="328" name="Rectangle 327"/>
          <p:cNvSpPr/>
          <p:nvPr/>
        </p:nvSpPr>
        <p:spPr>
          <a:xfrm>
            <a:off x="3287694" y="3276021"/>
            <a:ext cx="6270728" cy="2103763"/>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29" name="Rectangle 328"/>
          <p:cNvSpPr/>
          <p:nvPr/>
        </p:nvSpPr>
        <p:spPr>
          <a:xfrm>
            <a:off x="9612917" y="3356435"/>
            <a:ext cx="2364717" cy="1949252"/>
          </a:xfrm>
          <a:prstGeom prst="rect">
            <a:avLst/>
          </a:prstGeom>
          <a:noFill/>
          <a:ln>
            <a:no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Spreadsheets</a:t>
            </a:r>
          </a:p>
          <a:p>
            <a:pPr marL="387599" indent="-186524" defTabSz="914363">
              <a:spcAft>
                <a:spcPts val="1000"/>
              </a:spcAft>
              <a:buFont typeface="Wingdings" panose="05000000000000000000" pitchFamily="2" charset="2"/>
              <a:buChar char="§"/>
              <a:defRPr/>
            </a:pPr>
            <a:r>
              <a:rPr lang="en-US" sz="1300" b="1" i="1" dirty="0">
                <a:solidFill>
                  <a:srgbClr val="C00000"/>
                </a:solidFill>
                <a:latin typeface="Century Gothic" panose="020B0502020202020204" pitchFamily="34" charset="0"/>
              </a:rPr>
              <a:t>“Tens of thousands”</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Disconnected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Manually maintained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Mental linkage</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a:t>
            </a:r>
            <a:r>
              <a:rPr lang="en-US" sz="1300" b="1">
                <a:solidFill>
                  <a:srgbClr val="C00000"/>
                </a:solidFill>
                <a:latin typeface="Century Gothic" panose="020B0502020202020204" pitchFamily="34" charset="0"/>
              </a:rPr>
              <a:t> annual expense</a:t>
            </a:r>
            <a:endParaRPr lang="en-US" sz="1300" b="1" dirty="0">
              <a:solidFill>
                <a:srgbClr val="C00000"/>
              </a:solidFill>
              <a:latin typeface="Century Gothic" panose="020B0502020202020204" pitchFamily="34" charset="0"/>
            </a:endParaRPr>
          </a:p>
        </p:txBody>
      </p:sp>
      <p:sp>
        <p:nvSpPr>
          <p:cNvPr id="339" name="Rectangle 338"/>
          <p:cNvSpPr/>
          <p:nvPr/>
        </p:nvSpPr>
        <p:spPr>
          <a:xfrm>
            <a:off x="1942365" y="1644924"/>
            <a:ext cx="2042422" cy="615553"/>
          </a:xfrm>
          <a:prstGeom prst="rect">
            <a:avLst/>
          </a:prstGeom>
          <a:noFill/>
          <a:ln>
            <a:noFill/>
          </a:ln>
          <a:effectLst>
            <a:softEdge rad="63500"/>
          </a:effectLst>
        </p:spPr>
        <p:txBody>
          <a:bodyPr wrap="square" lIns="76197" tIns="38098" rIns="76197" bIns="38098">
            <a:spAutoFit/>
          </a:bodyPr>
          <a:lstStyle/>
          <a:p>
            <a:pPr defTabSz="914363">
              <a:spcAft>
                <a:spcPts val="1000"/>
              </a:spcAft>
              <a:defRPr/>
            </a:pPr>
            <a:r>
              <a:rPr lang="en-US" sz="1300" dirty="0">
                <a:solidFill>
                  <a:srgbClr val="C00000"/>
                </a:solidFill>
                <a:latin typeface="Century Gothic" panose="020B0502020202020204" pitchFamily="34" charset="0"/>
              </a:rPr>
              <a:t>Disconnected design</a:t>
            </a:r>
          </a:p>
          <a:p>
            <a:pPr defTabSz="914363">
              <a:spcAft>
                <a:spcPts val="1000"/>
              </a:spcAft>
              <a:defRPr/>
            </a:pPr>
            <a:r>
              <a:rPr lang="en-US" sz="1300" dirty="0">
                <a:solidFill>
                  <a:srgbClr val="C00000"/>
                </a:solidFill>
                <a:latin typeface="Century Gothic" panose="020B0502020202020204" pitchFamily="34" charset="0"/>
              </a:rPr>
              <a:t>“Deconstruction” </a:t>
            </a:r>
          </a:p>
        </p:txBody>
      </p:sp>
      <p:sp>
        <p:nvSpPr>
          <p:cNvPr id="342" name="Rectangle 341"/>
          <p:cNvSpPr/>
          <p:nvPr/>
        </p:nvSpPr>
        <p:spPr>
          <a:xfrm>
            <a:off x="8296824" y="1644924"/>
            <a:ext cx="2710079" cy="615553"/>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Manual manipulation, re-work</a:t>
            </a:r>
          </a:p>
          <a:p>
            <a:pPr algn="r" defTabSz="914363">
              <a:spcAft>
                <a:spcPts val="1000"/>
              </a:spcAft>
              <a:defRPr/>
            </a:pPr>
            <a:r>
              <a:rPr lang="en-US" sz="1300" dirty="0">
                <a:solidFill>
                  <a:srgbClr val="C00000"/>
                </a:solidFill>
                <a:latin typeface="Century Gothic" panose="020B0502020202020204" pitchFamily="34" charset="0"/>
              </a:rPr>
              <a:t>“Re-assembly”</a:t>
            </a:r>
          </a:p>
        </p:txBody>
      </p:sp>
      <p:sp>
        <p:nvSpPr>
          <p:cNvPr id="346" name="Rectangle 345"/>
          <p:cNvSpPr/>
          <p:nvPr/>
        </p:nvSpPr>
        <p:spPr>
          <a:xfrm>
            <a:off x="3007318" y="4419148"/>
            <a:ext cx="1467305" cy="1984325"/>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47" name="Rectangle 346"/>
          <p:cNvSpPr/>
          <p:nvPr/>
        </p:nvSpPr>
        <p:spPr>
          <a:xfrm>
            <a:off x="1245823" y="5407997"/>
            <a:ext cx="2364717" cy="282128"/>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Current MDR scope</a:t>
            </a:r>
            <a:endParaRPr lang="en-US" sz="1300" b="1" dirty="0">
              <a:solidFill>
                <a:srgbClr val="C00000"/>
              </a:solidFill>
              <a:latin typeface="Century Gothic" panose="020B0502020202020204" pitchFamily="34" charset="0"/>
            </a:endParaRPr>
          </a:p>
        </p:txBody>
      </p:sp>
      <p:sp>
        <p:nvSpPr>
          <p:cNvPr id="184" name="Rectangle 183"/>
          <p:cNvSpPr/>
          <p:nvPr/>
        </p:nvSpPr>
        <p:spPr>
          <a:xfrm>
            <a:off x="-374375" y="1902015"/>
            <a:ext cx="12216808" cy="5265863"/>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Tree>
    <p:extLst>
      <p:ext uri="{BB962C8B-B14F-4D97-AF65-F5344CB8AC3E}">
        <p14:creationId xmlns:p14="http://schemas.microsoft.com/office/powerpoint/2010/main" val="2810277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1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2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2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2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2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3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33"/>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3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3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3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3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3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3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5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54"/>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5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5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6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6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62"/>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63"/>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6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6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6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70"/>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1"/>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2"/>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73"/>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74"/>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78"/>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7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80"/>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8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83"/>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88"/>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90"/>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91"/>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92"/>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93"/>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94"/>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9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96"/>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97"/>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98"/>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19"/>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22"/>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225"/>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26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267"/>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27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28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283"/>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284"/>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285"/>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286"/>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87"/>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296"/>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302"/>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305"/>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308"/>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311"/>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315"/>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319"/>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39"/>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32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32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342"/>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3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43" grpId="0"/>
      <p:bldP spid="47" grpId="0"/>
      <p:bldP spid="71" grpId="0"/>
      <p:bldP spid="80" grpId="0"/>
      <p:bldP spid="84" grpId="0"/>
      <p:bldP spid="88" grpId="0"/>
      <p:bldP spid="153" grpId="0" animBg="1"/>
      <p:bldP spid="154" grpId="0"/>
      <p:bldP spid="155" grpId="0" animBg="1"/>
      <p:bldP spid="156" grpId="0" animBg="1"/>
      <p:bldP spid="157" grpId="0" animBg="1"/>
      <p:bldP spid="158" grpId="0"/>
      <p:bldP spid="159" grpId="0" animBg="1"/>
      <p:bldP spid="160" grpId="0" animBg="1"/>
      <p:bldP spid="161" grpId="0" animBg="1"/>
      <p:bldP spid="162" grpId="0"/>
      <p:bldP spid="163" grpId="0" animBg="1"/>
      <p:bldP spid="164" grpId="0" animBg="1"/>
      <p:bldP spid="165" grpId="0" animBg="1"/>
      <p:bldP spid="166" grpId="0"/>
      <p:bldP spid="151" grpId="0" animBg="1"/>
      <p:bldP spid="152" grpId="0" animBg="1"/>
      <p:bldP spid="280" grpId="0" animBg="1"/>
      <p:bldP spid="283" grpId="0" animBg="1"/>
      <p:bldP spid="284" grpId="0" animBg="1"/>
      <p:bldP spid="285" grpId="0" animBg="1"/>
      <p:bldP spid="286" grpId="0" animBg="1"/>
      <p:bldP spid="328" grpId="0" animBg="1"/>
      <p:bldP spid="329" grpId="0"/>
      <p:bldP spid="339" grpId="0"/>
      <p:bldP spid="342" grpId="0"/>
      <p:bldP spid="346" grpId="0" animBg="1"/>
      <p:bldP spid="3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err="1">
                <a:solidFill>
                  <a:prstClr val="white"/>
                </a:solidFill>
                <a:latin typeface="Arial"/>
              </a:rPr>
              <a:t>ital</a:t>
            </a:r>
            <a:endParaRPr lang="en-US" sz="1200" dirty="0">
              <a:solidFill>
                <a:prstClr val="white"/>
              </a:solidFill>
              <a:latin typeface="Arial"/>
            </a:endParaRP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b="1" dirty="0">
                <a:solidFill>
                  <a:srgbClr val="C00000"/>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fr-FR" sz="2400" b="1" dirty="0" err="1">
                <a:solidFill>
                  <a:schemeClr val="tx1">
                    <a:lumMod val="75000"/>
                    <a:lumOff val="25000"/>
                  </a:schemeClr>
                </a:solidFill>
                <a:ea typeface="+mj-ea"/>
                <a:cs typeface="+mj-cs"/>
              </a:rPr>
              <a:t>Semantic</a:t>
            </a:r>
            <a:r>
              <a:rPr lang="fr-FR" sz="2400" b="1" dirty="0">
                <a:solidFill>
                  <a:schemeClr val="tx1">
                    <a:lumMod val="75000"/>
                    <a:lumOff val="25000"/>
                  </a:schemeClr>
                </a:solidFill>
                <a:ea typeface="+mj-ea"/>
                <a:cs typeface="+mj-cs"/>
              </a:rPr>
              <a:t> </a:t>
            </a:r>
            <a:r>
              <a:rPr lang="fr-FR" sz="2400" b="1" dirty="0" err="1">
                <a:solidFill>
                  <a:schemeClr val="tx1">
                    <a:lumMod val="75000"/>
                    <a:lumOff val="25000"/>
                  </a:schemeClr>
                </a:solidFill>
                <a:ea typeface="+mj-ea"/>
                <a:cs typeface="+mj-cs"/>
              </a:rPr>
              <a:t>Clinical</a:t>
            </a:r>
            <a:r>
              <a:rPr lang="fr-FR" sz="2400" b="1" dirty="0">
                <a:solidFill>
                  <a:schemeClr val="tx1">
                    <a:lumMod val="75000"/>
                    <a:lumOff val="25000"/>
                  </a:schemeClr>
                </a:solidFill>
                <a:ea typeface="+mj-ea"/>
                <a:cs typeface="+mj-cs"/>
              </a:rPr>
              <a:t> </a:t>
            </a:r>
            <a:r>
              <a:rPr lang="fr-FR" sz="2400" b="1">
                <a:solidFill>
                  <a:schemeClr val="tx1">
                    <a:lumMod val="75000"/>
                    <a:lumOff val="25000"/>
                  </a:schemeClr>
                </a:solidFill>
                <a:ea typeface="+mj-ea"/>
                <a:cs typeface="+mj-cs"/>
              </a:rPr>
              <a:t>Information </a:t>
            </a:r>
            <a:r>
              <a:rPr lang="fr-FR" sz="2400" b="1" dirty="0">
                <a:solidFill>
                  <a:schemeClr val="tx1">
                    <a:lumMod val="75000"/>
                    <a:lumOff val="25000"/>
                  </a:schemeClr>
                </a:solidFill>
                <a:ea typeface="+mj-ea"/>
                <a:cs typeface="+mj-cs"/>
              </a:rPr>
              <a:t>Model-</a:t>
            </a:r>
            <a:r>
              <a:rPr lang="fr-FR" sz="2400" b="1" dirty="0" err="1">
                <a:solidFill>
                  <a:schemeClr val="tx1">
                    <a:lumMod val="75000"/>
                    <a:lumOff val="25000"/>
                  </a:schemeClr>
                </a:solidFill>
                <a:ea typeface="+mj-ea"/>
                <a:cs typeface="+mj-cs"/>
              </a:rPr>
              <a:t>Enabled</a:t>
            </a:r>
            <a:r>
              <a:rPr lang="fr-FR" sz="2400" b="1">
                <a:solidFill>
                  <a:schemeClr val="tx1">
                    <a:lumMod val="75000"/>
                    <a:lumOff val="25000"/>
                  </a:schemeClr>
                </a:solidFill>
                <a:ea typeface="+mj-ea"/>
                <a:cs typeface="+mj-cs"/>
              </a:rPr>
              <a:t> Data Delivery</a:t>
            </a:r>
            <a:endParaRPr lang="en-US" sz="2400" b="1" dirty="0">
              <a:solidFill>
                <a:schemeClr val="tx1">
                  <a:lumMod val="75000"/>
                  <a:lumOff val="25000"/>
                </a:schemeClr>
              </a:solidFill>
              <a:ea typeface="+mj-ea"/>
              <a:cs typeface="+mj-cs"/>
            </a:endParaRPr>
          </a:p>
        </p:txBody>
      </p: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15678" y="1564490"/>
            <a:ext cx="12216808"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73530"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b="1" dirty="0">
                <a:solidFill>
                  <a:srgbClr val="C00000"/>
                </a:solidFill>
                <a:latin typeface="Century Gothic" panose="020B0502020202020204" pitchFamily="34" charset="0"/>
              </a:rPr>
              <a:t>Digital </a:t>
            </a:r>
            <a:r>
              <a:rPr lang="en-US" sz="1200" b="1" dirty="0" err="1">
                <a:solidFill>
                  <a:srgbClr val="C00000"/>
                </a:solidFill>
                <a:latin typeface="Century Gothic" panose="020B0502020202020204" pitchFamily="34" charset="0"/>
              </a:rPr>
              <a:t>Analys</a:t>
            </a:r>
            <a:r>
              <a:rPr lang="en-US" sz="1200" b="1" dirty="0">
                <a:solidFill>
                  <a:srgbClr val="C00000"/>
                </a:solidFill>
                <a:latin typeface="Century Gothic" panose="020B0502020202020204" pitchFamily="34" charset="0"/>
              </a:rPr>
              <a:t>is Results</a:t>
            </a:r>
          </a:p>
        </p:txBody>
      </p:sp>
    </p:spTree>
    <p:extLst>
      <p:ext uri="{BB962C8B-B14F-4D97-AF65-F5344CB8AC3E}">
        <p14:creationId xmlns:p14="http://schemas.microsoft.com/office/powerpoint/2010/main" val="146978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a:solidFill>
                  <a:prstClr val="white"/>
                </a:solidFill>
                <a:latin typeface="Arial"/>
              </a:rPr>
              <a:t>l</a:t>
            </a: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chemeClr val="accent5">
                    <a:lumMod val="75000"/>
                  </a:schemeClr>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0" y="1564490"/>
            <a:ext cx="12232486"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86899"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Digital </a:t>
            </a:r>
            <a:r>
              <a:rPr lang="en-US" sz="1200" dirty="0" err="1">
                <a:solidFill>
                  <a:schemeClr val="accent5">
                    <a:lumMod val="75000"/>
                  </a:schemeClr>
                </a:solidFill>
                <a:latin typeface="Century Gothic" panose="020B0502020202020204" pitchFamily="34" charset="0"/>
              </a:rPr>
              <a:t>Analys</a:t>
            </a:r>
            <a:r>
              <a:rPr lang="en-US" sz="1200" dirty="0">
                <a:solidFill>
                  <a:schemeClr val="accent5">
                    <a:lumMod val="75000"/>
                  </a:schemeClr>
                </a:solidFill>
                <a:latin typeface="Century Gothic" panose="020B0502020202020204" pitchFamily="34" charset="0"/>
              </a:rPr>
              <a:t>is Results</a:t>
            </a:r>
          </a:p>
        </p:txBody>
      </p:sp>
      <p:sp>
        <p:nvSpPr>
          <p:cNvPr id="68" name="Rectangle 67"/>
          <p:cNvSpPr/>
          <p:nvPr/>
        </p:nvSpPr>
        <p:spPr>
          <a:xfrm>
            <a:off x="8289258" y="1971037"/>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b="1" dirty="0"/>
          </a:p>
        </p:txBody>
      </p:sp>
      <p:sp>
        <p:nvSpPr>
          <p:cNvPr id="69" name="Rectangle 68"/>
          <p:cNvSpPr/>
          <p:nvPr/>
        </p:nvSpPr>
        <p:spPr>
          <a:xfrm>
            <a:off x="2955478" y="2007964"/>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0" name="Rectangle 69"/>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en-US" sz="2400" b="1" dirty="0" smtClean="0">
                <a:solidFill>
                  <a:schemeClr val="tx1">
                    <a:lumMod val="75000"/>
                    <a:lumOff val="25000"/>
                  </a:schemeClr>
                </a:solidFill>
                <a:ea typeface="+mj-ea"/>
                <a:cs typeface="+mj-cs"/>
              </a:rPr>
              <a:t>Semantic</a:t>
            </a:r>
            <a:r>
              <a:rPr lang="fr-FR" sz="2400" b="1" dirty="0" smtClean="0">
                <a:solidFill>
                  <a:schemeClr val="tx1">
                    <a:lumMod val="75000"/>
                    <a:lumOff val="25000"/>
                  </a:schemeClr>
                </a:solidFill>
                <a:ea typeface="+mj-ea"/>
                <a:cs typeface="+mj-cs"/>
              </a:rPr>
              <a:t> </a:t>
            </a:r>
            <a:r>
              <a:rPr lang="en-US" sz="2400" b="1" dirty="0" smtClean="0">
                <a:solidFill>
                  <a:schemeClr val="tx1">
                    <a:lumMod val="75000"/>
                    <a:lumOff val="25000"/>
                  </a:schemeClr>
                </a:solidFill>
                <a:ea typeface="+mj-ea"/>
                <a:cs typeface="+mj-cs"/>
              </a:rPr>
              <a:t>Clinical</a:t>
            </a:r>
            <a:r>
              <a:rPr lang="fr-FR" sz="2400" b="1" dirty="0" smtClean="0">
                <a:solidFill>
                  <a:schemeClr val="tx1">
                    <a:lumMod val="75000"/>
                    <a:lumOff val="25000"/>
                  </a:schemeClr>
                </a:solidFill>
                <a:ea typeface="+mj-ea"/>
                <a:cs typeface="+mj-cs"/>
              </a:rPr>
              <a:t> </a:t>
            </a:r>
            <a:r>
              <a:rPr lang="fr-FR" sz="2400" b="1" dirty="0">
                <a:solidFill>
                  <a:schemeClr val="tx1">
                    <a:lumMod val="75000"/>
                    <a:lumOff val="25000"/>
                  </a:schemeClr>
                </a:solidFill>
                <a:ea typeface="+mj-ea"/>
                <a:cs typeface="+mj-cs"/>
              </a:rPr>
              <a:t>Information Mode (SCIM) </a:t>
            </a:r>
            <a:r>
              <a:rPr lang="en-US" sz="2400" b="1" dirty="0" smtClean="0">
                <a:solidFill>
                  <a:schemeClr val="tx1">
                    <a:lumMod val="75000"/>
                    <a:lumOff val="25000"/>
                  </a:schemeClr>
                </a:solidFill>
                <a:ea typeface="+mj-ea"/>
                <a:cs typeface="+mj-cs"/>
              </a:rPr>
              <a:t>enabled data delivery</a:t>
            </a:r>
            <a:endParaRPr lang="en-US" sz="2400" b="1" dirty="0">
              <a:solidFill>
                <a:schemeClr val="tx1">
                  <a:lumMod val="75000"/>
                  <a:lumOff val="25000"/>
                </a:schemeClr>
              </a:solidFill>
              <a:ea typeface="+mj-ea"/>
              <a:cs typeface="+mj-cs"/>
            </a:endParaRPr>
          </a:p>
        </p:txBody>
      </p:sp>
    </p:spTree>
    <p:extLst>
      <p:ext uri="{BB962C8B-B14F-4D97-AF65-F5344CB8AC3E}">
        <p14:creationId xmlns:p14="http://schemas.microsoft.com/office/powerpoint/2010/main" val="2197147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TCS Recommended Automation Implementation Best </a:t>
            </a:r>
            <a:r>
              <a:rPr lang="en-US" dirty="0"/>
              <a:t>P</a:t>
            </a:r>
            <a:r>
              <a:rPr lang="en-US" dirty="0" smtClean="0"/>
              <a:t>ractices</a:t>
            </a:r>
            <a:endParaRPr lang="en-US" dirty="0"/>
          </a:p>
        </p:txBody>
      </p:sp>
      <p:sp>
        <p:nvSpPr>
          <p:cNvPr id="3" name="Slide Number Placeholder 2"/>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sp>
        <p:nvSpPr>
          <p:cNvPr id="4" name="Slide Number Placeholder 5"/>
          <p:cNvSpPr txBox="1">
            <a:spLocks/>
          </p:cNvSpPr>
          <p:nvPr/>
        </p:nvSpPr>
        <p:spPr>
          <a:xfrm>
            <a:off x="9799320" y="6721467"/>
            <a:ext cx="3413760" cy="438150"/>
          </a:xfrm>
          <a:prstGeom prst="rect">
            <a:avLst/>
          </a:prstGeom>
        </p:spPr>
        <p:txBody>
          <a:bodyPr vert="horz" lIns="130622" tIns="65311" rIns="130622" bIns="65311" rtlCol="0" anchor="ctr"/>
          <a:lstStyle>
            <a:defPPr>
              <a:defRPr lang="en-US"/>
            </a:defPPr>
            <a:lvl1pPr algn="r" defTabSz="653110" rtl="0" fontAlgn="auto">
              <a:spcBef>
                <a:spcPts val="0"/>
              </a:spcBef>
              <a:spcAft>
                <a:spcPts val="0"/>
              </a:spcAft>
              <a:defRPr sz="1100" kern="1200">
                <a:solidFill>
                  <a:schemeClr val="accent2"/>
                </a:solidFill>
                <a:latin typeface="+mn-lt"/>
                <a:ea typeface="+mn-ea"/>
                <a:cs typeface="DIN-Regular"/>
              </a:defRPr>
            </a:lvl1pPr>
            <a:lvl2pPr marL="65311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30622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95933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61244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265551" algn="l" defTabSz="653110" rtl="0" eaLnBrk="1" latinLnBrk="0" hangingPunct="1">
              <a:defRPr kern="1200">
                <a:solidFill>
                  <a:schemeClr val="tx1"/>
                </a:solidFill>
                <a:latin typeface="Arial" charset="0"/>
                <a:ea typeface="ＭＳ Ｐゴシック" charset="0"/>
                <a:cs typeface="ＭＳ Ｐゴシック" charset="0"/>
              </a:defRPr>
            </a:lvl6pPr>
            <a:lvl7pPr marL="3918661" algn="l" defTabSz="653110" rtl="0" eaLnBrk="1" latinLnBrk="0" hangingPunct="1">
              <a:defRPr kern="1200">
                <a:solidFill>
                  <a:schemeClr val="tx1"/>
                </a:solidFill>
                <a:latin typeface="Arial" charset="0"/>
                <a:ea typeface="ＭＳ Ｐゴシック" charset="0"/>
                <a:cs typeface="ＭＳ Ｐゴシック" charset="0"/>
              </a:defRPr>
            </a:lvl7pPr>
            <a:lvl8pPr marL="4571771" algn="l" defTabSz="653110" rtl="0" eaLnBrk="1" latinLnBrk="0" hangingPunct="1">
              <a:defRPr kern="1200">
                <a:solidFill>
                  <a:schemeClr val="tx1"/>
                </a:solidFill>
                <a:latin typeface="Arial" charset="0"/>
                <a:ea typeface="ＭＳ Ｐゴシック" charset="0"/>
                <a:cs typeface="ＭＳ Ｐゴシック" charset="0"/>
              </a:defRPr>
            </a:lvl8pPr>
            <a:lvl9pPr marL="5224882" algn="l" defTabSz="65311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653110" rtl="0" eaLnBrk="1" fontAlgn="auto" latinLnBrk="0" hangingPunct="1">
              <a:lnSpc>
                <a:spcPct val="100000"/>
              </a:lnSpc>
              <a:spcBef>
                <a:spcPts val="0"/>
              </a:spcBef>
              <a:spcAft>
                <a:spcPts val="0"/>
              </a:spcAft>
              <a:buClrTx/>
              <a:buSzTx/>
              <a:buFontTx/>
              <a:buNone/>
              <a:tabLst/>
              <a:defRPr/>
            </a:pPr>
            <a:fld id="{D6E4A9EC-2F93-AA4A-8BF5-70DF04282848}" type="slidenum">
              <a:rPr kumimoji="0" lang="en-US" sz="1100" b="0" i="0" u="none" strike="noStrike" kern="1200" cap="none" spc="0" normalizeH="0" baseline="0" noProof="0" smtClean="0">
                <a:ln>
                  <a:noFill/>
                </a:ln>
                <a:solidFill>
                  <a:srgbClr val="82785C"/>
                </a:solidFill>
                <a:effectLst/>
                <a:uLnTx/>
                <a:uFillTx/>
                <a:latin typeface="Arial"/>
                <a:ea typeface="+mn-ea"/>
              </a:rPr>
              <a:pPr marL="0" marR="0" lvl="0" indent="0" algn="r" defTabSz="65311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82785C"/>
              </a:solidFill>
              <a:effectLst/>
              <a:uLnTx/>
              <a:uFillTx/>
              <a:latin typeface="Arial"/>
              <a:ea typeface="+mn-ea"/>
            </a:endParaRPr>
          </a:p>
        </p:txBody>
      </p:sp>
      <p:sp>
        <p:nvSpPr>
          <p:cNvPr id="6" name="TextBox 70"/>
          <p:cNvSpPr txBox="1"/>
          <p:nvPr/>
        </p:nvSpPr>
        <p:spPr>
          <a:xfrm>
            <a:off x="130054" y="852606"/>
            <a:ext cx="11239431" cy="33239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pPr>
            <a:r>
              <a:rPr lang="en-US" sz="2000" dirty="0" smtClean="0"/>
              <a:t>Establish </a:t>
            </a:r>
            <a:r>
              <a:rPr lang="en-US" sz="2000" dirty="0"/>
              <a:t>a cross-functional </a:t>
            </a:r>
            <a:r>
              <a:rPr lang="en-US" sz="2000" dirty="0" smtClean="0"/>
              <a:t>team</a:t>
            </a:r>
          </a:p>
          <a:p>
            <a:pPr marL="1200150" lvl="2" indent="-285750">
              <a:lnSpc>
                <a:spcPct val="150000"/>
              </a:lnSpc>
              <a:buFont typeface="Arial" panose="020B0604020202020204" pitchFamily="34" charset="0"/>
              <a:buChar char="•"/>
            </a:pPr>
            <a:r>
              <a:rPr lang="en-US" sz="2000" dirty="0" smtClean="0"/>
              <a:t>Manage the Automation Implementation Plan leveraging agile methodologies</a:t>
            </a:r>
          </a:p>
          <a:p>
            <a:pPr marL="1200150" lvl="2" indent="-285750">
              <a:lnSpc>
                <a:spcPct val="150000"/>
              </a:lnSpc>
              <a:buFont typeface="Arial" panose="020B0604020202020204" pitchFamily="34" charset="0"/>
              <a:buChar char="•"/>
            </a:pPr>
            <a:r>
              <a:rPr lang="en-US" sz="2000" dirty="0" smtClean="0"/>
              <a:t>Establish the requisite automation capabilities</a:t>
            </a:r>
          </a:p>
          <a:p>
            <a:pPr marL="1200150" lvl="2" indent="-285750">
              <a:lnSpc>
                <a:spcPct val="150000"/>
              </a:lnSpc>
              <a:buFont typeface="Arial" panose="020B0604020202020204" pitchFamily="34" charset="0"/>
              <a:buChar char="•"/>
            </a:pPr>
            <a:r>
              <a:rPr lang="en-US" sz="2000" dirty="0" smtClean="0"/>
              <a:t>Manage Communication, Change and Training</a:t>
            </a:r>
          </a:p>
          <a:p>
            <a:pPr marL="1200150" lvl="2" indent="-285750">
              <a:lnSpc>
                <a:spcPct val="150000"/>
              </a:lnSpc>
              <a:buFont typeface="Arial" panose="020B0604020202020204" pitchFamily="34" charset="0"/>
              <a:buChar char="•"/>
            </a:pPr>
            <a:r>
              <a:rPr lang="en-US" sz="2000" dirty="0" smtClean="0"/>
              <a:t>Track and confirm benefits</a:t>
            </a:r>
          </a:p>
          <a:p>
            <a:pPr marL="1200150" lvl="2" indent="-285750">
              <a:lnSpc>
                <a:spcPct val="150000"/>
              </a:lnSpc>
              <a:buFont typeface="Arial" panose="020B0604020202020204" pitchFamily="34" charset="0"/>
              <a:buChar char="•"/>
            </a:pPr>
            <a:r>
              <a:rPr lang="en-US" sz="2000" dirty="0" smtClean="0"/>
              <a:t>Assess the potential automation benefits on outsourcing partners arrangements</a:t>
            </a:r>
          </a:p>
          <a:p>
            <a:pPr marL="1200150" lvl="2" indent="-285750">
              <a:lnSpc>
                <a:spcPct val="150000"/>
              </a:lnSpc>
              <a:buFont typeface="Arial" panose="020B0604020202020204" pitchFamily="34" charset="0"/>
              <a:buChar char="•"/>
            </a:pPr>
            <a:r>
              <a:rPr lang="en-US" sz="2000" dirty="0" smtClean="0"/>
              <a:t>Continue innovation for automation/efficiency gains</a:t>
            </a:r>
          </a:p>
        </p:txBody>
      </p:sp>
    </p:spTree>
    <p:extLst>
      <p:ext uri="{BB962C8B-B14F-4D97-AF65-F5344CB8AC3E}">
        <p14:creationId xmlns:p14="http://schemas.microsoft.com/office/powerpoint/2010/main" val="1022214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Slide Number Placeholder 2"/>
          <p:cNvSpPr>
            <a:spLocks noGrp="1"/>
          </p:cNvSpPr>
          <p:nvPr>
            <p:ph type="sldNum" sz="quarter" idx="4"/>
          </p:nvPr>
        </p:nvSpPr>
        <p:spPr/>
        <p:txBody>
          <a:bodyPr/>
          <a:lstStyle/>
          <a:p>
            <a:fld id="{B0F44E99-70CB-4F4A-9930-CBFFEC315CCC}" type="slidenum">
              <a:rPr lang="en-US" smtClean="0"/>
              <a:pPr/>
              <a:t>15</a:t>
            </a:fld>
            <a:endParaRPr lang="en-US" dirty="0"/>
          </a:p>
        </p:txBody>
      </p:sp>
      <p:sp>
        <p:nvSpPr>
          <p:cNvPr id="4" name="Slide Number Placeholder 5"/>
          <p:cNvSpPr txBox="1">
            <a:spLocks/>
          </p:cNvSpPr>
          <p:nvPr/>
        </p:nvSpPr>
        <p:spPr>
          <a:xfrm>
            <a:off x="9799320" y="6721467"/>
            <a:ext cx="3413760" cy="438150"/>
          </a:xfrm>
          <a:prstGeom prst="rect">
            <a:avLst/>
          </a:prstGeom>
        </p:spPr>
        <p:txBody>
          <a:bodyPr vert="horz" lIns="130622" tIns="65311" rIns="130622" bIns="65311" rtlCol="0" anchor="ctr"/>
          <a:lstStyle>
            <a:defPPr>
              <a:defRPr lang="en-US"/>
            </a:defPPr>
            <a:lvl1pPr algn="r" defTabSz="653110" rtl="0" fontAlgn="auto">
              <a:spcBef>
                <a:spcPts val="0"/>
              </a:spcBef>
              <a:spcAft>
                <a:spcPts val="0"/>
              </a:spcAft>
              <a:defRPr sz="1100" kern="1200">
                <a:solidFill>
                  <a:schemeClr val="accent2"/>
                </a:solidFill>
                <a:latin typeface="+mn-lt"/>
                <a:ea typeface="+mn-ea"/>
                <a:cs typeface="DIN-Regular"/>
              </a:defRPr>
            </a:lvl1pPr>
            <a:lvl2pPr marL="65311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30622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95933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61244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265551" algn="l" defTabSz="653110" rtl="0" eaLnBrk="1" latinLnBrk="0" hangingPunct="1">
              <a:defRPr kern="1200">
                <a:solidFill>
                  <a:schemeClr val="tx1"/>
                </a:solidFill>
                <a:latin typeface="Arial" charset="0"/>
                <a:ea typeface="ＭＳ Ｐゴシック" charset="0"/>
                <a:cs typeface="ＭＳ Ｐゴシック" charset="0"/>
              </a:defRPr>
            </a:lvl6pPr>
            <a:lvl7pPr marL="3918661" algn="l" defTabSz="653110" rtl="0" eaLnBrk="1" latinLnBrk="0" hangingPunct="1">
              <a:defRPr kern="1200">
                <a:solidFill>
                  <a:schemeClr val="tx1"/>
                </a:solidFill>
                <a:latin typeface="Arial" charset="0"/>
                <a:ea typeface="ＭＳ Ｐゴシック" charset="0"/>
                <a:cs typeface="ＭＳ Ｐゴシック" charset="0"/>
              </a:defRPr>
            </a:lvl7pPr>
            <a:lvl8pPr marL="4571771" algn="l" defTabSz="653110" rtl="0" eaLnBrk="1" latinLnBrk="0" hangingPunct="1">
              <a:defRPr kern="1200">
                <a:solidFill>
                  <a:schemeClr val="tx1"/>
                </a:solidFill>
                <a:latin typeface="Arial" charset="0"/>
                <a:ea typeface="ＭＳ Ｐゴシック" charset="0"/>
                <a:cs typeface="ＭＳ Ｐゴシック" charset="0"/>
              </a:defRPr>
            </a:lvl8pPr>
            <a:lvl9pPr marL="5224882" algn="l" defTabSz="653110" rtl="0" eaLnBrk="1" latinLnBrk="0" hangingPunct="1">
              <a:defRPr kern="1200">
                <a:solidFill>
                  <a:schemeClr val="tx1"/>
                </a:solidFill>
                <a:latin typeface="Arial" charset="0"/>
                <a:ea typeface="ＭＳ Ｐゴシック" charset="0"/>
                <a:cs typeface="ＭＳ Ｐゴシック" charset="0"/>
              </a:defRPr>
            </a:lvl9pPr>
          </a:lstStyle>
          <a:p>
            <a:pPr>
              <a:defRPr/>
            </a:pPr>
            <a:fld id="{D6E4A9EC-2F93-AA4A-8BF5-70DF04282848}" type="slidenum">
              <a:rPr lang="en-US" smtClean="0">
                <a:solidFill>
                  <a:srgbClr val="82785C"/>
                </a:solidFill>
                <a:latin typeface="Arial"/>
              </a:rPr>
              <a:pPr>
                <a:defRPr/>
              </a:pPr>
              <a:t>15</a:t>
            </a:fld>
            <a:endParaRPr lang="en-US" dirty="0">
              <a:solidFill>
                <a:srgbClr val="82785C"/>
              </a:solidFill>
              <a:latin typeface="Arial"/>
            </a:endParaRPr>
          </a:p>
        </p:txBody>
      </p:sp>
      <p:sp>
        <p:nvSpPr>
          <p:cNvPr id="71" name="TextBox 70"/>
          <p:cNvSpPr txBox="1"/>
          <p:nvPr/>
        </p:nvSpPr>
        <p:spPr>
          <a:xfrm>
            <a:off x="474974" y="907682"/>
            <a:ext cx="1081063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Finalize </a:t>
            </a:r>
            <a:r>
              <a:rPr lang="en-US" sz="2000" dirty="0" smtClean="0"/>
              <a:t>comprehensive </a:t>
            </a:r>
            <a:r>
              <a:rPr lang="en-US" sz="2000" dirty="0"/>
              <a:t>assessment report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Develop </a:t>
            </a:r>
            <a:r>
              <a:rPr lang="en-US" sz="2000" dirty="0" smtClean="0"/>
              <a:t>approach and detailed </a:t>
            </a:r>
            <a:r>
              <a:rPr lang="en-US" sz="2000" dirty="0"/>
              <a:t>plans for top short-term opportunities for 2018</a:t>
            </a:r>
          </a:p>
          <a:p>
            <a:endParaRPr lang="en-US" sz="2000" dirty="0"/>
          </a:p>
          <a:p>
            <a:pPr marL="285750" indent="-285750">
              <a:buFont typeface="Arial" panose="020B0604020202020204" pitchFamily="34" charset="0"/>
              <a:buChar char="•"/>
            </a:pPr>
            <a:r>
              <a:rPr lang="en-US" sz="2000" dirty="0"/>
              <a:t>Network Automation Opportunities with Functional Leaders</a:t>
            </a:r>
          </a:p>
          <a:p>
            <a:endParaRPr lang="en-US" sz="2000" dirty="0"/>
          </a:p>
          <a:p>
            <a:pPr marL="285750" indent="-285750">
              <a:buFont typeface="Arial" panose="020B0604020202020204" pitchFamily="34" charset="0"/>
              <a:buChar char="•"/>
            </a:pPr>
            <a:r>
              <a:rPr lang="en-US" sz="2000" dirty="0"/>
              <a:t>Develop Business Cases as part of 2019 Business Planning based on Functional Leader Input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7070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436808"/>
            <a:ext cx="6518860" cy="523220"/>
          </a:xfrm>
          <a:prstGeom prst="rect">
            <a:avLst/>
          </a:prstGeom>
        </p:spPr>
        <p:txBody>
          <a:bodyPr wrap="square">
            <a:spAutoFit/>
          </a:bodyPr>
          <a:lstStyle/>
          <a:p>
            <a:pPr defTabSz="914400"/>
            <a:r>
              <a:rPr lang="en-US" sz="2800" b="1" dirty="0" smtClean="0">
                <a:solidFill>
                  <a:schemeClr val="tx1">
                    <a:lumMod val="85000"/>
                    <a:lumOff val="15000"/>
                  </a:schemeClr>
                </a:solidFill>
                <a:ea typeface="Roboto" panose="02000000000000000000" pitchFamily="2" charset="0"/>
              </a:rPr>
              <a:t>Thank You</a:t>
            </a:r>
            <a:endParaRPr lang="en-US" sz="2800" b="1" dirty="0">
              <a:solidFill>
                <a:schemeClr val="tx1">
                  <a:lumMod val="85000"/>
                  <a:lumOff val="15000"/>
                </a:schemeClr>
              </a:solidFill>
              <a:ea typeface="Roboto" panose="02000000000000000000" pitchFamily="2" charset="0"/>
            </a:endParaRPr>
          </a:p>
        </p:txBody>
      </p:sp>
      <p:sp>
        <p:nvSpPr>
          <p:cNvPr id="2" name="Slide Number Placeholder 1"/>
          <p:cNvSpPr>
            <a:spLocks noGrp="1"/>
          </p:cNvSpPr>
          <p:nvPr>
            <p:ph type="sldNum" sz="quarter" idx="12"/>
          </p:nvPr>
        </p:nvSpPr>
        <p:spPr/>
        <p:txBody>
          <a:bodyPr/>
          <a:lstStyle/>
          <a:p>
            <a:fld id="{0CA9B495-CF4F-4BF3-9E44-DB2823AEAE04}" type="slidenum">
              <a:rPr lang="en-US" smtClean="0"/>
              <a:t>16</a:t>
            </a:fld>
            <a:endParaRPr lang="en-US" dirty="0"/>
          </a:p>
        </p:txBody>
      </p:sp>
    </p:spTree>
    <p:extLst>
      <p:ext uri="{BB962C8B-B14F-4D97-AF65-F5344CB8AC3E}">
        <p14:creationId xmlns:p14="http://schemas.microsoft.com/office/powerpoint/2010/main" val="626429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Intentionally Left Blank</a:t>
            </a:r>
            <a:endParaRPr lang="en-US"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A9B495-CF4F-4BF3-9E44-DB2823AEAE04}"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2314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436808"/>
            <a:ext cx="6518860" cy="523220"/>
          </a:xfrm>
          <a:prstGeom prst="rect">
            <a:avLst/>
          </a:prstGeom>
        </p:spPr>
        <p:txBody>
          <a:bodyPr wrap="square">
            <a:spAutoFit/>
          </a:bodyPr>
          <a:lstStyle/>
          <a:p>
            <a:pPr defTabSz="914400"/>
            <a:r>
              <a:rPr lang="en-US" sz="2800" b="1">
                <a:solidFill>
                  <a:schemeClr val="tx1">
                    <a:lumMod val="85000"/>
                    <a:lumOff val="15000"/>
                  </a:schemeClr>
                </a:solidFill>
                <a:ea typeface="Roboto" panose="02000000000000000000" pitchFamily="2" charset="0"/>
              </a:rPr>
              <a:t>Additional Information</a:t>
            </a:r>
            <a:endParaRPr lang="en-US" sz="2800" b="1" dirty="0">
              <a:solidFill>
                <a:schemeClr val="tx1">
                  <a:lumMod val="85000"/>
                  <a:lumOff val="15000"/>
                </a:schemeClr>
              </a:solidFill>
              <a:ea typeface="Roboto" panose="02000000000000000000" pitchFamily="2" charset="0"/>
            </a:endParaRPr>
          </a:p>
        </p:txBody>
      </p:sp>
      <p:sp>
        <p:nvSpPr>
          <p:cNvPr id="2" name="Slide Number Placeholder 1"/>
          <p:cNvSpPr>
            <a:spLocks noGrp="1"/>
          </p:cNvSpPr>
          <p:nvPr>
            <p:ph type="sldNum" sz="quarter" idx="12"/>
          </p:nvPr>
        </p:nvSpPr>
        <p:spPr/>
        <p:txBody>
          <a:bodyPr/>
          <a:lstStyle/>
          <a:p>
            <a:fld id="{0CA9B495-CF4F-4BF3-9E44-DB2823AEAE04}" type="slidenum">
              <a:rPr lang="en-US" smtClean="0"/>
              <a:t>18</a:t>
            </a:fld>
            <a:endParaRPr lang="en-US" dirty="0"/>
          </a:p>
        </p:txBody>
      </p:sp>
    </p:spTree>
    <p:extLst>
      <p:ext uri="{BB962C8B-B14F-4D97-AF65-F5344CB8AC3E}">
        <p14:creationId xmlns:p14="http://schemas.microsoft.com/office/powerpoint/2010/main" val="2301627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a:grpSpLocks noChangeAspect="1"/>
          </p:cNvGrpSpPr>
          <p:nvPr/>
        </p:nvGrpSpPr>
        <p:grpSpPr>
          <a:xfrm>
            <a:off x="8963502" y="4919948"/>
            <a:ext cx="2820227" cy="1224247"/>
            <a:chOff x="8257879" y="5059292"/>
            <a:chExt cx="3435652" cy="1224247"/>
          </a:xfrm>
        </p:grpSpPr>
        <p:cxnSp>
          <p:nvCxnSpPr>
            <p:cNvPr id="124" name="Straight Arrow Connector 123"/>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Oval 124"/>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Oval 125"/>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Oval 126"/>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Oval 127"/>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TextBox 128"/>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30" name="TextBox 129"/>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31" name="TextBox 130"/>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32" name="TextBox 131"/>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33" name="TextBox 132"/>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34" name="Rectangle 133"/>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28366" y="757137"/>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368473"/>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282792"/>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069153" y="3525322"/>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216672"/>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2" name="Title 1"/>
          <p:cNvSpPr>
            <a:spLocks noGrp="1"/>
          </p:cNvSpPr>
          <p:nvPr>
            <p:ph type="title"/>
          </p:nvPr>
        </p:nvSpPr>
        <p:spPr>
          <a:xfrm>
            <a:off x="668937" y="147432"/>
            <a:ext cx="8441645" cy="339086"/>
          </a:xfrm>
        </p:spPr>
        <p:txBody>
          <a:bodyPr/>
          <a:lstStyle/>
          <a:p>
            <a:r>
              <a:rPr lang="en-US" dirty="0" smtClean="0">
                <a:solidFill>
                  <a:schemeClr val="tx1">
                    <a:lumMod val="75000"/>
                    <a:lumOff val="25000"/>
                  </a:schemeClr>
                </a:solidFill>
              </a:rPr>
              <a:t>Trial Management</a:t>
            </a:r>
            <a:endParaRPr lang="en-US" dirty="0">
              <a:solidFill>
                <a:schemeClr val="tx1">
                  <a:lumMod val="75000"/>
                  <a:lumOff val="25000"/>
                </a:schemeClr>
              </a:solidFill>
            </a:endParaRPr>
          </a:p>
        </p:txBody>
      </p:sp>
      <p:sp>
        <p:nvSpPr>
          <p:cNvPr id="7" name="TextBox 6"/>
          <p:cNvSpPr txBox="1"/>
          <p:nvPr/>
        </p:nvSpPr>
        <p:spPr>
          <a:xfrm>
            <a:off x="10083002" y="2892502"/>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39" name="Oval 38"/>
          <p:cNvSpPr/>
          <p:nvPr/>
        </p:nvSpPr>
        <p:spPr>
          <a:xfrm>
            <a:off x="8375759" y="3697338"/>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253864"/>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xtBox 43"/>
          <p:cNvSpPr txBox="1"/>
          <p:nvPr/>
        </p:nvSpPr>
        <p:spPr>
          <a:xfrm>
            <a:off x="8977856" y="37830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46" name="Oval 45"/>
          <p:cNvSpPr/>
          <p:nvPr/>
        </p:nvSpPr>
        <p:spPr>
          <a:xfrm>
            <a:off x="6432628" y="1873444"/>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245978"/>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5067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p:cNvSpPr txBox="1"/>
          <p:nvPr/>
        </p:nvSpPr>
        <p:spPr>
          <a:xfrm>
            <a:off x="2131376" y="5278144"/>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2" name="Oval 51"/>
          <p:cNvSpPr/>
          <p:nvPr/>
        </p:nvSpPr>
        <p:spPr>
          <a:xfrm>
            <a:off x="6392305" y="3713764"/>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2432911" y="2593219"/>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54" name="Oval 53"/>
          <p:cNvSpPr/>
          <p:nvPr/>
        </p:nvSpPr>
        <p:spPr>
          <a:xfrm>
            <a:off x="8936875" y="2290942"/>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4584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361100"/>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501111"/>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6443508" y="2340628"/>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2892584"/>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803939"/>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328787"/>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5" name="Oval 64"/>
          <p:cNvSpPr/>
          <p:nvPr/>
        </p:nvSpPr>
        <p:spPr>
          <a:xfrm>
            <a:off x="10351336" y="338463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p:cNvSpPr txBox="1"/>
          <p:nvPr/>
        </p:nvSpPr>
        <p:spPr>
          <a:xfrm>
            <a:off x="5834245" y="4364712"/>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68" name="Oval 67"/>
          <p:cNvSpPr/>
          <p:nvPr/>
        </p:nvSpPr>
        <p:spPr>
          <a:xfrm>
            <a:off x="5816976" y="3376417"/>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p:cNvSpPr txBox="1"/>
          <p:nvPr/>
        </p:nvSpPr>
        <p:spPr>
          <a:xfrm>
            <a:off x="5132992" y="2870595"/>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10" name="Diamond 9"/>
          <p:cNvSpPr/>
          <p:nvPr/>
        </p:nvSpPr>
        <p:spPr>
          <a:xfrm>
            <a:off x="3449138" y="82332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970560"/>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03674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168034"/>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234218"/>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Diamond 119"/>
          <p:cNvSpPr/>
          <p:nvPr/>
        </p:nvSpPr>
        <p:spPr>
          <a:xfrm>
            <a:off x="3645511" y="821156"/>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820444"/>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234043"/>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757137"/>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p:cNvSpPr/>
          <p:nvPr/>
        </p:nvSpPr>
        <p:spPr>
          <a:xfrm>
            <a:off x="209743" y="620327"/>
            <a:ext cx="11982257" cy="623767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6" name="TextBox 75"/>
          <p:cNvSpPr txBox="1"/>
          <p:nvPr/>
        </p:nvSpPr>
        <p:spPr>
          <a:xfrm>
            <a:off x="664039" y="1431517"/>
            <a:ext cx="367553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Project Management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Tool: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Integrated trial milestone information enabling resource management and view of trial deliverable execution, notifications/workflow automate communication and associated actions cross-functionally; reduces manual tracking and reliance on individual communications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8" name="TextBox 77"/>
          <p:cNvSpPr txBox="1"/>
          <p:nvPr/>
        </p:nvSpPr>
        <p:spPr>
          <a:xfrm>
            <a:off x="1557062" y="5207225"/>
            <a:ext cx="261586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End of trial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reconciler:</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Reconcile financial disclosure with payments, ERB name/address, investigators name and laboratory name information for CSR; reduces time pressure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80" name="TextBox 79"/>
          <p:cNvSpPr txBox="1"/>
          <p:nvPr/>
        </p:nvSpPr>
        <p:spPr>
          <a:xfrm>
            <a:off x="648458" y="3581371"/>
            <a:ext cx="188117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eTMF upload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Assistant:</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Upload documents from email/other locations to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Veeva</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populate document metadata; timely trial documentation, improves inspection readiness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0" name="Oval 69"/>
          <p:cNvSpPr/>
          <p:nvPr/>
        </p:nvSpPr>
        <p:spPr>
          <a:xfrm>
            <a:off x="1367920" y="584689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04089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25443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117226"/>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49785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1862941" y="2896258"/>
            <a:ext cx="278679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Lab Invoice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Reconciler:</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Reconcile lab payment invoices against the budget; effort focused on resolving issues vs. reviewing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9" name="TextBox 78"/>
          <p:cNvSpPr txBox="1"/>
          <p:nvPr/>
        </p:nvSpPr>
        <p:spPr>
          <a:xfrm>
            <a:off x="4555823" y="5169521"/>
            <a:ext cx="250815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eTMF QC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Assistant: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Check document quality during upload, identifies areas of correction; improves quality and inspection readiness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81" name="TextBox 80"/>
          <p:cNvSpPr txBox="1"/>
          <p:nvPr/>
        </p:nvSpPr>
        <p:spPr>
          <a:xfrm>
            <a:off x="3901730" y="3571489"/>
            <a:ext cx="281673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Clinical Access Management Portal (CAMP</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Centralize tracking of study team personnel, manage system (i.e.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InForm</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IWRS, training) access for study and site personnel based on role; automate tracking and system access.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3" name="Oval 72"/>
          <p:cNvSpPr/>
          <p:nvPr/>
        </p:nvSpPr>
        <p:spPr>
          <a:xfrm>
            <a:off x="5220643" y="59617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endCxn id="75" idx="1"/>
          </p:cNvCxnSpPr>
          <p:nvPr/>
        </p:nvCxnSpPr>
        <p:spPr>
          <a:xfrm>
            <a:off x="4140677" y="2065549"/>
            <a:ext cx="870143" cy="4590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p:cNvCxnSpPr/>
          <p:nvPr/>
        </p:nvCxnSpPr>
        <p:spPr>
          <a:xfrm flipH="1">
            <a:off x="3110516" y="3693612"/>
            <a:ext cx="197068" cy="585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p:cNvCxnSpPr>
            <a:endCxn id="70" idx="2"/>
          </p:cNvCxnSpPr>
          <p:nvPr/>
        </p:nvCxnSpPr>
        <p:spPr>
          <a:xfrm flipH="1">
            <a:off x="1367920" y="4868247"/>
            <a:ext cx="172590" cy="10700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p:cNvCxnSpPr/>
          <p:nvPr/>
        </p:nvCxnSpPr>
        <p:spPr>
          <a:xfrm>
            <a:off x="2928498" y="5125653"/>
            <a:ext cx="23448" cy="4780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p:cNvCxnSpPr/>
          <p:nvPr/>
        </p:nvCxnSpPr>
        <p:spPr>
          <a:xfrm flipV="1">
            <a:off x="4216516" y="4432650"/>
            <a:ext cx="303445" cy="82793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p:cNvCxnSpPr/>
          <p:nvPr/>
        </p:nvCxnSpPr>
        <p:spPr>
          <a:xfrm flipV="1">
            <a:off x="5310098" y="5625138"/>
            <a:ext cx="216661" cy="3734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TextBox 121"/>
          <p:cNvSpPr txBox="1"/>
          <p:nvPr/>
        </p:nvSpPr>
        <p:spPr>
          <a:xfrm>
            <a:off x="7176968" y="659422"/>
            <a:ext cx="5016459" cy="3539430"/>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400" b="1" dirty="0">
              <a:solidFill>
                <a:srgbClr val="C00000"/>
              </a:solidFill>
              <a:latin typeface="Calibri" panose="020F0502020204030204"/>
            </a:endParaRPr>
          </a:p>
          <a:p>
            <a:pPr lvl="0">
              <a:defRPr/>
            </a:pPr>
            <a:r>
              <a:rPr lang="en-US" sz="1400" dirty="0" smtClean="0"/>
              <a:t>Facilitating proactive oversight and execution of Trial Deliverables from Set-up to Submissions</a:t>
            </a:r>
          </a:p>
          <a:p>
            <a:pPr lvl="0">
              <a:defRPr/>
            </a:pPr>
            <a:endParaRPr kumimoji="0" lang="en-US" sz="14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Impact</a:t>
            </a:r>
          </a:p>
          <a:p>
            <a:pPr marL="115888" indent="-115888">
              <a:buFont typeface="Wingdings" panose="05000000000000000000" pitchFamily="2" charset="2"/>
              <a:buChar char="§"/>
              <a:defRPr/>
            </a:pPr>
            <a:r>
              <a:rPr lang="en-US" sz="1400" dirty="0" smtClean="0"/>
              <a:t>Effort </a:t>
            </a:r>
            <a:r>
              <a:rPr lang="en-US" sz="1400" dirty="0"/>
              <a:t>savings by implementing of Trial management tools </a:t>
            </a:r>
          </a:p>
          <a:p>
            <a:pPr marL="115888" indent="-115888">
              <a:buFont typeface="Wingdings" panose="05000000000000000000" pitchFamily="2" charset="2"/>
              <a:buChar char="§"/>
              <a:defRPr/>
            </a:pPr>
            <a:r>
              <a:rPr lang="en-US" sz="1400" dirty="0"/>
              <a:t>Improved quality of data and documents </a:t>
            </a:r>
            <a:r>
              <a:rPr lang="en-US" sz="1400" dirty="0" smtClean="0"/>
              <a:t>uploaded</a:t>
            </a:r>
          </a:p>
          <a:p>
            <a:pPr marL="115888" indent="-115888">
              <a:buFont typeface="Wingdings" panose="05000000000000000000" pitchFamily="2" charset="2"/>
              <a:buChar char="§"/>
              <a:defRPr/>
            </a:pPr>
            <a:r>
              <a:rPr lang="en-US" sz="1400" dirty="0"/>
              <a:t>Cycle time reduction with proactive decisions made for milestones on  critical path </a:t>
            </a:r>
            <a:endParaRPr lang="en-US" sz="1400" dirty="0" smtClean="0"/>
          </a:p>
          <a:p>
            <a:pPr marL="115888" indent="-115888">
              <a:buFont typeface="Wingdings" panose="05000000000000000000" pitchFamily="2" charset="2"/>
              <a:buChar char="§"/>
              <a:defRPr/>
            </a:pPr>
            <a:endParaRPr lang="en-US" sz="1400" dirty="0"/>
          </a:p>
          <a:p>
            <a:pPr lvl="0">
              <a:defRPr/>
            </a:pPr>
            <a:r>
              <a:rPr lang="en-US" sz="1400" b="1" dirty="0">
                <a:solidFill>
                  <a:srgbClr val="C00000"/>
                </a:solidFill>
              </a:rPr>
              <a:t>Dependencies</a:t>
            </a:r>
          </a:p>
          <a:p>
            <a:pPr marL="115888" lvl="0" indent="-115888">
              <a:buFont typeface="Wingdings" panose="05000000000000000000" pitchFamily="2" charset="2"/>
              <a:buChar char="§"/>
              <a:defRPr/>
            </a:pPr>
            <a:r>
              <a:rPr lang="en-US" sz="1400" dirty="0" smtClean="0">
                <a:solidFill>
                  <a:prstClr val="black"/>
                </a:solidFill>
              </a:rPr>
              <a:t>Shared Investigator Platform</a:t>
            </a:r>
            <a:endParaRPr lang="en-US" sz="1400" dirty="0">
              <a:solidFill>
                <a:prstClr val="black"/>
              </a:solidFill>
            </a:endParaRPr>
          </a:p>
          <a:p>
            <a:pPr marL="115888" indent="-115888">
              <a:buFont typeface="Wingdings" panose="05000000000000000000" pitchFamily="2" charset="2"/>
              <a:buChar char="§"/>
              <a:defRPr/>
            </a:pPr>
            <a:endParaRPr lang="en-US" sz="1400" dirty="0"/>
          </a:p>
          <a:p>
            <a:pPr marR="0" lvl="0" algn="l" defTabSz="914400" rtl="0" eaLnBrk="1" fontAlgn="auto" latinLnBrk="0" hangingPunct="1">
              <a:lnSpc>
                <a:spcPct val="100000"/>
              </a:lnSpc>
              <a:spcBef>
                <a:spcPts val="0"/>
              </a:spcBef>
              <a:spcAft>
                <a:spcPts val="0"/>
              </a:spcAft>
              <a:buClrTx/>
              <a:buSzTx/>
              <a:tabLst/>
              <a:defRPr/>
            </a:pPr>
            <a:endParaRPr lang="en-US" sz="1400" dirty="0" smtClean="0"/>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effectLst/>
              <a:uLnTx/>
              <a:uFillTx/>
              <a:latin typeface="Calibri" panose="020F0502020204030204"/>
            </a:endParaRPr>
          </a:p>
        </p:txBody>
      </p:sp>
      <p:sp>
        <p:nvSpPr>
          <p:cNvPr id="82" name="TextBox 81"/>
          <p:cNvSpPr txBox="1"/>
          <p:nvPr/>
        </p:nvSpPr>
        <p:spPr>
          <a:xfrm rot="16200000">
            <a:off x="-110667" y="3625500"/>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203167"/>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499259"/>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193771"/>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458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Slide Number Placeholder 2"/>
          <p:cNvSpPr>
            <a:spLocks noGrp="1"/>
          </p:cNvSpPr>
          <p:nvPr>
            <p:ph type="sldNum" sz="quarter" idx="4"/>
          </p:nvPr>
        </p:nvSpPr>
        <p:spPr/>
        <p:txBody>
          <a:bodyPr/>
          <a:lstStyle/>
          <a:p>
            <a:fld id="{B0F44E99-70CB-4F4A-9930-CBFFEC315CCC}" type="slidenum">
              <a:rPr lang="en-US" smtClean="0"/>
              <a:pPr/>
              <a:t>2</a:t>
            </a:fld>
            <a:endParaRPr lang="en-US" dirty="0"/>
          </a:p>
        </p:txBody>
      </p:sp>
      <p:sp>
        <p:nvSpPr>
          <p:cNvPr id="4" name="Slide Number Placeholder 5"/>
          <p:cNvSpPr txBox="1">
            <a:spLocks/>
          </p:cNvSpPr>
          <p:nvPr/>
        </p:nvSpPr>
        <p:spPr>
          <a:xfrm>
            <a:off x="9799320" y="6721467"/>
            <a:ext cx="3413760" cy="438150"/>
          </a:xfrm>
          <a:prstGeom prst="rect">
            <a:avLst/>
          </a:prstGeom>
        </p:spPr>
        <p:txBody>
          <a:bodyPr vert="horz" lIns="130622" tIns="65311" rIns="130622" bIns="65311" rtlCol="0" anchor="ctr"/>
          <a:lstStyle>
            <a:defPPr>
              <a:defRPr lang="en-US"/>
            </a:defPPr>
            <a:lvl1pPr algn="r" defTabSz="653110" rtl="0" fontAlgn="auto">
              <a:spcBef>
                <a:spcPts val="0"/>
              </a:spcBef>
              <a:spcAft>
                <a:spcPts val="0"/>
              </a:spcAft>
              <a:defRPr sz="1100" kern="1200">
                <a:solidFill>
                  <a:schemeClr val="accent2"/>
                </a:solidFill>
                <a:latin typeface="+mn-lt"/>
                <a:ea typeface="+mn-ea"/>
                <a:cs typeface="DIN-Regular"/>
              </a:defRPr>
            </a:lvl1pPr>
            <a:lvl2pPr marL="65311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30622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95933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61244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265551" algn="l" defTabSz="653110" rtl="0" eaLnBrk="1" latinLnBrk="0" hangingPunct="1">
              <a:defRPr kern="1200">
                <a:solidFill>
                  <a:schemeClr val="tx1"/>
                </a:solidFill>
                <a:latin typeface="Arial" charset="0"/>
                <a:ea typeface="ＭＳ Ｐゴシック" charset="0"/>
                <a:cs typeface="ＭＳ Ｐゴシック" charset="0"/>
              </a:defRPr>
            </a:lvl6pPr>
            <a:lvl7pPr marL="3918661" algn="l" defTabSz="653110" rtl="0" eaLnBrk="1" latinLnBrk="0" hangingPunct="1">
              <a:defRPr kern="1200">
                <a:solidFill>
                  <a:schemeClr val="tx1"/>
                </a:solidFill>
                <a:latin typeface="Arial" charset="0"/>
                <a:ea typeface="ＭＳ Ｐゴシック" charset="0"/>
                <a:cs typeface="ＭＳ Ｐゴシック" charset="0"/>
              </a:defRPr>
            </a:lvl7pPr>
            <a:lvl8pPr marL="4571771" algn="l" defTabSz="653110" rtl="0" eaLnBrk="1" latinLnBrk="0" hangingPunct="1">
              <a:defRPr kern="1200">
                <a:solidFill>
                  <a:schemeClr val="tx1"/>
                </a:solidFill>
                <a:latin typeface="Arial" charset="0"/>
                <a:ea typeface="ＭＳ Ｐゴシック" charset="0"/>
                <a:cs typeface="ＭＳ Ｐゴシック" charset="0"/>
              </a:defRPr>
            </a:lvl8pPr>
            <a:lvl9pPr marL="5224882" algn="l" defTabSz="653110" rtl="0" eaLnBrk="1" latinLnBrk="0" hangingPunct="1">
              <a:defRPr kern="1200">
                <a:solidFill>
                  <a:schemeClr val="tx1"/>
                </a:solidFill>
                <a:latin typeface="Arial" charset="0"/>
                <a:ea typeface="ＭＳ Ｐゴシック" charset="0"/>
                <a:cs typeface="ＭＳ Ｐゴシック" charset="0"/>
              </a:defRPr>
            </a:lvl9pPr>
          </a:lstStyle>
          <a:p>
            <a:pPr>
              <a:defRPr/>
            </a:pPr>
            <a:fld id="{D6E4A9EC-2F93-AA4A-8BF5-70DF04282848}" type="slidenum">
              <a:rPr lang="en-US" smtClean="0">
                <a:solidFill>
                  <a:srgbClr val="82785C"/>
                </a:solidFill>
                <a:latin typeface="Arial"/>
              </a:rPr>
              <a:pPr>
                <a:defRPr/>
              </a:pPr>
              <a:t>2</a:t>
            </a:fld>
            <a:endParaRPr lang="en-US" dirty="0">
              <a:solidFill>
                <a:srgbClr val="82785C"/>
              </a:solidFill>
              <a:latin typeface="Arial"/>
            </a:endParaRPr>
          </a:p>
        </p:txBody>
      </p:sp>
      <p:sp>
        <p:nvSpPr>
          <p:cNvPr id="13" name="TextBox 12"/>
          <p:cNvSpPr txBox="1"/>
          <p:nvPr/>
        </p:nvSpPr>
        <p:spPr>
          <a:xfrm>
            <a:off x="494125" y="1150137"/>
            <a:ext cx="1081063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Review Project Output</a:t>
            </a:r>
          </a:p>
          <a:p>
            <a:endParaRPr lang="en-US" sz="2000" dirty="0"/>
          </a:p>
          <a:p>
            <a:pPr marL="285750" indent="-285750">
              <a:buFont typeface="Arial" panose="020B0604020202020204" pitchFamily="34" charset="0"/>
              <a:buChar char="•"/>
            </a:pPr>
            <a:r>
              <a:rPr lang="en-US" sz="2000" dirty="0"/>
              <a:t>Recommend Approach</a:t>
            </a:r>
          </a:p>
          <a:p>
            <a:endParaRPr lang="en-US" sz="2000" dirty="0"/>
          </a:p>
          <a:p>
            <a:pPr marL="285750" indent="-285750">
              <a:buFont typeface="Arial" panose="020B0604020202020204" pitchFamily="34" charset="0"/>
              <a:buChar char="•"/>
            </a:pPr>
            <a:r>
              <a:rPr lang="en-US" sz="2000" dirty="0"/>
              <a:t>Align on Next Steps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64851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a:grpSpLocks noChangeAspect="1"/>
          </p:cNvGrpSpPr>
          <p:nvPr/>
        </p:nvGrpSpPr>
        <p:grpSpPr>
          <a:xfrm>
            <a:off x="8963502" y="4919948"/>
            <a:ext cx="2820227" cy="1224247"/>
            <a:chOff x="8257879" y="5059292"/>
            <a:chExt cx="3435652" cy="1224247"/>
          </a:xfrm>
        </p:grpSpPr>
        <p:cxnSp>
          <p:nvCxnSpPr>
            <p:cNvPr id="101" name="Straight Arrow Connector 100"/>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Oval 102"/>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Oval 103"/>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105"/>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TextBox 123"/>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25" name="TextBox 124"/>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26" name="TextBox 125"/>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27" name="TextBox 126"/>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28" name="TextBox 127"/>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9" name="Rectangle 128"/>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Clinical Risk Management</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181485" y="692169"/>
            <a:ext cx="11994293" cy="61196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Box 48"/>
          <p:cNvSpPr txBox="1"/>
          <p:nvPr/>
        </p:nvSpPr>
        <p:spPr>
          <a:xfrm>
            <a:off x="3019476" y="2616278"/>
            <a:ext cx="279750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eRACT</a:t>
            </a: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 Electronic Risk Assessment &amp; Categorization Tool: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 library of risks and associated mitigation plans, facilitates study team collaboration with linkages to Integrated Quality Risk Management and risk review; evolving from risk assessment to predictive risk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p:cNvSpPr txBox="1"/>
          <p:nvPr/>
        </p:nvSpPr>
        <p:spPr>
          <a:xfrm>
            <a:off x="3302725" y="1033931"/>
            <a:ext cx="325666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Issue Tracking and Management System (ITMS):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Aggregated tracking, management and reporting of issues and actions; leading to informed decisions, on-going trending and timely interventions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2" name="Straight Connector 121"/>
          <p:cNvCxnSpPr>
            <a:endCxn id="48" idx="1"/>
          </p:cNvCxnSpPr>
          <p:nvPr/>
        </p:nvCxnSpPr>
        <p:spPr>
          <a:xfrm>
            <a:off x="4638777" y="3981025"/>
            <a:ext cx="431298" cy="4164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a:off x="6136043" y="1694120"/>
            <a:ext cx="436281" cy="4086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7078526" y="807960"/>
            <a:ext cx="5016459" cy="3539430"/>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400" b="1" dirty="0">
              <a:solidFill>
                <a:srgbClr val="C00000"/>
              </a:solidFill>
              <a:latin typeface="Calibri" panose="020F0502020204030204"/>
            </a:endParaRPr>
          </a:p>
          <a:p>
            <a:pPr lvl="0">
              <a:defRPr/>
            </a:pPr>
            <a:r>
              <a:rPr lang="en-US" sz="1400" dirty="0" smtClean="0"/>
              <a:t>Efficient, Integrated  and Predictive Risk </a:t>
            </a:r>
            <a:r>
              <a:rPr lang="en-US" sz="1400" dirty="0"/>
              <a:t>Identification, Assessment </a:t>
            </a:r>
            <a:r>
              <a:rPr lang="en-US" sz="1400" dirty="0" smtClean="0"/>
              <a:t>&amp; Issue Management</a:t>
            </a:r>
          </a:p>
          <a:p>
            <a:pPr lvl="0">
              <a:defRPr/>
            </a:pPr>
            <a:endParaRPr kumimoji="0" lang="en-US" sz="14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Impact</a:t>
            </a:r>
            <a:endParaRPr lang="en-US" sz="1400" dirty="0" smtClean="0">
              <a:solidFill>
                <a:prstClr val="black"/>
              </a:solidFill>
            </a:endParaRPr>
          </a:p>
          <a:p>
            <a:pPr marL="115888" indent="-115888">
              <a:buFont typeface="Wingdings" panose="05000000000000000000" pitchFamily="2" charset="2"/>
              <a:buChar char="§"/>
              <a:defRPr/>
            </a:pPr>
            <a:r>
              <a:rPr lang="en-US" sz="1400" dirty="0" smtClean="0"/>
              <a:t>Increased efficiency with </a:t>
            </a:r>
            <a:r>
              <a:rPr lang="en-US" sz="1400" dirty="0"/>
              <a:t>proactive  and predictive  risk management driven through library of risks, key data points and mitigation plans</a:t>
            </a:r>
          </a:p>
          <a:p>
            <a:pPr marL="115888" indent="-115888">
              <a:buFont typeface="Wingdings" panose="05000000000000000000" pitchFamily="2" charset="2"/>
              <a:buChar char="§"/>
              <a:defRPr/>
            </a:pPr>
            <a:r>
              <a:rPr lang="en-US" sz="1400" dirty="0"/>
              <a:t>Data driven interventions for managing risks and issues across all areas within a </a:t>
            </a:r>
            <a:r>
              <a:rPr lang="en-US" sz="1400" dirty="0" smtClean="0"/>
              <a:t>Trial</a:t>
            </a:r>
          </a:p>
          <a:p>
            <a:pPr marL="115888" indent="-115888">
              <a:buFont typeface="Wingdings" panose="05000000000000000000" pitchFamily="2" charset="2"/>
              <a:buChar char="§"/>
              <a:defRPr/>
            </a:pPr>
            <a:endParaRPr lang="en-US" sz="1400" dirty="0"/>
          </a:p>
          <a:p>
            <a:pPr marL="115888" indent="-115888">
              <a:buFont typeface="Wingdings" panose="05000000000000000000" pitchFamily="2" charset="2"/>
              <a:buChar char="§"/>
              <a:defRPr/>
            </a:pPr>
            <a:endParaRPr lang="en-US" sz="1400" dirty="0" smtClean="0"/>
          </a:p>
          <a:p>
            <a:pPr marL="285750" indent="-285750">
              <a:buFont typeface="Arial" panose="020B0604020202020204" pitchFamily="34" charset="0"/>
              <a:buChar char="•"/>
            </a:pPr>
            <a:endParaRPr lang="en-US" sz="1400" b="1" dirty="0">
              <a:solidFill>
                <a:srgbClr val="0070C0"/>
              </a:solidFill>
              <a:latin typeface="Calibri" panose="020F0502020204030204"/>
            </a:endParaRPr>
          </a:p>
          <a:p>
            <a:pPr lvl="0">
              <a:defRPr/>
            </a:pPr>
            <a:endParaRPr lang="en-US" sz="1400" dirty="0" smtClean="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smtClean="0">
              <a:solidFill>
                <a:prstClr val="black"/>
              </a:solidFill>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650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757137"/>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368473"/>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282792"/>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364974" y="1709150"/>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Project Management Tool</a:t>
            </a:r>
          </a:p>
        </p:txBody>
      </p:sp>
      <p:sp>
        <p:nvSpPr>
          <p:cNvPr id="78" name="TextBox 77"/>
          <p:cNvSpPr txBox="1"/>
          <p:nvPr/>
        </p:nvSpPr>
        <p:spPr>
          <a:xfrm>
            <a:off x="2261790" y="4549420"/>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End of trial reconciler</a:t>
            </a:r>
          </a:p>
        </p:txBody>
      </p:sp>
      <p:sp>
        <p:nvSpPr>
          <p:cNvPr id="80" name="TextBox 79"/>
          <p:cNvSpPr txBox="1"/>
          <p:nvPr/>
        </p:nvSpPr>
        <p:spPr>
          <a:xfrm>
            <a:off x="757949" y="53491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upload Assistant</a:t>
            </a:r>
          </a:p>
        </p:txBody>
      </p:sp>
      <p:sp>
        <p:nvSpPr>
          <p:cNvPr id="49" name="TextBox 48"/>
          <p:cNvSpPr txBox="1"/>
          <p:nvPr/>
        </p:nvSpPr>
        <p:spPr>
          <a:xfrm>
            <a:off x="4069153" y="3525322"/>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216672"/>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Issue Tracking and Management System (ITMS)</a:t>
            </a:r>
          </a:p>
        </p:txBody>
      </p:sp>
      <p:sp>
        <p:nvSpPr>
          <p:cNvPr id="2" name="Title 1"/>
          <p:cNvSpPr>
            <a:spLocks noGrp="1"/>
          </p:cNvSpPr>
          <p:nvPr>
            <p:ph type="title"/>
          </p:nvPr>
        </p:nvSpPr>
        <p:spPr>
          <a:xfrm>
            <a:off x="668937" y="147432"/>
            <a:ext cx="8441645" cy="339086"/>
          </a:xfrm>
        </p:spPr>
        <p:txBody>
          <a:bodyPr/>
          <a:lstStyle/>
          <a:p>
            <a:r>
              <a:rPr lang="en-US" dirty="0" smtClean="0">
                <a:solidFill>
                  <a:schemeClr val="tx1">
                    <a:lumMod val="75000"/>
                    <a:lumOff val="25000"/>
                  </a:schemeClr>
                </a:solidFill>
              </a:rPr>
              <a:t>Content reuse and structured authoring</a:t>
            </a:r>
            <a:endParaRPr lang="en-US" dirty="0">
              <a:solidFill>
                <a:schemeClr val="tx1">
                  <a:lumMod val="75000"/>
                  <a:lumOff val="25000"/>
                </a:schemeClr>
              </a:solidFill>
            </a:endParaRPr>
          </a:p>
        </p:txBody>
      </p:sp>
      <p:sp>
        <p:nvSpPr>
          <p:cNvPr id="7" name="TextBox 6"/>
          <p:cNvSpPr txBox="1"/>
          <p:nvPr/>
        </p:nvSpPr>
        <p:spPr>
          <a:xfrm>
            <a:off x="10083002" y="2892502"/>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Translation Workbench</a:t>
            </a:r>
          </a:p>
        </p:txBody>
      </p:sp>
      <p:sp>
        <p:nvSpPr>
          <p:cNvPr id="44" name="TextBox 43"/>
          <p:cNvSpPr txBox="1"/>
          <p:nvPr/>
        </p:nvSpPr>
        <p:spPr>
          <a:xfrm>
            <a:off x="8977856" y="37830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Content Reuse Platform</a:t>
            </a:r>
          </a:p>
        </p:txBody>
      </p:sp>
      <p:sp>
        <p:nvSpPr>
          <p:cNvPr id="46" name="Oval 45"/>
          <p:cNvSpPr/>
          <p:nvPr/>
        </p:nvSpPr>
        <p:spPr>
          <a:xfrm>
            <a:off x="6432628" y="1873444"/>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245978"/>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713764"/>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2432911" y="2593219"/>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Registry Posting Assistant</a:t>
            </a:r>
          </a:p>
        </p:txBody>
      </p:sp>
      <p:sp>
        <p:nvSpPr>
          <p:cNvPr id="54" name="Oval 53"/>
          <p:cNvSpPr/>
          <p:nvPr/>
        </p:nvSpPr>
        <p:spPr>
          <a:xfrm>
            <a:off x="8936875" y="2290942"/>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4584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361100"/>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501111"/>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6443508" y="2340628"/>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Data Integrity Oversight</a:t>
            </a:r>
          </a:p>
        </p:txBody>
      </p:sp>
      <p:sp>
        <p:nvSpPr>
          <p:cNvPr id="61" name="TextBox 60"/>
          <p:cNvSpPr txBox="1"/>
          <p:nvPr/>
        </p:nvSpPr>
        <p:spPr>
          <a:xfrm>
            <a:off x="6797685" y="2892584"/>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Data Tracking Tool</a:t>
            </a:r>
          </a:p>
        </p:txBody>
      </p:sp>
      <p:sp>
        <p:nvSpPr>
          <p:cNvPr id="62" name="TextBox 61"/>
          <p:cNvSpPr txBox="1"/>
          <p:nvPr/>
        </p:nvSpPr>
        <p:spPr>
          <a:xfrm>
            <a:off x="8687601" y="1803939"/>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Study Build Assistant</a:t>
            </a:r>
          </a:p>
        </p:txBody>
      </p:sp>
      <p:sp>
        <p:nvSpPr>
          <p:cNvPr id="64" name="TextBox 63"/>
          <p:cNvSpPr txBox="1"/>
          <p:nvPr/>
        </p:nvSpPr>
        <p:spPr>
          <a:xfrm>
            <a:off x="10027580" y="1328787"/>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Automated Datasets Specifications &amp; Programming (DAFFY)</a:t>
            </a:r>
          </a:p>
        </p:txBody>
      </p:sp>
      <p:sp>
        <p:nvSpPr>
          <p:cNvPr id="65" name="Oval 64"/>
          <p:cNvSpPr/>
          <p:nvPr/>
        </p:nvSpPr>
        <p:spPr>
          <a:xfrm>
            <a:off x="10351336" y="338463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p:cNvSpPr txBox="1"/>
          <p:nvPr/>
        </p:nvSpPr>
        <p:spPr>
          <a:xfrm>
            <a:off x="5834245" y="4364712"/>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t>
            </a:r>
          </a:p>
        </p:txBody>
      </p:sp>
      <p:sp>
        <p:nvSpPr>
          <p:cNvPr id="68" name="Oval 67"/>
          <p:cNvSpPr/>
          <p:nvPr/>
        </p:nvSpPr>
        <p:spPr>
          <a:xfrm>
            <a:off x="5816976" y="3376417"/>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p:cNvSpPr txBox="1"/>
          <p:nvPr/>
        </p:nvSpPr>
        <p:spPr>
          <a:xfrm>
            <a:off x="5132992" y="2870595"/>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Grants Integration (Asia/Europe)</a:t>
            </a:r>
          </a:p>
        </p:txBody>
      </p:sp>
      <p:sp>
        <p:nvSpPr>
          <p:cNvPr id="70" name="Oval 69"/>
          <p:cNvSpPr/>
          <p:nvPr/>
        </p:nvSpPr>
        <p:spPr>
          <a:xfrm>
            <a:off x="1367920" y="584689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04089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25443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59617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117226"/>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49785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2528231" y="374355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Lab Invoice Reconciler</a:t>
            </a:r>
          </a:p>
        </p:txBody>
      </p:sp>
      <p:sp>
        <p:nvSpPr>
          <p:cNvPr id="79" name="TextBox 78"/>
          <p:cNvSpPr txBox="1"/>
          <p:nvPr/>
        </p:nvSpPr>
        <p:spPr>
          <a:xfrm>
            <a:off x="5131780" y="573582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QC Assistant</a:t>
            </a:r>
          </a:p>
        </p:txBody>
      </p:sp>
      <p:sp>
        <p:nvSpPr>
          <p:cNvPr id="81" name="TextBox 80"/>
          <p:cNvSpPr txBox="1"/>
          <p:nvPr/>
        </p:nvSpPr>
        <p:spPr>
          <a:xfrm>
            <a:off x="4248053" y="4945961"/>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Clinical Access Management Portal (CAMP)</a:t>
            </a:r>
          </a:p>
        </p:txBody>
      </p:sp>
      <p:sp>
        <p:nvSpPr>
          <p:cNvPr id="10" name="Diamond 9"/>
          <p:cNvSpPr/>
          <p:nvPr/>
        </p:nvSpPr>
        <p:spPr>
          <a:xfrm>
            <a:off x="3449138" y="82332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970560"/>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Shared Investigator Platform</a:t>
            </a:r>
          </a:p>
        </p:txBody>
      </p:sp>
      <p:sp>
        <p:nvSpPr>
          <p:cNvPr id="89" name="Diamond 88"/>
          <p:cNvSpPr/>
          <p:nvPr/>
        </p:nvSpPr>
        <p:spPr>
          <a:xfrm>
            <a:off x="3454008" y="103674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168034"/>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Common Protocol Template</a:t>
            </a:r>
          </a:p>
        </p:txBody>
      </p:sp>
      <p:sp>
        <p:nvSpPr>
          <p:cNvPr id="91" name="Diamond 90"/>
          <p:cNvSpPr/>
          <p:nvPr/>
        </p:nvSpPr>
        <p:spPr>
          <a:xfrm>
            <a:off x="3466292" y="1234218"/>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a:grpSpLocks noChangeAspect="1"/>
          </p:cNvGrpSpPr>
          <p:nvPr/>
        </p:nvGrpSpPr>
        <p:grpSpPr>
          <a:xfrm>
            <a:off x="8963502" y="4919948"/>
            <a:ext cx="2820227" cy="1224247"/>
            <a:chOff x="8257879" y="5059292"/>
            <a:chExt cx="3435652" cy="122424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821156"/>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820444"/>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234043"/>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757137"/>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16816" y="723069"/>
            <a:ext cx="11877417" cy="61196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82" name="TextBox 81"/>
          <p:cNvSpPr txBox="1"/>
          <p:nvPr/>
        </p:nvSpPr>
        <p:spPr>
          <a:xfrm rot="16200000">
            <a:off x="-110667" y="3625500"/>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203167"/>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499259"/>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193771"/>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8375759" y="3697338"/>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253864"/>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5067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p:cNvSpPr txBox="1"/>
          <p:nvPr/>
        </p:nvSpPr>
        <p:spPr>
          <a:xfrm>
            <a:off x="1055648" y="2800486"/>
            <a:ext cx="2581417" cy="2677656"/>
          </a:xfrm>
          <a:prstGeom prst="rect">
            <a:avLst/>
          </a:prstGeom>
          <a:noFill/>
        </p:spPr>
        <p:txBody>
          <a:bodyPr wrap="square" rtlCol="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Auto Document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Formatter: </a:t>
            </a:r>
            <a:r>
              <a:rPr lang="en-US" sz="1200" dirty="0">
                <a:solidFill>
                  <a:prstClr val="black"/>
                </a:solidFill>
                <a:latin typeface="Calibri" panose="020F0502020204030204" pitchFamily="34" charset="0"/>
              </a:rPr>
              <a:t>E</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dit</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and modify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target documents per formatting guidelines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i.e. </a:t>
            </a:r>
            <a:r>
              <a:rPr lang="en-US" sz="1200" dirty="0">
                <a:solidFill>
                  <a:prstClr val="black"/>
                </a:solidFill>
                <a:latin typeface="Calibri" panose="020F0502020204030204" pitchFamily="34" charset="0"/>
              </a:rPr>
              <a:t>g</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rammar</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Lilly writing style</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guide,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headers</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margins); </a:t>
            </a:r>
            <a:r>
              <a:rPr lang="en-US" sz="1200" dirty="0" smtClean="0">
                <a:solidFill>
                  <a:prstClr val="black"/>
                </a:solidFill>
                <a:latin typeface="Calibri" panose="020F0502020204030204" pitchFamily="34" charset="0"/>
              </a:rPr>
              <a:t>accelerate</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document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finalization. Examples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include fonts, headers footers, margins,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symbols, bullets references, cross</a:t>
            </a:r>
            <a:r>
              <a:rPr lang="en-US" sz="1200" dirty="0">
                <a:solidFill>
                  <a:prstClr val="black"/>
                </a:solidFill>
                <a:latin typeface="Calibri" panose="020F0502020204030204" pitchFamily="34" charset="0"/>
              </a:rPr>
              <a:t>-</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references, hyperlink and Bookmark, Label and Caption,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ToC</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etc. This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tool can handle multiple document types/templates. It will also enable external linking sheet for CRR.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Box 100"/>
          <p:cNvSpPr txBox="1"/>
          <p:nvPr/>
        </p:nvSpPr>
        <p:spPr>
          <a:xfrm>
            <a:off x="8886649" y="4474947"/>
            <a:ext cx="279794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Content Reuse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Platform:  </a:t>
            </a:r>
            <a:r>
              <a:rPr lang="en-US" sz="1200" dirty="0" smtClean="0">
                <a:solidFill>
                  <a:srgbClr val="000000"/>
                </a:solidFill>
                <a:latin typeface="Calibri" panose="020F0502020204030204" pitchFamily="34" charset="0"/>
              </a:rPr>
              <a:t>Re</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use  content</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from multiple source documents (protocol, SAP, repositories  etc.) to p</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opulate templates of different</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reports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(i.e</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CSR,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 IB , results summaries</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etc.); improve  quality &amp;</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TAT</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 will allow  tense conversion </a:t>
            </a:r>
            <a:r>
              <a:rPr lang="en-US" sz="1200" dirty="0" smtClean="0">
                <a:solidFill>
                  <a:srgbClr val="000000"/>
                </a:solidFill>
                <a:latin typeface="Calibri" panose="020F0502020204030204" pitchFamily="34" charset="0"/>
              </a:rPr>
              <a:t>&amp;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comprehension</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of intelligent statements from data</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2" name="TextBox 101"/>
          <p:cNvSpPr txBox="1"/>
          <p:nvPr/>
        </p:nvSpPr>
        <p:spPr>
          <a:xfrm>
            <a:off x="602781" y="1634279"/>
            <a:ext cx="237135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Registry Posting Assistant: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Interfaces with source system to extract information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and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update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Lilly Trial Guide/CT.gov/EudraCT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3" name="Straight Connector 102"/>
          <p:cNvCxnSpPr/>
          <p:nvPr/>
        </p:nvCxnSpPr>
        <p:spPr>
          <a:xfrm>
            <a:off x="2732119" y="2191720"/>
            <a:ext cx="396887" cy="2338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p:cNvCxnSpPr>
            <a:endCxn id="50" idx="0"/>
          </p:cNvCxnSpPr>
          <p:nvPr/>
        </p:nvCxnSpPr>
        <p:spPr>
          <a:xfrm>
            <a:off x="2027585" y="4982501"/>
            <a:ext cx="178759" cy="5242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Connector 105"/>
          <p:cNvCxnSpPr/>
          <p:nvPr/>
        </p:nvCxnSpPr>
        <p:spPr>
          <a:xfrm>
            <a:off x="8857018" y="4171760"/>
            <a:ext cx="178759" cy="5242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TextBox 121"/>
          <p:cNvSpPr txBox="1"/>
          <p:nvPr/>
        </p:nvSpPr>
        <p:spPr>
          <a:xfrm>
            <a:off x="3926287" y="911025"/>
            <a:ext cx="4114226" cy="2893100"/>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400" b="1" dirty="0">
              <a:solidFill>
                <a:srgbClr val="C00000"/>
              </a:solidFill>
              <a:latin typeface="Calibri" panose="020F0502020204030204"/>
            </a:endParaRPr>
          </a:p>
          <a:p>
            <a:pPr lvl="0">
              <a:defRPr/>
            </a:pPr>
            <a:r>
              <a:rPr lang="en-US" sz="1400" dirty="0"/>
              <a:t>Reusable Digital Content Mapped Across Trial Docs</a:t>
            </a:r>
          </a:p>
          <a:p>
            <a:pPr lvl="0">
              <a:defRPr/>
            </a:pPr>
            <a:endParaRPr kumimoji="0" lang="en-US" sz="14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smtClean="0">
                <a:solidFill>
                  <a:prstClr val="black"/>
                </a:solidFill>
              </a:rPr>
              <a:t>Accelerate document creation and finalization</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smtClean="0">
                <a:solidFill>
                  <a:prstClr val="black"/>
                </a:solidFill>
              </a:rPr>
              <a:t>Improved quality and consistency</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smtClean="0">
                <a:solidFill>
                  <a:prstClr val="black"/>
                </a:solidFill>
              </a:rPr>
              <a:t>Reduce cycle time for development of documents</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a:solidFill>
                <a:prstClr val="black"/>
              </a:solidFill>
            </a:endParaRPr>
          </a:p>
          <a:p>
            <a:pPr lvl="0">
              <a:defRPr/>
            </a:pPr>
            <a:r>
              <a:rPr lang="en-US" sz="1400" b="1" dirty="0">
                <a:solidFill>
                  <a:srgbClr val="C00000"/>
                </a:solidFill>
              </a:rPr>
              <a:t>Dependencies</a:t>
            </a:r>
          </a:p>
          <a:p>
            <a:pPr marL="115888" lvl="0" indent="-115888">
              <a:buFont typeface="Wingdings" panose="05000000000000000000" pitchFamily="2" charset="2"/>
              <a:buChar char="§"/>
              <a:defRPr/>
            </a:pPr>
            <a:r>
              <a:rPr lang="en-US" sz="1400" dirty="0" smtClean="0">
                <a:solidFill>
                  <a:prstClr val="black"/>
                </a:solidFill>
              </a:rPr>
              <a:t>Common Protocol Template</a:t>
            </a:r>
            <a:endParaRPr lang="en-US" sz="1400" dirty="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smtClean="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400" dirty="0" smtClean="0">
              <a:solidFill>
                <a:prstClr val="black"/>
              </a:solidFill>
            </a:endParaRPr>
          </a:p>
        </p:txBody>
      </p:sp>
    </p:spTree>
    <p:extLst>
      <p:ext uri="{BB962C8B-B14F-4D97-AF65-F5344CB8AC3E}">
        <p14:creationId xmlns:p14="http://schemas.microsoft.com/office/powerpoint/2010/main" val="389668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a:grpSpLocks noChangeAspect="1"/>
          </p:cNvGrpSpPr>
          <p:nvPr/>
        </p:nvGrpSpPr>
        <p:grpSpPr>
          <a:xfrm>
            <a:off x="8963502" y="4919948"/>
            <a:ext cx="2820227" cy="1224247"/>
            <a:chOff x="8257879" y="5059292"/>
            <a:chExt cx="3435652" cy="1224247"/>
          </a:xfrm>
        </p:grpSpPr>
        <p:cxnSp>
          <p:nvCxnSpPr>
            <p:cNvPr id="101" name="Straight Arrow Connector 100"/>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Oval 102"/>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Oval 103"/>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105"/>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TextBox 123"/>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25" name="TextBox 124"/>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26" name="TextBox 125"/>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27" name="TextBox 126"/>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28" name="TextBox 127"/>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9" name="Rectangle 128"/>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Digital Data Flow</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181485" y="681478"/>
            <a:ext cx="11994293" cy="63543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p:cNvSpPr txBox="1"/>
          <p:nvPr/>
        </p:nvSpPr>
        <p:spPr>
          <a:xfrm>
            <a:off x="8411882" y="3807069"/>
            <a:ext cx="275654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BioSample</a:t>
            </a: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 Data Tracking Tool: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Dashboard view of data acquisition to data reconciliation for tissue and ECGs</a:t>
            </a:r>
            <a:r>
              <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 </a:t>
            </a:r>
            <a:r>
              <a:rPr lang="en-US" sz="1200">
                <a:solidFill>
                  <a:prstClr val="black">
                    <a:lumMod val="65000"/>
                    <a:lumOff val="35000"/>
                  </a:prstClr>
                </a:solidFill>
                <a:latin typeface="Calibri" panose="020F0502020204030204"/>
              </a:rPr>
              <a:t>timely</a:t>
            </a:r>
            <a:r>
              <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action and readiness for </a:t>
            </a:r>
            <a:r>
              <a:rPr kumimoji="0" lang="en-US" sz="12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datalock</a:t>
            </a: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2" name="TextBox 61"/>
          <p:cNvSpPr txBox="1"/>
          <p:nvPr/>
        </p:nvSpPr>
        <p:spPr>
          <a:xfrm>
            <a:off x="7608364" y="781614"/>
            <a:ext cx="201752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Study Build Assistant: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Ensures study build conforms to standards, traceability across documents residing in multiple locations, automate specifications; reduces rework and enables downstream automation for Stats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4" name="TextBox 63"/>
          <p:cNvSpPr txBox="1"/>
          <p:nvPr/>
        </p:nvSpPr>
        <p:spPr>
          <a:xfrm>
            <a:off x="10081235" y="867682"/>
            <a:ext cx="2184321"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Automated Datasets Specifications &amp; Programming (DAFFY):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tool to automate dimensions of statistical programming and dataset delivery; enabled by a multi-dimensional, connected information model; (broad expansion of current TFL capability); high cost/effort currently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7" name="TextBox 66"/>
          <p:cNvSpPr txBox="1"/>
          <p:nvPr/>
        </p:nvSpPr>
        <p:spPr>
          <a:xfrm>
            <a:off x="5465677" y="4540850"/>
            <a:ext cx="2899260"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Digital Analysis Results (</a:t>
            </a: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DARe</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Delivery of analysis results data in digital format (vs. traditional static tables/figures/listings); enables dynamic visualization of results, accelerated decisions, and efficient multi-purpose information delivery</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5615928" y="938979"/>
            <a:ext cx="1651445"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Data Integrity Oversight: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tool to automate manual vendor oversight checks with a tracking dashboard; improved data quality, timely actions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cxnSp>
        <p:nvCxnSpPr>
          <p:cNvPr id="122" name="Straight Connector 121"/>
          <p:cNvCxnSpPr/>
          <p:nvPr/>
        </p:nvCxnSpPr>
        <p:spPr>
          <a:xfrm flipH="1">
            <a:off x="6448774" y="2488972"/>
            <a:ext cx="217311" cy="3250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flipH="1">
            <a:off x="6690297" y="4238516"/>
            <a:ext cx="15275" cy="38705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Connector 134"/>
          <p:cNvCxnSpPr/>
          <p:nvPr/>
        </p:nvCxnSpPr>
        <p:spPr>
          <a:xfrm>
            <a:off x="7611094" y="3706394"/>
            <a:ext cx="946579" cy="4552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Straight Connector 135"/>
          <p:cNvCxnSpPr/>
          <p:nvPr/>
        </p:nvCxnSpPr>
        <p:spPr>
          <a:xfrm flipH="1">
            <a:off x="10057887" y="1487555"/>
            <a:ext cx="217311" cy="3250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Straight Connector 136"/>
          <p:cNvCxnSpPr/>
          <p:nvPr/>
        </p:nvCxnSpPr>
        <p:spPr>
          <a:xfrm>
            <a:off x="8936874" y="2301435"/>
            <a:ext cx="264987" cy="2730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968798" y="1260053"/>
            <a:ext cx="3658644" cy="3539430"/>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400" b="1" dirty="0">
              <a:solidFill>
                <a:srgbClr val="C00000"/>
              </a:solidFill>
              <a:latin typeface="Calibri" panose="020F0502020204030204"/>
            </a:endParaRPr>
          </a:p>
          <a:p>
            <a:pPr lvl="0">
              <a:defRPr/>
            </a:pPr>
            <a:r>
              <a:rPr lang="en-US" sz="1400" dirty="0"/>
              <a:t>Seamless Digital Data Flow Automating Study Build, Datasets and </a:t>
            </a:r>
            <a:r>
              <a:rPr lang="en-US" sz="1400" dirty="0" smtClean="0"/>
              <a:t>TFLs</a:t>
            </a:r>
          </a:p>
          <a:p>
            <a:pPr lvl="0">
              <a:defRPr/>
            </a:pPr>
            <a:endParaRPr kumimoji="0" lang="en-US" sz="14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prstClr val="black"/>
                </a:solidFill>
              </a:rPr>
              <a:t>R</a:t>
            </a:r>
            <a:r>
              <a:rPr lang="en-US" sz="1400" dirty="0" smtClean="0">
                <a:solidFill>
                  <a:prstClr val="black"/>
                </a:solidFill>
              </a:rPr>
              <a:t>eduction </a:t>
            </a:r>
            <a:r>
              <a:rPr lang="en-US" sz="1400" dirty="0">
                <a:solidFill>
                  <a:prstClr val="black"/>
                </a:solidFill>
              </a:rPr>
              <a:t>in clinical trial cycle </a:t>
            </a:r>
            <a:r>
              <a:rPr lang="en-US" sz="1400" dirty="0" smtClean="0">
                <a:solidFill>
                  <a:prstClr val="black"/>
                </a:solidFill>
              </a:rPr>
              <a:t>time and improve quality minimize rework</a:t>
            </a:r>
            <a:endParaRPr lang="en-US" sz="1400" dirty="0">
              <a:solidFill>
                <a:prstClr val="black"/>
              </a:solidFill>
            </a:endParaRPr>
          </a:p>
          <a:p>
            <a:pPr marL="115888" lvl="0" indent="-115888">
              <a:buFont typeface="Wingdings" panose="05000000000000000000" pitchFamily="2" charset="2"/>
              <a:buChar char="§"/>
              <a:defRPr/>
            </a:pPr>
            <a:r>
              <a:rPr lang="en-US" sz="1400" dirty="0">
                <a:solidFill>
                  <a:prstClr val="black"/>
                </a:solidFill>
              </a:rPr>
              <a:t>E</a:t>
            </a:r>
            <a:r>
              <a:rPr lang="en-US" sz="1400" dirty="0" smtClean="0">
                <a:solidFill>
                  <a:prstClr val="black"/>
                </a:solidFill>
              </a:rPr>
              <a:t>ffort </a:t>
            </a:r>
            <a:r>
              <a:rPr lang="en-US" sz="1400" dirty="0">
                <a:solidFill>
                  <a:prstClr val="black"/>
                </a:solidFill>
              </a:rPr>
              <a:t>savings </a:t>
            </a:r>
            <a:r>
              <a:rPr lang="en-US" sz="1400" dirty="0" smtClean="0">
                <a:solidFill>
                  <a:prstClr val="black"/>
                </a:solidFill>
              </a:rPr>
              <a:t>by implementing Information Model &amp; setting metadata standardization &amp; Governance.</a:t>
            </a:r>
          </a:p>
          <a:p>
            <a:pPr marL="115888" lvl="0" indent="-115888">
              <a:buFont typeface="Wingdings" panose="05000000000000000000" pitchFamily="2" charset="2"/>
              <a:buChar char="§"/>
              <a:defRPr/>
            </a:pPr>
            <a:endParaRPr lang="en-US" sz="1400" dirty="0">
              <a:solidFill>
                <a:prstClr val="black"/>
              </a:solidFill>
            </a:endParaRPr>
          </a:p>
          <a:p>
            <a:pPr lvl="0">
              <a:defRPr/>
            </a:pPr>
            <a:r>
              <a:rPr lang="en-US" sz="1400" b="1" smtClean="0">
                <a:solidFill>
                  <a:srgbClr val="C00000"/>
                </a:solidFill>
              </a:rPr>
              <a:t>Dependencies</a:t>
            </a:r>
            <a:endParaRPr lang="en-US" sz="1400" b="1" dirty="0">
              <a:solidFill>
                <a:srgbClr val="C00000"/>
              </a:solidFill>
            </a:endParaRPr>
          </a:p>
          <a:p>
            <a:pPr marL="115888" lvl="0" indent="-115888">
              <a:buFont typeface="Wingdings" panose="05000000000000000000" pitchFamily="2" charset="2"/>
              <a:buChar char="§"/>
              <a:defRPr/>
            </a:pPr>
            <a:r>
              <a:rPr lang="en-US" sz="1400" dirty="0">
                <a:solidFill>
                  <a:prstClr val="black"/>
                </a:solidFill>
              </a:rPr>
              <a:t>Semantic Clinical Information Model</a:t>
            </a:r>
          </a:p>
          <a:p>
            <a:pPr marL="115888" lvl="0" indent="-115888">
              <a:buFont typeface="Wingdings" panose="05000000000000000000" pitchFamily="2" charset="2"/>
              <a:buChar char="§"/>
              <a:defRPr/>
            </a:pPr>
            <a:r>
              <a:rPr lang="en-US" sz="1400" dirty="0">
                <a:solidFill>
                  <a:prstClr val="black"/>
                </a:solidFill>
              </a:rPr>
              <a:t>Common Protocol Template</a:t>
            </a:r>
          </a:p>
          <a:p>
            <a:pPr marL="115888" lvl="0" indent="-115888">
              <a:buFont typeface="Wingdings" panose="05000000000000000000" pitchFamily="2" charset="2"/>
              <a:buChar char="§"/>
              <a:defRPr/>
            </a:pPr>
            <a:r>
              <a:rPr lang="en-US" sz="1400" dirty="0">
                <a:solidFill>
                  <a:prstClr val="black"/>
                </a:solidFill>
              </a:rPr>
              <a:t>Shared Investigator Platform</a:t>
            </a: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12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a:grpSpLocks noChangeAspect="1"/>
          </p:cNvGrpSpPr>
          <p:nvPr/>
        </p:nvGrpSpPr>
        <p:grpSpPr>
          <a:xfrm>
            <a:off x="8963502" y="4919948"/>
            <a:ext cx="2820227" cy="1224247"/>
            <a:chOff x="8257879" y="5059292"/>
            <a:chExt cx="3435652" cy="1224247"/>
          </a:xfrm>
        </p:grpSpPr>
        <p:cxnSp>
          <p:nvCxnSpPr>
            <p:cNvPr id="101" name="Straight Arrow Connector 100"/>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 name="Oval 102"/>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Oval 103"/>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Oval 105"/>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TextBox 123"/>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25" name="TextBox 124"/>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26" name="TextBox 125"/>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27" name="TextBox 126"/>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28" name="TextBox 127"/>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9" name="Rectangle 128"/>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Site Operations</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213335" y="700544"/>
            <a:ext cx="11978665" cy="60335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p:cNvSpPr txBox="1"/>
          <p:nvPr/>
        </p:nvSpPr>
        <p:spPr>
          <a:xfrm>
            <a:off x="9929131" y="2047174"/>
            <a:ext cx="1877683"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Translation Workbench: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Use translation capability (e.g. AWS Translate, Microsoft,) to automate first version of standard translations; improve quality and speed delivery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Box 68"/>
          <p:cNvSpPr txBox="1"/>
          <p:nvPr/>
        </p:nvSpPr>
        <p:spPr>
          <a:xfrm>
            <a:off x="5421018" y="2227726"/>
            <a:ext cx="241924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Grants Integration (Asia/Europe):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Implement automated clinical grants payment process in SAP for AP/EU; unified global process, site satisfaction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2" name="Straight Connector 121"/>
          <p:cNvCxnSpPr/>
          <p:nvPr/>
        </p:nvCxnSpPr>
        <p:spPr>
          <a:xfrm flipH="1">
            <a:off x="6098208" y="3230774"/>
            <a:ext cx="424237" cy="2319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a:off x="10572483" y="3375272"/>
            <a:ext cx="114550" cy="3062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822615" y="1348419"/>
            <a:ext cx="4301801" cy="2031325"/>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400" b="1" dirty="0">
              <a:solidFill>
                <a:srgbClr val="C00000"/>
              </a:solidFill>
              <a:latin typeface="Calibri" panose="020F0502020204030204"/>
            </a:endParaRPr>
          </a:p>
          <a:p>
            <a:pPr lvl="0">
              <a:defRPr/>
            </a:pPr>
            <a:r>
              <a:rPr lang="en-US" sz="1400" dirty="0"/>
              <a:t>Improving Site </a:t>
            </a:r>
            <a:r>
              <a:rPr lang="en-US" sz="1400" dirty="0" smtClean="0"/>
              <a:t>Start-up </a:t>
            </a:r>
            <a:r>
              <a:rPr lang="en-US" sz="1400" dirty="0"/>
              <a:t>&amp; Management</a:t>
            </a:r>
          </a:p>
          <a:p>
            <a:pPr lvl="0">
              <a:defRPr/>
            </a:pPr>
            <a:endParaRPr kumimoji="0" lang="en-US" sz="14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C00000"/>
                </a:solidFill>
                <a:effectLst/>
                <a:uLnTx/>
                <a:uFillTx/>
                <a:latin typeface="Calibri" panose="020F0502020204030204"/>
              </a:rPr>
              <a:t>Impact</a:t>
            </a:r>
            <a:endParaRPr lang="en-US" sz="1400" dirty="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t>E</a:t>
            </a:r>
            <a:r>
              <a:rPr lang="en-US" sz="1400" dirty="0" smtClean="0"/>
              <a:t>fficiency gain with automated translations  </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smtClean="0"/>
              <a:t>Improvement in efficiency for invoice with automated  site payments </a:t>
            </a:r>
          </a:p>
          <a:p>
            <a:pPr marR="0" lvl="0" algn="l" defTabSz="914400" rtl="0" eaLnBrk="1" fontAlgn="auto" latinLnBrk="0" hangingPunct="1">
              <a:lnSpc>
                <a:spcPct val="100000"/>
              </a:lnSpc>
              <a:spcBef>
                <a:spcPts val="0"/>
              </a:spcBef>
              <a:spcAft>
                <a:spcPts val="0"/>
              </a:spcAft>
              <a:buClrTx/>
              <a:buSzTx/>
              <a:tabLst/>
              <a:defRPr/>
            </a:pPr>
            <a:endParaRPr lang="en-US" sz="1400" dirty="0" smtClean="0">
              <a:solidFill>
                <a:prstClr val="black"/>
              </a:solidFill>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205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Solution Summary in Alphabetical Order</a:t>
            </a:r>
          </a:p>
        </p:txBody>
      </p:sp>
      <p:sp>
        <p:nvSpPr>
          <p:cNvPr id="3" name="Slide Number Placeholder 2"/>
          <p:cNvSpPr>
            <a:spLocks noGrp="1"/>
          </p:cNvSpPr>
          <p:nvPr>
            <p:ph type="sldNum" sz="quarter" idx="4294967295"/>
          </p:nvPr>
        </p:nvSpPr>
        <p:spPr/>
        <p:txBody>
          <a:bodyPr/>
          <a:lstStyle/>
          <a:p>
            <a:fld id="{B0F44E99-70CB-4F4A-9930-CBFFEC315CCC}" type="slidenum">
              <a:rPr lang="en-US" smtClean="0"/>
              <a:pPr/>
              <a:t>24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07175542"/>
              </p:ext>
            </p:extLst>
          </p:nvPr>
        </p:nvGraphicFramePr>
        <p:xfrm>
          <a:off x="389959" y="843564"/>
          <a:ext cx="11500800" cy="5277170"/>
        </p:xfrm>
        <a:graphic>
          <a:graphicData uri="http://schemas.openxmlformats.org/drawingml/2006/table">
            <a:tbl>
              <a:tblPr firstRow="1" firstCol="1"/>
              <a:tblGrid>
                <a:gridCol w="2592056">
                  <a:extLst>
                    <a:ext uri="{9D8B030D-6E8A-4147-A177-3AD203B41FA5}">
                      <a16:colId xmlns:a16="http://schemas.microsoft.com/office/drawing/2014/main" xmlns="" val="3288611451"/>
                    </a:ext>
                  </a:extLst>
                </a:gridCol>
                <a:gridCol w="8908744">
                  <a:extLst>
                    <a:ext uri="{9D8B030D-6E8A-4147-A177-3AD203B41FA5}">
                      <a16:colId xmlns:a16="http://schemas.microsoft.com/office/drawing/2014/main" xmlns="" val="1495349344"/>
                    </a:ext>
                  </a:extLst>
                </a:gridCol>
              </a:tblGrid>
              <a:tr h="32855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Name</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2000">
                          <a:srgbClr val="9CE9BC"/>
                        </a:gs>
                        <a:gs pos="100000">
                          <a:srgbClr val="41D6B1"/>
                        </a:gs>
                      </a:gsLst>
                      <a:lin ang="5400000" scaled="0"/>
                    </a:gra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Summary</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extLst>
                  <a:ext uri="{0D108BD9-81ED-4DB2-BD59-A6C34878D82A}">
                    <a16:rowId xmlns:a16="http://schemas.microsoft.com/office/drawing/2014/main" xmlns="" val="2528450926"/>
                  </a:ext>
                </a:extLst>
              </a:tr>
              <a:tr h="403403">
                <a:tc>
                  <a:txBody>
                    <a:bodyPr/>
                    <a:lstStyle/>
                    <a:p>
                      <a:pPr algn="l" fontAlgn="ctr"/>
                      <a:r>
                        <a:rPr lang="en-US" sz="1400" b="0" i="0" u="none" strike="noStrike" dirty="0">
                          <a:solidFill>
                            <a:srgbClr val="000000"/>
                          </a:solidFill>
                          <a:effectLst/>
                          <a:latin typeface="Calibri" panose="020F0502020204030204" pitchFamily="34" charset="0"/>
                        </a:rPr>
                        <a:t>Auto Document Formatter</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Modify target documents</a:t>
                      </a:r>
                      <a:r>
                        <a:rPr lang="en-US" sz="1400" b="0" i="0" u="none" strike="noStrike" baseline="0" dirty="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per formatting guidelines (</a:t>
                      </a:r>
                      <a:r>
                        <a:rPr lang="en-US" sz="1400" b="0" i="0" u="none" strike="noStrike" dirty="0" smtClean="0">
                          <a:solidFill>
                            <a:srgbClr val="000000"/>
                          </a:solidFill>
                          <a:effectLst/>
                          <a:latin typeface="Calibri" panose="020F0502020204030204" pitchFamily="34" charset="0"/>
                        </a:rPr>
                        <a:t>i.e. </a:t>
                      </a:r>
                      <a:r>
                        <a:rPr lang="en-US" sz="1400" b="0" i="0" u="none" strike="noStrike" dirty="0">
                          <a:solidFill>
                            <a:srgbClr val="000000"/>
                          </a:solidFill>
                          <a:effectLst/>
                          <a:latin typeface="Calibri" panose="020F0502020204030204" pitchFamily="34" charset="0"/>
                        </a:rPr>
                        <a:t>headers,</a:t>
                      </a:r>
                      <a:r>
                        <a:rPr lang="en-US" sz="1400" b="0" i="0" u="none" strike="noStrike" baseline="0" dirty="0">
                          <a:solidFill>
                            <a:srgbClr val="000000"/>
                          </a:solidFill>
                          <a:effectLst/>
                          <a:latin typeface="Calibri" panose="020F0502020204030204" pitchFamily="34" charset="0"/>
                        </a:rPr>
                        <a:t> margins); speeds document delivery</a:t>
                      </a:r>
                      <a:r>
                        <a:rPr lang="en-US" sz="1400" b="0" i="0" u="none" strike="noStrike" dirty="0">
                          <a:solidFill>
                            <a:srgbClr val="000000"/>
                          </a:solidFill>
                          <a:effectLst/>
                          <a:latin typeface="Calibri" panose="020F0502020204030204" pitchFamily="34" charset="0"/>
                        </a:rPr>
                        <a:t>. </a:t>
                      </a:r>
                    </a:p>
                    <a:p>
                      <a:pPr algn="l" fontAlgn="ctr"/>
                      <a:r>
                        <a:rPr lang="en-US" sz="1400" b="0" i="0" u="none" strike="noStrike" dirty="0">
                          <a:solidFill>
                            <a:srgbClr val="000000"/>
                          </a:solidFill>
                          <a:effectLst/>
                          <a:latin typeface="Calibri" panose="020F0502020204030204" pitchFamily="34" charset="0"/>
                        </a:rPr>
                        <a:t>Examples include fonts, headers footers, margins, bullets or </a:t>
                      </a:r>
                      <a:r>
                        <a:rPr lang="en-US" sz="1400" b="0" i="0" u="none" strike="noStrike" dirty="0" err="1">
                          <a:solidFill>
                            <a:srgbClr val="000000"/>
                          </a:solidFill>
                          <a:effectLst/>
                          <a:latin typeface="Calibri" panose="020F0502020204030204" pitchFamily="34" charset="0"/>
                        </a:rPr>
                        <a:t>ToC</a:t>
                      </a:r>
                      <a:r>
                        <a:rPr lang="en-US" sz="1400" b="0" i="0" u="none" strike="noStrike" dirty="0">
                          <a:solidFill>
                            <a:srgbClr val="000000"/>
                          </a:solidFill>
                          <a:effectLst/>
                          <a:latin typeface="Calibri" panose="020F0502020204030204" pitchFamily="34" charset="0"/>
                        </a:rPr>
                        <a:t>. This tool can handle multiple document types/templates. It will also enable external linking sheet for CRR.</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111858986"/>
                  </a:ext>
                </a:extLst>
              </a:tr>
              <a:tr h="600701">
                <a:tc>
                  <a:txBody>
                    <a:bodyPr/>
                    <a:lstStyle/>
                    <a:p>
                      <a:pPr algn="l" fontAlgn="ctr"/>
                      <a:r>
                        <a:rPr lang="en-US" sz="1400" b="0" i="0" u="none" strike="noStrike" dirty="0">
                          <a:solidFill>
                            <a:srgbClr val="000000"/>
                          </a:solidFill>
                          <a:effectLst/>
                          <a:latin typeface="Calibri" panose="020F0502020204030204" pitchFamily="34" charset="0"/>
                        </a:rPr>
                        <a:t>Automated Datasets Specifications &amp; Programming (DAFFY)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400" kern="1200" dirty="0">
                          <a:solidFill>
                            <a:schemeClr val="tx1"/>
                          </a:solidFill>
                          <a:effectLst/>
                          <a:latin typeface="+mn-lt"/>
                          <a:ea typeface="+mn-ea"/>
                          <a:cs typeface="+mn-cs"/>
                        </a:rPr>
                        <a:t>A tool to automate dimensions of statistical programming and dataset delivery; enabled by a multi-dimensional, connected information model; (broad expansion of current TFL capability);</a:t>
                      </a:r>
                      <a:r>
                        <a:rPr lang="en-US" sz="1400" kern="1200" baseline="0" dirty="0">
                          <a:solidFill>
                            <a:schemeClr val="tx1"/>
                          </a:solidFill>
                          <a:effectLst/>
                          <a:latin typeface="+mn-lt"/>
                          <a:ea typeface="+mn-ea"/>
                          <a:cs typeface="+mn-cs"/>
                        </a:rPr>
                        <a:t> high cost/effort currently</a:t>
                      </a:r>
                      <a:endParaRPr lang="en-US" sz="1400" kern="1200" dirty="0">
                        <a:solidFill>
                          <a:schemeClr val="tx1"/>
                        </a:solidFill>
                        <a:effectLst/>
                        <a:latin typeface="+mn-lt"/>
                        <a:ea typeface="+mn-ea"/>
                        <a:cs typeface="+mn-cs"/>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81734789"/>
                  </a:ext>
                </a:extLst>
              </a:tr>
              <a:tr h="403403">
                <a:tc>
                  <a:txBody>
                    <a:bodyPr/>
                    <a:lstStyle/>
                    <a:p>
                      <a:pPr algn="l" fontAlgn="ctr"/>
                      <a:r>
                        <a:rPr lang="en-US" sz="1400" b="0" i="0" u="none" strike="noStrike">
                          <a:solidFill>
                            <a:srgbClr val="000000"/>
                          </a:solidFill>
                          <a:effectLst/>
                          <a:latin typeface="Calibri" panose="020F0502020204030204" pitchFamily="34" charset="0"/>
                        </a:rPr>
                        <a:t>BioSample Data Tracking Tool</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smtClean="0">
                          <a:solidFill>
                            <a:srgbClr val="000000"/>
                          </a:solidFill>
                          <a:effectLst/>
                          <a:latin typeface="Calibri" panose="020F0502020204030204" pitchFamily="34" charset="0"/>
                        </a:rPr>
                        <a:t>Dashboard view of data acquisition to data reconciliation for Tissue</a:t>
                      </a:r>
                      <a:r>
                        <a:rPr lang="en-US" sz="1400" b="0" i="0" u="none" strike="noStrike" baseline="0" smtClean="0">
                          <a:solidFill>
                            <a:srgbClr val="000000"/>
                          </a:solidFill>
                          <a:effectLst/>
                          <a:latin typeface="Calibri" panose="020F0502020204030204" pitchFamily="34" charset="0"/>
                        </a:rPr>
                        <a:t> any bio-samples and ECGs; timely action and readiness for datalock</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989348224"/>
                  </a:ext>
                </a:extLst>
              </a:tr>
              <a:tr h="403403">
                <a:tc>
                  <a:txBody>
                    <a:bodyPr/>
                    <a:lstStyle/>
                    <a:p>
                      <a:pPr algn="l" fontAlgn="ctr"/>
                      <a:r>
                        <a:rPr lang="en-US" sz="1400" b="0" i="0" u="none" strike="noStrike" dirty="0">
                          <a:solidFill>
                            <a:srgbClr val="000000"/>
                          </a:solidFill>
                          <a:effectLst/>
                          <a:latin typeface="Calibri" panose="020F0502020204030204" pitchFamily="34" charset="0"/>
                        </a:rPr>
                        <a:t>Clinical Access Management Portal(CAMP)</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smtClean="0">
                          <a:solidFill>
                            <a:srgbClr val="000000"/>
                          </a:solidFill>
                          <a:effectLst/>
                          <a:latin typeface="Calibri" panose="020F0502020204030204" pitchFamily="34" charset="0"/>
                        </a:rPr>
                        <a:t>Centralize</a:t>
                      </a:r>
                      <a:r>
                        <a:rPr lang="en-US" sz="1400" b="0" i="0" u="none" strike="noStrike" baseline="0" smtClean="0">
                          <a:solidFill>
                            <a:srgbClr val="000000"/>
                          </a:solidFill>
                          <a:effectLst/>
                          <a:latin typeface="Calibri" panose="020F0502020204030204" pitchFamily="34" charset="0"/>
                        </a:rPr>
                        <a:t> tracking of study team personnel, </a:t>
                      </a:r>
                      <a:r>
                        <a:rPr lang="en-US" sz="1400" b="0" i="0" u="none" strike="noStrike" smtClean="0">
                          <a:solidFill>
                            <a:srgbClr val="000000"/>
                          </a:solidFill>
                          <a:effectLst/>
                          <a:latin typeface="Calibri" panose="020F0502020204030204" pitchFamily="34" charset="0"/>
                        </a:rPr>
                        <a:t>manage system (i.e.</a:t>
                      </a:r>
                      <a:r>
                        <a:rPr lang="en-US" sz="1400" b="0" i="0" u="none" strike="noStrike" baseline="0" smtClean="0">
                          <a:solidFill>
                            <a:srgbClr val="000000"/>
                          </a:solidFill>
                          <a:effectLst/>
                          <a:latin typeface="Calibri" panose="020F0502020204030204" pitchFamily="34" charset="0"/>
                        </a:rPr>
                        <a:t> </a:t>
                      </a:r>
                      <a:r>
                        <a:rPr lang="en-US" sz="1400" b="0" i="0" u="none" strike="noStrike" smtClean="0">
                          <a:solidFill>
                            <a:srgbClr val="000000"/>
                          </a:solidFill>
                          <a:effectLst/>
                          <a:latin typeface="Calibri" panose="020F0502020204030204" pitchFamily="34" charset="0"/>
                        </a:rPr>
                        <a:t>InForm, IWRS, training) access for</a:t>
                      </a:r>
                      <a:r>
                        <a:rPr lang="en-US" sz="1400" b="0" i="0" u="none" strike="noStrike" baseline="0" smtClean="0">
                          <a:solidFill>
                            <a:srgbClr val="000000"/>
                          </a:solidFill>
                          <a:effectLst/>
                          <a:latin typeface="Calibri" panose="020F0502020204030204" pitchFamily="34" charset="0"/>
                        </a:rPr>
                        <a:t> </a:t>
                      </a:r>
                      <a:r>
                        <a:rPr lang="en-US" sz="1400" b="0" i="0" u="none" strike="noStrike" smtClean="0">
                          <a:solidFill>
                            <a:srgbClr val="000000"/>
                          </a:solidFill>
                          <a:effectLst/>
                          <a:latin typeface="Calibri" panose="020F0502020204030204" pitchFamily="34" charset="0"/>
                        </a:rPr>
                        <a:t>study and site personnel based on role;</a:t>
                      </a:r>
                      <a:r>
                        <a:rPr lang="en-US" sz="1400" b="0" i="0" u="none" strike="noStrike" baseline="0" smtClean="0">
                          <a:solidFill>
                            <a:srgbClr val="000000"/>
                          </a:solidFill>
                          <a:effectLst/>
                          <a:latin typeface="Calibri" panose="020F0502020204030204" pitchFamily="34" charset="0"/>
                        </a:rPr>
                        <a:t> automate tracking and system access.</a:t>
                      </a:r>
                      <a:r>
                        <a:rPr lang="en-US" sz="1400" b="0" i="0" u="none" strike="noStrike" smtClean="0">
                          <a:solidFill>
                            <a:srgbClr val="000000"/>
                          </a:solidFill>
                          <a:effectLst/>
                          <a:latin typeface="Calibri" panose="020F0502020204030204" pitchFamily="34" charset="0"/>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86446313"/>
                  </a:ext>
                </a:extLst>
              </a:tr>
              <a:tr h="620313">
                <a:tc>
                  <a:txBody>
                    <a:bodyPr/>
                    <a:lstStyle/>
                    <a:p>
                      <a:pPr algn="l" fontAlgn="ctr"/>
                      <a:r>
                        <a:rPr lang="en-US" sz="1400" b="0" i="0" u="none" strike="noStrike" dirty="0">
                          <a:solidFill>
                            <a:srgbClr val="000000"/>
                          </a:solidFill>
                          <a:effectLst/>
                          <a:latin typeface="Calibri" panose="020F0502020204030204" pitchFamily="34" charset="0"/>
                        </a:rPr>
                        <a:t>Content Reuse Platform (CRP)</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Populate document (i.e.</a:t>
                      </a:r>
                      <a:r>
                        <a:rPr lang="en-US" sz="1400" b="0" i="0" u="none" strike="noStrike" baseline="0" dirty="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CSR, Informed</a:t>
                      </a:r>
                      <a:r>
                        <a:rPr lang="en-US" sz="1400" b="0" i="0" u="none" strike="noStrike" baseline="0" dirty="0">
                          <a:solidFill>
                            <a:srgbClr val="000000"/>
                          </a:solidFill>
                          <a:effectLst/>
                          <a:latin typeface="Calibri" panose="020F0502020204030204" pitchFamily="34" charset="0"/>
                        </a:rPr>
                        <a:t> Consents</a:t>
                      </a:r>
                      <a:r>
                        <a:rPr lang="en-US" sz="1400" b="0" i="0" u="none" strike="noStrike" dirty="0">
                          <a:solidFill>
                            <a:srgbClr val="000000"/>
                          </a:solidFill>
                          <a:effectLst/>
                          <a:latin typeface="Calibri" panose="020F0502020204030204" pitchFamily="34" charset="0"/>
                        </a:rPr>
                        <a:t>) automatically by extracting information from multiple sources;</a:t>
                      </a:r>
                      <a:r>
                        <a:rPr lang="en-US" sz="1400" b="0" i="0" u="none" strike="noStrike" baseline="0" dirty="0">
                          <a:solidFill>
                            <a:srgbClr val="000000"/>
                          </a:solidFill>
                          <a:effectLst/>
                          <a:latin typeface="Calibri" panose="020F0502020204030204" pitchFamily="34" charset="0"/>
                        </a:rPr>
                        <a:t> improving speed of delivery and quality; Common Protocol Template an enabler</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531780988"/>
                  </a:ext>
                </a:extLst>
              </a:tr>
              <a:tr h="403403">
                <a:tc>
                  <a:txBody>
                    <a:bodyPr/>
                    <a:lstStyle/>
                    <a:p>
                      <a:pPr algn="l" fontAlgn="ctr"/>
                      <a:r>
                        <a:rPr lang="en-US" sz="1400" b="0" i="0" u="none" strike="noStrike" dirty="0">
                          <a:solidFill>
                            <a:srgbClr val="000000"/>
                          </a:solidFill>
                          <a:effectLst/>
                          <a:latin typeface="Calibri" panose="020F0502020204030204" pitchFamily="34" charset="0"/>
                        </a:rPr>
                        <a:t>Data Integrity Oversight Tool</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A tool to automate</a:t>
                      </a:r>
                      <a:r>
                        <a:rPr lang="en-US" sz="1400" b="0" i="0" u="none" strike="noStrike" baseline="0" dirty="0">
                          <a:solidFill>
                            <a:srgbClr val="000000"/>
                          </a:solidFill>
                          <a:effectLst/>
                          <a:latin typeface="Calibri" panose="020F0502020204030204" pitchFamily="34" charset="0"/>
                        </a:rPr>
                        <a:t> manual vendor oversight checks with a tracking dashboard</a:t>
                      </a:r>
                      <a:r>
                        <a:rPr lang="en-US" sz="1400" b="0" i="0" u="none" strike="noStrike" dirty="0">
                          <a:solidFill>
                            <a:srgbClr val="000000"/>
                          </a:solidFill>
                          <a:effectLst/>
                          <a:latin typeface="Calibri" panose="020F0502020204030204" pitchFamily="34" charset="0"/>
                        </a:rPr>
                        <a:t>; improved</a:t>
                      </a:r>
                      <a:r>
                        <a:rPr lang="en-US" sz="1400" b="0" i="0" u="none" strike="noStrike" baseline="0" dirty="0">
                          <a:solidFill>
                            <a:srgbClr val="000000"/>
                          </a:solidFill>
                          <a:effectLst/>
                          <a:latin typeface="Calibri" panose="020F0502020204030204" pitchFamily="34" charset="0"/>
                        </a:rPr>
                        <a:t> data quality, timely actions</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466000633"/>
                  </a:ext>
                </a:extLst>
              </a:tr>
              <a:tr h="600701">
                <a:tc>
                  <a:txBody>
                    <a:bodyPr/>
                    <a:lstStyle/>
                    <a:p>
                      <a:pPr algn="l" fontAlgn="ctr"/>
                      <a:r>
                        <a:rPr lang="en-US" sz="1400" b="0" i="0" u="none" strike="noStrike">
                          <a:solidFill>
                            <a:srgbClr val="000000"/>
                          </a:solidFill>
                          <a:effectLst/>
                          <a:latin typeface="Calibri" panose="020F0502020204030204" pitchFamily="34" charset="0"/>
                        </a:rPr>
                        <a:t>Digital Analysis Results (DARe)</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kern="1200" dirty="0">
                          <a:solidFill>
                            <a:schemeClr val="tx1"/>
                          </a:solidFill>
                          <a:effectLst/>
                          <a:latin typeface="+mn-lt"/>
                          <a:ea typeface="+mn-ea"/>
                          <a:cs typeface="+mn-cs"/>
                        </a:rPr>
                        <a:t>Delivery of analysis results data in digital format (vs. traditional static tables/figures/listings); enables dynamic visualization of results, accelerated decisions, and efficient multi-purpose information delivery</a:t>
                      </a: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830706070"/>
                  </a:ext>
                </a:extLst>
              </a:tr>
              <a:tr h="600701">
                <a:tc>
                  <a:txBody>
                    <a:bodyPr/>
                    <a:lstStyle/>
                    <a:p>
                      <a:pPr algn="l" fontAlgn="ctr"/>
                      <a:r>
                        <a:rPr lang="en-US" sz="1400" b="0" i="0" u="none" strike="noStrike" dirty="0">
                          <a:solidFill>
                            <a:srgbClr val="000000"/>
                          </a:solidFill>
                          <a:effectLst/>
                          <a:latin typeface="Calibri" panose="020F0502020204030204" pitchFamily="34" charset="0"/>
                        </a:rPr>
                        <a:t>End of Trial Reconciler</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Reconcile financial disclosure with payments, ERB name/address, investigators name and laboratory name information for CSR; reduces time pressure</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208600994"/>
                  </a:ext>
                </a:extLst>
              </a:tr>
              <a:tr h="600701">
                <a:tc>
                  <a:txBody>
                    <a:bodyPr/>
                    <a:lstStyle/>
                    <a:p>
                      <a:pPr algn="l" fontAlgn="ctr"/>
                      <a:r>
                        <a:rPr lang="en-US" sz="1400" b="0" i="0" u="none" strike="noStrike">
                          <a:solidFill>
                            <a:schemeClr val="tx1"/>
                          </a:solidFill>
                          <a:effectLst/>
                          <a:latin typeface="Calibri" panose="020F0502020204030204" pitchFamily="34" charset="0"/>
                        </a:rPr>
                        <a:t>eRACT (Electronic Risk Assessment and Categorization Tool)</a:t>
                      </a:r>
                      <a:endParaRPr lang="en-US" sz="1400" b="0"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 library of risks and associated mitigation plans, facilitates study team collaboration with linkages to Integrated Quality Risk Management and risk review; evolving from risk assessment to predictive risk management</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349443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Solution Summary in Alphabetical Order</a:t>
            </a:r>
          </a:p>
        </p:txBody>
      </p:sp>
      <p:sp>
        <p:nvSpPr>
          <p:cNvPr id="3" name="Slide Number Placeholder 2"/>
          <p:cNvSpPr>
            <a:spLocks noGrp="1"/>
          </p:cNvSpPr>
          <p:nvPr>
            <p:ph type="sldNum" sz="quarter" idx="4294967295"/>
          </p:nvPr>
        </p:nvSpPr>
        <p:spPr/>
        <p:txBody>
          <a:bodyPr/>
          <a:lstStyle/>
          <a:p>
            <a:fld id="{B0F44E99-70CB-4F4A-9930-CBFFEC315CCC}" type="slidenum">
              <a:rPr lang="en-US" smtClean="0"/>
              <a:pPr/>
              <a:t>25</a:t>
            </a:fld>
            <a:endParaRPr lang="en-US" dirty="0"/>
          </a:p>
        </p:txBody>
      </p:sp>
      <p:graphicFrame>
        <p:nvGraphicFramePr>
          <p:cNvPr id="6" name="Table 5"/>
          <p:cNvGraphicFramePr>
            <a:graphicFrameLocks noGrp="1"/>
          </p:cNvGraphicFramePr>
          <p:nvPr>
            <p:extLst/>
          </p:nvPr>
        </p:nvGraphicFramePr>
        <p:xfrm>
          <a:off x="281924" y="844115"/>
          <a:ext cx="11805029" cy="5006697"/>
        </p:xfrm>
        <a:graphic>
          <a:graphicData uri="http://schemas.openxmlformats.org/drawingml/2006/table">
            <a:tbl>
              <a:tblPr firstRow="1" firstCol="1"/>
              <a:tblGrid>
                <a:gridCol w="3011181">
                  <a:extLst>
                    <a:ext uri="{9D8B030D-6E8A-4147-A177-3AD203B41FA5}">
                      <a16:colId xmlns:a16="http://schemas.microsoft.com/office/drawing/2014/main" xmlns="" val="3288611451"/>
                    </a:ext>
                  </a:extLst>
                </a:gridCol>
                <a:gridCol w="8793848">
                  <a:extLst>
                    <a:ext uri="{9D8B030D-6E8A-4147-A177-3AD203B41FA5}">
                      <a16:colId xmlns:a16="http://schemas.microsoft.com/office/drawing/2014/main" xmlns="" val="1495349344"/>
                    </a:ext>
                  </a:extLst>
                </a:gridCol>
              </a:tblGrid>
              <a:tr h="355303">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Name</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2000">
                          <a:srgbClr val="9CE9BC"/>
                        </a:gs>
                        <a:gs pos="100000">
                          <a:srgbClr val="41D6B1"/>
                        </a:gs>
                      </a:gsLst>
                      <a:lin ang="5400000" scaled="0"/>
                    </a:gra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Summary</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extLst>
                  <a:ext uri="{0D108BD9-81ED-4DB2-BD59-A6C34878D82A}">
                    <a16:rowId xmlns:a16="http://schemas.microsoft.com/office/drawing/2014/main" xmlns="" val="2528450926"/>
                  </a:ext>
                </a:extLst>
              </a:tr>
              <a:tr h="394000">
                <a:tc>
                  <a:txBody>
                    <a:bodyPr/>
                    <a:lstStyle/>
                    <a:p>
                      <a:pPr algn="l" fontAlgn="ctr"/>
                      <a:r>
                        <a:rPr lang="en-US" sz="1400" b="0" i="0" u="none" strike="noStrike" dirty="0">
                          <a:solidFill>
                            <a:srgbClr val="000000"/>
                          </a:solidFill>
                          <a:effectLst/>
                          <a:latin typeface="Calibri" panose="020F0502020204030204" pitchFamily="34" charset="0"/>
                        </a:rPr>
                        <a:t>eTMF QC Assistant</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Check document quality during upload, identifies areas of correction; improves quality and inspection readiness</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3025008195"/>
                  </a:ext>
                </a:extLst>
              </a:tr>
              <a:tr h="394000">
                <a:tc>
                  <a:txBody>
                    <a:bodyPr/>
                    <a:lstStyle/>
                    <a:p>
                      <a:pPr algn="l" fontAlgn="ctr"/>
                      <a:r>
                        <a:rPr lang="en-US" sz="1400" b="0" i="0" u="none" strike="noStrike" dirty="0">
                          <a:solidFill>
                            <a:srgbClr val="000000"/>
                          </a:solidFill>
                          <a:effectLst/>
                          <a:latin typeface="Calibri" panose="020F0502020204030204" pitchFamily="34" charset="0"/>
                        </a:rPr>
                        <a:t>eTMF Upload Assistant</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a:solidFill>
                            <a:srgbClr val="000000"/>
                          </a:solidFill>
                          <a:effectLst/>
                          <a:latin typeface="Calibri" panose="020F0502020204030204" pitchFamily="34" charset="0"/>
                        </a:rPr>
                        <a:t>Upload documents from email/other locations to Veeva, populate document metadata; timely trial documentation, improves inspection readiness</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81734789"/>
                  </a:ext>
                </a:extLst>
              </a:tr>
              <a:tr h="394000">
                <a:tc>
                  <a:txBody>
                    <a:bodyPr/>
                    <a:lstStyle/>
                    <a:p>
                      <a:pPr algn="l" fontAlgn="ctr"/>
                      <a:r>
                        <a:rPr lang="en-US" sz="1400" b="0" i="0" u="none" strike="noStrike" dirty="0">
                          <a:solidFill>
                            <a:srgbClr val="000000"/>
                          </a:solidFill>
                          <a:effectLst/>
                          <a:latin typeface="Calibri" panose="020F0502020204030204" pitchFamily="34" charset="0"/>
                        </a:rPr>
                        <a:t>Grants Integration (AP/EU)</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Implement automated clinical grants payment process in SAP for AP/EU; unified global process, site satisfaction</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3734822415"/>
                  </a:ext>
                </a:extLst>
              </a:tr>
              <a:tr h="638564">
                <a:tc>
                  <a:txBody>
                    <a:bodyPr/>
                    <a:lstStyle/>
                    <a:p>
                      <a:pPr algn="l" fontAlgn="ctr"/>
                      <a:r>
                        <a:rPr lang="en-US" sz="1400" b="0" i="0" u="none" strike="noStrike" dirty="0">
                          <a:solidFill>
                            <a:srgbClr val="000000"/>
                          </a:solidFill>
                          <a:effectLst/>
                          <a:latin typeface="Calibri" panose="020F0502020204030204" pitchFamily="34" charset="0"/>
                        </a:rPr>
                        <a:t>Issue Tracking and Management System(ITMS)</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Aggregated tracking, management and reporting of issues and actions; leading to informed decisions, on-going trending and timely interventions </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989348224"/>
                  </a:ext>
                </a:extLst>
              </a:tr>
              <a:tr h="394000">
                <a:tc>
                  <a:txBody>
                    <a:bodyPr/>
                    <a:lstStyle/>
                    <a:p>
                      <a:pPr algn="l" fontAlgn="ctr"/>
                      <a:r>
                        <a:rPr lang="en-US" sz="1400" b="0" i="0" u="none" strike="noStrike" dirty="0">
                          <a:solidFill>
                            <a:srgbClr val="000000"/>
                          </a:solidFill>
                          <a:effectLst/>
                          <a:latin typeface="Calibri" panose="020F0502020204030204" pitchFamily="34" charset="0"/>
                        </a:rPr>
                        <a:t>Lab Invoice Reconciler</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a:solidFill>
                            <a:srgbClr val="000000"/>
                          </a:solidFill>
                          <a:effectLst/>
                          <a:latin typeface="Calibri" panose="020F0502020204030204" pitchFamily="34" charset="0"/>
                        </a:rPr>
                        <a:t>Reconcile lab payment invoices against the budget; effort focused on resolving issues vs. reviewing</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86446313"/>
                  </a:ext>
                </a:extLst>
              </a:tr>
              <a:tr h="394000">
                <a:tc>
                  <a:txBody>
                    <a:bodyPr/>
                    <a:lstStyle/>
                    <a:p>
                      <a:pPr algn="l" fontAlgn="ctr"/>
                      <a:r>
                        <a:rPr lang="en-US" sz="1400" b="0" i="0" u="none" strike="noStrike" dirty="0">
                          <a:solidFill>
                            <a:srgbClr val="000000"/>
                          </a:solidFill>
                          <a:effectLst/>
                          <a:latin typeface="Calibri" panose="020F0502020204030204" pitchFamily="34" charset="0"/>
                        </a:rPr>
                        <a:t>Project Management Tool</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a:solidFill>
                            <a:srgbClr val="000000"/>
                          </a:solidFill>
                          <a:effectLst/>
                          <a:latin typeface="Calibri" panose="020F0502020204030204" pitchFamily="34" charset="0"/>
                        </a:rPr>
                        <a:t>Integrated trial milestone information enabling resource management and view of trial deliverable execution, notifications/workflow automate communication and associated actions cross-functionally; reduces manual tracking and reliance on individual communications</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466000633"/>
                  </a:ext>
                </a:extLst>
              </a:tr>
              <a:tr h="394000">
                <a:tc>
                  <a:txBody>
                    <a:bodyPr/>
                    <a:lstStyle/>
                    <a:p>
                      <a:pPr algn="l" fontAlgn="ctr"/>
                      <a:r>
                        <a:rPr lang="en-US" sz="1400" b="0" i="0" u="none" strike="noStrike" dirty="0">
                          <a:solidFill>
                            <a:srgbClr val="000000"/>
                          </a:solidFill>
                          <a:effectLst/>
                          <a:latin typeface="Calibri" panose="020F0502020204030204" pitchFamily="34" charset="0"/>
                        </a:rPr>
                        <a:t>Registry Posting Assistant</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a:solidFill>
                            <a:srgbClr val="000000"/>
                          </a:solidFill>
                          <a:effectLst/>
                          <a:latin typeface="Calibri" panose="020F0502020204030204" pitchFamily="34" charset="0"/>
                        </a:rPr>
                        <a:t>Interfaces with source system to extract information to update CT.gov/EudraCT/Lilly Trial Guide; information readily current</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3202238240"/>
                  </a:ext>
                </a:extLst>
              </a:tr>
              <a:tr h="394000">
                <a:tc>
                  <a:txBody>
                    <a:bodyPr/>
                    <a:lstStyle/>
                    <a:p>
                      <a:pPr algn="l" fontAlgn="ctr"/>
                      <a:r>
                        <a:rPr lang="en-US" sz="1400" b="0" i="0" u="none" strike="noStrike" dirty="0">
                          <a:solidFill>
                            <a:srgbClr val="000000"/>
                          </a:solidFill>
                          <a:effectLst/>
                          <a:latin typeface="Calibri" panose="020F0502020204030204" pitchFamily="34" charset="0"/>
                        </a:rPr>
                        <a:t>Semantic Clinical Information Model</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Establishment of a multi-dimensional information model that digitally connects standards and programming specification metadata from data collection through disclosure; foundational enabler for automated data delivery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0008"/>
                  </a:ext>
                </a:extLst>
              </a:tr>
              <a:tr h="394000">
                <a:tc>
                  <a:txBody>
                    <a:bodyPr/>
                    <a:lstStyle/>
                    <a:p>
                      <a:pPr algn="l" fontAlgn="ctr"/>
                      <a:r>
                        <a:rPr lang="en-US" sz="1400" b="0" i="0" u="none" strike="noStrike" dirty="0">
                          <a:solidFill>
                            <a:srgbClr val="000000"/>
                          </a:solidFill>
                          <a:effectLst/>
                          <a:latin typeface="Calibri" panose="020F0502020204030204" pitchFamily="34" charset="0"/>
                        </a:rPr>
                        <a:t>Study Build Assistant</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Ensures study build conforms to standards, traceability across documents residing in multiple locations, automate specifications; reduces rework and enables downstream automation for Stats</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0009"/>
                  </a:ext>
                </a:extLst>
              </a:tr>
              <a:tr h="394000">
                <a:tc>
                  <a:txBody>
                    <a:bodyPr/>
                    <a:lstStyle/>
                    <a:p>
                      <a:pPr algn="l" fontAlgn="ctr"/>
                      <a:r>
                        <a:rPr lang="en-US" sz="1400" b="0" i="0" u="none" strike="noStrike" dirty="0">
                          <a:solidFill>
                            <a:srgbClr val="000000"/>
                          </a:solidFill>
                          <a:effectLst/>
                          <a:latin typeface="Calibri" panose="020F0502020204030204" pitchFamily="34" charset="0"/>
                        </a:rPr>
                        <a:t>Translation Workbench</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l" fontAlgn="ctr"/>
                      <a:r>
                        <a:rPr lang="en-US" sz="1400" b="0" i="0" u="none" strike="noStrike" dirty="0">
                          <a:solidFill>
                            <a:srgbClr val="000000"/>
                          </a:solidFill>
                          <a:effectLst/>
                          <a:latin typeface="Calibri" panose="020F0502020204030204" pitchFamily="34" charset="0"/>
                        </a:rPr>
                        <a:t>Use translation capability (e.g. AWS Translate, Microsoft,) to automate first version of standard translations; improve quality and speed delivery</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26731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26</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1083356" y="1855918"/>
            <a:ext cx="10224654" cy="1231106"/>
          </a:xfrm>
          <a:prstGeom prst="rect">
            <a:avLst/>
          </a:prstGeom>
          <a:noFill/>
          <a:ln>
            <a:noFill/>
          </a:ln>
          <a:effectLst>
            <a:outerShdw blurRad="190500" dist="279400" dir="7560000" algn="ctr" rotWithShape="0">
              <a:srgbClr val="000000">
                <a:alpha val="25000"/>
              </a:srgbClr>
            </a:outerShdw>
          </a:effectLst>
        </p:spPr>
        <p:txBody>
          <a:bodyPr wrap="square" lIns="0" tIns="0" rIns="0" bIns="0" rtlCol="0">
            <a:spAutoFit/>
          </a:bodyPr>
          <a:lstStyle/>
          <a:p>
            <a:pPr algn="ctr"/>
            <a:r>
              <a:rPr lang="en-US" sz="4000" b="1" dirty="0" smtClean="0">
                <a:latin typeface="Corbel" panose="020B0503020204020204" pitchFamily="34" charset="0"/>
              </a:rPr>
              <a:t>High Level Solutions Blueprint for </a:t>
            </a:r>
          </a:p>
          <a:p>
            <a:pPr algn="ctr"/>
            <a:r>
              <a:rPr lang="en-US" sz="4000" b="1" dirty="0" smtClean="0">
                <a:latin typeface="Corbel" panose="020B0503020204020204" pitchFamily="34" charset="0"/>
              </a:rPr>
              <a:t>Shared Capability &amp; Transformative Solutions</a:t>
            </a:r>
            <a:endParaRPr lang="en-US" sz="4000" b="1" dirty="0">
              <a:latin typeface="Corbel" panose="020B0503020204020204" pitchFamily="34" charset="0"/>
            </a:endParaRPr>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936326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Digital Analysis Results (</a:t>
            </a:r>
            <a:r>
              <a:rPr lang="en-US" dirty="0" err="1">
                <a:solidFill>
                  <a:schemeClr val="tx1">
                    <a:lumMod val="75000"/>
                    <a:lumOff val="25000"/>
                  </a:schemeClr>
                </a:solidFill>
              </a:rPr>
              <a:t>DARe</a:t>
            </a:r>
            <a:r>
              <a:rPr lang="en-US" dirty="0" smtClean="0">
                <a:solidFill>
                  <a:schemeClr val="tx1">
                    <a:lumMod val="75000"/>
                    <a:lumOff val="25000"/>
                  </a:schemeClr>
                </a:solidFill>
              </a:rPr>
              <a:t>)  </a:t>
            </a:r>
            <a:endParaRPr lang="en-US" dirty="0">
              <a:solidFill>
                <a:srgbClr val="FFC000"/>
              </a:solidFill>
            </a:endParaRPr>
          </a:p>
        </p:txBody>
      </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7147" y="5431070"/>
            <a:ext cx="832135" cy="832135"/>
          </a:xfrm>
          <a:prstGeom prst="rect">
            <a:avLst/>
          </a:prstGeom>
        </p:spPr>
      </p:pic>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8466" y="3293194"/>
            <a:ext cx="832135" cy="832135"/>
          </a:xfrm>
          <a:prstGeom prst="rect">
            <a:avLst/>
          </a:prstGeom>
        </p:spPr>
      </p:pic>
      <p:sp>
        <p:nvSpPr>
          <p:cNvPr id="72" name="Rectangle 71"/>
          <p:cNvSpPr/>
          <p:nvPr/>
        </p:nvSpPr>
        <p:spPr>
          <a:xfrm>
            <a:off x="9786167" y="1700841"/>
            <a:ext cx="496471" cy="23490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174101" y="2403510"/>
            <a:ext cx="2039713" cy="738321"/>
            <a:chOff x="698641" y="2478494"/>
            <a:chExt cx="2039713" cy="738321"/>
          </a:xfrm>
        </p:grpSpPr>
        <p:sp>
          <p:nvSpPr>
            <p:cNvPr id="74" name="Flowchart: Connector 73"/>
            <p:cNvSpPr/>
            <p:nvPr/>
          </p:nvSpPr>
          <p:spPr>
            <a:xfrm>
              <a:off x="1237208" y="2478494"/>
              <a:ext cx="904066" cy="738321"/>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rgbClr val="384DEC"/>
                  </a:solidFill>
                </a:rPr>
                <a:t>SDTM</a:t>
              </a:r>
            </a:p>
          </p:txBody>
        </p:sp>
      </p:grpSp>
      <p:cxnSp>
        <p:nvCxnSpPr>
          <p:cNvPr id="76" name="Straight Connector 75"/>
          <p:cNvCxnSpPr/>
          <p:nvPr/>
        </p:nvCxnSpPr>
        <p:spPr>
          <a:xfrm>
            <a:off x="3750983" y="2403510"/>
            <a:ext cx="23740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4077906" y="962318"/>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823845" y="1737265"/>
            <a:ext cx="1443001" cy="461665"/>
          </a:xfrm>
          <a:prstGeom prst="rect">
            <a:avLst/>
          </a:prstGeom>
          <a:noFill/>
        </p:spPr>
        <p:txBody>
          <a:bodyPr wrap="square" rtlCol="0">
            <a:spAutoFit/>
          </a:bodyPr>
          <a:lstStyle/>
          <a:p>
            <a:pPr algn="ctr"/>
            <a:r>
              <a:rPr lang="en-US" sz="1200" b="1" dirty="0">
                <a:solidFill>
                  <a:srgbClr val="00B050"/>
                </a:solidFill>
              </a:rPr>
              <a:t>Statistician, Medical Writer</a:t>
            </a:r>
          </a:p>
        </p:txBody>
      </p:sp>
      <p:pic>
        <p:nvPicPr>
          <p:cNvPr id="79" name="Picture 78"/>
          <p:cNvPicPr>
            <a:picLocks noChangeAspect="1"/>
          </p:cNvPicPr>
          <p:nvPr/>
        </p:nvPicPr>
        <p:blipFill>
          <a:blip r:embed="rId3"/>
          <a:stretch>
            <a:fillRect/>
          </a:stretch>
        </p:blipFill>
        <p:spPr>
          <a:xfrm>
            <a:off x="4319916" y="1149602"/>
            <a:ext cx="342010" cy="365760"/>
          </a:xfrm>
          <a:prstGeom prst="rect">
            <a:avLst/>
          </a:prstGeom>
        </p:spPr>
      </p:pic>
      <p:sp>
        <p:nvSpPr>
          <p:cNvPr id="80" name="TextBox 79"/>
          <p:cNvSpPr txBox="1"/>
          <p:nvPr/>
        </p:nvSpPr>
        <p:spPr>
          <a:xfrm>
            <a:off x="3922978" y="4819708"/>
            <a:ext cx="1689250" cy="830997"/>
          </a:xfrm>
          <a:prstGeom prst="rect">
            <a:avLst/>
          </a:prstGeom>
          <a:solidFill>
            <a:schemeClr val="bg1"/>
          </a:solidFill>
          <a:ln w="28575">
            <a:solidFill>
              <a:srgbClr val="00CC00"/>
            </a:solidFill>
          </a:ln>
        </p:spPr>
        <p:txBody>
          <a:bodyPr wrap="square" rtlCol="0">
            <a:spAutoFit/>
          </a:bodyPr>
          <a:lstStyle/>
          <a:p>
            <a:r>
              <a:rPr lang="en-US" sz="1200" b="1" dirty="0">
                <a:solidFill>
                  <a:srgbClr val="384DEC"/>
                </a:solidFill>
              </a:rPr>
              <a:t>User Interface</a:t>
            </a:r>
          </a:p>
          <a:p>
            <a:pPr marL="171450" indent="-171450">
              <a:buFont typeface="Arial" panose="020B0604020202020204" pitchFamily="34" charset="0"/>
              <a:buChar char="•"/>
            </a:pPr>
            <a:r>
              <a:rPr lang="en-US" sz="1200" b="1" u="sng" dirty="0">
                <a:solidFill>
                  <a:srgbClr val="F50BA1"/>
                </a:solidFill>
              </a:rPr>
              <a:t>Dynamic reporting</a:t>
            </a:r>
          </a:p>
          <a:p>
            <a:pPr marL="171450" indent="-171450">
              <a:buFont typeface="Arial" panose="020B0604020202020204" pitchFamily="34" charset="0"/>
              <a:buChar char="•"/>
            </a:pPr>
            <a:r>
              <a:rPr lang="en-US" sz="1200" b="1" u="sng" dirty="0">
                <a:solidFill>
                  <a:srgbClr val="F50BA1"/>
                </a:solidFill>
              </a:rPr>
              <a:t>Standard reporting packages</a:t>
            </a:r>
          </a:p>
        </p:txBody>
      </p:sp>
      <p:sp>
        <p:nvSpPr>
          <p:cNvPr id="81" name="Flowchart: Connector 80"/>
          <p:cNvSpPr/>
          <p:nvPr/>
        </p:nvSpPr>
        <p:spPr>
          <a:xfrm>
            <a:off x="1188960" y="1359079"/>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26869" y="1754122"/>
            <a:ext cx="990205" cy="461665"/>
          </a:xfrm>
          <a:prstGeom prst="rect">
            <a:avLst/>
          </a:prstGeom>
          <a:noFill/>
        </p:spPr>
        <p:txBody>
          <a:bodyPr wrap="square" rtlCol="0">
            <a:spAutoFit/>
          </a:bodyPr>
          <a:lstStyle/>
          <a:p>
            <a:pPr algn="ctr"/>
            <a:r>
              <a:rPr lang="en-US" sz="1200" b="1" dirty="0">
                <a:solidFill>
                  <a:schemeClr val="accent1">
                    <a:lumMod val="50000"/>
                  </a:schemeClr>
                </a:solidFill>
              </a:rPr>
              <a:t>Domain </a:t>
            </a:r>
          </a:p>
          <a:p>
            <a:pPr algn="ctr"/>
            <a:r>
              <a:rPr lang="en-US" sz="1200" b="1" dirty="0">
                <a:solidFill>
                  <a:schemeClr val="accent1">
                    <a:lumMod val="50000"/>
                  </a:schemeClr>
                </a:solidFill>
              </a:rPr>
              <a:t>SME</a:t>
            </a:r>
          </a:p>
        </p:txBody>
      </p:sp>
      <p:pic>
        <p:nvPicPr>
          <p:cNvPr id="123" name="Picture 122"/>
          <p:cNvPicPr>
            <a:picLocks noChangeAspect="1"/>
          </p:cNvPicPr>
          <p:nvPr/>
        </p:nvPicPr>
        <p:blipFill>
          <a:blip r:embed="rId4"/>
          <a:stretch>
            <a:fillRect/>
          </a:stretch>
        </p:blipFill>
        <p:spPr>
          <a:xfrm>
            <a:off x="1428181" y="1475332"/>
            <a:ext cx="352213" cy="365760"/>
          </a:xfrm>
          <a:prstGeom prst="rect">
            <a:avLst/>
          </a:prstGeom>
        </p:spPr>
      </p:pic>
      <p:sp>
        <p:nvSpPr>
          <p:cNvPr id="150" name="TextBox 149"/>
          <p:cNvSpPr txBox="1"/>
          <p:nvPr/>
        </p:nvSpPr>
        <p:spPr>
          <a:xfrm>
            <a:off x="2053925" y="1412346"/>
            <a:ext cx="1618072" cy="646331"/>
          </a:xfrm>
          <a:prstGeom prst="rect">
            <a:avLst/>
          </a:prstGeom>
          <a:solidFill>
            <a:schemeClr val="bg1"/>
          </a:solidFill>
        </p:spPr>
        <p:txBody>
          <a:bodyPr wrap="square" rtlCol="0">
            <a:spAutoFit/>
          </a:bodyPr>
          <a:lstStyle/>
          <a:p>
            <a:r>
              <a:rPr lang="en-US" sz="1200" b="1" dirty="0">
                <a:solidFill>
                  <a:srgbClr val="00B050"/>
                </a:solidFill>
              </a:rPr>
              <a:t>Create Standard Metadata for result DB</a:t>
            </a:r>
          </a:p>
        </p:txBody>
      </p:sp>
      <p:sp>
        <p:nvSpPr>
          <p:cNvPr id="151" name="Folded Corner 150"/>
          <p:cNvSpPr/>
          <p:nvPr/>
        </p:nvSpPr>
        <p:spPr>
          <a:xfrm>
            <a:off x="2169864" y="4027923"/>
            <a:ext cx="1123489" cy="746731"/>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Result DB Metadata across studies and TAs</a:t>
            </a:r>
          </a:p>
        </p:txBody>
      </p:sp>
      <p:grpSp>
        <p:nvGrpSpPr>
          <p:cNvPr id="152" name="Group 151"/>
          <p:cNvGrpSpPr/>
          <p:nvPr/>
        </p:nvGrpSpPr>
        <p:grpSpPr>
          <a:xfrm>
            <a:off x="9829934" y="1820145"/>
            <a:ext cx="2340583" cy="2262946"/>
            <a:chOff x="9874901" y="86125"/>
            <a:chExt cx="2340583" cy="2262946"/>
          </a:xfrm>
        </p:grpSpPr>
        <p:grpSp>
          <p:nvGrpSpPr>
            <p:cNvPr id="153" name="Group 152"/>
            <p:cNvGrpSpPr/>
            <p:nvPr/>
          </p:nvGrpSpPr>
          <p:grpSpPr>
            <a:xfrm>
              <a:off x="9880251" y="86125"/>
              <a:ext cx="365760" cy="365760"/>
              <a:chOff x="9114866" y="2367813"/>
              <a:chExt cx="365760" cy="365760"/>
            </a:xfrm>
          </p:grpSpPr>
          <p:sp>
            <p:nvSpPr>
              <p:cNvPr id="171" name="Oval 170"/>
              <p:cNvSpPr/>
              <p:nvPr/>
            </p:nvSpPr>
            <p:spPr>
              <a:xfrm>
                <a:off x="9114866" y="2367813"/>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9206306" y="24592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9885482" y="537828"/>
              <a:ext cx="365760" cy="365760"/>
              <a:chOff x="9408454" y="2920472"/>
              <a:chExt cx="365760" cy="365760"/>
            </a:xfrm>
          </p:grpSpPr>
          <p:sp>
            <p:nvSpPr>
              <p:cNvPr id="169" name="Oval 168"/>
              <p:cNvSpPr/>
              <p:nvPr/>
            </p:nvSpPr>
            <p:spPr>
              <a:xfrm>
                <a:off x="9408454" y="2920472"/>
                <a:ext cx="365760" cy="365760"/>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9499894" y="3011912"/>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9894765" y="996931"/>
              <a:ext cx="365760" cy="365760"/>
              <a:chOff x="9682774" y="3554897"/>
              <a:chExt cx="365760" cy="365760"/>
            </a:xfrm>
          </p:grpSpPr>
          <p:sp>
            <p:nvSpPr>
              <p:cNvPr id="167" name="Oval 166"/>
              <p:cNvSpPr/>
              <p:nvPr/>
            </p:nvSpPr>
            <p:spPr>
              <a:xfrm>
                <a:off x="9682774" y="3554897"/>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9774214" y="3646337"/>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9874901" y="1461474"/>
              <a:ext cx="365760" cy="365760"/>
              <a:chOff x="9408454" y="4160991"/>
              <a:chExt cx="365760" cy="365760"/>
            </a:xfrm>
          </p:grpSpPr>
          <p:sp>
            <p:nvSpPr>
              <p:cNvPr id="165" name="Oval 164"/>
              <p:cNvSpPr/>
              <p:nvPr/>
            </p:nvSpPr>
            <p:spPr>
              <a:xfrm>
                <a:off x="9408454" y="4160991"/>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499894" y="4252431"/>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9874901" y="1893899"/>
              <a:ext cx="365760" cy="365760"/>
              <a:chOff x="9114866" y="4727409"/>
              <a:chExt cx="365760" cy="365760"/>
            </a:xfrm>
          </p:grpSpPr>
          <p:sp>
            <p:nvSpPr>
              <p:cNvPr id="163" name="Oval 162"/>
              <p:cNvSpPr/>
              <p:nvPr/>
            </p:nvSpPr>
            <p:spPr>
              <a:xfrm>
                <a:off x="9114866" y="4727409"/>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9206306" y="481884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TextBox 157"/>
            <p:cNvSpPr txBox="1"/>
            <p:nvPr/>
          </p:nvSpPr>
          <p:spPr>
            <a:xfrm>
              <a:off x="10335789" y="120238"/>
              <a:ext cx="1707993" cy="276999"/>
            </a:xfrm>
            <a:prstGeom prst="rect">
              <a:avLst/>
            </a:prstGeom>
            <a:solidFill>
              <a:schemeClr val="bg1"/>
            </a:solidFill>
          </p:spPr>
          <p:txBody>
            <a:bodyPr wrap="square" rtlCol="0">
              <a:spAutoFit/>
            </a:bodyPr>
            <a:lstStyle/>
            <a:p>
              <a:r>
                <a:rPr lang="en-US" sz="1200" b="1" dirty="0">
                  <a:solidFill>
                    <a:srgbClr val="C55A11"/>
                  </a:solidFill>
                </a:rPr>
                <a:t> Accelerated submission </a:t>
              </a:r>
            </a:p>
          </p:txBody>
        </p:sp>
        <p:sp>
          <p:nvSpPr>
            <p:cNvPr id="159" name="TextBox 158"/>
            <p:cNvSpPr txBox="1"/>
            <p:nvPr/>
          </p:nvSpPr>
          <p:spPr>
            <a:xfrm>
              <a:off x="10336145" y="582208"/>
              <a:ext cx="1872969" cy="276999"/>
            </a:xfrm>
            <a:prstGeom prst="rect">
              <a:avLst/>
            </a:prstGeom>
            <a:solidFill>
              <a:schemeClr val="bg1"/>
            </a:solidFill>
          </p:spPr>
          <p:txBody>
            <a:bodyPr wrap="square" rtlCol="0">
              <a:spAutoFit/>
            </a:bodyPr>
            <a:lstStyle/>
            <a:p>
              <a:r>
                <a:rPr lang="en-US" sz="1200" b="1" dirty="0">
                  <a:solidFill>
                    <a:srgbClr val="C55A11"/>
                  </a:solidFill>
                </a:rPr>
                <a:t>Multiple user operability</a:t>
              </a:r>
            </a:p>
          </p:txBody>
        </p:sp>
        <p:sp>
          <p:nvSpPr>
            <p:cNvPr id="160" name="TextBox 159"/>
            <p:cNvSpPr txBox="1"/>
            <p:nvPr/>
          </p:nvSpPr>
          <p:spPr>
            <a:xfrm>
              <a:off x="10358551" y="1026510"/>
              <a:ext cx="1856933" cy="276999"/>
            </a:xfrm>
            <a:prstGeom prst="rect">
              <a:avLst/>
            </a:prstGeom>
            <a:solidFill>
              <a:schemeClr val="bg1"/>
            </a:solidFill>
          </p:spPr>
          <p:txBody>
            <a:bodyPr wrap="square" rtlCol="0">
              <a:spAutoFit/>
            </a:bodyPr>
            <a:lstStyle/>
            <a:p>
              <a:r>
                <a:rPr lang="en-US" sz="1200" b="1" dirty="0">
                  <a:solidFill>
                    <a:srgbClr val="C55A11"/>
                  </a:solidFill>
                </a:rPr>
                <a:t>Faster decision making</a:t>
              </a:r>
            </a:p>
          </p:txBody>
        </p:sp>
        <p:sp>
          <p:nvSpPr>
            <p:cNvPr id="161" name="TextBox 160"/>
            <p:cNvSpPr txBox="1"/>
            <p:nvPr/>
          </p:nvSpPr>
          <p:spPr>
            <a:xfrm>
              <a:off x="10350303" y="1887406"/>
              <a:ext cx="1807125" cy="461665"/>
            </a:xfrm>
            <a:prstGeom prst="rect">
              <a:avLst/>
            </a:prstGeom>
            <a:solidFill>
              <a:schemeClr val="bg1"/>
            </a:solidFill>
          </p:spPr>
          <p:txBody>
            <a:bodyPr wrap="square" rtlCol="0">
              <a:spAutoFit/>
            </a:bodyPr>
            <a:lstStyle/>
            <a:p>
              <a:r>
                <a:rPr lang="en-US" sz="1200" b="1" dirty="0">
                  <a:solidFill>
                    <a:srgbClr val="C55A11"/>
                  </a:solidFill>
                </a:rPr>
                <a:t>Standard reporting package auto-build</a:t>
              </a:r>
            </a:p>
          </p:txBody>
        </p:sp>
        <p:sp>
          <p:nvSpPr>
            <p:cNvPr id="162" name="TextBox 161"/>
            <p:cNvSpPr txBox="1"/>
            <p:nvPr/>
          </p:nvSpPr>
          <p:spPr>
            <a:xfrm>
              <a:off x="10365173" y="1489619"/>
              <a:ext cx="1502984" cy="276999"/>
            </a:xfrm>
            <a:prstGeom prst="rect">
              <a:avLst/>
            </a:prstGeom>
            <a:solidFill>
              <a:schemeClr val="bg1"/>
            </a:solidFill>
          </p:spPr>
          <p:txBody>
            <a:bodyPr wrap="square" rtlCol="0">
              <a:spAutoFit/>
            </a:bodyPr>
            <a:lstStyle/>
            <a:p>
              <a:r>
                <a:rPr lang="en-US" sz="1200" b="1" dirty="0">
                  <a:solidFill>
                    <a:srgbClr val="C55A11"/>
                  </a:solidFill>
                </a:rPr>
                <a:t>High quality outputs</a:t>
              </a:r>
            </a:p>
          </p:txBody>
        </p:sp>
      </p:grpSp>
      <p:grpSp>
        <p:nvGrpSpPr>
          <p:cNvPr id="173" name="Group 172"/>
          <p:cNvGrpSpPr/>
          <p:nvPr/>
        </p:nvGrpSpPr>
        <p:grpSpPr>
          <a:xfrm>
            <a:off x="-146103" y="3265980"/>
            <a:ext cx="2039713" cy="738321"/>
            <a:chOff x="698641" y="2478494"/>
            <a:chExt cx="2039713" cy="738321"/>
          </a:xfrm>
        </p:grpSpPr>
        <p:sp>
          <p:nvSpPr>
            <p:cNvPr id="174" name="Flowchart: Connector 173"/>
            <p:cNvSpPr/>
            <p:nvPr/>
          </p:nvSpPr>
          <p:spPr>
            <a:xfrm>
              <a:off x="1237208" y="2478494"/>
              <a:ext cx="904066" cy="738321"/>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rgbClr val="384DEC"/>
                  </a:solidFill>
                </a:rPr>
                <a:t>ADaM</a:t>
              </a:r>
            </a:p>
          </p:txBody>
        </p:sp>
      </p:grpSp>
      <p:grpSp>
        <p:nvGrpSpPr>
          <p:cNvPr id="176" name="Group 175"/>
          <p:cNvGrpSpPr/>
          <p:nvPr/>
        </p:nvGrpSpPr>
        <p:grpSpPr>
          <a:xfrm>
            <a:off x="1732341" y="3242838"/>
            <a:ext cx="2039713" cy="738321"/>
            <a:chOff x="698641" y="2478494"/>
            <a:chExt cx="2039713" cy="738321"/>
          </a:xfrm>
        </p:grpSpPr>
        <p:sp>
          <p:nvSpPr>
            <p:cNvPr id="177" name="Flowchart: Connector 176"/>
            <p:cNvSpPr/>
            <p:nvPr/>
          </p:nvSpPr>
          <p:spPr>
            <a:xfrm>
              <a:off x="1237208" y="2478494"/>
              <a:ext cx="904066" cy="738321"/>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chemeClr val="accent2"/>
                  </a:solidFill>
                </a:rPr>
                <a:t>Result DB</a:t>
              </a:r>
            </a:p>
          </p:txBody>
        </p:sp>
      </p:grpSp>
      <p:sp>
        <p:nvSpPr>
          <p:cNvPr id="179" name="Right Arrow 178"/>
          <p:cNvSpPr/>
          <p:nvPr/>
        </p:nvSpPr>
        <p:spPr>
          <a:xfrm>
            <a:off x="1361920" y="3410779"/>
            <a:ext cx="755154"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Picture 1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7262" y="2233677"/>
            <a:ext cx="917124" cy="679674"/>
          </a:xfrm>
          <a:prstGeom prst="rect">
            <a:avLst/>
          </a:prstGeom>
        </p:spPr>
      </p:pic>
      <p:sp>
        <p:nvSpPr>
          <p:cNvPr id="181" name="TextBox 180"/>
          <p:cNvSpPr txBox="1"/>
          <p:nvPr/>
        </p:nvSpPr>
        <p:spPr>
          <a:xfrm>
            <a:off x="1325738" y="3777810"/>
            <a:ext cx="758869" cy="1223412"/>
          </a:xfrm>
          <a:prstGeom prst="rect">
            <a:avLst/>
          </a:prstGeom>
          <a:noFill/>
        </p:spPr>
        <p:txBody>
          <a:bodyPr wrap="square" rtlCol="0">
            <a:spAutoFit/>
          </a:bodyPr>
          <a:lstStyle/>
          <a:p>
            <a:r>
              <a:rPr lang="en-US" sz="1050" dirty="0"/>
              <a:t>Complex analysis methods to calculate result statistics </a:t>
            </a:r>
          </a:p>
        </p:txBody>
      </p:sp>
      <p:sp>
        <p:nvSpPr>
          <p:cNvPr id="182" name="Folded Corner 181"/>
          <p:cNvSpPr/>
          <p:nvPr/>
        </p:nvSpPr>
        <p:spPr>
          <a:xfrm>
            <a:off x="2169863" y="5053369"/>
            <a:ext cx="1123489" cy="400125"/>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Standard layouts</a:t>
            </a:r>
          </a:p>
        </p:txBody>
      </p:sp>
      <p:sp>
        <p:nvSpPr>
          <p:cNvPr id="183" name="Right Bracket 182"/>
          <p:cNvSpPr/>
          <p:nvPr/>
        </p:nvSpPr>
        <p:spPr>
          <a:xfrm>
            <a:off x="3273285" y="2154048"/>
            <a:ext cx="278081" cy="3493028"/>
          </a:xfrm>
          <a:prstGeom prst="rightBracket">
            <a:avLst/>
          </a:prstGeom>
          <a:ln w="6032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4" name="Picture 1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3906" y="2942907"/>
            <a:ext cx="2354696" cy="1578725"/>
          </a:xfrm>
          <a:prstGeom prst="rect">
            <a:avLst/>
          </a:prstGeom>
          <a:ln>
            <a:solidFill>
              <a:schemeClr val="accent2"/>
            </a:solidFill>
          </a:ln>
        </p:spPr>
      </p:pic>
      <p:pic>
        <p:nvPicPr>
          <p:cNvPr id="185" name="Picture 18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8985" y="2624707"/>
            <a:ext cx="1765337" cy="1765337"/>
          </a:xfrm>
          <a:prstGeom prst="rect">
            <a:avLst/>
          </a:prstGeom>
          <a:ln>
            <a:solidFill>
              <a:schemeClr val="tx1"/>
            </a:solidFill>
          </a:ln>
        </p:spPr>
      </p:pic>
      <p:cxnSp>
        <p:nvCxnSpPr>
          <p:cNvPr id="186" name="Straight Arrow Connector 185"/>
          <p:cNvCxnSpPr>
            <a:endCxn id="188" idx="3"/>
          </p:cNvCxnSpPr>
          <p:nvPr/>
        </p:nvCxnSpPr>
        <p:spPr>
          <a:xfrm flipV="1">
            <a:off x="6220321" y="1898119"/>
            <a:ext cx="860575" cy="675760"/>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8077509" y="1104193"/>
            <a:ext cx="1121443" cy="523220"/>
          </a:xfrm>
          <a:prstGeom prst="rect">
            <a:avLst/>
          </a:prstGeom>
          <a:noFill/>
        </p:spPr>
        <p:txBody>
          <a:bodyPr wrap="square" rtlCol="0">
            <a:spAutoFit/>
          </a:bodyPr>
          <a:lstStyle/>
          <a:p>
            <a:pPr marL="0" lvl="1"/>
            <a:r>
              <a:rPr lang="en-US" sz="1400" dirty="0">
                <a:solidFill>
                  <a:schemeClr val="tx1"/>
                </a:solidFill>
              </a:rPr>
              <a:t>Subgroup analyses </a:t>
            </a:r>
          </a:p>
        </p:txBody>
      </p:sp>
      <p:sp>
        <p:nvSpPr>
          <p:cNvPr id="188" name="Oval 187"/>
          <p:cNvSpPr/>
          <p:nvPr/>
        </p:nvSpPr>
        <p:spPr>
          <a:xfrm>
            <a:off x="6909904" y="962318"/>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Picture 1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02807" y="1149602"/>
            <a:ext cx="816808" cy="735127"/>
          </a:xfrm>
          <a:prstGeom prst="rect">
            <a:avLst/>
          </a:prstGeom>
        </p:spPr>
      </p:pic>
      <p:sp>
        <p:nvSpPr>
          <p:cNvPr id="190" name="Oval 189"/>
          <p:cNvSpPr/>
          <p:nvPr/>
        </p:nvSpPr>
        <p:spPr>
          <a:xfrm>
            <a:off x="7439497" y="2007704"/>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Arrow Connector 190"/>
          <p:cNvCxnSpPr/>
          <p:nvPr/>
        </p:nvCxnSpPr>
        <p:spPr>
          <a:xfrm flipV="1">
            <a:off x="6271123" y="2756757"/>
            <a:ext cx="1184727" cy="404950"/>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595798" y="2216755"/>
            <a:ext cx="1292879" cy="523220"/>
          </a:xfrm>
          <a:prstGeom prst="rect">
            <a:avLst/>
          </a:prstGeom>
          <a:noFill/>
        </p:spPr>
        <p:txBody>
          <a:bodyPr wrap="square" rtlCol="0">
            <a:spAutoFit/>
          </a:bodyPr>
          <a:lstStyle/>
          <a:p>
            <a:pPr marL="0" lvl="1"/>
            <a:r>
              <a:rPr lang="en-US" sz="1400" dirty="0">
                <a:solidFill>
                  <a:schemeClr val="tx1"/>
                </a:solidFill>
              </a:rPr>
              <a:t>Dynamic Visualizations</a:t>
            </a:r>
          </a:p>
        </p:txBody>
      </p:sp>
      <p:sp>
        <p:nvSpPr>
          <p:cNvPr id="193" name="Oval 192"/>
          <p:cNvSpPr/>
          <p:nvPr/>
        </p:nvSpPr>
        <p:spPr>
          <a:xfrm>
            <a:off x="7597494" y="3157738"/>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a:endCxn id="193" idx="2"/>
          </p:cNvCxnSpPr>
          <p:nvPr/>
        </p:nvCxnSpPr>
        <p:spPr>
          <a:xfrm>
            <a:off x="6295294" y="3663930"/>
            <a:ext cx="1302200" cy="41988"/>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8765099" y="3460379"/>
            <a:ext cx="1343043" cy="523220"/>
          </a:xfrm>
          <a:prstGeom prst="rect">
            <a:avLst/>
          </a:prstGeom>
          <a:noFill/>
        </p:spPr>
        <p:txBody>
          <a:bodyPr wrap="square" rtlCol="0">
            <a:spAutoFit/>
          </a:bodyPr>
          <a:lstStyle/>
          <a:p>
            <a:pPr marL="0" lvl="1"/>
            <a:r>
              <a:rPr lang="en-US" sz="1400" dirty="0">
                <a:solidFill>
                  <a:schemeClr val="tx1"/>
                </a:solidFill>
              </a:rPr>
              <a:t>Vector </a:t>
            </a:r>
          </a:p>
          <a:p>
            <a:pPr marL="0" lvl="1"/>
            <a:r>
              <a:rPr lang="en-US" sz="1400" dirty="0">
                <a:solidFill>
                  <a:schemeClr val="tx1"/>
                </a:solidFill>
              </a:rPr>
              <a:t>Graphics</a:t>
            </a:r>
          </a:p>
        </p:txBody>
      </p:sp>
      <p:sp>
        <p:nvSpPr>
          <p:cNvPr id="196" name="Oval 195"/>
          <p:cNvSpPr/>
          <p:nvPr/>
        </p:nvSpPr>
        <p:spPr>
          <a:xfrm>
            <a:off x="7432243" y="4293704"/>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Arrow Connector 196"/>
          <p:cNvCxnSpPr/>
          <p:nvPr/>
        </p:nvCxnSpPr>
        <p:spPr>
          <a:xfrm>
            <a:off x="6245479" y="4195923"/>
            <a:ext cx="1232484" cy="440905"/>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8552880" y="4739372"/>
            <a:ext cx="1983421" cy="1031051"/>
          </a:xfrm>
          <a:prstGeom prst="rect">
            <a:avLst/>
          </a:prstGeom>
          <a:noFill/>
        </p:spPr>
        <p:txBody>
          <a:bodyPr wrap="square" rtlCol="0">
            <a:spAutoFit/>
          </a:bodyPr>
          <a:lstStyle/>
          <a:p>
            <a:pPr marL="0" lvl="1"/>
            <a:r>
              <a:rPr lang="en-US" sz="1400" dirty="0">
                <a:solidFill>
                  <a:schemeClr val="tx1"/>
                </a:solidFill>
              </a:rPr>
              <a:t>Standard Regulatory submissions:</a:t>
            </a:r>
          </a:p>
          <a:p>
            <a:pPr marL="0" lvl="1"/>
            <a:r>
              <a:rPr lang="en-US" sz="1100" dirty="0"/>
              <a:t>OSI, </a:t>
            </a:r>
            <a:r>
              <a:rPr lang="en-US" sz="1100" dirty="0" err="1"/>
              <a:t>CT.Gov,EuDRACT</a:t>
            </a:r>
            <a:r>
              <a:rPr lang="en-US" sz="1100" dirty="0"/>
              <a:t>, HTA Dossier, Narratives, Standard CSR package, PSUR/DSUR</a:t>
            </a:r>
            <a:endParaRPr lang="en-US" sz="1100" dirty="0">
              <a:solidFill>
                <a:schemeClr val="tx1"/>
              </a:solidFill>
            </a:endParaRPr>
          </a:p>
        </p:txBody>
      </p:sp>
      <p:sp>
        <p:nvSpPr>
          <p:cNvPr id="199" name="Oval 198"/>
          <p:cNvSpPr/>
          <p:nvPr/>
        </p:nvSpPr>
        <p:spPr>
          <a:xfrm>
            <a:off x="6786528" y="5309353"/>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Arrow Connector 199"/>
          <p:cNvCxnSpPr>
            <a:endCxn id="199" idx="1"/>
          </p:cNvCxnSpPr>
          <p:nvPr/>
        </p:nvCxnSpPr>
        <p:spPr>
          <a:xfrm>
            <a:off x="6125011" y="4636828"/>
            <a:ext cx="832509" cy="833083"/>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905256" y="5994074"/>
            <a:ext cx="1667225" cy="861774"/>
          </a:xfrm>
          <a:prstGeom prst="rect">
            <a:avLst/>
          </a:prstGeom>
          <a:noFill/>
        </p:spPr>
        <p:txBody>
          <a:bodyPr wrap="square" rtlCol="0">
            <a:spAutoFit/>
          </a:bodyPr>
          <a:lstStyle/>
          <a:p>
            <a:pPr marL="0" lvl="1"/>
            <a:r>
              <a:rPr lang="en-US" sz="1400" dirty="0" err="1">
                <a:solidFill>
                  <a:schemeClr val="tx1"/>
                </a:solidFill>
              </a:rPr>
              <a:t>AdHoc</a:t>
            </a:r>
            <a:r>
              <a:rPr lang="en-US" sz="1400" dirty="0">
                <a:solidFill>
                  <a:schemeClr val="tx1"/>
                </a:solidFill>
              </a:rPr>
              <a:t> Regulatory submissions:</a:t>
            </a:r>
          </a:p>
          <a:p>
            <a:pPr marL="0" lvl="1"/>
            <a:r>
              <a:rPr lang="en-US" sz="1100" dirty="0"/>
              <a:t>Advisory Committee, Regulatory queries</a:t>
            </a:r>
            <a:endParaRPr lang="en-US" sz="1100" dirty="0">
              <a:solidFill>
                <a:schemeClr val="tx1"/>
              </a:solidFill>
            </a:endParaRPr>
          </a:p>
        </p:txBody>
      </p:sp>
      <p:pic>
        <p:nvPicPr>
          <p:cNvPr id="202" name="Picture 20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90092" y="4550997"/>
            <a:ext cx="879780" cy="611731"/>
          </a:xfrm>
          <a:prstGeom prst="rect">
            <a:avLst/>
          </a:prstGeom>
        </p:spPr>
      </p:pic>
      <p:sp>
        <p:nvSpPr>
          <p:cNvPr id="203" name="Rectangular Callout 202"/>
          <p:cNvSpPr/>
          <p:nvPr/>
        </p:nvSpPr>
        <p:spPr>
          <a:xfrm>
            <a:off x="472320" y="5770423"/>
            <a:ext cx="1639530" cy="536438"/>
          </a:xfrm>
          <a:prstGeom prst="wedgeRectCallout">
            <a:avLst>
              <a:gd name="adj1" fmla="val 48239"/>
              <a:gd name="adj2" fmla="val -1179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Standard metadata Library</a:t>
            </a:r>
          </a:p>
        </p:txBody>
      </p:sp>
      <p:sp>
        <p:nvSpPr>
          <p:cNvPr id="204" name="TextBox 203"/>
          <p:cNvSpPr txBox="1"/>
          <p:nvPr/>
        </p:nvSpPr>
        <p:spPr>
          <a:xfrm>
            <a:off x="9775021" y="1269384"/>
            <a:ext cx="1206292" cy="461665"/>
          </a:xfrm>
          <a:prstGeom prst="rect">
            <a:avLst/>
          </a:prstGeom>
          <a:noFill/>
        </p:spPr>
        <p:txBody>
          <a:bodyPr wrap="none" rtlCol="0">
            <a:spAutoFit/>
          </a:bodyPr>
          <a:lstStyle/>
          <a:p>
            <a:r>
              <a:rPr lang="en-US" sz="2400" dirty="0">
                <a:solidFill>
                  <a:schemeClr val="accent5"/>
                </a:solidFill>
              </a:rPr>
              <a:t>Benefits</a:t>
            </a:r>
          </a:p>
        </p:txBody>
      </p:sp>
      <p:cxnSp>
        <p:nvCxnSpPr>
          <p:cNvPr id="205" name="Straight Connector 204"/>
          <p:cNvCxnSpPr/>
          <p:nvPr/>
        </p:nvCxnSpPr>
        <p:spPr>
          <a:xfrm>
            <a:off x="3750983" y="4723389"/>
            <a:ext cx="23740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07" idx="2"/>
            <a:endCxn id="185" idx="0"/>
          </p:cNvCxnSpPr>
          <p:nvPr/>
        </p:nvCxnSpPr>
        <p:spPr>
          <a:xfrm rot="5400000">
            <a:off x="4779972" y="1709271"/>
            <a:ext cx="1357119" cy="473753"/>
          </a:xfrm>
          <a:prstGeom prst="curvedConnector3">
            <a:avLst>
              <a:gd name="adj1" fmla="val 5000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5014567" y="621257"/>
            <a:ext cx="1361680" cy="646331"/>
          </a:xfrm>
          <a:prstGeom prst="rect">
            <a:avLst/>
          </a:prstGeom>
          <a:noFill/>
        </p:spPr>
        <p:txBody>
          <a:bodyPr wrap="square" rtlCol="0">
            <a:spAutoFit/>
          </a:bodyPr>
          <a:lstStyle/>
          <a:p>
            <a:r>
              <a:rPr lang="en-US" dirty="0"/>
              <a:t>Visualization Software</a:t>
            </a:r>
          </a:p>
        </p:txBody>
      </p:sp>
    </p:spTree>
    <p:extLst>
      <p:ext uri="{BB962C8B-B14F-4D97-AF65-F5344CB8AC3E}">
        <p14:creationId xmlns:p14="http://schemas.microsoft.com/office/powerpoint/2010/main" val="2236718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Dataset  Specifications and Programming </a:t>
            </a:r>
            <a:r>
              <a:rPr lang="fr-FR" dirty="0"/>
              <a:t>(DAFFY)</a:t>
            </a:r>
            <a:endParaRPr lang="en-US" dirty="0">
              <a:solidFill>
                <a:srgbClr val="FFC000"/>
              </a:solidFill>
            </a:endParaRP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28</a:t>
            </a:fld>
            <a:endParaRPr lang="en-US" dirty="0"/>
          </a:p>
        </p:txBody>
      </p:sp>
      <p:grpSp>
        <p:nvGrpSpPr>
          <p:cNvPr id="82" name="Group 81"/>
          <p:cNvGrpSpPr/>
          <p:nvPr/>
        </p:nvGrpSpPr>
        <p:grpSpPr>
          <a:xfrm>
            <a:off x="421261" y="748145"/>
            <a:ext cx="10114631" cy="6018731"/>
            <a:chOff x="421261" y="464457"/>
            <a:chExt cx="10203803" cy="6302419"/>
          </a:xfrm>
        </p:grpSpPr>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9547" y="2783507"/>
              <a:ext cx="832135" cy="832135"/>
            </a:xfrm>
            <a:prstGeom prst="rect">
              <a:avLst/>
            </a:prstGeom>
            <a:ln>
              <a:solidFill>
                <a:schemeClr val="accent1">
                  <a:shade val="50000"/>
                </a:schemeClr>
              </a:solidFill>
            </a:ln>
          </p:spPr>
        </p:pic>
        <p:cxnSp>
          <p:nvCxnSpPr>
            <p:cNvPr id="84" name="Straight Connector 83"/>
            <p:cNvCxnSpPr/>
            <p:nvPr/>
          </p:nvCxnSpPr>
          <p:spPr>
            <a:xfrm>
              <a:off x="3507986" y="2358810"/>
              <a:ext cx="32004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78548" y="4430764"/>
              <a:ext cx="2373939" cy="1200329"/>
            </a:xfrm>
            <a:prstGeom prst="rect">
              <a:avLst/>
            </a:prstGeom>
            <a:solidFill>
              <a:schemeClr val="bg1"/>
            </a:solidFill>
            <a:ln w="28575">
              <a:solidFill>
                <a:srgbClr val="00CC00"/>
              </a:solidFill>
            </a:ln>
          </p:spPr>
          <p:txBody>
            <a:bodyPr wrap="square" rtlCol="0">
              <a:spAutoFit/>
            </a:bodyPr>
            <a:lstStyle/>
            <a:p>
              <a:r>
                <a:rPr lang="en-US" sz="1200" b="1" dirty="0">
                  <a:solidFill>
                    <a:srgbClr val="384DEC"/>
                  </a:solidFill>
                </a:rPr>
                <a:t>User Interface</a:t>
              </a:r>
            </a:p>
            <a:p>
              <a:pPr marL="171450" indent="-171450">
                <a:buFont typeface="Arial" panose="020B0604020202020204" pitchFamily="34" charset="0"/>
                <a:buChar char="•"/>
              </a:pPr>
              <a:r>
                <a:rPr lang="en-US" sz="1200" b="1" u="sng" dirty="0">
                  <a:solidFill>
                    <a:srgbClr val="F50BA1"/>
                  </a:solidFill>
                </a:rPr>
                <a:t>Dynamic spec creation</a:t>
              </a:r>
            </a:p>
            <a:p>
              <a:pPr marL="171450" indent="-171450">
                <a:buFont typeface="Arial" panose="020B0604020202020204" pitchFamily="34" charset="0"/>
                <a:buChar char="•"/>
              </a:pPr>
              <a:r>
                <a:rPr lang="en-US" sz="1200" b="1" u="sng" dirty="0">
                  <a:solidFill>
                    <a:srgbClr val="F50BA1"/>
                  </a:solidFill>
                </a:rPr>
                <a:t>Linkage across SDTM, ADaM, TLF standard</a:t>
              </a:r>
            </a:p>
            <a:p>
              <a:pPr marL="171450" indent="-171450">
                <a:buFont typeface="Arial" panose="020B0604020202020204" pitchFamily="34" charset="0"/>
                <a:buChar char="•"/>
              </a:pPr>
              <a:r>
                <a:rPr lang="en-US" sz="1200" b="1" u="sng" dirty="0">
                  <a:solidFill>
                    <a:srgbClr val="F50BA1"/>
                  </a:solidFill>
                </a:rPr>
                <a:t>Controlled governance across global, TA, Project standards </a:t>
              </a:r>
            </a:p>
          </p:txBody>
        </p:sp>
        <p:sp>
          <p:nvSpPr>
            <p:cNvPr id="86" name="Flowchart: Connector 85"/>
            <p:cNvSpPr/>
            <p:nvPr/>
          </p:nvSpPr>
          <p:spPr>
            <a:xfrm>
              <a:off x="998259" y="5725502"/>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936168" y="6120545"/>
              <a:ext cx="1107783" cy="646331"/>
            </a:xfrm>
            <a:prstGeom prst="rect">
              <a:avLst/>
            </a:prstGeom>
            <a:noFill/>
          </p:spPr>
          <p:txBody>
            <a:bodyPr wrap="square" rtlCol="0">
              <a:spAutoFit/>
            </a:bodyPr>
            <a:lstStyle/>
            <a:p>
              <a:pPr algn="ctr"/>
              <a:r>
                <a:rPr lang="en-US" sz="1200" b="1" dirty="0">
                  <a:solidFill>
                    <a:schemeClr val="accent1">
                      <a:lumMod val="50000"/>
                    </a:schemeClr>
                  </a:solidFill>
                </a:rPr>
                <a:t>Standards Management Administrator</a:t>
              </a:r>
            </a:p>
          </p:txBody>
        </p:sp>
        <p:pic>
          <p:nvPicPr>
            <p:cNvPr id="88" name="Picture 87"/>
            <p:cNvPicPr>
              <a:picLocks noChangeAspect="1"/>
            </p:cNvPicPr>
            <p:nvPr/>
          </p:nvPicPr>
          <p:blipFill>
            <a:blip r:embed="rId3"/>
            <a:stretch>
              <a:fillRect/>
            </a:stretch>
          </p:blipFill>
          <p:spPr>
            <a:xfrm>
              <a:off x="1240837" y="5843256"/>
              <a:ext cx="352213" cy="365760"/>
            </a:xfrm>
            <a:prstGeom prst="rect">
              <a:avLst/>
            </a:prstGeom>
          </p:spPr>
        </p:pic>
        <p:sp>
          <p:nvSpPr>
            <p:cNvPr id="89" name="TextBox 88"/>
            <p:cNvSpPr txBox="1"/>
            <p:nvPr/>
          </p:nvSpPr>
          <p:spPr>
            <a:xfrm>
              <a:off x="1856877" y="5954372"/>
              <a:ext cx="1194309" cy="461665"/>
            </a:xfrm>
            <a:prstGeom prst="rect">
              <a:avLst/>
            </a:prstGeom>
            <a:solidFill>
              <a:schemeClr val="bg1"/>
            </a:solidFill>
          </p:spPr>
          <p:txBody>
            <a:bodyPr wrap="square" rtlCol="0">
              <a:spAutoFit/>
            </a:bodyPr>
            <a:lstStyle/>
            <a:p>
              <a:r>
                <a:rPr lang="en-US" sz="1200" b="1" dirty="0">
                  <a:solidFill>
                    <a:srgbClr val="00B050"/>
                  </a:solidFill>
                </a:rPr>
                <a:t>Governance of Standards</a:t>
              </a:r>
            </a:p>
          </p:txBody>
        </p:sp>
        <p:pic>
          <p:nvPicPr>
            <p:cNvPr id="90" name="Picture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97" y="2418643"/>
              <a:ext cx="1765337" cy="1765337"/>
            </a:xfrm>
            <a:prstGeom prst="rect">
              <a:avLst/>
            </a:prstGeom>
            <a:ln>
              <a:solidFill>
                <a:schemeClr val="tx1"/>
              </a:solidFill>
            </a:ln>
          </p:spPr>
        </p:pic>
        <p:cxnSp>
          <p:nvCxnSpPr>
            <p:cNvPr id="91" name="Straight Arrow Connector 90"/>
            <p:cNvCxnSpPr/>
            <p:nvPr/>
          </p:nvCxnSpPr>
          <p:spPr>
            <a:xfrm flipV="1">
              <a:off x="7108315" y="1619485"/>
              <a:ext cx="592326" cy="541375"/>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812540" y="898552"/>
              <a:ext cx="1121443" cy="523220"/>
            </a:xfrm>
            <a:prstGeom prst="rect">
              <a:avLst/>
            </a:prstGeom>
            <a:noFill/>
          </p:spPr>
          <p:txBody>
            <a:bodyPr wrap="square" rtlCol="0">
              <a:spAutoFit/>
            </a:bodyPr>
            <a:lstStyle/>
            <a:p>
              <a:pPr marL="0" lvl="1"/>
              <a:r>
                <a:rPr lang="en-US" sz="1400" dirty="0">
                  <a:solidFill>
                    <a:schemeClr val="tx1"/>
                  </a:solidFill>
                </a:rPr>
                <a:t>SDTM datasets</a:t>
              </a:r>
            </a:p>
          </p:txBody>
        </p:sp>
        <p:cxnSp>
          <p:nvCxnSpPr>
            <p:cNvPr id="93" name="Straight Arrow Connector 92"/>
            <p:cNvCxnSpPr/>
            <p:nvPr/>
          </p:nvCxnSpPr>
          <p:spPr>
            <a:xfrm flipV="1">
              <a:off x="7168065" y="2274014"/>
              <a:ext cx="877532" cy="33501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332185" y="1966250"/>
              <a:ext cx="1292879" cy="523220"/>
            </a:xfrm>
            <a:prstGeom prst="rect">
              <a:avLst/>
            </a:prstGeom>
            <a:noFill/>
          </p:spPr>
          <p:txBody>
            <a:bodyPr wrap="square" rtlCol="0">
              <a:spAutoFit/>
            </a:bodyPr>
            <a:lstStyle/>
            <a:p>
              <a:pPr marL="0" lvl="1"/>
              <a:r>
                <a:rPr lang="en-US" sz="1400" dirty="0">
                  <a:solidFill>
                    <a:schemeClr val="tx1"/>
                  </a:solidFill>
                </a:rPr>
                <a:t>ADaM </a:t>
              </a:r>
            </a:p>
            <a:p>
              <a:pPr marL="0" lvl="1"/>
              <a:r>
                <a:rPr lang="en-US" sz="1400" dirty="0">
                  <a:solidFill>
                    <a:schemeClr val="tx1"/>
                  </a:solidFill>
                </a:rPr>
                <a:t>datasets</a:t>
              </a:r>
            </a:p>
          </p:txBody>
        </p:sp>
        <p:cxnSp>
          <p:nvCxnSpPr>
            <p:cNvPr id="95" name="Straight Arrow Connector 94"/>
            <p:cNvCxnSpPr/>
            <p:nvPr/>
          </p:nvCxnSpPr>
          <p:spPr>
            <a:xfrm>
              <a:off x="7207751" y="3102633"/>
              <a:ext cx="903813" cy="489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9388268" y="2891621"/>
              <a:ext cx="966852" cy="547882"/>
            </a:xfrm>
            <a:prstGeom prst="rect">
              <a:avLst/>
            </a:prstGeom>
            <a:noFill/>
          </p:spPr>
          <p:txBody>
            <a:bodyPr wrap="square" rtlCol="0">
              <a:spAutoFit/>
            </a:bodyPr>
            <a:lstStyle/>
            <a:p>
              <a:pPr marL="0" lvl="1"/>
              <a:r>
                <a:rPr lang="en-US" sz="1400" dirty="0">
                  <a:solidFill>
                    <a:schemeClr val="tx1"/>
                  </a:solidFill>
                </a:rPr>
                <a:t>Validation report</a:t>
              </a:r>
            </a:p>
          </p:txBody>
        </p:sp>
        <p:cxnSp>
          <p:nvCxnSpPr>
            <p:cNvPr id="97" name="Straight Arrow Connector 96"/>
            <p:cNvCxnSpPr/>
            <p:nvPr/>
          </p:nvCxnSpPr>
          <p:spPr>
            <a:xfrm>
              <a:off x="7164490" y="3763216"/>
              <a:ext cx="947074" cy="145486"/>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89128" y="3548622"/>
              <a:ext cx="913867" cy="999078"/>
            </a:xfrm>
            <a:prstGeom prst="rect">
              <a:avLst/>
            </a:prstGeom>
            <a:noFill/>
          </p:spPr>
          <p:txBody>
            <a:bodyPr wrap="square" rtlCol="0">
              <a:spAutoFit/>
            </a:bodyPr>
            <a:lstStyle/>
            <a:p>
              <a:pPr marL="0" lvl="1"/>
              <a:r>
                <a:rPr lang="en-US" sz="1400" dirty="0">
                  <a:solidFill>
                    <a:schemeClr val="tx1"/>
                  </a:solidFill>
                </a:rPr>
                <a:t>Statistical analysis </a:t>
              </a:r>
            </a:p>
            <a:p>
              <a:pPr marL="0" lvl="1"/>
              <a:r>
                <a:rPr lang="en-US" sz="1400" dirty="0">
                  <a:solidFill>
                    <a:schemeClr val="tx1"/>
                  </a:solidFill>
                </a:rPr>
                <a:t>result </a:t>
              </a:r>
            </a:p>
            <a:p>
              <a:pPr marL="0" lvl="1"/>
              <a:r>
                <a:rPr lang="en-US" sz="1400" dirty="0">
                  <a:solidFill>
                    <a:schemeClr val="tx1"/>
                  </a:solidFill>
                </a:rPr>
                <a:t>datasets</a:t>
              </a:r>
              <a:endParaRPr lang="en-US" sz="1100" dirty="0">
                <a:solidFill>
                  <a:schemeClr val="tx1"/>
                </a:solidFill>
              </a:endParaRPr>
            </a:p>
          </p:txBody>
        </p:sp>
        <p:cxnSp>
          <p:nvCxnSpPr>
            <p:cNvPr id="99" name="Straight Arrow Connector 98"/>
            <p:cNvCxnSpPr/>
            <p:nvPr/>
          </p:nvCxnSpPr>
          <p:spPr>
            <a:xfrm>
              <a:off x="7162894" y="4956664"/>
              <a:ext cx="537747" cy="617442"/>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8461594" y="5725502"/>
              <a:ext cx="1667225" cy="738664"/>
            </a:xfrm>
            <a:prstGeom prst="rect">
              <a:avLst/>
            </a:prstGeom>
            <a:noFill/>
          </p:spPr>
          <p:txBody>
            <a:bodyPr wrap="square" rtlCol="0">
              <a:spAutoFit/>
            </a:bodyPr>
            <a:lstStyle>
              <a:defPPr>
                <a:defRPr lang="en-US"/>
              </a:defPPr>
              <a:lvl2pPr marL="0" lvl="1">
                <a:defRPr sz="1400"/>
              </a:lvl2pPr>
            </a:lstStyle>
            <a:p>
              <a:pPr lvl="1"/>
              <a:r>
                <a:rPr lang="en-US" dirty="0"/>
                <a:t>Notifications for job processing</a:t>
              </a:r>
            </a:p>
            <a:p>
              <a:pPr lvl="1"/>
              <a:r>
                <a:rPr lang="en-US" dirty="0"/>
                <a:t>Audit trail</a:t>
              </a:r>
            </a:p>
          </p:txBody>
        </p:sp>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9297" y="3777996"/>
              <a:ext cx="879780" cy="611731"/>
            </a:xfrm>
            <a:prstGeom prst="rect">
              <a:avLst/>
            </a:prstGeom>
            <a:ln>
              <a:solidFill>
                <a:schemeClr val="accent1">
                  <a:shade val="50000"/>
                </a:schemeClr>
              </a:solidFill>
            </a:ln>
          </p:spPr>
        </p:pic>
        <p:cxnSp>
          <p:nvCxnSpPr>
            <p:cNvPr id="102" name="Straight Connector 101"/>
            <p:cNvCxnSpPr/>
            <p:nvPr/>
          </p:nvCxnSpPr>
          <p:spPr>
            <a:xfrm>
              <a:off x="3498423" y="4971178"/>
              <a:ext cx="32004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104" idx="2"/>
              <a:endCxn id="90" idx="0"/>
            </p:cNvCxnSpPr>
            <p:nvPr/>
          </p:nvCxnSpPr>
          <p:spPr>
            <a:xfrm rot="5400000">
              <a:off x="1506506" y="1490561"/>
              <a:ext cx="887442" cy="968722"/>
            </a:xfrm>
            <a:prstGeom prst="curvedConnector3">
              <a:avLst>
                <a:gd name="adj1" fmla="val 65153"/>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874082" y="1007981"/>
              <a:ext cx="1121011" cy="523220"/>
            </a:xfrm>
            <a:prstGeom prst="rect">
              <a:avLst/>
            </a:prstGeom>
            <a:noFill/>
          </p:spPr>
          <p:txBody>
            <a:bodyPr wrap="square" rtlCol="0">
              <a:spAutoFit/>
            </a:bodyPr>
            <a:lstStyle/>
            <a:p>
              <a:r>
                <a:rPr lang="en-US" sz="1400" dirty="0"/>
                <a:t>UI for spec creation</a:t>
              </a:r>
            </a:p>
          </p:txBody>
        </p:sp>
        <p:cxnSp>
          <p:nvCxnSpPr>
            <p:cNvPr id="105" name="Straight Connector 104"/>
            <p:cNvCxnSpPr/>
            <p:nvPr/>
          </p:nvCxnSpPr>
          <p:spPr>
            <a:xfrm>
              <a:off x="3303451" y="566055"/>
              <a:ext cx="0" cy="5412231"/>
            </a:xfrm>
            <a:prstGeom prst="line">
              <a:avLst/>
            </a:prstGeom>
            <a:ln w="25400">
              <a:solidFill>
                <a:srgbClr val="F50BA1"/>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857127" y="542141"/>
              <a:ext cx="0" cy="5412231"/>
            </a:xfrm>
            <a:prstGeom prst="line">
              <a:avLst/>
            </a:prstGeom>
            <a:ln w="25400">
              <a:solidFill>
                <a:srgbClr val="F50BA1"/>
              </a:solidFill>
              <a:prstDash val="dash"/>
            </a:ln>
          </p:spPr>
          <p:style>
            <a:lnRef idx="1">
              <a:schemeClr val="accent1"/>
            </a:lnRef>
            <a:fillRef idx="0">
              <a:schemeClr val="accent1"/>
            </a:fillRef>
            <a:effectRef idx="0">
              <a:schemeClr val="accent1"/>
            </a:effectRef>
            <a:fontRef idx="minor">
              <a:schemeClr val="tx1"/>
            </a:fontRef>
          </p:style>
        </p:cxnSp>
        <p:sp>
          <p:nvSpPr>
            <p:cNvPr id="107" name="Flowchart: Connector 106"/>
            <p:cNvSpPr/>
            <p:nvPr/>
          </p:nvSpPr>
          <p:spPr>
            <a:xfrm>
              <a:off x="832501" y="758498"/>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421261" y="1533445"/>
              <a:ext cx="1699023" cy="461665"/>
            </a:xfrm>
            <a:prstGeom prst="rect">
              <a:avLst/>
            </a:prstGeom>
            <a:noFill/>
          </p:spPr>
          <p:txBody>
            <a:bodyPr wrap="square" rtlCol="0">
              <a:spAutoFit/>
            </a:bodyPr>
            <a:lstStyle/>
            <a:p>
              <a:pPr algn="ctr"/>
              <a:r>
                <a:rPr lang="en-US" sz="1200" b="1" dirty="0">
                  <a:solidFill>
                    <a:srgbClr val="00B050"/>
                  </a:solidFill>
                </a:rPr>
                <a:t>Statistician, </a:t>
              </a:r>
            </a:p>
            <a:p>
              <a:pPr algn="ctr"/>
              <a:r>
                <a:rPr lang="en-US" sz="1200" b="1" dirty="0">
                  <a:solidFill>
                    <a:srgbClr val="00B050"/>
                  </a:solidFill>
                </a:rPr>
                <a:t>Statistical Programmer</a:t>
              </a:r>
            </a:p>
          </p:txBody>
        </p:sp>
        <p:pic>
          <p:nvPicPr>
            <p:cNvPr id="109" name="Picture 108"/>
            <p:cNvPicPr>
              <a:picLocks noChangeAspect="1"/>
            </p:cNvPicPr>
            <p:nvPr/>
          </p:nvPicPr>
          <p:blipFill>
            <a:blip r:embed="rId6"/>
            <a:stretch>
              <a:fillRect/>
            </a:stretch>
          </p:blipFill>
          <p:spPr>
            <a:xfrm>
              <a:off x="1087612" y="896201"/>
              <a:ext cx="342010" cy="365760"/>
            </a:xfrm>
            <a:prstGeom prst="rect">
              <a:avLst/>
            </a:prstGeom>
          </p:spPr>
        </p:pic>
        <p:sp>
          <p:nvSpPr>
            <p:cNvPr id="110" name="Right Arrow 109"/>
            <p:cNvSpPr/>
            <p:nvPr/>
          </p:nvSpPr>
          <p:spPr>
            <a:xfrm>
              <a:off x="2491443" y="3139617"/>
              <a:ext cx="755154"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Callout 110"/>
            <p:cNvSpPr/>
            <p:nvPr/>
          </p:nvSpPr>
          <p:spPr>
            <a:xfrm>
              <a:off x="3548735" y="464457"/>
              <a:ext cx="3052537" cy="1860413"/>
            </a:xfrm>
            <a:prstGeom prst="downArrowCallout">
              <a:avLst>
                <a:gd name="adj1" fmla="val 10171"/>
                <a:gd name="adj2" fmla="val 18495"/>
                <a:gd name="adj3" fmla="val 7676"/>
                <a:gd name="adj4" fmla="val 85496"/>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u="sng" dirty="0">
                  <a:solidFill>
                    <a:srgbClr val="F50BA1"/>
                  </a:solidFill>
                </a:rPr>
                <a:t>Library of standard macros, template programs, terminologies</a:t>
              </a:r>
            </a:p>
            <a:p>
              <a:pPr marL="171450" indent="-171450">
                <a:buFont typeface="Arial" panose="020B0604020202020204" pitchFamily="34" charset="0"/>
                <a:buChar char="•"/>
              </a:pPr>
              <a:r>
                <a:rPr lang="en-US" sz="1200" b="1" u="sng" dirty="0">
                  <a:solidFill>
                    <a:srgbClr val="F50BA1"/>
                  </a:solidFill>
                </a:rPr>
                <a:t>Machine learning for converting specifications into SAS programs</a:t>
              </a:r>
            </a:p>
            <a:p>
              <a:pPr marL="171450" indent="-171450">
                <a:buFont typeface="Arial" panose="020B0604020202020204" pitchFamily="34" charset="0"/>
                <a:buChar char="•"/>
              </a:pPr>
              <a:r>
                <a:rPr lang="en-US" sz="1200" b="1" u="sng" dirty="0">
                  <a:solidFill>
                    <a:srgbClr val="F50BA1"/>
                  </a:solidFill>
                </a:rPr>
                <a:t>Validation of outputs</a:t>
              </a:r>
            </a:p>
            <a:p>
              <a:pPr marL="171450" indent="-171450">
                <a:buFont typeface="Arial" panose="020B0604020202020204" pitchFamily="34" charset="0"/>
                <a:buChar char="•"/>
              </a:pPr>
              <a:r>
                <a:rPr lang="en-US" sz="1200" b="1" u="sng" dirty="0">
                  <a:solidFill>
                    <a:srgbClr val="F50BA1"/>
                  </a:solidFill>
                </a:rPr>
                <a:t>Auto promotion of programs from QC to PRD</a:t>
              </a:r>
            </a:p>
            <a:p>
              <a:pPr marL="171450" indent="-171450">
                <a:buFont typeface="Arial" panose="020B0604020202020204" pitchFamily="34" charset="0"/>
                <a:buChar char="•"/>
              </a:pPr>
              <a:r>
                <a:rPr lang="en-US" sz="1200" b="1" u="sng" dirty="0">
                  <a:solidFill>
                    <a:srgbClr val="F50BA1"/>
                  </a:solidFill>
                </a:rPr>
                <a:t>Batch jobs as per hierarchy </a:t>
              </a:r>
            </a:p>
          </p:txBody>
        </p:sp>
        <p:pic>
          <p:nvPicPr>
            <p:cNvPr id="112" name="Picture 1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5410" y="2426066"/>
              <a:ext cx="1343193" cy="1217980"/>
            </a:xfrm>
            <a:prstGeom prst="rect">
              <a:avLst/>
            </a:prstGeom>
          </p:spPr>
        </p:pic>
        <p:pic>
          <p:nvPicPr>
            <p:cNvPr id="113" name="Picture 1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7623" y="3087129"/>
              <a:ext cx="1405771" cy="1135863"/>
            </a:xfrm>
            <a:prstGeom prst="rect">
              <a:avLst/>
            </a:prstGeom>
          </p:spPr>
        </p:pic>
        <p:sp>
          <p:nvSpPr>
            <p:cNvPr id="114" name="Left Brace 113"/>
            <p:cNvSpPr/>
            <p:nvPr/>
          </p:nvSpPr>
          <p:spPr>
            <a:xfrm rot="16200000">
              <a:off x="4982832" y="3870810"/>
              <a:ext cx="174934" cy="3231658"/>
            </a:xfrm>
            <a:prstGeom prst="leftBrace">
              <a:avLst>
                <a:gd name="adj1" fmla="val 10441"/>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Box 114"/>
            <p:cNvSpPr txBox="1"/>
            <p:nvPr/>
          </p:nvSpPr>
          <p:spPr>
            <a:xfrm>
              <a:off x="4233108" y="5585040"/>
              <a:ext cx="971600" cy="369332"/>
            </a:xfrm>
            <a:prstGeom prst="rect">
              <a:avLst/>
            </a:prstGeom>
            <a:noFill/>
          </p:spPr>
          <p:txBody>
            <a:bodyPr wrap="square" rtlCol="0">
              <a:spAutoFit/>
            </a:bodyPr>
            <a:lstStyle/>
            <a:p>
              <a:r>
                <a:rPr lang="en-US" dirty="0">
                  <a:solidFill>
                    <a:schemeClr val="accent5"/>
                  </a:solidFill>
                </a:rPr>
                <a:t>CLUWE</a:t>
              </a:r>
            </a:p>
          </p:txBody>
        </p:sp>
        <p:pic>
          <p:nvPicPr>
            <p:cNvPr id="116" name="Picture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3620" y="3587357"/>
              <a:ext cx="1343193" cy="1217980"/>
            </a:xfrm>
            <a:prstGeom prst="rect">
              <a:avLst/>
            </a:prstGeom>
          </p:spPr>
        </p:pic>
        <p:sp>
          <p:nvSpPr>
            <p:cNvPr id="117" name="Right Arrow 116"/>
            <p:cNvSpPr/>
            <p:nvPr/>
          </p:nvSpPr>
          <p:spPr>
            <a:xfrm>
              <a:off x="5526044" y="3223385"/>
              <a:ext cx="1265750"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5468211" y="3853660"/>
              <a:ext cx="1378454" cy="738664"/>
            </a:xfrm>
            <a:prstGeom prst="rect">
              <a:avLst/>
            </a:prstGeom>
            <a:noFill/>
          </p:spPr>
          <p:txBody>
            <a:bodyPr wrap="none" rtlCol="0">
              <a:spAutoFit/>
            </a:bodyPr>
            <a:lstStyle/>
            <a:p>
              <a:pPr marL="115888" indent="-115888">
                <a:buFont typeface="Arial" panose="020B0604020202020204" pitchFamily="34" charset="0"/>
                <a:buChar char="•"/>
              </a:pPr>
              <a:r>
                <a:rPr lang="en-US" sz="1400" dirty="0"/>
                <a:t>Auto Batch job</a:t>
              </a:r>
            </a:p>
            <a:p>
              <a:pPr marL="115888" indent="-115888">
                <a:buFont typeface="Arial" panose="020B0604020202020204" pitchFamily="34" charset="0"/>
                <a:buChar char="•"/>
              </a:pPr>
              <a:r>
                <a:rPr lang="en-US" sz="1400" dirty="0"/>
                <a:t>Auto Prod run</a:t>
              </a:r>
            </a:p>
            <a:p>
              <a:pPr marL="115888" indent="-115888">
                <a:buFont typeface="Arial" panose="020B0604020202020204" pitchFamily="34" charset="0"/>
                <a:buChar char="•"/>
              </a:pPr>
              <a:r>
                <a:rPr lang="en-US" sz="1400" dirty="0"/>
                <a:t>QC</a:t>
              </a:r>
            </a:p>
          </p:txBody>
        </p:sp>
        <p:pic>
          <p:nvPicPr>
            <p:cNvPr id="119" name="Picture 1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9219" y="757114"/>
              <a:ext cx="1214395" cy="814201"/>
            </a:xfrm>
            <a:prstGeom prst="rect">
              <a:avLst/>
            </a:prstGeom>
            <a:ln>
              <a:solidFill>
                <a:schemeClr val="accent2"/>
              </a:solidFill>
            </a:ln>
          </p:spPr>
        </p:pic>
        <p:pic>
          <p:nvPicPr>
            <p:cNvPr id="120" name="Picture 1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0812" y="1794824"/>
              <a:ext cx="1214395" cy="814201"/>
            </a:xfrm>
            <a:prstGeom prst="rect">
              <a:avLst/>
            </a:prstGeom>
            <a:ln>
              <a:solidFill>
                <a:schemeClr val="accent2"/>
              </a:solidFill>
            </a:ln>
          </p:spPr>
        </p:pic>
        <p:sp>
          <p:nvSpPr>
            <p:cNvPr id="121" name="Flowchart: Multidocument 120"/>
            <p:cNvSpPr/>
            <p:nvPr/>
          </p:nvSpPr>
          <p:spPr>
            <a:xfrm>
              <a:off x="8252712" y="4756668"/>
              <a:ext cx="624114" cy="516471"/>
            </a:xfrm>
            <a:prstGeom prst="flowChartMulti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Multidocument 123"/>
            <p:cNvSpPr/>
            <p:nvPr/>
          </p:nvSpPr>
          <p:spPr>
            <a:xfrm>
              <a:off x="7888516" y="5749149"/>
              <a:ext cx="624114" cy="51647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a:off x="7189633" y="4353736"/>
              <a:ext cx="855964" cy="45160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9032142" y="4734062"/>
              <a:ext cx="1438549" cy="523220"/>
            </a:xfrm>
            <a:prstGeom prst="rect">
              <a:avLst/>
            </a:prstGeom>
            <a:noFill/>
          </p:spPr>
          <p:txBody>
            <a:bodyPr wrap="square" rtlCol="0">
              <a:spAutoFit/>
            </a:bodyPr>
            <a:lstStyle/>
            <a:p>
              <a:pPr marL="0" lvl="1"/>
              <a:r>
                <a:rPr lang="en-US" sz="1400" dirty="0">
                  <a:solidFill>
                    <a:schemeClr val="tx1"/>
                  </a:solidFill>
                </a:rPr>
                <a:t>TLF specs as input to </a:t>
              </a:r>
              <a:r>
                <a:rPr lang="en-US" sz="1400" dirty="0" err="1">
                  <a:solidFill>
                    <a:schemeClr val="tx1"/>
                  </a:solidFill>
                </a:rPr>
                <a:t>DARe</a:t>
              </a:r>
              <a:endParaRPr lang="en-US" sz="1100" dirty="0">
                <a:solidFill>
                  <a:schemeClr val="tx1"/>
                </a:solidFill>
              </a:endParaRPr>
            </a:p>
          </p:txBody>
        </p:sp>
      </p:grpSp>
      <p:grpSp>
        <p:nvGrpSpPr>
          <p:cNvPr id="127" name="Group 126"/>
          <p:cNvGrpSpPr/>
          <p:nvPr/>
        </p:nvGrpSpPr>
        <p:grpSpPr>
          <a:xfrm>
            <a:off x="10313132" y="1902411"/>
            <a:ext cx="1814578" cy="3054130"/>
            <a:chOff x="9708776" y="33000"/>
            <a:chExt cx="2500378" cy="3054130"/>
          </a:xfrm>
        </p:grpSpPr>
        <p:sp>
          <p:nvSpPr>
            <p:cNvPr id="128" name="Rectangle 127"/>
            <p:cNvSpPr/>
            <p:nvPr/>
          </p:nvSpPr>
          <p:spPr>
            <a:xfrm>
              <a:off x="9708776" y="33000"/>
              <a:ext cx="2500378" cy="30541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9824804" y="464457"/>
              <a:ext cx="496471" cy="23490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9873921" y="583761"/>
              <a:ext cx="365760" cy="365760"/>
              <a:chOff x="9114866" y="2367813"/>
              <a:chExt cx="365760" cy="365760"/>
            </a:xfrm>
          </p:grpSpPr>
          <p:sp>
            <p:nvSpPr>
              <p:cNvPr id="144" name="Oval 143"/>
              <p:cNvSpPr/>
              <p:nvPr/>
            </p:nvSpPr>
            <p:spPr>
              <a:xfrm>
                <a:off x="9114866" y="2367813"/>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206306" y="24592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9888435" y="1044624"/>
              <a:ext cx="365760" cy="365760"/>
              <a:chOff x="9682774" y="3104954"/>
              <a:chExt cx="365760" cy="365760"/>
            </a:xfrm>
          </p:grpSpPr>
          <p:sp>
            <p:nvSpPr>
              <p:cNvPr id="142" name="Oval 141"/>
              <p:cNvSpPr/>
              <p:nvPr/>
            </p:nvSpPr>
            <p:spPr>
              <a:xfrm>
                <a:off x="9682774" y="3104954"/>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774214" y="3196394"/>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9908569" y="1509172"/>
              <a:ext cx="365760" cy="365760"/>
              <a:chOff x="9448452" y="3711053"/>
              <a:chExt cx="365760" cy="365760"/>
            </a:xfrm>
          </p:grpSpPr>
          <p:sp>
            <p:nvSpPr>
              <p:cNvPr id="140" name="Oval 139"/>
              <p:cNvSpPr/>
              <p:nvPr/>
            </p:nvSpPr>
            <p:spPr>
              <a:xfrm>
                <a:off x="9448452" y="3711053"/>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9539892" y="3787981"/>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9868571" y="2391535"/>
              <a:ext cx="365760" cy="365760"/>
              <a:chOff x="9114866" y="4727409"/>
              <a:chExt cx="365760" cy="365760"/>
            </a:xfrm>
          </p:grpSpPr>
          <p:sp>
            <p:nvSpPr>
              <p:cNvPr id="138" name="Oval 137"/>
              <p:cNvSpPr/>
              <p:nvPr/>
            </p:nvSpPr>
            <p:spPr>
              <a:xfrm>
                <a:off x="9114866" y="4727409"/>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9206306" y="481884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TextBox 133"/>
            <p:cNvSpPr txBox="1"/>
            <p:nvPr/>
          </p:nvSpPr>
          <p:spPr>
            <a:xfrm>
              <a:off x="10369800" y="617874"/>
              <a:ext cx="1780578" cy="461665"/>
            </a:xfrm>
            <a:prstGeom prst="rect">
              <a:avLst/>
            </a:prstGeom>
            <a:solidFill>
              <a:schemeClr val="bg1">
                <a:lumMod val="95000"/>
              </a:schemeClr>
            </a:solidFill>
          </p:spPr>
          <p:txBody>
            <a:bodyPr wrap="square" rtlCol="0">
              <a:spAutoFit/>
            </a:bodyPr>
            <a:lstStyle/>
            <a:p>
              <a:r>
                <a:rPr lang="en-US" sz="1200" b="1" dirty="0">
                  <a:solidFill>
                    <a:srgbClr val="C55A11"/>
                  </a:solidFill>
                </a:rPr>
                <a:t>Accelerated submission </a:t>
              </a:r>
            </a:p>
          </p:txBody>
        </p:sp>
        <p:sp>
          <p:nvSpPr>
            <p:cNvPr id="135" name="TextBox 134"/>
            <p:cNvSpPr txBox="1"/>
            <p:nvPr/>
          </p:nvSpPr>
          <p:spPr>
            <a:xfrm>
              <a:off x="10343254" y="2480296"/>
              <a:ext cx="1807124" cy="276999"/>
            </a:xfrm>
            <a:prstGeom prst="rect">
              <a:avLst/>
            </a:prstGeom>
            <a:solidFill>
              <a:schemeClr val="bg1">
                <a:lumMod val="95000"/>
              </a:schemeClr>
            </a:solidFill>
          </p:spPr>
          <p:txBody>
            <a:bodyPr wrap="square" rtlCol="0">
              <a:spAutoFit/>
            </a:bodyPr>
            <a:lstStyle/>
            <a:p>
              <a:r>
                <a:rPr lang="en-US" sz="1200" b="1" dirty="0">
                  <a:solidFill>
                    <a:srgbClr val="C55A11"/>
                  </a:solidFill>
                </a:rPr>
                <a:t>Traceability</a:t>
              </a:r>
            </a:p>
          </p:txBody>
        </p:sp>
        <p:sp>
          <p:nvSpPr>
            <p:cNvPr id="136" name="TextBox 135"/>
            <p:cNvSpPr txBox="1"/>
            <p:nvPr/>
          </p:nvSpPr>
          <p:spPr>
            <a:xfrm>
              <a:off x="10373305" y="1044007"/>
              <a:ext cx="1502984" cy="276999"/>
            </a:xfrm>
            <a:prstGeom prst="rect">
              <a:avLst/>
            </a:prstGeom>
            <a:solidFill>
              <a:schemeClr val="bg1">
                <a:lumMod val="95000"/>
              </a:schemeClr>
            </a:solidFill>
          </p:spPr>
          <p:txBody>
            <a:bodyPr wrap="square" rtlCol="0">
              <a:spAutoFit/>
            </a:bodyPr>
            <a:lstStyle/>
            <a:p>
              <a:r>
                <a:rPr lang="en-US" sz="1200" b="1" dirty="0">
                  <a:solidFill>
                    <a:srgbClr val="C55A11"/>
                  </a:solidFill>
                </a:rPr>
                <a:t>High quality outputs</a:t>
              </a:r>
            </a:p>
          </p:txBody>
        </p:sp>
        <p:sp>
          <p:nvSpPr>
            <p:cNvPr id="137" name="TextBox 136"/>
            <p:cNvSpPr txBox="1"/>
            <p:nvPr/>
          </p:nvSpPr>
          <p:spPr>
            <a:xfrm>
              <a:off x="9813658" y="33000"/>
              <a:ext cx="1206292" cy="461665"/>
            </a:xfrm>
            <a:prstGeom prst="rect">
              <a:avLst/>
            </a:prstGeom>
            <a:noFill/>
          </p:spPr>
          <p:txBody>
            <a:bodyPr wrap="none" rtlCol="0">
              <a:spAutoFit/>
            </a:bodyPr>
            <a:lstStyle/>
            <a:p>
              <a:r>
                <a:rPr lang="en-US" sz="2400" dirty="0">
                  <a:solidFill>
                    <a:schemeClr val="accent5"/>
                  </a:solidFill>
                </a:rPr>
                <a:t>Benefits</a:t>
              </a:r>
            </a:p>
          </p:txBody>
        </p:sp>
      </p:grpSp>
      <p:sp>
        <p:nvSpPr>
          <p:cNvPr id="146" name="TextBox 145"/>
          <p:cNvSpPr txBox="1"/>
          <p:nvPr/>
        </p:nvSpPr>
        <p:spPr>
          <a:xfrm>
            <a:off x="10792851" y="3400491"/>
            <a:ext cx="1311469" cy="276999"/>
          </a:xfrm>
          <a:prstGeom prst="rect">
            <a:avLst/>
          </a:prstGeom>
          <a:solidFill>
            <a:schemeClr val="bg1">
              <a:lumMod val="95000"/>
            </a:schemeClr>
          </a:solidFill>
        </p:spPr>
        <p:txBody>
          <a:bodyPr wrap="square" rtlCol="0">
            <a:spAutoFit/>
          </a:bodyPr>
          <a:lstStyle/>
          <a:p>
            <a:r>
              <a:rPr lang="en-US" sz="1200" b="1" dirty="0">
                <a:solidFill>
                  <a:srgbClr val="C55A11"/>
                </a:solidFill>
              </a:rPr>
              <a:t>Compliance</a:t>
            </a:r>
          </a:p>
        </p:txBody>
      </p:sp>
      <p:sp>
        <p:nvSpPr>
          <p:cNvPr id="147" name="TextBox 146"/>
          <p:cNvSpPr txBox="1"/>
          <p:nvPr/>
        </p:nvSpPr>
        <p:spPr>
          <a:xfrm>
            <a:off x="10799017" y="3739035"/>
            <a:ext cx="1311469" cy="461665"/>
          </a:xfrm>
          <a:prstGeom prst="rect">
            <a:avLst/>
          </a:prstGeom>
          <a:solidFill>
            <a:schemeClr val="bg1">
              <a:lumMod val="95000"/>
            </a:schemeClr>
          </a:solidFill>
        </p:spPr>
        <p:txBody>
          <a:bodyPr wrap="square" rtlCol="0">
            <a:spAutoFit/>
          </a:bodyPr>
          <a:lstStyle/>
          <a:p>
            <a:r>
              <a:rPr lang="en-US" sz="1200" b="1" dirty="0">
                <a:solidFill>
                  <a:srgbClr val="C55A11"/>
                </a:solidFill>
              </a:rPr>
              <a:t>Broader Governance </a:t>
            </a:r>
          </a:p>
        </p:txBody>
      </p:sp>
      <p:sp>
        <p:nvSpPr>
          <p:cNvPr id="148" name="Oval 147"/>
          <p:cNvSpPr/>
          <p:nvPr/>
        </p:nvSpPr>
        <p:spPr>
          <a:xfrm>
            <a:off x="10461187" y="3834940"/>
            <a:ext cx="26544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0535891" y="3946596"/>
            <a:ext cx="13272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409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cxnSp>
        <p:nvCxnSpPr>
          <p:cNvPr id="10" name="Straight Connector 9"/>
          <p:cNvCxnSpPr/>
          <p:nvPr/>
        </p:nvCxnSpPr>
        <p:spPr>
          <a:xfrm>
            <a:off x="29840" y="1539496"/>
            <a:ext cx="12162161"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248882" y="1049279"/>
            <a:ext cx="1218705" cy="1543693"/>
          </a:xfrm>
          <a:prstGeom prst="rect">
            <a:avLst/>
          </a:prstGeom>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pic>
        <p:nvPicPr>
          <p:cNvPr id="32" name="Picture 31"/>
          <p:cNvPicPr>
            <a:picLocks noChangeAspect="1"/>
          </p:cNvPicPr>
          <p:nvPr/>
        </p:nvPicPr>
        <p:blipFill>
          <a:blip r:embed="rId5">
            <a:duotone>
              <a:schemeClr val="accent5">
                <a:shade val="45000"/>
                <a:satMod val="135000"/>
              </a:schemeClr>
              <a:prstClr val="white"/>
            </a:duotone>
          </a:blip>
          <a:stretch>
            <a:fillRect/>
          </a:stretch>
        </p:blipFill>
        <p:spPr>
          <a:xfrm>
            <a:off x="3704334" y="4534947"/>
            <a:ext cx="242052" cy="242052"/>
          </a:xfrm>
          <a:prstGeom prst="rect">
            <a:avLst/>
          </a:prstGeom>
          <a:ln>
            <a:noFill/>
            <a:prstDash val="dash"/>
          </a:ln>
        </p:spPr>
      </p:pic>
      <p:pic>
        <p:nvPicPr>
          <p:cNvPr id="33" name="Picture 32"/>
          <p:cNvPicPr>
            <a:picLocks noChangeAspect="1"/>
          </p:cNvPicPr>
          <p:nvPr/>
        </p:nvPicPr>
        <p:blipFill>
          <a:blip r:embed="rId5">
            <a:duotone>
              <a:schemeClr val="accent5">
                <a:shade val="45000"/>
                <a:satMod val="135000"/>
              </a:schemeClr>
              <a:prstClr val="white"/>
            </a:duotone>
          </a:blip>
          <a:stretch>
            <a:fillRect/>
          </a:stretch>
        </p:blipFill>
        <p:spPr>
          <a:xfrm>
            <a:off x="3802513" y="4685369"/>
            <a:ext cx="242052" cy="242052"/>
          </a:xfrm>
          <a:prstGeom prst="rect">
            <a:avLst/>
          </a:prstGeom>
          <a:ln>
            <a:noFill/>
            <a:prstDash val="dash"/>
          </a:ln>
        </p:spPr>
      </p:pic>
      <p:pic>
        <p:nvPicPr>
          <p:cNvPr id="34" name="Picture 33"/>
          <p:cNvPicPr>
            <a:picLocks noChangeAspect="1"/>
          </p:cNvPicPr>
          <p:nvPr/>
        </p:nvPicPr>
        <p:blipFill>
          <a:blip r:embed="rId5">
            <a:duotone>
              <a:schemeClr val="accent5">
                <a:shade val="45000"/>
                <a:satMod val="135000"/>
              </a:schemeClr>
              <a:prstClr val="white"/>
            </a:duotone>
          </a:blip>
          <a:stretch>
            <a:fillRect/>
          </a:stretch>
        </p:blipFill>
        <p:spPr>
          <a:xfrm>
            <a:off x="3745302" y="5077272"/>
            <a:ext cx="242052" cy="242052"/>
          </a:xfrm>
          <a:prstGeom prst="rect">
            <a:avLst/>
          </a:prstGeom>
          <a:ln>
            <a:noFill/>
            <a:prstDash val="dash"/>
          </a:ln>
        </p:spPr>
      </p:pic>
      <p:sp>
        <p:nvSpPr>
          <p:cNvPr id="35" name="Rectangle 34"/>
          <p:cNvSpPr/>
          <p:nvPr/>
        </p:nvSpPr>
        <p:spPr>
          <a:xfrm rot="5400000">
            <a:off x="3667857" y="4884941"/>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36" name="Picture 35"/>
          <p:cNvPicPr>
            <a:picLocks noChangeAspect="1"/>
          </p:cNvPicPr>
          <p:nvPr/>
        </p:nvPicPr>
        <p:blipFill>
          <a:blip r:embed="rId5">
            <a:duotone>
              <a:schemeClr val="accent5">
                <a:shade val="45000"/>
                <a:satMod val="135000"/>
              </a:schemeClr>
              <a:prstClr val="white"/>
            </a:duotone>
          </a:blip>
          <a:stretch>
            <a:fillRect/>
          </a:stretch>
        </p:blipFill>
        <p:spPr>
          <a:xfrm>
            <a:off x="5509661" y="4534947"/>
            <a:ext cx="242052" cy="191991"/>
          </a:xfrm>
          <a:prstGeom prst="rect">
            <a:avLst/>
          </a:prstGeom>
          <a:ln>
            <a:noFill/>
            <a:prstDash val="dash"/>
          </a:ln>
        </p:spPr>
      </p:pic>
      <p:pic>
        <p:nvPicPr>
          <p:cNvPr id="37" name="Picture 36"/>
          <p:cNvPicPr>
            <a:picLocks noChangeAspect="1"/>
          </p:cNvPicPr>
          <p:nvPr/>
        </p:nvPicPr>
        <p:blipFill>
          <a:blip r:embed="rId5">
            <a:duotone>
              <a:schemeClr val="accent5">
                <a:shade val="45000"/>
                <a:satMod val="135000"/>
              </a:schemeClr>
              <a:prstClr val="white"/>
            </a:duotone>
          </a:blip>
          <a:stretch>
            <a:fillRect/>
          </a:stretch>
        </p:blipFill>
        <p:spPr>
          <a:xfrm>
            <a:off x="5607840" y="4685370"/>
            <a:ext cx="242052" cy="191991"/>
          </a:xfrm>
          <a:prstGeom prst="rect">
            <a:avLst/>
          </a:prstGeom>
          <a:ln>
            <a:noFill/>
            <a:prstDash val="dash"/>
          </a:ln>
        </p:spPr>
      </p:pic>
      <p:pic>
        <p:nvPicPr>
          <p:cNvPr id="38" name="Picture 37"/>
          <p:cNvPicPr>
            <a:picLocks noChangeAspect="1"/>
          </p:cNvPicPr>
          <p:nvPr/>
        </p:nvPicPr>
        <p:blipFill>
          <a:blip r:embed="rId5">
            <a:duotone>
              <a:schemeClr val="accent5">
                <a:shade val="45000"/>
                <a:satMod val="135000"/>
              </a:schemeClr>
              <a:prstClr val="white"/>
            </a:duotone>
          </a:blip>
          <a:stretch>
            <a:fillRect/>
          </a:stretch>
        </p:blipFill>
        <p:spPr>
          <a:xfrm>
            <a:off x="5550629" y="5077272"/>
            <a:ext cx="242052" cy="191991"/>
          </a:xfrm>
          <a:prstGeom prst="rect">
            <a:avLst/>
          </a:prstGeom>
          <a:ln>
            <a:noFill/>
            <a:prstDash val="dash"/>
          </a:ln>
        </p:spPr>
      </p:pic>
      <p:sp>
        <p:nvSpPr>
          <p:cNvPr id="39" name="Rectangle 38"/>
          <p:cNvSpPr/>
          <p:nvPr/>
        </p:nvSpPr>
        <p:spPr>
          <a:xfrm rot="5400000">
            <a:off x="5527100"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0" name="Picture 39"/>
          <p:cNvPicPr>
            <a:picLocks noChangeAspect="1"/>
          </p:cNvPicPr>
          <p:nvPr/>
        </p:nvPicPr>
        <p:blipFill>
          <a:blip r:embed="rId5">
            <a:duotone>
              <a:schemeClr val="accent5">
                <a:shade val="45000"/>
                <a:satMod val="135000"/>
              </a:schemeClr>
              <a:prstClr val="white"/>
            </a:duotone>
          </a:blip>
          <a:stretch>
            <a:fillRect/>
          </a:stretch>
        </p:blipFill>
        <p:spPr>
          <a:xfrm>
            <a:off x="7343917" y="4534947"/>
            <a:ext cx="242052" cy="191991"/>
          </a:xfrm>
          <a:prstGeom prst="rect">
            <a:avLst/>
          </a:prstGeom>
          <a:ln>
            <a:noFill/>
            <a:prstDash val="dash"/>
          </a:ln>
        </p:spPr>
      </p:pic>
      <p:pic>
        <p:nvPicPr>
          <p:cNvPr id="41" name="Picture 40"/>
          <p:cNvPicPr>
            <a:picLocks noChangeAspect="1"/>
          </p:cNvPicPr>
          <p:nvPr/>
        </p:nvPicPr>
        <p:blipFill>
          <a:blip r:embed="rId5">
            <a:duotone>
              <a:schemeClr val="accent5">
                <a:shade val="45000"/>
                <a:satMod val="135000"/>
              </a:schemeClr>
              <a:prstClr val="white"/>
            </a:duotone>
          </a:blip>
          <a:stretch>
            <a:fillRect/>
          </a:stretch>
        </p:blipFill>
        <p:spPr>
          <a:xfrm>
            <a:off x="7442096" y="4685370"/>
            <a:ext cx="242052" cy="191991"/>
          </a:xfrm>
          <a:prstGeom prst="rect">
            <a:avLst/>
          </a:prstGeom>
          <a:ln>
            <a:noFill/>
            <a:prstDash val="dash"/>
          </a:ln>
        </p:spPr>
      </p:pic>
      <p:pic>
        <p:nvPicPr>
          <p:cNvPr id="42" name="Picture 41"/>
          <p:cNvPicPr>
            <a:picLocks noChangeAspect="1"/>
          </p:cNvPicPr>
          <p:nvPr/>
        </p:nvPicPr>
        <p:blipFill>
          <a:blip r:embed="rId5">
            <a:duotone>
              <a:schemeClr val="accent5">
                <a:shade val="45000"/>
                <a:satMod val="135000"/>
              </a:schemeClr>
              <a:prstClr val="white"/>
            </a:duotone>
          </a:blip>
          <a:stretch>
            <a:fillRect/>
          </a:stretch>
        </p:blipFill>
        <p:spPr>
          <a:xfrm>
            <a:off x="7384885" y="5077272"/>
            <a:ext cx="242052" cy="191991"/>
          </a:xfrm>
          <a:prstGeom prst="rect">
            <a:avLst/>
          </a:prstGeom>
          <a:ln>
            <a:noFill/>
            <a:prstDash val="dash"/>
          </a:ln>
        </p:spPr>
      </p:pic>
      <p:sp>
        <p:nvSpPr>
          <p:cNvPr id="43" name="Rectangle 42"/>
          <p:cNvSpPr/>
          <p:nvPr/>
        </p:nvSpPr>
        <p:spPr>
          <a:xfrm rot="5400000">
            <a:off x="7361356"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4" name="Picture 43"/>
          <p:cNvPicPr>
            <a:picLocks noChangeAspect="1"/>
          </p:cNvPicPr>
          <p:nvPr/>
        </p:nvPicPr>
        <p:blipFill>
          <a:blip r:embed="rId5">
            <a:duotone>
              <a:schemeClr val="accent5">
                <a:shade val="45000"/>
                <a:satMod val="135000"/>
              </a:schemeClr>
              <a:prstClr val="white"/>
            </a:duotone>
          </a:blip>
          <a:stretch>
            <a:fillRect/>
          </a:stretch>
        </p:blipFill>
        <p:spPr>
          <a:xfrm>
            <a:off x="8945089" y="4534947"/>
            <a:ext cx="242052" cy="191991"/>
          </a:xfrm>
          <a:prstGeom prst="rect">
            <a:avLst/>
          </a:prstGeom>
          <a:ln>
            <a:noFill/>
            <a:prstDash val="dash"/>
          </a:ln>
        </p:spPr>
      </p:pic>
      <p:pic>
        <p:nvPicPr>
          <p:cNvPr id="45" name="Picture 44"/>
          <p:cNvPicPr>
            <a:picLocks noChangeAspect="1"/>
          </p:cNvPicPr>
          <p:nvPr/>
        </p:nvPicPr>
        <p:blipFill>
          <a:blip r:embed="rId5">
            <a:duotone>
              <a:schemeClr val="accent5">
                <a:shade val="45000"/>
                <a:satMod val="135000"/>
              </a:schemeClr>
              <a:prstClr val="white"/>
            </a:duotone>
          </a:blip>
          <a:stretch>
            <a:fillRect/>
          </a:stretch>
        </p:blipFill>
        <p:spPr>
          <a:xfrm>
            <a:off x="9043268" y="4685370"/>
            <a:ext cx="242052" cy="191991"/>
          </a:xfrm>
          <a:prstGeom prst="rect">
            <a:avLst/>
          </a:prstGeom>
          <a:ln>
            <a:noFill/>
            <a:prstDash val="dash"/>
          </a:ln>
        </p:spPr>
      </p:pic>
      <p:pic>
        <p:nvPicPr>
          <p:cNvPr id="46" name="Picture 45"/>
          <p:cNvPicPr>
            <a:picLocks noChangeAspect="1"/>
          </p:cNvPicPr>
          <p:nvPr/>
        </p:nvPicPr>
        <p:blipFill>
          <a:blip r:embed="rId5">
            <a:duotone>
              <a:schemeClr val="accent5">
                <a:shade val="45000"/>
                <a:satMod val="135000"/>
              </a:schemeClr>
              <a:prstClr val="white"/>
            </a:duotone>
          </a:blip>
          <a:stretch>
            <a:fillRect/>
          </a:stretch>
        </p:blipFill>
        <p:spPr>
          <a:xfrm>
            <a:off x="8986057" y="5077272"/>
            <a:ext cx="242052" cy="191991"/>
          </a:xfrm>
          <a:prstGeom prst="rect">
            <a:avLst/>
          </a:prstGeom>
          <a:ln>
            <a:noFill/>
            <a:prstDash val="dash"/>
          </a:ln>
        </p:spPr>
      </p:pic>
      <p:sp>
        <p:nvSpPr>
          <p:cNvPr id="47" name="Rectangle 46"/>
          <p:cNvSpPr/>
          <p:nvPr/>
        </p:nvSpPr>
        <p:spPr>
          <a:xfrm rot="5400000">
            <a:off x="8962528"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48" name="Straight Arrow Connector 47"/>
          <p:cNvCxnSpPr>
            <a:stCxn id="32" idx="3"/>
            <a:endCxn id="36" idx="1"/>
          </p:cNvCxnSpPr>
          <p:nvPr/>
        </p:nvCxnSpPr>
        <p:spPr>
          <a:xfrm flipV="1">
            <a:off x="3946386" y="4630943"/>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8" idx="1"/>
          </p:cNvCxnSpPr>
          <p:nvPr/>
        </p:nvCxnSpPr>
        <p:spPr>
          <a:xfrm>
            <a:off x="3946386" y="4671130"/>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3" idx="3"/>
          </p:cNvCxnSpPr>
          <p:nvPr/>
        </p:nvCxnSpPr>
        <p:spPr>
          <a:xfrm flipV="1">
            <a:off x="4044565" y="4725557"/>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056794" y="4852557"/>
            <a:ext cx="1579867"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056794" y="4864360"/>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37" idx="1"/>
          </p:cNvCxnSpPr>
          <p:nvPr/>
        </p:nvCxnSpPr>
        <p:spPr>
          <a:xfrm flipV="1">
            <a:off x="3987355" y="4781366"/>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38" idx="1"/>
          </p:cNvCxnSpPr>
          <p:nvPr/>
        </p:nvCxnSpPr>
        <p:spPr>
          <a:xfrm flipV="1">
            <a:off x="4044566" y="5173268"/>
            <a:ext cx="1506064" cy="4018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1" idx="1"/>
          </p:cNvCxnSpPr>
          <p:nvPr/>
        </p:nvCxnSpPr>
        <p:spPr>
          <a:xfrm>
            <a:off x="5751713" y="4656513"/>
            <a:ext cx="1690383" cy="12485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2" idx="1"/>
          </p:cNvCxnSpPr>
          <p:nvPr/>
        </p:nvCxnSpPr>
        <p:spPr>
          <a:xfrm>
            <a:off x="5751713" y="4643458"/>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0" idx="1"/>
          </p:cNvCxnSpPr>
          <p:nvPr/>
        </p:nvCxnSpPr>
        <p:spPr>
          <a:xfrm flipV="1">
            <a:off x="5792548" y="4630943"/>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8" idx="3"/>
          </p:cNvCxnSpPr>
          <p:nvPr/>
        </p:nvCxnSpPr>
        <p:spPr>
          <a:xfrm flipV="1">
            <a:off x="5792681" y="4757944"/>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873422" y="4828369"/>
            <a:ext cx="1490398" cy="33124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44" idx="1"/>
          </p:cNvCxnSpPr>
          <p:nvPr/>
        </p:nvCxnSpPr>
        <p:spPr>
          <a:xfrm>
            <a:off x="7571187" y="4608704"/>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0" idx="3"/>
            <a:endCxn id="46" idx="1"/>
          </p:cNvCxnSpPr>
          <p:nvPr/>
        </p:nvCxnSpPr>
        <p:spPr>
          <a:xfrm>
            <a:off x="7585969" y="4630943"/>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1" idx="3"/>
            <a:endCxn id="46" idx="1"/>
          </p:cNvCxnSpPr>
          <p:nvPr/>
        </p:nvCxnSpPr>
        <p:spPr>
          <a:xfrm>
            <a:off x="7684147" y="4781365"/>
            <a:ext cx="1301910" cy="39190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41" idx="3"/>
            <a:endCxn id="44" idx="1"/>
          </p:cNvCxnSpPr>
          <p:nvPr/>
        </p:nvCxnSpPr>
        <p:spPr>
          <a:xfrm flipV="1">
            <a:off x="7684147" y="4630943"/>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44" idx="1"/>
          </p:cNvCxnSpPr>
          <p:nvPr/>
        </p:nvCxnSpPr>
        <p:spPr>
          <a:xfrm flipV="1">
            <a:off x="7626937" y="4630943"/>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45" idx="1"/>
          </p:cNvCxnSpPr>
          <p:nvPr/>
        </p:nvCxnSpPr>
        <p:spPr>
          <a:xfrm flipV="1">
            <a:off x="7641718" y="4781365"/>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2" idx="3"/>
            <a:endCxn id="46" idx="1"/>
          </p:cNvCxnSpPr>
          <p:nvPr/>
        </p:nvCxnSpPr>
        <p:spPr>
          <a:xfrm>
            <a:off x="7626937" y="5173268"/>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68" name="Picture 67"/>
          <p:cNvPicPr>
            <a:picLocks noChangeAspect="1"/>
          </p:cNvPicPr>
          <p:nvPr/>
        </p:nvPicPr>
        <p:blipFill>
          <a:blip r:embed="rId5">
            <a:duotone>
              <a:schemeClr val="accent5">
                <a:shade val="45000"/>
                <a:satMod val="135000"/>
              </a:schemeClr>
              <a:prstClr val="white"/>
            </a:duotone>
          </a:blip>
          <a:stretch>
            <a:fillRect/>
          </a:stretch>
        </p:blipFill>
        <p:spPr>
          <a:xfrm>
            <a:off x="3686650" y="3379088"/>
            <a:ext cx="242052" cy="242052"/>
          </a:xfrm>
          <a:prstGeom prst="rect">
            <a:avLst/>
          </a:prstGeom>
          <a:ln>
            <a:noFill/>
            <a:prstDash val="dash"/>
          </a:ln>
        </p:spPr>
      </p:pic>
      <p:pic>
        <p:nvPicPr>
          <p:cNvPr id="69" name="Picture 68"/>
          <p:cNvPicPr>
            <a:picLocks noChangeAspect="1"/>
          </p:cNvPicPr>
          <p:nvPr/>
        </p:nvPicPr>
        <p:blipFill>
          <a:blip r:embed="rId5">
            <a:duotone>
              <a:schemeClr val="accent5">
                <a:shade val="45000"/>
                <a:satMod val="135000"/>
              </a:schemeClr>
              <a:prstClr val="white"/>
            </a:duotone>
          </a:blip>
          <a:stretch>
            <a:fillRect/>
          </a:stretch>
        </p:blipFill>
        <p:spPr>
          <a:xfrm>
            <a:off x="3784829" y="3529511"/>
            <a:ext cx="242052" cy="242052"/>
          </a:xfrm>
          <a:prstGeom prst="rect">
            <a:avLst/>
          </a:prstGeom>
          <a:ln>
            <a:noFill/>
            <a:prstDash val="dash"/>
          </a:ln>
        </p:spPr>
      </p:pic>
      <p:pic>
        <p:nvPicPr>
          <p:cNvPr id="70" name="Picture 69"/>
          <p:cNvPicPr>
            <a:picLocks noChangeAspect="1"/>
          </p:cNvPicPr>
          <p:nvPr/>
        </p:nvPicPr>
        <p:blipFill>
          <a:blip r:embed="rId5">
            <a:duotone>
              <a:schemeClr val="accent5">
                <a:shade val="45000"/>
                <a:satMod val="135000"/>
              </a:schemeClr>
              <a:prstClr val="white"/>
            </a:duotone>
          </a:blip>
          <a:stretch>
            <a:fillRect/>
          </a:stretch>
        </p:blipFill>
        <p:spPr>
          <a:xfrm>
            <a:off x="3727618" y="3921413"/>
            <a:ext cx="242052" cy="242052"/>
          </a:xfrm>
          <a:prstGeom prst="rect">
            <a:avLst/>
          </a:prstGeom>
          <a:ln>
            <a:noFill/>
            <a:prstDash val="dash"/>
          </a:ln>
        </p:spPr>
      </p:pic>
      <p:sp>
        <p:nvSpPr>
          <p:cNvPr id="71" name="Rectangle 70"/>
          <p:cNvSpPr/>
          <p:nvPr/>
        </p:nvSpPr>
        <p:spPr>
          <a:xfrm rot="5400000">
            <a:off x="3650173" y="3729083"/>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72" name="Picture 71"/>
          <p:cNvPicPr>
            <a:picLocks noChangeAspect="1"/>
          </p:cNvPicPr>
          <p:nvPr/>
        </p:nvPicPr>
        <p:blipFill>
          <a:blip r:embed="rId5">
            <a:duotone>
              <a:schemeClr val="accent5">
                <a:shade val="45000"/>
                <a:satMod val="135000"/>
              </a:schemeClr>
              <a:prstClr val="white"/>
            </a:duotone>
          </a:blip>
          <a:stretch>
            <a:fillRect/>
          </a:stretch>
        </p:blipFill>
        <p:spPr>
          <a:xfrm>
            <a:off x="5491977" y="3379089"/>
            <a:ext cx="242052" cy="191991"/>
          </a:xfrm>
          <a:prstGeom prst="rect">
            <a:avLst/>
          </a:prstGeom>
          <a:ln>
            <a:noFill/>
            <a:prstDash val="dash"/>
          </a:ln>
        </p:spPr>
      </p:pic>
      <p:pic>
        <p:nvPicPr>
          <p:cNvPr id="73" name="Picture 72"/>
          <p:cNvPicPr>
            <a:picLocks noChangeAspect="1"/>
          </p:cNvPicPr>
          <p:nvPr/>
        </p:nvPicPr>
        <p:blipFill>
          <a:blip r:embed="rId5">
            <a:duotone>
              <a:schemeClr val="accent5">
                <a:shade val="45000"/>
                <a:satMod val="135000"/>
              </a:schemeClr>
              <a:prstClr val="white"/>
            </a:duotone>
          </a:blip>
          <a:stretch>
            <a:fillRect/>
          </a:stretch>
        </p:blipFill>
        <p:spPr>
          <a:xfrm>
            <a:off x="5590156" y="3529511"/>
            <a:ext cx="242052" cy="191991"/>
          </a:xfrm>
          <a:prstGeom prst="rect">
            <a:avLst/>
          </a:prstGeom>
          <a:ln>
            <a:noFill/>
            <a:prstDash val="dash"/>
          </a:ln>
        </p:spPr>
      </p:pic>
      <p:pic>
        <p:nvPicPr>
          <p:cNvPr id="79" name="Picture 78"/>
          <p:cNvPicPr>
            <a:picLocks noChangeAspect="1"/>
          </p:cNvPicPr>
          <p:nvPr/>
        </p:nvPicPr>
        <p:blipFill>
          <a:blip r:embed="rId5">
            <a:duotone>
              <a:schemeClr val="accent5">
                <a:shade val="45000"/>
                <a:satMod val="135000"/>
              </a:schemeClr>
              <a:prstClr val="white"/>
            </a:duotone>
          </a:blip>
          <a:stretch>
            <a:fillRect/>
          </a:stretch>
        </p:blipFill>
        <p:spPr>
          <a:xfrm>
            <a:off x="5532945" y="3921414"/>
            <a:ext cx="242052" cy="191991"/>
          </a:xfrm>
          <a:prstGeom prst="rect">
            <a:avLst/>
          </a:prstGeom>
          <a:ln>
            <a:noFill/>
            <a:prstDash val="dash"/>
          </a:ln>
        </p:spPr>
      </p:pic>
      <p:sp>
        <p:nvSpPr>
          <p:cNvPr id="80" name="Rectangle 79"/>
          <p:cNvSpPr/>
          <p:nvPr/>
        </p:nvSpPr>
        <p:spPr>
          <a:xfrm rot="5400000">
            <a:off x="5509416"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1" name="Picture 80"/>
          <p:cNvPicPr>
            <a:picLocks noChangeAspect="1"/>
          </p:cNvPicPr>
          <p:nvPr/>
        </p:nvPicPr>
        <p:blipFill>
          <a:blip r:embed="rId5">
            <a:duotone>
              <a:schemeClr val="accent5">
                <a:shade val="45000"/>
                <a:satMod val="135000"/>
              </a:schemeClr>
              <a:prstClr val="white"/>
            </a:duotone>
          </a:blip>
          <a:stretch>
            <a:fillRect/>
          </a:stretch>
        </p:blipFill>
        <p:spPr>
          <a:xfrm>
            <a:off x="7326232" y="3379089"/>
            <a:ext cx="242052" cy="191991"/>
          </a:xfrm>
          <a:prstGeom prst="rect">
            <a:avLst/>
          </a:prstGeom>
          <a:ln>
            <a:noFill/>
            <a:prstDash val="dash"/>
          </a:ln>
        </p:spPr>
      </p:pic>
      <p:pic>
        <p:nvPicPr>
          <p:cNvPr id="82" name="Picture 81"/>
          <p:cNvPicPr>
            <a:picLocks noChangeAspect="1"/>
          </p:cNvPicPr>
          <p:nvPr/>
        </p:nvPicPr>
        <p:blipFill>
          <a:blip r:embed="rId5">
            <a:duotone>
              <a:schemeClr val="accent5">
                <a:shade val="45000"/>
                <a:satMod val="135000"/>
              </a:schemeClr>
              <a:prstClr val="white"/>
            </a:duotone>
          </a:blip>
          <a:stretch>
            <a:fillRect/>
          </a:stretch>
        </p:blipFill>
        <p:spPr>
          <a:xfrm>
            <a:off x="7424411" y="3529511"/>
            <a:ext cx="242052" cy="191991"/>
          </a:xfrm>
          <a:prstGeom prst="rect">
            <a:avLst/>
          </a:prstGeom>
          <a:ln>
            <a:noFill/>
            <a:prstDash val="dash"/>
          </a:ln>
        </p:spPr>
      </p:pic>
      <p:pic>
        <p:nvPicPr>
          <p:cNvPr id="83" name="Picture 82"/>
          <p:cNvPicPr>
            <a:picLocks noChangeAspect="1"/>
          </p:cNvPicPr>
          <p:nvPr/>
        </p:nvPicPr>
        <p:blipFill>
          <a:blip r:embed="rId5">
            <a:duotone>
              <a:schemeClr val="accent5">
                <a:shade val="45000"/>
                <a:satMod val="135000"/>
              </a:schemeClr>
              <a:prstClr val="white"/>
            </a:duotone>
          </a:blip>
          <a:stretch>
            <a:fillRect/>
          </a:stretch>
        </p:blipFill>
        <p:spPr>
          <a:xfrm>
            <a:off x="7367201" y="3921414"/>
            <a:ext cx="242052" cy="191991"/>
          </a:xfrm>
          <a:prstGeom prst="rect">
            <a:avLst/>
          </a:prstGeom>
          <a:ln>
            <a:noFill/>
            <a:prstDash val="dash"/>
          </a:ln>
        </p:spPr>
      </p:pic>
      <p:sp>
        <p:nvSpPr>
          <p:cNvPr id="84" name="Rectangle 83"/>
          <p:cNvSpPr/>
          <p:nvPr/>
        </p:nvSpPr>
        <p:spPr>
          <a:xfrm rot="5400000">
            <a:off x="7343672"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5" name="Picture 84"/>
          <p:cNvPicPr>
            <a:picLocks noChangeAspect="1"/>
          </p:cNvPicPr>
          <p:nvPr/>
        </p:nvPicPr>
        <p:blipFill>
          <a:blip r:embed="rId5">
            <a:duotone>
              <a:schemeClr val="accent5">
                <a:shade val="45000"/>
                <a:satMod val="135000"/>
              </a:schemeClr>
              <a:prstClr val="white"/>
            </a:duotone>
          </a:blip>
          <a:stretch>
            <a:fillRect/>
          </a:stretch>
        </p:blipFill>
        <p:spPr>
          <a:xfrm>
            <a:off x="8927405" y="3379089"/>
            <a:ext cx="242052" cy="191991"/>
          </a:xfrm>
          <a:prstGeom prst="rect">
            <a:avLst/>
          </a:prstGeom>
          <a:ln>
            <a:noFill/>
            <a:prstDash val="dash"/>
          </a:ln>
        </p:spPr>
      </p:pic>
      <p:pic>
        <p:nvPicPr>
          <p:cNvPr id="86" name="Picture 85"/>
          <p:cNvPicPr>
            <a:picLocks noChangeAspect="1"/>
          </p:cNvPicPr>
          <p:nvPr/>
        </p:nvPicPr>
        <p:blipFill>
          <a:blip r:embed="rId5">
            <a:duotone>
              <a:schemeClr val="accent5">
                <a:shade val="45000"/>
                <a:satMod val="135000"/>
              </a:schemeClr>
              <a:prstClr val="white"/>
            </a:duotone>
          </a:blip>
          <a:stretch>
            <a:fillRect/>
          </a:stretch>
        </p:blipFill>
        <p:spPr>
          <a:xfrm>
            <a:off x="9025584" y="3529511"/>
            <a:ext cx="242052" cy="191991"/>
          </a:xfrm>
          <a:prstGeom prst="rect">
            <a:avLst/>
          </a:prstGeom>
          <a:ln>
            <a:noFill/>
            <a:prstDash val="dash"/>
          </a:ln>
        </p:spPr>
      </p:pic>
      <p:pic>
        <p:nvPicPr>
          <p:cNvPr id="87" name="Picture 86"/>
          <p:cNvPicPr>
            <a:picLocks noChangeAspect="1"/>
          </p:cNvPicPr>
          <p:nvPr/>
        </p:nvPicPr>
        <p:blipFill>
          <a:blip r:embed="rId5">
            <a:duotone>
              <a:schemeClr val="accent5">
                <a:shade val="45000"/>
                <a:satMod val="135000"/>
              </a:schemeClr>
              <a:prstClr val="white"/>
            </a:duotone>
          </a:blip>
          <a:stretch>
            <a:fillRect/>
          </a:stretch>
        </p:blipFill>
        <p:spPr>
          <a:xfrm>
            <a:off x="8968373" y="3921414"/>
            <a:ext cx="242052" cy="191991"/>
          </a:xfrm>
          <a:prstGeom prst="rect">
            <a:avLst/>
          </a:prstGeom>
          <a:ln>
            <a:noFill/>
            <a:prstDash val="dash"/>
          </a:ln>
        </p:spPr>
      </p:pic>
      <p:sp>
        <p:nvSpPr>
          <p:cNvPr id="88" name="Rectangle 87"/>
          <p:cNvSpPr/>
          <p:nvPr/>
        </p:nvSpPr>
        <p:spPr>
          <a:xfrm rot="5400000">
            <a:off x="8944844"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89" name="Straight Arrow Connector 88"/>
          <p:cNvCxnSpPr>
            <a:stCxn id="68" idx="3"/>
            <a:endCxn id="72" idx="1"/>
          </p:cNvCxnSpPr>
          <p:nvPr/>
        </p:nvCxnSpPr>
        <p:spPr>
          <a:xfrm flipV="1">
            <a:off x="3928702" y="3475084"/>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endCxn id="79" idx="1"/>
          </p:cNvCxnSpPr>
          <p:nvPr/>
        </p:nvCxnSpPr>
        <p:spPr>
          <a:xfrm>
            <a:off x="3928702" y="3515272"/>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69" idx="3"/>
          </p:cNvCxnSpPr>
          <p:nvPr/>
        </p:nvCxnSpPr>
        <p:spPr>
          <a:xfrm flipV="1">
            <a:off x="4026881" y="3569698"/>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4039110" y="3708501"/>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endCxn id="73" idx="1"/>
          </p:cNvCxnSpPr>
          <p:nvPr/>
        </p:nvCxnSpPr>
        <p:spPr>
          <a:xfrm flipV="1">
            <a:off x="3969670" y="3625507"/>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82" idx="1"/>
          </p:cNvCxnSpPr>
          <p:nvPr/>
        </p:nvCxnSpPr>
        <p:spPr>
          <a:xfrm flipV="1">
            <a:off x="5844437" y="3625507"/>
            <a:ext cx="1579975" cy="31582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endCxn id="83" idx="1"/>
          </p:cNvCxnSpPr>
          <p:nvPr/>
        </p:nvCxnSpPr>
        <p:spPr>
          <a:xfrm>
            <a:off x="5734029" y="3487599"/>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endCxn id="81" idx="1"/>
          </p:cNvCxnSpPr>
          <p:nvPr/>
        </p:nvCxnSpPr>
        <p:spPr>
          <a:xfrm flipV="1">
            <a:off x="5774864" y="3475084"/>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9" idx="3"/>
          </p:cNvCxnSpPr>
          <p:nvPr/>
        </p:nvCxnSpPr>
        <p:spPr>
          <a:xfrm flipV="1">
            <a:off x="5774997" y="3602086"/>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792681" y="3999741"/>
            <a:ext cx="1553455" cy="401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85" idx="1"/>
          </p:cNvCxnSpPr>
          <p:nvPr/>
        </p:nvCxnSpPr>
        <p:spPr>
          <a:xfrm>
            <a:off x="7553503" y="3452846"/>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81" idx="3"/>
            <a:endCxn id="87" idx="1"/>
          </p:cNvCxnSpPr>
          <p:nvPr/>
        </p:nvCxnSpPr>
        <p:spPr>
          <a:xfrm>
            <a:off x="7568285" y="3475084"/>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2" idx="3"/>
          </p:cNvCxnSpPr>
          <p:nvPr/>
        </p:nvCxnSpPr>
        <p:spPr>
          <a:xfrm>
            <a:off x="7666463" y="3625506"/>
            <a:ext cx="1344340" cy="2761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82" idx="3"/>
            <a:endCxn id="85" idx="1"/>
          </p:cNvCxnSpPr>
          <p:nvPr/>
        </p:nvCxnSpPr>
        <p:spPr>
          <a:xfrm flipV="1">
            <a:off x="7666463" y="3475084"/>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endCxn id="85" idx="1"/>
          </p:cNvCxnSpPr>
          <p:nvPr/>
        </p:nvCxnSpPr>
        <p:spPr>
          <a:xfrm flipV="1">
            <a:off x="7609253" y="3475084"/>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6" idx="1"/>
          </p:cNvCxnSpPr>
          <p:nvPr/>
        </p:nvCxnSpPr>
        <p:spPr>
          <a:xfrm flipV="1">
            <a:off x="7624034" y="3625507"/>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83" idx="3"/>
            <a:endCxn id="87" idx="1"/>
          </p:cNvCxnSpPr>
          <p:nvPr/>
        </p:nvCxnSpPr>
        <p:spPr>
          <a:xfrm>
            <a:off x="7609253" y="4017409"/>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70" idx="3"/>
          </p:cNvCxnSpPr>
          <p:nvPr/>
        </p:nvCxnSpPr>
        <p:spPr>
          <a:xfrm flipV="1">
            <a:off x="3969671" y="3479844"/>
            <a:ext cx="1485634" cy="56259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endCxn id="79" idx="1"/>
          </p:cNvCxnSpPr>
          <p:nvPr/>
        </p:nvCxnSpPr>
        <p:spPr>
          <a:xfrm flipV="1">
            <a:off x="3975853" y="4017410"/>
            <a:ext cx="1557092" cy="4323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36" idx="3"/>
            <a:endCxn id="40" idx="1"/>
          </p:cNvCxnSpPr>
          <p:nvPr/>
        </p:nvCxnSpPr>
        <p:spPr>
          <a:xfrm>
            <a:off x="5751713" y="4630943"/>
            <a:ext cx="1592204"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242" idx="2"/>
            <a:endCxn id="68" idx="1"/>
          </p:cNvCxnSpPr>
          <p:nvPr/>
        </p:nvCxnSpPr>
        <p:spPr>
          <a:xfrm>
            <a:off x="2045528" y="1132509"/>
            <a:ext cx="1641122" cy="236760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242" idx="2"/>
            <a:endCxn id="69" idx="1"/>
          </p:cNvCxnSpPr>
          <p:nvPr/>
        </p:nvCxnSpPr>
        <p:spPr>
          <a:xfrm>
            <a:off x="2045529" y="1132509"/>
            <a:ext cx="1739301" cy="251802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2111907" y="1248553"/>
            <a:ext cx="1748932" cy="292854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urved Connector 117"/>
          <p:cNvCxnSpPr>
            <a:stCxn id="68" idx="1"/>
            <a:endCxn id="32" idx="1"/>
          </p:cNvCxnSpPr>
          <p:nvPr/>
        </p:nvCxnSpPr>
        <p:spPr>
          <a:xfrm rot="10800000" flipH="1" flipV="1">
            <a:off x="3686650" y="350011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19" name="Curved Connector 118"/>
          <p:cNvCxnSpPr>
            <a:endCxn id="32" idx="1"/>
          </p:cNvCxnSpPr>
          <p:nvPr/>
        </p:nvCxnSpPr>
        <p:spPr>
          <a:xfrm rot="5400000">
            <a:off x="3430295" y="4366733"/>
            <a:ext cx="563278" cy="15200"/>
          </a:xfrm>
          <a:prstGeom prst="curvedConnector4">
            <a:avLst>
              <a:gd name="adj1" fmla="val 5009"/>
              <a:gd name="adj2" fmla="val 718712"/>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0" name="Curved Connector 119"/>
          <p:cNvCxnSpPr>
            <a:stCxn id="69" idx="1"/>
            <a:endCxn id="34" idx="1"/>
          </p:cNvCxnSpPr>
          <p:nvPr/>
        </p:nvCxnSpPr>
        <p:spPr>
          <a:xfrm rot="10800000" flipV="1">
            <a:off x="3745302" y="365053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1" name="Curved Connector 120"/>
          <p:cNvCxnSpPr>
            <a:stCxn id="69" idx="3"/>
            <a:endCxn id="33" idx="3"/>
          </p:cNvCxnSpPr>
          <p:nvPr/>
        </p:nvCxnSpPr>
        <p:spPr>
          <a:xfrm>
            <a:off x="4026881" y="365053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2" name="Curved Connector 121"/>
          <p:cNvCxnSpPr>
            <a:stCxn id="70" idx="3"/>
            <a:endCxn id="34" idx="3"/>
          </p:cNvCxnSpPr>
          <p:nvPr/>
        </p:nvCxnSpPr>
        <p:spPr>
          <a:xfrm>
            <a:off x="3969670" y="404243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3" name="Curved Connector 122"/>
          <p:cNvCxnSpPr>
            <a:stCxn id="72" idx="1"/>
            <a:endCxn id="36" idx="1"/>
          </p:cNvCxnSpPr>
          <p:nvPr/>
        </p:nvCxnSpPr>
        <p:spPr>
          <a:xfrm rot="10800000" flipH="1" flipV="1">
            <a:off x="5491976"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4" name="Curved Connector 123"/>
          <p:cNvCxnSpPr>
            <a:stCxn id="79" idx="1"/>
            <a:endCxn id="38" idx="1"/>
          </p:cNvCxnSpPr>
          <p:nvPr/>
        </p:nvCxnSpPr>
        <p:spPr>
          <a:xfrm rot="10800000" flipH="1" flipV="1">
            <a:off x="5532945"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5" name="Curved Connector 124"/>
          <p:cNvCxnSpPr>
            <a:stCxn id="73" idx="3"/>
            <a:endCxn id="37" idx="3"/>
          </p:cNvCxnSpPr>
          <p:nvPr/>
        </p:nvCxnSpPr>
        <p:spPr>
          <a:xfrm>
            <a:off x="5832208"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6" name="Curved Connector 125"/>
          <p:cNvCxnSpPr>
            <a:stCxn id="79" idx="3"/>
            <a:endCxn id="38" idx="3"/>
          </p:cNvCxnSpPr>
          <p:nvPr/>
        </p:nvCxnSpPr>
        <p:spPr>
          <a:xfrm>
            <a:off x="5774997"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7" name="Curved Connector 126"/>
          <p:cNvCxnSpPr>
            <a:stCxn id="82" idx="1"/>
            <a:endCxn id="42" idx="1"/>
          </p:cNvCxnSpPr>
          <p:nvPr/>
        </p:nvCxnSpPr>
        <p:spPr>
          <a:xfrm rot="10800000" flipV="1">
            <a:off x="7384885" y="362550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8" name="Curved Connector 127"/>
          <p:cNvCxnSpPr>
            <a:stCxn id="83" idx="1"/>
            <a:endCxn id="40" idx="1"/>
          </p:cNvCxnSpPr>
          <p:nvPr/>
        </p:nvCxnSpPr>
        <p:spPr>
          <a:xfrm rot="10800000" flipV="1">
            <a:off x="7343918" y="4017409"/>
            <a:ext cx="23284" cy="613533"/>
          </a:xfrm>
          <a:prstGeom prst="curvedConnector3">
            <a:avLst>
              <a:gd name="adj1" fmla="val 9181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1" idx="1"/>
            <a:endCxn id="40" idx="1"/>
          </p:cNvCxnSpPr>
          <p:nvPr/>
        </p:nvCxnSpPr>
        <p:spPr>
          <a:xfrm rot="10800000" flipH="1" flipV="1">
            <a:off x="7326232"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83" idx="1"/>
            <a:endCxn id="42" idx="1"/>
          </p:cNvCxnSpPr>
          <p:nvPr/>
        </p:nvCxnSpPr>
        <p:spPr>
          <a:xfrm rot="10800000" flipH="1" flipV="1">
            <a:off x="7367200"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1" name="Curved Connector 130"/>
          <p:cNvCxnSpPr>
            <a:stCxn id="83" idx="3"/>
            <a:endCxn id="42" idx="3"/>
          </p:cNvCxnSpPr>
          <p:nvPr/>
        </p:nvCxnSpPr>
        <p:spPr>
          <a:xfrm>
            <a:off x="7609253"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2" name="Curved Connector 131"/>
          <p:cNvCxnSpPr>
            <a:stCxn id="82" idx="3"/>
            <a:endCxn id="41" idx="3"/>
          </p:cNvCxnSpPr>
          <p:nvPr/>
        </p:nvCxnSpPr>
        <p:spPr>
          <a:xfrm>
            <a:off x="7666464"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3" name="Curved Connector 132"/>
          <p:cNvCxnSpPr>
            <a:stCxn id="81" idx="3"/>
            <a:endCxn id="42" idx="3"/>
          </p:cNvCxnSpPr>
          <p:nvPr/>
        </p:nvCxnSpPr>
        <p:spPr>
          <a:xfrm>
            <a:off x="7568284"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81" idx="1"/>
            <a:endCxn id="37" idx="3"/>
          </p:cNvCxnSpPr>
          <p:nvPr/>
        </p:nvCxnSpPr>
        <p:spPr>
          <a:xfrm rot="10800000" flipV="1">
            <a:off x="5849893" y="3475084"/>
            <a:ext cx="1476341" cy="1306281"/>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5" name="Curved Connector 134"/>
          <p:cNvCxnSpPr>
            <a:stCxn id="37" idx="1"/>
            <a:endCxn id="69" idx="3"/>
          </p:cNvCxnSpPr>
          <p:nvPr/>
        </p:nvCxnSpPr>
        <p:spPr>
          <a:xfrm rot="10800000">
            <a:off x="4026882" y="3650537"/>
            <a:ext cx="1580959" cy="1130828"/>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6" name="Curved Connector 135"/>
          <p:cNvCxnSpPr>
            <a:stCxn id="79" idx="1"/>
            <a:endCxn id="32" idx="3"/>
          </p:cNvCxnSpPr>
          <p:nvPr/>
        </p:nvCxnSpPr>
        <p:spPr>
          <a:xfrm rot="10800000" flipV="1">
            <a:off x="3946387" y="4017409"/>
            <a:ext cx="1586559" cy="638563"/>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7" name="Curved Connector 136"/>
          <p:cNvCxnSpPr>
            <a:stCxn id="86" idx="1"/>
            <a:endCxn id="44" idx="1"/>
          </p:cNvCxnSpPr>
          <p:nvPr/>
        </p:nvCxnSpPr>
        <p:spPr>
          <a:xfrm rot="10800000" flipV="1">
            <a:off x="8945089" y="3625506"/>
            <a:ext cx="80495" cy="1005436"/>
          </a:xfrm>
          <a:prstGeom prst="curvedConnector3">
            <a:avLst>
              <a:gd name="adj1" fmla="val 336661"/>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8" name="Curved Connector 137"/>
          <p:cNvCxnSpPr>
            <a:stCxn id="87" idx="3"/>
            <a:endCxn id="45" idx="3"/>
          </p:cNvCxnSpPr>
          <p:nvPr/>
        </p:nvCxnSpPr>
        <p:spPr>
          <a:xfrm>
            <a:off x="9210425" y="4017410"/>
            <a:ext cx="74895" cy="763956"/>
          </a:xfrm>
          <a:prstGeom prst="curvedConnector3">
            <a:avLst>
              <a:gd name="adj1" fmla="val 354356"/>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85" idx="3"/>
            <a:endCxn id="46" idx="3"/>
          </p:cNvCxnSpPr>
          <p:nvPr/>
        </p:nvCxnSpPr>
        <p:spPr>
          <a:xfrm>
            <a:off x="9169457"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170" name="Straight Arrow Connector 169"/>
          <p:cNvCxnSpPr>
            <a:stCxn id="152" idx="4"/>
            <a:endCxn id="156" idx="2"/>
          </p:cNvCxnSpPr>
          <p:nvPr/>
        </p:nvCxnSpPr>
        <p:spPr>
          <a:xfrm>
            <a:off x="4042333" y="2374245"/>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endCxn id="157" idx="2"/>
          </p:cNvCxnSpPr>
          <p:nvPr/>
        </p:nvCxnSpPr>
        <p:spPr>
          <a:xfrm>
            <a:off x="4042333" y="2382869"/>
            <a:ext cx="1350764" cy="36984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53" idx="4"/>
            <a:endCxn id="155" idx="0"/>
          </p:cNvCxnSpPr>
          <p:nvPr/>
        </p:nvCxnSpPr>
        <p:spPr>
          <a:xfrm flipV="1">
            <a:off x="3927649" y="2187859"/>
            <a:ext cx="1552991" cy="5648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a:stCxn id="151" idx="4"/>
            <a:endCxn id="155" idx="2"/>
          </p:cNvCxnSpPr>
          <p:nvPr/>
        </p:nvCxnSpPr>
        <p:spPr>
          <a:xfrm>
            <a:off x="3864838" y="2226441"/>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a:endCxn id="161" idx="2"/>
          </p:cNvCxnSpPr>
          <p:nvPr/>
        </p:nvCxnSpPr>
        <p:spPr>
          <a:xfrm>
            <a:off x="5817897" y="2388350"/>
            <a:ext cx="1429536" cy="37562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endCxn id="159" idx="2"/>
          </p:cNvCxnSpPr>
          <p:nvPr/>
        </p:nvCxnSpPr>
        <p:spPr>
          <a:xfrm flipV="1">
            <a:off x="5812912" y="2237695"/>
            <a:ext cx="1371710" cy="15065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a:endCxn id="160" idx="2"/>
          </p:cNvCxnSpPr>
          <p:nvPr/>
        </p:nvCxnSpPr>
        <p:spPr>
          <a:xfrm flipV="1">
            <a:off x="5734204" y="2385499"/>
            <a:ext cx="1627913" cy="3791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55" idx="4"/>
          </p:cNvCxnSpPr>
          <p:nvPr/>
        </p:nvCxnSpPr>
        <p:spPr>
          <a:xfrm>
            <a:off x="5630992" y="2226442"/>
            <a:ext cx="1609052" cy="52820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a:stCxn id="161" idx="4"/>
            <a:endCxn id="163" idx="2"/>
          </p:cNvCxnSpPr>
          <p:nvPr/>
        </p:nvCxnSpPr>
        <p:spPr>
          <a:xfrm flipV="1">
            <a:off x="7548139" y="2238380"/>
            <a:ext cx="1205191" cy="52559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a:stCxn id="160" idx="4"/>
            <a:endCxn id="164" idx="2"/>
          </p:cNvCxnSpPr>
          <p:nvPr/>
        </p:nvCxnSpPr>
        <p:spPr>
          <a:xfrm>
            <a:off x="7662822" y="2385498"/>
            <a:ext cx="1268002" cy="68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59" idx="4"/>
            <a:endCxn id="165" idx="2"/>
          </p:cNvCxnSpPr>
          <p:nvPr/>
        </p:nvCxnSpPr>
        <p:spPr>
          <a:xfrm>
            <a:off x="7485328" y="2237695"/>
            <a:ext cx="1330813" cy="52696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8" name="Curved Connector 187"/>
          <p:cNvCxnSpPr/>
          <p:nvPr/>
        </p:nvCxnSpPr>
        <p:spPr>
          <a:xfrm flipH="1">
            <a:off x="3928702" y="2403642"/>
            <a:ext cx="113631" cy="1125870"/>
          </a:xfrm>
          <a:prstGeom prst="curvedConnector3">
            <a:avLst>
              <a:gd name="adj1" fmla="val -16764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Curved Connector 189"/>
          <p:cNvCxnSpPr/>
          <p:nvPr/>
        </p:nvCxnSpPr>
        <p:spPr>
          <a:xfrm rot="10800000" flipH="1" flipV="1">
            <a:off x="3626942" y="2782114"/>
            <a:ext cx="59708" cy="747398"/>
          </a:xfrm>
          <a:prstGeom prst="curvedConnector3">
            <a:avLst>
              <a:gd name="adj1" fmla="val -31905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1" name="Curved Connector 190"/>
          <p:cNvCxnSpPr>
            <a:stCxn id="157" idx="4"/>
            <a:endCxn id="72" idx="3"/>
          </p:cNvCxnSpPr>
          <p:nvPr/>
        </p:nvCxnSpPr>
        <p:spPr>
          <a:xfrm>
            <a:off x="5693803" y="2752717"/>
            <a:ext cx="40226" cy="722367"/>
          </a:xfrm>
          <a:prstGeom prst="curvedConnector3">
            <a:avLst>
              <a:gd name="adj1" fmla="val 57357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Curved Connector 191"/>
          <p:cNvCxnSpPr>
            <a:stCxn id="156" idx="4"/>
            <a:endCxn id="79" idx="3"/>
          </p:cNvCxnSpPr>
          <p:nvPr/>
        </p:nvCxnSpPr>
        <p:spPr>
          <a:xfrm flipH="1">
            <a:off x="5774997" y="2374246"/>
            <a:ext cx="33490" cy="1643164"/>
          </a:xfrm>
          <a:prstGeom prst="curvedConnector3">
            <a:avLst>
              <a:gd name="adj1" fmla="val -568827"/>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Curved Connector 192"/>
          <p:cNvCxnSpPr>
            <a:stCxn id="160" idx="2"/>
            <a:endCxn id="81" idx="1"/>
          </p:cNvCxnSpPr>
          <p:nvPr/>
        </p:nvCxnSpPr>
        <p:spPr>
          <a:xfrm rot="10800000" flipV="1">
            <a:off x="7326234" y="2385498"/>
            <a:ext cx="35884" cy="1089586"/>
          </a:xfrm>
          <a:prstGeom prst="curvedConnector3">
            <a:avLst>
              <a:gd name="adj1" fmla="val 63087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Curved Connector 193"/>
          <p:cNvCxnSpPr>
            <a:stCxn id="161" idx="2"/>
            <a:endCxn id="82" idx="1"/>
          </p:cNvCxnSpPr>
          <p:nvPr/>
        </p:nvCxnSpPr>
        <p:spPr>
          <a:xfrm rot="10800000" flipH="1" flipV="1">
            <a:off x="7247432" y="2763970"/>
            <a:ext cx="176979" cy="861536"/>
          </a:xfrm>
          <a:prstGeom prst="curvedConnector3">
            <a:avLst>
              <a:gd name="adj1" fmla="val -107640"/>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Curved Connector 194"/>
          <p:cNvCxnSpPr>
            <a:stCxn id="159" idx="2"/>
            <a:endCxn id="83" idx="1"/>
          </p:cNvCxnSpPr>
          <p:nvPr/>
        </p:nvCxnSpPr>
        <p:spPr>
          <a:xfrm rot="10800000" flipH="1" flipV="1">
            <a:off x="7184621" y="2237695"/>
            <a:ext cx="182579" cy="1779714"/>
          </a:xfrm>
          <a:prstGeom prst="curvedConnector3">
            <a:avLst>
              <a:gd name="adj1" fmla="val -10433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Curved Connector 195"/>
          <p:cNvCxnSpPr>
            <a:stCxn id="163" idx="2"/>
            <a:endCxn id="85" idx="1"/>
          </p:cNvCxnSpPr>
          <p:nvPr/>
        </p:nvCxnSpPr>
        <p:spPr>
          <a:xfrm rot="10800000" flipH="1" flipV="1">
            <a:off x="8753329" y="2238380"/>
            <a:ext cx="174076" cy="1236704"/>
          </a:xfrm>
          <a:prstGeom prst="curvedConnector3">
            <a:avLst>
              <a:gd name="adj1" fmla="val -10943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Curved Connector 196"/>
          <p:cNvCxnSpPr>
            <a:stCxn id="164" idx="4"/>
            <a:endCxn id="86" idx="3"/>
          </p:cNvCxnSpPr>
          <p:nvPr/>
        </p:nvCxnSpPr>
        <p:spPr>
          <a:xfrm>
            <a:off x="9231530" y="2386184"/>
            <a:ext cx="36106" cy="1239323"/>
          </a:xfrm>
          <a:prstGeom prst="curvedConnector3">
            <a:avLst>
              <a:gd name="adj1" fmla="val 62761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Curved Connector 197"/>
          <p:cNvCxnSpPr>
            <a:stCxn id="165" idx="4"/>
            <a:endCxn id="87" idx="3"/>
          </p:cNvCxnSpPr>
          <p:nvPr/>
        </p:nvCxnSpPr>
        <p:spPr>
          <a:xfrm>
            <a:off x="9116846" y="2764656"/>
            <a:ext cx="93579" cy="1252753"/>
          </a:xfrm>
          <a:prstGeom prst="curvedConnector3">
            <a:avLst>
              <a:gd name="adj1" fmla="val 303571"/>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163" idx="1"/>
          </p:cNvCxnSpPr>
          <p:nvPr/>
        </p:nvCxnSpPr>
        <p:spPr>
          <a:xfrm flipV="1">
            <a:off x="8903683" y="1022542"/>
            <a:ext cx="1913981" cy="110009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a:stCxn id="164" idx="4"/>
          </p:cNvCxnSpPr>
          <p:nvPr/>
        </p:nvCxnSpPr>
        <p:spPr>
          <a:xfrm flipV="1">
            <a:off x="9231530" y="1022542"/>
            <a:ext cx="1586133" cy="136364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a:stCxn id="165" idx="4"/>
          </p:cNvCxnSpPr>
          <p:nvPr/>
        </p:nvCxnSpPr>
        <p:spPr>
          <a:xfrm flipV="1">
            <a:off x="9116846" y="1022542"/>
            <a:ext cx="1700818" cy="174211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sp>
        <p:nvSpPr>
          <p:cNvPr id="243" name="Rectangle 242"/>
          <p:cNvSpPr/>
          <p:nvPr/>
        </p:nvSpPr>
        <p:spPr>
          <a:xfrm>
            <a:off x="2437868" y="531847"/>
            <a:ext cx="2208832" cy="446272"/>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Protocol, analysis plan, &amp; other design artifacts</a:t>
            </a:r>
          </a:p>
        </p:txBody>
      </p:sp>
      <p:cxnSp>
        <p:nvCxnSpPr>
          <p:cNvPr id="264" name="Curved Connector 263"/>
          <p:cNvCxnSpPr>
            <a:stCxn id="151" idx="2"/>
          </p:cNvCxnSpPr>
          <p:nvPr/>
        </p:nvCxnSpPr>
        <p:spPr>
          <a:xfrm rot="10800000" flipH="1" flipV="1">
            <a:off x="3564131" y="2226440"/>
            <a:ext cx="257066" cy="1142836"/>
          </a:xfrm>
          <a:prstGeom prst="curvedConnector4">
            <a:avLst>
              <a:gd name="adj1" fmla="val -74106"/>
              <a:gd name="adj2" fmla="val 55064"/>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242" idx="2"/>
            <a:endCxn id="81" idx="1"/>
          </p:cNvCxnSpPr>
          <p:nvPr/>
        </p:nvCxnSpPr>
        <p:spPr>
          <a:xfrm>
            <a:off x="2045529" y="1132509"/>
            <a:ext cx="5280704"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242" idx="2"/>
            <a:endCxn id="72" idx="1"/>
          </p:cNvCxnSpPr>
          <p:nvPr/>
        </p:nvCxnSpPr>
        <p:spPr>
          <a:xfrm>
            <a:off x="2045529" y="1132509"/>
            <a:ext cx="3446448"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0" name="Rectangle 279"/>
          <p:cNvSpPr/>
          <p:nvPr/>
        </p:nvSpPr>
        <p:spPr>
          <a:xfrm>
            <a:off x="3894223" y="2984730"/>
            <a:ext cx="874418"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Programs</a:t>
            </a: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5" name="Rectangle 284"/>
          <p:cNvSpPr/>
          <p:nvPr/>
        </p:nvSpPr>
        <p:spPr>
          <a:xfrm>
            <a:off x="8692957" y="2423448"/>
            <a:ext cx="653165"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TFL</a:t>
            </a: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216757" y="10871"/>
            <a:ext cx="11760877" cy="446272"/>
          </a:xfrm>
          <a:prstGeom prst="rect">
            <a:avLst/>
          </a:prstGeom>
          <a:noFill/>
          <a:ln>
            <a:noFill/>
          </a:ln>
        </p:spPr>
        <p:txBody>
          <a:bodyPr wrap="square" lIns="76197" tIns="38098" rIns="76197" bIns="38098">
            <a:spAutoFit/>
          </a:bodyPr>
          <a:lstStyle/>
          <a:p>
            <a:pPr defTabSz="914363">
              <a:spcAft>
                <a:spcPts val="2000"/>
              </a:spcAft>
              <a:defRPr/>
            </a:pPr>
            <a:r>
              <a:rPr lang="fr-FR" sz="2400" b="1" dirty="0" err="1">
                <a:solidFill>
                  <a:schemeClr val="tx1">
                    <a:lumMod val="75000"/>
                    <a:lumOff val="25000"/>
                  </a:schemeClr>
                </a:solidFill>
                <a:ea typeface="+mj-ea"/>
                <a:cs typeface="+mj-cs"/>
              </a:rPr>
              <a:t>Semantic</a:t>
            </a:r>
            <a:r>
              <a:rPr lang="fr-FR" sz="2400" b="1" dirty="0">
                <a:solidFill>
                  <a:schemeClr val="tx1">
                    <a:lumMod val="75000"/>
                    <a:lumOff val="25000"/>
                  </a:schemeClr>
                </a:solidFill>
                <a:ea typeface="+mj-ea"/>
                <a:cs typeface="+mj-cs"/>
              </a:rPr>
              <a:t> </a:t>
            </a:r>
            <a:r>
              <a:rPr lang="fr-FR" sz="2400" b="1" dirty="0" err="1">
                <a:solidFill>
                  <a:schemeClr val="tx1">
                    <a:lumMod val="75000"/>
                    <a:lumOff val="25000"/>
                  </a:schemeClr>
                </a:solidFill>
                <a:ea typeface="+mj-ea"/>
                <a:cs typeface="+mj-cs"/>
              </a:rPr>
              <a:t>Clinical</a:t>
            </a:r>
            <a:r>
              <a:rPr lang="fr-FR" sz="2400" b="1" dirty="0">
                <a:solidFill>
                  <a:schemeClr val="tx1">
                    <a:lumMod val="75000"/>
                    <a:lumOff val="25000"/>
                  </a:schemeClr>
                </a:solidFill>
                <a:ea typeface="+mj-ea"/>
                <a:cs typeface="+mj-cs"/>
              </a:rPr>
              <a:t> Information Mode (SCIM) –</a:t>
            </a:r>
            <a:r>
              <a:rPr lang="en-US" sz="2400" b="1" dirty="0">
                <a:solidFill>
                  <a:schemeClr val="tx1">
                    <a:lumMod val="75000"/>
                    <a:lumOff val="25000"/>
                  </a:schemeClr>
                </a:solidFill>
                <a:ea typeface="+mj-ea"/>
                <a:cs typeface="+mj-cs"/>
              </a:rPr>
              <a:t> </a:t>
            </a:r>
            <a:r>
              <a:rPr lang="en-US" sz="1400" b="1" dirty="0" smtClean="0">
                <a:solidFill>
                  <a:schemeClr val="tx1">
                    <a:lumMod val="75000"/>
                    <a:lumOff val="25000"/>
                  </a:schemeClr>
                </a:solidFill>
                <a:ea typeface="+mj-ea"/>
                <a:cs typeface="+mj-cs"/>
              </a:rPr>
              <a:t>CONCEPTUAL ILLUSTRATION OF CURRENT </a:t>
            </a:r>
            <a:r>
              <a:rPr lang="en-US" sz="1400" b="1" dirty="0">
                <a:solidFill>
                  <a:schemeClr val="tx1">
                    <a:lumMod val="75000"/>
                    <a:lumOff val="25000"/>
                  </a:schemeClr>
                </a:solidFill>
                <a:ea typeface="+mj-ea"/>
                <a:cs typeface="+mj-cs"/>
              </a:rPr>
              <a:t>STATE DATA DELIVERY</a:t>
            </a:r>
          </a:p>
        </p:txBody>
      </p:sp>
      <p:sp>
        <p:nvSpPr>
          <p:cNvPr id="328" name="Rectangle 327"/>
          <p:cNvSpPr/>
          <p:nvPr/>
        </p:nvSpPr>
        <p:spPr>
          <a:xfrm>
            <a:off x="3287694" y="3276021"/>
            <a:ext cx="6270728" cy="2103763"/>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29" name="Rectangle 328"/>
          <p:cNvSpPr/>
          <p:nvPr/>
        </p:nvSpPr>
        <p:spPr>
          <a:xfrm>
            <a:off x="9612917" y="3356435"/>
            <a:ext cx="2364717" cy="1949252"/>
          </a:xfrm>
          <a:prstGeom prst="rect">
            <a:avLst/>
          </a:prstGeom>
          <a:noFill/>
          <a:ln>
            <a:no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Spreadsheets</a:t>
            </a:r>
          </a:p>
          <a:p>
            <a:pPr marL="387599" indent="-186524" defTabSz="914363">
              <a:spcAft>
                <a:spcPts val="1000"/>
              </a:spcAft>
              <a:buFont typeface="Wingdings" panose="05000000000000000000" pitchFamily="2" charset="2"/>
              <a:buChar char="§"/>
              <a:defRPr/>
            </a:pPr>
            <a:r>
              <a:rPr lang="en-US" sz="1300" b="1" i="1" dirty="0">
                <a:solidFill>
                  <a:srgbClr val="C00000"/>
                </a:solidFill>
                <a:latin typeface="Century Gothic" panose="020B0502020202020204" pitchFamily="34" charset="0"/>
              </a:rPr>
              <a:t>“Tens of thousands”</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Disconnected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Manually maintained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Mental linkage</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~$50M annually</a:t>
            </a:r>
          </a:p>
        </p:txBody>
      </p:sp>
      <p:sp>
        <p:nvSpPr>
          <p:cNvPr id="339" name="Rectangle 338"/>
          <p:cNvSpPr/>
          <p:nvPr/>
        </p:nvSpPr>
        <p:spPr>
          <a:xfrm>
            <a:off x="1942365" y="1644924"/>
            <a:ext cx="2042422" cy="615553"/>
          </a:xfrm>
          <a:prstGeom prst="rect">
            <a:avLst/>
          </a:prstGeom>
          <a:noFill/>
          <a:ln>
            <a:noFill/>
          </a:ln>
          <a:effectLst>
            <a:softEdge rad="63500"/>
          </a:effectLst>
        </p:spPr>
        <p:txBody>
          <a:bodyPr wrap="square" lIns="76197" tIns="38098" rIns="76197" bIns="38098">
            <a:spAutoFit/>
          </a:bodyPr>
          <a:lstStyle/>
          <a:p>
            <a:pPr defTabSz="914363">
              <a:spcAft>
                <a:spcPts val="1000"/>
              </a:spcAft>
              <a:defRPr/>
            </a:pPr>
            <a:r>
              <a:rPr lang="en-US" sz="1300" dirty="0">
                <a:solidFill>
                  <a:srgbClr val="C00000"/>
                </a:solidFill>
                <a:latin typeface="Century Gothic" panose="020B0502020202020204" pitchFamily="34" charset="0"/>
              </a:rPr>
              <a:t>Disconnected design</a:t>
            </a:r>
          </a:p>
          <a:p>
            <a:pPr defTabSz="914363">
              <a:spcAft>
                <a:spcPts val="1000"/>
              </a:spcAft>
              <a:defRPr/>
            </a:pPr>
            <a:r>
              <a:rPr lang="en-US" sz="1300" dirty="0">
                <a:solidFill>
                  <a:srgbClr val="C00000"/>
                </a:solidFill>
                <a:latin typeface="Century Gothic" panose="020B0502020202020204" pitchFamily="34" charset="0"/>
              </a:rPr>
              <a:t>“Deconstruction” </a:t>
            </a:r>
          </a:p>
        </p:txBody>
      </p:sp>
      <p:sp>
        <p:nvSpPr>
          <p:cNvPr id="342" name="Rectangle 341"/>
          <p:cNvSpPr/>
          <p:nvPr/>
        </p:nvSpPr>
        <p:spPr>
          <a:xfrm>
            <a:off x="8296824" y="1644924"/>
            <a:ext cx="2710079" cy="615553"/>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Manual manipulation, re-work</a:t>
            </a:r>
          </a:p>
          <a:p>
            <a:pPr algn="r" defTabSz="914363">
              <a:spcAft>
                <a:spcPts val="1000"/>
              </a:spcAft>
              <a:defRPr/>
            </a:pPr>
            <a:r>
              <a:rPr lang="en-US" sz="1300" dirty="0">
                <a:solidFill>
                  <a:srgbClr val="C00000"/>
                </a:solidFill>
                <a:latin typeface="Century Gothic" panose="020B0502020202020204" pitchFamily="34" charset="0"/>
              </a:rPr>
              <a:t>“Re-assembly”</a:t>
            </a:r>
          </a:p>
        </p:txBody>
      </p:sp>
      <p:sp>
        <p:nvSpPr>
          <p:cNvPr id="346" name="Rectangle 345"/>
          <p:cNvSpPr/>
          <p:nvPr/>
        </p:nvSpPr>
        <p:spPr>
          <a:xfrm>
            <a:off x="3007318" y="4419148"/>
            <a:ext cx="1467305" cy="1984325"/>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47" name="Rectangle 346"/>
          <p:cNvSpPr/>
          <p:nvPr/>
        </p:nvSpPr>
        <p:spPr>
          <a:xfrm>
            <a:off x="1245823" y="5407997"/>
            <a:ext cx="2364717" cy="282128"/>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Current MDR scope</a:t>
            </a:r>
            <a:endParaRPr lang="en-US" sz="1300" b="1" dirty="0">
              <a:solidFill>
                <a:srgbClr val="C00000"/>
              </a:solidFill>
              <a:latin typeface="Century Gothic" panose="020B0502020202020204" pitchFamily="34" charset="0"/>
            </a:endParaRPr>
          </a:p>
        </p:txBody>
      </p:sp>
      <p:sp>
        <p:nvSpPr>
          <p:cNvPr id="184" name="Rectangle 183"/>
          <p:cNvSpPr/>
          <p:nvPr/>
        </p:nvSpPr>
        <p:spPr>
          <a:xfrm>
            <a:off x="-24807" y="1578769"/>
            <a:ext cx="12216808" cy="5265863"/>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Tree>
    <p:extLst>
      <p:ext uri="{BB962C8B-B14F-4D97-AF65-F5344CB8AC3E}">
        <p14:creationId xmlns:p14="http://schemas.microsoft.com/office/powerpoint/2010/main" val="2790188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1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2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2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2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2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3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33"/>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3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3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3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3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3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3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5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54"/>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5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5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6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6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62"/>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63"/>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6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6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6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70"/>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1"/>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2"/>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73"/>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74"/>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78"/>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7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80"/>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8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83"/>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88"/>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90"/>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91"/>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92"/>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93"/>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94"/>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9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96"/>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97"/>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98"/>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19"/>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22"/>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225"/>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26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267"/>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27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28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283"/>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284"/>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285"/>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286"/>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87"/>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296"/>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302"/>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305"/>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308"/>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311"/>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315"/>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319"/>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39"/>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32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32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342"/>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3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43" grpId="0"/>
      <p:bldP spid="47" grpId="0"/>
      <p:bldP spid="71" grpId="0"/>
      <p:bldP spid="80" grpId="0"/>
      <p:bldP spid="84" grpId="0"/>
      <p:bldP spid="88" grpId="0"/>
      <p:bldP spid="153" grpId="0" animBg="1"/>
      <p:bldP spid="154" grpId="0"/>
      <p:bldP spid="155" grpId="0" animBg="1"/>
      <p:bldP spid="156" grpId="0" animBg="1"/>
      <p:bldP spid="157" grpId="0" animBg="1"/>
      <p:bldP spid="158" grpId="0"/>
      <p:bldP spid="159" grpId="0" animBg="1"/>
      <p:bldP spid="160" grpId="0" animBg="1"/>
      <p:bldP spid="161" grpId="0" animBg="1"/>
      <p:bldP spid="162" grpId="0"/>
      <p:bldP spid="163" grpId="0" animBg="1"/>
      <p:bldP spid="164" grpId="0" animBg="1"/>
      <p:bldP spid="165" grpId="0" animBg="1"/>
      <p:bldP spid="166" grpId="0"/>
      <p:bldP spid="151" grpId="0" animBg="1"/>
      <p:bldP spid="152" grpId="0" animBg="1"/>
      <p:bldP spid="280" grpId="0" animBg="1"/>
      <p:bldP spid="283" grpId="0" animBg="1"/>
      <p:bldP spid="284" grpId="0" animBg="1"/>
      <p:bldP spid="285" grpId="0" animBg="1"/>
      <p:bldP spid="286" grpId="0" animBg="1"/>
      <p:bldP spid="328" grpId="0" animBg="1"/>
      <p:bldP spid="329" grpId="0"/>
      <p:bldP spid="339" grpId="0"/>
      <p:bldP spid="342" grpId="0"/>
      <p:bldP spid="346" grpId="0" animBg="1"/>
      <p:bldP spid="3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a:t>
            </a:r>
          </a:p>
        </p:txBody>
      </p:sp>
      <p:sp>
        <p:nvSpPr>
          <p:cNvPr id="3" name="Slide Number Placeholder 2"/>
          <p:cNvSpPr>
            <a:spLocks noGrp="1"/>
          </p:cNvSpPr>
          <p:nvPr>
            <p:ph type="sldNum" sz="quarter" idx="4"/>
          </p:nvPr>
        </p:nvSpPr>
        <p:spPr/>
        <p:txBody>
          <a:bodyPr/>
          <a:lstStyle/>
          <a:p>
            <a:fld id="{B0F44E99-70CB-4F4A-9930-CBFFEC315CCC}" type="slidenum">
              <a:rPr lang="en-US" smtClean="0"/>
              <a:pPr/>
              <a:t>3</a:t>
            </a:fld>
            <a:endParaRPr lang="en-US" dirty="0"/>
          </a:p>
        </p:txBody>
      </p:sp>
      <p:grpSp>
        <p:nvGrpSpPr>
          <p:cNvPr id="18" name="Group 17"/>
          <p:cNvGrpSpPr/>
          <p:nvPr/>
        </p:nvGrpSpPr>
        <p:grpSpPr>
          <a:xfrm>
            <a:off x="423082" y="3676615"/>
            <a:ext cx="11588206" cy="2830393"/>
            <a:chOff x="539990" y="3107011"/>
            <a:chExt cx="11349583" cy="2865707"/>
          </a:xfrm>
        </p:grpSpPr>
        <p:cxnSp>
          <p:nvCxnSpPr>
            <p:cNvPr id="4" name="Straight Arrow Connector 3"/>
            <p:cNvCxnSpPr/>
            <p:nvPr/>
          </p:nvCxnSpPr>
          <p:spPr>
            <a:xfrm>
              <a:off x="1254236" y="4001008"/>
              <a:ext cx="10331212" cy="134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p:cNvSpPr>
              <a:spLocks noChangeAspect="1"/>
            </p:cNvSpPr>
            <p:nvPr/>
          </p:nvSpPr>
          <p:spPr>
            <a:xfrm>
              <a:off x="1536222" y="3777030"/>
              <a:ext cx="426988" cy="426988"/>
            </a:xfrm>
            <a:prstGeom prst="ellipse">
              <a:avLst/>
            </a:prstGeom>
            <a:solidFill>
              <a:srgbClr val="F7C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 name="Oval 5"/>
            <p:cNvSpPr>
              <a:spLocks noChangeAspect="1"/>
            </p:cNvSpPr>
            <p:nvPr/>
          </p:nvSpPr>
          <p:spPr>
            <a:xfrm>
              <a:off x="4242303" y="3719572"/>
              <a:ext cx="569316" cy="569316"/>
            </a:xfrm>
            <a:prstGeom prst="ellipse">
              <a:avLst/>
            </a:prstGeom>
            <a:solidFill>
              <a:srgbClr val="EB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 name="Oval 6"/>
            <p:cNvSpPr>
              <a:spLocks noChangeAspect="1"/>
            </p:cNvSpPr>
            <p:nvPr/>
          </p:nvSpPr>
          <p:spPr>
            <a:xfrm>
              <a:off x="7090713" y="3645185"/>
              <a:ext cx="711647" cy="711647"/>
            </a:xfrm>
            <a:prstGeom prst="ellipse">
              <a:avLst/>
            </a:prstGeom>
            <a:solidFill>
              <a:srgbClr val="DE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 name="Oval 7"/>
            <p:cNvSpPr>
              <a:spLocks noChangeAspect="1"/>
            </p:cNvSpPr>
            <p:nvPr/>
          </p:nvSpPr>
          <p:spPr>
            <a:xfrm>
              <a:off x="10081454" y="3552808"/>
              <a:ext cx="853975" cy="853976"/>
            </a:xfrm>
            <a:prstGeom prst="ellipse">
              <a:avLst/>
            </a:prstGeom>
            <a:solidFill>
              <a:srgbClr val="A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TextBox 8"/>
            <p:cNvSpPr txBox="1"/>
            <p:nvPr/>
          </p:nvSpPr>
          <p:spPr>
            <a:xfrm>
              <a:off x="904068" y="3159845"/>
              <a:ext cx="1686322" cy="342776"/>
            </a:xfrm>
            <a:prstGeom prst="rect">
              <a:avLst/>
            </a:prstGeom>
            <a:noFill/>
          </p:spPr>
          <p:txBody>
            <a:bodyPr wrap="square" rtlCol="0">
              <a:spAutoFit/>
            </a:bodyPr>
            <a:lstStyle/>
            <a:p>
              <a:pPr algn="ctr"/>
              <a:r>
                <a:rPr lang="en-US" sz="1600" dirty="0">
                  <a:solidFill>
                    <a:schemeClr val="tx1">
                      <a:lumMod val="65000"/>
                      <a:lumOff val="35000"/>
                    </a:schemeClr>
                  </a:solidFill>
                </a:rPr>
                <a:t>Assisted</a:t>
              </a:r>
            </a:p>
          </p:txBody>
        </p:sp>
        <p:sp>
          <p:nvSpPr>
            <p:cNvPr id="10" name="TextBox 9"/>
            <p:cNvSpPr txBox="1"/>
            <p:nvPr/>
          </p:nvSpPr>
          <p:spPr>
            <a:xfrm>
              <a:off x="539990" y="4383482"/>
              <a:ext cx="2616881" cy="1277621"/>
            </a:xfrm>
            <a:prstGeom prst="rect">
              <a:avLst/>
            </a:prstGeom>
            <a:noFill/>
          </p:spPr>
          <p:txBody>
            <a:bodyPr wrap="square" rtlCol="0">
              <a:spAutoFit/>
            </a:bodyPr>
            <a:lstStyle/>
            <a:p>
              <a:pPr algn="ctr"/>
              <a:r>
                <a:rPr lang="en-US" sz="1600" dirty="0">
                  <a:solidFill>
                    <a:schemeClr val="tx1">
                      <a:lumMod val="65000"/>
                      <a:lumOff val="35000"/>
                    </a:schemeClr>
                  </a:solidFill>
                </a:rPr>
                <a:t>Improving </a:t>
              </a:r>
              <a:r>
                <a:rPr lang="en-US" sz="1600" dirty="0" smtClean="0">
                  <a:solidFill>
                    <a:schemeClr val="tx1">
                      <a:lumMod val="65000"/>
                      <a:lumOff val="35000"/>
                    </a:schemeClr>
                  </a:solidFill>
                </a:rPr>
                <a:t>productivity</a:t>
              </a:r>
              <a:endParaRPr lang="en-US" sz="1600" dirty="0">
                <a:solidFill>
                  <a:schemeClr val="tx1">
                    <a:lumMod val="65000"/>
                    <a:lumOff val="35000"/>
                  </a:schemeClr>
                </a:solidFill>
              </a:endParaRPr>
            </a:p>
            <a:p>
              <a:pPr algn="ctr"/>
              <a:endParaRPr lang="en-US" sz="1600" b="1" i="1" dirty="0">
                <a:solidFill>
                  <a:schemeClr val="tx1">
                    <a:lumMod val="65000"/>
                    <a:lumOff val="35000"/>
                  </a:schemeClr>
                </a:solidFill>
              </a:endParaRPr>
            </a:p>
            <a:p>
              <a:pPr algn="ctr"/>
              <a:r>
                <a:rPr lang="en-US" sz="1600" i="1" dirty="0">
                  <a:solidFill>
                    <a:schemeClr val="tx1">
                      <a:lumMod val="65000"/>
                      <a:lumOff val="35000"/>
                    </a:schemeClr>
                  </a:solidFill>
                </a:rPr>
                <a:t>e.g., </a:t>
              </a:r>
              <a:r>
                <a:rPr lang="en-US" sz="1600" i="1" dirty="0" smtClean="0">
                  <a:solidFill>
                    <a:schemeClr val="tx1">
                      <a:lumMod val="65000"/>
                      <a:lumOff val="35000"/>
                    </a:schemeClr>
                  </a:solidFill>
                </a:rPr>
                <a:t>macros, human assisted Robotic Process Automation</a:t>
              </a:r>
              <a:endParaRPr lang="en-US" sz="1600" i="1" dirty="0">
                <a:solidFill>
                  <a:schemeClr val="tx1">
                    <a:lumMod val="65000"/>
                    <a:lumOff val="35000"/>
                  </a:schemeClr>
                </a:solidFill>
              </a:endParaRPr>
            </a:p>
            <a:p>
              <a:pPr algn="ctr"/>
              <a:endParaRPr lang="en-US" sz="1200" dirty="0">
                <a:solidFill>
                  <a:schemeClr val="tx1">
                    <a:lumMod val="65000"/>
                    <a:lumOff val="35000"/>
                  </a:schemeClr>
                </a:solidFill>
              </a:endParaRPr>
            </a:p>
          </p:txBody>
        </p:sp>
        <p:sp>
          <p:nvSpPr>
            <p:cNvPr id="11" name="TextBox 10"/>
            <p:cNvSpPr txBox="1"/>
            <p:nvPr/>
          </p:nvSpPr>
          <p:spPr>
            <a:xfrm>
              <a:off x="6180749" y="4383482"/>
              <a:ext cx="2744828" cy="1090652"/>
            </a:xfrm>
            <a:prstGeom prst="rect">
              <a:avLst/>
            </a:prstGeom>
            <a:noFill/>
          </p:spPr>
          <p:txBody>
            <a:bodyPr wrap="square" rtlCol="0">
              <a:spAutoFit/>
            </a:bodyPr>
            <a:lstStyle/>
            <a:p>
              <a:pPr algn="ctr"/>
              <a:r>
                <a:rPr lang="en-US" sz="1600" dirty="0">
                  <a:solidFill>
                    <a:schemeClr val="tx1">
                      <a:lumMod val="65000"/>
                      <a:lumOff val="35000"/>
                    </a:schemeClr>
                  </a:solidFill>
                </a:rPr>
                <a:t>Scalable and flexible automation </a:t>
              </a:r>
              <a:r>
                <a:rPr lang="en-US" sz="1600" dirty="0" smtClean="0">
                  <a:solidFill>
                    <a:schemeClr val="tx1">
                      <a:lumMod val="65000"/>
                      <a:lumOff val="35000"/>
                    </a:schemeClr>
                  </a:solidFill>
                </a:rPr>
                <a:t> execution</a:t>
              </a:r>
              <a:endParaRPr lang="en-US" sz="1600" dirty="0">
                <a:solidFill>
                  <a:schemeClr val="tx1">
                    <a:lumMod val="65000"/>
                    <a:lumOff val="35000"/>
                  </a:schemeClr>
                </a:solidFill>
              </a:endParaRPr>
            </a:p>
            <a:p>
              <a:pPr algn="ctr"/>
              <a:endParaRPr lang="en-US" sz="1600" dirty="0">
                <a:solidFill>
                  <a:schemeClr val="tx1">
                    <a:lumMod val="65000"/>
                    <a:lumOff val="35000"/>
                  </a:schemeClr>
                </a:solidFill>
              </a:endParaRPr>
            </a:p>
            <a:p>
              <a:pPr algn="ctr"/>
              <a:r>
                <a:rPr lang="en-US" sz="1600" i="1" dirty="0">
                  <a:solidFill>
                    <a:schemeClr val="tx1">
                      <a:lumMod val="65000"/>
                      <a:lumOff val="35000"/>
                    </a:schemeClr>
                  </a:solidFill>
                </a:rPr>
                <a:t>e.g., </a:t>
              </a:r>
              <a:r>
                <a:rPr lang="en-US" sz="1600" i="1" dirty="0" smtClean="0">
                  <a:solidFill>
                    <a:schemeClr val="tx1">
                      <a:lumMod val="65000"/>
                      <a:lumOff val="35000"/>
                    </a:schemeClr>
                  </a:solidFill>
                </a:rPr>
                <a:t>Self regulating automation</a:t>
              </a:r>
              <a:endParaRPr lang="en-US" sz="1600" i="1" dirty="0">
                <a:solidFill>
                  <a:schemeClr val="tx1">
                    <a:lumMod val="65000"/>
                    <a:lumOff val="35000"/>
                  </a:schemeClr>
                </a:solidFill>
              </a:endParaRPr>
            </a:p>
          </p:txBody>
        </p:sp>
        <p:sp>
          <p:nvSpPr>
            <p:cNvPr id="12" name="TextBox 11"/>
            <p:cNvSpPr txBox="1"/>
            <p:nvPr/>
          </p:nvSpPr>
          <p:spPr>
            <a:xfrm>
              <a:off x="3156871" y="4383482"/>
              <a:ext cx="2492674" cy="1090653"/>
            </a:xfrm>
            <a:prstGeom prst="rect">
              <a:avLst/>
            </a:prstGeom>
            <a:noFill/>
          </p:spPr>
          <p:txBody>
            <a:bodyPr wrap="square" rtlCol="0">
              <a:spAutoFit/>
            </a:bodyPr>
            <a:lstStyle/>
            <a:p>
              <a:pPr algn="ctr"/>
              <a:r>
                <a:rPr lang="en-US" sz="1600" dirty="0">
                  <a:solidFill>
                    <a:schemeClr val="tx1">
                      <a:lumMod val="65000"/>
                      <a:lumOff val="35000"/>
                    </a:schemeClr>
                  </a:solidFill>
                </a:rPr>
                <a:t>End to end automation</a:t>
              </a:r>
            </a:p>
            <a:p>
              <a:pPr algn="ctr"/>
              <a:endParaRPr lang="en-US" sz="1600" b="1" dirty="0">
                <a:solidFill>
                  <a:schemeClr val="tx1">
                    <a:lumMod val="65000"/>
                    <a:lumOff val="35000"/>
                  </a:schemeClr>
                </a:solidFill>
              </a:endParaRPr>
            </a:p>
            <a:p>
              <a:pPr algn="ctr"/>
              <a:r>
                <a:rPr lang="en-US" sz="1600" i="1" dirty="0">
                  <a:solidFill>
                    <a:schemeClr val="tx1">
                      <a:lumMod val="65000"/>
                      <a:lumOff val="35000"/>
                    </a:schemeClr>
                  </a:solidFill>
                </a:rPr>
                <a:t>e.g., </a:t>
              </a:r>
              <a:r>
                <a:rPr lang="en-US" sz="1600" i="1" dirty="0" smtClean="0">
                  <a:solidFill>
                    <a:schemeClr val="tx1">
                      <a:lumMod val="65000"/>
                      <a:lumOff val="35000"/>
                    </a:schemeClr>
                  </a:solidFill>
                </a:rPr>
                <a:t>Triggered Robotic </a:t>
              </a:r>
              <a:r>
                <a:rPr lang="en-US" sz="1600" i="1" dirty="0">
                  <a:solidFill>
                    <a:schemeClr val="tx1">
                      <a:lumMod val="65000"/>
                      <a:lumOff val="35000"/>
                    </a:schemeClr>
                  </a:solidFill>
                </a:rPr>
                <a:t>Process Automation</a:t>
              </a:r>
            </a:p>
          </p:txBody>
        </p:sp>
        <p:sp>
          <p:nvSpPr>
            <p:cNvPr id="13" name="TextBox 12"/>
            <p:cNvSpPr txBox="1"/>
            <p:nvPr/>
          </p:nvSpPr>
          <p:spPr>
            <a:xfrm>
              <a:off x="9665279" y="3107011"/>
              <a:ext cx="1686322" cy="342776"/>
            </a:xfrm>
            <a:prstGeom prst="rect">
              <a:avLst/>
            </a:prstGeom>
            <a:noFill/>
          </p:spPr>
          <p:txBody>
            <a:bodyPr wrap="square" rtlCol="0">
              <a:spAutoFit/>
            </a:bodyPr>
            <a:lstStyle/>
            <a:p>
              <a:pPr algn="ctr"/>
              <a:r>
                <a:rPr lang="en-US" sz="1600" dirty="0">
                  <a:solidFill>
                    <a:schemeClr val="tx1">
                      <a:lumMod val="65000"/>
                      <a:lumOff val="35000"/>
                    </a:schemeClr>
                  </a:solidFill>
                </a:rPr>
                <a:t>Cognitive</a:t>
              </a:r>
            </a:p>
          </p:txBody>
        </p:sp>
        <p:sp>
          <p:nvSpPr>
            <p:cNvPr id="14" name="TextBox 13"/>
            <p:cNvSpPr txBox="1"/>
            <p:nvPr/>
          </p:nvSpPr>
          <p:spPr>
            <a:xfrm>
              <a:off x="6603374" y="3149407"/>
              <a:ext cx="1686322" cy="342776"/>
            </a:xfrm>
            <a:prstGeom prst="rect">
              <a:avLst/>
            </a:prstGeom>
            <a:noFill/>
          </p:spPr>
          <p:txBody>
            <a:bodyPr wrap="square" rtlCol="0">
              <a:spAutoFit/>
            </a:bodyPr>
            <a:lstStyle/>
            <a:p>
              <a:pPr algn="ctr"/>
              <a:r>
                <a:rPr lang="en-US" sz="1600" dirty="0">
                  <a:solidFill>
                    <a:schemeClr val="tx1">
                      <a:lumMod val="65000"/>
                      <a:lumOff val="35000"/>
                    </a:schemeClr>
                  </a:solidFill>
                </a:rPr>
                <a:t>Autonomous</a:t>
              </a:r>
            </a:p>
          </p:txBody>
        </p:sp>
        <p:sp>
          <p:nvSpPr>
            <p:cNvPr id="15" name="TextBox 14"/>
            <p:cNvSpPr txBox="1"/>
            <p:nvPr/>
          </p:nvSpPr>
          <p:spPr>
            <a:xfrm>
              <a:off x="3683799" y="3141146"/>
              <a:ext cx="1686322" cy="342776"/>
            </a:xfrm>
            <a:prstGeom prst="rect">
              <a:avLst/>
            </a:prstGeom>
            <a:noFill/>
          </p:spPr>
          <p:txBody>
            <a:bodyPr wrap="square" rtlCol="0">
              <a:spAutoFit/>
            </a:bodyPr>
            <a:lstStyle/>
            <a:p>
              <a:pPr algn="ctr"/>
              <a:r>
                <a:rPr lang="en-US" sz="1600" dirty="0">
                  <a:solidFill>
                    <a:schemeClr val="tx1">
                      <a:lumMod val="65000"/>
                      <a:lumOff val="35000"/>
                    </a:schemeClr>
                  </a:solidFill>
                </a:rPr>
                <a:t>Unassisted</a:t>
              </a:r>
            </a:p>
          </p:txBody>
        </p:sp>
        <p:sp>
          <p:nvSpPr>
            <p:cNvPr id="16" name="TextBox 15"/>
            <p:cNvSpPr txBox="1"/>
            <p:nvPr/>
          </p:nvSpPr>
          <p:spPr>
            <a:xfrm>
              <a:off x="9127310" y="4383482"/>
              <a:ext cx="2762263" cy="1589236"/>
            </a:xfrm>
            <a:prstGeom prst="rect">
              <a:avLst/>
            </a:prstGeom>
            <a:noFill/>
          </p:spPr>
          <p:txBody>
            <a:bodyPr wrap="square" rtlCol="0">
              <a:spAutoFit/>
            </a:bodyPr>
            <a:lstStyle/>
            <a:p>
              <a:pPr algn="ctr"/>
              <a:r>
                <a:rPr lang="en-US" sz="1600" dirty="0">
                  <a:solidFill>
                    <a:schemeClr val="tx1">
                      <a:lumMod val="65000"/>
                      <a:lumOff val="35000"/>
                    </a:schemeClr>
                  </a:solidFill>
                </a:rPr>
                <a:t>Judgement-based, applied learning</a:t>
              </a:r>
            </a:p>
            <a:p>
              <a:pPr algn="ctr"/>
              <a:endParaRPr lang="en-US" sz="1600" dirty="0">
                <a:solidFill>
                  <a:schemeClr val="tx1">
                    <a:lumMod val="65000"/>
                    <a:lumOff val="35000"/>
                  </a:schemeClr>
                </a:solidFill>
              </a:endParaRPr>
            </a:p>
            <a:p>
              <a:pPr algn="ctr"/>
              <a:r>
                <a:rPr lang="en-US" sz="1600" i="1" dirty="0">
                  <a:solidFill>
                    <a:schemeClr val="tx1">
                      <a:lumMod val="65000"/>
                      <a:lumOff val="35000"/>
                    </a:schemeClr>
                  </a:solidFill>
                </a:rPr>
                <a:t>e.g., Artificial Intelligence including Machine Learning and Natural Language Processing</a:t>
              </a:r>
            </a:p>
          </p:txBody>
        </p:sp>
      </p:grpSp>
      <p:sp>
        <p:nvSpPr>
          <p:cNvPr id="19" name="Rectangle 18"/>
          <p:cNvSpPr/>
          <p:nvPr/>
        </p:nvSpPr>
        <p:spPr>
          <a:xfrm>
            <a:off x="1474768" y="1020167"/>
            <a:ext cx="9504845" cy="1122743"/>
          </a:xfrm>
          <a:prstGeom prst="rect">
            <a:avLst/>
          </a:prstGeom>
          <a:noFill/>
          <a:ln>
            <a:noFill/>
          </a:ln>
        </p:spPr>
        <p:txBody>
          <a:bodyPr wrap="square">
            <a:spAutoFit/>
          </a:bodyPr>
          <a:lstStyle/>
          <a:p>
            <a:pPr algn="ctr" defTabSz="1097280">
              <a:lnSpc>
                <a:spcPct val="200000"/>
              </a:lnSpc>
              <a:spcAft>
                <a:spcPts val="2400"/>
              </a:spcAft>
              <a:defRPr/>
            </a:pPr>
            <a:r>
              <a:rPr lang="en-US" b="1" dirty="0">
                <a:solidFill>
                  <a:schemeClr val="tx1">
                    <a:lumMod val="75000"/>
                    <a:lumOff val="25000"/>
                  </a:schemeClr>
                </a:solidFill>
              </a:rPr>
              <a:t>Definition</a:t>
            </a:r>
            <a:r>
              <a:rPr lang="en-US" dirty="0">
                <a:solidFill>
                  <a:schemeClr val="tx1">
                    <a:lumMod val="75000"/>
                    <a:lumOff val="25000"/>
                  </a:schemeClr>
                </a:solidFill>
              </a:rPr>
              <a:t>:    </a:t>
            </a:r>
            <a:r>
              <a:rPr lang="en-US" dirty="0">
                <a:solidFill>
                  <a:schemeClr val="tx1">
                    <a:lumMod val="75000"/>
                    <a:lumOff val="25000"/>
                  </a:schemeClr>
                </a:solidFill>
                <a:latin typeface="Calibri" panose="020F0502020204030204" pitchFamily="34" charset="0"/>
              </a:rPr>
              <a:t>Automation can be defined as the technology by which a process or procedure is performed </a:t>
            </a:r>
            <a:r>
              <a:rPr kumimoji="0" lang="en-US"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ＭＳ Ｐゴシック" charset="0"/>
              </a:rPr>
              <a:t>with</a:t>
            </a:r>
            <a:r>
              <a:rPr kumimoji="0" lang="en-US" b="1" i="0" u="none" strike="noStrike" kern="1200" cap="none" spc="0" normalizeH="0" noProof="0" dirty="0">
                <a:ln>
                  <a:noFill/>
                </a:ln>
                <a:solidFill>
                  <a:schemeClr val="tx1">
                    <a:lumMod val="75000"/>
                    <a:lumOff val="25000"/>
                  </a:schemeClr>
                </a:solidFill>
                <a:effectLst/>
                <a:uLnTx/>
                <a:uFillTx/>
                <a:latin typeface="Calibri" panose="020F0502020204030204" pitchFamily="34" charset="0"/>
                <a:ea typeface="ＭＳ Ｐゴシック" charset="0"/>
              </a:rPr>
              <a:t> </a:t>
            </a:r>
            <a:r>
              <a:rPr kumimoji="0" lang="en-US"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a typeface="ＭＳ Ｐゴシック" charset="0"/>
              </a:rPr>
              <a:t>reduced human assistance </a:t>
            </a:r>
          </a:p>
        </p:txBody>
      </p:sp>
      <p:sp>
        <p:nvSpPr>
          <p:cNvPr id="27" name="Rectangle 26"/>
          <p:cNvSpPr/>
          <p:nvPr/>
        </p:nvSpPr>
        <p:spPr>
          <a:xfrm>
            <a:off x="3322229" y="2621321"/>
            <a:ext cx="5412083" cy="646331"/>
          </a:xfrm>
          <a:prstGeom prst="rect">
            <a:avLst/>
          </a:prstGeom>
        </p:spPr>
        <p:txBody>
          <a:bodyPr wrap="square">
            <a:spAutoFit/>
          </a:bodyPr>
          <a:lstStyle/>
          <a:p>
            <a:pPr algn="ctr" defTabSz="653110" fontAlgn="base">
              <a:lnSpc>
                <a:spcPct val="200000"/>
              </a:lnSpc>
              <a:defRPr/>
            </a:pPr>
            <a:r>
              <a:rPr lang="en-US" b="1" dirty="0">
                <a:solidFill>
                  <a:schemeClr val="tx1">
                    <a:lumMod val="65000"/>
                    <a:lumOff val="35000"/>
                  </a:schemeClr>
                </a:solidFill>
              </a:rPr>
              <a:t>Value</a:t>
            </a:r>
            <a:r>
              <a:rPr lang="en-US" dirty="0">
                <a:solidFill>
                  <a:schemeClr val="tx1">
                    <a:lumMod val="65000"/>
                    <a:lumOff val="35000"/>
                  </a:schemeClr>
                </a:solidFill>
              </a:rPr>
              <a:t>:    </a:t>
            </a:r>
            <a:r>
              <a:rPr kumimoji="0" lang="en-US" i="0" u="none" strike="noStrike" kern="1200" cap="none" spc="0" normalizeH="0" baseline="0" noProof="0" dirty="0">
                <a:ln>
                  <a:noFill/>
                </a:ln>
                <a:solidFill>
                  <a:schemeClr val="tx1">
                    <a:lumMod val="65000"/>
                    <a:lumOff val="35000"/>
                  </a:schemeClr>
                </a:solidFill>
                <a:effectLst/>
                <a:uLnTx/>
                <a:uFillTx/>
              </a:rPr>
              <a:t>&gt; Productivity  &gt;</a:t>
            </a:r>
            <a:r>
              <a:rPr lang="en-US" dirty="0">
                <a:solidFill>
                  <a:schemeClr val="tx1">
                    <a:lumMod val="65000"/>
                    <a:lumOff val="35000"/>
                  </a:schemeClr>
                </a:solidFill>
              </a:rPr>
              <a:t> Quality  </a:t>
            </a:r>
            <a:r>
              <a:rPr kumimoji="0" lang="en-US" i="0" u="none" strike="noStrike" kern="1200" cap="none" spc="0" normalizeH="0" baseline="0" noProof="0" dirty="0">
                <a:ln>
                  <a:noFill/>
                </a:ln>
                <a:solidFill>
                  <a:schemeClr val="tx1">
                    <a:lumMod val="65000"/>
                    <a:lumOff val="35000"/>
                  </a:schemeClr>
                </a:solidFill>
                <a:effectLst/>
                <a:uLnTx/>
                <a:uFillTx/>
              </a:rPr>
              <a:t>&gt; </a:t>
            </a:r>
            <a:r>
              <a:rPr lang="en-US" noProof="0" dirty="0">
                <a:solidFill>
                  <a:schemeClr val="tx1">
                    <a:lumMod val="65000"/>
                    <a:lumOff val="35000"/>
                  </a:schemeClr>
                </a:solidFill>
              </a:rPr>
              <a:t>J</a:t>
            </a:r>
            <a:r>
              <a:rPr kumimoji="0" lang="en-US" i="0" u="none" strike="noStrike" kern="1200" cap="none" spc="0" normalizeH="0" baseline="0" noProof="0" dirty="0">
                <a:ln>
                  <a:noFill/>
                </a:ln>
                <a:solidFill>
                  <a:schemeClr val="tx1">
                    <a:lumMod val="65000"/>
                    <a:lumOff val="35000"/>
                  </a:schemeClr>
                </a:solidFill>
                <a:effectLst/>
                <a:uLnTx/>
                <a:uFillTx/>
              </a:rPr>
              <a:t>ob </a:t>
            </a:r>
            <a:r>
              <a:rPr kumimoji="0" lang="en-US" i="0" u="none" strike="noStrike" kern="1200" cap="none" spc="0" normalizeH="0" baseline="0" noProof="0" dirty="0" smtClean="0">
                <a:ln>
                  <a:noFill/>
                </a:ln>
                <a:solidFill>
                  <a:schemeClr val="tx1">
                    <a:lumMod val="65000"/>
                    <a:lumOff val="35000"/>
                  </a:schemeClr>
                </a:solidFill>
                <a:effectLst/>
                <a:uLnTx/>
                <a:uFillTx/>
              </a:rPr>
              <a:t>Satisfaction</a:t>
            </a:r>
            <a:endParaRPr kumimoji="0" lang="en-US" i="0" u="none" strike="noStrike" kern="1200" cap="none" spc="0" normalizeH="0" baseline="0" noProof="0" dirty="0">
              <a:ln>
                <a:noFill/>
              </a:ln>
              <a:solidFill>
                <a:schemeClr val="tx1">
                  <a:lumMod val="65000"/>
                  <a:lumOff val="35000"/>
                </a:schemeClr>
              </a:solidFill>
              <a:effectLst/>
              <a:uLnTx/>
              <a:uFillTx/>
              <a:ea typeface="Calibri" panose="020F0502020204030204" pitchFamily="34" charset="0"/>
            </a:endParaRPr>
          </a:p>
        </p:txBody>
      </p:sp>
      <p:sp>
        <p:nvSpPr>
          <p:cNvPr id="17" name="Rectangle 16"/>
          <p:cNvSpPr/>
          <p:nvPr/>
        </p:nvSpPr>
        <p:spPr>
          <a:xfrm>
            <a:off x="526244" y="3356584"/>
            <a:ext cx="1360757" cy="369332"/>
          </a:xfrm>
          <a:prstGeom prst="rect">
            <a:avLst/>
          </a:prstGeom>
        </p:spPr>
        <p:txBody>
          <a:bodyPr wrap="none">
            <a:spAutoFit/>
          </a:bodyPr>
          <a:lstStyle/>
          <a:p>
            <a:r>
              <a:rPr lang="en-US" b="1" dirty="0" smtClean="0">
                <a:solidFill>
                  <a:schemeClr val="tx1">
                    <a:lumMod val="75000"/>
                    <a:lumOff val="25000"/>
                  </a:schemeClr>
                </a:solidFill>
              </a:rPr>
              <a:t>Continuum</a:t>
            </a:r>
            <a:r>
              <a:rPr lang="en-US" dirty="0" smtClean="0">
                <a:solidFill>
                  <a:schemeClr val="tx1">
                    <a:lumMod val="75000"/>
                    <a:lumOff val="25000"/>
                  </a:schemeClr>
                </a:solidFill>
              </a:rPr>
              <a:t>: </a:t>
            </a:r>
            <a:endParaRPr lang="en-US" dirty="0"/>
          </a:p>
        </p:txBody>
      </p:sp>
    </p:spTree>
    <p:extLst>
      <p:ext uri="{BB962C8B-B14F-4D97-AF65-F5344CB8AC3E}">
        <p14:creationId xmlns:p14="http://schemas.microsoft.com/office/powerpoint/2010/main" val="327949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err="1">
                <a:solidFill>
                  <a:prstClr val="white"/>
                </a:solidFill>
                <a:latin typeface="Arial"/>
              </a:rPr>
              <a:t>ital</a:t>
            </a:r>
            <a:endParaRPr lang="en-US" sz="1200" dirty="0">
              <a:solidFill>
                <a:prstClr val="white"/>
              </a:solidFill>
              <a:latin typeface="Arial"/>
            </a:endParaRP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b="1" dirty="0">
                <a:solidFill>
                  <a:srgbClr val="C00000"/>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fr-FR" sz="2400" b="1" dirty="0" err="1">
                <a:solidFill>
                  <a:schemeClr val="tx1">
                    <a:lumMod val="75000"/>
                    <a:lumOff val="25000"/>
                  </a:schemeClr>
                </a:solidFill>
                <a:ea typeface="+mj-ea"/>
                <a:cs typeface="+mj-cs"/>
              </a:rPr>
              <a:t>Semantic</a:t>
            </a:r>
            <a:r>
              <a:rPr lang="fr-FR" sz="2400" b="1" dirty="0">
                <a:solidFill>
                  <a:schemeClr val="tx1">
                    <a:lumMod val="75000"/>
                    <a:lumOff val="25000"/>
                  </a:schemeClr>
                </a:solidFill>
                <a:ea typeface="+mj-ea"/>
                <a:cs typeface="+mj-cs"/>
              </a:rPr>
              <a:t> </a:t>
            </a:r>
            <a:r>
              <a:rPr lang="fr-FR" sz="2400" b="1" dirty="0" err="1">
                <a:solidFill>
                  <a:schemeClr val="tx1">
                    <a:lumMod val="75000"/>
                    <a:lumOff val="25000"/>
                  </a:schemeClr>
                </a:solidFill>
                <a:ea typeface="+mj-ea"/>
                <a:cs typeface="+mj-cs"/>
              </a:rPr>
              <a:t>Clinical</a:t>
            </a:r>
            <a:r>
              <a:rPr lang="fr-FR" sz="2400" b="1" dirty="0">
                <a:solidFill>
                  <a:schemeClr val="tx1">
                    <a:lumMod val="75000"/>
                    <a:lumOff val="25000"/>
                  </a:schemeClr>
                </a:solidFill>
                <a:ea typeface="+mj-ea"/>
                <a:cs typeface="+mj-cs"/>
              </a:rPr>
              <a:t> Information Mode (SCIM) </a:t>
            </a:r>
            <a:r>
              <a:rPr lang="en-US" sz="2400" b="1" dirty="0" smtClean="0">
                <a:solidFill>
                  <a:schemeClr val="tx1">
                    <a:lumMod val="75000"/>
                    <a:lumOff val="25000"/>
                  </a:schemeClr>
                </a:solidFill>
                <a:ea typeface="+mj-ea"/>
                <a:cs typeface="+mj-cs"/>
              </a:rPr>
              <a:t>enabled data delivery</a:t>
            </a:r>
            <a:endParaRPr lang="en-US" sz="2400" b="1" dirty="0">
              <a:solidFill>
                <a:schemeClr val="tx1">
                  <a:lumMod val="75000"/>
                  <a:lumOff val="25000"/>
                </a:schemeClr>
              </a:solidFill>
              <a:ea typeface="+mj-ea"/>
              <a:cs typeface="+mj-cs"/>
            </a:endParaRPr>
          </a:p>
        </p:txBody>
      </p: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15678" y="1564490"/>
            <a:ext cx="12216808"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73530"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b="1" dirty="0">
                <a:solidFill>
                  <a:srgbClr val="C00000"/>
                </a:solidFill>
                <a:latin typeface="Century Gothic" panose="020B0502020202020204" pitchFamily="34" charset="0"/>
              </a:rPr>
              <a:t>Digital </a:t>
            </a:r>
            <a:r>
              <a:rPr lang="en-US" sz="1200" b="1" dirty="0" err="1">
                <a:solidFill>
                  <a:srgbClr val="C00000"/>
                </a:solidFill>
                <a:latin typeface="Century Gothic" panose="020B0502020202020204" pitchFamily="34" charset="0"/>
              </a:rPr>
              <a:t>Analys</a:t>
            </a:r>
            <a:r>
              <a:rPr lang="en-US" sz="1200" b="1" dirty="0">
                <a:solidFill>
                  <a:srgbClr val="C00000"/>
                </a:solidFill>
                <a:latin typeface="Century Gothic" panose="020B0502020202020204" pitchFamily="34" charset="0"/>
              </a:rPr>
              <a:t>is Results</a:t>
            </a:r>
          </a:p>
        </p:txBody>
      </p:sp>
    </p:spTree>
    <p:extLst>
      <p:ext uri="{BB962C8B-B14F-4D97-AF65-F5344CB8AC3E}">
        <p14:creationId xmlns:p14="http://schemas.microsoft.com/office/powerpoint/2010/main" val="2808486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a:solidFill>
                  <a:prstClr val="white"/>
                </a:solidFill>
                <a:latin typeface="Arial"/>
              </a:rPr>
              <a:t>l</a:t>
            </a: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chemeClr val="accent5">
                    <a:lumMod val="75000"/>
                  </a:schemeClr>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0" y="1564490"/>
            <a:ext cx="12232486"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86899"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Digital </a:t>
            </a:r>
            <a:r>
              <a:rPr lang="en-US" sz="1200" dirty="0" err="1">
                <a:solidFill>
                  <a:schemeClr val="accent5">
                    <a:lumMod val="75000"/>
                  </a:schemeClr>
                </a:solidFill>
                <a:latin typeface="Century Gothic" panose="020B0502020202020204" pitchFamily="34" charset="0"/>
              </a:rPr>
              <a:t>Analys</a:t>
            </a:r>
            <a:r>
              <a:rPr lang="en-US" sz="1200" dirty="0">
                <a:solidFill>
                  <a:schemeClr val="accent5">
                    <a:lumMod val="75000"/>
                  </a:schemeClr>
                </a:solidFill>
                <a:latin typeface="Century Gothic" panose="020B0502020202020204" pitchFamily="34" charset="0"/>
              </a:rPr>
              <a:t>is Results</a:t>
            </a:r>
          </a:p>
        </p:txBody>
      </p:sp>
      <p:sp>
        <p:nvSpPr>
          <p:cNvPr id="68" name="Rectangle 67"/>
          <p:cNvSpPr/>
          <p:nvPr/>
        </p:nvSpPr>
        <p:spPr>
          <a:xfrm>
            <a:off x="8289258" y="1971037"/>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b="1" dirty="0"/>
          </a:p>
        </p:txBody>
      </p:sp>
      <p:sp>
        <p:nvSpPr>
          <p:cNvPr id="69" name="Rectangle 68"/>
          <p:cNvSpPr/>
          <p:nvPr/>
        </p:nvSpPr>
        <p:spPr>
          <a:xfrm>
            <a:off x="2955478" y="2007964"/>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0" name="Rectangle 69"/>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en-US" sz="2400" b="1" dirty="0" smtClean="0">
                <a:solidFill>
                  <a:schemeClr val="tx1">
                    <a:lumMod val="75000"/>
                    <a:lumOff val="25000"/>
                  </a:schemeClr>
                </a:solidFill>
                <a:ea typeface="+mj-ea"/>
                <a:cs typeface="+mj-cs"/>
              </a:rPr>
              <a:t>Semantic</a:t>
            </a:r>
            <a:r>
              <a:rPr lang="fr-FR" sz="2400" b="1" dirty="0" smtClean="0">
                <a:solidFill>
                  <a:schemeClr val="tx1">
                    <a:lumMod val="75000"/>
                    <a:lumOff val="25000"/>
                  </a:schemeClr>
                </a:solidFill>
                <a:ea typeface="+mj-ea"/>
                <a:cs typeface="+mj-cs"/>
              </a:rPr>
              <a:t> </a:t>
            </a:r>
            <a:r>
              <a:rPr lang="en-US" sz="2400" b="1" dirty="0" smtClean="0">
                <a:solidFill>
                  <a:schemeClr val="tx1">
                    <a:lumMod val="75000"/>
                    <a:lumOff val="25000"/>
                  </a:schemeClr>
                </a:solidFill>
                <a:ea typeface="+mj-ea"/>
                <a:cs typeface="+mj-cs"/>
              </a:rPr>
              <a:t>Clinical</a:t>
            </a:r>
            <a:r>
              <a:rPr lang="fr-FR" sz="2400" b="1" dirty="0" smtClean="0">
                <a:solidFill>
                  <a:schemeClr val="tx1">
                    <a:lumMod val="75000"/>
                    <a:lumOff val="25000"/>
                  </a:schemeClr>
                </a:solidFill>
                <a:ea typeface="+mj-ea"/>
                <a:cs typeface="+mj-cs"/>
              </a:rPr>
              <a:t> </a:t>
            </a:r>
            <a:r>
              <a:rPr lang="fr-FR" sz="2400" b="1" dirty="0">
                <a:solidFill>
                  <a:schemeClr val="tx1">
                    <a:lumMod val="75000"/>
                    <a:lumOff val="25000"/>
                  </a:schemeClr>
                </a:solidFill>
                <a:ea typeface="+mj-ea"/>
                <a:cs typeface="+mj-cs"/>
              </a:rPr>
              <a:t>Information Mode (SCIM) </a:t>
            </a:r>
            <a:r>
              <a:rPr lang="en-US" sz="2400" b="1" dirty="0" smtClean="0">
                <a:solidFill>
                  <a:schemeClr val="tx1">
                    <a:lumMod val="75000"/>
                    <a:lumOff val="25000"/>
                  </a:schemeClr>
                </a:solidFill>
                <a:ea typeface="+mj-ea"/>
                <a:cs typeface="+mj-cs"/>
              </a:rPr>
              <a:t>enabled data delivery</a:t>
            </a:r>
            <a:endParaRPr lang="en-US" sz="2400" b="1" dirty="0">
              <a:solidFill>
                <a:schemeClr val="tx1">
                  <a:lumMod val="75000"/>
                  <a:lumOff val="25000"/>
                </a:schemeClr>
              </a:solidFill>
              <a:ea typeface="+mj-ea"/>
              <a:cs typeface="+mj-cs"/>
            </a:endParaRPr>
          </a:p>
        </p:txBody>
      </p:sp>
    </p:spTree>
    <p:extLst>
      <p:ext uri="{BB962C8B-B14F-4D97-AF65-F5344CB8AC3E}">
        <p14:creationId xmlns:p14="http://schemas.microsoft.com/office/powerpoint/2010/main" val="1775093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Semantic Clinical Information Mode (SCIM)</a:t>
            </a:r>
            <a:endParaRPr lang="en-US" dirty="0">
              <a:solidFill>
                <a:srgbClr val="FFC000"/>
              </a:solidFill>
            </a:endParaRP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32</a:t>
            </a:fld>
            <a:endParaRPr lang="en-US" dirty="0"/>
          </a:p>
        </p:txBody>
      </p:sp>
      <p:sp>
        <p:nvSpPr>
          <p:cNvPr id="4" name="TextBox 3"/>
          <p:cNvSpPr txBox="1"/>
          <p:nvPr/>
        </p:nvSpPr>
        <p:spPr>
          <a:xfrm>
            <a:off x="4643211" y="3014427"/>
            <a:ext cx="1937544" cy="461665"/>
          </a:xfrm>
          <a:prstGeom prst="rect">
            <a:avLst/>
          </a:prstGeom>
          <a:solidFill>
            <a:schemeClr val="bg1"/>
          </a:solidFill>
        </p:spPr>
        <p:txBody>
          <a:bodyPr wrap="square" rtlCol="0">
            <a:spAutoFit/>
          </a:bodyPr>
          <a:lstStyle/>
          <a:p>
            <a:r>
              <a:rPr lang="en-US" sz="1200" b="1" dirty="0">
                <a:solidFill>
                  <a:srgbClr val="384DEC"/>
                </a:solidFill>
              </a:rPr>
              <a:t>Apply transformations</a:t>
            </a:r>
          </a:p>
          <a:p>
            <a:r>
              <a:rPr lang="en-US" sz="1200" b="1" dirty="0">
                <a:solidFill>
                  <a:srgbClr val="FFC000"/>
                </a:solidFill>
              </a:rPr>
              <a:t>Output </a:t>
            </a:r>
            <a:r>
              <a:rPr lang="en-US" sz="1200" b="1" u="sng" dirty="0">
                <a:solidFill>
                  <a:srgbClr val="FFC000"/>
                </a:solidFill>
              </a:rPr>
              <a:t>processed</a:t>
            </a:r>
            <a:r>
              <a:rPr lang="en-US" sz="1200" b="1" dirty="0">
                <a:solidFill>
                  <a:srgbClr val="FFC000"/>
                </a:solidFill>
              </a:rPr>
              <a:t> data sets</a:t>
            </a:r>
          </a:p>
        </p:txBody>
      </p:sp>
      <p:sp>
        <p:nvSpPr>
          <p:cNvPr id="5" name="Rectangle 4"/>
          <p:cNvSpPr/>
          <p:nvPr/>
        </p:nvSpPr>
        <p:spPr>
          <a:xfrm>
            <a:off x="4499000" y="3754820"/>
            <a:ext cx="3895790" cy="96094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p:cNvSpPr/>
          <p:nvPr/>
        </p:nvSpPr>
        <p:spPr>
          <a:xfrm>
            <a:off x="1769793" y="3075754"/>
            <a:ext cx="1093479" cy="1123290"/>
          </a:xfrm>
          <a:prstGeom prst="flowChartConnector">
            <a:avLst/>
          </a:prstGeom>
          <a:noFill/>
          <a:ln>
            <a:solidFill>
              <a:srgbClr val="384D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p:cNvSpPr/>
          <p:nvPr/>
        </p:nvSpPr>
        <p:spPr>
          <a:xfrm>
            <a:off x="1733694" y="4279714"/>
            <a:ext cx="1093479" cy="1123290"/>
          </a:xfrm>
          <a:prstGeom prst="flowChartConnector">
            <a:avLst/>
          </a:prstGeom>
          <a:solidFill>
            <a:schemeClr val="bg1">
              <a:alpha val="5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4569" y="4674341"/>
            <a:ext cx="611727" cy="334035"/>
          </a:xfrm>
          <a:prstGeom prst="rect">
            <a:avLst/>
          </a:prstGeom>
        </p:spPr>
      </p:pic>
      <p:grpSp>
        <p:nvGrpSpPr>
          <p:cNvPr id="10" name="Group 9"/>
          <p:cNvGrpSpPr/>
          <p:nvPr/>
        </p:nvGrpSpPr>
        <p:grpSpPr>
          <a:xfrm>
            <a:off x="2656321" y="2774545"/>
            <a:ext cx="1626108" cy="3003410"/>
            <a:chOff x="2461949" y="1467291"/>
            <a:chExt cx="1626108" cy="300341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318" y="2822692"/>
              <a:ext cx="292523" cy="29260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3573" y="3408514"/>
              <a:ext cx="292523" cy="292608"/>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3573" y="2301262"/>
              <a:ext cx="292523" cy="29260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2511" y="1715540"/>
              <a:ext cx="296284" cy="296370"/>
            </a:xfrm>
            <a:prstGeom prst="rect">
              <a:avLst/>
            </a:prstGeom>
          </p:spPr>
        </p:pic>
        <p:sp>
          <p:nvSpPr>
            <p:cNvPr id="15" name="Freeform 26"/>
            <p:cNvSpPr>
              <a:spLocks noEditPoints="1"/>
            </p:cNvSpPr>
            <p:nvPr/>
          </p:nvSpPr>
          <p:spPr bwMode="auto">
            <a:xfrm>
              <a:off x="2912658" y="3949446"/>
              <a:ext cx="292608" cy="292608"/>
            </a:xfrm>
            <a:custGeom>
              <a:avLst/>
              <a:gdLst>
                <a:gd name="T0" fmla="*/ 1995 w 2527"/>
                <a:gd name="T1" fmla="*/ 990 h 2442"/>
                <a:gd name="T2" fmla="*/ 1964 w 2527"/>
                <a:gd name="T3" fmla="*/ 697 h 2442"/>
                <a:gd name="T4" fmla="*/ 2017 w 2527"/>
                <a:gd name="T5" fmla="*/ 421 h 2442"/>
                <a:gd name="T6" fmla="*/ 1756 w 2527"/>
                <a:gd name="T7" fmla="*/ 448 h 2442"/>
                <a:gd name="T8" fmla="*/ 1524 w 2527"/>
                <a:gd name="T9" fmla="*/ 349 h 2442"/>
                <a:gd name="T10" fmla="*/ 1347 w 2527"/>
                <a:gd name="T11" fmla="*/ 119 h 2442"/>
                <a:gd name="T12" fmla="*/ 1065 w 2527"/>
                <a:gd name="T13" fmla="*/ 50 h 2442"/>
                <a:gd name="T14" fmla="*/ 899 w 2527"/>
                <a:gd name="T15" fmla="*/ 457 h 2442"/>
                <a:gd name="T16" fmla="*/ 619 w 2527"/>
                <a:gd name="T17" fmla="*/ 496 h 2442"/>
                <a:gd name="T18" fmla="*/ 346 w 2527"/>
                <a:gd name="T19" fmla="*/ 399 h 2442"/>
                <a:gd name="T20" fmla="*/ 354 w 2527"/>
                <a:gd name="T21" fmla="*/ 667 h 2442"/>
                <a:gd name="T22" fmla="*/ 272 w 2527"/>
                <a:gd name="T23" fmla="*/ 933 h 2442"/>
                <a:gd name="T24" fmla="*/ 103 w 2527"/>
                <a:gd name="T25" fmla="*/ 1106 h 2442"/>
                <a:gd name="T26" fmla="*/ 62 w 2527"/>
                <a:gd name="T27" fmla="*/ 1393 h 2442"/>
                <a:gd name="T28" fmla="*/ 377 w 2527"/>
                <a:gd name="T29" fmla="*/ 1524 h 2442"/>
                <a:gd name="T30" fmla="*/ 303 w 2527"/>
                <a:gd name="T31" fmla="*/ 1929 h 2442"/>
                <a:gd name="T32" fmla="*/ 233 w 2527"/>
                <a:gd name="T33" fmla="*/ 2211 h 2442"/>
                <a:gd name="T34" fmla="*/ 512 w 2527"/>
                <a:gd name="T35" fmla="*/ 2154 h 2442"/>
                <a:gd name="T36" fmla="*/ 867 w 2527"/>
                <a:gd name="T37" fmla="*/ 2181 h 2442"/>
                <a:gd name="T38" fmla="*/ 1034 w 2527"/>
                <a:gd name="T39" fmla="*/ 2349 h 2442"/>
                <a:gd name="T40" fmla="*/ 1233 w 2527"/>
                <a:gd name="T41" fmla="*/ 2436 h 2442"/>
                <a:gd name="T42" fmla="*/ 1323 w 2527"/>
                <a:gd name="T43" fmla="*/ 2174 h 2442"/>
                <a:gd name="T44" fmla="*/ 1565 w 2527"/>
                <a:gd name="T45" fmla="*/ 2026 h 2442"/>
                <a:gd name="T46" fmla="*/ 2034 w 2527"/>
                <a:gd name="T47" fmla="*/ 2260 h 2442"/>
                <a:gd name="T48" fmla="*/ 2169 w 2527"/>
                <a:gd name="T49" fmla="*/ 2017 h 2442"/>
                <a:gd name="T50" fmla="*/ 2193 w 2527"/>
                <a:gd name="T51" fmla="*/ 1688 h 2442"/>
                <a:gd name="T52" fmla="*/ 2357 w 2527"/>
                <a:gd name="T53" fmla="*/ 1429 h 2442"/>
                <a:gd name="T54" fmla="*/ 2507 w 2527"/>
                <a:gd name="T55" fmla="*/ 1179 h 2442"/>
                <a:gd name="T56" fmla="*/ 2081 w 2527"/>
                <a:gd name="T57" fmla="*/ 1502 h 2442"/>
                <a:gd name="T58" fmla="*/ 1970 w 2527"/>
                <a:gd name="T59" fmla="*/ 1622 h 2442"/>
                <a:gd name="T60" fmla="*/ 1987 w 2527"/>
                <a:gd name="T61" fmla="*/ 1925 h 2442"/>
                <a:gd name="T62" fmla="*/ 1581 w 2527"/>
                <a:gd name="T63" fmla="*/ 1905 h 2442"/>
                <a:gd name="T64" fmla="*/ 1408 w 2527"/>
                <a:gd name="T65" fmla="*/ 1848 h 2442"/>
                <a:gd name="T66" fmla="*/ 1364 w 2527"/>
                <a:gd name="T67" fmla="*/ 2012 h 2442"/>
                <a:gd name="T68" fmla="*/ 1106 w 2527"/>
                <a:gd name="T69" fmla="*/ 2123 h 2442"/>
                <a:gd name="T70" fmla="*/ 937 w 2527"/>
                <a:gd name="T71" fmla="*/ 1971 h 2442"/>
                <a:gd name="T72" fmla="*/ 764 w 2527"/>
                <a:gd name="T73" fmla="*/ 1979 h 2442"/>
                <a:gd name="T74" fmla="*/ 451 w 2527"/>
                <a:gd name="T75" fmla="*/ 1952 h 2442"/>
                <a:gd name="T76" fmla="*/ 616 w 2527"/>
                <a:gd name="T77" fmla="*/ 1562 h 2442"/>
                <a:gd name="T78" fmla="*/ 529 w 2527"/>
                <a:gd name="T79" fmla="*/ 1432 h 2442"/>
                <a:gd name="T80" fmla="*/ 338 w 2527"/>
                <a:gd name="T81" fmla="*/ 1279 h 2442"/>
                <a:gd name="T82" fmla="*/ 411 w 2527"/>
                <a:gd name="T83" fmla="*/ 1053 h 2442"/>
                <a:gd name="T84" fmla="*/ 515 w 2527"/>
                <a:gd name="T85" fmla="*/ 943 h 2442"/>
                <a:gd name="T86" fmla="*/ 468 w 2527"/>
                <a:gd name="T87" fmla="*/ 699 h 2442"/>
                <a:gd name="T88" fmla="*/ 796 w 2527"/>
                <a:gd name="T89" fmla="*/ 642 h 2442"/>
                <a:gd name="T90" fmla="*/ 970 w 2527"/>
                <a:gd name="T91" fmla="*/ 676 h 2442"/>
                <a:gd name="T92" fmla="*/ 992 w 2527"/>
                <a:gd name="T93" fmla="*/ 501 h 2442"/>
                <a:gd name="T94" fmla="*/ 1404 w 2527"/>
                <a:gd name="T95" fmla="*/ 414 h 2442"/>
                <a:gd name="T96" fmla="*/ 1323 w 2527"/>
                <a:gd name="T97" fmla="*/ 904 h 2442"/>
                <a:gd name="T98" fmla="*/ 1617 w 2527"/>
                <a:gd name="T99" fmla="*/ 531 h 2442"/>
                <a:gd name="T100" fmla="*/ 1833 w 2527"/>
                <a:gd name="T101" fmla="*/ 697 h 2442"/>
                <a:gd name="T102" fmla="*/ 1754 w 2527"/>
                <a:gd name="T103" fmla="*/ 976 h 2442"/>
                <a:gd name="T104" fmla="*/ 1849 w 2527"/>
                <a:gd name="T105" fmla="*/ 1094 h 2442"/>
                <a:gd name="T106" fmla="*/ 1569 w 2527"/>
                <a:gd name="T107" fmla="*/ 1279 h 2442"/>
                <a:gd name="T108" fmla="*/ 1433 w 2527"/>
                <a:gd name="T109" fmla="*/ 1039 h 2442"/>
                <a:gd name="T110" fmla="*/ 1177 w 2527"/>
                <a:gd name="T111" fmla="*/ 928 h 2442"/>
                <a:gd name="T112" fmla="*/ 921 w 2527"/>
                <a:gd name="T113" fmla="*/ 1058 h 2442"/>
                <a:gd name="T114" fmla="*/ 856 w 2527"/>
                <a:gd name="T115" fmla="*/ 1319 h 2442"/>
                <a:gd name="T116" fmla="*/ 1025 w 2527"/>
                <a:gd name="T117" fmla="*/ 1556 h 2442"/>
                <a:gd name="T118" fmla="*/ 1313 w 2527"/>
                <a:gd name="T119" fmla="*/ 1571 h 2442"/>
                <a:gd name="T120" fmla="*/ 1498 w 2527"/>
                <a:gd name="T121" fmla="*/ 1381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7" h="2442">
                  <a:moveTo>
                    <a:pt x="2357" y="1090"/>
                  </a:moveTo>
                  <a:lnTo>
                    <a:pt x="2347" y="1090"/>
                  </a:lnTo>
                  <a:lnTo>
                    <a:pt x="2337" y="1091"/>
                  </a:lnTo>
                  <a:lnTo>
                    <a:pt x="2327" y="1093"/>
                  </a:lnTo>
                  <a:lnTo>
                    <a:pt x="2317" y="1095"/>
                  </a:lnTo>
                  <a:lnTo>
                    <a:pt x="2308" y="1097"/>
                  </a:lnTo>
                  <a:lnTo>
                    <a:pt x="2297" y="1101"/>
                  </a:lnTo>
                  <a:lnTo>
                    <a:pt x="2288" y="1104"/>
                  </a:lnTo>
                  <a:lnTo>
                    <a:pt x="2280" y="1109"/>
                  </a:lnTo>
                  <a:lnTo>
                    <a:pt x="2271" y="1113"/>
                  </a:lnTo>
                  <a:lnTo>
                    <a:pt x="2263" y="1118"/>
                  </a:lnTo>
                  <a:lnTo>
                    <a:pt x="2255" y="1125"/>
                  </a:lnTo>
                  <a:lnTo>
                    <a:pt x="2248" y="1131"/>
                  </a:lnTo>
                  <a:lnTo>
                    <a:pt x="2241" y="1138"/>
                  </a:lnTo>
                  <a:lnTo>
                    <a:pt x="2234" y="1144"/>
                  </a:lnTo>
                  <a:lnTo>
                    <a:pt x="2227" y="1152"/>
                  </a:lnTo>
                  <a:lnTo>
                    <a:pt x="2222" y="1159"/>
                  </a:lnTo>
                  <a:lnTo>
                    <a:pt x="1983" y="1030"/>
                  </a:lnTo>
                  <a:lnTo>
                    <a:pt x="1989" y="1018"/>
                  </a:lnTo>
                  <a:lnTo>
                    <a:pt x="1993" y="1004"/>
                  </a:lnTo>
                  <a:lnTo>
                    <a:pt x="1995" y="990"/>
                  </a:lnTo>
                  <a:lnTo>
                    <a:pt x="1996" y="976"/>
                  </a:lnTo>
                  <a:lnTo>
                    <a:pt x="1996" y="965"/>
                  </a:lnTo>
                  <a:lnTo>
                    <a:pt x="1995" y="955"/>
                  </a:lnTo>
                  <a:lnTo>
                    <a:pt x="1992" y="944"/>
                  </a:lnTo>
                  <a:lnTo>
                    <a:pt x="1989" y="935"/>
                  </a:lnTo>
                  <a:lnTo>
                    <a:pt x="1986" y="925"/>
                  </a:lnTo>
                  <a:lnTo>
                    <a:pt x="1981" y="916"/>
                  </a:lnTo>
                  <a:lnTo>
                    <a:pt x="1976" y="908"/>
                  </a:lnTo>
                  <a:lnTo>
                    <a:pt x="1970" y="900"/>
                  </a:lnTo>
                  <a:lnTo>
                    <a:pt x="1964" y="893"/>
                  </a:lnTo>
                  <a:lnTo>
                    <a:pt x="1957" y="886"/>
                  </a:lnTo>
                  <a:lnTo>
                    <a:pt x="1948" y="880"/>
                  </a:lnTo>
                  <a:lnTo>
                    <a:pt x="1940" y="874"/>
                  </a:lnTo>
                  <a:lnTo>
                    <a:pt x="1931" y="869"/>
                  </a:lnTo>
                  <a:lnTo>
                    <a:pt x="1922" y="864"/>
                  </a:lnTo>
                  <a:lnTo>
                    <a:pt x="1913" y="860"/>
                  </a:lnTo>
                  <a:lnTo>
                    <a:pt x="1903" y="857"/>
                  </a:lnTo>
                  <a:lnTo>
                    <a:pt x="1919" y="710"/>
                  </a:lnTo>
                  <a:lnTo>
                    <a:pt x="1934" y="707"/>
                  </a:lnTo>
                  <a:lnTo>
                    <a:pt x="1949" y="703"/>
                  </a:lnTo>
                  <a:lnTo>
                    <a:pt x="1964" y="697"/>
                  </a:lnTo>
                  <a:lnTo>
                    <a:pt x="1978" y="691"/>
                  </a:lnTo>
                  <a:lnTo>
                    <a:pt x="1990" y="683"/>
                  </a:lnTo>
                  <a:lnTo>
                    <a:pt x="2002" y="674"/>
                  </a:lnTo>
                  <a:lnTo>
                    <a:pt x="2014" y="665"/>
                  </a:lnTo>
                  <a:lnTo>
                    <a:pt x="2024" y="654"/>
                  </a:lnTo>
                  <a:lnTo>
                    <a:pt x="2033" y="642"/>
                  </a:lnTo>
                  <a:lnTo>
                    <a:pt x="2043" y="630"/>
                  </a:lnTo>
                  <a:lnTo>
                    <a:pt x="2050" y="617"/>
                  </a:lnTo>
                  <a:lnTo>
                    <a:pt x="2056" y="602"/>
                  </a:lnTo>
                  <a:lnTo>
                    <a:pt x="2061" y="588"/>
                  </a:lnTo>
                  <a:lnTo>
                    <a:pt x="2065" y="573"/>
                  </a:lnTo>
                  <a:lnTo>
                    <a:pt x="2067" y="557"/>
                  </a:lnTo>
                  <a:lnTo>
                    <a:pt x="2067" y="542"/>
                  </a:lnTo>
                  <a:lnTo>
                    <a:pt x="2067" y="524"/>
                  </a:lnTo>
                  <a:lnTo>
                    <a:pt x="2064" y="507"/>
                  </a:lnTo>
                  <a:lnTo>
                    <a:pt x="2060" y="491"/>
                  </a:lnTo>
                  <a:lnTo>
                    <a:pt x="2054" y="475"/>
                  </a:lnTo>
                  <a:lnTo>
                    <a:pt x="2047" y="461"/>
                  </a:lnTo>
                  <a:lnTo>
                    <a:pt x="2038" y="447"/>
                  </a:lnTo>
                  <a:lnTo>
                    <a:pt x="2028" y="433"/>
                  </a:lnTo>
                  <a:lnTo>
                    <a:pt x="2017" y="421"/>
                  </a:lnTo>
                  <a:lnTo>
                    <a:pt x="2006" y="410"/>
                  </a:lnTo>
                  <a:lnTo>
                    <a:pt x="1993" y="401"/>
                  </a:lnTo>
                  <a:lnTo>
                    <a:pt x="1979" y="392"/>
                  </a:lnTo>
                  <a:lnTo>
                    <a:pt x="1964" y="385"/>
                  </a:lnTo>
                  <a:lnTo>
                    <a:pt x="1948" y="380"/>
                  </a:lnTo>
                  <a:lnTo>
                    <a:pt x="1932" y="376"/>
                  </a:lnTo>
                  <a:lnTo>
                    <a:pt x="1915" y="373"/>
                  </a:lnTo>
                  <a:lnTo>
                    <a:pt x="1898" y="372"/>
                  </a:lnTo>
                  <a:lnTo>
                    <a:pt x="1885" y="373"/>
                  </a:lnTo>
                  <a:lnTo>
                    <a:pt x="1872" y="374"/>
                  </a:lnTo>
                  <a:lnTo>
                    <a:pt x="1858" y="377"/>
                  </a:lnTo>
                  <a:lnTo>
                    <a:pt x="1845" y="380"/>
                  </a:lnTo>
                  <a:lnTo>
                    <a:pt x="1834" y="385"/>
                  </a:lnTo>
                  <a:lnTo>
                    <a:pt x="1822" y="390"/>
                  </a:lnTo>
                  <a:lnTo>
                    <a:pt x="1811" y="396"/>
                  </a:lnTo>
                  <a:lnTo>
                    <a:pt x="1800" y="403"/>
                  </a:lnTo>
                  <a:lnTo>
                    <a:pt x="1791" y="410"/>
                  </a:lnTo>
                  <a:lnTo>
                    <a:pt x="1780" y="419"/>
                  </a:lnTo>
                  <a:lnTo>
                    <a:pt x="1771" y="428"/>
                  </a:lnTo>
                  <a:lnTo>
                    <a:pt x="1763" y="437"/>
                  </a:lnTo>
                  <a:lnTo>
                    <a:pt x="1756" y="448"/>
                  </a:lnTo>
                  <a:lnTo>
                    <a:pt x="1750" y="459"/>
                  </a:lnTo>
                  <a:lnTo>
                    <a:pt x="1744" y="470"/>
                  </a:lnTo>
                  <a:lnTo>
                    <a:pt x="1739" y="482"/>
                  </a:lnTo>
                  <a:lnTo>
                    <a:pt x="1633" y="473"/>
                  </a:lnTo>
                  <a:lnTo>
                    <a:pt x="1633" y="472"/>
                  </a:lnTo>
                  <a:lnTo>
                    <a:pt x="1633" y="471"/>
                  </a:lnTo>
                  <a:lnTo>
                    <a:pt x="1633" y="458"/>
                  </a:lnTo>
                  <a:lnTo>
                    <a:pt x="1631" y="446"/>
                  </a:lnTo>
                  <a:lnTo>
                    <a:pt x="1628" y="434"/>
                  </a:lnTo>
                  <a:lnTo>
                    <a:pt x="1624" y="423"/>
                  </a:lnTo>
                  <a:lnTo>
                    <a:pt x="1619" y="412"/>
                  </a:lnTo>
                  <a:lnTo>
                    <a:pt x="1613" y="403"/>
                  </a:lnTo>
                  <a:lnTo>
                    <a:pt x="1605" y="393"/>
                  </a:lnTo>
                  <a:lnTo>
                    <a:pt x="1597" y="385"/>
                  </a:lnTo>
                  <a:lnTo>
                    <a:pt x="1589" y="377"/>
                  </a:lnTo>
                  <a:lnTo>
                    <a:pt x="1579" y="370"/>
                  </a:lnTo>
                  <a:lnTo>
                    <a:pt x="1570" y="364"/>
                  </a:lnTo>
                  <a:lnTo>
                    <a:pt x="1559" y="359"/>
                  </a:lnTo>
                  <a:lnTo>
                    <a:pt x="1548" y="354"/>
                  </a:lnTo>
                  <a:lnTo>
                    <a:pt x="1537" y="351"/>
                  </a:lnTo>
                  <a:lnTo>
                    <a:pt x="1524" y="349"/>
                  </a:lnTo>
                  <a:lnTo>
                    <a:pt x="1511" y="349"/>
                  </a:lnTo>
                  <a:lnTo>
                    <a:pt x="1500" y="349"/>
                  </a:lnTo>
                  <a:lnTo>
                    <a:pt x="1489" y="351"/>
                  </a:lnTo>
                  <a:lnTo>
                    <a:pt x="1478" y="353"/>
                  </a:lnTo>
                  <a:lnTo>
                    <a:pt x="1468" y="358"/>
                  </a:lnTo>
                  <a:lnTo>
                    <a:pt x="1458" y="363"/>
                  </a:lnTo>
                  <a:lnTo>
                    <a:pt x="1448" y="368"/>
                  </a:lnTo>
                  <a:lnTo>
                    <a:pt x="1438" y="374"/>
                  </a:lnTo>
                  <a:lnTo>
                    <a:pt x="1430" y="381"/>
                  </a:lnTo>
                  <a:lnTo>
                    <a:pt x="1316" y="277"/>
                  </a:lnTo>
                  <a:lnTo>
                    <a:pt x="1325" y="265"/>
                  </a:lnTo>
                  <a:lnTo>
                    <a:pt x="1332" y="253"/>
                  </a:lnTo>
                  <a:lnTo>
                    <a:pt x="1339" y="241"/>
                  </a:lnTo>
                  <a:lnTo>
                    <a:pt x="1344" y="227"/>
                  </a:lnTo>
                  <a:lnTo>
                    <a:pt x="1349" y="214"/>
                  </a:lnTo>
                  <a:lnTo>
                    <a:pt x="1352" y="200"/>
                  </a:lnTo>
                  <a:lnTo>
                    <a:pt x="1355" y="184"/>
                  </a:lnTo>
                  <a:lnTo>
                    <a:pt x="1355" y="169"/>
                  </a:lnTo>
                  <a:lnTo>
                    <a:pt x="1354" y="152"/>
                  </a:lnTo>
                  <a:lnTo>
                    <a:pt x="1351" y="135"/>
                  </a:lnTo>
                  <a:lnTo>
                    <a:pt x="1347" y="119"/>
                  </a:lnTo>
                  <a:lnTo>
                    <a:pt x="1341" y="104"/>
                  </a:lnTo>
                  <a:lnTo>
                    <a:pt x="1334" y="88"/>
                  </a:lnTo>
                  <a:lnTo>
                    <a:pt x="1326" y="74"/>
                  </a:lnTo>
                  <a:lnTo>
                    <a:pt x="1316" y="62"/>
                  </a:lnTo>
                  <a:lnTo>
                    <a:pt x="1305" y="50"/>
                  </a:lnTo>
                  <a:lnTo>
                    <a:pt x="1293" y="39"/>
                  </a:lnTo>
                  <a:lnTo>
                    <a:pt x="1280" y="29"/>
                  </a:lnTo>
                  <a:lnTo>
                    <a:pt x="1266" y="21"/>
                  </a:lnTo>
                  <a:lnTo>
                    <a:pt x="1251" y="13"/>
                  </a:lnTo>
                  <a:lnTo>
                    <a:pt x="1236" y="7"/>
                  </a:lnTo>
                  <a:lnTo>
                    <a:pt x="1220" y="3"/>
                  </a:lnTo>
                  <a:lnTo>
                    <a:pt x="1203" y="1"/>
                  </a:lnTo>
                  <a:lnTo>
                    <a:pt x="1186" y="0"/>
                  </a:lnTo>
                  <a:lnTo>
                    <a:pt x="1168" y="1"/>
                  </a:lnTo>
                  <a:lnTo>
                    <a:pt x="1151" y="3"/>
                  </a:lnTo>
                  <a:lnTo>
                    <a:pt x="1135" y="7"/>
                  </a:lnTo>
                  <a:lnTo>
                    <a:pt x="1120" y="13"/>
                  </a:lnTo>
                  <a:lnTo>
                    <a:pt x="1105" y="21"/>
                  </a:lnTo>
                  <a:lnTo>
                    <a:pt x="1090" y="29"/>
                  </a:lnTo>
                  <a:lnTo>
                    <a:pt x="1077" y="39"/>
                  </a:lnTo>
                  <a:lnTo>
                    <a:pt x="1065" y="50"/>
                  </a:lnTo>
                  <a:lnTo>
                    <a:pt x="1055" y="62"/>
                  </a:lnTo>
                  <a:lnTo>
                    <a:pt x="1045" y="74"/>
                  </a:lnTo>
                  <a:lnTo>
                    <a:pt x="1037" y="88"/>
                  </a:lnTo>
                  <a:lnTo>
                    <a:pt x="1030" y="104"/>
                  </a:lnTo>
                  <a:lnTo>
                    <a:pt x="1024" y="119"/>
                  </a:lnTo>
                  <a:lnTo>
                    <a:pt x="1020" y="135"/>
                  </a:lnTo>
                  <a:lnTo>
                    <a:pt x="1017" y="152"/>
                  </a:lnTo>
                  <a:lnTo>
                    <a:pt x="1016" y="169"/>
                  </a:lnTo>
                  <a:lnTo>
                    <a:pt x="1017" y="188"/>
                  </a:lnTo>
                  <a:lnTo>
                    <a:pt x="1020" y="206"/>
                  </a:lnTo>
                  <a:lnTo>
                    <a:pt x="1025" y="222"/>
                  </a:lnTo>
                  <a:lnTo>
                    <a:pt x="1031" y="238"/>
                  </a:lnTo>
                  <a:lnTo>
                    <a:pt x="1039" y="254"/>
                  </a:lnTo>
                  <a:lnTo>
                    <a:pt x="1048" y="268"/>
                  </a:lnTo>
                  <a:lnTo>
                    <a:pt x="1058" y="282"/>
                  </a:lnTo>
                  <a:lnTo>
                    <a:pt x="1070" y="294"/>
                  </a:lnTo>
                  <a:lnTo>
                    <a:pt x="950" y="469"/>
                  </a:lnTo>
                  <a:lnTo>
                    <a:pt x="938" y="464"/>
                  </a:lnTo>
                  <a:lnTo>
                    <a:pt x="926" y="460"/>
                  </a:lnTo>
                  <a:lnTo>
                    <a:pt x="912" y="458"/>
                  </a:lnTo>
                  <a:lnTo>
                    <a:pt x="899" y="457"/>
                  </a:lnTo>
                  <a:lnTo>
                    <a:pt x="888" y="458"/>
                  </a:lnTo>
                  <a:lnTo>
                    <a:pt x="878" y="459"/>
                  </a:lnTo>
                  <a:lnTo>
                    <a:pt x="869" y="461"/>
                  </a:lnTo>
                  <a:lnTo>
                    <a:pt x="859" y="464"/>
                  </a:lnTo>
                  <a:lnTo>
                    <a:pt x="850" y="468"/>
                  </a:lnTo>
                  <a:lnTo>
                    <a:pt x="841" y="472"/>
                  </a:lnTo>
                  <a:lnTo>
                    <a:pt x="832" y="477"/>
                  </a:lnTo>
                  <a:lnTo>
                    <a:pt x="824" y="482"/>
                  </a:lnTo>
                  <a:lnTo>
                    <a:pt x="817" y="489"/>
                  </a:lnTo>
                  <a:lnTo>
                    <a:pt x="810" y="495"/>
                  </a:lnTo>
                  <a:lnTo>
                    <a:pt x="804" y="503"/>
                  </a:lnTo>
                  <a:lnTo>
                    <a:pt x="798" y="510"/>
                  </a:lnTo>
                  <a:lnTo>
                    <a:pt x="793" y="519"/>
                  </a:lnTo>
                  <a:lnTo>
                    <a:pt x="789" y="528"/>
                  </a:lnTo>
                  <a:lnTo>
                    <a:pt x="785" y="537"/>
                  </a:lnTo>
                  <a:lnTo>
                    <a:pt x="782" y="547"/>
                  </a:lnTo>
                  <a:lnTo>
                    <a:pt x="622" y="533"/>
                  </a:lnTo>
                  <a:lnTo>
                    <a:pt x="623" y="532"/>
                  </a:lnTo>
                  <a:lnTo>
                    <a:pt x="623" y="530"/>
                  </a:lnTo>
                  <a:lnTo>
                    <a:pt x="622" y="512"/>
                  </a:lnTo>
                  <a:lnTo>
                    <a:pt x="619" y="496"/>
                  </a:lnTo>
                  <a:lnTo>
                    <a:pt x="615" y="480"/>
                  </a:lnTo>
                  <a:lnTo>
                    <a:pt x="609" y="464"/>
                  </a:lnTo>
                  <a:lnTo>
                    <a:pt x="602" y="450"/>
                  </a:lnTo>
                  <a:lnTo>
                    <a:pt x="594" y="435"/>
                  </a:lnTo>
                  <a:lnTo>
                    <a:pt x="584" y="422"/>
                  </a:lnTo>
                  <a:lnTo>
                    <a:pt x="572" y="410"/>
                  </a:lnTo>
                  <a:lnTo>
                    <a:pt x="561" y="399"/>
                  </a:lnTo>
                  <a:lnTo>
                    <a:pt x="548" y="390"/>
                  </a:lnTo>
                  <a:lnTo>
                    <a:pt x="534" y="381"/>
                  </a:lnTo>
                  <a:lnTo>
                    <a:pt x="519" y="374"/>
                  </a:lnTo>
                  <a:lnTo>
                    <a:pt x="504" y="368"/>
                  </a:lnTo>
                  <a:lnTo>
                    <a:pt x="487" y="364"/>
                  </a:lnTo>
                  <a:lnTo>
                    <a:pt x="470" y="362"/>
                  </a:lnTo>
                  <a:lnTo>
                    <a:pt x="453" y="361"/>
                  </a:lnTo>
                  <a:lnTo>
                    <a:pt x="436" y="362"/>
                  </a:lnTo>
                  <a:lnTo>
                    <a:pt x="419" y="364"/>
                  </a:lnTo>
                  <a:lnTo>
                    <a:pt x="402" y="368"/>
                  </a:lnTo>
                  <a:lnTo>
                    <a:pt x="387" y="374"/>
                  </a:lnTo>
                  <a:lnTo>
                    <a:pt x="372" y="381"/>
                  </a:lnTo>
                  <a:lnTo>
                    <a:pt x="358" y="390"/>
                  </a:lnTo>
                  <a:lnTo>
                    <a:pt x="346" y="399"/>
                  </a:lnTo>
                  <a:lnTo>
                    <a:pt x="334" y="410"/>
                  </a:lnTo>
                  <a:lnTo>
                    <a:pt x="323" y="422"/>
                  </a:lnTo>
                  <a:lnTo>
                    <a:pt x="312" y="435"/>
                  </a:lnTo>
                  <a:lnTo>
                    <a:pt x="304" y="450"/>
                  </a:lnTo>
                  <a:lnTo>
                    <a:pt x="297" y="464"/>
                  </a:lnTo>
                  <a:lnTo>
                    <a:pt x="291" y="480"/>
                  </a:lnTo>
                  <a:lnTo>
                    <a:pt x="287" y="496"/>
                  </a:lnTo>
                  <a:lnTo>
                    <a:pt x="284" y="512"/>
                  </a:lnTo>
                  <a:lnTo>
                    <a:pt x="284" y="530"/>
                  </a:lnTo>
                  <a:lnTo>
                    <a:pt x="284" y="544"/>
                  </a:lnTo>
                  <a:lnTo>
                    <a:pt x="286" y="558"/>
                  </a:lnTo>
                  <a:lnTo>
                    <a:pt x="289" y="571"/>
                  </a:lnTo>
                  <a:lnTo>
                    <a:pt x="292" y="584"/>
                  </a:lnTo>
                  <a:lnTo>
                    <a:pt x="297" y="596"/>
                  </a:lnTo>
                  <a:lnTo>
                    <a:pt x="303" y="608"/>
                  </a:lnTo>
                  <a:lnTo>
                    <a:pt x="309" y="620"/>
                  </a:lnTo>
                  <a:lnTo>
                    <a:pt x="316" y="631"/>
                  </a:lnTo>
                  <a:lnTo>
                    <a:pt x="325" y="641"/>
                  </a:lnTo>
                  <a:lnTo>
                    <a:pt x="334" y="650"/>
                  </a:lnTo>
                  <a:lnTo>
                    <a:pt x="344" y="659"/>
                  </a:lnTo>
                  <a:lnTo>
                    <a:pt x="354" y="667"/>
                  </a:lnTo>
                  <a:lnTo>
                    <a:pt x="365" y="674"/>
                  </a:lnTo>
                  <a:lnTo>
                    <a:pt x="376" y="681"/>
                  </a:lnTo>
                  <a:lnTo>
                    <a:pt x="388" y="686"/>
                  </a:lnTo>
                  <a:lnTo>
                    <a:pt x="401" y="691"/>
                  </a:lnTo>
                  <a:lnTo>
                    <a:pt x="386" y="812"/>
                  </a:lnTo>
                  <a:lnTo>
                    <a:pt x="375" y="814"/>
                  </a:lnTo>
                  <a:lnTo>
                    <a:pt x="363" y="816"/>
                  </a:lnTo>
                  <a:lnTo>
                    <a:pt x="352" y="819"/>
                  </a:lnTo>
                  <a:lnTo>
                    <a:pt x="342" y="824"/>
                  </a:lnTo>
                  <a:lnTo>
                    <a:pt x="332" y="829"/>
                  </a:lnTo>
                  <a:lnTo>
                    <a:pt x="323" y="835"/>
                  </a:lnTo>
                  <a:lnTo>
                    <a:pt x="313" y="842"/>
                  </a:lnTo>
                  <a:lnTo>
                    <a:pt x="305" y="849"/>
                  </a:lnTo>
                  <a:lnTo>
                    <a:pt x="298" y="858"/>
                  </a:lnTo>
                  <a:lnTo>
                    <a:pt x="291" y="867"/>
                  </a:lnTo>
                  <a:lnTo>
                    <a:pt x="286" y="878"/>
                  </a:lnTo>
                  <a:lnTo>
                    <a:pt x="281" y="888"/>
                  </a:lnTo>
                  <a:lnTo>
                    <a:pt x="277" y="898"/>
                  </a:lnTo>
                  <a:lnTo>
                    <a:pt x="275" y="909"/>
                  </a:lnTo>
                  <a:lnTo>
                    <a:pt x="273" y="921"/>
                  </a:lnTo>
                  <a:lnTo>
                    <a:pt x="272" y="933"/>
                  </a:lnTo>
                  <a:lnTo>
                    <a:pt x="273" y="946"/>
                  </a:lnTo>
                  <a:lnTo>
                    <a:pt x="275" y="959"/>
                  </a:lnTo>
                  <a:lnTo>
                    <a:pt x="278" y="971"/>
                  </a:lnTo>
                  <a:lnTo>
                    <a:pt x="283" y="982"/>
                  </a:lnTo>
                  <a:lnTo>
                    <a:pt x="288" y="993"/>
                  </a:lnTo>
                  <a:lnTo>
                    <a:pt x="295" y="1003"/>
                  </a:lnTo>
                  <a:lnTo>
                    <a:pt x="302" y="1013"/>
                  </a:lnTo>
                  <a:lnTo>
                    <a:pt x="311" y="1021"/>
                  </a:lnTo>
                  <a:lnTo>
                    <a:pt x="246" y="1111"/>
                  </a:lnTo>
                  <a:lnTo>
                    <a:pt x="237" y="1107"/>
                  </a:lnTo>
                  <a:lnTo>
                    <a:pt x="227" y="1103"/>
                  </a:lnTo>
                  <a:lnTo>
                    <a:pt x="218" y="1100"/>
                  </a:lnTo>
                  <a:lnTo>
                    <a:pt x="209" y="1097"/>
                  </a:lnTo>
                  <a:lnTo>
                    <a:pt x="199" y="1095"/>
                  </a:lnTo>
                  <a:lnTo>
                    <a:pt x="190" y="1094"/>
                  </a:lnTo>
                  <a:lnTo>
                    <a:pt x="180" y="1093"/>
                  </a:lnTo>
                  <a:lnTo>
                    <a:pt x="170" y="1093"/>
                  </a:lnTo>
                  <a:lnTo>
                    <a:pt x="152" y="1094"/>
                  </a:lnTo>
                  <a:lnTo>
                    <a:pt x="135" y="1096"/>
                  </a:lnTo>
                  <a:lnTo>
                    <a:pt x="119" y="1100"/>
                  </a:lnTo>
                  <a:lnTo>
                    <a:pt x="103" y="1106"/>
                  </a:lnTo>
                  <a:lnTo>
                    <a:pt x="89" y="1113"/>
                  </a:lnTo>
                  <a:lnTo>
                    <a:pt x="75" y="1121"/>
                  </a:lnTo>
                  <a:lnTo>
                    <a:pt x="62" y="1132"/>
                  </a:lnTo>
                  <a:lnTo>
                    <a:pt x="49" y="1143"/>
                  </a:lnTo>
                  <a:lnTo>
                    <a:pt x="38" y="1155"/>
                  </a:lnTo>
                  <a:lnTo>
                    <a:pt x="29" y="1168"/>
                  </a:lnTo>
                  <a:lnTo>
                    <a:pt x="20" y="1181"/>
                  </a:lnTo>
                  <a:lnTo>
                    <a:pt x="13" y="1196"/>
                  </a:lnTo>
                  <a:lnTo>
                    <a:pt x="8" y="1212"/>
                  </a:lnTo>
                  <a:lnTo>
                    <a:pt x="3" y="1228"/>
                  </a:lnTo>
                  <a:lnTo>
                    <a:pt x="1" y="1245"/>
                  </a:lnTo>
                  <a:lnTo>
                    <a:pt x="0" y="1262"/>
                  </a:lnTo>
                  <a:lnTo>
                    <a:pt x="1" y="1279"/>
                  </a:lnTo>
                  <a:lnTo>
                    <a:pt x="3" y="1297"/>
                  </a:lnTo>
                  <a:lnTo>
                    <a:pt x="8" y="1313"/>
                  </a:lnTo>
                  <a:lnTo>
                    <a:pt x="13" y="1328"/>
                  </a:lnTo>
                  <a:lnTo>
                    <a:pt x="20" y="1343"/>
                  </a:lnTo>
                  <a:lnTo>
                    <a:pt x="29" y="1357"/>
                  </a:lnTo>
                  <a:lnTo>
                    <a:pt x="38" y="1370"/>
                  </a:lnTo>
                  <a:lnTo>
                    <a:pt x="49" y="1383"/>
                  </a:lnTo>
                  <a:lnTo>
                    <a:pt x="62" y="1393"/>
                  </a:lnTo>
                  <a:lnTo>
                    <a:pt x="75" y="1403"/>
                  </a:lnTo>
                  <a:lnTo>
                    <a:pt x="89" y="1411"/>
                  </a:lnTo>
                  <a:lnTo>
                    <a:pt x="103" y="1419"/>
                  </a:lnTo>
                  <a:lnTo>
                    <a:pt x="119" y="1424"/>
                  </a:lnTo>
                  <a:lnTo>
                    <a:pt x="135" y="1428"/>
                  </a:lnTo>
                  <a:lnTo>
                    <a:pt x="152" y="1431"/>
                  </a:lnTo>
                  <a:lnTo>
                    <a:pt x="170" y="1432"/>
                  </a:lnTo>
                  <a:lnTo>
                    <a:pt x="185" y="1431"/>
                  </a:lnTo>
                  <a:lnTo>
                    <a:pt x="200" y="1429"/>
                  </a:lnTo>
                  <a:lnTo>
                    <a:pt x="214" y="1426"/>
                  </a:lnTo>
                  <a:lnTo>
                    <a:pt x="228" y="1421"/>
                  </a:lnTo>
                  <a:lnTo>
                    <a:pt x="243" y="1415"/>
                  </a:lnTo>
                  <a:lnTo>
                    <a:pt x="255" y="1409"/>
                  </a:lnTo>
                  <a:lnTo>
                    <a:pt x="268" y="1401"/>
                  </a:lnTo>
                  <a:lnTo>
                    <a:pt x="279" y="1392"/>
                  </a:lnTo>
                  <a:lnTo>
                    <a:pt x="392" y="1486"/>
                  </a:lnTo>
                  <a:lnTo>
                    <a:pt x="388" y="1493"/>
                  </a:lnTo>
                  <a:lnTo>
                    <a:pt x="385" y="1500"/>
                  </a:lnTo>
                  <a:lnTo>
                    <a:pt x="382" y="1508"/>
                  </a:lnTo>
                  <a:lnTo>
                    <a:pt x="379" y="1516"/>
                  </a:lnTo>
                  <a:lnTo>
                    <a:pt x="377" y="1524"/>
                  </a:lnTo>
                  <a:lnTo>
                    <a:pt x="376" y="1532"/>
                  </a:lnTo>
                  <a:lnTo>
                    <a:pt x="375" y="1540"/>
                  </a:lnTo>
                  <a:lnTo>
                    <a:pt x="374" y="1549"/>
                  </a:lnTo>
                  <a:lnTo>
                    <a:pt x="375" y="1558"/>
                  </a:lnTo>
                  <a:lnTo>
                    <a:pt x="375" y="1566"/>
                  </a:lnTo>
                  <a:lnTo>
                    <a:pt x="377" y="1574"/>
                  </a:lnTo>
                  <a:lnTo>
                    <a:pt x="379" y="1581"/>
                  </a:lnTo>
                  <a:lnTo>
                    <a:pt x="381" y="1589"/>
                  </a:lnTo>
                  <a:lnTo>
                    <a:pt x="384" y="1596"/>
                  </a:lnTo>
                  <a:lnTo>
                    <a:pt x="387" y="1603"/>
                  </a:lnTo>
                  <a:lnTo>
                    <a:pt x="391" y="1610"/>
                  </a:lnTo>
                  <a:lnTo>
                    <a:pt x="399" y="1623"/>
                  </a:lnTo>
                  <a:lnTo>
                    <a:pt x="411" y="1634"/>
                  </a:lnTo>
                  <a:lnTo>
                    <a:pt x="422" y="1645"/>
                  </a:lnTo>
                  <a:lnTo>
                    <a:pt x="435" y="1654"/>
                  </a:lnTo>
                  <a:lnTo>
                    <a:pt x="369" y="1923"/>
                  </a:lnTo>
                  <a:lnTo>
                    <a:pt x="361" y="1922"/>
                  </a:lnTo>
                  <a:lnTo>
                    <a:pt x="354" y="1922"/>
                  </a:lnTo>
                  <a:lnTo>
                    <a:pt x="337" y="1923"/>
                  </a:lnTo>
                  <a:lnTo>
                    <a:pt x="319" y="1925"/>
                  </a:lnTo>
                  <a:lnTo>
                    <a:pt x="303" y="1929"/>
                  </a:lnTo>
                  <a:lnTo>
                    <a:pt x="288" y="1935"/>
                  </a:lnTo>
                  <a:lnTo>
                    <a:pt x="273" y="1942"/>
                  </a:lnTo>
                  <a:lnTo>
                    <a:pt x="259" y="1951"/>
                  </a:lnTo>
                  <a:lnTo>
                    <a:pt x="246" y="1960"/>
                  </a:lnTo>
                  <a:lnTo>
                    <a:pt x="233" y="1971"/>
                  </a:lnTo>
                  <a:lnTo>
                    <a:pt x="223" y="1984"/>
                  </a:lnTo>
                  <a:lnTo>
                    <a:pt x="213" y="1997"/>
                  </a:lnTo>
                  <a:lnTo>
                    <a:pt x="205" y="2011"/>
                  </a:lnTo>
                  <a:lnTo>
                    <a:pt x="198" y="2025"/>
                  </a:lnTo>
                  <a:lnTo>
                    <a:pt x="192" y="2041"/>
                  </a:lnTo>
                  <a:lnTo>
                    <a:pt x="188" y="2057"/>
                  </a:lnTo>
                  <a:lnTo>
                    <a:pt x="185" y="2074"/>
                  </a:lnTo>
                  <a:lnTo>
                    <a:pt x="184" y="2091"/>
                  </a:lnTo>
                  <a:lnTo>
                    <a:pt x="185" y="2109"/>
                  </a:lnTo>
                  <a:lnTo>
                    <a:pt x="188" y="2125"/>
                  </a:lnTo>
                  <a:lnTo>
                    <a:pt x="192" y="2141"/>
                  </a:lnTo>
                  <a:lnTo>
                    <a:pt x="198" y="2158"/>
                  </a:lnTo>
                  <a:lnTo>
                    <a:pt x="205" y="2172"/>
                  </a:lnTo>
                  <a:lnTo>
                    <a:pt x="213" y="2186"/>
                  </a:lnTo>
                  <a:lnTo>
                    <a:pt x="223" y="2199"/>
                  </a:lnTo>
                  <a:lnTo>
                    <a:pt x="233" y="2211"/>
                  </a:lnTo>
                  <a:lnTo>
                    <a:pt x="246" y="2222"/>
                  </a:lnTo>
                  <a:lnTo>
                    <a:pt x="259" y="2232"/>
                  </a:lnTo>
                  <a:lnTo>
                    <a:pt x="273" y="2241"/>
                  </a:lnTo>
                  <a:lnTo>
                    <a:pt x="288" y="2248"/>
                  </a:lnTo>
                  <a:lnTo>
                    <a:pt x="303" y="2253"/>
                  </a:lnTo>
                  <a:lnTo>
                    <a:pt x="319" y="2257"/>
                  </a:lnTo>
                  <a:lnTo>
                    <a:pt x="337" y="2260"/>
                  </a:lnTo>
                  <a:lnTo>
                    <a:pt x="354" y="2261"/>
                  </a:lnTo>
                  <a:lnTo>
                    <a:pt x="370" y="2260"/>
                  </a:lnTo>
                  <a:lnTo>
                    <a:pt x="386" y="2258"/>
                  </a:lnTo>
                  <a:lnTo>
                    <a:pt x="401" y="2254"/>
                  </a:lnTo>
                  <a:lnTo>
                    <a:pt x="417" y="2249"/>
                  </a:lnTo>
                  <a:lnTo>
                    <a:pt x="431" y="2243"/>
                  </a:lnTo>
                  <a:lnTo>
                    <a:pt x="444" y="2235"/>
                  </a:lnTo>
                  <a:lnTo>
                    <a:pt x="456" y="2226"/>
                  </a:lnTo>
                  <a:lnTo>
                    <a:pt x="468" y="2216"/>
                  </a:lnTo>
                  <a:lnTo>
                    <a:pt x="479" y="2205"/>
                  </a:lnTo>
                  <a:lnTo>
                    <a:pt x="488" y="2193"/>
                  </a:lnTo>
                  <a:lnTo>
                    <a:pt x="498" y="2181"/>
                  </a:lnTo>
                  <a:lnTo>
                    <a:pt x="506" y="2168"/>
                  </a:lnTo>
                  <a:lnTo>
                    <a:pt x="512" y="2154"/>
                  </a:lnTo>
                  <a:lnTo>
                    <a:pt x="517" y="2138"/>
                  </a:lnTo>
                  <a:lnTo>
                    <a:pt x="520" y="2123"/>
                  </a:lnTo>
                  <a:lnTo>
                    <a:pt x="523" y="2107"/>
                  </a:lnTo>
                  <a:lnTo>
                    <a:pt x="736" y="2091"/>
                  </a:lnTo>
                  <a:lnTo>
                    <a:pt x="739" y="2100"/>
                  </a:lnTo>
                  <a:lnTo>
                    <a:pt x="742" y="2109"/>
                  </a:lnTo>
                  <a:lnTo>
                    <a:pt x="747" y="2118"/>
                  </a:lnTo>
                  <a:lnTo>
                    <a:pt x="753" y="2126"/>
                  </a:lnTo>
                  <a:lnTo>
                    <a:pt x="758" y="2134"/>
                  </a:lnTo>
                  <a:lnTo>
                    <a:pt x="765" y="2142"/>
                  </a:lnTo>
                  <a:lnTo>
                    <a:pt x="772" y="2150"/>
                  </a:lnTo>
                  <a:lnTo>
                    <a:pt x="779" y="2156"/>
                  </a:lnTo>
                  <a:lnTo>
                    <a:pt x="787" y="2162"/>
                  </a:lnTo>
                  <a:lnTo>
                    <a:pt x="795" y="2167"/>
                  </a:lnTo>
                  <a:lnTo>
                    <a:pt x="804" y="2171"/>
                  </a:lnTo>
                  <a:lnTo>
                    <a:pt x="813" y="2175"/>
                  </a:lnTo>
                  <a:lnTo>
                    <a:pt x="822" y="2177"/>
                  </a:lnTo>
                  <a:lnTo>
                    <a:pt x="832" y="2180"/>
                  </a:lnTo>
                  <a:lnTo>
                    <a:pt x="843" y="2181"/>
                  </a:lnTo>
                  <a:lnTo>
                    <a:pt x="854" y="2181"/>
                  </a:lnTo>
                  <a:lnTo>
                    <a:pt x="867" y="2181"/>
                  </a:lnTo>
                  <a:lnTo>
                    <a:pt x="880" y="2178"/>
                  </a:lnTo>
                  <a:lnTo>
                    <a:pt x="892" y="2175"/>
                  </a:lnTo>
                  <a:lnTo>
                    <a:pt x="904" y="2170"/>
                  </a:lnTo>
                  <a:lnTo>
                    <a:pt x="916" y="2164"/>
                  </a:lnTo>
                  <a:lnTo>
                    <a:pt x="927" y="2157"/>
                  </a:lnTo>
                  <a:lnTo>
                    <a:pt x="937" y="2149"/>
                  </a:lnTo>
                  <a:lnTo>
                    <a:pt x="945" y="2139"/>
                  </a:lnTo>
                  <a:lnTo>
                    <a:pt x="1033" y="2198"/>
                  </a:lnTo>
                  <a:lnTo>
                    <a:pt x="1029" y="2207"/>
                  </a:lnTo>
                  <a:lnTo>
                    <a:pt x="1026" y="2216"/>
                  </a:lnTo>
                  <a:lnTo>
                    <a:pt x="1023" y="2225"/>
                  </a:lnTo>
                  <a:lnTo>
                    <a:pt x="1021" y="2235"/>
                  </a:lnTo>
                  <a:lnTo>
                    <a:pt x="1019" y="2244"/>
                  </a:lnTo>
                  <a:lnTo>
                    <a:pt x="1017" y="2253"/>
                  </a:lnTo>
                  <a:lnTo>
                    <a:pt x="1017" y="2263"/>
                  </a:lnTo>
                  <a:lnTo>
                    <a:pt x="1016" y="2273"/>
                  </a:lnTo>
                  <a:lnTo>
                    <a:pt x="1017" y="2289"/>
                  </a:lnTo>
                  <a:lnTo>
                    <a:pt x="1019" y="2305"/>
                  </a:lnTo>
                  <a:lnTo>
                    <a:pt x="1023" y="2321"/>
                  </a:lnTo>
                  <a:lnTo>
                    <a:pt x="1028" y="2335"/>
                  </a:lnTo>
                  <a:lnTo>
                    <a:pt x="1034" y="2349"/>
                  </a:lnTo>
                  <a:lnTo>
                    <a:pt x="1042" y="2363"/>
                  </a:lnTo>
                  <a:lnTo>
                    <a:pt x="1050" y="2375"/>
                  </a:lnTo>
                  <a:lnTo>
                    <a:pt x="1060" y="2387"/>
                  </a:lnTo>
                  <a:lnTo>
                    <a:pt x="1071" y="2397"/>
                  </a:lnTo>
                  <a:lnTo>
                    <a:pt x="1082" y="2408"/>
                  </a:lnTo>
                  <a:lnTo>
                    <a:pt x="1096" y="2417"/>
                  </a:lnTo>
                  <a:lnTo>
                    <a:pt x="1109" y="2424"/>
                  </a:lnTo>
                  <a:lnTo>
                    <a:pt x="1123" y="2431"/>
                  </a:lnTo>
                  <a:lnTo>
                    <a:pt x="1138" y="2436"/>
                  </a:lnTo>
                  <a:lnTo>
                    <a:pt x="1153" y="2439"/>
                  </a:lnTo>
                  <a:lnTo>
                    <a:pt x="1168" y="2442"/>
                  </a:lnTo>
                  <a:lnTo>
                    <a:pt x="1168" y="2442"/>
                  </a:lnTo>
                  <a:lnTo>
                    <a:pt x="1171" y="2442"/>
                  </a:lnTo>
                  <a:lnTo>
                    <a:pt x="1178" y="2442"/>
                  </a:lnTo>
                  <a:lnTo>
                    <a:pt x="1186" y="2442"/>
                  </a:lnTo>
                  <a:lnTo>
                    <a:pt x="1193" y="2442"/>
                  </a:lnTo>
                  <a:lnTo>
                    <a:pt x="1200" y="2442"/>
                  </a:lnTo>
                  <a:lnTo>
                    <a:pt x="1202" y="2442"/>
                  </a:lnTo>
                  <a:lnTo>
                    <a:pt x="1202" y="2442"/>
                  </a:lnTo>
                  <a:lnTo>
                    <a:pt x="1218" y="2439"/>
                  </a:lnTo>
                  <a:lnTo>
                    <a:pt x="1233" y="2436"/>
                  </a:lnTo>
                  <a:lnTo>
                    <a:pt x="1248" y="2431"/>
                  </a:lnTo>
                  <a:lnTo>
                    <a:pt x="1262" y="2424"/>
                  </a:lnTo>
                  <a:lnTo>
                    <a:pt x="1276" y="2417"/>
                  </a:lnTo>
                  <a:lnTo>
                    <a:pt x="1288" y="2408"/>
                  </a:lnTo>
                  <a:lnTo>
                    <a:pt x="1300" y="2397"/>
                  </a:lnTo>
                  <a:lnTo>
                    <a:pt x="1311" y="2387"/>
                  </a:lnTo>
                  <a:lnTo>
                    <a:pt x="1320" y="2375"/>
                  </a:lnTo>
                  <a:lnTo>
                    <a:pt x="1329" y="2363"/>
                  </a:lnTo>
                  <a:lnTo>
                    <a:pt x="1336" y="2349"/>
                  </a:lnTo>
                  <a:lnTo>
                    <a:pt x="1343" y="2335"/>
                  </a:lnTo>
                  <a:lnTo>
                    <a:pt x="1348" y="2321"/>
                  </a:lnTo>
                  <a:lnTo>
                    <a:pt x="1351" y="2305"/>
                  </a:lnTo>
                  <a:lnTo>
                    <a:pt x="1355" y="2289"/>
                  </a:lnTo>
                  <a:lnTo>
                    <a:pt x="1355" y="2273"/>
                  </a:lnTo>
                  <a:lnTo>
                    <a:pt x="1355" y="2258"/>
                  </a:lnTo>
                  <a:lnTo>
                    <a:pt x="1352" y="2242"/>
                  </a:lnTo>
                  <a:lnTo>
                    <a:pt x="1348" y="2227"/>
                  </a:lnTo>
                  <a:lnTo>
                    <a:pt x="1344" y="2213"/>
                  </a:lnTo>
                  <a:lnTo>
                    <a:pt x="1338" y="2199"/>
                  </a:lnTo>
                  <a:lnTo>
                    <a:pt x="1331" y="2187"/>
                  </a:lnTo>
                  <a:lnTo>
                    <a:pt x="1323" y="2174"/>
                  </a:lnTo>
                  <a:lnTo>
                    <a:pt x="1314" y="2163"/>
                  </a:lnTo>
                  <a:lnTo>
                    <a:pt x="1407" y="2056"/>
                  </a:lnTo>
                  <a:lnTo>
                    <a:pt x="1414" y="2060"/>
                  </a:lnTo>
                  <a:lnTo>
                    <a:pt x="1421" y="2064"/>
                  </a:lnTo>
                  <a:lnTo>
                    <a:pt x="1428" y="2067"/>
                  </a:lnTo>
                  <a:lnTo>
                    <a:pt x="1436" y="2069"/>
                  </a:lnTo>
                  <a:lnTo>
                    <a:pt x="1445" y="2071"/>
                  </a:lnTo>
                  <a:lnTo>
                    <a:pt x="1453" y="2073"/>
                  </a:lnTo>
                  <a:lnTo>
                    <a:pt x="1461" y="2073"/>
                  </a:lnTo>
                  <a:lnTo>
                    <a:pt x="1469" y="2074"/>
                  </a:lnTo>
                  <a:lnTo>
                    <a:pt x="1478" y="2073"/>
                  </a:lnTo>
                  <a:lnTo>
                    <a:pt x="1486" y="2073"/>
                  </a:lnTo>
                  <a:lnTo>
                    <a:pt x="1493" y="2071"/>
                  </a:lnTo>
                  <a:lnTo>
                    <a:pt x="1501" y="2069"/>
                  </a:lnTo>
                  <a:lnTo>
                    <a:pt x="1509" y="2067"/>
                  </a:lnTo>
                  <a:lnTo>
                    <a:pt x="1516" y="2064"/>
                  </a:lnTo>
                  <a:lnTo>
                    <a:pt x="1523" y="2060"/>
                  </a:lnTo>
                  <a:lnTo>
                    <a:pt x="1531" y="2056"/>
                  </a:lnTo>
                  <a:lnTo>
                    <a:pt x="1543" y="2048"/>
                  </a:lnTo>
                  <a:lnTo>
                    <a:pt x="1555" y="2038"/>
                  </a:lnTo>
                  <a:lnTo>
                    <a:pt x="1565" y="2026"/>
                  </a:lnTo>
                  <a:lnTo>
                    <a:pt x="1573" y="2014"/>
                  </a:lnTo>
                  <a:lnTo>
                    <a:pt x="1848" y="2077"/>
                  </a:lnTo>
                  <a:lnTo>
                    <a:pt x="1848" y="2084"/>
                  </a:lnTo>
                  <a:lnTo>
                    <a:pt x="1847" y="2091"/>
                  </a:lnTo>
                  <a:lnTo>
                    <a:pt x="1848" y="2109"/>
                  </a:lnTo>
                  <a:lnTo>
                    <a:pt x="1851" y="2125"/>
                  </a:lnTo>
                  <a:lnTo>
                    <a:pt x="1855" y="2141"/>
                  </a:lnTo>
                  <a:lnTo>
                    <a:pt x="1860" y="2158"/>
                  </a:lnTo>
                  <a:lnTo>
                    <a:pt x="1868" y="2172"/>
                  </a:lnTo>
                  <a:lnTo>
                    <a:pt x="1877" y="2186"/>
                  </a:lnTo>
                  <a:lnTo>
                    <a:pt x="1887" y="2199"/>
                  </a:lnTo>
                  <a:lnTo>
                    <a:pt x="1897" y="2211"/>
                  </a:lnTo>
                  <a:lnTo>
                    <a:pt x="1909" y="2222"/>
                  </a:lnTo>
                  <a:lnTo>
                    <a:pt x="1922" y="2232"/>
                  </a:lnTo>
                  <a:lnTo>
                    <a:pt x="1936" y="2241"/>
                  </a:lnTo>
                  <a:lnTo>
                    <a:pt x="1951" y="2248"/>
                  </a:lnTo>
                  <a:lnTo>
                    <a:pt x="1967" y="2253"/>
                  </a:lnTo>
                  <a:lnTo>
                    <a:pt x="1983" y="2257"/>
                  </a:lnTo>
                  <a:lnTo>
                    <a:pt x="2000" y="2260"/>
                  </a:lnTo>
                  <a:lnTo>
                    <a:pt x="2017" y="2261"/>
                  </a:lnTo>
                  <a:lnTo>
                    <a:pt x="2034" y="2260"/>
                  </a:lnTo>
                  <a:lnTo>
                    <a:pt x="2052" y="2257"/>
                  </a:lnTo>
                  <a:lnTo>
                    <a:pt x="2068" y="2253"/>
                  </a:lnTo>
                  <a:lnTo>
                    <a:pt x="2083" y="2248"/>
                  </a:lnTo>
                  <a:lnTo>
                    <a:pt x="2098" y="2241"/>
                  </a:lnTo>
                  <a:lnTo>
                    <a:pt x="2111" y="2232"/>
                  </a:lnTo>
                  <a:lnTo>
                    <a:pt x="2124" y="2222"/>
                  </a:lnTo>
                  <a:lnTo>
                    <a:pt x="2137" y="2211"/>
                  </a:lnTo>
                  <a:lnTo>
                    <a:pt x="2148" y="2199"/>
                  </a:lnTo>
                  <a:lnTo>
                    <a:pt x="2158" y="2186"/>
                  </a:lnTo>
                  <a:lnTo>
                    <a:pt x="2166" y="2172"/>
                  </a:lnTo>
                  <a:lnTo>
                    <a:pt x="2173" y="2158"/>
                  </a:lnTo>
                  <a:lnTo>
                    <a:pt x="2179" y="2141"/>
                  </a:lnTo>
                  <a:lnTo>
                    <a:pt x="2183" y="2125"/>
                  </a:lnTo>
                  <a:lnTo>
                    <a:pt x="2185" y="2109"/>
                  </a:lnTo>
                  <a:lnTo>
                    <a:pt x="2186" y="2091"/>
                  </a:lnTo>
                  <a:lnTo>
                    <a:pt x="2186" y="2078"/>
                  </a:lnTo>
                  <a:lnTo>
                    <a:pt x="2184" y="2065"/>
                  </a:lnTo>
                  <a:lnTo>
                    <a:pt x="2182" y="2052"/>
                  </a:lnTo>
                  <a:lnTo>
                    <a:pt x="2178" y="2040"/>
                  </a:lnTo>
                  <a:lnTo>
                    <a:pt x="2174" y="2028"/>
                  </a:lnTo>
                  <a:lnTo>
                    <a:pt x="2169" y="2017"/>
                  </a:lnTo>
                  <a:lnTo>
                    <a:pt x="2163" y="2006"/>
                  </a:lnTo>
                  <a:lnTo>
                    <a:pt x="2157" y="1995"/>
                  </a:lnTo>
                  <a:lnTo>
                    <a:pt x="2149" y="1986"/>
                  </a:lnTo>
                  <a:lnTo>
                    <a:pt x="2141" y="1975"/>
                  </a:lnTo>
                  <a:lnTo>
                    <a:pt x="2133" y="1967"/>
                  </a:lnTo>
                  <a:lnTo>
                    <a:pt x="2122" y="1959"/>
                  </a:lnTo>
                  <a:lnTo>
                    <a:pt x="2112" y="1951"/>
                  </a:lnTo>
                  <a:lnTo>
                    <a:pt x="2102" y="1945"/>
                  </a:lnTo>
                  <a:lnTo>
                    <a:pt x="2091" y="1939"/>
                  </a:lnTo>
                  <a:lnTo>
                    <a:pt x="2080" y="1934"/>
                  </a:lnTo>
                  <a:lnTo>
                    <a:pt x="2100" y="1744"/>
                  </a:lnTo>
                  <a:lnTo>
                    <a:pt x="2111" y="1742"/>
                  </a:lnTo>
                  <a:lnTo>
                    <a:pt x="2122" y="1740"/>
                  </a:lnTo>
                  <a:lnTo>
                    <a:pt x="2134" y="1737"/>
                  </a:lnTo>
                  <a:lnTo>
                    <a:pt x="2144" y="1732"/>
                  </a:lnTo>
                  <a:lnTo>
                    <a:pt x="2154" y="1727"/>
                  </a:lnTo>
                  <a:lnTo>
                    <a:pt x="2163" y="1721"/>
                  </a:lnTo>
                  <a:lnTo>
                    <a:pt x="2172" y="1713"/>
                  </a:lnTo>
                  <a:lnTo>
                    <a:pt x="2179" y="1705"/>
                  </a:lnTo>
                  <a:lnTo>
                    <a:pt x="2186" y="1697"/>
                  </a:lnTo>
                  <a:lnTo>
                    <a:pt x="2193" y="1688"/>
                  </a:lnTo>
                  <a:lnTo>
                    <a:pt x="2198" y="1678"/>
                  </a:lnTo>
                  <a:lnTo>
                    <a:pt x="2203" y="1668"/>
                  </a:lnTo>
                  <a:lnTo>
                    <a:pt x="2207" y="1658"/>
                  </a:lnTo>
                  <a:lnTo>
                    <a:pt x="2209" y="1647"/>
                  </a:lnTo>
                  <a:lnTo>
                    <a:pt x="2211" y="1634"/>
                  </a:lnTo>
                  <a:lnTo>
                    <a:pt x="2212" y="1622"/>
                  </a:lnTo>
                  <a:lnTo>
                    <a:pt x="2211" y="1612"/>
                  </a:lnTo>
                  <a:lnTo>
                    <a:pt x="2210" y="1601"/>
                  </a:lnTo>
                  <a:lnTo>
                    <a:pt x="2207" y="1591"/>
                  </a:lnTo>
                  <a:lnTo>
                    <a:pt x="2204" y="1581"/>
                  </a:lnTo>
                  <a:lnTo>
                    <a:pt x="2200" y="1572"/>
                  </a:lnTo>
                  <a:lnTo>
                    <a:pt x="2196" y="1563"/>
                  </a:lnTo>
                  <a:lnTo>
                    <a:pt x="2190" y="1554"/>
                  </a:lnTo>
                  <a:lnTo>
                    <a:pt x="2184" y="1545"/>
                  </a:lnTo>
                  <a:lnTo>
                    <a:pt x="2285" y="1413"/>
                  </a:lnTo>
                  <a:lnTo>
                    <a:pt x="2303" y="1420"/>
                  </a:lnTo>
                  <a:lnTo>
                    <a:pt x="2320" y="1425"/>
                  </a:lnTo>
                  <a:lnTo>
                    <a:pt x="2329" y="1427"/>
                  </a:lnTo>
                  <a:lnTo>
                    <a:pt x="2339" y="1428"/>
                  </a:lnTo>
                  <a:lnTo>
                    <a:pt x="2348" y="1429"/>
                  </a:lnTo>
                  <a:lnTo>
                    <a:pt x="2357" y="1429"/>
                  </a:lnTo>
                  <a:lnTo>
                    <a:pt x="2375" y="1428"/>
                  </a:lnTo>
                  <a:lnTo>
                    <a:pt x="2392" y="1425"/>
                  </a:lnTo>
                  <a:lnTo>
                    <a:pt x="2408" y="1421"/>
                  </a:lnTo>
                  <a:lnTo>
                    <a:pt x="2424" y="1416"/>
                  </a:lnTo>
                  <a:lnTo>
                    <a:pt x="2438" y="1409"/>
                  </a:lnTo>
                  <a:lnTo>
                    <a:pt x="2452" y="1400"/>
                  </a:lnTo>
                  <a:lnTo>
                    <a:pt x="2465" y="1391"/>
                  </a:lnTo>
                  <a:lnTo>
                    <a:pt x="2478" y="1380"/>
                  </a:lnTo>
                  <a:lnTo>
                    <a:pt x="2489" y="1367"/>
                  </a:lnTo>
                  <a:lnTo>
                    <a:pt x="2498" y="1354"/>
                  </a:lnTo>
                  <a:lnTo>
                    <a:pt x="2507" y="1340"/>
                  </a:lnTo>
                  <a:lnTo>
                    <a:pt x="2514" y="1326"/>
                  </a:lnTo>
                  <a:lnTo>
                    <a:pt x="2519" y="1310"/>
                  </a:lnTo>
                  <a:lnTo>
                    <a:pt x="2523" y="1293"/>
                  </a:lnTo>
                  <a:lnTo>
                    <a:pt x="2526" y="1277"/>
                  </a:lnTo>
                  <a:lnTo>
                    <a:pt x="2527" y="1259"/>
                  </a:lnTo>
                  <a:lnTo>
                    <a:pt x="2526" y="1242"/>
                  </a:lnTo>
                  <a:lnTo>
                    <a:pt x="2523" y="1226"/>
                  </a:lnTo>
                  <a:lnTo>
                    <a:pt x="2519" y="1210"/>
                  </a:lnTo>
                  <a:lnTo>
                    <a:pt x="2514" y="1193"/>
                  </a:lnTo>
                  <a:lnTo>
                    <a:pt x="2507" y="1179"/>
                  </a:lnTo>
                  <a:lnTo>
                    <a:pt x="2498" y="1165"/>
                  </a:lnTo>
                  <a:lnTo>
                    <a:pt x="2489" y="1152"/>
                  </a:lnTo>
                  <a:lnTo>
                    <a:pt x="2478" y="1140"/>
                  </a:lnTo>
                  <a:lnTo>
                    <a:pt x="2465" y="1129"/>
                  </a:lnTo>
                  <a:lnTo>
                    <a:pt x="2452" y="1119"/>
                  </a:lnTo>
                  <a:lnTo>
                    <a:pt x="2438" y="1110"/>
                  </a:lnTo>
                  <a:lnTo>
                    <a:pt x="2424" y="1103"/>
                  </a:lnTo>
                  <a:lnTo>
                    <a:pt x="2408" y="1097"/>
                  </a:lnTo>
                  <a:lnTo>
                    <a:pt x="2392" y="1093"/>
                  </a:lnTo>
                  <a:lnTo>
                    <a:pt x="2375" y="1091"/>
                  </a:lnTo>
                  <a:lnTo>
                    <a:pt x="2357" y="1090"/>
                  </a:lnTo>
                  <a:close/>
                  <a:moveTo>
                    <a:pt x="2153" y="1518"/>
                  </a:moveTo>
                  <a:lnTo>
                    <a:pt x="2146" y="1515"/>
                  </a:lnTo>
                  <a:lnTo>
                    <a:pt x="2139" y="1511"/>
                  </a:lnTo>
                  <a:lnTo>
                    <a:pt x="2131" y="1508"/>
                  </a:lnTo>
                  <a:lnTo>
                    <a:pt x="2123" y="1506"/>
                  </a:lnTo>
                  <a:lnTo>
                    <a:pt x="2115" y="1504"/>
                  </a:lnTo>
                  <a:lnTo>
                    <a:pt x="2107" y="1503"/>
                  </a:lnTo>
                  <a:lnTo>
                    <a:pt x="2099" y="1502"/>
                  </a:lnTo>
                  <a:lnTo>
                    <a:pt x="2091" y="1502"/>
                  </a:lnTo>
                  <a:lnTo>
                    <a:pt x="2081" y="1502"/>
                  </a:lnTo>
                  <a:lnTo>
                    <a:pt x="2072" y="1503"/>
                  </a:lnTo>
                  <a:lnTo>
                    <a:pt x="2063" y="1505"/>
                  </a:lnTo>
                  <a:lnTo>
                    <a:pt x="2054" y="1507"/>
                  </a:lnTo>
                  <a:lnTo>
                    <a:pt x="2046" y="1511"/>
                  </a:lnTo>
                  <a:lnTo>
                    <a:pt x="2036" y="1514"/>
                  </a:lnTo>
                  <a:lnTo>
                    <a:pt x="2029" y="1519"/>
                  </a:lnTo>
                  <a:lnTo>
                    <a:pt x="2021" y="1523"/>
                  </a:lnTo>
                  <a:lnTo>
                    <a:pt x="2014" y="1529"/>
                  </a:lnTo>
                  <a:lnTo>
                    <a:pt x="2007" y="1535"/>
                  </a:lnTo>
                  <a:lnTo>
                    <a:pt x="2001" y="1541"/>
                  </a:lnTo>
                  <a:lnTo>
                    <a:pt x="1995" y="1548"/>
                  </a:lnTo>
                  <a:lnTo>
                    <a:pt x="1990" y="1556"/>
                  </a:lnTo>
                  <a:lnTo>
                    <a:pt x="1986" y="1564"/>
                  </a:lnTo>
                  <a:lnTo>
                    <a:pt x="1981" y="1572"/>
                  </a:lnTo>
                  <a:lnTo>
                    <a:pt x="1978" y="1580"/>
                  </a:lnTo>
                  <a:lnTo>
                    <a:pt x="1544" y="1400"/>
                  </a:lnTo>
                  <a:lnTo>
                    <a:pt x="1541" y="1410"/>
                  </a:lnTo>
                  <a:lnTo>
                    <a:pt x="1537" y="1419"/>
                  </a:lnTo>
                  <a:lnTo>
                    <a:pt x="1972" y="1599"/>
                  </a:lnTo>
                  <a:lnTo>
                    <a:pt x="1971" y="1611"/>
                  </a:lnTo>
                  <a:lnTo>
                    <a:pt x="1970" y="1622"/>
                  </a:lnTo>
                  <a:lnTo>
                    <a:pt x="1970" y="1633"/>
                  </a:lnTo>
                  <a:lnTo>
                    <a:pt x="1972" y="1644"/>
                  </a:lnTo>
                  <a:lnTo>
                    <a:pt x="1974" y="1653"/>
                  </a:lnTo>
                  <a:lnTo>
                    <a:pt x="1977" y="1663"/>
                  </a:lnTo>
                  <a:lnTo>
                    <a:pt x="1980" y="1672"/>
                  </a:lnTo>
                  <a:lnTo>
                    <a:pt x="1984" y="1680"/>
                  </a:lnTo>
                  <a:lnTo>
                    <a:pt x="1989" y="1689"/>
                  </a:lnTo>
                  <a:lnTo>
                    <a:pt x="1995" y="1696"/>
                  </a:lnTo>
                  <a:lnTo>
                    <a:pt x="2001" y="1704"/>
                  </a:lnTo>
                  <a:lnTo>
                    <a:pt x="2008" y="1711"/>
                  </a:lnTo>
                  <a:lnTo>
                    <a:pt x="2015" y="1717"/>
                  </a:lnTo>
                  <a:lnTo>
                    <a:pt x="2022" y="1724"/>
                  </a:lnTo>
                  <a:lnTo>
                    <a:pt x="2031" y="1729"/>
                  </a:lnTo>
                  <a:lnTo>
                    <a:pt x="2039" y="1733"/>
                  </a:lnTo>
                  <a:lnTo>
                    <a:pt x="2049" y="1737"/>
                  </a:lnTo>
                  <a:lnTo>
                    <a:pt x="2058" y="1740"/>
                  </a:lnTo>
                  <a:lnTo>
                    <a:pt x="2038" y="1923"/>
                  </a:lnTo>
                  <a:lnTo>
                    <a:pt x="2028" y="1922"/>
                  </a:lnTo>
                  <a:lnTo>
                    <a:pt x="2017" y="1922"/>
                  </a:lnTo>
                  <a:lnTo>
                    <a:pt x="2002" y="1923"/>
                  </a:lnTo>
                  <a:lnTo>
                    <a:pt x="1987" y="1925"/>
                  </a:lnTo>
                  <a:lnTo>
                    <a:pt x="1972" y="1928"/>
                  </a:lnTo>
                  <a:lnTo>
                    <a:pt x="1959" y="1932"/>
                  </a:lnTo>
                  <a:lnTo>
                    <a:pt x="1944" y="1938"/>
                  </a:lnTo>
                  <a:lnTo>
                    <a:pt x="1931" y="1945"/>
                  </a:lnTo>
                  <a:lnTo>
                    <a:pt x="1919" y="1952"/>
                  </a:lnTo>
                  <a:lnTo>
                    <a:pt x="1908" y="1961"/>
                  </a:lnTo>
                  <a:lnTo>
                    <a:pt x="1469" y="1522"/>
                  </a:lnTo>
                  <a:lnTo>
                    <a:pt x="1457" y="1534"/>
                  </a:lnTo>
                  <a:lnTo>
                    <a:pt x="1445" y="1545"/>
                  </a:lnTo>
                  <a:lnTo>
                    <a:pt x="1885" y="1986"/>
                  </a:lnTo>
                  <a:lnTo>
                    <a:pt x="1877" y="1997"/>
                  </a:lnTo>
                  <a:lnTo>
                    <a:pt x="1868" y="2009"/>
                  </a:lnTo>
                  <a:lnTo>
                    <a:pt x="1862" y="2022"/>
                  </a:lnTo>
                  <a:lnTo>
                    <a:pt x="1857" y="2035"/>
                  </a:lnTo>
                  <a:lnTo>
                    <a:pt x="1588" y="1974"/>
                  </a:lnTo>
                  <a:lnTo>
                    <a:pt x="1590" y="1963"/>
                  </a:lnTo>
                  <a:lnTo>
                    <a:pt x="1590" y="1952"/>
                  </a:lnTo>
                  <a:lnTo>
                    <a:pt x="1590" y="1940"/>
                  </a:lnTo>
                  <a:lnTo>
                    <a:pt x="1588" y="1928"/>
                  </a:lnTo>
                  <a:lnTo>
                    <a:pt x="1585" y="1916"/>
                  </a:lnTo>
                  <a:lnTo>
                    <a:pt x="1581" y="1905"/>
                  </a:lnTo>
                  <a:lnTo>
                    <a:pt x="1576" y="1895"/>
                  </a:lnTo>
                  <a:lnTo>
                    <a:pt x="1570" y="1884"/>
                  </a:lnTo>
                  <a:lnTo>
                    <a:pt x="1563" y="1875"/>
                  </a:lnTo>
                  <a:lnTo>
                    <a:pt x="1555" y="1866"/>
                  </a:lnTo>
                  <a:lnTo>
                    <a:pt x="1547" y="1858"/>
                  </a:lnTo>
                  <a:lnTo>
                    <a:pt x="1537" y="1852"/>
                  </a:lnTo>
                  <a:lnTo>
                    <a:pt x="1527" y="1846"/>
                  </a:lnTo>
                  <a:lnTo>
                    <a:pt x="1516" y="1841"/>
                  </a:lnTo>
                  <a:lnTo>
                    <a:pt x="1505" y="1837"/>
                  </a:lnTo>
                  <a:lnTo>
                    <a:pt x="1494" y="1834"/>
                  </a:lnTo>
                  <a:lnTo>
                    <a:pt x="1482" y="1832"/>
                  </a:lnTo>
                  <a:lnTo>
                    <a:pt x="1469" y="1831"/>
                  </a:lnTo>
                  <a:lnTo>
                    <a:pt x="1460" y="1831"/>
                  </a:lnTo>
                  <a:lnTo>
                    <a:pt x="1452" y="1832"/>
                  </a:lnTo>
                  <a:lnTo>
                    <a:pt x="1443" y="1834"/>
                  </a:lnTo>
                  <a:lnTo>
                    <a:pt x="1433" y="1836"/>
                  </a:lnTo>
                  <a:lnTo>
                    <a:pt x="1341" y="1613"/>
                  </a:lnTo>
                  <a:lnTo>
                    <a:pt x="1332" y="1617"/>
                  </a:lnTo>
                  <a:lnTo>
                    <a:pt x="1323" y="1621"/>
                  </a:lnTo>
                  <a:lnTo>
                    <a:pt x="1415" y="1844"/>
                  </a:lnTo>
                  <a:lnTo>
                    <a:pt x="1408" y="1848"/>
                  </a:lnTo>
                  <a:lnTo>
                    <a:pt x="1401" y="1852"/>
                  </a:lnTo>
                  <a:lnTo>
                    <a:pt x="1394" y="1857"/>
                  </a:lnTo>
                  <a:lnTo>
                    <a:pt x="1388" y="1862"/>
                  </a:lnTo>
                  <a:lnTo>
                    <a:pt x="1382" y="1868"/>
                  </a:lnTo>
                  <a:lnTo>
                    <a:pt x="1377" y="1874"/>
                  </a:lnTo>
                  <a:lnTo>
                    <a:pt x="1372" y="1880"/>
                  </a:lnTo>
                  <a:lnTo>
                    <a:pt x="1367" y="1887"/>
                  </a:lnTo>
                  <a:lnTo>
                    <a:pt x="1363" y="1895"/>
                  </a:lnTo>
                  <a:lnTo>
                    <a:pt x="1359" y="1903"/>
                  </a:lnTo>
                  <a:lnTo>
                    <a:pt x="1356" y="1910"/>
                  </a:lnTo>
                  <a:lnTo>
                    <a:pt x="1352" y="1918"/>
                  </a:lnTo>
                  <a:lnTo>
                    <a:pt x="1350" y="1926"/>
                  </a:lnTo>
                  <a:lnTo>
                    <a:pt x="1349" y="1935"/>
                  </a:lnTo>
                  <a:lnTo>
                    <a:pt x="1348" y="1943"/>
                  </a:lnTo>
                  <a:lnTo>
                    <a:pt x="1348" y="1952"/>
                  </a:lnTo>
                  <a:lnTo>
                    <a:pt x="1348" y="1963"/>
                  </a:lnTo>
                  <a:lnTo>
                    <a:pt x="1349" y="1973"/>
                  </a:lnTo>
                  <a:lnTo>
                    <a:pt x="1352" y="1984"/>
                  </a:lnTo>
                  <a:lnTo>
                    <a:pt x="1356" y="1994"/>
                  </a:lnTo>
                  <a:lnTo>
                    <a:pt x="1360" y="2003"/>
                  </a:lnTo>
                  <a:lnTo>
                    <a:pt x="1364" y="2012"/>
                  </a:lnTo>
                  <a:lnTo>
                    <a:pt x="1370" y="2021"/>
                  </a:lnTo>
                  <a:lnTo>
                    <a:pt x="1376" y="2029"/>
                  </a:lnTo>
                  <a:lnTo>
                    <a:pt x="1283" y="2134"/>
                  </a:lnTo>
                  <a:lnTo>
                    <a:pt x="1275" y="2128"/>
                  </a:lnTo>
                  <a:lnTo>
                    <a:pt x="1264" y="2123"/>
                  </a:lnTo>
                  <a:lnTo>
                    <a:pt x="1255" y="2118"/>
                  </a:lnTo>
                  <a:lnTo>
                    <a:pt x="1245" y="2114"/>
                  </a:lnTo>
                  <a:lnTo>
                    <a:pt x="1235" y="2111"/>
                  </a:lnTo>
                  <a:lnTo>
                    <a:pt x="1224" y="2108"/>
                  </a:lnTo>
                  <a:lnTo>
                    <a:pt x="1213" y="2106"/>
                  </a:lnTo>
                  <a:lnTo>
                    <a:pt x="1202" y="2104"/>
                  </a:lnTo>
                  <a:lnTo>
                    <a:pt x="1202" y="1647"/>
                  </a:lnTo>
                  <a:lnTo>
                    <a:pt x="1194" y="1647"/>
                  </a:lnTo>
                  <a:lnTo>
                    <a:pt x="1186" y="1647"/>
                  </a:lnTo>
                  <a:lnTo>
                    <a:pt x="1177" y="1647"/>
                  </a:lnTo>
                  <a:lnTo>
                    <a:pt x="1168" y="1647"/>
                  </a:lnTo>
                  <a:lnTo>
                    <a:pt x="1168" y="2104"/>
                  </a:lnTo>
                  <a:lnTo>
                    <a:pt x="1152" y="2107"/>
                  </a:lnTo>
                  <a:lnTo>
                    <a:pt x="1136" y="2111"/>
                  </a:lnTo>
                  <a:lnTo>
                    <a:pt x="1121" y="2116"/>
                  </a:lnTo>
                  <a:lnTo>
                    <a:pt x="1106" y="2123"/>
                  </a:lnTo>
                  <a:lnTo>
                    <a:pt x="1092" y="2131"/>
                  </a:lnTo>
                  <a:lnTo>
                    <a:pt x="1079" y="2141"/>
                  </a:lnTo>
                  <a:lnTo>
                    <a:pt x="1067" y="2152"/>
                  </a:lnTo>
                  <a:lnTo>
                    <a:pt x="1056" y="2164"/>
                  </a:lnTo>
                  <a:lnTo>
                    <a:pt x="967" y="2103"/>
                  </a:lnTo>
                  <a:lnTo>
                    <a:pt x="970" y="2093"/>
                  </a:lnTo>
                  <a:lnTo>
                    <a:pt x="972" y="2082"/>
                  </a:lnTo>
                  <a:lnTo>
                    <a:pt x="974" y="2072"/>
                  </a:lnTo>
                  <a:lnTo>
                    <a:pt x="974" y="2060"/>
                  </a:lnTo>
                  <a:lnTo>
                    <a:pt x="974" y="2051"/>
                  </a:lnTo>
                  <a:lnTo>
                    <a:pt x="973" y="2043"/>
                  </a:lnTo>
                  <a:lnTo>
                    <a:pt x="972" y="2034"/>
                  </a:lnTo>
                  <a:lnTo>
                    <a:pt x="970" y="2026"/>
                  </a:lnTo>
                  <a:lnTo>
                    <a:pt x="967" y="2019"/>
                  </a:lnTo>
                  <a:lnTo>
                    <a:pt x="964" y="2011"/>
                  </a:lnTo>
                  <a:lnTo>
                    <a:pt x="961" y="2004"/>
                  </a:lnTo>
                  <a:lnTo>
                    <a:pt x="957" y="1997"/>
                  </a:lnTo>
                  <a:lnTo>
                    <a:pt x="952" y="1990"/>
                  </a:lnTo>
                  <a:lnTo>
                    <a:pt x="948" y="1984"/>
                  </a:lnTo>
                  <a:lnTo>
                    <a:pt x="942" y="1978"/>
                  </a:lnTo>
                  <a:lnTo>
                    <a:pt x="937" y="1971"/>
                  </a:lnTo>
                  <a:lnTo>
                    <a:pt x="931" y="1966"/>
                  </a:lnTo>
                  <a:lnTo>
                    <a:pt x="924" y="1961"/>
                  </a:lnTo>
                  <a:lnTo>
                    <a:pt x="917" y="1957"/>
                  </a:lnTo>
                  <a:lnTo>
                    <a:pt x="910" y="1953"/>
                  </a:lnTo>
                  <a:lnTo>
                    <a:pt x="1048" y="1621"/>
                  </a:lnTo>
                  <a:lnTo>
                    <a:pt x="1039" y="1617"/>
                  </a:lnTo>
                  <a:lnTo>
                    <a:pt x="1029" y="1613"/>
                  </a:lnTo>
                  <a:lnTo>
                    <a:pt x="892" y="1945"/>
                  </a:lnTo>
                  <a:lnTo>
                    <a:pt x="883" y="1942"/>
                  </a:lnTo>
                  <a:lnTo>
                    <a:pt x="873" y="1940"/>
                  </a:lnTo>
                  <a:lnTo>
                    <a:pt x="863" y="1939"/>
                  </a:lnTo>
                  <a:lnTo>
                    <a:pt x="854" y="1939"/>
                  </a:lnTo>
                  <a:lnTo>
                    <a:pt x="842" y="1939"/>
                  </a:lnTo>
                  <a:lnTo>
                    <a:pt x="830" y="1941"/>
                  </a:lnTo>
                  <a:lnTo>
                    <a:pt x="819" y="1944"/>
                  </a:lnTo>
                  <a:lnTo>
                    <a:pt x="808" y="1947"/>
                  </a:lnTo>
                  <a:lnTo>
                    <a:pt x="798" y="1952"/>
                  </a:lnTo>
                  <a:lnTo>
                    <a:pt x="789" y="1957"/>
                  </a:lnTo>
                  <a:lnTo>
                    <a:pt x="780" y="1963"/>
                  </a:lnTo>
                  <a:lnTo>
                    <a:pt x="772" y="1970"/>
                  </a:lnTo>
                  <a:lnTo>
                    <a:pt x="764" y="1979"/>
                  </a:lnTo>
                  <a:lnTo>
                    <a:pt x="757" y="1987"/>
                  </a:lnTo>
                  <a:lnTo>
                    <a:pt x="751" y="1996"/>
                  </a:lnTo>
                  <a:lnTo>
                    <a:pt x="745" y="2006"/>
                  </a:lnTo>
                  <a:lnTo>
                    <a:pt x="740" y="2016"/>
                  </a:lnTo>
                  <a:lnTo>
                    <a:pt x="737" y="2026"/>
                  </a:lnTo>
                  <a:lnTo>
                    <a:pt x="734" y="2037"/>
                  </a:lnTo>
                  <a:lnTo>
                    <a:pt x="732" y="2048"/>
                  </a:lnTo>
                  <a:lnTo>
                    <a:pt x="521" y="2065"/>
                  </a:lnTo>
                  <a:lnTo>
                    <a:pt x="519" y="2053"/>
                  </a:lnTo>
                  <a:lnTo>
                    <a:pt x="516" y="2043"/>
                  </a:lnTo>
                  <a:lnTo>
                    <a:pt x="513" y="2032"/>
                  </a:lnTo>
                  <a:lnTo>
                    <a:pt x="509" y="2022"/>
                  </a:lnTo>
                  <a:lnTo>
                    <a:pt x="504" y="2013"/>
                  </a:lnTo>
                  <a:lnTo>
                    <a:pt x="499" y="2003"/>
                  </a:lnTo>
                  <a:lnTo>
                    <a:pt x="493" y="1994"/>
                  </a:lnTo>
                  <a:lnTo>
                    <a:pt x="486" y="1986"/>
                  </a:lnTo>
                  <a:lnTo>
                    <a:pt x="926" y="1545"/>
                  </a:lnTo>
                  <a:lnTo>
                    <a:pt x="913" y="1534"/>
                  </a:lnTo>
                  <a:lnTo>
                    <a:pt x="902" y="1522"/>
                  </a:lnTo>
                  <a:lnTo>
                    <a:pt x="463" y="1961"/>
                  </a:lnTo>
                  <a:lnTo>
                    <a:pt x="451" y="1952"/>
                  </a:lnTo>
                  <a:lnTo>
                    <a:pt x="438" y="1944"/>
                  </a:lnTo>
                  <a:lnTo>
                    <a:pt x="424" y="1937"/>
                  </a:lnTo>
                  <a:lnTo>
                    <a:pt x="410" y="1931"/>
                  </a:lnTo>
                  <a:lnTo>
                    <a:pt x="474" y="1668"/>
                  </a:lnTo>
                  <a:lnTo>
                    <a:pt x="484" y="1670"/>
                  </a:lnTo>
                  <a:lnTo>
                    <a:pt x="496" y="1670"/>
                  </a:lnTo>
                  <a:lnTo>
                    <a:pt x="508" y="1670"/>
                  </a:lnTo>
                  <a:lnTo>
                    <a:pt x="520" y="1668"/>
                  </a:lnTo>
                  <a:lnTo>
                    <a:pt x="532" y="1665"/>
                  </a:lnTo>
                  <a:lnTo>
                    <a:pt x="543" y="1661"/>
                  </a:lnTo>
                  <a:lnTo>
                    <a:pt x="553" y="1656"/>
                  </a:lnTo>
                  <a:lnTo>
                    <a:pt x="563" y="1650"/>
                  </a:lnTo>
                  <a:lnTo>
                    <a:pt x="572" y="1643"/>
                  </a:lnTo>
                  <a:lnTo>
                    <a:pt x="582" y="1634"/>
                  </a:lnTo>
                  <a:lnTo>
                    <a:pt x="590" y="1626"/>
                  </a:lnTo>
                  <a:lnTo>
                    <a:pt x="596" y="1617"/>
                  </a:lnTo>
                  <a:lnTo>
                    <a:pt x="602" y="1607"/>
                  </a:lnTo>
                  <a:lnTo>
                    <a:pt x="608" y="1596"/>
                  </a:lnTo>
                  <a:lnTo>
                    <a:pt x="612" y="1585"/>
                  </a:lnTo>
                  <a:lnTo>
                    <a:pt x="615" y="1574"/>
                  </a:lnTo>
                  <a:lnTo>
                    <a:pt x="616" y="1562"/>
                  </a:lnTo>
                  <a:lnTo>
                    <a:pt x="617" y="1549"/>
                  </a:lnTo>
                  <a:lnTo>
                    <a:pt x="617" y="1539"/>
                  </a:lnTo>
                  <a:lnTo>
                    <a:pt x="615" y="1529"/>
                  </a:lnTo>
                  <a:lnTo>
                    <a:pt x="613" y="1520"/>
                  </a:lnTo>
                  <a:lnTo>
                    <a:pt x="611" y="1511"/>
                  </a:lnTo>
                  <a:lnTo>
                    <a:pt x="834" y="1419"/>
                  </a:lnTo>
                  <a:lnTo>
                    <a:pt x="830" y="1410"/>
                  </a:lnTo>
                  <a:lnTo>
                    <a:pt x="826" y="1400"/>
                  </a:lnTo>
                  <a:lnTo>
                    <a:pt x="603" y="1493"/>
                  </a:lnTo>
                  <a:lnTo>
                    <a:pt x="599" y="1486"/>
                  </a:lnTo>
                  <a:lnTo>
                    <a:pt x="595" y="1479"/>
                  </a:lnTo>
                  <a:lnTo>
                    <a:pt x="590" y="1473"/>
                  </a:lnTo>
                  <a:lnTo>
                    <a:pt x="585" y="1467"/>
                  </a:lnTo>
                  <a:lnTo>
                    <a:pt x="579" y="1460"/>
                  </a:lnTo>
                  <a:lnTo>
                    <a:pt x="572" y="1455"/>
                  </a:lnTo>
                  <a:lnTo>
                    <a:pt x="566" y="1450"/>
                  </a:lnTo>
                  <a:lnTo>
                    <a:pt x="559" y="1446"/>
                  </a:lnTo>
                  <a:lnTo>
                    <a:pt x="552" y="1442"/>
                  </a:lnTo>
                  <a:lnTo>
                    <a:pt x="545" y="1438"/>
                  </a:lnTo>
                  <a:lnTo>
                    <a:pt x="537" y="1435"/>
                  </a:lnTo>
                  <a:lnTo>
                    <a:pt x="529" y="1432"/>
                  </a:lnTo>
                  <a:lnTo>
                    <a:pt x="521" y="1430"/>
                  </a:lnTo>
                  <a:lnTo>
                    <a:pt x="513" y="1429"/>
                  </a:lnTo>
                  <a:lnTo>
                    <a:pt x="505" y="1428"/>
                  </a:lnTo>
                  <a:lnTo>
                    <a:pt x="496" y="1428"/>
                  </a:lnTo>
                  <a:lnTo>
                    <a:pt x="485" y="1428"/>
                  </a:lnTo>
                  <a:lnTo>
                    <a:pt x="474" y="1430"/>
                  </a:lnTo>
                  <a:lnTo>
                    <a:pt x="464" y="1432"/>
                  </a:lnTo>
                  <a:lnTo>
                    <a:pt x="455" y="1435"/>
                  </a:lnTo>
                  <a:lnTo>
                    <a:pt x="446" y="1439"/>
                  </a:lnTo>
                  <a:lnTo>
                    <a:pt x="437" y="1443"/>
                  </a:lnTo>
                  <a:lnTo>
                    <a:pt x="428" y="1448"/>
                  </a:lnTo>
                  <a:lnTo>
                    <a:pt x="420" y="1454"/>
                  </a:lnTo>
                  <a:lnTo>
                    <a:pt x="307" y="1360"/>
                  </a:lnTo>
                  <a:lnTo>
                    <a:pt x="313" y="1351"/>
                  </a:lnTo>
                  <a:lnTo>
                    <a:pt x="318" y="1342"/>
                  </a:lnTo>
                  <a:lnTo>
                    <a:pt x="324" y="1332"/>
                  </a:lnTo>
                  <a:lnTo>
                    <a:pt x="328" y="1322"/>
                  </a:lnTo>
                  <a:lnTo>
                    <a:pt x="332" y="1312"/>
                  </a:lnTo>
                  <a:lnTo>
                    <a:pt x="335" y="1302"/>
                  </a:lnTo>
                  <a:lnTo>
                    <a:pt x="337" y="1290"/>
                  </a:lnTo>
                  <a:lnTo>
                    <a:pt x="338" y="1279"/>
                  </a:lnTo>
                  <a:lnTo>
                    <a:pt x="802" y="1279"/>
                  </a:lnTo>
                  <a:lnTo>
                    <a:pt x="801" y="1270"/>
                  </a:lnTo>
                  <a:lnTo>
                    <a:pt x="801" y="1262"/>
                  </a:lnTo>
                  <a:lnTo>
                    <a:pt x="801" y="1254"/>
                  </a:lnTo>
                  <a:lnTo>
                    <a:pt x="802" y="1246"/>
                  </a:lnTo>
                  <a:lnTo>
                    <a:pt x="338" y="1246"/>
                  </a:lnTo>
                  <a:lnTo>
                    <a:pt x="336" y="1230"/>
                  </a:lnTo>
                  <a:lnTo>
                    <a:pt x="332" y="1214"/>
                  </a:lnTo>
                  <a:lnTo>
                    <a:pt x="327" y="1198"/>
                  </a:lnTo>
                  <a:lnTo>
                    <a:pt x="319" y="1184"/>
                  </a:lnTo>
                  <a:lnTo>
                    <a:pt x="311" y="1170"/>
                  </a:lnTo>
                  <a:lnTo>
                    <a:pt x="302" y="1157"/>
                  </a:lnTo>
                  <a:lnTo>
                    <a:pt x="292" y="1146"/>
                  </a:lnTo>
                  <a:lnTo>
                    <a:pt x="280" y="1135"/>
                  </a:lnTo>
                  <a:lnTo>
                    <a:pt x="347" y="1045"/>
                  </a:lnTo>
                  <a:lnTo>
                    <a:pt x="358" y="1049"/>
                  </a:lnTo>
                  <a:lnTo>
                    <a:pt x="369" y="1052"/>
                  </a:lnTo>
                  <a:lnTo>
                    <a:pt x="381" y="1054"/>
                  </a:lnTo>
                  <a:lnTo>
                    <a:pt x="393" y="1055"/>
                  </a:lnTo>
                  <a:lnTo>
                    <a:pt x="402" y="1054"/>
                  </a:lnTo>
                  <a:lnTo>
                    <a:pt x="411" y="1053"/>
                  </a:lnTo>
                  <a:lnTo>
                    <a:pt x="419" y="1052"/>
                  </a:lnTo>
                  <a:lnTo>
                    <a:pt x="427" y="1050"/>
                  </a:lnTo>
                  <a:lnTo>
                    <a:pt x="435" y="1047"/>
                  </a:lnTo>
                  <a:lnTo>
                    <a:pt x="443" y="1044"/>
                  </a:lnTo>
                  <a:lnTo>
                    <a:pt x="450" y="1041"/>
                  </a:lnTo>
                  <a:lnTo>
                    <a:pt x="457" y="1036"/>
                  </a:lnTo>
                  <a:lnTo>
                    <a:pt x="464" y="1031"/>
                  </a:lnTo>
                  <a:lnTo>
                    <a:pt x="470" y="1027"/>
                  </a:lnTo>
                  <a:lnTo>
                    <a:pt x="476" y="1021"/>
                  </a:lnTo>
                  <a:lnTo>
                    <a:pt x="482" y="1016"/>
                  </a:lnTo>
                  <a:lnTo>
                    <a:pt x="487" y="1010"/>
                  </a:lnTo>
                  <a:lnTo>
                    <a:pt x="493" y="1003"/>
                  </a:lnTo>
                  <a:lnTo>
                    <a:pt x="497" y="997"/>
                  </a:lnTo>
                  <a:lnTo>
                    <a:pt x="501" y="990"/>
                  </a:lnTo>
                  <a:lnTo>
                    <a:pt x="826" y="1125"/>
                  </a:lnTo>
                  <a:lnTo>
                    <a:pt x="830" y="1115"/>
                  </a:lnTo>
                  <a:lnTo>
                    <a:pt x="834" y="1106"/>
                  </a:lnTo>
                  <a:lnTo>
                    <a:pt x="509" y="971"/>
                  </a:lnTo>
                  <a:lnTo>
                    <a:pt x="511" y="962"/>
                  </a:lnTo>
                  <a:lnTo>
                    <a:pt x="513" y="952"/>
                  </a:lnTo>
                  <a:lnTo>
                    <a:pt x="515" y="943"/>
                  </a:lnTo>
                  <a:lnTo>
                    <a:pt x="515" y="933"/>
                  </a:lnTo>
                  <a:lnTo>
                    <a:pt x="515" y="923"/>
                  </a:lnTo>
                  <a:lnTo>
                    <a:pt x="513" y="913"/>
                  </a:lnTo>
                  <a:lnTo>
                    <a:pt x="511" y="903"/>
                  </a:lnTo>
                  <a:lnTo>
                    <a:pt x="509" y="894"/>
                  </a:lnTo>
                  <a:lnTo>
                    <a:pt x="505" y="885"/>
                  </a:lnTo>
                  <a:lnTo>
                    <a:pt x="501" y="877"/>
                  </a:lnTo>
                  <a:lnTo>
                    <a:pt x="496" y="867"/>
                  </a:lnTo>
                  <a:lnTo>
                    <a:pt x="490" y="860"/>
                  </a:lnTo>
                  <a:lnTo>
                    <a:pt x="484" y="852"/>
                  </a:lnTo>
                  <a:lnTo>
                    <a:pt x="477" y="846"/>
                  </a:lnTo>
                  <a:lnTo>
                    <a:pt x="470" y="839"/>
                  </a:lnTo>
                  <a:lnTo>
                    <a:pt x="463" y="834"/>
                  </a:lnTo>
                  <a:lnTo>
                    <a:pt x="455" y="828"/>
                  </a:lnTo>
                  <a:lnTo>
                    <a:pt x="446" y="824"/>
                  </a:lnTo>
                  <a:lnTo>
                    <a:pt x="438" y="820"/>
                  </a:lnTo>
                  <a:lnTo>
                    <a:pt x="429" y="817"/>
                  </a:lnTo>
                  <a:lnTo>
                    <a:pt x="443" y="700"/>
                  </a:lnTo>
                  <a:lnTo>
                    <a:pt x="448" y="700"/>
                  </a:lnTo>
                  <a:lnTo>
                    <a:pt x="453" y="700"/>
                  </a:lnTo>
                  <a:lnTo>
                    <a:pt x="468" y="699"/>
                  </a:lnTo>
                  <a:lnTo>
                    <a:pt x="483" y="696"/>
                  </a:lnTo>
                  <a:lnTo>
                    <a:pt x="498" y="693"/>
                  </a:lnTo>
                  <a:lnTo>
                    <a:pt x="511" y="689"/>
                  </a:lnTo>
                  <a:lnTo>
                    <a:pt x="525" y="683"/>
                  </a:lnTo>
                  <a:lnTo>
                    <a:pt x="537" y="677"/>
                  </a:lnTo>
                  <a:lnTo>
                    <a:pt x="549" y="669"/>
                  </a:lnTo>
                  <a:lnTo>
                    <a:pt x="560" y="661"/>
                  </a:lnTo>
                  <a:lnTo>
                    <a:pt x="902" y="1003"/>
                  </a:lnTo>
                  <a:lnTo>
                    <a:pt x="913" y="991"/>
                  </a:lnTo>
                  <a:lnTo>
                    <a:pt x="926" y="979"/>
                  </a:lnTo>
                  <a:lnTo>
                    <a:pt x="585" y="638"/>
                  </a:lnTo>
                  <a:lnTo>
                    <a:pt x="595" y="624"/>
                  </a:lnTo>
                  <a:lnTo>
                    <a:pt x="604" y="607"/>
                  </a:lnTo>
                  <a:lnTo>
                    <a:pt x="611" y="591"/>
                  </a:lnTo>
                  <a:lnTo>
                    <a:pt x="617" y="574"/>
                  </a:lnTo>
                  <a:lnTo>
                    <a:pt x="778" y="588"/>
                  </a:lnTo>
                  <a:lnTo>
                    <a:pt x="780" y="599"/>
                  </a:lnTo>
                  <a:lnTo>
                    <a:pt x="782" y="610"/>
                  </a:lnTo>
                  <a:lnTo>
                    <a:pt x="786" y="622"/>
                  </a:lnTo>
                  <a:lnTo>
                    <a:pt x="790" y="632"/>
                  </a:lnTo>
                  <a:lnTo>
                    <a:pt x="796" y="642"/>
                  </a:lnTo>
                  <a:lnTo>
                    <a:pt x="802" y="651"/>
                  </a:lnTo>
                  <a:lnTo>
                    <a:pt x="809" y="659"/>
                  </a:lnTo>
                  <a:lnTo>
                    <a:pt x="816" y="667"/>
                  </a:lnTo>
                  <a:lnTo>
                    <a:pt x="825" y="674"/>
                  </a:lnTo>
                  <a:lnTo>
                    <a:pt x="834" y="680"/>
                  </a:lnTo>
                  <a:lnTo>
                    <a:pt x="844" y="686"/>
                  </a:lnTo>
                  <a:lnTo>
                    <a:pt x="854" y="690"/>
                  </a:lnTo>
                  <a:lnTo>
                    <a:pt x="865" y="694"/>
                  </a:lnTo>
                  <a:lnTo>
                    <a:pt x="876" y="697"/>
                  </a:lnTo>
                  <a:lnTo>
                    <a:pt x="887" y="699"/>
                  </a:lnTo>
                  <a:lnTo>
                    <a:pt x="899" y="700"/>
                  </a:lnTo>
                  <a:lnTo>
                    <a:pt x="909" y="699"/>
                  </a:lnTo>
                  <a:lnTo>
                    <a:pt x="919" y="697"/>
                  </a:lnTo>
                  <a:lnTo>
                    <a:pt x="929" y="695"/>
                  </a:lnTo>
                  <a:lnTo>
                    <a:pt x="939" y="692"/>
                  </a:lnTo>
                  <a:lnTo>
                    <a:pt x="1029" y="911"/>
                  </a:lnTo>
                  <a:lnTo>
                    <a:pt x="1039" y="907"/>
                  </a:lnTo>
                  <a:lnTo>
                    <a:pt x="1048" y="904"/>
                  </a:lnTo>
                  <a:lnTo>
                    <a:pt x="957" y="684"/>
                  </a:lnTo>
                  <a:lnTo>
                    <a:pt x="964" y="680"/>
                  </a:lnTo>
                  <a:lnTo>
                    <a:pt x="970" y="676"/>
                  </a:lnTo>
                  <a:lnTo>
                    <a:pt x="977" y="671"/>
                  </a:lnTo>
                  <a:lnTo>
                    <a:pt x="982" y="666"/>
                  </a:lnTo>
                  <a:lnTo>
                    <a:pt x="988" y="660"/>
                  </a:lnTo>
                  <a:lnTo>
                    <a:pt x="993" y="654"/>
                  </a:lnTo>
                  <a:lnTo>
                    <a:pt x="998" y="648"/>
                  </a:lnTo>
                  <a:lnTo>
                    <a:pt x="1002" y="641"/>
                  </a:lnTo>
                  <a:lnTo>
                    <a:pt x="1006" y="634"/>
                  </a:lnTo>
                  <a:lnTo>
                    <a:pt x="1010" y="627"/>
                  </a:lnTo>
                  <a:lnTo>
                    <a:pt x="1013" y="619"/>
                  </a:lnTo>
                  <a:lnTo>
                    <a:pt x="1016" y="611"/>
                  </a:lnTo>
                  <a:lnTo>
                    <a:pt x="1018" y="603"/>
                  </a:lnTo>
                  <a:lnTo>
                    <a:pt x="1019" y="595"/>
                  </a:lnTo>
                  <a:lnTo>
                    <a:pt x="1020" y="587"/>
                  </a:lnTo>
                  <a:lnTo>
                    <a:pt x="1020" y="578"/>
                  </a:lnTo>
                  <a:lnTo>
                    <a:pt x="1020" y="566"/>
                  </a:lnTo>
                  <a:lnTo>
                    <a:pt x="1018" y="554"/>
                  </a:lnTo>
                  <a:lnTo>
                    <a:pt x="1015" y="542"/>
                  </a:lnTo>
                  <a:lnTo>
                    <a:pt x="1011" y="531"/>
                  </a:lnTo>
                  <a:lnTo>
                    <a:pt x="1005" y="520"/>
                  </a:lnTo>
                  <a:lnTo>
                    <a:pt x="999" y="510"/>
                  </a:lnTo>
                  <a:lnTo>
                    <a:pt x="992" y="501"/>
                  </a:lnTo>
                  <a:lnTo>
                    <a:pt x="984" y="492"/>
                  </a:lnTo>
                  <a:lnTo>
                    <a:pt x="1105" y="318"/>
                  </a:lnTo>
                  <a:lnTo>
                    <a:pt x="1120" y="326"/>
                  </a:lnTo>
                  <a:lnTo>
                    <a:pt x="1135" y="331"/>
                  </a:lnTo>
                  <a:lnTo>
                    <a:pt x="1152" y="335"/>
                  </a:lnTo>
                  <a:lnTo>
                    <a:pt x="1168" y="338"/>
                  </a:lnTo>
                  <a:lnTo>
                    <a:pt x="1168" y="879"/>
                  </a:lnTo>
                  <a:lnTo>
                    <a:pt x="1177" y="879"/>
                  </a:lnTo>
                  <a:lnTo>
                    <a:pt x="1186" y="878"/>
                  </a:lnTo>
                  <a:lnTo>
                    <a:pt x="1194" y="879"/>
                  </a:lnTo>
                  <a:lnTo>
                    <a:pt x="1202" y="879"/>
                  </a:lnTo>
                  <a:lnTo>
                    <a:pt x="1202" y="338"/>
                  </a:lnTo>
                  <a:lnTo>
                    <a:pt x="1214" y="336"/>
                  </a:lnTo>
                  <a:lnTo>
                    <a:pt x="1225" y="334"/>
                  </a:lnTo>
                  <a:lnTo>
                    <a:pt x="1236" y="331"/>
                  </a:lnTo>
                  <a:lnTo>
                    <a:pt x="1247" y="327"/>
                  </a:lnTo>
                  <a:lnTo>
                    <a:pt x="1257" y="323"/>
                  </a:lnTo>
                  <a:lnTo>
                    <a:pt x="1268" y="318"/>
                  </a:lnTo>
                  <a:lnTo>
                    <a:pt x="1277" y="312"/>
                  </a:lnTo>
                  <a:lnTo>
                    <a:pt x="1286" y="306"/>
                  </a:lnTo>
                  <a:lnTo>
                    <a:pt x="1404" y="414"/>
                  </a:lnTo>
                  <a:lnTo>
                    <a:pt x="1399" y="427"/>
                  </a:lnTo>
                  <a:lnTo>
                    <a:pt x="1394" y="440"/>
                  </a:lnTo>
                  <a:lnTo>
                    <a:pt x="1392" y="456"/>
                  </a:lnTo>
                  <a:lnTo>
                    <a:pt x="1391" y="471"/>
                  </a:lnTo>
                  <a:lnTo>
                    <a:pt x="1391" y="479"/>
                  </a:lnTo>
                  <a:lnTo>
                    <a:pt x="1392" y="488"/>
                  </a:lnTo>
                  <a:lnTo>
                    <a:pt x="1393" y="496"/>
                  </a:lnTo>
                  <a:lnTo>
                    <a:pt x="1395" y="504"/>
                  </a:lnTo>
                  <a:lnTo>
                    <a:pt x="1398" y="512"/>
                  </a:lnTo>
                  <a:lnTo>
                    <a:pt x="1401" y="520"/>
                  </a:lnTo>
                  <a:lnTo>
                    <a:pt x="1405" y="528"/>
                  </a:lnTo>
                  <a:lnTo>
                    <a:pt x="1409" y="535"/>
                  </a:lnTo>
                  <a:lnTo>
                    <a:pt x="1414" y="542"/>
                  </a:lnTo>
                  <a:lnTo>
                    <a:pt x="1419" y="548"/>
                  </a:lnTo>
                  <a:lnTo>
                    <a:pt x="1424" y="554"/>
                  </a:lnTo>
                  <a:lnTo>
                    <a:pt x="1430" y="560"/>
                  </a:lnTo>
                  <a:lnTo>
                    <a:pt x="1436" y="565"/>
                  </a:lnTo>
                  <a:lnTo>
                    <a:pt x="1444" y="570"/>
                  </a:lnTo>
                  <a:lnTo>
                    <a:pt x="1451" y="575"/>
                  </a:lnTo>
                  <a:lnTo>
                    <a:pt x="1458" y="579"/>
                  </a:lnTo>
                  <a:lnTo>
                    <a:pt x="1323" y="904"/>
                  </a:lnTo>
                  <a:lnTo>
                    <a:pt x="1332" y="907"/>
                  </a:lnTo>
                  <a:lnTo>
                    <a:pt x="1341" y="911"/>
                  </a:lnTo>
                  <a:lnTo>
                    <a:pt x="1476" y="586"/>
                  </a:lnTo>
                  <a:lnTo>
                    <a:pt x="1485" y="588"/>
                  </a:lnTo>
                  <a:lnTo>
                    <a:pt x="1493" y="590"/>
                  </a:lnTo>
                  <a:lnTo>
                    <a:pt x="1502" y="591"/>
                  </a:lnTo>
                  <a:lnTo>
                    <a:pt x="1511" y="591"/>
                  </a:lnTo>
                  <a:lnTo>
                    <a:pt x="1521" y="591"/>
                  </a:lnTo>
                  <a:lnTo>
                    <a:pt x="1531" y="590"/>
                  </a:lnTo>
                  <a:lnTo>
                    <a:pt x="1540" y="588"/>
                  </a:lnTo>
                  <a:lnTo>
                    <a:pt x="1549" y="586"/>
                  </a:lnTo>
                  <a:lnTo>
                    <a:pt x="1557" y="583"/>
                  </a:lnTo>
                  <a:lnTo>
                    <a:pt x="1565" y="579"/>
                  </a:lnTo>
                  <a:lnTo>
                    <a:pt x="1573" y="575"/>
                  </a:lnTo>
                  <a:lnTo>
                    <a:pt x="1581" y="570"/>
                  </a:lnTo>
                  <a:lnTo>
                    <a:pt x="1588" y="565"/>
                  </a:lnTo>
                  <a:lnTo>
                    <a:pt x="1594" y="559"/>
                  </a:lnTo>
                  <a:lnTo>
                    <a:pt x="1601" y="553"/>
                  </a:lnTo>
                  <a:lnTo>
                    <a:pt x="1606" y="546"/>
                  </a:lnTo>
                  <a:lnTo>
                    <a:pt x="1612" y="539"/>
                  </a:lnTo>
                  <a:lnTo>
                    <a:pt x="1617" y="531"/>
                  </a:lnTo>
                  <a:lnTo>
                    <a:pt x="1621" y="522"/>
                  </a:lnTo>
                  <a:lnTo>
                    <a:pt x="1625" y="514"/>
                  </a:lnTo>
                  <a:lnTo>
                    <a:pt x="1729" y="523"/>
                  </a:lnTo>
                  <a:lnTo>
                    <a:pt x="1729" y="533"/>
                  </a:lnTo>
                  <a:lnTo>
                    <a:pt x="1729" y="542"/>
                  </a:lnTo>
                  <a:lnTo>
                    <a:pt x="1729" y="557"/>
                  </a:lnTo>
                  <a:lnTo>
                    <a:pt x="1731" y="573"/>
                  </a:lnTo>
                  <a:lnTo>
                    <a:pt x="1735" y="588"/>
                  </a:lnTo>
                  <a:lnTo>
                    <a:pt x="1740" y="602"/>
                  </a:lnTo>
                  <a:lnTo>
                    <a:pt x="1746" y="617"/>
                  </a:lnTo>
                  <a:lnTo>
                    <a:pt x="1753" y="630"/>
                  </a:lnTo>
                  <a:lnTo>
                    <a:pt x="1761" y="642"/>
                  </a:lnTo>
                  <a:lnTo>
                    <a:pt x="1770" y="653"/>
                  </a:lnTo>
                  <a:lnTo>
                    <a:pt x="1445" y="979"/>
                  </a:lnTo>
                  <a:lnTo>
                    <a:pt x="1457" y="991"/>
                  </a:lnTo>
                  <a:lnTo>
                    <a:pt x="1469" y="1003"/>
                  </a:lnTo>
                  <a:lnTo>
                    <a:pt x="1796" y="676"/>
                  </a:lnTo>
                  <a:lnTo>
                    <a:pt x="1804" y="682"/>
                  </a:lnTo>
                  <a:lnTo>
                    <a:pt x="1814" y="688"/>
                  </a:lnTo>
                  <a:lnTo>
                    <a:pt x="1823" y="693"/>
                  </a:lnTo>
                  <a:lnTo>
                    <a:pt x="1833" y="697"/>
                  </a:lnTo>
                  <a:lnTo>
                    <a:pt x="1843" y="702"/>
                  </a:lnTo>
                  <a:lnTo>
                    <a:pt x="1854" y="705"/>
                  </a:lnTo>
                  <a:lnTo>
                    <a:pt x="1865" y="708"/>
                  </a:lnTo>
                  <a:lnTo>
                    <a:pt x="1877" y="710"/>
                  </a:lnTo>
                  <a:lnTo>
                    <a:pt x="1861" y="855"/>
                  </a:lnTo>
                  <a:lnTo>
                    <a:pt x="1850" y="857"/>
                  </a:lnTo>
                  <a:lnTo>
                    <a:pt x="1839" y="859"/>
                  </a:lnTo>
                  <a:lnTo>
                    <a:pt x="1829" y="863"/>
                  </a:lnTo>
                  <a:lnTo>
                    <a:pt x="1819" y="869"/>
                  </a:lnTo>
                  <a:lnTo>
                    <a:pt x="1810" y="874"/>
                  </a:lnTo>
                  <a:lnTo>
                    <a:pt x="1801" y="880"/>
                  </a:lnTo>
                  <a:lnTo>
                    <a:pt x="1793" y="887"/>
                  </a:lnTo>
                  <a:lnTo>
                    <a:pt x="1785" y="895"/>
                  </a:lnTo>
                  <a:lnTo>
                    <a:pt x="1778" y="903"/>
                  </a:lnTo>
                  <a:lnTo>
                    <a:pt x="1772" y="912"/>
                  </a:lnTo>
                  <a:lnTo>
                    <a:pt x="1766" y="921"/>
                  </a:lnTo>
                  <a:lnTo>
                    <a:pt x="1762" y="931"/>
                  </a:lnTo>
                  <a:lnTo>
                    <a:pt x="1758" y="942"/>
                  </a:lnTo>
                  <a:lnTo>
                    <a:pt x="1756" y="952"/>
                  </a:lnTo>
                  <a:lnTo>
                    <a:pt x="1754" y="964"/>
                  </a:lnTo>
                  <a:lnTo>
                    <a:pt x="1754" y="976"/>
                  </a:lnTo>
                  <a:lnTo>
                    <a:pt x="1754" y="986"/>
                  </a:lnTo>
                  <a:lnTo>
                    <a:pt x="1755" y="995"/>
                  </a:lnTo>
                  <a:lnTo>
                    <a:pt x="1757" y="1004"/>
                  </a:lnTo>
                  <a:lnTo>
                    <a:pt x="1760" y="1013"/>
                  </a:lnTo>
                  <a:lnTo>
                    <a:pt x="1537" y="1106"/>
                  </a:lnTo>
                  <a:lnTo>
                    <a:pt x="1541" y="1115"/>
                  </a:lnTo>
                  <a:lnTo>
                    <a:pt x="1544" y="1125"/>
                  </a:lnTo>
                  <a:lnTo>
                    <a:pt x="1768" y="1031"/>
                  </a:lnTo>
                  <a:lnTo>
                    <a:pt x="1771" y="1039"/>
                  </a:lnTo>
                  <a:lnTo>
                    <a:pt x="1776" y="1046"/>
                  </a:lnTo>
                  <a:lnTo>
                    <a:pt x="1781" y="1053"/>
                  </a:lnTo>
                  <a:lnTo>
                    <a:pt x="1787" y="1059"/>
                  </a:lnTo>
                  <a:lnTo>
                    <a:pt x="1793" y="1064"/>
                  </a:lnTo>
                  <a:lnTo>
                    <a:pt x="1799" y="1070"/>
                  </a:lnTo>
                  <a:lnTo>
                    <a:pt x="1805" y="1074"/>
                  </a:lnTo>
                  <a:lnTo>
                    <a:pt x="1812" y="1079"/>
                  </a:lnTo>
                  <a:lnTo>
                    <a:pt x="1819" y="1083"/>
                  </a:lnTo>
                  <a:lnTo>
                    <a:pt x="1826" y="1086"/>
                  </a:lnTo>
                  <a:lnTo>
                    <a:pt x="1834" y="1089"/>
                  </a:lnTo>
                  <a:lnTo>
                    <a:pt x="1841" y="1092"/>
                  </a:lnTo>
                  <a:lnTo>
                    <a:pt x="1849" y="1094"/>
                  </a:lnTo>
                  <a:lnTo>
                    <a:pt x="1858" y="1095"/>
                  </a:lnTo>
                  <a:lnTo>
                    <a:pt x="1866" y="1096"/>
                  </a:lnTo>
                  <a:lnTo>
                    <a:pt x="1876" y="1097"/>
                  </a:lnTo>
                  <a:lnTo>
                    <a:pt x="1887" y="1096"/>
                  </a:lnTo>
                  <a:lnTo>
                    <a:pt x="1898" y="1094"/>
                  </a:lnTo>
                  <a:lnTo>
                    <a:pt x="1909" y="1092"/>
                  </a:lnTo>
                  <a:lnTo>
                    <a:pt x="1920" y="1088"/>
                  </a:lnTo>
                  <a:lnTo>
                    <a:pt x="1930" y="1084"/>
                  </a:lnTo>
                  <a:lnTo>
                    <a:pt x="1939" y="1078"/>
                  </a:lnTo>
                  <a:lnTo>
                    <a:pt x="1948" y="1072"/>
                  </a:lnTo>
                  <a:lnTo>
                    <a:pt x="1958" y="1065"/>
                  </a:lnTo>
                  <a:lnTo>
                    <a:pt x="2200" y="1196"/>
                  </a:lnTo>
                  <a:lnTo>
                    <a:pt x="2196" y="1207"/>
                  </a:lnTo>
                  <a:lnTo>
                    <a:pt x="2193" y="1220"/>
                  </a:lnTo>
                  <a:lnTo>
                    <a:pt x="2190" y="1233"/>
                  </a:lnTo>
                  <a:lnTo>
                    <a:pt x="2189" y="1246"/>
                  </a:lnTo>
                  <a:lnTo>
                    <a:pt x="1569" y="1246"/>
                  </a:lnTo>
                  <a:lnTo>
                    <a:pt x="1569" y="1254"/>
                  </a:lnTo>
                  <a:lnTo>
                    <a:pt x="1570" y="1262"/>
                  </a:lnTo>
                  <a:lnTo>
                    <a:pt x="1569" y="1270"/>
                  </a:lnTo>
                  <a:lnTo>
                    <a:pt x="1569" y="1279"/>
                  </a:lnTo>
                  <a:lnTo>
                    <a:pt x="2189" y="1279"/>
                  </a:lnTo>
                  <a:lnTo>
                    <a:pt x="2192" y="1296"/>
                  </a:lnTo>
                  <a:lnTo>
                    <a:pt x="2196" y="1312"/>
                  </a:lnTo>
                  <a:lnTo>
                    <a:pt x="2202" y="1327"/>
                  </a:lnTo>
                  <a:lnTo>
                    <a:pt x="2209" y="1341"/>
                  </a:lnTo>
                  <a:lnTo>
                    <a:pt x="2218" y="1355"/>
                  </a:lnTo>
                  <a:lnTo>
                    <a:pt x="2228" y="1367"/>
                  </a:lnTo>
                  <a:lnTo>
                    <a:pt x="2238" y="1380"/>
                  </a:lnTo>
                  <a:lnTo>
                    <a:pt x="2250" y="1391"/>
                  </a:lnTo>
                  <a:lnTo>
                    <a:pt x="2153" y="1518"/>
                  </a:lnTo>
                  <a:close/>
                  <a:moveTo>
                    <a:pt x="1498" y="1144"/>
                  </a:moveTo>
                  <a:lnTo>
                    <a:pt x="1494" y="1135"/>
                  </a:lnTo>
                  <a:lnTo>
                    <a:pt x="1490" y="1126"/>
                  </a:lnTo>
                  <a:lnTo>
                    <a:pt x="1484" y="1113"/>
                  </a:lnTo>
                  <a:lnTo>
                    <a:pt x="1478" y="1102"/>
                  </a:lnTo>
                  <a:lnTo>
                    <a:pt x="1472" y="1090"/>
                  </a:lnTo>
                  <a:lnTo>
                    <a:pt x="1465" y="1079"/>
                  </a:lnTo>
                  <a:lnTo>
                    <a:pt x="1458" y="1069"/>
                  </a:lnTo>
                  <a:lnTo>
                    <a:pt x="1450" y="1058"/>
                  </a:lnTo>
                  <a:lnTo>
                    <a:pt x="1442" y="1048"/>
                  </a:lnTo>
                  <a:lnTo>
                    <a:pt x="1433" y="1039"/>
                  </a:lnTo>
                  <a:lnTo>
                    <a:pt x="1421" y="1026"/>
                  </a:lnTo>
                  <a:lnTo>
                    <a:pt x="1409" y="1014"/>
                  </a:lnTo>
                  <a:lnTo>
                    <a:pt x="1400" y="1006"/>
                  </a:lnTo>
                  <a:lnTo>
                    <a:pt x="1390" y="998"/>
                  </a:lnTo>
                  <a:lnTo>
                    <a:pt x="1379" y="990"/>
                  </a:lnTo>
                  <a:lnTo>
                    <a:pt x="1369" y="983"/>
                  </a:lnTo>
                  <a:lnTo>
                    <a:pt x="1358" y="976"/>
                  </a:lnTo>
                  <a:lnTo>
                    <a:pt x="1346" y="970"/>
                  </a:lnTo>
                  <a:lnTo>
                    <a:pt x="1334" y="964"/>
                  </a:lnTo>
                  <a:lnTo>
                    <a:pt x="1322" y="958"/>
                  </a:lnTo>
                  <a:lnTo>
                    <a:pt x="1313" y="954"/>
                  </a:lnTo>
                  <a:lnTo>
                    <a:pt x="1304" y="949"/>
                  </a:lnTo>
                  <a:lnTo>
                    <a:pt x="1280" y="941"/>
                  </a:lnTo>
                  <a:lnTo>
                    <a:pt x="1254" y="935"/>
                  </a:lnTo>
                  <a:lnTo>
                    <a:pt x="1241" y="933"/>
                  </a:lnTo>
                  <a:lnTo>
                    <a:pt x="1229" y="931"/>
                  </a:lnTo>
                  <a:lnTo>
                    <a:pt x="1216" y="929"/>
                  </a:lnTo>
                  <a:lnTo>
                    <a:pt x="1202" y="928"/>
                  </a:lnTo>
                  <a:lnTo>
                    <a:pt x="1194" y="928"/>
                  </a:lnTo>
                  <a:lnTo>
                    <a:pt x="1186" y="928"/>
                  </a:lnTo>
                  <a:lnTo>
                    <a:pt x="1177" y="928"/>
                  </a:lnTo>
                  <a:lnTo>
                    <a:pt x="1168" y="928"/>
                  </a:lnTo>
                  <a:lnTo>
                    <a:pt x="1155" y="929"/>
                  </a:lnTo>
                  <a:lnTo>
                    <a:pt x="1142" y="931"/>
                  </a:lnTo>
                  <a:lnTo>
                    <a:pt x="1129" y="933"/>
                  </a:lnTo>
                  <a:lnTo>
                    <a:pt x="1117" y="935"/>
                  </a:lnTo>
                  <a:lnTo>
                    <a:pt x="1091" y="941"/>
                  </a:lnTo>
                  <a:lnTo>
                    <a:pt x="1067" y="949"/>
                  </a:lnTo>
                  <a:lnTo>
                    <a:pt x="1057" y="954"/>
                  </a:lnTo>
                  <a:lnTo>
                    <a:pt x="1048" y="958"/>
                  </a:lnTo>
                  <a:lnTo>
                    <a:pt x="1037" y="964"/>
                  </a:lnTo>
                  <a:lnTo>
                    <a:pt x="1025" y="970"/>
                  </a:lnTo>
                  <a:lnTo>
                    <a:pt x="1014" y="976"/>
                  </a:lnTo>
                  <a:lnTo>
                    <a:pt x="1002" y="983"/>
                  </a:lnTo>
                  <a:lnTo>
                    <a:pt x="991" y="990"/>
                  </a:lnTo>
                  <a:lnTo>
                    <a:pt x="981" y="998"/>
                  </a:lnTo>
                  <a:lnTo>
                    <a:pt x="971" y="1006"/>
                  </a:lnTo>
                  <a:lnTo>
                    <a:pt x="961" y="1014"/>
                  </a:lnTo>
                  <a:lnTo>
                    <a:pt x="949" y="1026"/>
                  </a:lnTo>
                  <a:lnTo>
                    <a:pt x="938" y="1039"/>
                  </a:lnTo>
                  <a:lnTo>
                    <a:pt x="930" y="1048"/>
                  </a:lnTo>
                  <a:lnTo>
                    <a:pt x="921" y="1058"/>
                  </a:lnTo>
                  <a:lnTo>
                    <a:pt x="913" y="1069"/>
                  </a:lnTo>
                  <a:lnTo>
                    <a:pt x="906" y="1079"/>
                  </a:lnTo>
                  <a:lnTo>
                    <a:pt x="899" y="1090"/>
                  </a:lnTo>
                  <a:lnTo>
                    <a:pt x="892" y="1102"/>
                  </a:lnTo>
                  <a:lnTo>
                    <a:pt x="886" y="1113"/>
                  </a:lnTo>
                  <a:lnTo>
                    <a:pt x="881" y="1126"/>
                  </a:lnTo>
                  <a:lnTo>
                    <a:pt x="877" y="1135"/>
                  </a:lnTo>
                  <a:lnTo>
                    <a:pt x="873" y="1144"/>
                  </a:lnTo>
                  <a:lnTo>
                    <a:pt x="865" y="1168"/>
                  </a:lnTo>
                  <a:lnTo>
                    <a:pt x="859" y="1193"/>
                  </a:lnTo>
                  <a:lnTo>
                    <a:pt x="856" y="1206"/>
                  </a:lnTo>
                  <a:lnTo>
                    <a:pt x="854" y="1220"/>
                  </a:lnTo>
                  <a:lnTo>
                    <a:pt x="853" y="1233"/>
                  </a:lnTo>
                  <a:lnTo>
                    <a:pt x="852" y="1246"/>
                  </a:lnTo>
                  <a:lnTo>
                    <a:pt x="852" y="1254"/>
                  </a:lnTo>
                  <a:lnTo>
                    <a:pt x="852" y="1262"/>
                  </a:lnTo>
                  <a:lnTo>
                    <a:pt x="852" y="1270"/>
                  </a:lnTo>
                  <a:lnTo>
                    <a:pt x="852" y="1279"/>
                  </a:lnTo>
                  <a:lnTo>
                    <a:pt x="853" y="1292"/>
                  </a:lnTo>
                  <a:lnTo>
                    <a:pt x="854" y="1306"/>
                  </a:lnTo>
                  <a:lnTo>
                    <a:pt x="856" y="1319"/>
                  </a:lnTo>
                  <a:lnTo>
                    <a:pt x="859" y="1331"/>
                  </a:lnTo>
                  <a:lnTo>
                    <a:pt x="865" y="1356"/>
                  </a:lnTo>
                  <a:lnTo>
                    <a:pt x="873" y="1381"/>
                  </a:lnTo>
                  <a:lnTo>
                    <a:pt x="877" y="1391"/>
                  </a:lnTo>
                  <a:lnTo>
                    <a:pt x="881" y="1400"/>
                  </a:lnTo>
                  <a:lnTo>
                    <a:pt x="886" y="1411"/>
                  </a:lnTo>
                  <a:lnTo>
                    <a:pt x="892" y="1423"/>
                  </a:lnTo>
                  <a:lnTo>
                    <a:pt x="899" y="1434"/>
                  </a:lnTo>
                  <a:lnTo>
                    <a:pt x="906" y="1445"/>
                  </a:lnTo>
                  <a:lnTo>
                    <a:pt x="913" y="1456"/>
                  </a:lnTo>
                  <a:lnTo>
                    <a:pt x="921" y="1467"/>
                  </a:lnTo>
                  <a:lnTo>
                    <a:pt x="930" y="1477"/>
                  </a:lnTo>
                  <a:lnTo>
                    <a:pt x="938" y="1487"/>
                  </a:lnTo>
                  <a:lnTo>
                    <a:pt x="949" y="1499"/>
                  </a:lnTo>
                  <a:lnTo>
                    <a:pt x="961" y="1510"/>
                  </a:lnTo>
                  <a:lnTo>
                    <a:pt x="971" y="1519"/>
                  </a:lnTo>
                  <a:lnTo>
                    <a:pt x="981" y="1527"/>
                  </a:lnTo>
                  <a:lnTo>
                    <a:pt x="991" y="1534"/>
                  </a:lnTo>
                  <a:lnTo>
                    <a:pt x="1002" y="1541"/>
                  </a:lnTo>
                  <a:lnTo>
                    <a:pt x="1014" y="1548"/>
                  </a:lnTo>
                  <a:lnTo>
                    <a:pt x="1025" y="1556"/>
                  </a:lnTo>
                  <a:lnTo>
                    <a:pt x="1037" y="1562"/>
                  </a:lnTo>
                  <a:lnTo>
                    <a:pt x="1048" y="1567"/>
                  </a:lnTo>
                  <a:lnTo>
                    <a:pt x="1057" y="1571"/>
                  </a:lnTo>
                  <a:lnTo>
                    <a:pt x="1067" y="1575"/>
                  </a:lnTo>
                  <a:lnTo>
                    <a:pt x="1091" y="1583"/>
                  </a:lnTo>
                  <a:lnTo>
                    <a:pt x="1117" y="1589"/>
                  </a:lnTo>
                  <a:lnTo>
                    <a:pt x="1129" y="1592"/>
                  </a:lnTo>
                  <a:lnTo>
                    <a:pt x="1142" y="1594"/>
                  </a:lnTo>
                  <a:lnTo>
                    <a:pt x="1155" y="1595"/>
                  </a:lnTo>
                  <a:lnTo>
                    <a:pt x="1168" y="1596"/>
                  </a:lnTo>
                  <a:lnTo>
                    <a:pt x="1177" y="1596"/>
                  </a:lnTo>
                  <a:lnTo>
                    <a:pt x="1186" y="1596"/>
                  </a:lnTo>
                  <a:lnTo>
                    <a:pt x="1194" y="1596"/>
                  </a:lnTo>
                  <a:lnTo>
                    <a:pt x="1202" y="1596"/>
                  </a:lnTo>
                  <a:lnTo>
                    <a:pt x="1216" y="1595"/>
                  </a:lnTo>
                  <a:lnTo>
                    <a:pt x="1229" y="1594"/>
                  </a:lnTo>
                  <a:lnTo>
                    <a:pt x="1241" y="1592"/>
                  </a:lnTo>
                  <a:lnTo>
                    <a:pt x="1254" y="1589"/>
                  </a:lnTo>
                  <a:lnTo>
                    <a:pt x="1280" y="1583"/>
                  </a:lnTo>
                  <a:lnTo>
                    <a:pt x="1304" y="1575"/>
                  </a:lnTo>
                  <a:lnTo>
                    <a:pt x="1313" y="1571"/>
                  </a:lnTo>
                  <a:lnTo>
                    <a:pt x="1322" y="1567"/>
                  </a:lnTo>
                  <a:lnTo>
                    <a:pt x="1334" y="1562"/>
                  </a:lnTo>
                  <a:lnTo>
                    <a:pt x="1346" y="1556"/>
                  </a:lnTo>
                  <a:lnTo>
                    <a:pt x="1358" y="1548"/>
                  </a:lnTo>
                  <a:lnTo>
                    <a:pt x="1369" y="1541"/>
                  </a:lnTo>
                  <a:lnTo>
                    <a:pt x="1379" y="1534"/>
                  </a:lnTo>
                  <a:lnTo>
                    <a:pt x="1390" y="1527"/>
                  </a:lnTo>
                  <a:lnTo>
                    <a:pt x="1400" y="1518"/>
                  </a:lnTo>
                  <a:lnTo>
                    <a:pt x="1409" y="1510"/>
                  </a:lnTo>
                  <a:lnTo>
                    <a:pt x="1421" y="1499"/>
                  </a:lnTo>
                  <a:lnTo>
                    <a:pt x="1433" y="1487"/>
                  </a:lnTo>
                  <a:lnTo>
                    <a:pt x="1442" y="1477"/>
                  </a:lnTo>
                  <a:lnTo>
                    <a:pt x="1450" y="1467"/>
                  </a:lnTo>
                  <a:lnTo>
                    <a:pt x="1458" y="1456"/>
                  </a:lnTo>
                  <a:lnTo>
                    <a:pt x="1465" y="1445"/>
                  </a:lnTo>
                  <a:lnTo>
                    <a:pt x="1472" y="1434"/>
                  </a:lnTo>
                  <a:lnTo>
                    <a:pt x="1478" y="1423"/>
                  </a:lnTo>
                  <a:lnTo>
                    <a:pt x="1484" y="1411"/>
                  </a:lnTo>
                  <a:lnTo>
                    <a:pt x="1490" y="1400"/>
                  </a:lnTo>
                  <a:lnTo>
                    <a:pt x="1494" y="1391"/>
                  </a:lnTo>
                  <a:lnTo>
                    <a:pt x="1498" y="1381"/>
                  </a:lnTo>
                  <a:lnTo>
                    <a:pt x="1506" y="1356"/>
                  </a:lnTo>
                  <a:lnTo>
                    <a:pt x="1512" y="1331"/>
                  </a:lnTo>
                  <a:lnTo>
                    <a:pt x="1514" y="1319"/>
                  </a:lnTo>
                  <a:lnTo>
                    <a:pt x="1516" y="1306"/>
                  </a:lnTo>
                  <a:lnTo>
                    <a:pt x="1518" y="1292"/>
                  </a:lnTo>
                  <a:lnTo>
                    <a:pt x="1519" y="1279"/>
                  </a:lnTo>
                  <a:lnTo>
                    <a:pt x="1519" y="1270"/>
                  </a:lnTo>
                  <a:lnTo>
                    <a:pt x="1519" y="1262"/>
                  </a:lnTo>
                  <a:lnTo>
                    <a:pt x="1519" y="1254"/>
                  </a:lnTo>
                  <a:lnTo>
                    <a:pt x="1519" y="1246"/>
                  </a:lnTo>
                  <a:lnTo>
                    <a:pt x="1518" y="1233"/>
                  </a:lnTo>
                  <a:lnTo>
                    <a:pt x="1516" y="1220"/>
                  </a:lnTo>
                  <a:lnTo>
                    <a:pt x="1514" y="1206"/>
                  </a:lnTo>
                  <a:lnTo>
                    <a:pt x="1512" y="1193"/>
                  </a:lnTo>
                  <a:lnTo>
                    <a:pt x="1506" y="1168"/>
                  </a:lnTo>
                  <a:lnTo>
                    <a:pt x="1498" y="1144"/>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Chevron 15"/>
            <p:cNvSpPr/>
            <p:nvPr/>
          </p:nvSpPr>
          <p:spPr>
            <a:xfrm>
              <a:off x="2461949" y="1467291"/>
              <a:ext cx="1626108" cy="3003410"/>
            </a:xfrm>
            <a:prstGeom prst="chevron">
              <a:avLst/>
            </a:prstGeom>
            <a:solidFill>
              <a:schemeClr val="accent6">
                <a:lumMod val="60000"/>
                <a:lumOff val="40000"/>
                <a:alpha val="19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7" name="TextBox 16"/>
          <p:cNvSpPr txBox="1"/>
          <p:nvPr/>
        </p:nvSpPr>
        <p:spPr>
          <a:xfrm>
            <a:off x="1300580" y="3494610"/>
            <a:ext cx="2039713" cy="307777"/>
          </a:xfrm>
          <a:prstGeom prst="rect">
            <a:avLst/>
          </a:prstGeom>
          <a:noFill/>
        </p:spPr>
        <p:txBody>
          <a:bodyPr wrap="square" rtlCol="0">
            <a:spAutoFit/>
          </a:bodyPr>
          <a:lstStyle/>
          <a:p>
            <a:pPr algn="ctr"/>
            <a:r>
              <a:rPr lang="en-US" sz="1400" b="1" dirty="0">
                <a:solidFill>
                  <a:srgbClr val="384DEC"/>
                </a:solidFill>
              </a:rPr>
              <a:t>Public</a:t>
            </a:r>
          </a:p>
        </p:txBody>
      </p:sp>
      <p:pic>
        <p:nvPicPr>
          <p:cNvPr id="18" name="Picture 17"/>
          <p:cNvPicPr>
            <a:picLocks noChangeAspect="1"/>
          </p:cNvPicPr>
          <p:nvPr/>
        </p:nvPicPr>
        <p:blipFill>
          <a:blip r:embed="rId7"/>
          <a:stretch>
            <a:fillRect/>
          </a:stretch>
        </p:blipFill>
        <p:spPr>
          <a:xfrm>
            <a:off x="4938800" y="4107771"/>
            <a:ext cx="365871" cy="269830"/>
          </a:xfrm>
          <a:prstGeom prst="rect">
            <a:avLst/>
          </a:prstGeom>
        </p:spPr>
      </p:pic>
      <p:sp>
        <p:nvSpPr>
          <p:cNvPr id="19" name="Chevron 18"/>
          <p:cNvSpPr/>
          <p:nvPr/>
        </p:nvSpPr>
        <p:spPr>
          <a:xfrm>
            <a:off x="4642945" y="3993507"/>
            <a:ext cx="924424" cy="541422"/>
          </a:xfrm>
          <a:prstGeom prst="chevron">
            <a:avLst/>
          </a:prstGeom>
          <a:solidFill>
            <a:srgbClr val="38E1F8">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26"/>
          <p:cNvSpPr>
            <a:spLocks noEditPoints="1"/>
          </p:cNvSpPr>
          <p:nvPr/>
        </p:nvSpPr>
        <p:spPr bwMode="auto">
          <a:xfrm>
            <a:off x="7676788" y="4096382"/>
            <a:ext cx="292608" cy="292608"/>
          </a:xfrm>
          <a:custGeom>
            <a:avLst/>
            <a:gdLst>
              <a:gd name="T0" fmla="*/ 1995 w 2527"/>
              <a:gd name="T1" fmla="*/ 990 h 2442"/>
              <a:gd name="T2" fmla="*/ 1964 w 2527"/>
              <a:gd name="T3" fmla="*/ 697 h 2442"/>
              <a:gd name="T4" fmla="*/ 2017 w 2527"/>
              <a:gd name="T5" fmla="*/ 421 h 2442"/>
              <a:gd name="T6" fmla="*/ 1756 w 2527"/>
              <a:gd name="T7" fmla="*/ 448 h 2442"/>
              <a:gd name="T8" fmla="*/ 1524 w 2527"/>
              <a:gd name="T9" fmla="*/ 349 h 2442"/>
              <a:gd name="T10" fmla="*/ 1347 w 2527"/>
              <a:gd name="T11" fmla="*/ 119 h 2442"/>
              <a:gd name="T12" fmla="*/ 1065 w 2527"/>
              <a:gd name="T13" fmla="*/ 50 h 2442"/>
              <a:gd name="T14" fmla="*/ 899 w 2527"/>
              <a:gd name="T15" fmla="*/ 457 h 2442"/>
              <a:gd name="T16" fmla="*/ 619 w 2527"/>
              <a:gd name="T17" fmla="*/ 496 h 2442"/>
              <a:gd name="T18" fmla="*/ 346 w 2527"/>
              <a:gd name="T19" fmla="*/ 399 h 2442"/>
              <a:gd name="T20" fmla="*/ 354 w 2527"/>
              <a:gd name="T21" fmla="*/ 667 h 2442"/>
              <a:gd name="T22" fmla="*/ 272 w 2527"/>
              <a:gd name="T23" fmla="*/ 933 h 2442"/>
              <a:gd name="T24" fmla="*/ 103 w 2527"/>
              <a:gd name="T25" fmla="*/ 1106 h 2442"/>
              <a:gd name="T26" fmla="*/ 62 w 2527"/>
              <a:gd name="T27" fmla="*/ 1393 h 2442"/>
              <a:gd name="T28" fmla="*/ 377 w 2527"/>
              <a:gd name="T29" fmla="*/ 1524 h 2442"/>
              <a:gd name="T30" fmla="*/ 303 w 2527"/>
              <a:gd name="T31" fmla="*/ 1929 h 2442"/>
              <a:gd name="T32" fmla="*/ 233 w 2527"/>
              <a:gd name="T33" fmla="*/ 2211 h 2442"/>
              <a:gd name="T34" fmla="*/ 512 w 2527"/>
              <a:gd name="T35" fmla="*/ 2154 h 2442"/>
              <a:gd name="T36" fmla="*/ 867 w 2527"/>
              <a:gd name="T37" fmla="*/ 2181 h 2442"/>
              <a:gd name="T38" fmla="*/ 1034 w 2527"/>
              <a:gd name="T39" fmla="*/ 2349 h 2442"/>
              <a:gd name="T40" fmla="*/ 1233 w 2527"/>
              <a:gd name="T41" fmla="*/ 2436 h 2442"/>
              <a:gd name="T42" fmla="*/ 1323 w 2527"/>
              <a:gd name="T43" fmla="*/ 2174 h 2442"/>
              <a:gd name="T44" fmla="*/ 1565 w 2527"/>
              <a:gd name="T45" fmla="*/ 2026 h 2442"/>
              <a:gd name="T46" fmla="*/ 2034 w 2527"/>
              <a:gd name="T47" fmla="*/ 2260 h 2442"/>
              <a:gd name="T48" fmla="*/ 2169 w 2527"/>
              <a:gd name="T49" fmla="*/ 2017 h 2442"/>
              <a:gd name="T50" fmla="*/ 2193 w 2527"/>
              <a:gd name="T51" fmla="*/ 1688 h 2442"/>
              <a:gd name="T52" fmla="*/ 2357 w 2527"/>
              <a:gd name="T53" fmla="*/ 1429 h 2442"/>
              <a:gd name="T54" fmla="*/ 2507 w 2527"/>
              <a:gd name="T55" fmla="*/ 1179 h 2442"/>
              <a:gd name="T56" fmla="*/ 2081 w 2527"/>
              <a:gd name="T57" fmla="*/ 1502 h 2442"/>
              <a:gd name="T58" fmla="*/ 1970 w 2527"/>
              <a:gd name="T59" fmla="*/ 1622 h 2442"/>
              <a:gd name="T60" fmla="*/ 1987 w 2527"/>
              <a:gd name="T61" fmla="*/ 1925 h 2442"/>
              <a:gd name="T62" fmla="*/ 1581 w 2527"/>
              <a:gd name="T63" fmla="*/ 1905 h 2442"/>
              <a:gd name="T64" fmla="*/ 1408 w 2527"/>
              <a:gd name="T65" fmla="*/ 1848 h 2442"/>
              <a:gd name="T66" fmla="*/ 1364 w 2527"/>
              <a:gd name="T67" fmla="*/ 2012 h 2442"/>
              <a:gd name="T68" fmla="*/ 1106 w 2527"/>
              <a:gd name="T69" fmla="*/ 2123 h 2442"/>
              <a:gd name="T70" fmla="*/ 937 w 2527"/>
              <a:gd name="T71" fmla="*/ 1971 h 2442"/>
              <a:gd name="T72" fmla="*/ 764 w 2527"/>
              <a:gd name="T73" fmla="*/ 1979 h 2442"/>
              <a:gd name="T74" fmla="*/ 451 w 2527"/>
              <a:gd name="T75" fmla="*/ 1952 h 2442"/>
              <a:gd name="T76" fmla="*/ 616 w 2527"/>
              <a:gd name="T77" fmla="*/ 1562 h 2442"/>
              <a:gd name="T78" fmla="*/ 529 w 2527"/>
              <a:gd name="T79" fmla="*/ 1432 h 2442"/>
              <a:gd name="T80" fmla="*/ 338 w 2527"/>
              <a:gd name="T81" fmla="*/ 1279 h 2442"/>
              <a:gd name="T82" fmla="*/ 411 w 2527"/>
              <a:gd name="T83" fmla="*/ 1053 h 2442"/>
              <a:gd name="T84" fmla="*/ 515 w 2527"/>
              <a:gd name="T85" fmla="*/ 943 h 2442"/>
              <a:gd name="T86" fmla="*/ 468 w 2527"/>
              <a:gd name="T87" fmla="*/ 699 h 2442"/>
              <a:gd name="T88" fmla="*/ 796 w 2527"/>
              <a:gd name="T89" fmla="*/ 642 h 2442"/>
              <a:gd name="T90" fmla="*/ 970 w 2527"/>
              <a:gd name="T91" fmla="*/ 676 h 2442"/>
              <a:gd name="T92" fmla="*/ 992 w 2527"/>
              <a:gd name="T93" fmla="*/ 501 h 2442"/>
              <a:gd name="T94" fmla="*/ 1404 w 2527"/>
              <a:gd name="T95" fmla="*/ 414 h 2442"/>
              <a:gd name="T96" fmla="*/ 1323 w 2527"/>
              <a:gd name="T97" fmla="*/ 904 h 2442"/>
              <a:gd name="T98" fmla="*/ 1617 w 2527"/>
              <a:gd name="T99" fmla="*/ 531 h 2442"/>
              <a:gd name="T100" fmla="*/ 1833 w 2527"/>
              <a:gd name="T101" fmla="*/ 697 h 2442"/>
              <a:gd name="T102" fmla="*/ 1754 w 2527"/>
              <a:gd name="T103" fmla="*/ 976 h 2442"/>
              <a:gd name="T104" fmla="*/ 1849 w 2527"/>
              <a:gd name="T105" fmla="*/ 1094 h 2442"/>
              <a:gd name="T106" fmla="*/ 1569 w 2527"/>
              <a:gd name="T107" fmla="*/ 1279 h 2442"/>
              <a:gd name="T108" fmla="*/ 1433 w 2527"/>
              <a:gd name="T109" fmla="*/ 1039 h 2442"/>
              <a:gd name="T110" fmla="*/ 1177 w 2527"/>
              <a:gd name="T111" fmla="*/ 928 h 2442"/>
              <a:gd name="T112" fmla="*/ 921 w 2527"/>
              <a:gd name="T113" fmla="*/ 1058 h 2442"/>
              <a:gd name="T114" fmla="*/ 856 w 2527"/>
              <a:gd name="T115" fmla="*/ 1319 h 2442"/>
              <a:gd name="T116" fmla="*/ 1025 w 2527"/>
              <a:gd name="T117" fmla="*/ 1556 h 2442"/>
              <a:gd name="T118" fmla="*/ 1313 w 2527"/>
              <a:gd name="T119" fmla="*/ 1571 h 2442"/>
              <a:gd name="T120" fmla="*/ 1498 w 2527"/>
              <a:gd name="T121" fmla="*/ 1381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7" h="2442">
                <a:moveTo>
                  <a:pt x="2357" y="1090"/>
                </a:moveTo>
                <a:lnTo>
                  <a:pt x="2347" y="1090"/>
                </a:lnTo>
                <a:lnTo>
                  <a:pt x="2337" y="1091"/>
                </a:lnTo>
                <a:lnTo>
                  <a:pt x="2327" y="1093"/>
                </a:lnTo>
                <a:lnTo>
                  <a:pt x="2317" y="1095"/>
                </a:lnTo>
                <a:lnTo>
                  <a:pt x="2308" y="1097"/>
                </a:lnTo>
                <a:lnTo>
                  <a:pt x="2297" y="1101"/>
                </a:lnTo>
                <a:lnTo>
                  <a:pt x="2288" y="1104"/>
                </a:lnTo>
                <a:lnTo>
                  <a:pt x="2280" y="1109"/>
                </a:lnTo>
                <a:lnTo>
                  <a:pt x="2271" y="1113"/>
                </a:lnTo>
                <a:lnTo>
                  <a:pt x="2263" y="1118"/>
                </a:lnTo>
                <a:lnTo>
                  <a:pt x="2255" y="1125"/>
                </a:lnTo>
                <a:lnTo>
                  <a:pt x="2248" y="1131"/>
                </a:lnTo>
                <a:lnTo>
                  <a:pt x="2241" y="1138"/>
                </a:lnTo>
                <a:lnTo>
                  <a:pt x="2234" y="1144"/>
                </a:lnTo>
                <a:lnTo>
                  <a:pt x="2227" y="1152"/>
                </a:lnTo>
                <a:lnTo>
                  <a:pt x="2222" y="1159"/>
                </a:lnTo>
                <a:lnTo>
                  <a:pt x="1983" y="1030"/>
                </a:lnTo>
                <a:lnTo>
                  <a:pt x="1989" y="1018"/>
                </a:lnTo>
                <a:lnTo>
                  <a:pt x="1993" y="1004"/>
                </a:lnTo>
                <a:lnTo>
                  <a:pt x="1995" y="990"/>
                </a:lnTo>
                <a:lnTo>
                  <a:pt x="1996" y="976"/>
                </a:lnTo>
                <a:lnTo>
                  <a:pt x="1996" y="965"/>
                </a:lnTo>
                <a:lnTo>
                  <a:pt x="1995" y="955"/>
                </a:lnTo>
                <a:lnTo>
                  <a:pt x="1992" y="944"/>
                </a:lnTo>
                <a:lnTo>
                  <a:pt x="1989" y="935"/>
                </a:lnTo>
                <a:lnTo>
                  <a:pt x="1986" y="925"/>
                </a:lnTo>
                <a:lnTo>
                  <a:pt x="1981" y="916"/>
                </a:lnTo>
                <a:lnTo>
                  <a:pt x="1976" y="908"/>
                </a:lnTo>
                <a:lnTo>
                  <a:pt x="1970" y="900"/>
                </a:lnTo>
                <a:lnTo>
                  <a:pt x="1964" y="893"/>
                </a:lnTo>
                <a:lnTo>
                  <a:pt x="1957" y="886"/>
                </a:lnTo>
                <a:lnTo>
                  <a:pt x="1948" y="880"/>
                </a:lnTo>
                <a:lnTo>
                  <a:pt x="1940" y="874"/>
                </a:lnTo>
                <a:lnTo>
                  <a:pt x="1931" y="869"/>
                </a:lnTo>
                <a:lnTo>
                  <a:pt x="1922" y="864"/>
                </a:lnTo>
                <a:lnTo>
                  <a:pt x="1913" y="860"/>
                </a:lnTo>
                <a:lnTo>
                  <a:pt x="1903" y="857"/>
                </a:lnTo>
                <a:lnTo>
                  <a:pt x="1919" y="710"/>
                </a:lnTo>
                <a:lnTo>
                  <a:pt x="1934" y="707"/>
                </a:lnTo>
                <a:lnTo>
                  <a:pt x="1949" y="703"/>
                </a:lnTo>
                <a:lnTo>
                  <a:pt x="1964" y="697"/>
                </a:lnTo>
                <a:lnTo>
                  <a:pt x="1978" y="691"/>
                </a:lnTo>
                <a:lnTo>
                  <a:pt x="1990" y="683"/>
                </a:lnTo>
                <a:lnTo>
                  <a:pt x="2002" y="674"/>
                </a:lnTo>
                <a:lnTo>
                  <a:pt x="2014" y="665"/>
                </a:lnTo>
                <a:lnTo>
                  <a:pt x="2024" y="654"/>
                </a:lnTo>
                <a:lnTo>
                  <a:pt x="2033" y="642"/>
                </a:lnTo>
                <a:lnTo>
                  <a:pt x="2043" y="630"/>
                </a:lnTo>
                <a:lnTo>
                  <a:pt x="2050" y="617"/>
                </a:lnTo>
                <a:lnTo>
                  <a:pt x="2056" y="602"/>
                </a:lnTo>
                <a:lnTo>
                  <a:pt x="2061" y="588"/>
                </a:lnTo>
                <a:lnTo>
                  <a:pt x="2065" y="573"/>
                </a:lnTo>
                <a:lnTo>
                  <a:pt x="2067" y="557"/>
                </a:lnTo>
                <a:lnTo>
                  <a:pt x="2067" y="542"/>
                </a:lnTo>
                <a:lnTo>
                  <a:pt x="2067" y="524"/>
                </a:lnTo>
                <a:lnTo>
                  <a:pt x="2064" y="507"/>
                </a:lnTo>
                <a:lnTo>
                  <a:pt x="2060" y="491"/>
                </a:lnTo>
                <a:lnTo>
                  <a:pt x="2054" y="475"/>
                </a:lnTo>
                <a:lnTo>
                  <a:pt x="2047" y="461"/>
                </a:lnTo>
                <a:lnTo>
                  <a:pt x="2038" y="447"/>
                </a:lnTo>
                <a:lnTo>
                  <a:pt x="2028" y="433"/>
                </a:lnTo>
                <a:lnTo>
                  <a:pt x="2017" y="421"/>
                </a:lnTo>
                <a:lnTo>
                  <a:pt x="2006" y="410"/>
                </a:lnTo>
                <a:lnTo>
                  <a:pt x="1993" y="401"/>
                </a:lnTo>
                <a:lnTo>
                  <a:pt x="1979" y="392"/>
                </a:lnTo>
                <a:lnTo>
                  <a:pt x="1964" y="385"/>
                </a:lnTo>
                <a:lnTo>
                  <a:pt x="1948" y="380"/>
                </a:lnTo>
                <a:lnTo>
                  <a:pt x="1932" y="376"/>
                </a:lnTo>
                <a:lnTo>
                  <a:pt x="1915" y="373"/>
                </a:lnTo>
                <a:lnTo>
                  <a:pt x="1898" y="372"/>
                </a:lnTo>
                <a:lnTo>
                  <a:pt x="1885" y="373"/>
                </a:lnTo>
                <a:lnTo>
                  <a:pt x="1872" y="374"/>
                </a:lnTo>
                <a:lnTo>
                  <a:pt x="1858" y="377"/>
                </a:lnTo>
                <a:lnTo>
                  <a:pt x="1845" y="380"/>
                </a:lnTo>
                <a:lnTo>
                  <a:pt x="1834" y="385"/>
                </a:lnTo>
                <a:lnTo>
                  <a:pt x="1822" y="390"/>
                </a:lnTo>
                <a:lnTo>
                  <a:pt x="1811" y="396"/>
                </a:lnTo>
                <a:lnTo>
                  <a:pt x="1800" y="403"/>
                </a:lnTo>
                <a:lnTo>
                  <a:pt x="1791" y="410"/>
                </a:lnTo>
                <a:lnTo>
                  <a:pt x="1780" y="419"/>
                </a:lnTo>
                <a:lnTo>
                  <a:pt x="1771" y="428"/>
                </a:lnTo>
                <a:lnTo>
                  <a:pt x="1763" y="437"/>
                </a:lnTo>
                <a:lnTo>
                  <a:pt x="1756" y="448"/>
                </a:lnTo>
                <a:lnTo>
                  <a:pt x="1750" y="459"/>
                </a:lnTo>
                <a:lnTo>
                  <a:pt x="1744" y="470"/>
                </a:lnTo>
                <a:lnTo>
                  <a:pt x="1739" y="482"/>
                </a:lnTo>
                <a:lnTo>
                  <a:pt x="1633" y="473"/>
                </a:lnTo>
                <a:lnTo>
                  <a:pt x="1633" y="472"/>
                </a:lnTo>
                <a:lnTo>
                  <a:pt x="1633" y="471"/>
                </a:lnTo>
                <a:lnTo>
                  <a:pt x="1633" y="458"/>
                </a:lnTo>
                <a:lnTo>
                  <a:pt x="1631" y="446"/>
                </a:lnTo>
                <a:lnTo>
                  <a:pt x="1628" y="434"/>
                </a:lnTo>
                <a:lnTo>
                  <a:pt x="1624" y="423"/>
                </a:lnTo>
                <a:lnTo>
                  <a:pt x="1619" y="412"/>
                </a:lnTo>
                <a:lnTo>
                  <a:pt x="1613" y="403"/>
                </a:lnTo>
                <a:lnTo>
                  <a:pt x="1605" y="393"/>
                </a:lnTo>
                <a:lnTo>
                  <a:pt x="1597" y="385"/>
                </a:lnTo>
                <a:lnTo>
                  <a:pt x="1589" y="377"/>
                </a:lnTo>
                <a:lnTo>
                  <a:pt x="1579" y="370"/>
                </a:lnTo>
                <a:lnTo>
                  <a:pt x="1570" y="364"/>
                </a:lnTo>
                <a:lnTo>
                  <a:pt x="1559" y="359"/>
                </a:lnTo>
                <a:lnTo>
                  <a:pt x="1548" y="354"/>
                </a:lnTo>
                <a:lnTo>
                  <a:pt x="1537" y="351"/>
                </a:lnTo>
                <a:lnTo>
                  <a:pt x="1524" y="349"/>
                </a:lnTo>
                <a:lnTo>
                  <a:pt x="1511" y="349"/>
                </a:lnTo>
                <a:lnTo>
                  <a:pt x="1500" y="349"/>
                </a:lnTo>
                <a:lnTo>
                  <a:pt x="1489" y="351"/>
                </a:lnTo>
                <a:lnTo>
                  <a:pt x="1478" y="353"/>
                </a:lnTo>
                <a:lnTo>
                  <a:pt x="1468" y="358"/>
                </a:lnTo>
                <a:lnTo>
                  <a:pt x="1458" y="363"/>
                </a:lnTo>
                <a:lnTo>
                  <a:pt x="1448" y="368"/>
                </a:lnTo>
                <a:lnTo>
                  <a:pt x="1438" y="374"/>
                </a:lnTo>
                <a:lnTo>
                  <a:pt x="1430" y="381"/>
                </a:lnTo>
                <a:lnTo>
                  <a:pt x="1316" y="277"/>
                </a:lnTo>
                <a:lnTo>
                  <a:pt x="1325" y="265"/>
                </a:lnTo>
                <a:lnTo>
                  <a:pt x="1332" y="253"/>
                </a:lnTo>
                <a:lnTo>
                  <a:pt x="1339" y="241"/>
                </a:lnTo>
                <a:lnTo>
                  <a:pt x="1344" y="227"/>
                </a:lnTo>
                <a:lnTo>
                  <a:pt x="1349" y="214"/>
                </a:lnTo>
                <a:lnTo>
                  <a:pt x="1352" y="200"/>
                </a:lnTo>
                <a:lnTo>
                  <a:pt x="1355" y="184"/>
                </a:lnTo>
                <a:lnTo>
                  <a:pt x="1355" y="169"/>
                </a:lnTo>
                <a:lnTo>
                  <a:pt x="1354" y="152"/>
                </a:lnTo>
                <a:lnTo>
                  <a:pt x="1351" y="135"/>
                </a:lnTo>
                <a:lnTo>
                  <a:pt x="1347" y="119"/>
                </a:lnTo>
                <a:lnTo>
                  <a:pt x="1341" y="104"/>
                </a:lnTo>
                <a:lnTo>
                  <a:pt x="1334" y="88"/>
                </a:lnTo>
                <a:lnTo>
                  <a:pt x="1326" y="74"/>
                </a:lnTo>
                <a:lnTo>
                  <a:pt x="1316" y="62"/>
                </a:lnTo>
                <a:lnTo>
                  <a:pt x="1305" y="50"/>
                </a:lnTo>
                <a:lnTo>
                  <a:pt x="1293" y="39"/>
                </a:lnTo>
                <a:lnTo>
                  <a:pt x="1280" y="29"/>
                </a:lnTo>
                <a:lnTo>
                  <a:pt x="1266" y="21"/>
                </a:lnTo>
                <a:lnTo>
                  <a:pt x="1251" y="13"/>
                </a:lnTo>
                <a:lnTo>
                  <a:pt x="1236" y="7"/>
                </a:lnTo>
                <a:lnTo>
                  <a:pt x="1220" y="3"/>
                </a:lnTo>
                <a:lnTo>
                  <a:pt x="1203" y="1"/>
                </a:lnTo>
                <a:lnTo>
                  <a:pt x="1186" y="0"/>
                </a:lnTo>
                <a:lnTo>
                  <a:pt x="1168" y="1"/>
                </a:lnTo>
                <a:lnTo>
                  <a:pt x="1151" y="3"/>
                </a:lnTo>
                <a:lnTo>
                  <a:pt x="1135" y="7"/>
                </a:lnTo>
                <a:lnTo>
                  <a:pt x="1120" y="13"/>
                </a:lnTo>
                <a:lnTo>
                  <a:pt x="1105" y="21"/>
                </a:lnTo>
                <a:lnTo>
                  <a:pt x="1090" y="29"/>
                </a:lnTo>
                <a:lnTo>
                  <a:pt x="1077" y="39"/>
                </a:lnTo>
                <a:lnTo>
                  <a:pt x="1065" y="50"/>
                </a:lnTo>
                <a:lnTo>
                  <a:pt x="1055" y="62"/>
                </a:lnTo>
                <a:lnTo>
                  <a:pt x="1045" y="74"/>
                </a:lnTo>
                <a:lnTo>
                  <a:pt x="1037" y="88"/>
                </a:lnTo>
                <a:lnTo>
                  <a:pt x="1030" y="104"/>
                </a:lnTo>
                <a:lnTo>
                  <a:pt x="1024" y="119"/>
                </a:lnTo>
                <a:lnTo>
                  <a:pt x="1020" y="135"/>
                </a:lnTo>
                <a:lnTo>
                  <a:pt x="1017" y="152"/>
                </a:lnTo>
                <a:lnTo>
                  <a:pt x="1016" y="169"/>
                </a:lnTo>
                <a:lnTo>
                  <a:pt x="1017" y="188"/>
                </a:lnTo>
                <a:lnTo>
                  <a:pt x="1020" y="206"/>
                </a:lnTo>
                <a:lnTo>
                  <a:pt x="1025" y="222"/>
                </a:lnTo>
                <a:lnTo>
                  <a:pt x="1031" y="238"/>
                </a:lnTo>
                <a:lnTo>
                  <a:pt x="1039" y="254"/>
                </a:lnTo>
                <a:lnTo>
                  <a:pt x="1048" y="268"/>
                </a:lnTo>
                <a:lnTo>
                  <a:pt x="1058" y="282"/>
                </a:lnTo>
                <a:lnTo>
                  <a:pt x="1070" y="294"/>
                </a:lnTo>
                <a:lnTo>
                  <a:pt x="950" y="469"/>
                </a:lnTo>
                <a:lnTo>
                  <a:pt x="938" y="464"/>
                </a:lnTo>
                <a:lnTo>
                  <a:pt x="926" y="460"/>
                </a:lnTo>
                <a:lnTo>
                  <a:pt x="912" y="458"/>
                </a:lnTo>
                <a:lnTo>
                  <a:pt x="899" y="457"/>
                </a:lnTo>
                <a:lnTo>
                  <a:pt x="888" y="458"/>
                </a:lnTo>
                <a:lnTo>
                  <a:pt x="878" y="459"/>
                </a:lnTo>
                <a:lnTo>
                  <a:pt x="869" y="461"/>
                </a:lnTo>
                <a:lnTo>
                  <a:pt x="859" y="464"/>
                </a:lnTo>
                <a:lnTo>
                  <a:pt x="850" y="468"/>
                </a:lnTo>
                <a:lnTo>
                  <a:pt x="841" y="472"/>
                </a:lnTo>
                <a:lnTo>
                  <a:pt x="832" y="477"/>
                </a:lnTo>
                <a:lnTo>
                  <a:pt x="824" y="482"/>
                </a:lnTo>
                <a:lnTo>
                  <a:pt x="817" y="489"/>
                </a:lnTo>
                <a:lnTo>
                  <a:pt x="810" y="495"/>
                </a:lnTo>
                <a:lnTo>
                  <a:pt x="804" y="503"/>
                </a:lnTo>
                <a:lnTo>
                  <a:pt x="798" y="510"/>
                </a:lnTo>
                <a:lnTo>
                  <a:pt x="793" y="519"/>
                </a:lnTo>
                <a:lnTo>
                  <a:pt x="789" y="528"/>
                </a:lnTo>
                <a:lnTo>
                  <a:pt x="785" y="537"/>
                </a:lnTo>
                <a:lnTo>
                  <a:pt x="782" y="547"/>
                </a:lnTo>
                <a:lnTo>
                  <a:pt x="622" y="533"/>
                </a:lnTo>
                <a:lnTo>
                  <a:pt x="623" y="532"/>
                </a:lnTo>
                <a:lnTo>
                  <a:pt x="623" y="530"/>
                </a:lnTo>
                <a:lnTo>
                  <a:pt x="622" y="512"/>
                </a:lnTo>
                <a:lnTo>
                  <a:pt x="619" y="496"/>
                </a:lnTo>
                <a:lnTo>
                  <a:pt x="615" y="480"/>
                </a:lnTo>
                <a:lnTo>
                  <a:pt x="609" y="464"/>
                </a:lnTo>
                <a:lnTo>
                  <a:pt x="602" y="450"/>
                </a:lnTo>
                <a:lnTo>
                  <a:pt x="594" y="435"/>
                </a:lnTo>
                <a:lnTo>
                  <a:pt x="584" y="422"/>
                </a:lnTo>
                <a:lnTo>
                  <a:pt x="572" y="410"/>
                </a:lnTo>
                <a:lnTo>
                  <a:pt x="561" y="399"/>
                </a:lnTo>
                <a:lnTo>
                  <a:pt x="548" y="390"/>
                </a:lnTo>
                <a:lnTo>
                  <a:pt x="534" y="381"/>
                </a:lnTo>
                <a:lnTo>
                  <a:pt x="519" y="374"/>
                </a:lnTo>
                <a:lnTo>
                  <a:pt x="504" y="368"/>
                </a:lnTo>
                <a:lnTo>
                  <a:pt x="487" y="364"/>
                </a:lnTo>
                <a:lnTo>
                  <a:pt x="470" y="362"/>
                </a:lnTo>
                <a:lnTo>
                  <a:pt x="453" y="361"/>
                </a:lnTo>
                <a:lnTo>
                  <a:pt x="436" y="362"/>
                </a:lnTo>
                <a:lnTo>
                  <a:pt x="419" y="364"/>
                </a:lnTo>
                <a:lnTo>
                  <a:pt x="402" y="368"/>
                </a:lnTo>
                <a:lnTo>
                  <a:pt x="387" y="374"/>
                </a:lnTo>
                <a:lnTo>
                  <a:pt x="372" y="381"/>
                </a:lnTo>
                <a:lnTo>
                  <a:pt x="358" y="390"/>
                </a:lnTo>
                <a:lnTo>
                  <a:pt x="346" y="399"/>
                </a:lnTo>
                <a:lnTo>
                  <a:pt x="334" y="410"/>
                </a:lnTo>
                <a:lnTo>
                  <a:pt x="323" y="422"/>
                </a:lnTo>
                <a:lnTo>
                  <a:pt x="312" y="435"/>
                </a:lnTo>
                <a:lnTo>
                  <a:pt x="304" y="450"/>
                </a:lnTo>
                <a:lnTo>
                  <a:pt x="297" y="464"/>
                </a:lnTo>
                <a:lnTo>
                  <a:pt x="291" y="480"/>
                </a:lnTo>
                <a:lnTo>
                  <a:pt x="287" y="496"/>
                </a:lnTo>
                <a:lnTo>
                  <a:pt x="284" y="512"/>
                </a:lnTo>
                <a:lnTo>
                  <a:pt x="284" y="530"/>
                </a:lnTo>
                <a:lnTo>
                  <a:pt x="284" y="544"/>
                </a:lnTo>
                <a:lnTo>
                  <a:pt x="286" y="558"/>
                </a:lnTo>
                <a:lnTo>
                  <a:pt x="289" y="571"/>
                </a:lnTo>
                <a:lnTo>
                  <a:pt x="292" y="584"/>
                </a:lnTo>
                <a:lnTo>
                  <a:pt x="297" y="596"/>
                </a:lnTo>
                <a:lnTo>
                  <a:pt x="303" y="608"/>
                </a:lnTo>
                <a:lnTo>
                  <a:pt x="309" y="620"/>
                </a:lnTo>
                <a:lnTo>
                  <a:pt x="316" y="631"/>
                </a:lnTo>
                <a:lnTo>
                  <a:pt x="325" y="641"/>
                </a:lnTo>
                <a:lnTo>
                  <a:pt x="334" y="650"/>
                </a:lnTo>
                <a:lnTo>
                  <a:pt x="344" y="659"/>
                </a:lnTo>
                <a:lnTo>
                  <a:pt x="354" y="667"/>
                </a:lnTo>
                <a:lnTo>
                  <a:pt x="365" y="674"/>
                </a:lnTo>
                <a:lnTo>
                  <a:pt x="376" y="681"/>
                </a:lnTo>
                <a:lnTo>
                  <a:pt x="388" y="686"/>
                </a:lnTo>
                <a:lnTo>
                  <a:pt x="401" y="691"/>
                </a:lnTo>
                <a:lnTo>
                  <a:pt x="386" y="812"/>
                </a:lnTo>
                <a:lnTo>
                  <a:pt x="375" y="814"/>
                </a:lnTo>
                <a:lnTo>
                  <a:pt x="363" y="816"/>
                </a:lnTo>
                <a:lnTo>
                  <a:pt x="352" y="819"/>
                </a:lnTo>
                <a:lnTo>
                  <a:pt x="342" y="824"/>
                </a:lnTo>
                <a:lnTo>
                  <a:pt x="332" y="829"/>
                </a:lnTo>
                <a:lnTo>
                  <a:pt x="323" y="835"/>
                </a:lnTo>
                <a:lnTo>
                  <a:pt x="313" y="842"/>
                </a:lnTo>
                <a:lnTo>
                  <a:pt x="305" y="849"/>
                </a:lnTo>
                <a:lnTo>
                  <a:pt x="298" y="858"/>
                </a:lnTo>
                <a:lnTo>
                  <a:pt x="291" y="867"/>
                </a:lnTo>
                <a:lnTo>
                  <a:pt x="286" y="878"/>
                </a:lnTo>
                <a:lnTo>
                  <a:pt x="281" y="888"/>
                </a:lnTo>
                <a:lnTo>
                  <a:pt x="277" y="898"/>
                </a:lnTo>
                <a:lnTo>
                  <a:pt x="275" y="909"/>
                </a:lnTo>
                <a:lnTo>
                  <a:pt x="273" y="921"/>
                </a:lnTo>
                <a:lnTo>
                  <a:pt x="272" y="933"/>
                </a:lnTo>
                <a:lnTo>
                  <a:pt x="273" y="946"/>
                </a:lnTo>
                <a:lnTo>
                  <a:pt x="275" y="959"/>
                </a:lnTo>
                <a:lnTo>
                  <a:pt x="278" y="971"/>
                </a:lnTo>
                <a:lnTo>
                  <a:pt x="283" y="982"/>
                </a:lnTo>
                <a:lnTo>
                  <a:pt x="288" y="993"/>
                </a:lnTo>
                <a:lnTo>
                  <a:pt x="295" y="1003"/>
                </a:lnTo>
                <a:lnTo>
                  <a:pt x="302" y="1013"/>
                </a:lnTo>
                <a:lnTo>
                  <a:pt x="311" y="1021"/>
                </a:lnTo>
                <a:lnTo>
                  <a:pt x="246" y="1111"/>
                </a:lnTo>
                <a:lnTo>
                  <a:pt x="237" y="1107"/>
                </a:lnTo>
                <a:lnTo>
                  <a:pt x="227" y="1103"/>
                </a:lnTo>
                <a:lnTo>
                  <a:pt x="218" y="1100"/>
                </a:lnTo>
                <a:lnTo>
                  <a:pt x="209" y="1097"/>
                </a:lnTo>
                <a:lnTo>
                  <a:pt x="199" y="1095"/>
                </a:lnTo>
                <a:lnTo>
                  <a:pt x="190" y="1094"/>
                </a:lnTo>
                <a:lnTo>
                  <a:pt x="180" y="1093"/>
                </a:lnTo>
                <a:lnTo>
                  <a:pt x="170" y="1093"/>
                </a:lnTo>
                <a:lnTo>
                  <a:pt x="152" y="1094"/>
                </a:lnTo>
                <a:lnTo>
                  <a:pt x="135" y="1096"/>
                </a:lnTo>
                <a:lnTo>
                  <a:pt x="119" y="1100"/>
                </a:lnTo>
                <a:lnTo>
                  <a:pt x="103" y="1106"/>
                </a:lnTo>
                <a:lnTo>
                  <a:pt x="89" y="1113"/>
                </a:lnTo>
                <a:lnTo>
                  <a:pt x="75" y="1121"/>
                </a:lnTo>
                <a:lnTo>
                  <a:pt x="62" y="1132"/>
                </a:lnTo>
                <a:lnTo>
                  <a:pt x="49" y="1143"/>
                </a:lnTo>
                <a:lnTo>
                  <a:pt x="38" y="1155"/>
                </a:lnTo>
                <a:lnTo>
                  <a:pt x="29" y="1168"/>
                </a:lnTo>
                <a:lnTo>
                  <a:pt x="20" y="1181"/>
                </a:lnTo>
                <a:lnTo>
                  <a:pt x="13" y="1196"/>
                </a:lnTo>
                <a:lnTo>
                  <a:pt x="8" y="1212"/>
                </a:lnTo>
                <a:lnTo>
                  <a:pt x="3" y="1228"/>
                </a:lnTo>
                <a:lnTo>
                  <a:pt x="1" y="1245"/>
                </a:lnTo>
                <a:lnTo>
                  <a:pt x="0" y="1262"/>
                </a:lnTo>
                <a:lnTo>
                  <a:pt x="1" y="1279"/>
                </a:lnTo>
                <a:lnTo>
                  <a:pt x="3" y="1297"/>
                </a:lnTo>
                <a:lnTo>
                  <a:pt x="8" y="1313"/>
                </a:lnTo>
                <a:lnTo>
                  <a:pt x="13" y="1328"/>
                </a:lnTo>
                <a:lnTo>
                  <a:pt x="20" y="1343"/>
                </a:lnTo>
                <a:lnTo>
                  <a:pt x="29" y="1357"/>
                </a:lnTo>
                <a:lnTo>
                  <a:pt x="38" y="1370"/>
                </a:lnTo>
                <a:lnTo>
                  <a:pt x="49" y="1383"/>
                </a:lnTo>
                <a:lnTo>
                  <a:pt x="62" y="1393"/>
                </a:lnTo>
                <a:lnTo>
                  <a:pt x="75" y="1403"/>
                </a:lnTo>
                <a:lnTo>
                  <a:pt x="89" y="1411"/>
                </a:lnTo>
                <a:lnTo>
                  <a:pt x="103" y="1419"/>
                </a:lnTo>
                <a:lnTo>
                  <a:pt x="119" y="1424"/>
                </a:lnTo>
                <a:lnTo>
                  <a:pt x="135" y="1428"/>
                </a:lnTo>
                <a:lnTo>
                  <a:pt x="152" y="1431"/>
                </a:lnTo>
                <a:lnTo>
                  <a:pt x="170" y="1432"/>
                </a:lnTo>
                <a:lnTo>
                  <a:pt x="185" y="1431"/>
                </a:lnTo>
                <a:lnTo>
                  <a:pt x="200" y="1429"/>
                </a:lnTo>
                <a:lnTo>
                  <a:pt x="214" y="1426"/>
                </a:lnTo>
                <a:lnTo>
                  <a:pt x="228" y="1421"/>
                </a:lnTo>
                <a:lnTo>
                  <a:pt x="243" y="1415"/>
                </a:lnTo>
                <a:lnTo>
                  <a:pt x="255" y="1409"/>
                </a:lnTo>
                <a:lnTo>
                  <a:pt x="268" y="1401"/>
                </a:lnTo>
                <a:lnTo>
                  <a:pt x="279" y="1392"/>
                </a:lnTo>
                <a:lnTo>
                  <a:pt x="392" y="1486"/>
                </a:lnTo>
                <a:lnTo>
                  <a:pt x="388" y="1493"/>
                </a:lnTo>
                <a:lnTo>
                  <a:pt x="385" y="1500"/>
                </a:lnTo>
                <a:lnTo>
                  <a:pt x="382" y="1508"/>
                </a:lnTo>
                <a:lnTo>
                  <a:pt x="379" y="1516"/>
                </a:lnTo>
                <a:lnTo>
                  <a:pt x="377" y="1524"/>
                </a:lnTo>
                <a:lnTo>
                  <a:pt x="376" y="1532"/>
                </a:lnTo>
                <a:lnTo>
                  <a:pt x="375" y="1540"/>
                </a:lnTo>
                <a:lnTo>
                  <a:pt x="374" y="1549"/>
                </a:lnTo>
                <a:lnTo>
                  <a:pt x="375" y="1558"/>
                </a:lnTo>
                <a:lnTo>
                  <a:pt x="375" y="1566"/>
                </a:lnTo>
                <a:lnTo>
                  <a:pt x="377" y="1574"/>
                </a:lnTo>
                <a:lnTo>
                  <a:pt x="379" y="1581"/>
                </a:lnTo>
                <a:lnTo>
                  <a:pt x="381" y="1589"/>
                </a:lnTo>
                <a:lnTo>
                  <a:pt x="384" y="1596"/>
                </a:lnTo>
                <a:lnTo>
                  <a:pt x="387" y="1603"/>
                </a:lnTo>
                <a:lnTo>
                  <a:pt x="391" y="1610"/>
                </a:lnTo>
                <a:lnTo>
                  <a:pt x="399" y="1623"/>
                </a:lnTo>
                <a:lnTo>
                  <a:pt x="411" y="1634"/>
                </a:lnTo>
                <a:lnTo>
                  <a:pt x="422" y="1645"/>
                </a:lnTo>
                <a:lnTo>
                  <a:pt x="435" y="1654"/>
                </a:lnTo>
                <a:lnTo>
                  <a:pt x="369" y="1923"/>
                </a:lnTo>
                <a:lnTo>
                  <a:pt x="361" y="1922"/>
                </a:lnTo>
                <a:lnTo>
                  <a:pt x="354" y="1922"/>
                </a:lnTo>
                <a:lnTo>
                  <a:pt x="337" y="1923"/>
                </a:lnTo>
                <a:lnTo>
                  <a:pt x="319" y="1925"/>
                </a:lnTo>
                <a:lnTo>
                  <a:pt x="303" y="1929"/>
                </a:lnTo>
                <a:lnTo>
                  <a:pt x="288" y="1935"/>
                </a:lnTo>
                <a:lnTo>
                  <a:pt x="273" y="1942"/>
                </a:lnTo>
                <a:lnTo>
                  <a:pt x="259" y="1951"/>
                </a:lnTo>
                <a:lnTo>
                  <a:pt x="246" y="1960"/>
                </a:lnTo>
                <a:lnTo>
                  <a:pt x="233" y="1971"/>
                </a:lnTo>
                <a:lnTo>
                  <a:pt x="223" y="1984"/>
                </a:lnTo>
                <a:lnTo>
                  <a:pt x="213" y="1997"/>
                </a:lnTo>
                <a:lnTo>
                  <a:pt x="205" y="2011"/>
                </a:lnTo>
                <a:lnTo>
                  <a:pt x="198" y="2025"/>
                </a:lnTo>
                <a:lnTo>
                  <a:pt x="192" y="2041"/>
                </a:lnTo>
                <a:lnTo>
                  <a:pt x="188" y="2057"/>
                </a:lnTo>
                <a:lnTo>
                  <a:pt x="185" y="2074"/>
                </a:lnTo>
                <a:lnTo>
                  <a:pt x="184" y="2091"/>
                </a:lnTo>
                <a:lnTo>
                  <a:pt x="185" y="2109"/>
                </a:lnTo>
                <a:lnTo>
                  <a:pt x="188" y="2125"/>
                </a:lnTo>
                <a:lnTo>
                  <a:pt x="192" y="2141"/>
                </a:lnTo>
                <a:lnTo>
                  <a:pt x="198" y="2158"/>
                </a:lnTo>
                <a:lnTo>
                  <a:pt x="205" y="2172"/>
                </a:lnTo>
                <a:lnTo>
                  <a:pt x="213" y="2186"/>
                </a:lnTo>
                <a:lnTo>
                  <a:pt x="223" y="2199"/>
                </a:lnTo>
                <a:lnTo>
                  <a:pt x="233" y="2211"/>
                </a:lnTo>
                <a:lnTo>
                  <a:pt x="246" y="2222"/>
                </a:lnTo>
                <a:lnTo>
                  <a:pt x="259" y="2232"/>
                </a:lnTo>
                <a:lnTo>
                  <a:pt x="273" y="2241"/>
                </a:lnTo>
                <a:lnTo>
                  <a:pt x="288" y="2248"/>
                </a:lnTo>
                <a:lnTo>
                  <a:pt x="303" y="2253"/>
                </a:lnTo>
                <a:lnTo>
                  <a:pt x="319" y="2257"/>
                </a:lnTo>
                <a:lnTo>
                  <a:pt x="337" y="2260"/>
                </a:lnTo>
                <a:lnTo>
                  <a:pt x="354" y="2261"/>
                </a:lnTo>
                <a:lnTo>
                  <a:pt x="370" y="2260"/>
                </a:lnTo>
                <a:lnTo>
                  <a:pt x="386" y="2258"/>
                </a:lnTo>
                <a:lnTo>
                  <a:pt x="401" y="2254"/>
                </a:lnTo>
                <a:lnTo>
                  <a:pt x="417" y="2249"/>
                </a:lnTo>
                <a:lnTo>
                  <a:pt x="431" y="2243"/>
                </a:lnTo>
                <a:lnTo>
                  <a:pt x="444" y="2235"/>
                </a:lnTo>
                <a:lnTo>
                  <a:pt x="456" y="2226"/>
                </a:lnTo>
                <a:lnTo>
                  <a:pt x="468" y="2216"/>
                </a:lnTo>
                <a:lnTo>
                  <a:pt x="479" y="2205"/>
                </a:lnTo>
                <a:lnTo>
                  <a:pt x="488" y="2193"/>
                </a:lnTo>
                <a:lnTo>
                  <a:pt x="498" y="2181"/>
                </a:lnTo>
                <a:lnTo>
                  <a:pt x="506" y="2168"/>
                </a:lnTo>
                <a:lnTo>
                  <a:pt x="512" y="2154"/>
                </a:lnTo>
                <a:lnTo>
                  <a:pt x="517" y="2138"/>
                </a:lnTo>
                <a:lnTo>
                  <a:pt x="520" y="2123"/>
                </a:lnTo>
                <a:lnTo>
                  <a:pt x="523" y="2107"/>
                </a:lnTo>
                <a:lnTo>
                  <a:pt x="736" y="2091"/>
                </a:lnTo>
                <a:lnTo>
                  <a:pt x="739" y="2100"/>
                </a:lnTo>
                <a:lnTo>
                  <a:pt x="742" y="2109"/>
                </a:lnTo>
                <a:lnTo>
                  <a:pt x="747" y="2118"/>
                </a:lnTo>
                <a:lnTo>
                  <a:pt x="753" y="2126"/>
                </a:lnTo>
                <a:lnTo>
                  <a:pt x="758" y="2134"/>
                </a:lnTo>
                <a:lnTo>
                  <a:pt x="765" y="2142"/>
                </a:lnTo>
                <a:lnTo>
                  <a:pt x="772" y="2150"/>
                </a:lnTo>
                <a:lnTo>
                  <a:pt x="779" y="2156"/>
                </a:lnTo>
                <a:lnTo>
                  <a:pt x="787" y="2162"/>
                </a:lnTo>
                <a:lnTo>
                  <a:pt x="795" y="2167"/>
                </a:lnTo>
                <a:lnTo>
                  <a:pt x="804" y="2171"/>
                </a:lnTo>
                <a:lnTo>
                  <a:pt x="813" y="2175"/>
                </a:lnTo>
                <a:lnTo>
                  <a:pt x="822" y="2177"/>
                </a:lnTo>
                <a:lnTo>
                  <a:pt x="832" y="2180"/>
                </a:lnTo>
                <a:lnTo>
                  <a:pt x="843" y="2181"/>
                </a:lnTo>
                <a:lnTo>
                  <a:pt x="854" y="2181"/>
                </a:lnTo>
                <a:lnTo>
                  <a:pt x="867" y="2181"/>
                </a:lnTo>
                <a:lnTo>
                  <a:pt x="880" y="2178"/>
                </a:lnTo>
                <a:lnTo>
                  <a:pt x="892" y="2175"/>
                </a:lnTo>
                <a:lnTo>
                  <a:pt x="904" y="2170"/>
                </a:lnTo>
                <a:lnTo>
                  <a:pt x="916" y="2164"/>
                </a:lnTo>
                <a:lnTo>
                  <a:pt x="927" y="2157"/>
                </a:lnTo>
                <a:lnTo>
                  <a:pt x="937" y="2149"/>
                </a:lnTo>
                <a:lnTo>
                  <a:pt x="945" y="2139"/>
                </a:lnTo>
                <a:lnTo>
                  <a:pt x="1033" y="2198"/>
                </a:lnTo>
                <a:lnTo>
                  <a:pt x="1029" y="2207"/>
                </a:lnTo>
                <a:lnTo>
                  <a:pt x="1026" y="2216"/>
                </a:lnTo>
                <a:lnTo>
                  <a:pt x="1023" y="2225"/>
                </a:lnTo>
                <a:lnTo>
                  <a:pt x="1021" y="2235"/>
                </a:lnTo>
                <a:lnTo>
                  <a:pt x="1019" y="2244"/>
                </a:lnTo>
                <a:lnTo>
                  <a:pt x="1017" y="2253"/>
                </a:lnTo>
                <a:lnTo>
                  <a:pt x="1017" y="2263"/>
                </a:lnTo>
                <a:lnTo>
                  <a:pt x="1016" y="2273"/>
                </a:lnTo>
                <a:lnTo>
                  <a:pt x="1017" y="2289"/>
                </a:lnTo>
                <a:lnTo>
                  <a:pt x="1019" y="2305"/>
                </a:lnTo>
                <a:lnTo>
                  <a:pt x="1023" y="2321"/>
                </a:lnTo>
                <a:lnTo>
                  <a:pt x="1028" y="2335"/>
                </a:lnTo>
                <a:lnTo>
                  <a:pt x="1034" y="2349"/>
                </a:lnTo>
                <a:lnTo>
                  <a:pt x="1042" y="2363"/>
                </a:lnTo>
                <a:lnTo>
                  <a:pt x="1050" y="2375"/>
                </a:lnTo>
                <a:lnTo>
                  <a:pt x="1060" y="2387"/>
                </a:lnTo>
                <a:lnTo>
                  <a:pt x="1071" y="2397"/>
                </a:lnTo>
                <a:lnTo>
                  <a:pt x="1082" y="2408"/>
                </a:lnTo>
                <a:lnTo>
                  <a:pt x="1096" y="2417"/>
                </a:lnTo>
                <a:lnTo>
                  <a:pt x="1109" y="2424"/>
                </a:lnTo>
                <a:lnTo>
                  <a:pt x="1123" y="2431"/>
                </a:lnTo>
                <a:lnTo>
                  <a:pt x="1138" y="2436"/>
                </a:lnTo>
                <a:lnTo>
                  <a:pt x="1153" y="2439"/>
                </a:lnTo>
                <a:lnTo>
                  <a:pt x="1168" y="2442"/>
                </a:lnTo>
                <a:lnTo>
                  <a:pt x="1168" y="2442"/>
                </a:lnTo>
                <a:lnTo>
                  <a:pt x="1171" y="2442"/>
                </a:lnTo>
                <a:lnTo>
                  <a:pt x="1178" y="2442"/>
                </a:lnTo>
                <a:lnTo>
                  <a:pt x="1186" y="2442"/>
                </a:lnTo>
                <a:lnTo>
                  <a:pt x="1193" y="2442"/>
                </a:lnTo>
                <a:lnTo>
                  <a:pt x="1200" y="2442"/>
                </a:lnTo>
                <a:lnTo>
                  <a:pt x="1202" y="2442"/>
                </a:lnTo>
                <a:lnTo>
                  <a:pt x="1202" y="2442"/>
                </a:lnTo>
                <a:lnTo>
                  <a:pt x="1218" y="2439"/>
                </a:lnTo>
                <a:lnTo>
                  <a:pt x="1233" y="2436"/>
                </a:lnTo>
                <a:lnTo>
                  <a:pt x="1248" y="2431"/>
                </a:lnTo>
                <a:lnTo>
                  <a:pt x="1262" y="2424"/>
                </a:lnTo>
                <a:lnTo>
                  <a:pt x="1276" y="2417"/>
                </a:lnTo>
                <a:lnTo>
                  <a:pt x="1288" y="2408"/>
                </a:lnTo>
                <a:lnTo>
                  <a:pt x="1300" y="2397"/>
                </a:lnTo>
                <a:lnTo>
                  <a:pt x="1311" y="2387"/>
                </a:lnTo>
                <a:lnTo>
                  <a:pt x="1320" y="2375"/>
                </a:lnTo>
                <a:lnTo>
                  <a:pt x="1329" y="2363"/>
                </a:lnTo>
                <a:lnTo>
                  <a:pt x="1336" y="2349"/>
                </a:lnTo>
                <a:lnTo>
                  <a:pt x="1343" y="2335"/>
                </a:lnTo>
                <a:lnTo>
                  <a:pt x="1348" y="2321"/>
                </a:lnTo>
                <a:lnTo>
                  <a:pt x="1351" y="2305"/>
                </a:lnTo>
                <a:lnTo>
                  <a:pt x="1355" y="2289"/>
                </a:lnTo>
                <a:lnTo>
                  <a:pt x="1355" y="2273"/>
                </a:lnTo>
                <a:lnTo>
                  <a:pt x="1355" y="2258"/>
                </a:lnTo>
                <a:lnTo>
                  <a:pt x="1352" y="2242"/>
                </a:lnTo>
                <a:lnTo>
                  <a:pt x="1348" y="2227"/>
                </a:lnTo>
                <a:lnTo>
                  <a:pt x="1344" y="2213"/>
                </a:lnTo>
                <a:lnTo>
                  <a:pt x="1338" y="2199"/>
                </a:lnTo>
                <a:lnTo>
                  <a:pt x="1331" y="2187"/>
                </a:lnTo>
                <a:lnTo>
                  <a:pt x="1323" y="2174"/>
                </a:lnTo>
                <a:lnTo>
                  <a:pt x="1314" y="2163"/>
                </a:lnTo>
                <a:lnTo>
                  <a:pt x="1407" y="2056"/>
                </a:lnTo>
                <a:lnTo>
                  <a:pt x="1414" y="2060"/>
                </a:lnTo>
                <a:lnTo>
                  <a:pt x="1421" y="2064"/>
                </a:lnTo>
                <a:lnTo>
                  <a:pt x="1428" y="2067"/>
                </a:lnTo>
                <a:lnTo>
                  <a:pt x="1436" y="2069"/>
                </a:lnTo>
                <a:lnTo>
                  <a:pt x="1445" y="2071"/>
                </a:lnTo>
                <a:lnTo>
                  <a:pt x="1453" y="2073"/>
                </a:lnTo>
                <a:lnTo>
                  <a:pt x="1461" y="2073"/>
                </a:lnTo>
                <a:lnTo>
                  <a:pt x="1469" y="2074"/>
                </a:lnTo>
                <a:lnTo>
                  <a:pt x="1478" y="2073"/>
                </a:lnTo>
                <a:lnTo>
                  <a:pt x="1486" y="2073"/>
                </a:lnTo>
                <a:lnTo>
                  <a:pt x="1493" y="2071"/>
                </a:lnTo>
                <a:lnTo>
                  <a:pt x="1501" y="2069"/>
                </a:lnTo>
                <a:lnTo>
                  <a:pt x="1509" y="2067"/>
                </a:lnTo>
                <a:lnTo>
                  <a:pt x="1516" y="2064"/>
                </a:lnTo>
                <a:lnTo>
                  <a:pt x="1523" y="2060"/>
                </a:lnTo>
                <a:lnTo>
                  <a:pt x="1531" y="2056"/>
                </a:lnTo>
                <a:lnTo>
                  <a:pt x="1543" y="2048"/>
                </a:lnTo>
                <a:lnTo>
                  <a:pt x="1555" y="2038"/>
                </a:lnTo>
                <a:lnTo>
                  <a:pt x="1565" y="2026"/>
                </a:lnTo>
                <a:lnTo>
                  <a:pt x="1573" y="2014"/>
                </a:lnTo>
                <a:lnTo>
                  <a:pt x="1848" y="2077"/>
                </a:lnTo>
                <a:lnTo>
                  <a:pt x="1848" y="2084"/>
                </a:lnTo>
                <a:lnTo>
                  <a:pt x="1847" y="2091"/>
                </a:lnTo>
                <a:lnTo>
                  <a:pt x="1848" y="2109"/>
                </a:lnTo>
                <a:lnTo>
                  <a:pt x="1851" y="2125"/>
                </a:lnTo>
                <a:lnTo>
                  <a:pt x="1855" y="2141"/>
                </a:lnTo>
                <a:lnTo>
                  <a:pt x="1860" y="2158"/>
                </a:lnTo>
                <a:lnTo>
                  <a:pt x="1868" y="2172"/>
                </a:lnTo>
                <a:lnTo>
                  <a:pt x="1877" y="2186"/>
                </a:lnTo>
                <a:lnTo>
                  <a:pt x="1887" y="2199"/>
                </a:lnTo>
                <a:lnTo>
                  <a:pt x="1897" y="2211"/>
                </a:lnTo>
                <a:lnTo>
                  <a:pt x="1909" y="2222"/>
                </a:lnTo>
                <a:lnTo>
                  <a:pt x="1922" y="2232"/>
                </a:lnTo>
                <a:lnTo>
                  <a:pt x="1936" y="2241"/>
                </a:lnTo>
                <a:lnTo>
                  <a:pt x="1951" y="2248"/>
                </a:lnTo>
                <a:lnTo>
                  <a:pt x="1967" y="2253"/>
                </a:lnTo>
                <a:lnTo>
                  <a:pt x="1983" y="2257"/>
                </a:lnTo>
                <a:lnTo>
                  <a:pt x="2000" y="2260"/>
                </a:lnTo>
                <a:lnTo>
                  <a:pt x="2017" y="2261"/>
                </a:lnTo>
                <a:lnTo>
                  <a:pt x="2034" y="2260"/>
                </a:lnTo>
                <a:lnTo>
                  <a:pt x="2052" y="2257"/>
                </a:lnTo>
                <a:lnTo>
                  <a:pt x="2068" y="2253"/>
                </a:lnTo>
                <a:lnTo>
                  <a:pt x="2083" y="2248"/>
                </a:lnTo>
                <a:lnTo>
                  <a:pt x="2098" y="2241"/>
                </a:lnTo>
                <a:lnTo>
                  <a:pt x="2111" y="2232"/>
                </a:lnTo>
                <a:lnTo>
                  <a:pt x="2124" y="2222"/>
                </a:lnTo>
                <a:lnTo>
                  <a:pt x="2137" y="2211"/>
                </a:lnTo>
                <a:lnTo>
                  <a:pt x="2148" y="2199"/>
                </a:lnTo>
                <a:lnTo>
                  <a:pt x="2158" y="2186"/>
                </a:lnTo>
                <a:lnTo>
                  <a:pt x="2166" y="2172"/>
                </a:lnTo>
                <a:lnTo>
                  <a:pt x="2173" y="2158"/>
                </a:lnTo>
                <a:lnTo>
                  <a:pt x="2179" y="2141"/>
                </a:lnTo>
                <a:lnTo>
                  <a:pt x="2183" y="2125"/>
                </a:lnTo>
                <a:lnTo>
                  <a:pt x="2185" y="2109"/>
                </a:lnTo>
                <a:lnTo>
                  <a:pt x="2186" y="2091"/>
                </a:lnTo>
                <a:lnTo>
                  <a:pt x="2186" y="2078"/>
                </a:lnTo>
                <a:lnTo>
                  <a:pt x="2184" y="2065"/>
                </a:lnTo>
                <a:lnTo>
                  <a:pt x="2182" y="2052"/>
                </a:lnTo>
                <a:lnTo>
                  <a:pt x="2178" y="2040"/>
                </a:lnTo>
                <a:lnTo>
                  <a:pt x="2174" y="2028"/>
                </a:lnTo>
                <a:lnTo>
                  <a:pt x="2169" y="2017"/>
                </a:lnTo>
                <a:lnTo>
                  <a:pt x="2163" y="2006"/>
                </a:lnTo>
                <a:lnTo>
                  <a:pt x="2157" y="1995"/>
                </a:lnTo>
                <a:lnTo>
                  <a:pt x="2149" y="1986"/>
                </a:lnTo>
                <a:lnTo>
                  <a:pt x="2141" y="1975"/>
                </a:lnTo>
                <a:lnTo>
                  <a:pt x="2133" y="1967"/>
                </a:lnTo>
                <a:lnTo>
                  <a:pt x="2122" y="1959"/>
                </a:lnTo>
                <a:lnTo>
                  <a:pt x="2112" y="1951"/>
                </a:lnTo>
                <a:lnTo>
                  <a:pt x="2102" y="1945"/>
                </a:lnTo>
                <a:lnTo>
                  <a:pt x="2091" y="1939"/>
                </a:lnTo>
                <a:lnTo>
                  <a:pt x="2080" y="1934"/>
                </a:lnTo>
                <a:lnTo>
                  <a:pt x="2100" y="1744"/>
                </a:lnTo>
                <a:lnTo>
                  <a:pt x="2111" y="1742"/>
                </a:lnTo>
                <a:lnTo>
                  <a:pt x="2122" y="1740"/>
                </a:lnTo>
                <a:lnTo>
                  <a:pt x="2134" y="1737"/>
                </a:lnTo>
                <a:lnTo>
                  <a:pt x="2144" y="1732"/>
                </a:lnTo>
                <a:lnTo>
                  <a:pt x="2154" y="1727"/>
                </a:lnTo>
                <a:lnTo>
                  <a:pt x="2163" y="1721"/>
                </a:lnTo>
                <a:lnTo>
                  <a:pt x="2172" y="1713"/>
                </a:lnTo>
                <a:lnTo>
                  <a:pt x="2179" y="1705"/>
                </a:lnTo>
                <a:lnTo>
                  <a:pt x="2186" y="1697"/>
                </a:lnTo>
                <a:lnTo>
                  <a:pt x="2193" y="1688"/>
                </a:lnTo>
                <a:lnTo>
                  <a:pt x="2198" y="1678"/>
                </a:lnTo>
                <a:lnTo>
                  <a:pt x="2203" y="1668"/>
                </a:lnTo>
                <a:lnTo>
                  <a:pt x="2207" y="1658"/>
                </a:lnTo>
                <a:lnTo>
                  <a:pt x="2209" y="1647"/>
                </a:lnTo>
                <a:lnTo>
                  <a:pt x="2211" y="1634"/>
                </a:lnTo>
                <a:lnTo>
                  <a:pt x="2212" y="1622"/>
                </a:lnTo>
                <a:lnTo>
                  <a:pt x="2211" y="1612"/>
                </a:lnTo>
                <a:lnTo>
                  <a:pt x="2210" y="1601"/>
                </a:lnTo>
                <a:lnTo>
                  <a:pt x="2207" y="1591"/>
                </a:lnTo>
                <a:lnTo>
                  <a:pt x="2204" y="1581"/>
                </a:lnTo>
                <a:lnTo>
                  <a:pt x="2200" y="1572"/>
                </a:lnTo>
                <a:lnTo>
                  <a:pt x="2196" y="1563"/>
                </a:lnTo>
                <a:lnTo>
                  <a:pt x="2190" y="1554"/>
                </a:lnTo>
                <a:lnTo>
                  <a:pt x="2184" y="1545"/>
                </a:lnTo>
                <a:lnTo>
                  <a:pt x="2285" y="1413"/>
                </a:lnTo>
                <a:lnTo>
                  <a:pt x="2303" y="1420"/>
                </a:lnTo>
                <a:lnTo>
                  <a:pt x="2320" y="1425"/>
                </a:lnTo>
                <a:lnTo>
                  <a:pt x="2329" y="1427"/>
                </a:lnTo>
                <a:lnTo>
                  <a:pt x="2339" y="1428"/>
                </a:lnTo>
                <a:lnTo>
                  <a:pt x="2348" y="1429"/>
                </a:lnTo>
                <a:lnTo>
                  <a:pt x="2357" y="1429"/>
                </a:lnTo>
                <a:lnTo>
                  <a:pt x="2375" y="1428"/>
                </a:lnTo>
                <a:lnTo>
                  <a:pt x="2392" y="1425"/>
                </a:lnTo>
                <a:lnTo>
                  <a:pt x="2408" y="1421"/>
                </a:lnTo>
                <a:lnTo>
                  <a:pt x="2424" y="1416"/>
                </a:lnTo>
                <a:lnTo>
                  <a:pt x="2438" y="1409"/>
                </a:lnTo>
                <a:lnTo>
                  <a:pt x="2452" y="1400"/>
                </a:lnTo>
                <a:lnTo>
                  <a:pt x="2465" y="1391"/>
                </a:lnTo>
                <a:lnTo>
                  <a:pt x="2478" y="1380"/>
                </a:lnTo>
                <a:lnTo>
                  <a:pt x="2489" y="1367"/>
                </a:lnTo>
                <a:lnTo>
                  <a:pt x="2498" y="1354"/>
                </a:lnTo>
                <a:lnTo>
                  <a:pt x="2507" y="1340"/>
                </a:lnTo>
                <a:lnTo>
                  <a:pt x="2514" y="1326"/>
                </a:lnTo>
                <a:lnTo>
                  <a:pt x="2519" y="1310"/>
                </a:lnTo>
                <a:lnTo>
                  <a:pt x="2523" y="1293"/>
                </a:lnTo>
                <a:lnTo>
                  <a:pt x="2526" y="1277"/>
                </a:lnTo>
                <a:lnTo>
                  <a:pt x="2527" y="1259"/>
                </a:lnTo>
                <a:lnTo>
                  <a:pt x="2526" y="1242"/>
                </a:lnTo>
                <a:lnTo>
                  <a:pt x="2523" y="1226"/>
                </a:lnTo>
                <a:lnTo>
                  <a:pt x="2519" y="1210"/>
                </a:lnTo>
                <a:lnTo>
                  <a:pt x="2514" y="1193"/>
                </a:lnTo>
                <a:lnTo>
                  <a:pt x="2507" y="1179"/>
                </a:lnTo>
                <a:lnTo>
                  <a:pt x="2498" y="1165"/>
                </a:lnTo>
                <a:lnTo>
                  <a:pt x="2489" y="1152"/>
                </a:lnTo>
                <a:lnTo>
                  <a:pt x="2478" y="1140"/>
                </a:lnTo>
                <a:lnTo>
                  <a:pt x="2465" y="1129"/>
                </a:lnTo>
                <a:lnTo>
                  <a:pt x="2452" y="1119"/>
                </a:lnTo>
                <a:lnTo>
                  <a:pt x="2438" y="1110"/>
                </a:lnTo>
                <a:lnTo>
                  <a:pt x="2424" y="1103"/>
                </a:lnTo>
                <a:lnTo>
                  <a:pt x="2408" y="1097"/>
                </a:lnTo>
                <a:lnTo>
                  <a:pt x="2392" y="1093"/>
                </a:lnTo>
                <a:lnTo>
                  <a:pt x="2375" y="1091"/>
                </a:lnTo>
                <a:lnTo>
                  <a:pt x="2357" y="1090"/>
                </a:lnTo>
                <a:close/>
                <a:moveTo>
                  <a:pt x="2153" y="1518"/>
                </a:moveTo>
                <a:lnTo>
                  <a:pt x="2146" y="1515"/>
                </a:lnTo>
                <a:lnTo>
                  <a:pt x="2139" y="1511"/>
                </a:lnTo>
                <a:lnTo>
                  <a:pt x="2131" y="1508"/>
                </a:lnTo>
                <a:lnTo>
                  <a:pt x="2123" y="1506"/>
                </a:lnTo>
                <a:lnTo>
                  <a:pt x="2115" y="1504"/>
                </a:lnTo>
                <a:lnTo>
                  <a:pt x="2107" y="1503"/>
                </a:lnTo>
                <a:lnTo>
                  <a:pt x="2099" y="1502"/>
                </a:lnTo>
                <a:lnTo>
                  <a:pt x="2091" y="1502"/>
                </a:lnTo>
                <a:lnTo>
                  <a:pt x="2081" y="1502"/>
                </a:lnTo>
                <a:lnTo>
                  <a:pt x="2072" y="1503"/>
                </a:lnTo>
                <a:lnTo>
                  <a:pt x="2063" y="1505"/>
                </a:lnTo>
                <a:lnTo>
                  <a:pt x="2054" y="1507"/>
                </a:lnTo>
                <a:lnTo>
                  <a:pt x="2046" y="1511"/>
                </a:lnTo>
                <a:lnTo>
                  <a:pt x="2036" y="1514"/>
                </a:lnTo>
                <a:lnTo>
                  <a:pt x="2029" y="1519"/>
                </a:lnTo>
                <a:lnTo>
                  <a:pt x="2021" y="1523"/>
                </a:lnTo>
                <a:lnTo>
                  <a:pt x="2014" y="1529"/>
                </a:lnTo>
                <a:lnTo>
                  <a:pt x="2007" y="1535"/>
                </a:lnTo>
                <a:lnTo>
                  <a:pt x="2001" y="1541"/>
                </a:lnTo>
                <a:lnTo>
                  <a:pt x="1995" y="1548"/>
                </a:lnTo>
                <a:lnTo>
                  <a:pt x="1990" y="1556"/>
                </a:lnTo>
                <a:lnTo>
                  <a:pt x="1986" y="1564"/>
                </a:lnTo>
                <a:lnTo>
                  <a:pt x="1981" y="1572"/>
                </a:lnTo>
                <a:lnTo>
                  <a:pt x="1978" y="1580"/>
                </a:lnTo>
                <a:lnTo>
                  <a:pt x="1544" y="1400"/>
                </a:lnTo>
                <a:lnTo>
                  <a:pt x="1541" y="1410"/>
                </a:lnTo>
                <a:lnTo>
                  <a:pt x="1537" y="1419"/>
                </a:lnTo>
                <a:lnTo>
                  <a:pt x="1972" y="1599"/>
                </a:lnTo>
                <a:lnTo>
                  <a:pt x="1971" y="1611"/>
                </a:lnTo>
                <a:lnTo>
                  <a:pt x="1970" y="1622"/>
                </a:lnTo>
                <a:lnTo>
                  <a:pt x="1970" y="1633"/>
                </a:lnTo>
                <a:lnTo>
                  <a:pt x="1972" y="1644"/>
                </a:lnTo>
                <a:lnTo>
                  <a:pt x="1974" y="1653"/>
                </a:lnTo>
                <a:lnTo>
                  <a:pt x="1977" y="1663"/>
                </a:lnTo>
                <a:lnTo>
                  <a:pt x="1980" y="1672"/>
                </a:lnTo>
                <a:lnTo>
                  <a:pt x="1984" y="1680"/>
                </a:lnTo>
                <a:lnTo>
                  <a:pt x="1989" y="1689"/>
                </a:lnTo>
                <a:lnTo>
                  <a:pt x="1995" y="1696"/>
                </a:lnTo>
                <a:lnTo>
                  <a:pt x="2001" y="1704"/>
                </a:lnTo>
                <a:lnTo>
                  <a:pt x="2008" y="1711"/>
                </a:lnTo>
                <a:lnTo>
                  <a:pt x="2015" y="1717"/>
                </a:lnTo>
                <a:lnTo>
                  <a:pt x="2022" y="1724"/>
                </a:lnTo>
                <a:lnTo>
                  <a:pt x="2031" y="1729"/>
                </a:lnTo>
                <a:lnTo>
                  <a:pt x="2039" y="1733"/>
                </a:lnTo>
                <a:lnTo>
                  <a:pt x="2049" y="1737"/>
                </a:lnTo>
                <a:lnTo>
                  <a:pt x="2058" y="1740"/>
                </a:lnTo>
                <a:lnTo>
                  <a:pt x="2038" y="1923"/>
                </a:lnTo>
                <a:lnTo>
                  <a:pt x="2028" y="1922"/>
                </a:lnTo>
                <a:lnTo>
                  <a:pt x="2017" y="1922"/>
                </a:lnTo>
                <a:lnTo>
                  <a:pt x="2002" y="1923"/>
                </a:lnTo>
                <a:lnTo>
                  <a:pt x="1987" y="1925"/>
                </a:lnTo>
                <a:lnTo>
                  <a:pt x="1972" y="1928"/>
                </a:lnTo>
                <a:lnTo>
                  <a:pt x="1959" y="1932"/>
                </a:lnTo>
                <a:lnTo>
                  <a:pt x="1944" y="1938"/>
                </a:lnTo>
                <a:lnTo>
                  <a:pt x="1931" y="1945"/>
                </a:lnTo>
                <a:lnTo>
                  <a:pt x="1919" y="1952"/>
                </a:lnTo>
                <a:lnTo>
                  <a:pt x="1908" y="1961"/>
                </a:lnTo>
                <a:lnTo>
                  <a:pt x="1469" y="1522"/>
                </a:lnTo>
                <a:lnTo>
                  <a:pt x="1457" y="1534"/>
                </a:lnTo>
                <a:lnTo>
                  <a:pt x="1445" y="1545"/>
                </a:lnTo>
                <a:lnTo>
                  <a:pt x="1885" y="1986"/>
                </a:lnTo>
                <a:lnTo>
                  <a:pt x="1877" y="1997"/>
                </a:lnTo>
                <a:lnTo>
                  <a:pt x="1868" y="2009"/>
                </a:lnTo>
                <a:lnTo>
                  <a:pt x="1862" y="2022"/>
                </a:lnTo>
                <a:lnTo>
                  <a:pt x="1857" y="2035"/>
                </a:lnTo>
                <a:lnTo>
                  <a:pt x="1588" y="1974"/>
                </a:lnTo>
                <a:lnTo>
                  <a:pt x="1590" y="1963"/>
                </a:lnTo>
                <a:lnTo>
                  <a:pt x="1590" y="1952"/>
                </a:lnTo>
                <a:lnTo>
                  <a:pt x="1590" y="1940"/>
                </a:lnTo>
                <a:lnTo>
                  <a:pt x="1588" y="1928"/>
                </a:lnTo>
                <a:lnTo>
                  <a:pt x="1585" y="1916"/>
                </a:lnTo>
                <a:lnTo>
                  <a:pt x="1581" y="1905"/>
                </a:lnTo>
                <a:lnTo>
                  <a:pt x="1576" y="1895"/>
                </a:lnTo>
                <a:lnTo>
                  <a:pt x="1570" y="1884"/>
                </a:lnTo>
                <a:lnTo>
                  <a:pt x="1563" y="1875"/>
                </a:lnTo>
                <a:lnTo>
                  <a:pt x="1555" y="1866"/>
                </a:lnTo>
                <a:lnTo>
                  <a:pt x="1547" y="1858"/>
                </a:lnTo>
                <a:lnTo>
                  <a:pt x="1537" y="1852"/>
                </a:lnTo>
                <a:lnTo>
                  <a:pt x="1527" y="1846"/>
                </a:lnTo>
                <a:lnTo>
                  <a:pt x="1516" y="1841"/>
                </a:lnTo>
                <a:lnTo>
                  <a:pt x="1505" y="1837"/>
                </a:lnTo>
                <a:lnTo>
                  <a:pt x="1494" y="1834"/>
                </a:lnTo>
                <a:lnTo>
                  <a:pt x="1482" y="1832"/>
                </a:lnTo>
                <a:lnTo>
                  <a:pt x="1469" y="1831"/>
                </a:lnTo>
                <a:lnTo>
                  <a:pt x="1460" y="1831"/>
                </a:lnTo>
                <a:lnTo>
                  <a:pt x="1452" y="1832"/>
                </a:lnTo>
                <a:lnTo>
                  <a:pt x="1443" y="1834"/>
                </a:lnTo>
                <a:lnTo>
                  <a:pt x="1433" y="1836"/>
                </a:lnTo>
                <a:lnTo>
                  <a:pt x="1341" y="1613"/>
                </a:lnTo>
                <a:lnTo>
                  <a:pt x="1332" y="1617"/>
                </a:lnTo>
                <a:lnTo>
                  <a:pt x="1323" y="1621"/>
                </a:lnTo>
                <a:lnTo>
                  <a:pt x="1415" y="1844"/>
                </a:lnTo>
                <a:lnTo>
                  <a:pt x="1408" y="1848"/>
                </a:lnTo>
                <a:lnTo>
                  <a:pt x="1401" y="1852"/>
                </a:lnTo>
                <a:lnTo>
                  <a:pt x="1394" y="1857"/>
                </a:lnTo>
                <a:lnTo>
                  <a:pt x="1388" y="1862"/>
                </a:lnTo>
                <a:lnTo>
                  <a:pt x="1382" y="1868"/>
                </a:lnTo>
                <a:lnTo>
                  <a:pt x="1377" y="1874"/>
                </a:lnTo>
                <a:lnTo>
                  <a:pt x="1372" y="1880"/>
                </a:lnTo>
                <a:lnTo>
                  <a:pt x="1367" y="1887"/>
                </a:lnTo>
                <a:lnTo>
                  <a:pt x="1363" y="1895"/>
                </a:lnTo>
                <a:lnTo>
                  <a:pt x="1359" y="1903"/>
                </a:lnTo>
                <a:lnTo>
                  <a:pt x="1356" y="1910"/>
                </a:lnTo>
                <a:lnTo>
                  <a:pt x="1352" y="1918"/>
                </a:lnTo>
                <a:lnTo>
                  <a:pt x="1350" y="1926"/>
                </a:lnTo>
                <a:lnTo>
                  <a:pt x="1349" y="1935"/>
                </a:lnTo>
                <a:lnTo>
                  <a:pt x="1348" y="1943"/>
                </a:lnTo>
                <a:lnTo>
                  <a:pt x="1348" y="1952"/>
                </a:lnTo>
                <a:lnTo>
                  <a:pt x="1348" y="1963"/>
                </a:lnTo>
                <a:lnTo>
                  <a:pt x="1349" y="1973"/>
                </a:lnTo>
                <a:lnTo>
                  <a:pt x="1352" y="1984"/>
                </a:lnTo>
                <a:lnTo>
                  <a:pt x="1356" y="1994"/>
                </a:lnTo>
                <a:lnTo>
                  <a:pt x="1360" y="2003"/>
                </a:lnTo>
                <a:lnTo>
                  <a:pt x="1364" y="2012"/>
                </a:lnTo>
                <a:lnTo>
                  <a:pt x="1370" y="2021"/>
                </a:lnTo>
                <a:lnTo>
                  <a:pt x="1376" y="2029"/>
                </a:lnTo>
                <a:lnTo>
                  <a:pt x="1283" y="2134"/>
                </a:lnTo>
                <a:lnTo>
                  <a:pt x="1275" y="2128"/>
                </a:lnTo>
                <a:lnTo>
                  <a:pt x="1264" y="2123"/>
                </a:lnTo>
                <a:lnTo>
                  <a:pt x="1255" y="2118"/>
                </a:lnTo>
                <a:lnTo>
                  <a:pt x="1245" y="2114"/>
                </a:lnTo>
                <a:lnTo>
                  <a:pt x="1235" y="2111"/>
                </a:lnTo>
                <a:lnTo>
                  <a:pt x="1224" y="2108"/>
                </a:lnTo>
                <a:lnTo>
                  <a:pt x="1213" y="2106"/>
                </a:lnTo>
                <a:lnTo>
                  <a:pt x="1202" y="2104"/>
                </a:lnTo>
                <a:lnTo>
                  <a:pt x="1202" y="1647"/>
                </a:lnTo>
                <a:lnTo>
                  <a:pt x="1194" y="1647"/>
                </a:lnTo>
                <a:lnTo>
                  <a:pt x="1186" y="1647"/>
                </a:lnTo>
                <a:lnTo>
                  <a:pt x="1177" y="1647"/>
                </a:lnTo>
                <a:lnTo>
                  <a:pt x="1168" y="1647"/>
                </a:lnTo>
                <a:lnTo>
                  <a:pt x="1168" y="2104"/>
                </a:lnTo>
                <a:lnTo>
                  <a:pt x="1152" y="2107"/>
                </a:lnTo>
                <a:lnTo>
                  <a:pt x="1136" y="2111"/>
                </a:lnTo>
                <a:lnTo>
                  <a:pt x="1121" y="2116"/>
                </a:lnTo>
                <a:lnTo>
                  <a:pt x="1106" y="2123"/>
                </a:lnTo>
                <a:lnTo>
                  <a:pt x="1092" y="2131"/>
                </a:lnTo>
                <a:lnTo>
                  <a:pt x="1079" y="2141"/>
                </a:lnTo>
                <a:lnTo>
                  <a:pt x="1067" y="2152"/>
                </a:lnTo>
                <a:lnTo>
                  <a:pt x="1056" y="2164"/>
                </a:lnTo>
                <a:lnTo>
                  <a:pt x="967" y="2103"/>
                </a:lnTo>
                <a:lnTo>
                  <a:pt x="970" y="2093"/>
                </a:lnTo>
                <a:lnTo>
                  <a:pt x="972" y="2082"/>
                </a:lnTo>
                <a:lnTo>
                  <a:pt x="974" y="2072"/>
                </a:lnTo>
                <a:lnTo>
                  <a:pt x="974" y="2060"/>
                </a:lnTo>
                <a:lnTo>
                  <a:pt x="974" y="2051"/>
                </a:lnTo>
                <a:lnTo>
                  <a:pt x="973" y="2043"/>
                </a:lnTo>
                <a:lnTo>
                  <a:pt x="972" y="2034"/>
                </a:lnTo>
                <a:lnTo>
                  <a:pt x="970" y="2026"/>
                </a:lnTo>
                <a:lnTo>
                  <a:pt x="967" y="2019"/>
                </a:lnTo>
                <a:lnTo>
                  <a:pt x="964" y="2011"/>
                </a:lnTo>
                <a:lnTo>
                  <a:pt x="961" y="2004"/>
                </a:lnTo>
                <a:lnTo>
                  <a:pt x="957" y="1997"/>
                </a:lnTo>
                <a:lnTo>
                  <a:pt x="952" y="1990"/>
                </a:lnTo>
                <a:lnTo>
                  <a:pt x="948" y="1984"/>
                </a:lnTo>
                <a:lnTo>
                  <a:pt x="942" y="1978"/>
                </a:lnTo>
                <a:lnTo>
                  <a:pt x="937" y="1971"/>
                </a:lnTo>
                <a:lnTo>
                  <a:pt x="931" y="1966"/>
                </a:lnTo>
                <a:lnTo>
                  <a:pt x="924" y="1961"/>
                </a:lnTo>
                <a:lnTo>
                  <a:pt x="917" y="1957"/>
                </a:lnTo>
                <a:lnTo>
                  <a:pt x="910" y="1953"/>
                </a:lnTo>
                <a:lnTo>
                  <a:pt x="1048" y="1621"/>
                </a:lnTo>
                <a:lnTo>
                  <a:pt x="1039" y="1617"/>
                </a:lnTo>
                <a:lnTo>
                  <a:pt x="1029" y="1613"/>
                </a:lnTo>
                <a:lnTo>
                  <a:pt x="892" y="1945"/>
                </a:lnTo>
                <a:lnTo>
                  <a:pt x="883" y="1942"/>
                </a:lnTo>
                <a:lnTo>
                  <a:pt x="873" y="1940"/>
                </a:lnTo>
                <a:lnTo>
                  <a:pt x="863" y="1939"/>
                </a:lnTo>
                <a:lnTo>
                  <a:pt x="854" y="1939"/>
                </a:lnTo>
                <a:lnTo>
                  <a:pt x="842" y="1939"/>
                </a:lnTo>
                <a:lnTo>
                  <a:pt x="830" y="1941"/>
                </a:lnTo>
                <a:lnTo>
                  <a:pt x="819" y="1944"/>
                </a:lnTo>
                <a:lnTo>
                  <a:pt x="808" y="1947"/>
                </a:lnTo>
                <a:lnTo>
                  <a:pt x="798" y="1952"/>
                </a:lnTo>
                <a:lnTo>
                  <a:pt x="789" y="1957"/>
                </a:lnTo>
                <a:lnTo>
                  <a:pt x="780" y="1963"/>
                </a:lnTo>
                <a:lnTo>
                  <a:pt x="772" y="1970"/>
                </a:lnTo>
                <a:lnTo>
                  <a:pt x="764" y="1979"/>
                </a:lnTo>
                <a:lnTo>
                  <a:pt x="757" y="1987"/>
                </a:lnTo>
                <a:lnTo>
                  <a:pt x="751" y="1996"/>
                </a:lnTo>
                <a:lnTo>
                  <a:pt x="745" y="2006"/>
                </a:lnTo>
                <a:lnTo>
                  <a:pt x="740" y="2016"/>
                </a:lnTo>
                <a:lnTo>
                  <a:pt x="737" y="2026"/>
                </a:lnTo>
                <a:lnTo>
                  <a:pt x="734" y="2037"/>
                </a:lnTo>
                <a:lnTo>
                  <a:pt x="732" y="2048"/>
                </a:lnTo>
                <a:lnTo>
                  <a:pt x="521" y="2065"/>
                </a:lnTo>
                <a:lnTo>
                  <a:pt x="519" y="2053"/>
                </a:lnTo>
                <a:lnTo>
                  <a:pt x="516" y="2043"/>
                </a:lnTo>
                <a:lnTo>
                  <a:pt x="513" y="2032"/>
                </a:lnTo>
                <a:lnTo>
                  <a:pt x="509" y="2022"/>
                </a:lnTo>
                <a:lnTo>
                  <a:pt x="504" y="2013"/>
                </a:lnTo>
                <a:lnTo>
                  <a:pt x="499" y="2003"/>
                </a:lnTo>
                <a:lnTo>
                  <a:pt x="493" y="1994"/>
                </a:lnTo>
                <a:lnTo>
                  <a:pt x="486" y="1986"/>
                </a:lnTo>
                <a:lnTo>
                  <a:pt x="926" y="1545"/>
                </a:lnTo>
                <a:lnTo>
                  <a:pt x="913" y="1534"/>
                </a:lnTo>
                <a:lnTo>
                  <a:pt x="902" y="1522"/>
                </a:lnTo>
                <a:lnTo>
                  <a:pt x="463" y="1961"/>
                </a:lnTo>
                <a:lnTo>
                  <a:pt x="451" y="1952"/>
                </a:lnTo>
                <a:lnTo>
                  <a:pt x="438" y="1944"/>
                </a:lnTo>
                <a:lnTo>
                  <a:pt x="424" y="1937"/>
                </a:lnTo>
                <a:lnTo>
                  <a:pt x="410" y="1931"/>
                </a:lnTo>
                <a:lnTo>
                  <a:pt x="474" y="1668"/>
                </a:lnTo>
                <a:lnTo>
                  <a:pt x="484" y="1670"/>
                </a:lnTo>
                <a:lnTo>
                  <a:pt x="496" y="1670"/>
                </a:lnTo>
                <a:lnTo>
                  <a:pt x="508" y="1670"/>
                </a:lnTo>
                <a:lnTo>
                  <a:pt x="520" y="1668"/>
                </a:lnTo>
                <a:lnTo>
                  <a:pt x="532" y="1665"/>
                </a:lnTo>
                <a:lnTo>
                  <a:pt x="543" y="1661"/>
                </a:lnTo>
                <a:lnTo>
                  <a:pt x="553" y="1656"/>
                </a:lnTo>
                <a:lnTo>
                  <a:pt x="563" y="1650"/>
                </a:lnTo>
                <a:lnTo>
                  <a:pt x="572" y="1643"/>
                </a:lnTo>
                <a:lnTo>
                  <a:pt x="582" y="1634"/>
                </a:lnTo>
                <a:lnTo>
                  <a:pt x="590" y="1626"/>
                </a:lnTo>
                <a:lnTo>
                  <a:pt x="596" y="1617"/>
                </a:lnTo>
                <a:lnTo>
                  <a:pt x="602" y="1607"/>
                </a:lnTo>
                <a:lnTo>
                  <a:pt x="608" y="1596"/>
                </a:lnTo>
                <a:lnTo>
                  <a:pt x="612" y="1585"/>
                </a:lnTo>
                <a:lnTo>
                  <a:pt x="615" y="1574"/>
                </a:lnTo>
                <a:lnTo>
                  <a:pt x="616" y="1562"/>
                </a:lnTo>
                <a:lnTo>
                  <a:pt x="617" y="1549"/>
                </a:lnTo>
                <a:lnTo>
                  <a:pt x="617" y="1539"/>
                </a:lnTo>
                <a:lnTo>
                  <a:pt x="615" y="1529"/>
                </a:lnTo>
                <a:lnTo>
                  <a:pt x="613" y="1520"/>
                </a:lnTo>
                <a:lnTo>
                  <a:pt x="611" y="1511"/>
                </a:lnTo>
                <a:lnTo>
                  <a:pt x="834" y="1419"/>
                </a:lnTo>
                <a:lnTo>
                  <a:pt x="830" y="1410"/>
                </a:lnTo>
                <a:lnTo>
                  <a:pt x="826" y="1400"/>
                </a:lnTo>
                <a:lnTo>
                  <a:pt x="603" y="1493"/>
                </a:lnTo>
                <a:lnTo>
                  <a:pt x="599" y="1486"/>
                </a:lnTo>
                <a:lnTo>
                  <a:pt x="595" y="1479"/>
                </a:lnTo>
                <a:lnTo>
                  <a:pt x="590" y="1473"/>
                </a:lnTo>
                <a:lnTo>
                  <a:pt x="585" y="1467"/>
                </a:lnTo>
                <a:lnTo>
                  <a:pt x="579" y="1460"/>
                </a:lnTo>
                <a:lnTo>
                  <a:pt x="572" y="1455"/>
                </a:lnTo>
                <a:lnTo>
                  <a:pt x="566" y="1450"/>
                </a:lnTo>
                <a:lnTo>
                  <a:pt x="559" y="1446"/>
                </a:lnTo>
                <a:lnTo>
                  <a:pt x="552" y="1442"/>
                </a:lnTo>
                <a:lnTo>
                  <a:pt x="545" y="1438"/>
                </a:lnTo>
                <a:lnTo>
                  <a:pt x="537" y="1435"/>
                </a:lnTo>
                <a:lnTo>
                  <a:pt x="529" y="1432"/>
                </a:lnTo>
                <a:lnTo>
                  <a:pt x="521" y="1430"/>
                </a:lnTo>
                <a:lnTo>
                  <a:pt x="513" y="1429"/>
                </a:lnTo>
                <a:lnTo>
                  <a:pt x="505" y="1428"/>
                </a:lnTo>
                <a:lnTo>
                  <a:pt x="496" y="1428"/>
                </a:lnTo>
                <a:lnTo>
                  <a:pt x="485" y="1428"/>
                </a:lnTo>
                <a:lnTo>
                  <a:pt x="474" y="1430"/>
                </a:lnTo>
                <a:lnTo>
                  <a:pt x="464" y="1432"/>
                </a:lnTo>
                <a:lnTo>
                  <a:pt x="455" y="1435"/>
                </a:lnTo>
                <a:lnTo>
                  <a:pt x="446" y="1439"/>
                </a:lnTo>
                <a:lnTo>
                  <a:pt x="437" y="1443"/>
                </a:lnTo>
                <a:lnTo>
                  <a:pt x="428" y="1448"/>
                </a:lnTo>
                <a:lnTo>
                  <a:pt x="420" y="1454"/>
                </a:lnTo>
                <a:lnTo>
                  <a:pt x="307" y="1360"/>
                </a:lnTo>
                <a:lnTo>
                  <a:pt x="313" y="1351"/>
                </a:lnTo>
                <a:lnTo>
                  <a:pt x="318" y="1342"/>
                </a:lnTo>
                <a:lnTo>
                  <a:pt x="324" y="1332"/>
                </a:lnTo>
                <a:lnTo>
                  <a:pt x="328" y="1322"/>
                </a:lnTo>
                <a:lnTo>
                  <a:pt x="332" y="1312"/>
                </a:lnTo>
                <a:lnTo>
                  <a:pt x="335" y="1302"/>
                </a:lnTo>
                <a:lnTo>
                  <a:pt x="337" y="1290"/>
                </a:lnTo>
                <a:lnTo>
                  <a:pt x="338" y="1279"/>
                </a:lnTo>
                <a:lnTo>
                  <a:pt x="802" y="1279"/>
                </a:lnTo>
                <a:lnTo>
                  <a:pt x="801" y="1270"/>
                </a:lnTo>
                <a:lnTo>
                  <a:pt x="801" y="1262"/>
                </a:lnTo>
                <a:lnTo>
                  <a:pt x="801" y="1254"/>
                </a:lnTo>
                <a:lnTo>
                  <a:pt x="802" y="1246"/>
                </a:lnTo>
                <a:lnTo>
                  <a:pt x="338" y="1246"/>
                </a:lnTo>
                <a:lnTo>
                  <a:pt x="336" y="1230"/>
                </a:lnTo>
                <a:lnTo>
                  <a:pt x="332" y="1214"/>
                </a:lnTo>
                <a:lnTo>
                  <a:pt x="327" y="1198"/>
                </a:lnTo>
                <a:lnTo>
                  <a:pt x="319" y="1184"/>
                </a:lnTo>
                <a:lnTo>
                  <a:pt x="311" y="1170"/>
                </a:lnTo>
                <a:lnTo>
                  <a:pt x="302" y="1157"/>
                </a:lnTo>
                <a:lnTo>
                  <a:pt x="292" y="1146"/>
                </a:lnTo>
                <a:lnTo>
                  <a:pt x="280" y="1135"/>
                </a:lnTo>
                <a:lnTo>
                  <a:pt x="347" y="1045"/>
                </a:lnTo>
                <a:lnTo>
                  <a:pt x="358" y="1049"/>
                </a:lnTo>
                <a:lnTo>
                  <a:pt x="369" y="1052"/>
                </a:lnTo>
                <a:lnTo>
                  <a:pt x="381" y="1054"/>
                </a:lnTo>
                <a:lnTo>
                  <a:pt x="393" y="1055"/>
                </a:lnTo>
                <a:lnTo>
                  <a:pt x="402" y="1054"/>
                </a:lnTo>
                <a:lnTo>
                  <a:pt x="411" y="1053"/>
                </a:lnTo>
                <a:lnTo>
                  <a:pt x="419" y="1052"/>
                </a:lnTo>
                <a:lnTo>
                  <a:pt x="427" y="1050"/>
                </a:lnTo>
                <a:lnTo>
                  <a:pt x="435" y="1047"/>
                </a:lnTo>
                <a:lnTo>
                  <a:pt x="443" y="1044"/>
                </a:lnTo>
                <a:lnTo>
                  <a:pt x="450" y="1041"/>
                </a:lnTo>
                <a:lnTo>
                  <a:pt x="457" y="1036"/>
                </a:lnTo>
                <a:lnTo>
                  <a:pt x="464" y="1031"/>
                </a:lnTo>
                <a:lnTo>
                  <a:pt x="470" y="1027"/>
                </a:lnTo>
                <a:lnTo>
                  <a:pt x="476" y="1021"/>
                </a:lnTo>
                <a:lnTo>
                  <a:pt x="482" y="1016"/>
                </a:lnTo>
                <a:lnTo>
                  <a:pt x="487" y="1010"/>
                </a:lnTo>
                <a:lnTo>
                  <a:pt x="493" y="1003"/>
                </a:lnTo>
                <a:lnTo>
                  <a:pt x="497" y="997"/>
                </a:lnTo>
                <a:lnTo>
                  <a:pt x="501" y="990"/>
                </a:lnTo>
                <a:lnTo>
                  <a:pt x="826" y="1125"/>
                </a:lnTo>
                <a:lnTo>
                  <a:pt x="830" y="1115"/>
                </a:lnTo>
                <a:lnTo>
                  <a:pt x="834" y="1106"/>
                </a:lnTo>
                <a:lnTo>
                  <a:pt x="509" y="971"/>
                </a:lnTo>
                <a:lnTo>
                  <a:pt x="511" y="962"/>
                </a:lnTo>
                <a:lnTo>
                  <a:pt x="513" y="952"/>
                </a:lnTo>
                <a:lnTo>
                  <a:pt x="515" y="943"/>
                </a:lnTo>
                <a:lnTo>
                  <a:pt x="515" y="933"/>
                </a:lnTo>
                <a:lnTo>
                  <a:pt x="515" y="923"/>
                </a:lnTo>
                <a:lnTo>
                  <a:pt x="513" y="913"/>
                </a:lnTo>
                <a:lnTo>
                  <a:pt x="511" y="903"/>
                </a:lnTo>
                <a:lnTo>
                  <a:pt x="509" y="894"/>
                </a:lnTo>
                <a:lnTo>
                  <a:pt x="505" y="885"/>
                </a:lnTo>
                <a:lnTo>
                  <a:pt x="501" y="877"/>
                </a:lnTo>
                <a:lnTo>
                  <a:pt x="496" y="867"/>
                </a:lnTo>
                <a:lnTo>
                  <a:pt x="490" y="860"/>
                </a:lnTo>
                <a:lnTo>
                  <a:pt x="484" y="852"/>
                </a:lnTo>
                <a:lnTo>
                  <a:pt x="477" y="846"/>
                </a:lnTo>
                <a:lnTo>
                  <a:pt x="470" y="839"/>
                </a:lnTo>
                <a:lnTo>
                  <a:pt x="463" y="834"/>
                </a:lnTo>
                <a:lnTo>
                  <a:pt x="455" y="828"/>
                </a:lnTo>
                <a:lnTo>
                  <a:pt x="446" y="824"/>
                </a:lnTo>
                <a:lnTo>
                  <a:pt x="438" y="820"/>
                </a:lnTo>
                <a:lnTo>
                  <a:pt x="429" y="817"/>
                </a:lnTo>
                <a:lnTo>
                  <a:pt x="443" y="700"/>
                </a:lnTo>
                <a:lnTo>
                  <a:pt x="448" y="700"/>
                </a:lnTo>
                <a:lnTo>
                  <a:pt x="453" y="700"/>
                </a:lnTo>
                <a:lnTo>
                  <a:pt x="468" y="699"/>
                </a:lnTo>
                <a:lnTo>
                  <a:pt x="483" y="696"/>
                </a:lnTo>
                <a:lnTo>
                  <a:pt x="498" y="693"/>
                </a:lnTo>
                <a:lnTo>
                  <a:pt x="511" y="689"/>
                </a:lnTo>
                <a:lnTo>
                  <a:pt x="525" y="683"/>
                </a:lnTo>
                <a:lnTo>
                  <a:pt x="537" y="677"/>
                </a:lnTo>
                <a:lnTo>
                  <a:pt x="549" y="669"/>
                </a:lnTo>
                <a:lnTo>
                  <a:pt x="560" y="661"/>
                </a:lnTo>
                <a:lnTo>
                  <a:pt x="902" y="1003"/>
                </a:lnTo>
                <a:lnTo>
                  <a:pt x="913" y="991"/>
                </a:lnTo>
                <a:lnTo>
                  <a:pt x="926" y="979"/>
                </a:lnTo>
                <a:lnTo>
                  <a:pt x="585" y="638"/>
                </a:lnTo>
                <a:lnTo>
                  <a:pt x="595" y="624"/>
                </a:lnTo>
                <a:lnTo>
                  <a:pt x="604" y="607"/>
                </a:lnTo>
                <a:lnTo>
                  <a:pt x="611" y="591"/>
                </a:lnTo>
                <a:lnTo>
                  <a:pt x="617" y="574"/>
                </a:lnTo>
                <a:lnTo>
                  <a:pt x="778" y="588"/>
                </a:lnTo>
                <a:lnTo>
                  <a:pt x="780" y="599"/>
                </a:lnTo>
                <a:lnTo>
                  <a:pt x="782" y="610"/>
                </a:lnTo>
                <a:lnTo>
                  <a:pt x="786" y="622"/>
                </a:lnTo>
                <a:lnTo>
                  <a:pt x="790" y="632"/>
                </a:lnTo>
                <a:lnTo>
                  <a:pt x="796" y="642"/>
                </a:lnTo>
                <a:lnTo>
                  <a:pt x="802" y="651"/>
                </a:lnTo>
                <a:lnTo>
                  <a:pt x="809" y="659"/>
                </a:lnTo>
                <a:lnTo>
                  <a:pt x="816" y="667"/>
                </a:lnTo>
                <a:lnTo>
                  <a:pt x="825" y="674"/>
                </a:lnTo>
                <a:lnTo>
                  <a:pt x="834" y="680"/>
                </a:lnTo>
                <a:lnTo>
                  <a:pt x="844" y="686"/>
                </a:lnTo>
                <a:lnTo>
                  <a:pt x="854" y="690"/>
                </a:lnTo>
                <a:lnTo>
                  <a:pt x="865" y="694"/>
                </a:lnTo>
                <a:lnTo>
                  <a:pt x="876" y="697"/>
                </a:lnTo>
                <a:lnTo>
                  <a:pt x="887" y="699"/>
                </a:lnTo>
                <a:lnTo>
                  <a:pt x="899" y="700"/>
                </a:lnTo>
                <a:lnTo>
                  <a:pt x="909" y="699"/>
                </a:lnTo>
                <a:lnTo>
                  <a:pt x="919" y="697"/>
                </a:lnTo>
                <a:lnTo>
                  <a:pt x="929" y="695"/>
                </a:lnTo>
                <a:lnTo>
                  <a:pt x="939" y="692"/>
                </a:lnTo>
                <a:lnTo>
                  <a:pt x="1029" y="911"/>
                </a:lnTo>
                <a:lnTo>
                  <a:pt x="1039" y="907"/>
                </a:lnTo>
                <a:lnTo>
                  <a:pt x="1048" y="904"/>
                </a:lnTo>
                <a:lnTo>
                  <a:pt x="957" y="684"/>
                </a:lnTo>
                <a:lnTo>
                  <a:pt x="964" y="680"/>
                </a:lnTo>
                <a:lnTo>
                  <a:pt x="970" y="676"/>
                </a:lnTo>
                <a:lnTo>
                  <a:pt x="977" y="671"/>
                </a:lnTo>
                <a:lnTo>
                  <a:pt x="982" y="666"/>
                </a:lnTo>
                <a:lnTo>
                  <a:pt x="988" y="660"/>
                </a:lnTo>
                <a:lnTo>
                  <a:pt x="993" y="654"/>
                </a:lnTo>
                <a:lnTo>
                  <a:pt x="998" y="648"/>
                </a:lnTo>
                <a:lnTo>
                  <a:pt x="1002" y="641"/>
                </a:lnTo>
                <a:lnTo>
                  <a:pt x="1006" y="634"/>
                </a:lnTo>
                <a:lnTo>
                  <a:pt x="1010" y="627"/>
                </a:lnTo>
                <a:lnTo>
                  <a:pt x="1013" y="619"/>
                </a:lnTo>
                <a:lnTo>
                  <a:pt x="1016" y="611"/>
                </a:lnTo>
                <a:lnTo>
                  <a:pt x="1018" y="603"/>
                </a:lnTo>
                <a:lnTo>
                  <a:pt x="1019" y="595"/>
                </a:lnTo>
                <a:lnTo>
                  <a:pt x="1020" y="587"/>
                </a:lnTo>
                <a:lnTo>
                  <a:pt x="1020" y="578"/>
                </a:lnTo>
                <a:lnTo>
                  <a:pt x="1020" y="566"/>
                </a:lnTo>
                <a:lnTo>
                  <a:pt x="1018" y="554"/>
                </a:lnTo>
                <a:lnTo>
                  <a:pt x="1015" y="542"/>
                </a:lnTo>
                <a:lnTo>
                  <a:pt x="1011" y="531"/>
                </a:lnTo>
                <a:lnTo>
                  <a:pt x="1005" y="520"/>
                </a:lnTo>
                <a:lnTo>
                  <a:pt x="999" y="510"/>
                </a:lnTo>
                <a:lnTo>
                  <a:pt x="992" y="501"/>
                </a:lnTo>
                <a:lnTo>
                  <a:pt x="984" y="492"/>
                </a:lnTo>
                <a:lnTo>
                  <a:pt x="1105" y="318"/>
                </a:lnTo>
                <a:lnTo>
                  <a:pt x="1120" y="326"/>
                </a:lnTo>
                <a:lnTo>
                  <a:pt x="1135" y="331"/>
                </a:lnTo>
                <a:lnTo>
                  <a:pt x="1152" y="335"/>
                </a:lnTo>
                <a:lnTo>
                  <a:pt x="1168" y="338"/>
                </a:lnTo>
                <a:lnTo>
                  <a:pt x="1168" y="879"/>
                </a:lnTo>
                <a:lnTo>
                  <a:pt x="1177" y="879"/>
                </a:lnTo>
                <a:lnTo>
                  <a:pt x="1186" y="878"/>
                </a:lnTo>
                <a:lnTo>
                  <a:pt x="1194" y="879"/>
                </a:lnTo>
                <a:lnTo>
                  <a:pt x="1202" y="879"/>
                </a:lnTo>
                <a:lnTo>
                  <a:pt x="1202" y="338"/>
                </a:lnTo>
                <a:lnTo>
                  <a:pt x="1214" y="336"/>
                </a:lnTo>
                <a:lnTo>
                  <a:pt x="1225" y="334"/>
                </a:lnTo>
                <a:lnTo>
                  <a:pt x="1236" y="331"/>
                </a:lnTo>
                <a:lnTo>
                  <a:pt x="1247" y="327"/>
                </a:lnTo>
                <a:lnTo>
                  <a:pt x="1257" y="323"/>
                </a:lnTo>
                <a:lnTo>
                  <a:pt x="1268" y="318"/>
                </a:lnTo>
                <a:lnTo>
                  <a:pt x="1277" y="312"/>
                </a:lnTo>
                <a:lnTo>
                  <a:pt x="1286" y="306"/>
                </a:lnTo>
                <a:lnTo>
                  <a:pt x="1404" y="414"/>
                </a:lnTo>
                <a:lnTo>
                  <a:pt x="1399" y="427"/>
                </a:lnTo>
                <a:lnTo>
                  <a:pt x="1394" y="440"/>
                </a:lnTo>
                <a:lnTo>
                  <a:pt x="1392" y="456"/>
                </a:lnTo>
                <a:lnTo>
                  <a:pt x="1391" y="471"/>
                </a:lnTo>
                <a:lnTo>
                  <a:pt x="1391" y="479"/>
                </a:lnTo>
                <a:lnTo>
                  <a:pt x="1392" y="488"/>
                </a:lnTo>
                <a:lnTo>
                  <a:pt x="1393" y="496"/>
                </a:lnTo>
                <a:lnTo>
                  <a:pt x="1395" y="504"/>
                </a:lnTo>
                <a:lnTo>
                  <a:pt x="1398" y="512"/>
                </a:lnTo>
                <a:lnTo>
                  <a:pt x="1401" y="520"/>
                </a:lnTo>
                <a:lnTo>
                  <a:pt x="1405" y="528"/>
                </a:lnTo>
                <a:lnTo>
                  <a:pt x="1409" y="535"/>
                </a:lnTo>
                <a:lnTo>
                  <a:pt x="1414" y="542"/>
                </a:lnTo>
                <a:lnTo>
                  <a:pt x="1419" y="548"/>
                </a:lnTo>
                <a:lnTo>
                  <a:pt x="1424" y="554"/>
                </a:lnTo>
                <a:lnTo>
                  <a:pt x="1430" y="560"/>
                </a:lnTo>
                <a:lnTo>
                  <a:pt x="1436" y="565"/>
                </a:lnTo>
                <a:lnTo>
                  <a:pt x="1444" y="570"/>
                </a:lnTo>
                <a:lnTo>
                  <a:pt x="1451" y="575"/>
                </a:lnTo>
                <a:lnTo>
                  <a:pt x="1458" y="579"/>
                </a:lnTo>
                <a:lnTo>
                  <a:pt x="1323" y="904"/>
                </a:lnTo>
                <a:lnTo>
                  <a:pt x="1332" y="907"/>
                </a:lnTo>
                <a:lnTo>
                  <a:pt x="1341" y="911"/>
                </a:lnTo>
                <a:lnTo>
                  <a:pt x="1476" y="586"/>
                </a:lnTo>
                <a:lnTo>
                  <a:pt x="1485" y="588"/>
                </a:lnTo>
                <a:lnTo>
                  <a:pt x="1493" y="590"/>
                </a:lnTo>
                <a:lnTo>
                  <a:pt x="1502" y="591"/>
                </a:lnTo>
                <a:lnTo>
                  <a:pt x="1511" y="591"/>
                </a:lnTo>
                <a:lnTo>
                  <a:pt x="1521" y="591"/>
                </a:lnTo>
                <a:lnTo>
                  <a:pt x="1531" y="590"/>
                </a:lnTo>
                <a:lnTo>
                  <a:pt x="1540" y="588"/>
                </a:lnTo>
                <a:lnTo>
                  <a:pt x="1549" y="586"/>
                </a:lnTo>
                <a:lnTo>
                  <a:pt x="1557" y="583"/>
                </a:lnTo>
                <a:lnTo>
                  <a:pt x="1565" y="579"/>
                </a:lnTo>
                <a:lnTo>
                  <a:pt x="1573" y="575"/>
                </a:lnTo>
                <a:lnTo>
                  <a:pt x="1581" y="570"/>
                </a:lnTo>
                <a:lnTo>
                  <a:pt x="1588" y="565"/>
                </a:lnTo>
                <a:lnTo>
                  <a:pt x="1594" y="559"/>
                </a:lnTo>
                <a:lnTo>
                  <a:pt x="1601" y="553"/>
                </a:lnTo>
                <a:lnTo>
                  <a:pt x="1606" y="546"/>
                </a:lnTo>
                <a:lnTo>
                  <a:pt x="1612" y="539"/>
                </a:lnTo>
                <a:lnTo>
                  <a:pt x="1617" y="531"/>
                </a:lnTo>
                <a:lnTo>
                  <a:pt x="1621" y="522"/>
                </a:lnTo>
                <a:lnTo>
                  <a:pt x="1625" y="514"/>
                </a:lnTo>
                <a:lnTo>
                  <a:pt x="1729" y="523"/>
                </a:lnTo>
                <a:lnTo>
                  <a:pt x="1729" y="533"/>
                </a:lnTo>
                <a:lnTo>
                  <a:pt x="1729" y="542"/>
                </a:lnTo>
                <a:lnTo>
                  <a:pt x="1729" y="557"/>
                </a:lnTo>
                <a:lnTo>
                  <a:pt x="1731" y="573"/>
                </a:lnTo>
                <a:lnTo>
                  <a:pt x="1735" y="588"/>
                </a:lnTo>
                <a:lnTo>
                  <a:pt x="1740" y="602"/>
                </a:lnTo>
                <a:lnTo>
                  <a:pt x="1746" y="617"/>
                </a:lnTo>
                <a:lnTo>
                  <a:pt x="1753" y="630"/>
                </a:lnTo>
                <a:lnTo>
                  <a:pt x="1761" y="642"/>
                </a:lnTo>
                <a:lnTo>
                  <a:pt x="1770" y="653"/>
                </a:lnTo>
                <a:lnTo>
                  <a:pt x="1445" y="979"/>
                </a:lnTo>
                <a:lnTo>
                  <a:pt x="1457" y="991"/>
                </a:lnTo>
                <a:lnTo>
                  <a:pt x="1469" y="1003"/>
                </a:lnTo>
                <a:lnTo>
                  <a:pt x="1796" y="676"/>
                </a:lnTo>
                <a:lnTo>
                  <a:pt x="1804" y="682"/>
                </a:lnTo>
                <a:lnTo>
                  <a:pt x="1814" y="688"/>
                </a:lnTo>
                <a:lnTo>
                  <a:pt x="1823" y="693"/>
                </a:lnTo>
                <a:lnTo>
                  <a:pt x="1833" y="697"/>
                </a:lnTo>
                <a:lnTo>
                  <a:pt x="1843" y="702"/>
                </a:lnTo>
                <a:lnTo>
                  <a:pt x="1854" y="705"/>
                </a:lnTo>
                <a:lnTo>
                  <a:pt x="1865" y="708"/>
                </a:lnTo>
                <a:lnTo>
                  <a:pt x="1877" y="710"/>
                </a:lnTo>
                <a:lnTo>
                  <a:pt x="1861" y="855"/>
                </a:lnTo>
                <a:lnTo>
                  <a:pt x="1850" y="857"/>
                </a:lnTo>
                <a:lnTo>
                  <a:pt x="1839" y="859"/>
                </a:lnTo>
                <a:lnTo>
                  <a:pt x="1829" y="863"/>
                </a:lnTo>
                <a:lnTo>
                  <a:pt x="1819" y="869"/>
                </a:lnTo>
                <a:lnTo>
                  <a:pt x="1810" y="874"/>
                </a:lnTo>
                <a:lnTo>
                  <a:pt x="1801" y="880"/>
                </a:lnTo>
                <a:lnTo>
                  <a:pt x="1793" y="887"/>
                </a:lnTo>
                <a:lnTo>
                  <a:pt x="1785" y="895"/>
                </a:lnTo>
                <a:lnTo>
                  <a:pt x="1778" y="903"/>
                </a:lnTo>
                <a:lnTo>
                  <a:pt x="1772" y="912"/>
                </a:lnTo>
                <a:lnTo>
                  <a:pt x="1766" y="921"/>
                </a:lnTo>
                <a:lnTo>
                  <a:pt x="1762" y="931"/>
                </a:lnTo>
                <a:lnTo>
                  <a:pt x="1758" y="942"/>
                </a:lnTo>
                <a:lnTo>
                  <a:pt x="1756" y="952"/>
                </a:lnTo>
                <a:lnTo>
                  <a:pt x="1754" y="964"/>
                </a:lnTo>
                <a:lnTo>
                  <a:pt x="1754" y="976"/>
                </a:lnTo>
                <a:lnTo>
                  <a:pt x="1754" y="986"/>
                </a:lnTo>
                <a:lnTo>
                  <a:pt x="1755" y="995"/>
                </a:lnTo>
                <a:lnTo>
                  <a:pt x="1757" y="1004"/>
                </a:lnTo>
                <a:lnTo>
                  <a:pt x="1760" y="1013"/>
                </a:lnTo>
                <a:lnTo>
                  <a:pt x="1537" y="1106"/>
                </a:lnTo>
                <a:lnTo>
                  <a:pt x="1541" y="1115"/>
                </a:lnTo>
                <a:lnTo>
                  <a:pt x="1544" y="1125"/>
                </a:lnTo>
                <a:lnTo>
                  <a:pt x="1768" y="1031"/>
                </a:lnTo>
                <a:lnTo>
                  <a:pt x="1771" y="1039"/>
                </a:lnTo>
                <a:lnTo>
                  <a:pt x="1776" y="1046"/>
                </a:lnTo>
                <a:lnTo>
                  <a:pt x="1781" y="1053"/>
                </a:lnTo>
                <a:lnTo>
                  <a:pt x="1787" y="1059"/>
                </a:lnTo>
                <a:lnTo>
                  <a:pt x="1793" y="1064"/>
                </a:lnTo>
                <a:lnTo>
                  <a:pt x="1799" y="1070"/>
                </a:lnTo>
                <a:lnTo>
                  <a:pt x="1805" y="1074"/>
                </a:lnTo>
                <a:lnTo>
                  <a:pt x="1812" y="1079"/>
                </a:lnTo>
                <a:lnTo>
                  <a:pt x="1819" y="1083"/>
                </a:lnTo>
                <a:lnTo>
                  <a:pt x="1826" y="1086"/>
                </a:lnTo>
                <a:lnTo>
                  <a:pt x="1834" y="1089"/>
                </a:lnTo>
                <a:lnTo>
                  <a:pt x="1841" y="1092"/>
                </a:lnTo>
                <a:lnTo>
                  <a:pt x="1849" y="1094"/>
                </a:lnTo>
                <a:lnTo>
                  <a:pt x="1858" y="1095"/>
                </a:lnTo>
                <a:lnTo>
                  <a:pt x="1866" y="1096"/>
                </a:lnTo>
                <a:lnTo>
                  <a:pt x="1876" y="1097"/>
                </a:lnTo>
                <a:lnTo>
                  <a:pt x="1887" y="1096"/>
                </a:lnTo>
                <a:lnTo>
                  <a:pt x="1898" y="1094"/>
                </a:lnTo>
                <a:lnTo>
                  <a:pt x="1909" y="1092"/>
                </a:lnTo>
                <a:lnTo>
                  <a:pt x="1920" y="1088"/>
                </a:lnTo>
                <a:lnTo>
                  <a:pt x="1930" y="1084"/>
                </a:lnTo>
                <a:lnTo>
                  <a:pt x="1939" y="1078"/>
                </a:lnTo>
                <a:lnTo>
                  <a:pt x="1948" y="1072"/>
                </a:lnTo>
                <a:lnTo>
                  <a:pt x="1958" y="1065"/>
                </a:lnTo>
                <a:lnTo>
                  <a:pt x="2200" y="1196"/>
                </a:lnTo>
                <a:lnTo>
                  <a:pt x="2196" y="1207"/>
                </a:lnTo>
                <a:lnTo>
                  <a:pt x="2193" y="1220"/>
                </a:lnTo>
                <a:lnTo>
                  <a:pt x="2190" y="1233"/>
                </a:lnTo>
                <a:lnTo>
                  <a:pt x="2189" y="1246"/>
                </a:lnTo>
                <a:lnTo>
                  <a:pt x="1569" y="1246"/>
                </a:lnTo>
                <a:lnTo>
                  <a:pt x="1569" y="1254"/>
                </a:lnTo>
                <a:lnTo>
                  <a:pt x="1570" y="1262"/>
                </a:lnTo>
                <a:lnTo>
                  <a:pt x="1569" y="1270"/>
                </a:lnTo>
                <a:lnTo>
                  <a:pt x="1569" y="1279"/>
                </a:lnTo>
                <a:lnTo>
                  <a:pt x="2189" y="1279"/>
                </a:lnTo>
                <a:lnTo>
                  <a:pt x="2192" y="1296"/>
                </a:lnTo>
                <a:lnTo>
                  <a:pt x="2196" y="1312"/>
                </a:lnTo>
                <a:lnTo>
                  <a:pt x="2202" y="1327"/>
                </a:lnTo>
                <a:lnTo>
                  <a:pt x="2209" y="1341"/>
                </a:lnTo>
                <a:lnTo>
                  <a:pt x="2218" y="1355"/>
                </a:lnTo>
                <a:lnTo>
                  <a:pt x="2228" y="1367"/>
                </a:lnTo>
                <a:lnTo>
                  <a:pt x="2238" y="1380"/>
                </a:lnTo>
                <a:lnTo>
                  <a:pt x="2250" y="1391"/>
                </a:lnTo>
                <a:lnTo>
                  <a:pt x="2153" y="1518"/>
                </a:lnTo>
                <a:close/>
                <a:moveTo>
                  <a:pt x="1498" y="1144"/>
                </a:moveTo>
                <a:lnTo>
                  <a:pt x="1494" y="1135"/>
                </a:lnTo>
                <a:lnTo>
                  <a:pt x="1490" y="1126"/>
                </a:lnTo>
                <a:lnTo>
                  <a:pt x="1484" y="1113"/>
                </a:lnTo>
                <a:lnTo>
                  <a:pt x="1478" y="1102"/>
                </a:lnTo>
                <a:lnTo>
                  <a:pt x="1472" y="1090"/>
                </a:lnTo>
                <a:lnTo>
                  <a:pt x="1465" y="1079"/>
                </a:lnTo>
                <a:lnTo>
                  <a:pt x="1458" y="1069"/>
                </a:lnTo>
                <a:lnTo>
                  <a:pt x="1450" y="1058"/>
                </a:lnTo>
                <a:lnTo>
                  <a:pt x="1442" y="1048"/>
                </a:lnTo>
                <a:lnTo>
                  <a:pt x="1433" y="1039"/>
                </a:lnTo>
                <a:lnTo>
                  <a:pt x="1421" y="1026"/>
                </a:lnTo>
                <a:lnTo>
                  <a:pt x="1409" y="1014"/>
                </a:lnTo>
                <a:lnTo>
                  <a:pt x="1400" y="1006"/>
                </a:lnTo>
                <a:lnTo>
                  <a:pt x="1390" y="998"/>
                </a:lnTo>
                <a:lnTo>
                  <a:pt x="1379" y="990"/>
                </a:lnTo>
                <a:lnTo>
                  <a:pt x="1369" y="983"/>
                </a:lnTo>
                <a:lnTo>
                  <a:pt x="1358" y="976"/>
                </a:lnTo>
                <a:lnTo>
                  <a:pt x="1346" y="970"/>
                </a:lnTo>
                <a:lnTo>
                  <a:pt x="1334" y="964"/>
                </a:lnTo>
                <a:lnTo>
                  <a:pt x="1322" y="958"/>
                </a:lnTo>
                <a:lnTo>
                  <a:pt x="1313" y="954"/>
                </a:lnTo>
                <a:lnTo>
                  <a:pt x="1304" y="949"/>
                </a:lnTo>
                <a:lnTo>
                  <a:pt x="1280" y="941"/>
                </a:lnTo>
                <a:lnTo>
                  <a:pt x="1254" y="935"/>
                </a:lnTo>
                <a:lnTo>
                  <a:pt x="1241" y="933"/>
                </a:lnTo>
                <a:lnTo>
                  <a:pt x="1229" y="931"/>
                </a:lnTo>
                <a:lnTo>
                  <a:pt x="1216" y="929"/>
                </a:lnTo>
                <a:lnTo>
                  <a:pt x="1202" y="928"/>
                </a:lnTo>
                <a:lnTo>
                  <a:pt x="1194" y="928"/>
                </a:lnTo>
                <a:lnTo>
                  <a:pt x="1186" y="928"/>
                </a:lnTo>
                <a:lnTo>
                  <a:pt x="1177" y="928"/>
                </a:lnTo>
                <a:lnTo>
                  <a:pt x="1168" y="928"/>
                </a:lnTo>
                <a:lnTo>
                  <a:pt x="1155" y="929"/>
                </a:lnTo>
                <a:lnTo>
                  <a:pt x="1142" y="931"/>
                </a:lnTo>
                <a:lnTo>
                  <a:pt x="1129" y="933"/>
                </a:lnTo>
                <a:lnTo>
                  <a:pt x="1117" y="935"/>
                </a:lnTo>
                <a:lnTo>
                  <a:pt x="1091" y="941"/>
                </a:lnTo>
                <a:lnTo>
                  <a:pt x="1067" y="949"/>
                </a:lnTo>
                <a:lnTo>
                  <a:pt x="1057" y="954"/>
                </a:lnTo>
                <a:lnTo>
                  <a:pt x="1048" y="958"/>
                </a:lnTo>
                <a:lnTo>
                  <a:pt x="1037" y="964"/>
                </a:lnTo>
                <a:lnTo>
                  <a:pt x="1025" y="970"/>
                </a:lnTo>
                <a:lnTo>
                  <a:pt x="1014" y="976"/>
                </a:lnTo>
                <a:lnTo>
                  <a:pt x="1002" y="983"/>
                </a:lnTo>
                <a:lnTo>
                  <a:pt x="991" y="990"/>
                </a:lnTo>
                <a:lnTo>
                  <a:pt x="981" y="998"/>
                </a:lnTo>
                <a:lnTo>
                  <a:pt x="971" y="1006"/>
                </a:lnTo>
                <a:lnTo>
                  <a:pt x="961" y="1014"/>
                </a:lnTo>
                <a:lnTo>
                  <a:pt x="949" y="1026"/>
                </a:lnTo>
                <a:lnTo>
                  <a:pt x="938" y="1039"/>
                </a:lnTo>
                <a:lnTo>
                  <a:pt x="930" y="1048"/>
                </a:lnTo>
                <a:lnTo>
                  <a:pt x="921" y="1058"/>
                </a:lnTo>
                <a:lnTo>
                  <a:pt x="913" y="1069"/>
                </a:lnTo>
                <a:lnTo>
                  <a:pt x="906" y="1079"/>
                </a:lnTo>
                <a:lnTo>
                  <a:pt x="899" y="1090"/>
                </a:lnTo>
                <a:lnTo>
                  <a:pt x="892" y="1102"/>
                </a:lnTo>
                <a:lnTo>
                  <a:pt x="886" y="1113"/>
                </a:lnTo>
                <a:lnTo>
                  <a:pt x="881" y="1126"/>
                </a:lnTo>
                <a:lnTo>
                  <a:pt x="877" y="1135"/>
                </a:lnTo>
                <a:lnTo>
                  <a:pt x="873" y="1144"/>
                </a:lnTo>
                <a:lnTo>
                  <a:pt x="865" y="1168"/>
                </a:lnTo>
                <a:lnTo>
                  <a:pt x="859" y="1193"/>
                </a:lnTo>
                <a:lnTo>
                  <a:pt x="856" y="1206"/>
                </a:lnTo>
                <a:lnTo>
                  <a:pt x="854" y="1220"/>
                </a:lnTo>
                <a:lnTo>
                  <a:pt x="853" y="1233"/>
                </a:lnTo>
                <a:lnTo>
                  <a:pt x="852" y="1246"/>
                </a:lnTo>
                <a:lnTo>
                  <a:pt x="852" y="1254"/>
                </a:lnTo>
                <a:lnTo>
                  <a:pt x="852" y="1262"/>
                </a:lnTo>
                <a:lnTo>
                  <a:pt x="852" y="1270"/>
                </a:lnTo>
                <a:lnTo>
                  <a:pt x="852" y="1279"/>
                </a:lnTo>
                <a:lnTo>
                  <a:pt x="853" y="1292"/>
                </a:lnTo>
                <a:lnTo>
                  <a:pt x="854" y="1306"/>
                </a:lnTo>
                <a:lnTo>
                  <a:pt x="856" y="1319"/>
                </a:lnTo>
                <a:lnTo>
                  <a:pt x="859" y="1331"/>
                </a:lnTo>
                <a:lnTo>
                  <a:pt x="865" y="1356"/>
                </a:lnTo>
                <a:lnTo>
                  <a:pt x="873" y="1381"/>
                </a:lnTo>
                <a:lnTo>
                  <a:pt x="877" y="1391"/>
                </a:lnTo>
                <a:lnTo>
                  <a:pt x="881" y="1400"/>
                </a:lnTo>
                <a:lnTo>
                  <a:pt x="886" y="1411"/>
                </a:lnTo>
                <a:lnTo>
                  <a:pt x="892" y="1423"/>
                </a:lnTo>
                <a:lnTo>
                  <a:pt x="899" y="1434"/>
                </a:lnTo>
                <a:lnTo>
                  <a:pt x="906" y="1445"/>
                </a:lnTo>
                <a:lnTo>
                  <a:pt x="913" y="1456"/>
                </a:lnTo>
                <a:lnTo>
                  <a:pt x="921" y="1467"/>
                </a:lnTo>
                <a:lnTo>
                  <a:pt x="930" y="1477"/>
                </a:lnTo>
                <a:lnTo>
                  <a:pt x="938" y="1487"/>
                </a:lnTo>
                <a:lnTo>
                  <a:pt x="949" y="1499"/>
                </a:lnTo>
                <a:lnTo>
                  <a:pt x="961" y="1510"/>
                </a:lnTo>
                <a:lnTo>
                  <a:pt x="971" y="1519"/>
                </a:lnTo>
                <a:lnTo>
                  <a:pt x="981" y="1527"/>
                </a:lnTo>
                <a:lnTo>
                  <a:pt x="991" y="1534"/>
                </a:lnTo>
                <a:lnTo>
                  <a:pt x="1002" y="1541"/>
                </a:lnTo>
                <a:lnTo>
                  <a:pt x="1014" y="1548"/>
                </a:lnTo>
                <a:lnTo>
                  <a:pt x="1025" y="1556"/>
                </a:lnTo>
                <a:lnTo>
                  <a:pt x="1037" y="1562"/>
                </a:lnTo>
                <a:lnTo>
                  <a:pt x="1048" y="1567"/>
                </a:lnTo>
                <a:lnTo>
                  <a:pt x="1057" y="1571"/>
                </a:lnTo>
                <a:lnTo>
                  <a:pt x="1067" y="1575"/>
                </a:lnTo>
                <a:lnTo>
                  <a:pt x="1091" y="1583"/>
                </a:lnTo>
                <a:lnTo>
                  <a:pt x="1117" y="1589"/>
                </a:lnTo>
                <a:lnTo>
                  <a:pt x="1129" y="1592"/>
                </a:lnTo>
                <a:lnTo>
                  <a:pt x="1142" y="1594"/>
                </a:lnTo>
                <a:lnTo>
                  <a:pt x="1155" y="1595"/>
                </a:lnTo>
                <a:lnTo>
                  <a:pt x="1168" y="1596"/>
                </a:lnTo>
                <a:lnTo>
                  <a:pt x="1177" y="1596"/>
                </a:lnTo>
                <a:lnTo>
                  <a:pt x="1186" y="1596"/>
                </a:lnTo>
                <a:lnTo>
                  <a:pt x="1194" y="1596"/>
                </a:lnTo>
                <a:lnTo>
                  <a:pt x="1202" y="1596"/>
                </a:lnTo>
                <a:lnTo>
                  <a:pt x="1216" y="1595"/>
                </a:lnTo>
                <a:lnTo>
                  <a:pt x="1229" y="1594"/>
                </a:lnTo>
                <a:lnTo>
                  <a:pt x="1241" y="1592"/>
                </a:lnTo>
                <a:lnTo>
                  <a:pt x="1254" y="1589"/>
                </a:lnTo>
                <a:lnTo>
                  <a:pt x="1280" y="1583"/>
                </a:lnTo>
                <a:lnTo>
                  <a:pt x="1304" y="1575"/>
                </a:lnTo>
                <a:lnTo>
                  <a:pt x="1313" y="1571"/>
                </a:lnTo>
                <a:lnTo>
                  <a:pt x="1322" y="1567"/>
                </a:lnTo>
                <a:lnTo>
                  <a:pt x="1334" y="1562"/>
                </a:lnTo>
                <a:lnTo>
                  <a:pt x="1346" y="1556"/>
                </a:lnTo>
                <a:lnTo>
                  <a:pt x="1358" y="1548"/>
                </a:lnTo>
                <a:lnTo>
                  <a:pt x="1369" y="1541"/>
                </a:lnTo>
                <a:lnTo>
                  <a:pt x="1379" y="1534"/>
                </a:lnTo>
                <a:lnTo>
                  <a:pt x="1390" y="1527"/>
                </a:lnTo>
                <a:lnTo>
                  <a:pt x="1400" y="1518"/>
                </a:lnTo>
                <a:lnTo>
                  <a:pt x="1409" y="1510"/>
                </a:lnTo>
                <a:lnTo>
                  <a:pt x="1421" y="1499"/>
                </a:lnTo>
                <a:lnTo>
                  <a:pt x="1433" y="1487"/>
                </a:lnTo>
                <a:lnTo>
                  <a:pt x="1442" y="1477"/>
                </a:lnTo>
                <a:lnTo>
                  <a:pt x="1450" y="1467"/>
                </a:lnTo>
                <a:lnTo>
                  <a:pt x="1458" y="1456"/>
                </a:lnTo>
                <a:lnTo>
                  <a:pt x="1465" y="1445"/>
                </a:lnTo>
                <a:lnTo>
                  <a:pt x="1472" y="1434"/>
                </a:lnTo>
                <a:lnTo>
                  <a:pt x="1478" y="1423"/>
                </a:lnTo>
                <a:lnTo>
                  <a:pt x="1484" y="1411"/>
                </a:lnTo>
                <a:lnTo>
                  <a:pt x="1490" y="1400"/>
                </a:lnTo>
                <a:lnTo>
                  <a:pt x="1494" y="1391"/>
                </a:lnTo>
                <a:lnTo>
                  <a:pt x="1498" y="1381"/>
                </a:lnTo>
                <a:lnTo>
                  <a:pt x="1506" y="1356"/>
                </a:lnTo>
                <a:lnTo>
                  <a:pt x="1512" y="1331"/>
                </a:lnTo>
                <a:lnTo>
                  <a:pt x="1514" y="1319"/>
                </a:lnTo>
                <a:lnTo>
                  <a:pt x="1516" y="1306"/>
                </a:lnTo>
                <a:lnTo>
                  <a:pt x="1518" y="1292"/>
                </a:lnTo>
                <a:lnTo>
                  <a:pt x="1519" y="1279"/>
                </a:lnTo>
                <a:lnTo>
                  <a:pt x="1519" y="1270"/>
                </a:lnTo>
                <a:lnTo>
                  <a:pt x="1519" y="1262"/>
                </a:lnTo>
                <a:lnTo>
                  <a:pt x="1519" y="1254"/>
                </a:lnTo>
                <a:lnTo>
                  <a:pt x="1519" y="1246"/>
                </a:lnTo>
                <a:lnTo>
                  <a:pt x="1518" y="1233"/>
                </a:lnTo>
                <a:lnTo>
                  <a:pt x="1516" y="1220"/>
                </a:lnTo>
                <a:lnTo>
                  <a:pt x="1514" y="1206"/>
                </a:lnTo>
                <a:lnTo>
                  <a:pt x="1512" y="1193"/>
                </a:lnTo>
                <a:lnTo>
                  <a:pt x="1506" y="1168"/>
                </a:lnTo>
                <a:lnTo>
                  <a:pt x="1498" y="1144"/>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cxnSp>
        <p:nvCxnSpPr>
          <p:cNvPr id="21" name="Straight Arrow Connector 20"/>
          <p:cNvCxnSpPr/>
          <p:nvPr/>
        </p:nvCxnSpPr>
        <p:spPr>
          <a:xfrm>
            <a:off x="5697775" y="4242686"/>
            <a:ext cx="16181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4479991" y="5338903"/>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8"/>
          <a:stretch>
            <a:fillRect/>
          </a:stretch>
        </p:blipFill>
        <p:spPr>
          <a:xfrm>
            <a:off x="4716834" y="5451085"/>
            <a:ext cx="383700" cy="361648"/>
          </a:xfrm>
          <a:prstGeom prst="rect">
            <a:avLst/>
          </a:prstGeom>
          <a:ln>
            <a:noFill/>
          </a:ln>
        </p:spPr>
      </p:pic>
      <p:sp>
        <p:nvSpPr>
          <p:cNvPr id="24" name="TextBox 23"/>
          <p:cNvSpPr txBox="1"/>
          <p:nvPr/>
        </p:nvSpPr>
        <p:spPr>
          <a:xfrm>
            <a:off x="4417900" y="5770042"/>
            <a:ext cx="990205" cy="276999"/>
          </a:xfrm>
          <a:prstGeom prst="rect">
            <a:avLst/>
          </a:prstGeom>
          <a:noFill/>
        </p:spPr>
        <p:txBody>
          <a:bodyPr wrap="square" rtlCol="0">
            <a:spAutoFit/>
          </a:bodyPr>
          <a:lstStyle/>
          <a:p>
            <a:pPr algn="ctr"/>
            <a:r>
              <a:rPr lang="en-US" sz="1200" b="1" dirty="0">
                <a:solidFill>
                  <a:schemeClr val="accent1">
                    <a:lumMod val="50000"/>
                  </a:schemeClr>
                </a:solidFill>
              </a:rPr>
              <a:t>Stewards</a:t>
            </a:r>
          </a:p>
        </p:txBody>
      </p:sp>
      <p:sp>
        <p:nvSpPr>
          <p:cNvPr id="25" name="TextBox 24"/>
          <p:cNvSpPr txBox="1"/>
          <p:nvPr/>
        </p:nvSpPr>
        <p:spPr>
          <a:xfrm>
            <a:off x="5460400" y="3999092"/>
            <a:ext cx="2039713" cy="276999"/>
          </a:xfrm>
          <a:prstGeom prst="rect">
            <a:avLst/>
          </a:prstGeom>
          <a:noFill/>
        </p:spPr>
        <p:txBody>
          <a:bodyPr wrap="square" rtlCol="0">
            <a:spAutoFit/>
          </a:bodyPr>
          <a:lstStyle/>
          <a:p>
            <a:pPr algn="ctr"/>
            <a:r>
              <a:rPr lang="en-US" sz="1200" dirty="0">
                <a:solidFill>
                  <a:schemeClr val="accent1">
                    <a:lumMod val="50000"/>
                  </a:schemeClr>
                </a:solidFill>
              </a:rPr>
              <a:t>Unified Storage</a:t>
            </a:r>
          </a:p>
        </p:txBody>
      </p:sp>
      <p:sp>
        <p:nvSpPr>
          <p:cNvPr id="26" name="TextBox 25"/>
          <p:cNvSpPr txBox="1"/>
          <p:nvPr/>
        </p:nvSpPr>
        <p:spPr>
          <a:xfrm>
            <a:off x="3965917" y="3753701"/>
            <a:ext cx="2039713" cy="276999"/>
          </a:xfrm>
          <a:prstGeom prst="rect">
            <a:avLst/>
          </a:prstGeom>
          <a:noFill/>
        </p:spPr>
        <p:txBody>
          <a:bodyPr wrap="square" rtlCol="0">
            <a:spAutoFit/>
          </a:bodyPr>
          <a:lstStyle/>
          <a:p>
            <a:pPr algn="ctr"/>
            <a:r>
              <a:rPr lang="en-US" sz="1200" dirty="0"/>
              <a:t>Unprocessed</a:t>
            </a:r>
          </a:p>
        </p:txBody>
      </p:sp>
      <p:sp>
        <p:nvSpPr>
          <p:cNvPr id="27" name="TextBox 26"/>
          <p:cNvSpPr txBox="1"/>
          <p:nvPr/>
        </p:nvSpPr>
        <p:spPr>
          <a:xfrm>
            <a:off x="6785404" y="3772586"/>
            <a:ext cx="2039713" cy="276999"/>
          </a:xfrm>
          <a:prstGeom prst="rect">
            <a:avLst/>
          </a:prstGeom>
          <a:noFill/>
        </p:spPr>
        <p:txBody>
          <a:bodyPr wrap="square" rtlCol="0">
            <a:spAutoFit/>
          </a:bodyPr>
          <a:lstStyle/>
          <a:p>
            <a:pPr algn="ctr"/>
            <a:r>
              <a:rPr lang="en-US" sz="1200" dirty="0"/>
              <a:t>Processed</a:t>
            </a:r>
          </a:p>
        </p:txBody>
      </p:sp>
      <p:cxnSp>
        <p:nvCxnSpPr>
          <p:cNvPr id="28" name="Straight Connector 27"/>
          <p:cNvCxnSpPr/>
          <p:nvPr/>
        </p:nvCxnSpPr>
        <p:spPr>
          <a:xfrm>
            <a:off x="4499000" y="4999540"/>
            <a:ext cx="3907822" cy="0"/>
          </a:xfrm>
          <a:prstGeom prst="line">
            <a:avLst/>
          </a:prstGeom>
          <a:ln w="38100">
            <a:solidFill>
              <a:srgbClr val="F53BE8"/>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486968" y="2692184"/>
            <a:ext cx="3907822" cy="276999"/>
            <a:chOff x="4081149" y="1973819"/>
            <a:chExt cx="3907822" cy="276999"/>
          </a:xfrm>
        </p:grpSpPr>
        <p:cxnSp>
          <p:nvCxnSpPr>
            <p:cNvPr id="30" name="Straight Connector 29"/>
            <p:cNvCxnSpPr/>
            <p:nvPr/>
          </p:nvCxnSpPr>
          <p:spPr>
            <a:xfrm>
              <a:off x="4081149" y="2120098"/>
              <a:ext cx="3907822" cy="0"/>
            </a:xfrm>
            <a:prstGeom prst="line">
              <a:avLst/>
            </a:prstGeom>
            <a:ln w="38100">
              <a:solidFill>
                <a:srgbClr val="F53BE8"/>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50305" y="1973819"/>
              <a:ext cx="593848" cy="276999"/>
            </a:xfrm>
            <a:prstGeom prst="rect">
              <a:avLst/>
            </a:prstGeom>
            <a:solidFill>
              <a:schemeClr val="bg1"/>
            </a:solidFill>
          </p:spPr>
          <p:txBody>
            <a:bodyPr wrap="square" rtlCol="0">
              <a:spAutoFit/>
            </a:bodyPr>
            <a:lstStyle/>
            <a:p>
              <a:pPr algn="ctr"/>
              <a:r>
                <a:rPr lang="en-US" sz="1200" dirty="0"/>
                <a:t>UX</a:t>
              </a:r>
            </a:p>
          </p:txBody>
        </p:sp>
      </p:grpSp>
      <p:sp>
        <p:nvSpPr>
          <p:cNvPr id="32" name="TextBox 31"/>
          <p:cNvSpPr txBox="1"/>
          <p:nvPr/>
        </p:nvSpPr>
        <p:spPr>
          <a:xfrm>
            <a:off x="6143878" y="4866871"/>
            <a:ext cx="1075349" cy="276999"/>
          </a:xfrm>
          <a:prstGeom prst="rect">
            <a:avLst/>
          </a:prstGeom>
          <a:solidFill>
            <a:schemeClr val="bg1"/>
          </a:solidFill>
        </p:spPr>
        <p:txBody>
          <a:bodyPr wrap="square" rtlCol="0">
            <a:spAutoFit/>
          </a:bodyPr>
          <a:lstStyle/>
          <a:p>
            <a:pPr algn="ctr"/>
            <a:r>
              <a:rPr lang="en-US" sz="1200" dirty="0"/>
              <a:t>UX</a:t>
            </a:r>
          </a:p>
        </p:txBody>
      </p:sp>
      <p:cxnSp>
        <p:nvCxnSpPr>
          <p:cNvPr id="33" name="Straight Arrow Connector 32"/>
          <p:cNvCxnSpPr>
            <a:endCxn id="22" idx="7"/>
          </p:cNvCxnSpPr>
          <p:nvPr/>
        </p:nvCxnSpPr>
        <p:spPr>
          <a:xfrm>
            <a:off x="4812762" y="4999540"/>
            <a:ext cx="376239" cy="455784"/>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7"/>
          </p:cNvCxnSpPr>
          <p:nvPr/>
        </p:nvCxnSpPr>
        <p:spPr>
          <a:xfrm flipH="1" flipV="1">
            <a:off x="5100535" y="4715768"/>
            <a:ext cx="88466" cy="73955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3731" y="3280099"/>
            <a:ext cx="457681" cy="455647"/>
          </a:xfrm>
          <a:prstGeom prst="rect">
            <a:avLst/>
          </a:prstGeom>
        </p:spPr>
      </p:pic>
      <p:cxnSp>
        <p:nvCxnSpPr>
          <p:cNvPr id="36" name="Curved Connector 35"/>
          <p:cNvCxnSpPr>
            <a:stCxn id="25" idx="1"/>
            <a:endCxn id="35" idx="1"/>
          </p:cNvCxnSpPr>
          <p:nvPr/>
        </p:nvCxnSpPr>
        <p:spPr>
          <a:xfrm rot="10800000" flipH="1">
            <a:off x="5460399" y="3507924"/>
            <a:ext cx="993331" cy="629669"/>
          </a:xfrm>
          <a:prstGeom prst="curvedConnector3">
            <a:avLst>
              <a:gd name="adj1" fmla="val 726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5" idx="3"/>
            <a:endCxn id="25" idx="3"/>
          </p:cNvCxnSpPr>
          <p:nvPr/>
        </p:nvCxnSpPr>
        <p:spPr>
          <a:xfrm>
            <a:off x="6911412" y="3507923"/>
            <a:ext cx="588701" cy="629669"/>
          </a:xfrm>
          <a:prstGeom prst="curvedConnector3">
            <a:avLst>
              <a:gd name="adj1" fmla="val 13883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31694" y="6193554"/>
            <a:ext cx="990205" cy="276999"/>
          </a:xfrm>
          <a:prstGeom prst="rect">
            <a:avLst/>
          </a:prstGeom>
          <a:noFill/>
        </p:spPr>
        <p:txBody>
          <a:bodyPr wrap="square" rtlCol="0">
            <a:spAutoFit/>
          </a:bodyPr>
          <a:lstStyle/>
          <a:p>
            <a:pPr algn="ctr"/>
            <a:r>
              <a:rPr lang="en-US" sz="1200" b="1" dirty="0">
                <a:solidFill>
                  <a:schemeClr val="accent1">
                    <a:lumMod val="50000"/>
                  </a:schemeClr>
                </a:solidFill>
              </a:rPr>
              <a:t>Analytics</a:t>
            </a:r>
          </a:p>
        </p:txBody>
      </p:sp>
      <p:pic>
        <p:nvPicPr>
          <p:cNvPr id="39" name="Picture 38"/>
          <p:cNvPicPr>
            <a:picLocks noChangeAspect="1"/>
          </p:cNvPicPr>
          <p:nvPr/>
        </p:nvPicPr>
        <p:blipFill>
          <a:blip r:embed="rId10"/>
          <a:stretch>
            <a:fillRect/>
          </a:stretch>
        </p:blipFill>
        <p:spPr>
          <a:xfrm>
            <a:off x="7633006" y="5878668"/>
            <a:ext cx="352213" cy="365760"/>
          </a:xfrm>
          <a:prstGeom prst="rect">
            <a:avLst/>
          </a:prstGeom>
        </p:spPr>
      </p:pic>
      <p:cxnSp>
        <p:nvCxnSpPr>
          <p:cNvPr id="40" name="Straight Arrow Connector 39"/>
          <p:cNvCxnSpPr>
            <a:endCxn id="62" idx="1"/>
          </p:cNvCxnSpPr>
          <p:nvPr/>
        </p:nvCxnSpPr>
        <p:spPr>
          <a:xfrm flipH="1">
            <a:off x="7515432" y="4514469"/>
            <a:ext cx="534898" cy="1364367"/>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2" idx="1"/>
            <a:endCxn id="46" idx="2"/>
          </p:cNvCxnSpPr>
          <p:nvPr/>
        </p:nvCxnSpPr>
        <p:spPr>
          <a:xfrm flipV="1">
            <a:off x="7515432" y="4534929"/>
            <a:ext cx="298698" cy="1343907"/>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2" idx="6"/>
            <a:endCxn id="32" idx="2"/>
          </p:cNvCxnSpPr>
          <p:nvPr/>
        </p:nvCxnSpPr>
        <p:spPr>
          <a:xfrm flipV="1">
            <a:off x="5310648" y="5143870"/>
            <a:ext cx="1370905" cy="592518"/>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1"/>
            <a:endCxn id="32" idx="2"/>
          </p:cNvCxnSpPr>
          <p:nvPr/>
        </p:nvCxnSpPr>
        <p:spPr>
          <a:xfrm rot="10800000">
            <a:off x="6681554" y="5143870"/>
            <a:ext cx="650141" cy="1188184"/>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34594" y="5621426"/>
            <a:ext cx="2039713" cy="276999"/>
          </a:xfrm>
          <a:prstGeom prst="rect">
            <a:avLst/>
          </a:prstGeom>
          <a:noFill/>
        </p:spPr>
        <p:txBody>
          <a:bodyPr wrap="square" rtlCol="0">
            <a:spAutoFit/>
          </a:bodyPr>
          <a:lstStyle/>
          <a:p>
            <a:pPr algn="ctr"/>
            <a:r>
              <a:rPr lang="en-US" sz="1200" b="1" dirty="0"/>
              <a:t>Collaboration</a:t>
            </a:r>
          </a:p>
        </p:txBody>
      </p:sp>
      <p:sp>
        <p:nvSpPr>
          <p:cNvPr id="45" name="TextBox 44"/>
          <p:cNvSpPr txBox="1"/>
          <p:nvPr/>
        </p:nvSpPr>
        <p:spPr>
          <a:xfrm>
            <a:off x="8232888" y="6026830"/>
            <a:ext cx="2354155" cy="461665"/>
          </a:xfrm>
          <a:prstGeom prst="rect">
            <a:avLst/>
          </a:prstGeom>
          <a:solidFill>
            <a:schemeClr val="bg1"/>
          </a:solidFill>
        </p:spPr>
        <p:txBody>
          <a:bodyPr wrap="square" rtlCol="0">
            <a:spAutoFit/>
          </a:bodyPr>
          <a:lstStyle/>
          <a:p>
            <a:r>
              <a:rPr lang="en-US" sz="1200" b="1" dirty="0">
                <a:solidFill>
                  <a:srgbClr val="384DEC"/>
                </a:solidFill>
              </a:rPr>
              <a:t>NLP, Machine Learning etc.. ** </a:t>
            </a:r>
          </a:p>
          <a:p>
            <a:r>
              <a:rPr lang="en-US" sz="1200" b="1" dirty="0">
                <a:solidFill>
                  <a:srgbClr val="FFC000"/>
                </a:solidFill>
              </a:rPr>
              <a:t>Output </a:t>
            </a:r>
            <a:r>
              <a:rPr lang="en-US" sz="1200" b="1" u="sng" dirty="0">
                <a:solidFill>
                  <a:srgbClr val="FFC000"/>
                </a:solidFill>
              </a:rPr>
              <a:t>analytical</a:t>
            </a:r>
            <a:r>
              <a:rPr lang="en-US" sz="1200" b="1" dirty="0">
                <a:solidFill>
                  <a:srgbClr val="FFC000"/>
                </a:solidFill>
              </a:rPr>
              <a:t> data sets</a:t>
            </a:r>
          </a:p>
        </p:txBody>
      </p:sp>
      <p:sp>
        <p:nvSpPr>
          <p:cNvPr id="46" name="Rounded Rectangle 45"/>
          <p:cNvSpPr/>
          <p:nvPr/>
        </p:nvSpPr>
        <p:spPr>
          <a:xfrm>
            <a:off x="7425084" y="3999091"/>
            <a:ext cx="778092" cy="535838"/>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Connector 46"/>
          <p:cNvSpPr/>
          <p:nvPr/>
        </p:nvSpPr>
        <p:spPr>
          <a:xfrm>
            <a:off x="8158714" y="1759296"/>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8096623" y="2190435"/>
            <a:ext cx="990205" cy="276999"/>
          </a:xfrm>
          <a:prstGeom prst="rect">
            <a:avLst/>
          </a:prstGeom>
          <a:noFill/>
        </p:spPr>
        <p:txBody>
          <a:bodyPr wrap="square" rtlCol="0">
            <a:spAutoFit/>
          </a:bodyPr>
          <a:lstStyle/>
          <a:p>
            <a:pPr algn="ctr"/>
            <a:r>
              <a:rPr lang="en-US" sz="1200" b="1" dirty="0">
                <a:solidFill>
                  <a:schemeClr val="accent1">
                    <a:lumMod val="50000"/>
                  </a:schemeClr>
                </a:solidFill>
              </a:rPr>
              <a:t>Curator</a:t>
            </a:r>
          </a:p>
        </p:txBody>
      </p:sp>
      <p:pic>
        <p:nvPicPr>
          <p:cNvPr id="49" name="Picture 48"/>
          <p:cNvPicPr>
            <a:picLocks noChangeAspect="1"/>
          </p:cNvPicPr>
          <p:nvPr/>
        </p:nvPicPr>
        <p:blipFill>
          <a:blip r:embed="rId11"/>
          <a:stretch>
            <a:fillRect/>
          </a:stretch>
        </p:blipFill>
        <p:spPr>
          <a:xfrm>
            <a:off x="8406822" y="1871382"/>
            <a:ext cx="342010" cy="365760"/>
          </a:xfrm>
          <a:prstGeom prst="rect">
            <a:avLst/>
          </a:prstGeom>
        </p:spPr>
      </p:pic>
      <p:cxnSp>
        <p:nvCxnSpPr>
          <p:cNvPr id="50" name="Straight Arrow Connector 49"/>
          <p:cNvCxnSpPr/>
          <p:nvPr/>
        </p:nvCxnSpPr>
        <p:spPr>
          <a:xfrm flipV="1">
            <a:off x="7823092" y="2381245"/>
            <a:ext cx="439681" cy="473261"/>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008930" y="1919580"/>
            <a:ext cx="2510368" cy="461665"/>
          </a:xfrm>
          <a:prstGeom prst="rect">
            <a:avLst/>
          </a:prstGeom>
          <a:solidFill>
            <a:schemeClr val="bg1"/>
          </a:solidFill>
        </p:spPr>
        <p:txBody>
          <a:bodyPr wrap="square" rtlCol="0">
            <a:spAutoFit/>
          </a:bodyPr>
          <a:lstStyle/>
          <a:p>
            <a:r>
              <a:rPr lang="en-US" sz="1200" b="1" dirty="0">
                <a:solidFill>
                  <a:srgbClr val="384DEC"/>
                </a:solidFill>
              </a:rPr>
              <a:t>Maintain &amp; Integrate ontologies</a:t>
            </a:r>
          </a:p>
          <a:p>
            <a:r>
              <a:rPr lang="en-US" sz="1200" b="1" dirty="0">
                <a:solidFill>
                  <a:srgbClr val="FFC000"/>
                </a:solidFill>
              </a:rPr>
              <a:t>Output </a:t>
            </a:r>
            <a:r>
              <a:rPr lang="en-US" sz="1200" b="1" u="sng" dirty="0">
                <a:solidFill>
                  <a:srgbClr val="FFC000"/>
                </a:solidFill>
              </a:rPr>
              <a:t>integrated</a:t>
            </a:r>
            <a:r>
              <a:rPr lang="en-US" sz="1200" b="1" dirty="0">
                <a:solidFill>
                  <a:srgbClr val="FFC000"/>
                </a:solidFill>
              </a:rPr>
              <a:t> ontologies</a:t>
            </a:r>
          </a:p>
        </p:txBody>
      </p:sp>
      <p:cxnSp>
        <p:nvCxnSpPr>
          <p:cNvPr id="52" name="Straight Arrow Connector 51"/>
          <p:cNvCxnSpPr>
            <a:endCxn id="46" idx="0"/>
          </p:cNvCxnSpPr>
          <p:nvPr/>
        </p:nvCxnSpPr>
        <p:spPr>
          <a:xfrm flipH="1">
            <a:off x="7814130" y="2404881"/>
            <a:ext cx="444676" cy="159421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Connector 52"/>
          <p:cNvSpPr/>
          <p:nvPr/>
        </p:nvSpPr>
        <p:spPr>
          <a:xfrm>
            <a:off x="806469" y="1681831"/>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744378" y="2076874"/>
            <a:ext cx="990205" cy="461665"/>
          </a:xfrm>
          <a:prstGeom prst="rect">
            <a:avLst/>
          </a:prstGeom>
          <a:noFill/>
        </p:spPr>
        <p:txBody>
          <a:bodyPr wrap="square" rtlCol="0">
            <a:spAutoFit/>
          </a:bodyPr>
          <a:lstStyle/>
          <a:p>
            <a:pPr algn="ctr"/>
            <a:r>
              <a:rPr lang="en-US" sz="1200" b="1" dirty="0">
                <a:solidFill>
                  <a:schemeClr val="accent1">
                    <a:lumMod val="50000"/>
                  </a:schemeClr>
                </a:solidFill>
              </a:rPr>
              <a:t>Domain </a:t>
            </a:r>
          </a:p>
          <a:p>
            <a:pPr algn="ctr"/>
            <a:r>
              <a:rPr lang="en-US" sz="1200" b="1" dirty="0">
                <a:solidFill>
                  <a:schemeClr val="accent1">
                    <a:lumMod val="50000"/>
                  </a:schemeClr>
                </a:solidFill>
              </a:rPr>
              <a:t>SME</a:t>
            </a:r>
          </a:p>
        </p:txBody>
      </p:sp>
      <p:pic>
        <p:nvPicPr>
          <p:cNvPr id="55" name="Picture 54"/>
          <p:cNvPicPr>
            <a:picLocks noChangeAspect="1"/>
          </p:cNvPicPr>
          <p:nvPr/>
        </p:nvPicPr>
        <p:blipFill>
          <a:blip r:embed="rId10"/>
          <a:stretch>
            <a:fillRect/>
          </a:stretch>
        </p:blipFill>
        <p:spPr>
          <a:xfrm>
            <a:off x="1045690" y="1798084"/>
            <a:ext cx="352213" cy="365760"/>
          </a:xfrm>
          <a:prstGeom prst="rect">
            <a:avLst/>
          </a:prstGeom>
        </p:spPr>
      </p:pic>
      <p:sp>
        <p:nvSpPr>
          <p:cNvPr id="56" name="TextBox 55"/>
          <p:cNvSpPr txBox="1"/>
          <p:nvPr/>
        </p:nvSpPr>
        <p:spPr>
          <a:xfrm>
            <a:off x="1671433" y="1735098"/>
            <a:ext cx="2610995" cy="646331"/>
          </a:xfrm>
          <a:prstGeom prst="rect">
            <a:avLst/>
          </a:prstGeom>
          <a:solidFill>
            <a:schemeClr val="bg1"/>
          </a:solidFill>
        </p:spPr>
        <p:txBody>
          <a:bodyPr wrap="square" rtlCol="0">
            <a:spAutoFit/>
          </a:bodyPr>
          <a:lstStyle/>
          <a:p>
            <a:r>
              <a:rPr lang="en-US" sz="1200" b="1" dirty="0">
                <a:solidFill>
                  <a:srgbClr val="384DEC"/>
                </a:solidFill>
              </a:rPr>
              <a:t>Profile existing meta(data) assets</a:t>
            </a:r>
          </a:p>
          <a:p>
            <a:r>
              <a:rPr lang="en-US" sz="1200" b="1" dirty="0">
                <a:solidFill>
                  <a:srgbClr val="384DEC"/>
                </a:solidFill>
              </a:rPr>
              <a:t>Feed into digital metadata repository</a:t>
            </a:r>
          </a:p>
          <a:p>
            <a:r>
              <a:rPr lang="en-US" sz="1200" b="1" dirty="0">
                <a:solidFill>
                  <a:srgbClr val="384DEC"/>
                </a:solidFill>
              </a:rPr>
              <a:t>Plan and prioritize domain ingestion</a:t>
            </a:r>
          </a:p>
        </p:txBody>
      </p:sp>
      <p:sp>
        <p:nvSpPr>
          <p:cNvPr id="57" name="Oval 56"/>
          <p:cNvSpPr/>
          <p:nvPr/>
        </p:nvSpPr>
        <p:spPr>
          <a:xfrm>
            <a:off x="656618" y="1600528"/>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a:t>
            </a:r>
          </a:p>
        </p:txBody>
      </p:sp>
      <p:sp>
        <p:nvSpPr>
          <p:cNvPr id="58" name="Oval 57"/>
          <p:cNvSpPr/>
          <p:nvPr/>
        </p:nvSpPr>
        <p:spPr>
          <a:xfrm>
            <a:off x="8681949" y="1653209"/>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4</a:t>
            </a:r>
          </a:p>
        </p:txBody>
      </p:sp>
      <p:sp>
        <p:nvSpPr>
          <p:cNvPr id="59" name="Oval 58"/>
          <p:cNvSpPr/>
          <p:nvPr/>
        </p:nvSpPr>
        <p:spPr>
          <a:xfrm>
            <a:off x="4354782" y="5377586"/>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2</a:t>
            </a:r>
          </a:p>
        </p:txBody>
      </p:sp>
      <p:sp>
        <p:nvSpPr>
          <p:cNvPr id="60" name="Oval 59"/>
          <p:cNvSpPr/>
          <p:nvPr/>
        </p:nvSpPr>
        <p:spPr>
          <a:xfrm>
            <a:off x="6710015" y="3042460"/>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a:t>
            </a:r>
          </a:p>
        </p:txBody>
      </p:sp>
      <p:sp>
        <p:nvSpPr>
          <p:cNvPr id="62" name="Flowchart: Connector 61"/>
          <p:cNvSpPr/>
          <p:nvPr/>
        </p:nvSpPr>
        <p:spPr>
          <a:xfrm>
            <a:off x="7393785" y="5762415"/>
            <a:ext cx="830657" cy="794969"/>
          </a:xfrm>
          <a:prstGeom prst="flowChartConnector">
            <a:avLst/>
          </a:prstGeom>
          <a:solidFill>
            <a:schemeClr val="bg1">
              <a:alpha val="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7894088" y="5595234"/>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p>
        </p:txBody>
      </p:sp>
      <p:sp>
        <p:nvSpPr>
          <p:cNvPr id="64" name="Folded Corner 63"/>
          <p:cNvSpPr/>
          <p:nvPr/>
        </p:nvSpPr>
        <p:spPr>
          <a:xfrm>
            <a:off x="744378" y="5419096"/>
            <a:ext cx="1551160" cy="491851"/>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r>
              <a:rPr lang="en-US" sz="1000" dirty="0">
                <a:solidFill>
                  <a:schemeClr val="tx1"/>
                </a:solidFill>
              </a:rPr>
              <a:t>TA/ Study specific XLS</a:t>
            </a:r>
          </a:p>
          <a:p>
            <a:pPr marL="171450" indent="-171450">
              <a:buFont typeface="Arial" panose="020B0604020202020204" pitchFamily="34" charset="0"/>
              <a:buChar char="•"/>
            </a:pPr>
            <a:r>
              <a:rPr lang="en-US" sz="1000" dirty="0">
                <a:solidFill>
                  <a:schemeClr val="tx1"/>
                </a:solidFill>
              </a:rPr>
              <a:t>Metadata Standards</a:t>
            </a:r>
          </a:p>
        </p:txBody>
      </p:sp>
      <p:sp>
        <p:nvSpPr>
          <p:cNvPr id="65" name="Folded Corner 64"/>
          <p:cNvSpPr/>
          <p:nvPr/>
        </p:nvSpPr>
        <p:spPr>
          <a:xfrm>
            <a:off x="350636" y="2633084"/>
            <a:ext cx="1812867" cy="480774"/>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a:p>
            <a:r>
              <a:rPr lang="en-US" sz="1000" dirty="0">
                <a:solidFill>
                  <a:schemeClr val="tx1"/>
                </a:solidFill>
              </a:rPr>
              <a:t>MedDRA, WHO</a:t>
            </a:r>
          </a:p>
          <a:p>
            <a:r>
              <a:rPr lang="en-US" sz="1000" dirty="0">
                <a:solidFill>
                  <a:schemeClr val="tx1"/>
                </a:solidFill>
              </a:rPr>
              <a:t>CDISC, CDASH, SDTM etc..</a:t>
            </a:r>
          </a:p>
        </p:txBody>
      </p:sp>
      <p:sp>
        <p:nvSpPr>
          <p:cNvPr id="66" name="Chevron 65"/>
          <p:cNvSpPr/>
          <p:nvPr/>
        </p:nvSpPr>
        <p:spPr>
          <a:xfrm>
            <a:off x="8646133" y="2779275"/>
            <a:ext cx="1626108" cy="3003410"/>
          </a:xfrm>
          <a:prstGeom prst="chevron">
            <a:avLst/>
          </a:prstGeom>
          <a:solidFill>
            <a:schemeClr val="accent6">
              <a:lumMod val="60000"/>
              <a:lumOff val="40000"/>
              <a:alpha val="19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66"/>
          <p:cNvSpPr/>
          <p:nvPr/>
        </p:nvSpPr>
        <p:spPr>
          <a:xfrm>
            <a:off x="9015713" y="2896629"/>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9107153" y="298806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9309301" y="3449288"/>
            <a:ext cx="365760" cy="365760"/>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9400741" y="3540728"/>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9583621" y="4083713"/>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9675061" y="41751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9309301" y="4689807"/>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9400741" y="4781247"/>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9015713" y="5256225"/>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9107153" y="5347665"/>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9683250" y="2780426"/>
            <a:ext cx="2107257" cy="276999"/>
          </a:xfrm>
          <a:prstGeom prst="rect">
            <a:avLst/>
          </a:prstGeom>
          <a:solidFill>
            <a:schemeClr val="bg1"/>
          </a:solidFill>
        </p:spPr>
        <p:txBody>
          <a:bodyPr wrap="square" rtlCol="0">
            <a:spAutoFit/>
          </a:bodyPr>
          <a:lstStyle/>
          <a:p>
            <a:r>
              <a:rPr lang="en-US" sz="1200" b="1" dirty="0">
                <a:solidFill>
                  <a:srgbClr val="C55A11"/>
                </a:solidFill>
              </a:rPr>
              <a:t> Data Aggregation &amp; Reuse</a:t>
            </a:r>
          </a:p>
        </p:txBody>
      </p:sp>
      <p:sp>
        <p:nvSpPr>
          <p:cNvPr id="78" name="TextBox 77"/>
          <p:cNvSpPr txBox="1"/>
          <p:nvPr/>
        </p:nvSpPr>
        <p:spPr>
          <a:xfrm>
            <a:off x="10054018" y="3096602"/>
            <a:ext cx="1872969" cy="646331"/>
          </a:xfrm>
          <a:prstGeom prst="rect">
            <a:avLst/>
          </a:prstGeom>
          <a:solidFill>
            <a:schemeClr val="bg1"/>
          </a:solidFill>
        </p:spPr>
        <p:txBody>
          <a:bodyPr wrap="square" rtlCol="0">
            <a:spAutoFit/>
          </a:bodyPr>
          <a:lstStyle/>
          <a:p>
            <a:r>
              <a:rPr lang="en-US" sz="1200" b="1" dirty="0">
                <a:solidFill>
                  <a:srgbClr val="C55A11"/>
                </a:solidFill>
              </a:rPr>
              <a:t>Interoperability Between Clinical Care &amp; Clinical Research</a:t>
            </a:r>
          </a:p>
        </p:txBody>
      </p:sp>
      <p:sp>
        <p:nvSpPr>
          <p:cNvPr id="79" name="TextBox 78"/>
          <p:cNvSpPr txBox="1"/>
          <p:nvPr/>
        </p:nvSpPr>
        <p:spPr>
          <a:xfrm>
            <a:off x="10235914" y="3960847"/>
            <a:ext cx="1856933" cy="461665"/>
          </a:xfrm>
          <a:prstGeom prst="rect">
            <a:avLst/>
          </a:prstGeom>
          <a:solidFill>
            <a:schemeClr val="bg1"/>
          </a:solidFill>
        </p:spPr>
        <p:txBody>
          <a:bodyPr wrap="square" rtlCol="0">
            <a:spAutoFit/>
          </a:bodyPr>
          <a:lstStyle/>
          <a:p>
            <a:r>
              <a:rPr lang="en-US" sz="1200" b="1" dirty="0">
                <a:solidFill>
                  <a:srgbClr val="C55A11"/>
                </a:solidFill>
              </a:rPr>
              <a:t> Quicker Study Set-up &amp; reporting</a:t>
            </a:r>
          </a:p>
        </p:txBody>
      </p:sp>
      <p:sp>
        <p:nvSpPr>
          <p:cNvPr id="80" name="TextBox 79"/>
          <p:cNvSpPr txBox="1"/>
          <p:nvPr/>
        </p:nvSpPr>
        <p:spPr>
          <a:xfrm>
            <a:off x="9733749" y="5216485"/>
            <a:ext cx="2359098" cy="646331"/>
          </a:xfrm>
          <a:prstGeom prst="rect">
            <a:avLst/>
          </a:prstGeom>
          <a:solidFill>
            <a:schemeClr val="bg1"/>
          </a:solidFill>
        </p:spPr>
        <p:txBody>
          <a:bodyPr wrap="square" rtlCol="0">
            <a:spAutoFit/>
          </a:bodyPr>
          <a:lstStyle/>
          <a:p>
            <a:r>
              <a:rPr lang="en-US" sz="1200" b="1" dirty="0">
                <a:solidFill>
                  <a:srgbClr val="384DEC"/>
                </a:solidFill>
              </a:rPr>
              <a:t>  </a:t>
            </a:r>
            <a:r>
              <a:rPr lang="en-US" sz="1200" b="1" dirty="0">
                <a:solidFill>
                  <a:srgbClr val="C55A11"/>
                </a:solidFill>
              </a:rPr>
              <a:t>Inter-Operability &amp; transparency will be achieved to collect and store data</a:t>
            </a:r>
          </a:p>
        </p:txBody>
      </p:sp>
      <p:sp>
        <p:nvSpPr>
          <p:cNvPr id="81" name="TextBox 80"/>
          <p:cNvSpPr txBox="1"/>
          <p:nvPr/>
        </p:nvSpPr>
        <p:spPr>
          <a:xfrm>
            <a:off x="10149554" y="4497862"/>
            <a:ext cx="1943293" cy="646331"/>
          </a:xfrm>
          <a:prstGeom prst="rect">
            <a:avLst/>
          </a:prstGeom>
          <a:solidFill>
            <a:schemeClr val="bg1"/>
          </a:solidFill>
        </p:spPr>
        <p:txBody>
          <a:bodyPr wrap="square" rtlCol="0">
            <a:spAutoFit/>
          </a:bodyPr>
          <a:lstStyle/>
          <a:p>
            <a:r>
              <a:rPr lang="en-US" sz="1200" b="1" dirty="0">
                <a:solidFill>
                  <a:srgbClr val="C55A11"/>
                </a:solidFill>
              </a:rPr>
              <a:t>Easier sharing of data with partners (e.g. development partners, CROs and FDA) </a:t>
            </a:r>
          </a:p>
        </p:txBody>
      </p:sp>
      <p:sp>
        <p:nvSpPr>
          <p:cNvPr id="82" name="TextBox 81"/>
          <p:cNvSpPr txBox="1"/>
          <p:nvPr/>
        </p:nvSpPr>
        <p:spPr>
          <a:xfrm>
            <a:off x="7490400" y="6218991"/>
            <a:ext cx="658065" cy="276999"/>
          </a:xfrm>
          <a:prstGeom prst="rect">
            <a:avLst/>
          </a:prstGeom>
          <a:solidFill>
            <a:schemeClr val="bg1"/>
          </a:solidFill>
        </p:spPr>
        <p:txBody>
          <a:bodyPr wrap="none" rtlCol="0">
            <a:spAutoFit/>
          </a:bodyPr>
          <a:lstStyle/>
          <a:p>
            <a:r>
              <a:rPr lang="en-US" sz="1200" b="1" dirty="0" smtClean="0">
                <a:solidFill>
                  <a:schemeClr val="accent1">
                    <a:lumMod val="50000"/>
                  </a:schemeClr>
                </a:solidFill>
              </a:rPr>
              <a:t>Analyst</a:t>
            </a:r>
            <a:endParaRPr lang="en-US" sz="1200" b="1" dirty="0">
              <a:solidFill>
                <a:schemeClr val="accent1">
                  <a:lumMod val="50000"/>
                </a:schemeClr>
              </a:solidFill>
            </a:endParaRPr>
          </a:p>
        </p:txBody>
      </p:sp>
    </p:spTree>
    <p:extLst>
      <p:ext uri="{BB962C8B-B14F-4D97-AF65-F5344CB8AC3E}">
        <p14:creationId xmlns:p14="http://schemas.microsoft.com/office/powerpoint/2010/main" val="3932276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p:cNvGrpSpPr>
            <a:grpSpLocks noChangeAspect="1"/>
          </p:cNvGrpSpPr>
          <p:nvPr/>
        </p:nvGrpSpPr>
        <p:grpSpPr>
          <a:xfrm>
            <a:off x="8963502" y="4919948"/>
            <a:ext cx="2820227" cy="1224247"/>
            <a:chOff x="8257879" y="5059292"/>
            <a:chExt cx="3435652" cy="1224247"/>
          </a:xfrm>
        </p:grpSpPr>
        <p:cxnSp>
          <p:nvCxnSpPr>
            <p:cNvPr id="136" name="Straight Arrow Connector 135"/>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Oval 136"/>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8" name="Oval 137"/>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Oval 138"/>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Oval 139"/>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42" name="TextBox 141"/>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43" name="TextBox 142"/>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44" name="TextBox 143"/>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45" name="TextBox 144"/>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05" name="TextBox 104"/>
          <p:cNvSpPr txBox="1"/>
          <p:nvPr/>
        </p:nvSpPr>
        <p:spPr>
          <a:xfrm>
            <a:off x="8579410" y="6353727"/>
            <a:ext cx="177923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66"/>
                </a:solidFill>
                <a:effectLst/>
                <a:uLnTx/>
                <a:uFillTx/>
                <a:latin typeface="Calibri" panose="020F0502020204030204"/>
                <a:ea typeface="+mn-ea"/>
                <a:cs typeface="+mn-cs"/>
              </a:rPr>
              <a:t>Trial Management</a:t>
            </a:r>
          </a:p>
        </p:txBody>
      </p:sp>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a:solidFill>
                  <a:schemeClr val="tx1">
                    <a:lumMod val="75000"/>
                    <a:lumOff val="25000"/>
                  </a:schemeClr>
                </a:solidFill>
              </a:rPr>
              <a:t>Consolidated Value versus </a:t>
            </a:r>
            <a:r>
              <a:rPr lang="en-US" dirty="0" smtClean="0">
                <a:solidFill>
                  <a:schemeClr val="tx1">
                    <a:lumMod val="75000"/>
                    <a:lumOff val="25000"/>
                  </a:schemeClr>
                </a:solidFill>
              </a:rPr>
              <a:t>Effort – ROI Overlay 3 Years</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p:cNvSpPr/>
          <p:nvPr/>
        </p:nvSpPr>
        <p:spPr>
          <a:xfrm>
            <a:off x="8402974" y="639378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TextBox 93"/>
          <p:cNvSpPr txBox="1"/>
          <p:nvPr/>
        </p:nvSpPr>
        <p:spPr>
          <a:xfrm>
            <a:off x="6308718" y="6353727"/>
            <a:ext cx="21379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Clinical Risk Management</a:t>
            </a:r>
          </a:p>
        </p:txBody>
      </p:sp>
      <p:sp>
        <p:nvSpPr>
          <p:cNvPr id="95" name="Oval 94"/>
          <p:cNvSpPr/>
          <p:nvPr/>
        </p:nvSpPr>
        <p:spPr>
          <a:xfrm>
            <a:off x="10154874" y="6400436"/>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p:cNvSpPr txBox="1"/>
          <p:nvPr/>
        </p:nvSpPr>
        <p:spPr>
          <a:xfrm>
            <a:off x="10273917" y="6314593"/>
            <a:ext cx="18862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30A0"/>
                </a:solidFill>
                <a:effectLst/>
                <a:uLnTx/>
                <a:uFillTx/>
                <a:latin typeface="Calibri" panose="020F0502020204030204"/>
                <a:ea typeface="+mn-ea"/>
                <a:cs typeface="+mn-cs"/>
              </a:rPr>
              <a:t>Content reuse &amp; structured authoring</a:t>
            </a:r>
          </a:p>
        </p:txBody>
      </p:sp>
      <p:sp>
        <p:nvSpPr>
          <p:cNvPr id="98" name="TextBox 97"/>
          <p:cNvSpPr txBox="1"/>
          <p:nvPr/>
        </p:nvSpPr>
        <p:spPr>
          <a:xfrm>
            <a:off x="6363413" y="6615337"/>
            <a:ext cx="170946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CC00"/>
                </a:solidFill>
                <a:effectLst/>
                <a:uLnTx/>
                <a:uFillTx/>
                <a:latin typeface="Calibri" panose="020F0502020204030204"/>
                <a:ea typeface="+mn-ea"/>
                <a:cs typeface="+mn-cs"/>
              </a:rPr>
              <a:t>Digital Data Flow</a:t>
            </a:r>
          </a:p>
        </p:txBody>
      </p:sp>
      <p:sp>
        <p:nvSpPr>
          <p:cNvPr id="85" name="Oval 84"/>
          <p:cNvSpPr/>
          <p:nvPr/>
        </p:nvSpPr>
        <p:spPr>
          <a:xfrm>
            <a:off x="6180534" y="6400436"/>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p:cNvSpPr/>
          <p:nvPr/>
        </p:nvSpPr>
        <p:spPr>
          <a:xfrm>
            <a:off x="6180534" y="6669921"/>
            <a:ext cx="182880" cy="18288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p:cNvSpPr/>
          <p:nvPr/>
        </p:nvSpPr>
        <p:spPr>
          <a:xfrm>
            <a:off x="8392188" y="6643713"/>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8629653" y="6611602"/>
            <a:ext cx="148978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solidFill>
                <a:effectLst/>
                <a:uLnTx/>
                <a:uFillTx/>
                <a:latin typeface="Calibri" panose="020F0502020204030204"/>
                <a:ea typeface="+mn-ea"/>
                <a:cs typeface="+mn-cs"/>
              </a:rPr>
              <a:t>Site Operations</a:t>
            </a:r>
          </a:p>
        </p:txBody>
      </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39127" y="765125"/>
            <a:ext cx="11636651" cy="568725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C00000"/>
              </a:solidFill>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Issue Tracking and Management System (ITMS)</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Clinical Access Management Portal (CAMP)</a:t>
            </a:r>
          </a:p>
        </p:txBody>
      </p:sp>
      <p:sp>
        <p:nvSpPr>
          <p:cNvPr id="99" name="Rectangle 98"/>
          <p:cNvSpPr/>
          <p:nvPr/>
        </p:nvSpPr>
        <p:spPr>
          <a:xfrm>
            <a:off x="2091888" y="5096262"/>
            <a:ext cx="797013" cy="369332"/>
          </a:xfrm>
          <a:prstGeom prst="rect">
            <a:avLst/>
          </a:prstGeom>
        </p:spPr>
        <p:txBody>
          <a:bodyPr wrap="none">
            <a:spAutoFit/>
          </a:bodyPr>
          <a:lstStyle/>
          <a:p>
            <a:pPr algn="ctr"/>
            <a:r>
              <a:rPr lang="en-US" b="1" dirty="0" smtClean="0">
                <a:solidFill>
                  <a:srgbClr val="002060"/>
                </a:solidFill>
              </a:rPr>
              <a:t>&lt;$.2M</a:t>
            </a:r>
            <a:endParaRPr lang="en-US" b="1" dirty="0">
              <a:solidFill>
                <a:srgbClr val="002060"/>
              </a:solidFill>
            </a:endParaRPr>
          </a:p>
        </p:txBody>
      </p:sp>
      <p:sp>
        <p:nvSpPr>
          <p:cNvPr id="100" name="Rectangle 99"/>
          <p:cNvSpPr/>
          <p:nvPr/>
        </p:nvSpPr>
        <p:spPr>
          <a:xfrm>
            <a:off x="619971" y="5897781"/>
            <a:ext cx="797013" cy="369332"/>
          </a:xfrm>
          <a:prstGeom prst="rect">
            <a:avLst/>
          </a:prstGeom>
        </p:spPr>
        <p:txBody>
          <a:bodyPr wrap="none">
            <a:spAutoFit/>
          </a:bodyPr>
          <a:lstStyle/>
          <a:p>
            <a:pPr algn="ctr"/>
            <a:r>
              <a:rPr lang="en-US" b="1" dirty="0" smtClean="0">
                <a:solidFill>
                  <a:srgbClr val="002060"/>
                </a:solidFill>
              </a:rPr>
              <a:t>&lt;$.1M</a:t>
            </a:r>
            <a:endParaRPr lang="en-US" b="1" dirty="0">
              <a:solidFill>
                <a:srgbClr val="002060"/>
              </a:solidFill>
            </a:endParaRPr>
          </a:p>
        </p:txBody>
      </p:sp>
      <p:sp>
        <p:nvSpPr>
          <p:cNvPr id="101" name="Rectangle 100"/>
          <p:cNvSpPr/>
          <p:nvPr/>
        </p:nvSpPr>
        <p:spPr>
          <a:xfrm>
            <a:off x="2104870" y="4320798"/>
            <a:ext cx="1047082" cy="369332"/>
          </a:xfrm>
          <a:prstGeom prst="rect">
            <a:avLst/>
          </a:prstGeom>
        </p:spPr>
        <p:txBody>
          <a:bodyPr wrap="none">
            <a:spAutoFit/>
          </a:bodyPr>
          <a:lstStyle/>
          <a:p>
            <a:pPr algn="ctr"/>
            <a:r>
              <a:rPr lang="en-US" b="1" dirty="0" smtClean="0">
                <a:solidFill>
                  <a:srgbClr val="002060"/>
                </a:solidFill>
              </a:rPr>
              <a:t>$.5-1.0M</a:t>
            </a:r>
            <a:endParaRPr lang="en-US" b="1" dirty="0">
              <a:solidFill>
                <a:srgbClr val="002060"/>
              </a:solidFill>
            </a:endParaRPr>
          </a:p>
        </p:txBody>
      </p:sp>
      <p:sp>
        <p:nvSpPr>
          <p:cNvPr id="102" name="Rectangle 101"/>
          <p:cNvSpPr/>
          <p:nvPr/>
        </p:nvSpPr>
        <p:spPr>
          <a:xfrm>
            <a:off x="2339518" y="5867132"/>
            <a:ext cx="797014" cy="369332"/>
          </a:xfrm>
          <a:prstGeom prst="rect">
            <a:avLst/>
          </a:prstGeom>
        </p:spPr>
        <p:txBody>
          <a:bodyPr wrap="none">
            <a:spAutoFit/>
          </a:bodyPr>
          <a:lstStyle/>
          <a:p>
            <a:pPr algn="ctr"/>
            <a:r>
              <a:rPr lang="en-US" b="1" dirty="0" smtClean="0">
                <a:solidFill>
                  <a:srgbClr val="002060"/>
                </a:solidFill>
              </a:rPr>
              <a:t>&lt;$.1M</a:t>
            </a:r>
            <a:endParaRPr lang="en-US" b="1" dirty="0">
              <a:solidFill>
                <a:srgbClr val="002060"/>
              </a:solidFill>
            </a:endParaRPr>
          </a:p>
        </p:txBody>
      </p:sp>
      <p:sp>
        <p:nvSpPr>
          <p:cNvPr id="103" name="Rectangle 102"/>
          <p:cNvSpPr/>
          <p:nvPr/>
        </p:nvSpPr>
        <p:spPr>
          <a:xfrm>
            <a:off x="1922342" y="2367433"/>
            <a:ext cx="1164101" cy="369332"/>
          </a:xfrm>
          <a:prstGeom prst="rect">
            <a:avLst/>
          </a:prstGeom>
        </p:spPr>
        <p:txBody>
          <a:bodyPr wrap="none">
            <a:spAutoFit/>
          </a:bodyPr>
          <a:lstStyle/>
          <a:p>
            <a:pPr algn="ctr"/>
            <a:r>
              <a:rPr lang="en-US" b="1" dirty="0" smtClean="0">
                <a:solidFill>
                  <a:srgbClr val="002060"/>
                </a:solidFill>
              </a:rPr>
              <a:t>$0.5-1.0M</a:t>
            </a:r>
            <a:endParaRPr lang="en-US" b="1" dirty="0">
              <a:solidFill>
                <a:srgbClr val="002060"/>
              </a:solidFill>
            </a:endParaRPr>
          </a:p>
        </p:txBody>
      </p:sp>
      <p:sp>
        <p:nvSpPr>
          <p:cNvPr id="104" name="Rectangle 103"/>
          <p:cNvSpPr/>
          <p:nvPr/>
        </p:nvSpPr>
        <p:spPr>
          <a:xfrm>
            <a:off x="5597085" y="5290227"/>
            <a:ext cx="797013" cy="369332"/>
          </a:xfrm>
          <a:prstGeom prst="rect">
            <a:avLst/>
          </a:prstGeom>
        </p:spPr>
        <p:txBody>
          <a:bodyPr wrap="none">
            <a:spAutoFit/>
          </a:bodyPr>
          <a:lstStyle/>
          <a:p>
            <a:pPr algn="ctr"/>
            <a:r>
              <a:rPr lang="en-US" b="1" dirty="0" smtClean="0">
                <a:solidFill>
                  <a:srgbClr val="002060"/>
                </a:solidFill>
              </a:rPr>
              <a:t>&lt;$.2M</a:t>
            </a:r>
            <a:endParaRPr lang="en-US" b="1" dirty="0">
              <a:solidFill>
                <a:srgbClr val="002060"/>
              </a:solidFill>
            </a:endParaRPr>
          </a:p>
        </p:txBody>
      </p:sp>
      <p:sp>
        <p:nvSpPr>
          <p:cNvPr id="106" name="Rectangle 105"/>
          <p:cNvSpPr/>
          <p:nvPr/>
        </p:nvSpPr>
        <p:spPr>
          <a:xfrm>
            <a:off x="4287149" y="6013717"/>
            <a:ext cx="869149" cy="369332"/>
          </a:xfrm>
          <a:prstGeom prst="rect">
            <a:avLst/>
          </a:prstGeom>
        </p:spPr>
        <p:txBody>
          <a:bodyPr wrap="none">
            <a:spAutoFit/>
          </a:bodyPr>
          <a:lstStyle/>
          <a:p>
            <a:pPr algn="ctr"/>
            <a:r>
              <a:rPr lang="en-US" b="1" dirty="0" smtClean="0">
                <a:solidFill>
                  <a:srgbClr val="002060"/>
                </a:solidFill>
              </a:rPr>
              <a:t>-$0.5M</a:t>
            </a:r>
            <a:endParaRPr lang="en-US" b="1" dirty="0">
              <a:solidFill>
                <a:srgbClr val="002060"/>
              </a:solidFill>
            </a:endParaRPr>
          </a:p>
        </p:txBody>
      </p:sp>
      <p:sp>
        <p:nvSpPr>
          <p:cNvPr id="124" name="Rectangle 123"/>
          <p:cNvSpPr/>
          <p:nvPr/>
        </p:nvSpPr>
        <p:spPr>
          <a:xfrm>
            <a:off x="4128514" y="4348117"/>
            <a:ext cx="797013" cy="369332"/>
          </a:xfrm>
          <a:prstGeom prst="rect">
            <a:avLst/>
          </a:prstGeom>
        </p:spPr>
        <p:txBody>
          <a:bodyPr wrap="none">
            <a:spAutoFit/>
          </a:bodyPr>
          <a:lstStyle/>
          <a:p>
            <a:pPr algn="ctr"/>
            <a:r>
              <a:rPr lang="en-US" b="1" dirty="0" smtClean="0">
                <a:solidFill>
                  <a:srgbClr val="002060"/>
                </a:solidFill>
              </a:rPr>
              <a:t>&lt;$.2M</a:t>
            </a:r>
            <a:endParaRPr lang="en-US" b="1" dirty="0">
              <a:solidFill>
                <a:srgbClr val="002060"/>
              </a:solidFill>
            </a:endParaRPr>
          </a:p>
        </p:txBody>
      </p:sp>
      <p:sp>
        <p:nvSpPr>
          <p:cNvPr id="125" name="Rectangle 124"/>
          <p:cNvSpPr/>
          <p:nvPr/>
        </p:nvSpPr>
        <p:spPr>
          <a:xfrm>
            <a:off x="7164534" y="4666768"/>
            <a:ext cx="1378904" cy="369332"/>
          </a:xfrm>
          <a:prstGeom prst="rect">
            <a:avLst/>
          </a:prstGeom>
        </p:spPr>
        <p:txBody>
          <a:bodyPr wrap="none">
            <a:spAutoFit/>
          </a:bodyPr>
          <a:lstStyle/>
          <a:p>
            <a:pPr algn="ctr"/>
            <a:r>
              <a:rPr lang="en-US" b="1" dirty="0" smtClean="0">
                <a:solidFill>
                  <a:srgbClr val="002060"/>
                </a:solidFill>
              </a:rPr>
              <a:t>$-(2.5-3.0M)</a:t>
            </a:r>
            <a:endParaRPr lang="en-US" b="1" dirty="0">
              <a:solidFill>
                <a:srgbClr val="002060"/>
              </a:solidFill>
            </a:endParaRPr>
          </a:p>
        </p:txBody>
      </p:sp>
      <p:sp>
        <p:nvSpPr>
          <p:cNvPr id="126" name="Rectangle 125"/>
          <p:cNvSpPr/>
          <p:nvPr/>
        </p:nvSpPr>
        <p:spPr>
          <a:xfrm>
            <a:off x="7564274" y="3475209"/>
            <a:ext cx="1164101" cy="369332"/>
          </a:xfrm>
          <a:prstGeom prst="rect">
            <a:avLst/>
          </a:prstGeom>
        </p:spPr>
        <p:txBody>
          <a:bodyPr wrap="none">
            <a:spAutoFit/>
          </a:bodyPr>
          <a:lstStyle/>
          <a:p>
            <a:pPr algn="ctr"/>
            <a:r>
              <a:rPr lang="en-US" b="1" dirty="0" smtClean="0">
                <a:solidFill>
                  <a:srgbClr val="002060"/>
                </a:solidFill>
              </a:rPr>
              <a:t>$0.5-1.0M</a:t>
            </a:r>
            <a:endParaRPr lang="en-US" b="1" dirty="0">
              <a:solidFill>
                <a:srgbClr val="002060"/>
              </a:solidFill>
            </a:endParaRPr>
          </a:p>
        </p:txBody>
      </p:sp>
      <p:sp>
        <p:nvSpPr>
          <p:cNvPr id="127" name="Rectangle 126"/>
          <p:cNvSpPr/>
          <p:nvPr/>
        </p:nvSpPr>
        <p:spPr>
          <a:xfrm>
            <a:off x="4323888" y="3144260"/>
            <a:ext cx="1164101" cy="369332"/>
          </a:xfrm>
          <a:prstGeom prst="rect">
            <a:avLst/>
          </a:prstGeom>
        </p:spPr>
        <p:txBody>
          <a:bodyPr wrap="none">
            <a:spAutoFit/>
          </a:bodyPr>
          <a:lstStyle/>
          <a:p>
            <a:pPr algn="ctr"/>
            <a:r>
              <a:rPr lang="en-US" b="1" dirty="0" smtClean="0">
                <a:solidFill>
                  <a:srgbClr val="002060"/>
                </a:solidFill>
              </a:rPr>
              <a:t>$1.0-1.5M</a:t>
            </a:r>
            <a:endParaRPr lang="en-US" b="1" dirty="0">
              <a:solidFill>
                <a:srgbClr val="002060"/>
              </a:solidFill>
            </a:endParaRPr>
          </a:p>
        </p:txBody>
      </p:sp>
      <p:sp>
        <p:nvSpPr>
          <p:cNvPr id="128" name="Rectangle 127"/>
          <p:cNvSpPr/>
          <p:nvPr/>
        </p:nvSpPr>
        <p:spPr>
          <a:xfrm>
            <a:off x="3719297" y="2314010"/>
            <a:ext cx="1217000" cy="369332"/>
          </a:xfrm>
          <a:prstGeom prst="rect">
            <a:avLst/>
          </a:prstGeom>
        </p:spPr>
        <p:txBody>
          <a:bodyPr wrap="none">
            <a:spAutoFit/>
          </a:bodyPr>
          <a:lstStyle/>
          <a:p>
            <a:pPr algn="ctr"/>
            <a:r>
              <a:rPr lang="en-US" b="1" dirty="0" smtClean="0">
                <a:solidFill>
                  <a:srgbClr val="002060"/>
                </a:solidFill>
              </a:rPr>
              <a:t>$1.0-2.0 M</a:t>
            </a:r>
            <a:endParaRPr lang="en-US" b="1" dirty="0">
              <a:solidFill>
                <a:srgbClr val="002060"/>
              </a:solidFill>
            </a:endParaRPr>
          </a:p>
        </p:txBody>
      </p:sp>
      <p:sp>
        <p:nvSpPr>
          <p:cNvPr id="129" name="Rectangle 128"/>
          <p:cNvSpPr/>
          <p:nvPr/>
        </p:nvSpPr>
        <p:spPr>
          <a:xfrm>
            <a:off x="6661636" y="1925263"/>
            <a:ext cx="1164101" cy="369332"/>
          </a:xfrm>
          <a:prstGeom prst="rect">
            <a:avLst/>
          </a:prstGeom>
        </p:spPr>
        <p:txBody>
          <a:bodyPr wrap="none">
            <a:spAutoFit/>
          </a:bodyPr>
          <a:lstStyle/>
          <a:p>
            <a:pPr algn="ctr"/>
            <a:r>
              <a:rPr lang="en-US" b="1" dirty="0" smtClean="0">
                <a:solidFill>
                  <a:srgbClr val="002060"/>
                </a:solidFill>
              </a:rPr>
              <a:t>$3.0-5.0M</a:t>
            </a:r>
            <a:endParaRPr lang="en-US" b="1" dirty="0">
              <a:solidFill>
                <a:srgbClr val="002060"/>
              </a:solidFill>
            </a:endParaRPr>
          </a:p>
        </p:txBody>
      </p:sp>
      <p:sp>
        <p:nvSpPr>
          <p:cNvPr id="130" name="Rectangle 129"/>
          <p:cNvSpPr/>
          <p:nvPr/>
        </p:nvSpPr>
        <p:spPr>
          <a:xfrm>
            <a:off x="5304106" y="2604274"/>
            <a:ext cx="1164101" cy="369332"/>
          </a:xfrm>
          <a:prstGeom prst="rect">
            <a:avLst/>
          </a:prstGeom>
        </p:spPr>
        <p:txBody>
          <a:bodyPr wrap="none">
            <a:spAutoFit/>
          </a:bodyPr>
          <a:lstStyle/>
          <a:p>
            <a:pPr algn="ctr"/>
            <a:r>
              <a:rPr lang="en-US" b="1" dirty="0" smtClean="0">
                <a:solidFill>
                  <a:srgbClr val="002060"/>
                </a:solidFill>
              </a:rPr>
              <a:t>$0.5-1.0M</a:t>
            </a:r>
            <a:endParaRPr lang="en-US" b="1" dirty="0">
              <a:solidFill>
                <a:srgbClr val="002060"/>
              </a:solidFill>
            </a:endParaRPr>
          </a:p>
        </p:txBody>
      </p:sp>
      <p:sp>
        <p:nvSpPr>
          <p:cNvPr id="131" name="Rectangle 130"/>
          <p:cNvSpPr/>
          <p:nvPr/>
        </p:nvSpPr>
        <p:spPr>
          <a:xfrm>
            <a:off x="10935366" y="3729572"/>
            <a:ext cx="1378904" cy="369332"/>
          </a:xfrm>
          <a:prstGeom prst="rect">
            <a:avLst/>
          </a:prstGeom>
        </p:spPr>
        <p:txBody>
          <a:bodyPr wrap="none">
            <a:spAutoFit/>
          </a:bodyPr>
          <a:lstStyle/>
          <a:p>
            <a:pPr algn="ctr"/>
            <a:r>
              <a:rPr lang="en-US" b="1" dirty="0" smtClean="0">
                <a:solidFill>
                  <a:srgbClr val="002060"/>
                </a:solidFill>
              </a:rPr>
              <a:t>-($1.0-1.5M)</a:t>
            </a:r>
            <a:endParaRPr lang="en-US" b="1" dirty="0">
              <a:solidFill>
                <a:srgbClr val="002060"/>
              </a:solidFill>
            </a:endParaRPr>
          </a:p>
        </p:txBody>
      </p:sp>
      <p:sp>
        <p:nvSpPr>
          <p:cNvPr id="133" name="Rectangle 132"/>
          <p:cNvSpPr/>
          <p:nvPr/>
        </p:nvSpPr>
        <p:spPr>
          <a:xfrm>
            <a:off x="9435115" y="2520498"/>
            <a:ext cx="1378904" cy="369332"/>
          </a:xfrm>
          <a:prstGeom prst="rect">
            <a:avLst/>
          </a:prstGeom>
        </p:spPr>
        <p:txBody>
          <a:bodyPr wrap="none">
            <a:spAutoFit/>
          </a:bodyPr>
          <a:lstStyle/>
          <a:p>
            <a:pPr algn="ctr"/>
            <a:r>
              <a:rPr lang="en-US" b="1" dirty="0" smtClean="0">
                <a:solidFill>
                  <a:srgbClr val="002060"/>
                </a:solidFill>
              </a:rPr>
              <a:t>-($1.5-2.0M)</a:t>
            </a:r>
            <a:endParaRPr lang="en-US" b="1" dirty="0">
              <a:solidFill>
                <a:srgbClr val="002060"/>
              </a:solidFill>
            </a:endParaRPr>
          </a:p>
        </p:txBody>
      </p:sp>
      <p:sp>
        <p:nvSpPr>
          <p:cNvPr id="134" name="Rectangle 133"/>
          <p:cNvSpPr/>
          <p:nvPr/>
        </p:nvSpPr>
        <p:spPr>
          <a:xfrm>
            <a:off x="8792497" y="1594300"/>
            <a:ext cx="1164101" cy="369332"/>
          </a:xfrm>
          <a:prstGeom prst="rect">
            <a:avLst/>
          </a:prstGeom>
        </p:spPr>
        <p:txBody>
          <a:bodyPr wrap="none">
            <a:spAutoFit/>
          </a:bodyPr>
          <a:lstStyle/>
          <a:p>
            <a:pPr algn="ctr"/>
            <a:r>
              <a:rPr lang="en-US" b="1" dirty="0" smtClean="0">
                <a:solidFill>
                  <a:srgbClr val="002060"/>
                </a:solidFill>
              </a:rPr>
              <a:t>$1.5-3.0M</a:t>
            </a:r>
            <a:endParaRPr lang="en-US" b="1" dirty="0">
              <a:solidFill>
                <a:srgbClr val="002060"/>
              </a:solidFill>
            </a:endParaRPr>
          </a:p>
        </p:txBody>
      </p:sp>
      <p:sp>
        <p:nvSpPr>
          <p:cNvPr id="122" name="Rectangle 121"/>
          <p:cNvSpPr/>
          <p:nvPr/>
        </p:nvSpPr>
        <p:spPr>
          <a:xfrm>
            <a:off x="8919118" y="4444368"/>
            <a:ext cx="1378904" cy="369332"/>
          </a:xfrm>
          <a:prstGeom prst="rect">
            <a:avLst/>
          </a:prstGeom>
        </p:spPr>
        <p:txBody>
          <a:bodyPr wrap="none">
            <a:spAutoFit/>
          </a:bodyPr>
          <a:lstStyle/>
          <a:p>
            <a:pPr algn="ctr"/>
            <a:r>
              <a:rPr lang="en-US" b="1" dirty="0" smtClean="0">
                <a:solidFill>
                  <a:srgbClr val="002060"/>
                </a:solidFill>
              </a:rPr>
              <a:t>-($0.5-1.0M)</a:t>
            </a:r>
            <a:endParaRPr lang="en-US" b="1" dirty="0">
              <a:solidFill>
                <a:srgbClr val="002060"/>
              </a:solidFill>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19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34</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1083356" y="1855918"/>
            <a:ext cx="10224654" cy="553998"/>
          </a:xfrm>
          <a:prstGeom prst="rect">
            <a:avLst/>
          </a:prstGeom>
          <a:noFill/>
          <a:ln>
            <a:noFill/>
          </a:ln>
          <a:effectLst>
            <a:outerShdw blurRad="190500" dist="279400" dir="7560000" algn="ctr" rotWithShape="0">
              <a:srgbClr val="000000">
                <a:alpha val="25000"/>
              </a:srgbClr>
            </a:outerShdw>
          </a:effectLst>
        </p:spPr>
        <p:txBody>
          <a:bodyPr wrap="square" lIns="0" tIns="0" rIns="0" bIns="0" rtlCol="0">
            <a:spAutoFit/>
          </a:bodyPr>
          <a:lstStyle/>
          <a:p>
            <a:pPr algn="ctr"/>
            <a:r>
              <a:rPr lang="en-US" sz="3600" b="1" dirty="0" smtClean="0"/>
              <a:t>Assessment Summary with 5 Year consideration</a:t>
            </a:r>
            <a:endParaRPr lang="en-US" sz="3600" b="1" dirty="0"/>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3434168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Assessment Summary</a:t>
            </a:r>
          </a:p>
        </p:txBody>
      </p:sp>
      <p:sp>
        <p:nvSpPr>
          <p:cNvPr id="21" name="Rectangle 20"/>
          <p:cNvSpPr/>
          <p:nvPr/>
        </p:nvSpPr>
        <p:spPr>
          <a:xfrm>
            <a:off x="2934072" y="653348"/>
            <a:ext cx="9241446" cy="1215778"/>
          </a:xfrm>
          <a:prstGeom prst="rect">
            <a:avLst/>
          </a:prstGeom>
          <a:pattFill prst="pct5">
            <a:fgClr>
              <a:srgbClr val="A0ECBE"/>
            </a:fgClr>
            <a:bgClr>
              <a:schemeClr val="bg1"/>
            </a:bgClr>
          </a:pattFill>
          <a:ln w="12700" cap="flat" cmpd="sng" algn="ctr">
            <a:noFill/>
            <a:prstDash val="solid"/>
            <a:miter lim="800000"/>
          </a:ln>
          <a:effectLst>
            <a:outerShdw blurRad="520700" dir="4200000" sx="93000" sy="93000" algn="ctr" rotWithShape="0">
              <a:prstClr val="black">
                <a:alpha val="26000"/>
              </a:prstClr>
            </a:outerShdw>
          </a:effectLst>
        </p:spPr>
        <p:txBody>
          <a:bodyPr rtlCol="0" anchor="ctr"/>
          <a:lstStyle/>
          <a:p>
            <a:pPr algn="ctr" defTabSz="457200">
              <a:defRPr/>
            </a:pPr>
            <a:endParaRPr lang="en-GB" sz="1404" kern="0" dirty="0">
              <a:solidFill>
                <a:prstClr val="white"/>
              </a:solidFill>
              <a:latin typeface="Raleway Medium"/>
            </a:endParaRPr>
          </a:p>
        </p:txBody>
      </p:sp>
      <p:grpSp>
        <p:nvGrpSpPr>
          <p:cNvPr id="22" name="Group 21"/>
          <p:cNvGrpSpPr/>
          <p:nvPr/>
        </p:nvGrpSpPr>
        <p:grpSpPr>
          <a:xfrm>
            <a:off x="2539341" y="925932"/>
            <a:ext cx="9498819" cy="623293"/>
            <a:chOff x="4116168" y="1713639"/>
            <a:chExt cx="12351898" cy="1306622"/>
          </a:xfrm>
        </p:grpSpPr>
        <p:sp>
          <p:nvSpPr>
            <p:cNvPr id="23" name="Rounded Rectangle 22"/>
            <p:cNvSpPr/>
            <p:nvPr/>
          </p:nvSpPr>
          <p:spPr>
            <a:xfrm>
              <a:off x="4116168" y="1713639"/>
              <a:ext cx="12351898" cy="1299851"/>
            </a:xfrm>
            <a:prstGeom prst="roundRect">
              <a:avLst/>
            </a:prstGeom>
            <a:gradFill>
              <a:gsLst>
                <a:gs pos="98000">
                  <a:schemeClr val="accent6">
                    <a:lumMod val="40000"/>
                    <a:lumOff val="60000"/>
                  </a:schemeClr>
                </a:gs>
                <a:gs pos="7000">
                  <a:srgbClr val="00B050"/>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algn="ctr">
                <a:defRPr/>
              </a:pPr>
              <a:endParaRPr lang="en-US" sz="1400" b="1" dirty="0"/>
            </a:p>
          </p:txBody>
        </p:sp>
        <p:sp>
          <p:nvSpPr>
            <p:cNvPr id="24" name="Rectangle 23"/>
            <p:cNvSpPr/>
            <p:nvPr/>
          </p:nvSpPr>
          <p:spPr>
            <a:xfrm>
              <a:off x="4629891" y="1769273"/>
              <a:ext cx="2481823" cy="1225876"/>
            </a:xfrm>
            <a:prstGeom prst="rect">
              <a:avLst/>
            </a:prstGeom>
          </p:spPr>
          <p:txBody>
            <a:bodyPr wrap="square">
              <a:spAutoFit/>
            </a:bodyPr>
            <a:lstStyle/>
            <a:p>
              <a:pPr algn="ctr">
                <a:defRPr/>
              </a:pPr>
              <a:r>
                <a:rPr lang="en-US" sz="1600" b="1" kern="0" dirty="0" smtClean="0"/>
                <a:t>$2Mn </a:t>
              </a:r>
              <a:r>
                <a:rPr lang="en-US" sz="1600" b="1" kern="0" dirty="0"/>
                <a:t>- </a:t>
              </a:r>
              <a:r>
                <a:rPr lang="en-US" sz="1600" b="1" kern="0" dirty="0" smtClean="0"/>
                <a:t>$3Mn</a:t>
              </a:r>
              <a:endParaRPr lang="en-US" sz="1600" b="1" kern="0" dirty="0"/>
            </a:p>
            <a:p>
              <a:pPr algn="ctr">
                <a:defRPr/>
              </a:pPr>
              <a:r>
                <a:rPr lang="en-US" sz="1600" b="1" kern="0" dirty="0"/>
                <a:t> Annual Savings</a:t>
              </a:r>
            </a:p>
          </p:txBody>
        </p:sp>
        <p:sp>
          <p:nvSpPr>
            <p:cNvPr id="25" name="Rectangle 24"/>
            <p:cNvSpPr/>
            <p:nvPr/>
          </p:nvSpPr>
          <p:spPr>
            <a:xfrm>
              <a:off x="7061450" y="1794385"/>
              <a:ext cx="2261463" cy="1225876"/>
            </a:xfrm>
            <a:prstGeom prst="rect">
              <a:avLst/>
            </a:prstGeom>
          </p:spPr>
          <p:txBody>
            <a:bodyPr wrap="square">
              <a:spAutoFit/>
            </a:bodyPr>
            <a:lstStyle/>
            <a:p>
              <a:pPr algn="ctr">
                <a:defRPr/>
              </a:pPr>
              <a:r>
                <a:rPr lang="en-US" sz="1600" b="1" kern="0" dirty="0" smtClean="0"/>
                <a:t>$6Mn </a:t>
              </a:r>
              <a:r>
                <a:rPr lang="en-US" sz="1600" b="1" kern="0" dirty="0"/>
                <a:t>- </a:t>
              </a:r>
              <a:r>
                <a:rPr lang="en-US" sz="1600" b="1" kern="0" dirty="0" smtClean="0"/>
                <a:t>$9Mn </a:t>
              </a:r>
              <a:endParaRPr lang="en-US" sz="1600" b="1" kern="0" dirty="0"/>
            </a:p>
            <a:p>
              <a:pPr algn="ctr">
                <a:defRPr/>
              </a:pPr>
              <a:r>
                <a:rPr lang="en-US" sz="1600" b="1" kern="0" dirty="0"/>
                <a:t>Annual Savings</a:t>
              </a:r>
            </a:p>
          </p:txBody>
        </p:sp>
        <p:sp>
          <p:nvSpPr>
            <p:cNvPr id="26" name="Rectangle 25"/>
            <p:cNvSpPr/>
            <p:nvPr/>
          </p:nvSpPr>
          <p:spPr>
            <a:xfrm>
              <a:off x="9353400" y="1794385"/>
              <a:ext cx="2362857" cy="1225876"/>
            </a:xfrm>
            <a:prstGeom prst="rect">
              <a:avLst/>
            </a:prstGeom>
          </p:spPr>
          <p:txBody>
            <a:bodyPr wrap="square">
              <a:spAutoFit/>
            </a:bodyPr>
            <a:lstStyle/>
            <a:p>
              <a:pPr algn="ctr">
                <a:defRPr/>
              </a:pPr>
              <a:r>
                <a:rPr lang="en-US" sz="1600" b="1" kern="0" dirty="0"/>
                <a:t>$</a:t>
              </a:r>
              <a:r>
                <a:rPr lang="en-US" sz="1600" b="1" kern="0" dirty="0" smtClean="0"/>
                <a:t>12Mn </a:t>
              </a:r>
              <a:r>
                <a:rPr lang="en-US" sz="1600" b="1" kern="0" dirty="0"/>
                <a:t>- </a:t>
              </a:r>
              <a:r>
                <a:rPr lang="en-US" sz="1600" b="1" kern="0" dirty="0" smtClean="0"/>
                <a:t>$16Mn </a:t>
              </a:r>
              <a:endParaRPr lang="en-US" sz="1600" b="1" kern="0" dirty="0"/>
            </a:p>
            <a:p>
              <a:pPr algn="ctr">
                <a:defRPr/>
              </a:pPr>
              <a:r>
                <a:rPr lang="en-US" sz="1600" b="1" kern="0" dirty="0"/>
                <a:t>Annual Savings</a:t>
              </a:r>
            </a:p>
          </p:txBody>
        </p:sp>
      </p:grpSp>
      <p:sp>
        <p:nvSpPr>
          <p:cNvPr id="27" name="Rectangle 26"/>
          <p:cNvSpPr/>
          <p:nvPr/>
        </p:nvSpPr>
        <p:spPr>
          <a:xfrm>
            <a:off x="3638235" y="574391"/>
            <a:ext cx="652743" cy="369332"/>
          </a:xfrm>
          <a:prstGeom prst="rect">
            <a:avLst/>
          </a:prstGeom>
        </p:spPr>
        <p:txBody>
          <a:bodyPr wrap="none">
            <a:spAutoFit/>
          </a:bodyPr>
          <a:lstStyle/>
          <a:p>
            <a:r>
              <a:rPr lang="en-US" b="1" dirty="0">
                <a:solidFill>
                  <a:prstClr val="black">
                    <a:lumMod val="85000"/>
                    <a:lumOff val="15000"/>
                  </a:prstClr>
                </a:solidFill>
              </a:rPr>
              <a:t>2019</a:t>
            </a:r>
            <a:endParaRPr lang="en-US" dirty="0">
              <a:solidFill>
                <a:prstClr val="black">
                  <a:lumMod val="85000"/>
                  <a:lumOff val="15000"/>
                </a:prstClr>
              </a:solidFill>
            </a:endParaRPr>
          </a:p>
        </p:txBody>
      </p:sp>
      <p:sp>
        <p:nvSpPr>
          <p:cNvPr id="28" name="Rectangle 27"/>
          <p:cNvSpPr/>
          <p:nvPr/>
        </p:nvSpPr>
        <p:spPr>
          <a:xfrm>
            <a:off x="5337057" y="562904"/>
            <a:ext cx="652743" cy="369332"/>
          </a:xfrm>
          <a:prstGeom prst="rect">
            <a:avLst/>
          </a:prstGeom>
        </p:spPr>
        <p:txBody>
          <a:bodyPr wrap="none">
            <a:spAutoFit/>
          </a:bodyPr>
          <a:lstStyle/>
          <a:p>
            <a:r>
              <a:rPr lang="en-US" b="1" dirty="0">
                <a:solidFill>
                  <a:prstClr val="black">
                    <a:lumMod val="85000"/>
                    <a:lumOff val="15000"/>
                  </a:prstClr>
                </a:solidFill>
              </a:rPr>
              <a:t>2020</a:t>
            </a:r>
            <a:endParaRPr lang="en-US" dirty="0">
              <a:solidFill>
                <a:prstClr val="black">
                  <a:lumMod val="85000"/>
                  <a:lumOff val="15000"/>
                </a:prstClr>
              </a:solidFill>
            </a:endParaRPr>
          </a:p>
        </p:txBody>
      </p:sp>
      <p:sp>
        <p:nvSpPr>
          <p:cNvPr id="31" name="Rectangle 30"/>
          <p:cNvSpPr/>
          <p:nvPr/>
        </p:nvSpPr>
        <p:spPr>
          <a:xfrm>
            <a:off x="7061790" y="574391"/>
            <a:ext cx="652743" cy="369332"/>
          </a:xfrm>
          <a:prstGeom prst="rect">
            <a:avLst/>
          </a:prstGeom>
        </p:spPr>
        <p:txBody>
          <a:bodyPr wrap="none">
            <a:spAutoFit/>
          </a:bodyPr>
          <a:lstStyle/>
          <a:p>
            <a:pPr algn="ctr"/>
            <a:r>
              <a:rPr lang="en-US" b="1" dirty="0" smtClean="0">
                <a:solidFill>
                  <a:prstClr val="black">
                    <a:lumMod val="85000"/>
                    <a:lumOff val="15000"/>
                  </a:prstClr>
                </a:solidFill>
              </a:rPr>
              <a:t>2021</a:t>
            </a:r>
            <a:endParaRPr lang="en-US" dirty="0">
              <a:solidFill>
                <a:prstClr val="black">
                  <a:lumMod val="85000"/>
                  <a:lumOff val="15000"/>
                </a:prstClr>
              </a:solidFill>
            </a:endParaRPr>
          </a:p>
        </p:txBody>
      </p:sp>
      <p:sp>
        <p:nvSpPr>
          <p:cNvPr id="32" name="Rectangle 31"/>
          <p:cNvSpPr/>
          <p:nvPr/>
        </p:nvSpPr>
        <p:spPr>
          <a:xfrm>
            <a:off x="1840862" y="632548"/>
            <a:ext cx="652743" cy="369332"/>
          </a:xfrm>
          <a:prstGeom prst="rect">
            <a:avLst/>
          </a:prstGeom>
        </p:spPr>
        <p:txBody>
          <a:bodyPr wrap="none">
            <a:spAutoFit/>
          </a:bodyPr>
          <a:lstStyle/>
          <a:p>
            <a:r>
              <a:rPr lang="en-US" b="1" dirty="0">
                <a:solidFill>
                  <a:prstClr val="black">
                    <a:lumMod val="85000"/>
                    <a:lumOff val="15000"/>
                  </a:prstClr>
                </a:solidFill>
              </a:rPr>
              <a:t>2018</a:t>
            </a:r>
            <a:endParaRPr lang="en-US" dirty="0">
              <a:solidFill>
                <a:prstClr val="black">
                  <a:lumMod val="85000"/>
                  <a:lumOff val="15000"/>
                </a:prstClr>
              </a:solidFill>
            </a:endParaRPr>
          </a:p>
        </p:txBody>
      </p:sp>
      <p:cxnSp>
        <p:nvCxnSpPr>
          <p:cNvPr id="33" name="Straight Connector 32"/>
          <p:cNvCxnSpPr/>
          <p:nvPr/>
        </p:nvCxnSpPr>
        <p:spPr>
          <a:xfrm>
            <a:off x="2934072" y="6533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58577" y="6533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66862" y="709196"/>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3917168533"/>
              </p:ext>
            </p:extLst>
          </p:nvPr>
        </p:nvGraphicFramePr>
        <p:xfrm>
          <a:off x="351627" y="1945774"/>
          <a:ext cx="11699346" cy="4834972"/>
        </p:xfrm>
        <a:graphic>
          <a:graphicData uri="http://schemas.openxmlformats.org/drawingml/2006/table">
            <a:tbl>
              <a:tblPr firstCol="1" bandRow="1">
                <a:tableStyleId>{5940675A-B579-460E-94D1-54222C63F5DA}</a:tableStyleId>
              </a:tblPr>
              <a:tblGrid>
                <a:gridCol w="1341479">
                  <a:extLst>
                    <a:ext uri="{9D8B030D-6E8A-4147-A177-3AD203B41FA5}">
                      <a16:colId xmlns:a16="http://schemas.microsoft.com/office/drawing/2014/main" xmlns="" val="3835277669"/>
                    </a:ext>
                  </a:extLst>
                </a:gridCol>
                <a:gridCol w="3094442">
                  <a:extLst>
                    <a:ext uri="{9D8B030D-6E8A-4147-A177-3AD203B41FA5}">
                      <a16:colId xmlns:a16="http://schemas.microsoft.com/office/drawing/2014/main" xmlns="" val="444180822"/>
                    </a:ext>
                  </a:extLst>
                </a:gridCol>
                <a:gridCol w="1203819">
                  <a:extLst>
                    <a:ext uri="{9D8B030D-6E8A-4147-A177-3AD203B41FA5}">
                      <a16:colId xmlns:a16="http://schemas.microsoft.com/office/drawing/2014/main" xmlns="" val="179007179"/>
                    </a:ext>
                  </a:extLst>
                </a:gridCol>
                <a:gridCol w="818866">
                  <a:extLst>
                    <a:ext uri="{9D8B030D-6E8A-4147-A177-3AD203B41FA5}">
                      <a16:colId xmlns:a16="http://schemas.microsoft.com/office/drawing/2014/main" xmlns="" val="638406808"/>
                    </a:ext>
                  </a:extLst>
                </a:gridCol>
                <a:gridCol w="1637731">
                  <a:extLst>
                    <a:ext uri="{9D8B030D-6E8A-4147-A177-3AD203B41FA5}">
                      <a16:colId xmlns:a16="http://schemas.microsoft.com/office/drawing/2014/main" xmlns="" val="796546066"/>
                    </a:ext>
                  </a:extLst>
                </a:gridCol>
                <a:gridCol w="968991">
                  <a:extLst>
                    <a:ext uri="{9D8B030D-6E8A-4147-A177-3AD203B41FA5}">
                      <a16:colId xmlns:a16="http://schemas.microsoft.com/office/drawing/2014/main" xmlns="" val="1528074380"/>
                    </a:ext>
                  </a:extLst>
                </a:gridCol>
                <a:gridCol w="1037230">
                  <a:extLst>
                    <a:ext uri="{9D8B030D-6E8A-4147-A177-3AD203B41FA5}">
                      <a16:colId xmlns:a16="http://schemas.microsoft.com/office/drawing/2014/main" xmlns="" val="2107474280"/>
                    </a:ext>
                  </a:extLst>
                </a:gridCol>
                <a:gridCol w="723331">
                  <a:extLst>
                    <a:ext uri="{9D8B030D-6E8A-4147-A177-3AD203B41FA5}">
                      <a16:colId xmlns:a16="http://schemas.microsoft.com/office/drawing/2014/main" xmlns="" val="2503450065"/>
                    </a:ext>
                  </a:extLst>
                </a:gridCol>
                <a:gridCol w="873457">
                  <a:extLst>
                    <a:ext uri="{9D8B030D-6E8A-4147-A177-3AD203B41FA5}">
                      <a16:colId xmlns:a16="http://schemas.microsoft.com/office/drawing/2014/main" xmlns="" val="20008"/>
                    </a:ext>
                  </a:extLst>
                </a:gridCol>
              </a:tblGrid>
              <a:tr h="694903">
                <a:tc>
                  <a:txBody>
                    <a:bodyPr/>
                    <a:lstStyle/>
                    <a:p>
                      <a:endParaRPr lang="en-US" sz="1200" dirty="0">
                        <a:solidFill>
                          <a:schemeClr val="tx1">
                            <a:lumMod val="85000"/>
                            <a:lumOff val="15000"/>
                          </a:schemeClr>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lumMod val="85000"/>
                            <a:lumOff val="15000"/>
                          </a:schemeClr>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Trial Management</a:t>
                      </a:r>
                    </a:p>
                  </a:txBody>
                  <a:tcPr anchor="ctr">
                    <a:lnL w="12700" cap="flat" cmpd="sng" algn="ctr">
                      <a:no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Sites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Risks, Monitoring &amp; Issues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Data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Statistics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eTMF</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Disclose</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extLst>
                  <a:ext uri="{0D108BD9-81ED-4DB2-BD59-A6C34878D82A}">
                    <a16:rowId xmlns:a16="http://schemas.microsoft.com/office/drawing/2014/main" xmlns="" val="4025576708"/>
                  </a:ext>
                </a:extLst>
              </a:tr>
              <a:tr h="229338">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Ideas Generated</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chemeClr val="tx1">
                              <a:lumMod val="85000"/>
                              <a:lumOff val="15000"/>
                            </a:schemeClr>
                          </a:solidFill>
                        </a:rPr>
                        <a:t>35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96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45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86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38</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29</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05895564"/>
                  </a:ext>
                </a:extLst>
              </a:tr>
              <a:tr h="224219">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Solutions</a:t>
                      </a:r>
                      <a:r>
                        <a:rPr lang="en-US" sz="1200" b="1" baseline="0" dirty="0">
                          <a:solidFill>
                            <a:schemeClr val="accent1">
                              <a:lumMod val="50000"/>
                            </a:schemeClr>
                          </a:solidFill>
                        </a:rPr>
                        <a:t> Identified</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21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18</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50050569"/>
                  </a:ext>
                </a:extLst>
              </a:tr>
              <a:tr h="224219">
                <a:tc>
                  <a:txBody>
                    <a:bodyPr/>
                    <a:lstStyle/>
                    <a:p>
                      <a:pPr algn="r"/>
                      <a:r>
                        <a:rPr lang="en-US" sz="1400" b="1" dirty="0">
                          <a:solidFill>
                            <a:schemeClr val="accent1">
                              <a:lumMod val="50000"/>
                            </a:schemeClr>
                          </a:solidFill>
                        </a:rPr>
                        <a:t>Point Solutions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dirty="0">
                          <a:solidFill>
                            <a:schemeClr val="accent1">
                              <a:lumMod val="50000"/>
                            </a:schemeClr>
                          </a:solidFill>
                        </a:rPr>
                        <a:t>Point Solutions Shortlisted</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4</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051867035"/>
                  </a:ext>
                </a:extLst>
              </a:tr>
              <a:tr h="266647">
                <a:tc rowSpan="6">
                  <a:txBody>
                    <a:bodyPr/>
                    <a:lstStyle/>
                    <a:p>
                      <a:pPr algn="r"/>
                      <a:r>
                        <a:rPr lang="en-US" sz="1400" b="1" dirty="0">
                          <a:solidFill>
                            <a:schemeClr val="accent1">
                              <a:lumMod val="50000"/>
                            </a:schemeClr>
                          </a:solidFill>
                        </a:rPr>
                        <a:t>Shared</a:t>
                      </a:r>
                      <a:r>
                        <a:rPr lang="en-US" sz="1400" b="1" baseline="0" dirty="0">
                          <a:solidFill>
                            <a:schemeClr val="accent1">
                              <a:lumMod val="50000"/>
                            </a:schemeClr>
                          </a:solidFill>
                        </a:rPr>
                        <a:t> Capabilities Solutions</a:t>
                      </a:r>
                      <a:endParaRPr lang="en-US" sz="14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1200" b="1" dirty="0">
                          <a:solidFill>
                            <a:schemeClr val="accent1">
                              <a:lumMod val="50000"/>
                            </a:schemeClr>
                          </a:solidFill>
                        </a:rPr>
                        <a:t>Project Management Tool</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984687310"/>
                  </a:ext>
                </a:extLst>
              </a:tr>
              <a:tr h="224219">
                <a:tc vMerge="1">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dirty="0">
                          <a:solidFill>
                            <a:schemeClr val="accent1">
                              <a:lumMod val="50000"/>
                            </a:schemeClr>
                          </a:solidFill>
                        </a:rPr>
                        <a:t>Issue Tracking &amp; Management System (ITMS)</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702213173"/>
                  </a:ext>
                </a:extLst>
              </a:tr>
              <a:tr h="224219">
                <a:tc vMerge="1">
                  <a:txBody>
                    <a:bodyPr/>
                    <a:lstStyle/>
                    <a:p>
                      <a:endParaRPr lang="en-US"/>
                    </a:p>
                  </a:txBody>
                  <a:tcPr/>
                </a:tc>
                <a:tc>
                  <a:txBody>
                    <a:bodyPr/>
                    <a:lstStyle/>
                    <a:p>
                      <a:pPr algn="r"/>
                      <a:r>
                        <a:rPr lang="en-US" sz="1200" b="1" dirty="0">
                          <a:solidFill>
                            <a:schemeClr val="accent1">
                              <a:lumMod val="50000"/>
                            </a:schemeClr>
                          </a:solidFill>
                        </a:rPr>
                        <a:t>Digital</a:t>
                      </a:r>
                      <a:r>
                        <a:rPr lang="en-US" sz="1200" b="1" baseline="0" dirty="0">
                          <a:solidFill>
                            <a:schemeClr val="accent1">
                              <a:lumMod val="50000"/>
                            </a:schemeClr>
                          </a:solidFill>
                        </a:rPr>
                        <a:t> Analyze Results (</a:t>
                      </a:r>
                      <a:r>
                        <a:rPr lang="en-US" sz="1200" b="1" dirty="0" err="1">
                          <a:solidFill>
                            <a:schemeClr val="accent1">
                              <a:lumMod val="50000"/>
                            </a:schemeClr>
                          </a:solidFill>
                        </a:rPr>
                        <a:t>DARe</a:t>
                      </a:r>
                      <a:r>
                        <a:rPr lang="en-US" sz="1200" b="1" dirty="0">
                          <a:solidFill>
                            <a:schemeClr val="accent1">
                              <a:lumMod val="50000"/>
                            </a:schemeClr>
                          </a:solidFill>
                        </a:rPr>
                        <a:t>)</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316863854"/>
                  </a:ext>
                </a:extLst>
              </a:tr>
              <a:tr h="224219">
                <a:tc vMerge="1">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dirty="0">
                          <a:solidFill>
                            <a:schemeClr val="accent1">
                              <a:lumMod val="50000"/>
                            </a:schemeClr>
                          </a:solidFill>
                        </a:rPr>
                        <a:t>Clinical Access Management Portal (CAMP)</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rgbClr val="FF0000"/>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464351202"/>
                  </a:ext>
                </a:extLst>
              </a:tr>
              <a:tr h="224219">
                <a:tc vMerge="1">
                  <a:txBody>
                    <a:bodyPr/>
                    <a:lstStyle/>
                    <a:p>
                      <a:pPr algn="r"/>
                      <a:endParaRPr lang="en-US" sz="1200" b="1" kern="1200" dirty="0">
                        <a:solidFill>
                          <a:schemeClr val="accent1">
                            <a:lumMod val="50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kern="1200" dirty="0">
                          <a:solidFill>
                            <a:schemeClr val="accent1">
                              <a:lumMod val="50000"/>
                            </a:schemeClr>
                          </a:solidFill>
                          <a:latin typeface="+mn-lt"/>
                          <a:ea typeface="+mn-ea"/>
                          <a:cs typeface="+mn-cs"/>
                        </a:rPr>
                        <a:t>Translation Workbench</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01281483"/>
                  </a:ext>
                </a:extLst>
              </a:tr>
              <a:tr h="224219">
                <a:tc vMerge="1">
                  <a:txBody>
                    <a:bodyPr/>
                    <a:lstStyle/>
                    <a:p>
                      <a:pPr algn="r"/>
                      <a:endParaRPr lang="en-US" sz="1200" b="1" kern="1200" dirty="0">
                        <a:solidFill>
                          <a:schemeClr val="accent1">
                            <a:lumMod val="50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accent1">
                              <a:lumMod val="50000"/>
                            </a:schemeClr>
                          </a:solidFill>
                          <a:latin typeface="+mn-lt"/>
                          <a:ea typeface="+mn-ea"/>
                          <a:cs typeface="+mn-cs"/>
                        </a:rPr>
                        <a:t>Intelligent Content Reuse Platform (ICRP)</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322402115"/>
                  </a:ext>
                </a:extLst>
              </a:tr>
              <a:tr h="224219">
                <a:tc rowSpan="2">
                  <a:txBody>
                    <a:bodyPr/>
                    <a:lstStyle/>
                    <a:p>
                      <a:pPr algn="r"/>
                      <a:r>
                        <a:rPr lang="en-US" sz="1400" b="1" dirty="0">
                          <a:solidFill>
                            <a:schemeClr val="accent1">
                              <a:lumMod val="50000"/>
                            </a:schemeClr>
                          </a:solidFill>
                        </a:rPr>
                        <a:t>Transformative Solutions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kern="1200" dirty="0">
                          <a:solidFill>
                            <a:schemeClr val="accent1">
                              <a:lumMod val="50000"/>
                            </a:schemeClr>
                          </a:solidFill>
                          <a:latin typeface="+mn-lt"/>
                          <a:ea typeface="+mn-ea"/>
                          <a:cs typeface="+mn-cs"/>
                        </a:rPr>
                        <a:t>Semantic Clinical Information Model</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4240721370"/>
                  </a:ext>
                </a:extLst>
              </a:tr>
              <a:tr h="224219">
                <a:tc vMerge="1">
                  <a:txBody>
                    <a:bodyPr/>
                    <a:lstStyle/>
                    <a:p>
                      <a:pPr algn="r"/>
                      <a:endParaRPr lang="en-US" sz="11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kern="1200" dirty="0">
                          <a:solidFill>
                            <a:schemeClr val="accent1">
                              <a:lumMod val="50000"/>
                            </a:schemeClr>
                          </a:solidFill>
                          <a:latin typeface="+mn-lt"/>
                          <a:ea typeface="+mn-ea"/>
                          <a:cs typeface="+mn-cs"/>
                        </a:rPr>
                        <a:t>Automated Datasets Specifications &amp; Programming (DAFFY)</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11"/>
                  </a:ext>
                </a:extLst>
              </a:tr>
              <a:tr h="302907">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r"/>
                      <a:r>
                        <a:rPr lang="en-US" sz="1200" b="1" dirty="0">
                          <a:solidFill>
                            <a:schemeClr val="accent1">
                              <a:lumMod val="50000"/>
                            </a:schemeClr>
                          </a:solidFill>
                        </a:rPr>
                        <a:t>Total</a:t>
                      </a:r>
                      <a:r>
                        <a:rPr lang="en-US" sz="1200" b="1" baseline="0" dirty="0">
                          <a:solidFill>
                            <a:schemeClr val="accent1">
                              <a:lumMod val="50000"/>
                            </a:schemeClr>
                          </a:solidFill>
                        </a:rPr>
                        <a:t> Solutions Shortlisted</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234218992"/>
                  </a:ext>
                </a:extLst>
              </a:tr>
              <a:tr h="303141">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smtClean="0">
                          <a:solidFill>
                            <a:schemeClr val="accent1">
                              <a:lumMod val="50000"/>
                            </a:schemeClr>
                          </a:solidFill>
                        </a:rPr>
                        <a:t>Minimum Estimated Savings by 2023</a:t>
                      </a:r>
                      <a:r>
                        <a:rPr lang="en-US" sz="1200" b="1" baseline="0" smtClean="0">
                          <a:solidFill>
                            <a:schemeClr val="accent1">
                              <a:lumMod val="50000"/>
                            </a:schemeClr>
                          </a:solidFill>
                        </a:rPr>
                        <a:t> </a:t>
                      </a:r>
                      <a:r>
                        <a:rPr lang="en-US" sz="1200" b="1" smtClean="0">
                          <a:solidFill>
                            <a:schemeClr val="accent1">
                              <a:lumMod val="50000"/>
                            </a:schemeClr>
                          </a:solidFill>
                        </a:rPr>
                        <a:t>(70%)</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Calibri" panose="020F0502020204030204" pitchFamily="34" charset="0"/>
                        </a:rPr>
                        <a:t>$1.5Mn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1.0Mn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$1.5Mn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$3.0Mn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$3.0Mn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rgbClr val="000000"/>
                          </a:solidFill>
                          <a:effectLst/>
                          <a:latin typeface="Calibri" panose="020F0502020204030204" pitchFamily="34" charset="0"/>
                        </a:rPr>
                        <a:t>$0.1Mn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$1.5Mn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39181686"/>
                  </a:ext>
                </a:extLst>
              </a:tr>
              <a:tr h="303141">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smtClean="0">
                          <a:solidFill>
                            <a:schemeClr val="accent1">
                              <a:lumMod val="50000"/>
                            </a:schemeClr>
                          </a:solidFill>
                        </a:rPr>
                        <a:t>Maximum Estimated Savings by 2023 (100%)</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$1.5Mn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$4.0Mn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$4.0Mn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rgbClr val="000000"/>
                          </a:solidFill>
                          <a:effectLst/>
                          <a:latin typeface="Calibri" panose="020F0502020204030204" pitchFamily="34" charset="0"/>
                        </a:rPr>
                        <a:t>$0.15Mn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0326350"/>
                  </a:ext>
                </a:extLst>
              </a:tr>
            </a:tbl>
          </a:graphicData>
        </a:graphic>
      </p:graphicFrame>
      <p:sp>
        <p:nvSpPr>
          <p:cNvPr id="37" name="Freeform: Shape 62"/>
          <p:cNvSpPr/>
          <p:nvPr/>
        </p:nvSpPr>
        <p:spPr>
          <a:xfrm>
            <a:off x="405333" y="914401"/>
            <a:ext cx="1435232" cy="544891"/>
          </a:xfrm>
          <a:prstGeom prst="roundRect">
            <a:avLst>
              <a:gd name="adj" fmla="val 5606"/>
            </a:avLst>
          </a:prstGeom>
          <a:solidFill>
            <a:srgbClr val="69E0B7"/>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400" b="1" dirty="0">
                <a:solidFill>
                  <a:schemeClr val="tx1"/>
                </a:solidFill>
                <a:effectLst>
                  <a:outerShdw blurRad="38100" dist="38100" dir="2700000" algn="tl">
                    <a:srgbClr val="000000">
                      <a:alpha val="43137"/>
                    </a:srgbClr>
                  </a:outerShdw>
                </a:effectLst>
              </a:rPr>
              <a:t>YoY Savings Summary*</a:t>
            </a:r>
            <a:endParaRPr lang="en-IN" sz="1400" dirty="0">
              <a:solidFill>
                <a:schemeClr val="tx1"/>
              </a:solidFill>
              <a:latin typeface="Calibri Light" panose="020F0302020204030204"/>
            </a:endParaRPr>
          </a:p>
        </p:txBody>
      </p:sp>
      <p:sp>
        <p:nvSpPr>
          <p:cNvPr id="38" name="Freeform: Shape 62"/>
          <p:cNvSpPr/>
          <p:nvPr/>
        </p:nvSpPr>
        <p:spPr>
          <a:xfrm>
            <a:off x="590345" y="1488362"/>
            <a:ext cx="2594845" cy="538837"/>
          </a:xfrm>
          <a:prstGeom prst="roundRect">
            <a:avLst>
              <a:gd name="adj" fmla="val 560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IN" sz="1400" i="1" dirty="0">
                <a:solidFill>
                  <a:schemeClr val="tx1">
                    <a:lumMod val="65000"/>
                    <a:lumOff val="35000"/>
                  </a:schemeClr>
                </a:solidFill>
              </a:rPr>
              <a:t>*Valued at 75% to account for incremental value realisation</a:t>
            </a:r>
          </a:p>
        </p:txBody>
      </p:sp>
      <p:cxnSp>
        <p:nvCxnSpPr>
          <p:cNvPr id="19" name="Straight Connector 18"/>
          <p:cNvCxnSpPr/>
          <p:nvPr/>
        </p:nvCxnSpPr>
        <p:spPr>
          <a:xfrm>
            <a:off x="8383939" y="6325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224462" y="674332"/>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977828" y="598956"/>
            <a:ext cx="652744" cy="369332"/>
          </a:xfrm>
          <a:prstGeom prst="rect">
            <a:avLst/>
          </a:prstGeom>
        </p:spPr>
        <p:txBody>
          <a:bodyPr wrap="none">
            <a:spAutoFit/>
          </a:bodyPr>
          <a:lstStyle/>
          <a:p>
            <a:pPr algn="ctr"/>
            <a:r>
              <a:rPr lang="en-US" b="1" dirty="0" smtClean="0">
                <a:solidFill>
                  <a:prstClr val="black">
                    <a:lumMod val="85000"/>
                    <a:lumOff val="15000"/>
                  </a:prstClr>
                </a:solidFill>
              </a:rPr>
              <a:t>2022</a:t>
            </a:r>
            <a:endParaRPr lang="en-US" dirty="0">
              <a:solidFill>
                <a:prstClr val="black">
                  <a:lumMod val="85000"/>
                  <a:lumOff val="15000"/>
                </a:prstClr>
              </a:solidFill>
            </a:endParaRPr>
          </a:p>
        </p:txBody>
      </p:sp>
      <p:sp>
        <p:nvSpPr>
          <p:cNvPr id="30" name="Rectangle 29"/>
          <p:cNvSpPr/>
          <p:nvPr/>
        </p:nvSpPr>
        <p:spPr>
          <a:xfrm>
            <a:off x="10893867" y="610102"/>
            <a:ext cx="652744" cy="369332"/>
          </a:xfrm>
          <a:prstGeom prst="rect">
            <a:avLst/>
          </a:prstGeom>
        </p:spPr>
        <p:txBody>
          <a:bodyPr wrap="none">
            <a:spAutoFit/>
          </a:bodyPr>
          <a:lstStyle/>
          <a:p>
            <a:pPr algn="ctr"/>
            <a:r>
              <a:rPr lang="en-US" b="1" dirty="0" smtClean="0">
                <a:solidFill>
                  <a:prstClr val="black">
                    <a:lumMod val="85000"/>
                    <a:lumOff val="15000"/>
                  </a:prstClr>
                </a:solidFill>
              </a:rPr>
              <a:t>2023</a:t>
            </a:r>
            <a:endParaRPr lang="en-US" dirty="0">
              <a:solidFill>
                <a:prstClr val="black">
                  <a:lumMod val="85000"/>
                  <a:lumOff val="15000"/>
                </a:prstClr>
              </a:solidFill>
            </a:endParaRPr>
          </a:p>
        </p:txBody>
      </p:sp>
      <p:sp>
        <p:nvSpPr>
          <p:cNvPr id="39" name="Rectangle 38"/>
          <p:cNvSpPr/>
          <p:nvPr/>
        </p:nvSpPr>
        <p:spPr>
          <a:xfrm>
            <a:off x="8398806" y="943575"/>
            <a:ext cx="1817077" cy="584775"/>
          </a:xfrm>
          <a:prstGeom prst="rect">
            <a:avLst/>
          </a:prstGeom>
        </p:spPr>
        <p:txBody>
          <a:bodyPr wrap="square">
            <a:spAutoFit/>
          </a:bodyPr>
          <a:lstStyle/>
          <a:p>
            <a:pPr algn="ctr">
              <a:defRPr/>
            </a:pPr>
            <a:r>
              <a:rPr lang="en-US" sz="1600" b="1" kern="0" dirty="0"/>
              <a:t>$</a:t>
            </a:r>
            <a:r>
              <a:rPr lang="en-US" sz="1600" b="1" kern="0" dirty="0" smtClean="0"/>
              <a:t>12Mn </a:t>
            </a:r>
            <a:r>
              <a:rPr lang="en-US" sz="1600" b="1" kern="0" dirty="0"/>
              <a:t>- </a:t>
            </a:r>
            <a:r>
              <a:rPr lang="en-US" sz="1600" b="1" kern="0" dirty="0" smtClean="0"/>
              <a:t>$16Mn </a:t>
            </a:r>
            <a:endParaRPr lang="en-US" sz="1600" b="1" kern="0" dirty="0"/>
          </a:p>
          <a:p>
            <a:pPr algn="ctr">
              <a:defRPr/>
            </a:pPr>
            <a:r>
              <a:rPr lang="en-US" sz="1600" b="1" kern="0" dirty="0"/>
              <a:t>Annual Savings</a:t>
            </a:r>
          </a:p>
        </p:txBody>
      </p:sp>
      <p:sp>
        <p:nvSpPr>
          <p:cNvPr id="40" name="Rectangle 39"/>
          <p:cNvSpPr/>
          <p:nvPr/>
        </p:nvSpPr>
        <p:spPr>
          <a:xfrm>
            <a:off x="10081550" y="943575"/>
            <a:ext cx="1817077" cy="584775"/>
          </a:xfrm>
          <a:prstGeom prst="rect">
            <a:avLst/>
          </a:prstGeom>
        </p:spPr>
        <p:txBody>
          <a:bodyPr wrap="square">
            <a:spAutoFit/>
          </a:bodyPr>
          <a:lstStyle/>
          <a:p>
            <a:pPr algn="ctr">
              <a:defRPr/>
            </a:pPr>
            <a:r>
              <a:rPr lang="en-US" sz="1600" b="1" kern="0" dirty="0"/>
              <a:t>$</a:t>
            </a:r>
            <a:r>
              <a:rPr lang="en-US" sz="1600" b="1" kern="0" dirty="0" smtClean="0"/>
              <a:t>12Mn </a:t>
            </a:r>
            <a:r>
              <a:rPr lang="en-US" sz="1600" b="1" kern="0" dirty="0"/>
              <a:t>- </a:t>
            </a:r>
            <a:r>
              <a:rPr lang="en-US" sz="1600" b="1" kern="0" dirty="0" smtClean="0"/>
              <a:t>$16Mn </a:t>
            </a:r>
            <a:endParaRPr lang="en-US" sz="1600" b="1" kern="0" dirty="0"/>
          </a:p>
          <a:p>
            <a:pPr algn="ctr">
              <a:defRPr/>
            </a:pPr>
            <a:r>
              <a:rPr lang="en-US" sz="1600" b="1" kern="0" dirty="0"/>
              <a:t>Annual Savings</a:t>
            </a:r>
          </a:p>
        </p:txBody>
      </p:sp>
    </p:spTree>
    <p:extLst>
      <p:ext uri="{BB962C8B-B14F-4D97-AF65-F5344CB8AC3E}">
        <p14:creationId xmlns:p14="http://schemas.microsoft.com/office/powerpoint/2010/main" val="688229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p:cNvSpPr txBox="1"/>
          <p:nvPr/>
        </p:nvSpPr>
        <p:spPr>
          <a:xfrm>
            <a:off x="8579410" y="6399907"/>
            <a:ext cx="177923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66"/>
                </a:solidFill>
                <a:effectLst/>
                <a:uLnTx/>
                <a:uFillTx/>
                <a:latin typeface="Calibri" panose="020F0502020204030204"/>
                <a:ea typeface="+mn-ea"/>
                <a:cs typeface="+mn-cs"/>
              </a:rPr>
              <a:t>Trial Management</a:t>
            </a:r>
          </a:p>
        </p:txBody>
      </p:sp>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a:solidFill>
                  <a:schemeClr val="tx1">
                    <a:lumMod val="75000"/>
                    <a:lumOff val="25000"/>
                  </a:schemeClr>
                </a:solidFill>
              </a:rPr>
              <a:t>Consolidated Value versus </a:t>
            </a:r>
            <a:r>
              <a:rPr lang="en-US" dirty="0" smtClean="0">
                <a:solidFill>
                  <a:schemeClr val="tx1">
                    <a:lumMod val="75000"/>
                    <a:lumOff val="25000"/>
                  </a:schemeClr>
                </a:solidFill>
              </a:rPr>
              <a:t>Effort – ROI Overlay 5 Years</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p:cNvSpPr/>
          <p:nvPr/>
        </p:nvSpPr>
        <p:spPr>
          <a:xfrm>
            <a:off x="8402974" y="643996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TextBox 93"/>
          <p:cNvSpPr txBox="1"/>
          <p:nvPr/>
        </p:nvSpPr>
        <p:spPr>
          <a:xfrm>
            <a:off x="6308718" y="6399907"/>
            <a:ext cx="21379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Clinical Risk Management</a:t>
            </a:r>
          </a:p>
        </p:txBody>
      </p:sp>
      <p:sp>
        <p:nvSpPr>
          <p:cNvPr id="95" name="Oval 94"/>
          <p:cNvSpPr/>
          <p:nvPr/>
        </p:nvSpPr>
        <p:spPr>
          <a:xfrm>
            <a:off x="10154874" y="6446616"/>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p:cNvSpPr txBox="1"/>
          <p:nvPr/>
        </p:nvSpPr>
        <p:spPr>
          <a:xfrm>
            <a:off x="10273917" y="6360773"/>
            <a:ext cx="18862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30A0"/>
                </a:solidFill>
                <a:effectLst/>
                <a:uLnTx/>
                <a:uFillTx/>
                <a:latin typeface="Calibri" panose="020F0502020204030204"/>
                <a:ea typeface="+mn-ea"/>
                <a:cs typeface="+mn-cs"/>
              </a:rPr>
              <a:t>Content reuse &amp; structured authoring</a:t>
            </a:r>
          </a:p>
        </p:txBody>
      </p:sp>
      <p:sp>
        <p:nvSpPr>
          <p:cNvPr id="98" name="TextBox 97"/>
          <p:cNvSpPr txBox="1"/>
          <p:nvPr/>
        </p:nvSpPr>
        <p:spPr>
          <a:xfrm>
            <a:off x="6363413" y="6661517"/>
            <a:ext cx="170946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CC00"/>
                </a:solidFill>
                <a:effectLst/>
                <a:uLnTx/>
                <a:uFillTx/>
                <a:latin typeface="Calibri" panose="020F0502020204030204"/>
                <a:ea typeface="+mn-ea"/>
                <a:cs typeface="+mn-cs"/>
              </a:rPr>
              <a:t>Digital Data Flow</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180534" y="6446616"/>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p:cNvSpPr/>
          <p:nvPr/>
        </p:nvSpPr>
        <p:spPr>
          <a:xfrm>
            <a:off x="6180534" y="6716101"/>
            <a:ext cx="182880" cy="18288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p:cNvSpPr/>
          <p:nvPr/>
        </p:nvSpPr>
        <p:spPr>
          <a:xfrm>
            <a:off x="8392188" y="6689893"/>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8629653" y="6657782"/>
            <a:ext cx="148978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solidFill>
                <a:effectLst/>
                <a:uLnTx/>
                <a:uFillTx/>
                <a:latin typeface="Calibri" panose="020F0502020204030204"/>
                <a:ea typeface="+mn-ea"/>
                <a:cs typeface="+mn-cs"/>
              </a:rPr>
              <a:t>Site Operations</a:t>
            </a:r>
          </a:p>
        </p:txBody>
      </p:sp>
      <p:grpSp>
        <p:nvGrpSpPr>
          <p:cNvPr id="109" name="Group 108"/>
          <p:cNvGrpSpPr>
            <a:grpSpLocks noChangeAspect="1"/>
          </p:cNvGrpSpPr>
          <p:nvPr/>
        </p:nvGrpSpPr>
        <p:grpSpPr>
          <a:xfrm>
            <a:off x="8919118" y="5133421"/>
            <a:ext cx="2820227" cy="1135467"/>
            <a:chOff x="8203804" y="5148072"/>
            <a:chExt cx="3435650" cy="113546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noChangeAspect="1"/>
            </p:cNvSpPr>
            <p:nvPr/>
          </p:nvSpPr>
          <p:spPr>
            <a:xfrm>
              <a:off x="8379062" y="5285232"/>
              <a:ext cx="274320" cy="2743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noChangeAspect="1"/>
            </p:cNvSpPr>
            <p:nvPr/>
          </p:nvSpPr>
          <p:spPr>
            <a:xfrm>
              <a:off x="9113630" y="5239512"/>
              <a:ext cx="365760"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noChangeAspect="1"/>
            </p:cNvSpPr>
            <p:nvPr/>
          </p:nvSpPr>
          <p:spPr>
            <a:xfrm>
              <a:off x="9983834" y="5193792"/>
              <a:ext cx="457200" cy="457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noChangeAspect="1"/>
            </p:cNvSpPr>
            <p:nvPr/>
          </p:nvSpPr>
          <p:spPr>
            <a:xfrm>
              <a:off x="10799174" y="5148072"/>
              <a:ext cx="548640"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03804" y="5687569"/>
              <a:ext cx="7737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855602" y="5687569"/>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14434" y="5687569"/>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791545" y="5687569"/>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691412" y="5140846"/>
            <a:ext cx="3209914" cy="10138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1485" y="506495"/>
            <a:ext cx="11994293" cy="635434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C00000"/>
              </a:solidFill>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Issue Tracking and Management System (ITMS)</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Clinical Access Management Portal (CAMP)</a:t>
            </a:r>
          </a:p>
        </p:txBody>
      </p:sp>
      <p:sp>
        <p:nvSpPr>
          <p:cNvPr id="99" name="Rectangle 98"/>
          <p:cNvSpPr/>
          <p:nvPr/>
        </p:nvSpPr>
        <p:spPr>
          <a:xfrm>
            <a:off x="1634032" y="4826041"/>
            <a:ext cx="914033" cy="369332"/>
          </a:xfrm>
          <a:prstGeom prst="rect">
            <a:avLst/>
          </a:prstGeom>
        </p:spPr>
        <p:txBody>
          <a:bodyPr wrap="none">
            <a:spAutoFit/>
          </a:bodyPr>
          <a:lstStyle/>
          <a:p>
            <a:pPr algn="ctr"/>
            <a:r>
              <a:rPr lang="en-US" b="1" dirty="0" smtClean="0">
                <a:solidFill>
                  <a:srgbClr val="002060"/>
                </a:solidFill>
              </a:rPr>
              <a:t>&lt;$0.5M</a:t>
            </a:r>
            <a:endParaRPr lang="en-US" b="1" dirty="0">
              <a:solidFill>
                <a:srgbClr val="002060"/>
              </a:solidFill>
            </a:endParaRPr>
          </a:p>
        </p:txBody>
      </p:sp>
      <p:sp>
        <p:nvSpPr>
          <p:cNvPr id="100" name="Rectangle 99"/>
          <p:cNvSpPr/>
          <p:nvPr/>
        </p:nvSpPr>
        <p:spPr>
          <a:xfrm>
            <a:off x="482161" y="5899067"/>
            <a:ext cx="914033" cy="369332"/>
          </a:xfrm>
          <a:prstGeom prst="rect">
            <a:avLst/>
          </a:prstGeom>
        </p:spPr>
        <p:txBody>
          <a:bodyPr wrap="none">
            <a:spAutoFit/>
          </a:bodyPr>
          <a:lstStyle/>
          <a:p>
            <a:pPr algn="ctr"/>
            <a:r>
              <a:rPr lang="en-US" b="1" dirty="0" smtClean="0">
                <a:solidFill>
                  <a:srgbClr val="002060"/>
                </a:solidFill>
              </a:rPr>
              <a:t>&lt;$0.2M</a:t>
            </a:r>
            <a:endParaRPr lang="en-US" b="1" dirty="0">
              <a:solidFill>
                <a:srgbClr val="002060"/>
              </a:solidFill>
            </a:endParaRPr>
          </a:p>
        </p:txBody>
      </p:sp>
      <p:sp>
        <p:nvSpPr>
          <p:cNvPr id="101" name="Rectangle 100"/>
          <p:cNvSpPr/>
          <p:nvPr/>
        </p:nvSpPr>
        <p:spPr>
          <a:xfrm>
            <a:off x="1548059" y="4061590"/>
            <a:ext cx="1269899" cy="369332"/>
          </a:xfrm>
          <a:prstGeom prst="rect">
            <a:avLst/>
          </a:prstGeom>
        </p:spPr>
        <p:txBody>
          <a:bodyPr wrap="none">
            <a:spAutoFit/>
          </a:bodyPr>
          <a:lstStyle/>
          <a:p>
            <a:pPr algn="ctr"/>
            <a:r>
              <a:rPr lang="en-US" b="1" dirty="0" smtClean="0">
                <a:solidFill>
                  <a:srgbClr val="002060"/>
                </a:solidFill>
              </a:rPr>
              <a:t>$1.0 - 1.5M</a:t>
            </a:r>
            <a:endParaRPr lang="en-US" b="1" dirty="0">
              <a:solidFill>
                <a:srgbClr val="002060"/>
              </a:solidFill>
            </a:endParaRPr>
          </a:p>
        </p:txBody>
      </p:sp>
      <p:sp>
        <p:nvSpPr>
          <p:cNvPr id="102" name="Rectangle 101"/>
          <p:cNvSpPr/>
          <p:nvPr/>
        </p:nvSpPr>
        <p:spPr>
          <a:xfrm>
            <a:off x="2281009" y="5867132"/>
            <a:ext cx="914033" cy="369332"/>
          </a:xfrm>
          <a:prstGeom prst="rect">
            <a:avLst/>
          </a:prstGeom>
        </p:spPr>
        <p:txBody>
          <a:bodyPr wrap="none">
            <a:spAutoFit/>
          </a:bodyPr>
          <a:lstStyle/>
          <a:p>
            <a:pPr algn="ctr"/>
            <a:r>
              <a:rPr lang="en-US" b="1" dirty="0" smtClean="0">
                <a:solidFill>
                  <a:srgbClr val="002060"/>
                </a:solidFill>
              </a:rPr>
              <a:t>&lt;$0.3M</a:t>
            </a:r>
            <a:endParaRPr lang="en-US" b="1" dirty="0">
              <a:solidFill>
                <a:srgbClr val="002060"/>
              </a:solidFill>
            </a:endParaRPr>
          </a:p>
        </p:txBody>
      </p:sp>
      <p:sp>
        <p:nvSpPr>
          <p:cNvPr id="103" name="Rectangle 102"/>
          <p:cNvSpPr/>
          <p:nvPr/>
        </p:nvSpPr>
        <p:spPr>
          <a:xfrm>
            <a:off x="1775875" y="2369162"/>
            <a:ext cx="1269899" cy="369332"/>
          </a:xfrm>
          <a:prstGeom prst="rect">
            <a:avLst/>
          </a:prstGeom>
        </p:spPr>
        <p:txBody>
          <a:bodyPr wrap="none">
            <a:spAutoFit/>
          </a:bodyPr>
          <a:lstStyle/>
          <a:p>
            <a:pPr algn="ctr"/>
            <a:r>
              <a:rPr lang="en-US" b="1" dirty="0" smtClean="0">
                <a:solidFill>
                  <a:srgbClr val="002060"/>
                </a:solidFill>
              </a:rPr>
              <a:t>$1.0 -2.0 M</a:t>
            </a:r>
            <a:endParaRPr lang="en-US" b="1" dirty="0">
              <a:solidFill>
                <a:srgbClr val="002060"/>
              </a:solidFill>
            </a:endParaRPr>
          </a:p>
        </p:txBody>
      </p:sp>
      <p:sp>
        <p:nvSpPr>
          <p:cNvPr id="106" name="Rectangle 105"/>
          <p:cNvSpPr/>
          <p:nvPr/>
        </p:nvSpPr>
        <p:spPr>
          <a:xfrm>
            <a:off x="4287149" y="6013717"/>
            <a:ext cx="869149" cy="369332"/>
          </a:xfrm>
          <a:prstGeom prst="rect">
            <a:avLst/>
          </a:prstGeom>
        </p:spPr>
        <p:txBody>
          <a:bodyPr wrap="none">
            <a:spAutoFit/>
          </a:bodyPr>
          <a:lstStyle/>
          <a:p>
            <a:pPr algn="ctr"/>
            <a:r>
              <a:rPr lang="en-US" b="1" dirty="0" smtClean="0">
                <a:solidFill>
                  <a:srgbClr val="002060"/>
                </a:solidFill>
              </a:rPr>
              <a:t>-$0.5M</a:t>
            </a:r>
            <a:endParaRPr lang="en-US" b="1" dirty="0">
              <a:solidFill>
                <a:srgbClr val="002060"/>
              </a:solidFill>
            </a:endParaRPr>
          </a:p>
        </p:txBody>
      </p:sp>
      <p:sp>
        <p:nvSpPr>
          <p:cNvPr id="124" name="Rectangle 123"/>
          <p:cNvSpPr/>
          <p:nvPr/>
        </p:nvSpPr>
        <p:spPr>
          <a:xfrm>
            <a:off x="4070004" y="4348117"/>
            <a:ext cx="914033" cy="369332"/>
          </a:xfrm>
          <a:prstGeom prst="rect">
            <a:avLst/>
          </a:prstGeom>
        </p:spPr>
        <p:txBody>
          <a:bodyPr wrap="none">
            <a:spAutoFit/>
          </a:bodyPr>
          <a:lstStyle/>
          <a:p>
            <a:pPr algn="ctr"/>
            <a:r>
              <a:rPr lang="en-US" b="1" dirty="0" smtClean="0">
                <a:solidFill>
                  <a:srgbClr val="002060"/>
                </a:solidFill>
              </a:rPr>
              <a:t>&lt;$0.5M</a:t>
            </a:r>
            <a:endParaRPr lang="en-US" b="1" dirty="0">
              <a:solidFill>
                <a:srgbClr val="002060"/>
              </a:solidFill>
            </a:endParaRPr>
          </a:p>
        </p:txBody>
      </p:sp>
      <p:sp>
        <p:nvSpPr>
          <p:cNvPr id="125" name="Rectangle 124"/>
          <p:cNvSpPr/>
          <p:nvPr/>
        </p:nvSpPr>
        <p:spPr>
          <a:xfrm>
            <a:off x="7164534" y="4666768"/>
            <a:ext cx="1378904" cy="369332"/>
          </a:xfrm>
          <a:prstGeom prst="rect">
            <a:avLst/>
          </a:prstGeom>
        </p:spPr>
        <p:txBody>
          <a:bodyPr wrap="none">
            <a:spAutoFit/>
          </a:bodyPr>
          <a:lstStyle/>
          <a:p>
            <a:pPr algn="ctr"/>
            <a:r>
              <a:rPr lang="en-US" b="1" dirty="0" smtClean="0">
                <a:solidFill>
                  <a:srgbClr val="002060"/>
                </a:solidFill>
              </a:rPr>
              <a:t>$-(0.5-1.5M)</a:t>
            </a:r>
            <a:endParaRPr lang="en-US" b="1" dirty="0">
              <a:solidFill>
                <a:srgbClr val="002060"/>
              </a:solidFill>
            </a:endParaRPr>
          </a:p>
        </p:txBody>
      </p:sp>
      <p:sp>
        <p:nvSpPr>
          <p:cNvPr id="126" name="Rectangle 125"/>
          <p:cNvSpPr/>
          <p:nvPr/>
        </p:nvSpPr>
        <p:spPr>
          <a:xfrm>
            <a:off x="7652218" y="3451286"/>
            <a:ext cx="1164101" cy="369332"/>
          </a:xfrm>
          <a:prstGeom prst="rect">
            <a:avLst/>
          </a:prstGeom>
        </p:spPr>
        <p:txBody>
          <a:bodyPr wrap="none">
            <a:spAutoFit/>
          </a:bodyPr>
          <a:lstStyle/>
          <a:p>
            <a:pPr algn="ctr"/>
            <a:r>
              <a:rPr lang="en-US" b="1" dirty="0" smtClean="0">
                <a:solidFill>
                  <a:srgbClr val="002060"/>
                </a:solidFill>
              </a:rPr>
              <a:t>$2.0-3.0M</a:t>
            </a:r>
            <a:endParaRPr lang="en-US" b="1" dirty="0">
              <a:solidFill>
                <a:srgbClr val="002060"/>
              </a:solidFill>
            </a:endParaRPr>
          </a:p>
        </p:txBody>
      </p:sp>
      <p:sp>
        <p:nvSpPr>
          <p:cNvPr id="127" name="Rectangle 126"/>
          <p:cNvSpPr/>
          <p:nvPr/>
        </p:nvSpPr>
        <p:spPr>
          <a:xfrm>
            <a:off x="4323888" y="3144260"/>
            <a:ext cx="1164101" cy="369332"/>
          </a:xfrm>
          <a:prstGeom prst="rect">
            <a:avLst/>
          </a:prstGeom>
        </p:spPr>
        <p:txBody>
          <a:bodyPr wrap="none">
            <a:spAutoFit/>
          </a:bodyPr>
          <a:lstStyle/>
          <a:p>
            <a:pPr algn="ctr"/>
            <a:r>
              <a:rPr lang="en-US" b="1" dirty="0" smtClean="0">
                <a:solidFill>
                  <a:srgbClr val="002060"/>
                </a:solidFill>
              </a:rPr>
              <a:t>$2.0-2.5M</a:t>
            </a:r>
            <a:endParaRPr lang="en-US" b="1" dirty="0">
              <a:solidFill>
                <a:srgbClr val="002060"/>
              </a:solidFill>
            </a:endParaRPr>
          </a:p>
        </p:txBody>
      </p:sp>
      <p:sp>
        <p:nvSpPr>
          <p:cNvPr id="128" name="Rectangle 127"/>
          <p:cNvSpPr/>
          <p:nvPr/>
        </p:nvSpPr>
        <p:spPr>
          <a:xfrm>
            <a:off x="3664911" y="2301766"/>
            <a:ext cx="1367682" cy="369332"/>
          </a:xfrm>
          <a:prstGeom prst="rect">
            <a:avLst/>
          </a:prstGeom>
        </p:spPr>
        <p:txBody>
          <a:bodyPr wrap="none">
            <a:spAutoFit/>
          </a:bodyPr>
          <a:lstStyle/>
          <a:p>
            <a:pPr algn="ctr"/>
            <a:r>
              <a:rPr lang="en-US" b="1" dirty="0" smtClean="0">
                <a:solidFill>
                  <a:srgbClr val="002060"/>
                </a:solidFill>
              </a:rPr>
              <a:t>$4.0 – 6.0 M</a:t>
            </a:r>
            <a:endParaRPr lang="en-US" b="1" dirty="0">
              <a:solidFill>
                <a:srgbClr val="002060"/>
              </a:solidFill>
            </a:endParaRPr>
          </a:p>
        </p:txBody>
      </p:sp>
      <p:sp>
        <p:nvSpPr>
          <p:cNvPr id="129" name="Rectangle 128"/>
          <p:cNvSpPr/>
          <p:nvPr/>
        </p:nvSpPr>
        <p:spPr>
          <a:xfrm>
            <a:off x="6550227" y="1925263"/>
            <a:ext cx="1386918" cy="369332"/>
          </a:xfrm>
          <a:prstGeom prst="rect">
            <a:avLst/>
          </a:prstGeom>
        </p:spPr>
        <p:txBody>
          <a:bodyPr wrap="none">
            <a:spAutoFit/>
          </a:bodyPr>
          <a:lstStyle/>
          <a:p>
            <a:pPr algn="ctr"/>
            <a:r>
              <a:rPr lang="en-US" b="1" dirty="0" smtClean="0">
                <a:solidFill>
                  <a:srgbClr val="002060"/>
                </a:solidFill>
              </a:rPr>
              <a:t>$8.0 -12.0 M</a:t>
            </a:r>
            <a:endParaRPr lang="en-US" b="1" dirty="0">
              <a:solidFill>
                <a:srgbClr val="002060"/>
              </a:solidFill>
            </a:endParaRPr>
          </a:p>
        </p:txBody>
      </p:sp>
      <p:sp>
        <p:nvSpPr>
          <p:cNvPr id="130" name="Rectangle 129"/>
          <p:cNvSpPr/>
          <p:nvPr/>
        </p:nvSpPr>
        <p:spPr>
          <a:xfrm>
            <a:off x="5003193" y="2687010"/>
            <a:ext cx="1322799" cy="369332"/>
          </a:xfrm>
          <a:prstGeom prst="rect">
            <a:avLst/>
          </a:prstGeom>
        </p:spPr>
        <p:txBody>
          <a:bodyPr wrap="none">
            <a:spAutoFit/>
          </a:bodyPr>
          <a:lstStyle/>
          <a:p>
            <a:pPr algn="ctr"/>
            <a:r>
              <a:rPr lang="en-US" b="1" dirty="0" smtClean="0">
                <a:solidFill>
                  <a:srgbClr val="002060"/>
                </a:solidFill>
              </a:rPr>
              <a:t>$ 2.0 - 3.5M</a:t>
            </a:r>
            <a:endParaRPr lang="en-US" b="1" dirty="0">
              <a:solidFill>
                <a:srgbClr val="002060"/>
              </a:solidFill>
            </a:endParaRPr>
          </a:p>
        </p:txBody>
      </p:sp>
      <p:sp>
        <p:nvSpPr>
          <p:cNvPr id="133" name="Rectangle 132"/>
          <p:cNvSpPr/>
          <p:nvPr/>
        </p:nvSpPr>
        <p:spPr>
          <a:xfrm>
            <a:off x="9435115" y="2520498"/>
            <a:ext cx="1378904" cy="369332"/>
          </a:xfrm>
          <a:prstGeom prst="rect">
            <a:avLst/>
          </a:prstGeom>
        </p:spPr>
        <p:txBody>
          <a:bodyPr wrap="none">
            <a:spAutoFit/>
          </a:bodyPr>
          <a:lstStyle/>
          <a:p>
            <a:pPr algn="ctr"/>
            <a:r>
              <a:rPr lang="en-US" b="1" dirty="0" smtClean="0">
                <a:solidFill>
                  <a:srgbClr val="002060"/>
                </a:solidFill>
              </a:rPr>
              <a:t>-($1.0-1.5M)</a:t>
            </a:r>
            <a:endParaRPr lang="en-US" b="1" dirty="0">
              <a:solidFill>
                <a:srgbClr val="002060"/>
              </a:solidFill>
            </a:endParaRPr>
          </a:p>
        </p:txBody>
      </p:sp>
      <p:sp>
        <p:nvSpPr>
          <p:cNvPr id="134" name="Rectangle 133"/>
          <p:cNvSpPr/>
          <p:nvPr/>
        </p:nvSpPr>
        <p:spPr>
          <a:xfrm>
            <a:off x="8660854" y="1570880"/>
            <a:ext cx="1217001" cy="369332"/>
          </a:xfrm>
          <a:prstGeom prst="rect">
            <a:avLst/>
          </a:prstGeom>
        </p:spPr>
        <p:txBody>
          <a:bodyPr wrap="none">
            <a:spAutoFit/>
          </a:bodyPr>
          <a:lstStyle/>
          <a:p>
            <a:pPr algn="ctr"/>
            <a:r>
              <a:rPr lang="en-US" b="1" dirty="0" smtClean="0">
                <a:solidFill>
                  <a:srgbClr val="002060"/>
                </a:solidFill>
              </a:rPr>
              <a:t>$6.0-9.5 M</a:t>
            </a:r>
            <a:endParaRPr lang="en-US" b="1" dirty="0">
              <a:solidFill>
                <a:srgbClr val="002060"/>
              </a:solidFill>
            </a:endParaRPr>
          </a:p>
        </p:txBody>
      </p:sp>
      <p:sp>
        <p:nvSpPr>
          <p:cNvPr id="122" name="Rectangle 121"/>
          <p:cNvSpPr/>
          <p:nvPr/>
        </p:nvSpPr>
        <p:spPr>
          <a:xfrm>
            <a:off x="9026518" y="4444368"/>
            <a:ext cx="1164101" cy="369332"/>
          </a:xfrm>
          <a:prstGeom prst="rect">
            <a:avLst/>
          </a:prstGeom>
        </p:spPr>
        <p:txBody>
          <a:bodyPr wrap="none">
            <a:spAutoFit/>
          </a:bodyPr>
          <a:lstStyle/>
          <a:p>
            <a:pPr algn="ctr"/>
            <a:r>
              <a:rPr lang="en-US" b="1" dirty="0" smtClean="0">
                <a:solidFill>
                  <a:srgbClr val="002060"/>
                </a:solidFill>
              </a:rPr>
              <a:t>$0.5-2.0M</a:t>
            </a:r>
            <a:endParaRPr lang="en-US" b="1" dirty="0">
              <a:solidFill>
                <a:srgbClr val="002060"/>
              </a:solidFill>
            </a:endParaRPr>
          </a:p>
        </p:txBody>
      </p:sp>
      <p:sp>
        <p:nvSpPr>
          <p:cNvPr id="132" name="Rectangle 131"/>
          <p:cNvSpPr/>
          <p:nvPr/>
        </p:nvSpPr>
        <p:spPr>
          <a:xfrm>
            <a:off x="5490134" y="5245266"/>
            <a:ext cx="1164101" cy="369332"/>
          </a:xfrm>
          <a:prstGeom prst="rect">
            <a:avLst/>
          </a:prstGeom>
        </p:spPr>
        <p:txBody>
          <a:bodyPr wrap="none">
            <a:spAutoFit/>
          </a:bodyPr>
          <a:lstStyle/>
          <a:p>
            <a:pPr algn="ctr"/>
            <a:r>
              <a:rPr lang="en-US" b="1" dirty="0" smtClean="0">
                <a:solidFill>
                  <a:srgbClr val="002060"/>
                </a:solidFill>
              </a:rPr>
              <a:t>$0.5-1.0M</a:t>
            </a:r>
            <a:endParaRPr lang="en-US" b="1" dirty="0">
              <a:solidFill>
                <a:srgbClr val="002060"/>
              </a:solidFill>
            </a:endParaRPr>
          </a:p>
        </p:txBody>
      </p:sp>
      <p:sp>
        <p:nvSpPr>
          <p:cNvPr id="135" name="Rectangle 134"/>
          <p:cNvSpPr/>
          <p:nvPr/>
        </p:nvSpPr>
        <p:spPr>
          <a:xfrm>
            <a:off x="11123487" y="3752421"/>
            <a:ext cx="797013" cy="369332"/>
          </a:xfrm>
          <a:prstGeom prst="rect">
            <a:avLst/>
          </a:prstGeom>
        </p:spPr>
        <p:txBody>
          <a:bodyPr wrap="none">
            <a:spAutoFit/>
          </a:bodyPr>
          <a:lstStyle/>
          <a:p>
            <a:pPr algn="ctr"/>
            <a:r>
              <a:rPr lang="en-US" b="1" dirty="0" smtClean="0">
                <a:solidFill>
                  <a:srgbClr val="002060"/>
                </a:solidFill>
              </a:rPr>
              <a:t>&lt;$.</a:t>
            </a:r>
            <a:r>
              <a:rPr lang="en-US" b="1" dirty="0">
                <a:solidFill>
                  <a:srgbClr val="002060"/>
                </a:solidFill>
              </a:rPr>
              <a:t>2</a:t>
            </a:r>
            <a:r>
              <a:rPr lang="en-US" b="1" dirty="0" smtClean="0">
                <a:solidFill>
                  <a:srgbClr val="002060"/>
                </a:solidFill>
              </a:rPr>
              <a:t>M</a:t>
            </a:r>
            <a:endParaRPr lang="en-US" b="1" dirty="0">
              <a:solidFill>
                <a:srgbClr val="002060"/>
              </a:solidFill>
            </a:endParaRPr>
          </a:p>
        </p:txBody>
      </p:sp>
    </p:spTree>
    <p:extLst>
      <p:ext uri="{BB962C8B-B14F-4D97-AF65-F5344CB8AC3E}">
        <p14:creationId xmlns:p14="http://schemas.microsoft.com/office/powerpoint/2010/main" val="61832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436808"/>
            <a:ext cx="6518860" cy="523220"/>
          </a:xfrm>
          <a:prstGeom prst="rect">
            <a:avLst/>
          </a:prstGeom>
        </p:spPr>
        <p:txBody>
          <a:bodyPr wrap="square">
            <a:spAutoFit/>
          </a:bodyPr>
          <a:lstStyle/>
          <a:p>
            <a:pPr defTabSz="914400"/>
            <a:r>
              <a:rPr lang="en-US" sz="2800" b="1" dirty="0" smtClean="0">
                <a:solidFill>
                  <a:schemeClr val="tx1">
                    <a:lumMod val="85000"/>
                    <a:lumOff val="15000"/>
                  </a:schemeClr>
                </a:solidFill>
                <a:ea typeface="Roboto" panose="02000000000000000000" pitchFamily="2" charset="0"/>
              </a:rPr>
              <a:t>Thank You</a:t>
            </a:r>
            <a:endParaRPr lang="en-US" sz="2800" b="1" dirty="0">
              <a:solidFill>
                <a:schemeClr val="tx1">
                  <a:lumMod val="85000"/>
                  <a:lumOff val="15000"/>
                </a:schemeClr>
              </a:solidFill>
              <a:ea typeface="Roboto" panose="02000000000000000000" pitchFamily="2" charset="0"/>
            </a:endParaRPr>
          </a:p>
        </p:txBody>
      </p:sp>
      <p:sp>
        <p:nvSpPr>
          <p:cNvPr id="2" name="Slide Number Placeholder 1"/>
          <p:cNvSpPr>
            <a:spLocks noGrp="1"/>
          </p:cNvSpPr>
          <p:nvPr>
            <p:ph type="sldNum" sz="quarter" idx="12"/>
          </p:nvPr>
        </p:nvSpPr>
        <p:spPr/>
        <p:txBody>
          <a:bodyPr/>
          <a:lstStyle/>
          <a:p>
            <a:fld id="{0CA9B495-CF4F-4BF3-9E44-DB2823AEAE04}" type="slidenum">
              <a:rPr lang="en-US" smtClean="0"/>
              <a:t>37</a:t>
            </a:fld>
            <a:endParaRPr lang="en-US" dirty="0"/>
          </a:p>
        </p:txBody>
      </p:sp>
    </p:spTree>
    <p:extLst>
      <p:ext uri="{BB962C8B-B14F-4D97-AF65-F5344CB8AC3E}">
        <p14:creationId xmlns:p14="http://schemas.microsoft.com/office/powerpoint/2010/main" val="1944456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Intentionally Left Blank</a:t>
            </a:r>
            <a:endParaRPr lang="en-US" dirty="0"/>
          </a:p>
        </p:txBody>
      </p:sp>
      <p:sp>
        <p:nvSpPr>
          <p:cNvPr id="4" name="Slide Number Placeholder 3"/>
          <p:cNvSpPr>
            <a:spLocks noGrp="1"/>
          </p:cNvSpPr>
          <p:nvPr>
            <p:ph type="sldNum" sz="quarter" idx="12"/>
          </p:nvPr>
        </p:nvSpPr>
        <p:spPr/>
        <p:txBody>
          <a:bodyPr/>
          <a:lstStyle/>
          <a:p>
            <a:fld id="{0CA9B495-CF4F-4BF3-9E44-DB2823AEAE04}" type="slidenum">
              <a:rPr lang="en-US" smtClean="0"/>
              <a:t>38</a:t>
            </a:fld>
            <a:endParaRPr lang="en-US" dirty="0"/>
          </a:p>
        </p:txBody>
      </p:sp>
    </p:spTree>
    <p:extLst>
      <p:ext uri="{BB962C8B-B14F-4D97-AF65-F5344CB8AC3E}">
        <p14:creationId xmlns:p14="http://schemas.microsoft.com/office/powerpoint/2010/main" val="2331800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263687"/>
            <a:ext cx="7971882" cy="523220"/>
          </a:xfrm>
          <a:prstGeom prst="rect">
            <a:avLst/>
          </a:prstGeom>
        </p:spPr>
        <p:txBody>
          <a:bodyPr wrap="square">
            <a:spAutoFit/>
          </a:bodyPr>
          <a:lstStyle/>
          <a:p>
            <a:pPr defTabSz="914400"/>
            <a:r>
              <a:rPr lang="en-US" sz="2800" b="1" dirty="0">
                <a:solidFill>
                  <a:schemeClr val="tx1">
                    <a:lumMod val="85000"/>
                    <a:lumOff val="15000"/>
                  </a:schemeClr>
                </a:solidFill>
                <a:ea typeface="Roboto" panose="02000000000000000000" pitchFamily="2" charset="0"/>
              </a:rPr>
              <a:t>Clinical Development Automation Assessment</a:t>
            </a:r>
          </a:p>
        </p:txBody>
      </p:sp>
      <p:sp>
        <p:nvSpPr>
          <p:cNvPr id="147" name="Rectangle 146"/>
          <p:cNvSpPr/>
          <p:nvPr/>
        </p:nvSpPr>
        <p:spPr>
          <a:xfrm>
            <a:off x="601170" y="4745658"/>
            <a:ext cx="1562031" cy="369332"/>
          </a:xfrm>
          <a:prstGeom prst="rect">
            <a:avLst/>
          </a:prstGeom>
        </p:spPr>
        <p:txBody>
          <a:bodyPr wrap="none">
            <a:spAutoFit/>
          </a:bodyPr>
          <a:lstStyle/>
          <a:p>
            <a:r>
              <a:rPr lang="en-US" b="1" dirty="0" smtClean="0">
                <a:solidFill>
                  <a:schemeClr val="tx1">
                    <a:lumMod val="85000"/>
                    <a:lumOff val="15000"/>
                  </a:schemeClr>
                </a:solidFill>
                <a:ea typeface="Roboto" panose="02000000000000000000" pitchFamily="2" charset="0"/>
              </a:rPr>
              <a:t>Solution Cards</a:t>
            </a:r>
            <a:endParaRPr lang="en-US" b="1" dirty="0">
              <a:solidFill>
                <a:schemeClr val="tx1">
                  <a:lumMod val="85000"/>
                  <a:lumOff val="15000"/>
                </a:schemeClr>
              </a:solidFill>
              <a:ea typeface="Roboto" panose="02000000000000000000" pitchFamily="2" charset="0"/>
            </a:endParaRPr>
          </a:p>
        </p:txBody>
      </p:sp>
      <p:sp>
        <p:nvSpPr>
          <p:cNvPr id="148" name="Rectangle 147"/>
          <p:cNvSpPr/>
          <p:nvPr/>
        </p:nvSpPr>
        <p:spPr>
          <a:xfrm>
            <a:off x="2056816" y="4785061"/>
            <a:ext cx="1208857" cy="307777"/>
          </a:xfrm>
          <a:prstGeom prst="rect">
            <a:avLst/>
          </a:prstGeom>
        </p:spPr>
        <p:txBody>
          <a:bodyPr wrap="none">
            <a:spAutoFit/>
          </a:bodyPr>
          <a:lstStyle/>
          <a:p>
            <a:r>
              <a:rPr lang="en-US" sz="1400" dirty="0">
                <a:solidFill>
                  <a:schemeClr val="tx1">
                    <a:lumMod val="85000"/>
                    <a:lumOff val="15000"/>
                  </a:schemeClr>
                </a:solidFill>
                <a:ea typeface="Roboto" panose="02000000000000000000" pitchFamily="2" charset="0"/>
              </a:rPr>
              <a:t>| </a:t>
            </a:r>
            <a:r>
              <a:rPr lang="en-US" sz="1400" dirty="0" smtClean="0">
                <a:solidFill>
                  <a:schemeClr val="tx1">
                    <a:lumMod val="85000"/>
                    <a:lumOff val="15000"/>
                  </a:schemeClr>
                </a:solidFill>
                <a:ea typeface="Roboto" panose="02000000000000000000" pitchFamily="2" charset="0"/>
              </a:rPr>
              <a:t>May 8, </a:t>
            </a:r>
            <a:r>
              <a:rPr lang="en-US" sz="1400" dirty="0">
                <a:solidFill>
                  <a:schemeClr val="tx1">
                    <a:lumMod val="85000"/>
                    <a:lumOff val="15000"/>
                  </a:schemeClr>
                </a:solidFill>
                <a:ea typeface="Roboto" panose="02000000000000000000" pitchFamily="2" charset="0"/>
              </a:rPr>
              <a:t>2018</a:t>
            </a:r>
          </a:p>
        </p:txBody>
      </p:sp>
      <p:sp>
        <p:nvSpPr>
          <p:cNvPr id="2" name="Slide Number Placeholder 1"/>
          <p:cNvSpPr>
            <a:spLocks noGrp="1"/>
          </p:cNvSpPr>
          <p:nvPr>
            <p:ph type="sldNum" sz="quarter" idx="12"/>
          </p:nvPr>
        </p:nvSpPr>
        <p:spPr/>
        <p:txBody>
          <a:bodyPr/>
          <a:lstStyle/>
          <a:p>
            <a:r>
              <a:rPr lang="en-US" dirty="0"/>
              <a:t> </a:t>
            </a:r>
          </a:p>
        </p:txBody>
      </p:sp>
    </p:spTree>
    <p:extLst>
      <p:ext uri="{BB962C8B-B14F-4D97-AF65-F5344CB8AC3E}">
        <p14:creationId xmlns:p14="http://schemas.microsoft.com/office/powerpoint/2010/main" val="2263412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ight Arrow 87"/>
          <p:cNvSpPr/>
          <p:nvPr/>
        </p:nvSpPr>
        <p:spPr>
          <a:xfrm>
            <a:off x="620583" y="1419064"/>
            <a:ext cx="11456023" cy="1291716"/>
          </a:xfrm>
          <a:prstGeom prst="rightArrow">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solidFill>
                <a:schemeClr val="tx1">
                  <a:lumMod val="75000"/>
                  <a:lumOff val="25000"/>
                </a:schemeClr>
              </a:solidFill>
            </a:endParaRPr>
          </a:p>
        </p:txBody>
      </p:sp>
      <p:sp>
        <p:nvSpPr>
          <p:cNvPr id="4" name="Title 3"/>
          <p:cNvSpPr>
            <a:spLocks noGrp="1"/>
          </p:cNvSpPr>
          <p:nvPr>
            <p:ph type="title"/>
          </p:nvPr>
        </p:nvSpPr>
        <p:spPr>
          <a:effectLst>
            <a:outerShdw blurRad="50800" dist="38100" dir="2700000" algn="tl" rotWithShape="0">
              <a:prstClr val="black">
                <a:alpha val="40000"/>
              </a:prstClr>
            </a:outerShdw>
          </a:effectLst>
        </p:spPr>
        <p:txBody>
          <a:bodyPr>
            <a:normAutofit fontScale="90000"/>
          </a:bodyPr>
          <a:lstStyle/>
          <a:p>
            <a:r>
              <a:rPr lang="en-US" sz="2667" dirty="0">
                <a:latin typeface="Century Gothic" panose="020B0502020202020204" pitchFamily="34" charset="0"/>
                <a:cs typeface="Calibri" panose="020F0502020204030204" pitchFamily="34" charset="0"/>
              </a:rPr>
              <a:t>Journey and Approach</a:t>
            </a:r>
            <a:endParaRPr lang="en-US" sz="2667" b="1" dirty="0">
              <a:latin typeface="Century Gothic" panose="020B0502020202020204" pitchFamily="34" charset="0"/>
              <a:cs typeface="Calibri" panose="020F0502020204030204" pitchFamily="34" charset="0"/>
            </a:endParaRPr>
          </a:p>
        </p:txBody>
      </p:sp>
      <p:sp>
        <p:nvSpPr>
          <p:cNvPr id="73" name="TextBox 72"/>
          <p:cNvSpPr txBox="1"/>
          <p:nvPr/>
        </p:nvSpPr>
        <p:spPr>
          <a:xfrm>
            <a:off x="691963" y="1794467"/>
            <a:ext cx="1339701" cy="584775"/>
          </a:xfrm>
          <a:prstGeom prst="rect">
            <a:avLst/>
          </a:prstGeom>
          <a:noFill/>
        </p:spPr>
        <p:txBody>
          <a:bodyPr wrap="square" rtlCol="0">
            <a:spAutoFit/>
          </a:bodyPr>
          <a:lstStyle/>
          <a:p>
            <a:pPr algn="ctr"/>
            <a:r>
              <a:rPr lang="en-US" sz="1600" dirty="0">
                <a:solidFill>
                  <a:schemeClr val="tx2">
                    <a:lumMod val="75000"/>
                  </a:schemeClr>
                </a:solidFill>
              </a:rPr>
              <a:t>IDEATION WORKSHOPS</a:t>
            </a:r>
          </a:p>
        </p:txBody>
      </p:sp>
      <p:sp>
        <p:nvSpPr>
          <p:cNvPr id="74" name="TextBox 73"/>
          <p:cNvSpPr txBox="1"/>
          <p:nvPr/>
        </p:nvSpPr>
        <p:spPr>
          <a:xfrm>
            <a:off x="2303564" y="1808096"/>
            <a:ext cx="1481111" cy="584775"/>
          </a:xfrm>
          <a:prstGeom prst="rect">
            <a:avLst/>
          </a:prstGeom>
          <a:noFill/>
        </p:spPr>
        <p:txBody>
          <a:bodyPr wrap="none" rtlCol="0">
            <a:spAutoFit/>
          </a:bodyPr>
          <a:lstStyle/>
          <a:p>
            <a:pPr algn="ctr"/>
            <a:r>
              <a:rPr lang="en-US" sz="1600" dirty="0">
                <a:solidFill>
                  <a:schemeClr val="tx2">
                    <a:lumMod val="75000"/>
                  </a:schemeClr>
                </a:solidFill>
              </a:rPr>
              <a:t>SOLUTION</a:t>
            </a:r>
          </a:p>
          <a:p>
            <a:pPr algn="ctr"/>
            <a:r>
              <a:rPr lang="en-US" sz="1600" dirty="0">
                <a:solidFill>
                  <a:schemeClr val="tx2">
                    <a:lumMod val="75000"/>
                  </a:schemeClr>
                </a:solidFill>
              </a:rPr>
              <a:t>DEVELOPMENT</a:t>
            </a:r>
          </a:p>
        </p:txBody>
      </p:sp>
      <p:sp>
        <p:nvSpPr>
          <p:cNvPr id="77" name="TextBox 76"/>
          <p:cNvSpPr txBox="1"/>
          <p:nvPr/>
        </p:nvSpPr>
        <p:spPr>
          <a:xfrm>
            <a:off x="6286271" y="2647272"/>
            <a:ext cx="1511936" cy="2800767"/>
          </a:xfrm>
          <a:prstGeom prst="rect">
            <a:avLst/>
          </a:prstGeom>
          <a:solidFill>
            <a:schemeClr val="tx2">
              <a:lumMod val="20000"/>
              <a:lumOff val="80000"/>
            </a:schemeClr>
          </a:solidFill>
          <a:effectLst>
            <a:softEdge rad="127000"/>
          </a:effectLst>
        </p:spPr>
        <p:txBody>
          <a:bodyPr wrap="square" rtlCol="0">
            <a:spAutoFit/>
          </a:bodyPr>
          <a:lstStyle/>
          <a:p>
            <a:pPr marL="109538" indent="-109538">
              <a:buFont typeface="Wingdings" panose="05000000000000000000" pitchFamily="2" charset="2"/>
              <a:buChar char="§"/>
            </a:pPr>
            <a:r>
              <a:rPr lang="en-US" sz="1600" dirty="0">
                <a:solidFill>
                  <a:schemeClr val="tx2">
                    <a:lumMod val="75000"/>
                  </a:schemeClr>
                </a:solidFill>
              </a:rPr>
              <a:t>Validated solutions with Lilly SMEs</a:t>
            </a:r>
            <a:br>
              <a:rPr lang="en-US" sz="1600" dirty="0">
                <a:solidFill>
                  <a:schemeClr val="tx2">
                    <a:lumMod val="75000"/>
                  </a:schemeClr>
                </a:solidFill>
              </a:rPr>
            </a:b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Finalized automation approach </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Confirmed benefits &amp; costs</a:t>
            </a:r>
          </a:p>
        </p:txBody>
      </p:sp>
      <p:sp>
        <p:nvSpPr>
          <p:cNvPr id="79" name="TextBox 78"/>
          <p:cNvSpPr txBox="1"/>
          <p:nvPr/>
        </p:nvSpPr>
        <p:spPr>
          <a:xfrm>
            <a:off x="2494252" y="2647272"/>
            <a:ext cx="1290859" cy="3539430"/>
          </a:xfrm>
          <a:prstGeom prst="rect">
            <a:avLst/>
          </a:prstGeom>
          <a:solidFill>
            <a:schemeClr val="tx2">
              <a:lumMod val="20000"/>
              <a:lumOff val="80000"/>
            </a:schemeClr>
          </a:solidFill>
          <a:effectLst>
            <a:softEdge rad="127000"/>
          </a:effectLst>
        </p:spPr>
        <p:txBody>
          <a:bodyPr wrap="square" rtlCol="0">
            <a:spAutoFit/>
          </a:bodyPr>
          <a:lstStyle/>
          <a:p>
            <a:pPr marL="109538" indent="-109538">
              <a:buFont typeface="Wingdings" panose="05000000000000000000" pitchFamily="2" charset="2"/>
              <a:buChar char="§"/>
            </a:pPr>
            <a:r>
              <a:rPr lang="en-US" sz="1600" dirty="0">
                <a:solidFill>
                  <a:schemeClr val="tx2">
                    <a:lumMod val="75000"/>
                  </a:schemeClr>
                </a:solidFill>
              </a:rPr>
              <a:t>Analyzed and scored ideas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Developed solutions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Prioritized solutions based on value score</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Plotted on heat map</a:t>
            </a:r>
          </a:p>
        </p:txBody>
      </p:sp>
      <p:sp>
        <p:nvSpPr>
          <p:cNvPr id="81" name="TextBox 80"/>
          <p:cNvSpPr txBox="1"/>
          <p:nvPr/>
        </p:nvSpPr>
        <p:spPr>
          <a:xfrm>
            <a:off x="8332663" y="2647272"/>
            <a:ext cx="1287398" cy="3293209"/>
          </a:xfrm>
          <a:prstGeom prst="rect">
            <a:avLst/>
          </a:prstGeom>
          <a:solidFill>
            <a:schemeClr val="tx2">
              <a:lumMod val="20000"/>
              <a:lumOff val="80000"/>
            </a:schemeClr>
          </a:solidFill>
          <a:effectLst>
            <a:softEdge rad="127000"/>
          </a:effectLst>
        </p:spPr>
        <p:txBody>
          <a:bodyPr wrap="square" rtlCol="0">
            <a:spAutoFit/>
          </a:bodyPr>
          <a:lstStyle/>
          <a:p>
            <a:pPr marL="109538" indent="-109538">
              <a:buFont typeface="Wingdings" panose="05000000000000000000" pitchFamily="2" charset="2"/>
              <a:buChar char="§"/>
            </a:pPr>
            <a:r>
              <a:rPr lang="en-US" sz="1600" dirty="0">
                <a:solidFill>
                  <a:schemeClr val="tx2">
                    <a:lumMod val="75000"/>
                  </a:schemeClr>
                </a:solidFill>
              </a:rPr>
              <a:t>Analyzed information from refinement workshops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Evaluated ROI for solutions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Drafted Assessment Report</a:t>
            </a:r>
          </a:p>
        </p:txBody>
      </p:sp>
      <p:sp>
        <p:nvSpPr>
          <p:cNvPr id="82" name="TextBox 81"/>
          <p:cNvSpPr txBox="1"/>
          <p:nvPr/>
        </p:nvSpPr>
        <p:spPr>
          <a:xfrm>
            <a:off x="4402042" y="1796906"/>
            <a:ext cx="1106634" cy="584775"/>
          </a:xfrm>
          <a:prstGeom prst="rect">
            <a:avLst/>
          </a:prstGeom>
          <a:noFill/>
        </p:spPr>
        <p:txBody>
          <a:bodyPr wrap="square" rtlCol="0">
            <a:spAutoFit/>
          </a:bodyPr>
          <a:lstStyle/>
          <a:p>
            <a:pPr algn="ctr"/>
            <a:r>
              <a:rPr lang="en-US" sz="1600" dirty="0">
                <a:solidFill>
                  <a:schemeClr val="tx2">
                    <a:lumMod val="75000"/>
                  </a:schemeClr>
                </a:solidFill>
              </a:rPr>
              <a:t>INITIAL</a:t>
            </a:r>
          </a:p>
          <a:p>
            <a:pPr algn="ctr"/>
            <a:r>
              <a:rPr lang="en-US" sz="1600" dirty="0">
                <a:solidFill>
                  <a:schemeClr val="tx2">
                    <a:lumMod val="75000"/>
                  </a:schemeClr>
                </a:solidFill>
              </a:rPr>
              <a:t>RANKING</a:t>
            </a:r>
          </a:p>
        </p:txBody>
      </p:sp>
      <p:sp>
        <p:nvSpPr>
          <p:cNvPr id="83" name="TextBox 82"/>
          <p:cNvSpPr txBox="1"/>
          <p:nvPr/>
        </p:nvSpPr>
        <p:spPr>
          <a:xfrm>
            <a:off x="5745810" y="1772534"/>
            <a:ext cx="2421092" cy="584775"/>
          </a:xfrm>
          <a:prstGeom prst="rect">
            <a:avLst/>
          </a:prstGeom>
          <a:noFill/>
        </p:spPr>
        <p:txBody>
          <a:bodyPr wrap="square" rtlCol="0">
            <a:spAutoFit/>
          </a:bodyPr>
          <a:lstStyle/>
          <a:p>
            <a:pPr algn="ctr"/>
            <a:r>
              <a:rPr lang="en-US" sz="1600" dirty="0">
                <a:solidFill>
                  <a:schemeClr val="tx2">
                    <a:lumMod val="75000"/>
                  </a:schemeClr>
                </a:solidFill>
              </a:rPr>
              <a:t>REFINEMENT AND PRIORIZATION</a:t>
            </a:r>
          </a:p>
        </p:txBody>
      </p:sp>
      <p:sp>
        <p:nvSpPr>
          <p:cNvPr id="84" name="TextBox 83"/>
          <p:cNvSpPr txBox="1"/>
          <p:nvPr/>
        </p:nvSpPr>
        <p:spPr>
          <a:xfrm>
            <a:off x="8166902" y="1808096"/>
            <a:ext cx="1412845" cy="584775"/>
          </a:xfrm>
          <a:prstGeom prst="rect">
            <a:avLst/>
          </a:prstGeom>
          <a:noFill/>
        </p:spPr>
        <p:txBody>
          <a:bodyPr wrap="square" rtlCol="0">
            <a:spAutoFit/>
          </a:bodyPr>
          <a:lstStyle/>
          <a:p>
            <a:pPr algn="ctr"/>
            <a:r>
              <a:rPr lang="en-US" sz="1600" dirty="0">
                <a:solidFill>
                  <a:schemeClr val="tx2">
                    <a:lumMod val="75000"/>
                  </a:schemeClr>
                </a:solidFill>
              </a:rPr>
              <a:t>ROI </a:t>
            </a:r>
          </a:p>
          <a:p>
            <a:pPr algn="ctr"/>
            <a:r>
              <a:rPr lang="en-US" sz="1600" dirty="0">
                <a:solidFill>
                  <a:schemeClr val="tx2">
                    <a:lumMod val="75000"/>
                  </a:schemeClr>
                </a:solidFill>
              </a:rPr>
              <a:t>ASSESSMENT</a:t>
            </a:r>
          </a:p>
        </p:txBody>
      </p:sp>
      <p:sp>
        <p:nvSpPr>
          <p:cNvPr id="85" name="TextBox 84"/>
          <p:cNvSpPr txBox="1"/>
          <p:nvPr/>
        </p:nvSpPr>
        <p:spPr>
          <a:xfrm>
            <a:off x="9948247" y="1931206"/>
            <a:ext cx="1609049" cy="338554"/>
          </a:xfrm>
          <a:prstGeom prst="rect">
            <a:avLst/>
          </a:prstGeom>
          <a:noFill/>
        </p:spPr>
        <p:txBody>
          <a:bodyPr wrap="square" rtlCol="0">
            <a:spAutoFit/>
          </a:bodyPr>
          <a:lstStyle/>
          <a:p>
            <a:pPr algn="ctr"/>
            <a:r>
              <a:rPr lang="en-US" sz="1600" dirty="0">
                <a:solidFill>
                  <a:schemeClr val="tx2">
                    <a:lumMod val="75000"/>
                  </a:schemeClr>
                </a:solidFill>
              </a:rPr>
              <a:t>FINAL REPORT</a:t>
            </a:r>
          </a:p>
        </p:txBody>
      </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053" y="1101104"/>
            <a:ext cx="541913" cy="541913"/>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5876" y="1101104"/>
            <a:ext cx="541913" cy="541913"/>
          </a:xfrm>
          <a:prstGeom prst="rect">
            <a:avLst/>
          </a:prstGeom>
        </p:spPr>
      </p:pic>
      <p:pic>
        <p:nvPicPr>
          <p:cNvPr id="92" name="Picture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9699" y="1101104"/>
            <a:ext cx="541913" cy="541913"/>
          </a:xfrm>
          <a:prstGeom prst="rect">
            <a:avLst/>
          </a:prstGeom>
        </p:spPr>
      </p:pic>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3522" y="1101104"/>
            <a:ext cx="541913" cy="541913"/>
          </a:xfrm>
          <a:prstGeom prst="rect">
            <a:avLst/>
          </a:prstGeom>
        </p:spPr>
      </p:pic>
      <p:pic>
        <p:nvPicPr>
          <p:cNvPr id="94" name="Picture 9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7345" y="1101104"/>
            <a:ext cx="541913" cy="541913"/>
          </a:xfrm>
          <a:prstGeom prst="rect">
            <a:avLst/>
          </a:prstGeom>
        </p:spPr>
      </p:pic>
      <p:pic>
        <p:nvPicPr>
          <p:cNvPr id="95" name="Picture 9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61168" y="1101104"/>
            <a:ext cx="541913" cy="541913"/>
          </a:xfrm>
          <a:prstGeom prst="rect">
            <a:avLst/>
          </a:prstGeom>
        </p:spPr>
      </p:pic>
      <p:sp>
        <p:nvSpPr>
          <p:cNvPr id="96" name="TextBox 95"/>
          <p:cNvSpPr txBox="1"/>
          <p:nvPr/>
        </p:nvSpPr>
        <p:spPr>
          <a:xfrm>
            <a:off x="668937" y="2647272"/>
            <a:ext cx="1290859" cy="2800767"/>
          </a:xfrm>
          <a:prstGeom prst="rect">
            <a:avLst/>
          </a:prstGeom>
          <a:solidFill>
            <a:schemeClr val="tx2">
              <a:lumMod val="20000"/>
              <a:lumOff val="80000"/>
            </a:schemeClr>
          </a:solidFill>
          <a:effectLst>
            <a:softEdge rad="127000"/>
          </a:effectLst>
        </p:spPr>
        <p:txBody>
          <a:bodyPr wrap="square" rtlCol="0">
            <a:spAutoFit/>
          </a:bodyPr>
          <a:lstStyle/>
          <a:p>
            <a:pPr marL="109538" indent="-109538">
              <a:buFont typeface="Wingdings" panose="05000000000000000000" pitchFamily="2" charset="2"/>
              <a:buChar char="§"/>
            </a:pPr>
            <a:r>
              <a:rPr lang="en-US" sz="1600" dirty="0">
                <a:solidFill>
                  <a:schemeClr val="tx2">
                    <a:lumMod val="75000"/>
                  </a:schemeClr>
                </a:solidFill>
              </a:rPr>
              <a:t>Collated ideas from Lilly, TCS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Refined and analyzed ideas </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Categorized  based on value score</a:t>
            </a:r>
          </a:p>
        </p:txBody>
      </p:sp>
      <p:sp>
        <p:nvSpPr>
          <p:cNvPr id="97" name="TextBox 96"/>
          <p:cNvSpPr txBox="1"/>
          <p:nvPr/>
        </p:nvSpPr>
        <p:spPr>
          <a:xfrm>
            <a:off x="10154516" y="2647272"/>
            <a:ext cx="1295400" cy="2308324"/>
          </a:xfrm>
          <a:prstGeom prst="rect">
            <a:avLst/>
          </a:prstGeom>
          <a:solidFill>
            <a:schemeClr val="tx2">
              <a:lumMod val="20000"/>
              <a:lumOff val="80000"/>
            </a:schemeClr>
          </a:solidFill>
          <a:effectLst>
            <a:softEdge rad="127000"/>
          </a:effectLst>
        </p:spPr>
        <p:txBody>
          <a:bodyPr wrap="square" rtlCol="0">
            <a:spAutoFit/>
          </a:bodyPr>
          <a:lstStyle/>
          <a:p>
            <a:pPr marL="109538" indent="-109538">
              <a:buFont typeface="Wingdings" panose="05000000000000000000" pitchFamily="2" charset="2"/>
              <a:buChar char="§"/>
            </a:pPr>
            <a:r>
              <a:rPr lang="en-US" sz="1600" dirty="0">
                <a:solidFill>
                  <a:schemeClr val="tx2">
                    <a:lumMod val="75000"/>
                  </a:schemeClr>
                </a:solidFill>
              </a:rPr>
              <a:t>Proposed Solutions</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Heat map</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Roadmap</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Governance Proposal</a:t>
            </a:r>
          </a:p>
        </p:txBody>
      </p:sp>
      <p:sp>
        <p:nvSpPr>
          <p:cNvPr id="32" name="TextBox 31"/>
          <p:cNvSpPr txBox="1"/>
          <p:nvPr/>
        </p:nvSpPr>
        <p:spPr>
          <a:xfrm>
            <a:off x="4856358" y="6305796"/>
            <a:ext cx="3376555" cy="246221"/>
          </a:xfrm>
          <a:prstGeom prst="rect">
            <a:avLst/>
          </a:prstGeom>
          <a:noFill/>
        </p:spPr>
        <p:txBody>
          <a:bodyPr wrap="square" rtlCol="0">
            <a:spAutoFit/>
          </a:bodyPr>
          <a:lstStyle/>
          <a:p>
            <a:pPr algn="ctr"/>
            <a:r>
              <a:rPr lang="en-US" sz="1000" dirty="0">
                <a:solidFill>
                  <a:schemeClr val="tx1">
                    <a:lumMod val="65000"/>
                    <a:lumOff val="35000"/>
                  </a:schemeClr>
                </a:solidFill>
              </a:rPr>
              <a:t>IT Discussions for each Process Group </a:t>
            </a:r>
          </a:p>
        </p:txBody>
      </p:sp>
      <p:sp>
        <p:nvSpPr>
          <p:cNvPr id="29" name="TextBox 28"/>
          <p:cNvSpPr txBox="1"/>
          <p:nvPr/>
        </p:nvSpPr>
        <p:spPr>
          <a:xfrm>
            <a:off x="4134628" y="5793793"/>
            <a:ext cx="4032274" cy="338554"/>
          </a:xfrm>
          <a:prstGeom prst="rect">
            <a:avLst/>
          </a:prstGeom>
          <a:solidFill>
            <a:schemeClr val="tx2">
              <a:lumMod val="20000"/>
              <a:lumOff val="80000"/>
            </a:schemeClr>
          </a:solidFill>
          <a:effectLst>
            <a:softEdge rad="63500"/>
          </a:effectLst>
        </p:spPr>
        <p:txBody>
          <a:bodyPr wrap="square" rtlCol="0">
            <a:spAutoFit/>
          </a:bodyPr>
          <a:lstStyle/>
          <a:p>
            <a:pPr algn="ctr"/>
            <a:r>
              <a:rPr lang="en-US" sz="1600" dirty="0">
                <a:solidFill>
                  <a:schemeClr val="tx2">
                    <a:lumMod val="75000"/>
                  </a:schemeClr>
                </a:solidFill>
              </a:rPr>
              <a:t>&lt; IT Feasibility Review:  Complexity &amp; Cost &gt;</a:t>
            </a:r>
          </a:p>
        </p:txBody>
      </p:sp>
      <p:sp>
        <p:nvSpPr>
          <p:cNvPr id="2" name="Rectangle 1"/>
          <p:cNvSpPr/>
          <p:nvPr/>
        </p:nvSpPr>
        <p:spPr>
          <a:xfrm>
            <a:off x="4319567" y="2647272"/>
            <a:ext cx="1432248" cy="2800767"/>
          </a:xfrm>
          <a:prstGeom prst="rect">
            <a:avLst/>
          </a:prstGeom>
          <a:solidFill>
            <a:schemeClr val="tx2">
              <a:lumMod val="20000"/>
              <a:lumOff val="80000"/>
            </a:schemeClr>
          </a:solidFill>
          <a:effectLst>
            <a:softEdge rad="127000"/>
          </a:effectLst>
        </p:spPr>
        <p:txBody>
          <a:bodyPr wrap="square">
            <a:spAutoFit/>
          </a:bodyPr>
          <a:lstStyle/>
          <a:p>
            <a:pPr marL="109538" indent="-109538">
              <a:buFont typeface="Wingdings" panose="05000000000000000000" pitchFamily="2" charset="2"/>
              <a:buChar char="§"/>
            </a:pPr>
            <a:r>
              <a:rPr lang="en-US" sz="1600" dirty="0">
                <a:solidFill>
                  <a:schemeClr val="tx2">
                    <a:lumMod val="75000"/>
                  </a:schemeClr>
                </a:solidFill>
              </a:rPr>
              <a:t>Reviewed holistically</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Identified parameters ROI calculation</a:t>
            </a:r>
          </a:p>
          <a:p>
            <a:pPr marL="109538" indent="-109538">
              <a:buFont typeface="Wingdings" panose="05000000000000000000" pitchFamily="2" charset="2"/>
              <a:buChar char="§"/>
            </a:pPr>
            <a:endParaRPr lang="en-US" sz="1600" dirty="0">
              <a:solidFill>
                <a:schemeClr val="tx2">
                  <a:lumMod val="75000"/>
                </a:schemeClr>
              </a:solidFill>
            </a:endParaRPr>
          </a:p>
          <a:p>
            <a:pPr marL="109538" indent="-109538">
              <a:buFont typeface="Wingdings" panose="05000000000000000000" pitchFamily="2" charset="2"/>
              <a:buChar char="§"/>
            </a:pPr>
            <a:r>
              <a:rPr lang="en-US" sz="1600" dirty="0">
                <a:solidFill>
                  <a:schemeClr val="tx2">
                    <a:lumMod val="75000"/>
                  </a:schemeClr>
                </a:solidFill>
              </a:rPr>
              <a:t>Further prioritized solutions</a:t>
            </a:r>
          </a:p>
        </p:txBody>
      </p:sp>
    </p:spTree>
    <p:extLst>
      <p:ext uri="{BB962C8B-B14F-4D97-AF65-F5344CB8AC3E}">
        <p14:creationId xmlns:p14="http://schemas.microsoft.com/office/powerpoint/2010/main" val="229577297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40</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4359059" y="2223899"/>
            <a:ext cx="3473900" cy="615553"/>
          </a:xfrm>
          <a:prstGeom prst="rect">
            <a:avLst/>
          </a:prstGeom>
          <a:noFill/>
          <a:ln>
            <a:noFill/>
          </a:ln>
          <a:effectLst>
            <a:outerShdw blurRad="190500" dist="279400" dir="7560000" algn="ctr" rotWithShape="0">
              <a:srgbClr val="000000">
                <a:alpha val="25000"/>
              </a:srgbClr>
            </a:outerShdw>
          </a:effectLst>
        </p:spPr>
        <p:txBody>
          <a:bodyPr wrap="none" lIns="0" tIns="0" rIns="0" bIns="0" rtlCol="0">
            <a:spAutoFit/>
          </a:bodyPr>
          <a:lstStyle/>
          <a:p>
            <a:pPr algn="ctr"/>
            <a:r>
              <a:rPr lang="en-US" sz="4000" b="1" dirty="0">
                <a:latin typeface="Corbel" panose="020B0503020204020204" pitchFamily="34" charset="0"/>
              </a:rPr>
              <a:t>Point Solutions </a:t>
            </a:r>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152431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Bio Sample Data Tracking Tool</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3738193691"/>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DATA-07</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Data-Labs, eCRF, eCOA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077218"/>
          </a:xfrm>
          <a:prstGeom prst="rect">
            <a:avLst/>
          </a:prstGeom>
        </p:spPr>
        <p:txBody>
          <a:bodyPr wrap="square">
            <a:spAutoFit/>
          </a:bodyPr>
          <a:lstStyle/>
          <a:p>
            <a:pPr lvl="0">
              <a:defRPr/>
            </a:pPr>
            <a:r>
              <a:rPr lang="en-US" sz="1600" dirty="0">
                <a:solidFill>
                  <a:prstClr val="black">
                    <a:lumMod val="75000"/>
                    <a:lumOff val="25000"/>
                  </a:prstClr>
                </a:solidFill>
              </a:rPr>
              <a:t>Tool to track and maintain Bio sample data (ECGs </a:t>
            </a:r>
            <a:r>
              <a:rPr lang="en-US" sz="1600">
                <a:solidFill>
                  <a:prstClr val="black">
                    <a:lumMod val="75000"/>
                    <a:lumOff val="25000"/>
                  </a:prstClr>
                </a:solidFill>
              </a:rPr>
              <a:t>and Tissues). </a:t>
            </a:r>
            <a:r>
              <a:rPr lang="en-US" sz="1600" dirty="0">
                <a:solidFill>
                  <a:prstClr val="black">
                    <a:lumMod val="75000"/>
                    <a:lumOff val="25000"/>
                  </a:prstClr>
                </a:solidFill>
              </a:rPr>
              <a:t>Enables traceability, provides a complete dashboard view from data acquisition to data reconciliation. In the long run, this solution will help automate creation of specifications for Bio sample data transfer agreements with lab service providers. </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8" y="3539615"/>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401044" y="3524461"/>
            <a:ext cx="1044486" cy="276999"/>
          </a:xfrm>
          <a:prstGeom prst="rect">
            <a:avLst/>
          </a:prstGeom>
        </p:spPr>
        <p:txBody>
          <a:bodyPr wrap="square">
            <a:spAutoFit/>
          </a:bodyPr>
          <a:lstStyle/>
          <a:p>
            <a:pPr lvl="0" algn="ctr">
              <a:defRPr/>
            </a:pPr>
            <a:r>
              <a:rPr lang="en-US" sz="1200" b="1" dirty="0" smtClean="0">
                <a:solidFill>
                  <a:prstClr val="black"/>
                </a:solidFill>
              </a:rPr>
              <a:t>$1.7 - $2.5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1"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479335" y="3522310"/>
            <a:ext cx="1319490"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0.5 - $1.2 M</a:t>
            </a:r>
            <a:endParaRPr lang="en-US" sz="1200" b="1" dirty="0">
              <a:solidFill>
                <a:prstClr val="black"/>
              </a:solidFill>
            </a:endParaRPr>
          </a:p>
        </p:txBody>
      </p:sp>
      <p:grpSp>
        <p:nvGrpSpPr>
          <p:cNvPr id="6" name="Group 5"/>
          <p:cNvGrpSpPr/>
          <p:nvPr/>
        </p:nvGrpSpPr>
        <p:grpSpPr>
          <a:xfrm>
            <a:off x="8639959" y="2801008"/>
            <a:ext cx="1032924" cy="1016733"/>
            <a:chOff x="7396501" y="4397953"/>
            <a:chExt cx="1241503"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4"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7" name="Oval 76"/>
          <p:cNvSpPr/>
          <p:nvPr/>
        </p:nvSpPr>
        <p:spPr>
          <a:xfrm>
            <a:off x="11375524"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38" y="3546953"/>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37" y="3540742"/>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aphicFrame>
        <p:nvGraphicFramePr>
          <p:cNvPr id="113" name="Table 112"/>
          <p:cNvGraphicFramePr>
            <a:graphicFrameLocks noGrp="1"/>
          </p:cNvGraphicFramePr>
          <p:nvPr>
            <p:extLst/>
          </p:nvPr>
        </p:nvGraphicFramePr>
        <p:xfrm>
          <a:off x="4013165" y="3999957"/>
          <a:ext cx="4022217" cy="1802081"/>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Conformance check</a:t>
                      </a:r>
                    </a:p>
                    <a:p>
                      <a:pPr marL="346075" indent="-171450" algn="l" fontAlgn="b">
                        <a:buFont typeface="Wingdings" panose="05000000000000000000" pitchFamily="2" charset="2"/>
                        <a:buChar char="§"/>
                      </a:pPr>
                      <a:r>
                        <a:rPr lang="en-US" sz="1200" u="none" strike="noStrike" dirty="0">
                          <a:effectLst/>
                        </a:rPr>
                        <a:t>Bio Sample Lab and Data Acquisition</a:t>
                      </a:r>
                    </a:p>
                    <a:p>
                      <a:pPr marL="346075" indent="-171450" algn="l" fontAlgn="b">
                        <a:buFont typeface="Wingdings" panose="05000000000000000000" pitchFamily="2" charset="2"/>
                        <a:buChar char="§"/>
                      </a:pPr>
                      <a:r>
                        <a:rPr lang="en-US" sz="1200" u="none" strike="noStrike" dirty="0">
                          <a:effectLst/>
                        </a:rPr>
                        <a:t>Bio Sample Lab and Data Reconciliation</a:t>
                      </a:r>
                    </a:p>
                    <a:p>
                      <a:pPr marL="346075" indent="-171450" algn="l" fontAlgn="b">
                        <a:buFont typeface="Wingdings" panose="05000000000000000000" pitchFamily="2" charset="2"/>
                        <a:buChar char="§"/>
                      </a:pPr>
                      <a:r>
                        <a:rPr lang="en-US" sz="1200" u="none" strike="noStrike" dirty="0">
                          <a:effectLst/>
                        </a:rPr>
                        <a:t>Reporting &amp; Dashboard</a:t>
                      </a:r>
                    </a:p>
                    <a:p>
                      <a:pPr marL="346075" indent="-171450" algn="l" fontAlgn="b">
                        <a:buFont typeface="Wingdings" panose="05000000000000000000" pitchFamily="2" charset="2"/>
                        <a:buChar char="§"/>
                      </a:pPr>
                      <a:r>
                        <a:rPr lang="en-US" sz="1200" u="none" strike="noStrike" dirty="0">
                          <a:effectLst/>
                        </a:rPr>
                        <a:t>Enable auto creation of Data Transfer Agreements (DTA) for ECG and Lab Data</a:t>
                      </a:r>
                    </a:p>
                    <a:p>
                      <a:pPr marL="346075" indent="-171450" algn="l" fontAlgn="b">
                        <a:buFont typeface="Wingdings" panose="05000000000000000000" pitchFamily="2" charset="2"/>
                        <a:buChar char="§"/>
                      </a:pPr>
                      <a:r>
                        <a:rPr lang="en-US" sz="1200" u="none" strike="noStrike" dirty="0">
                          <a:effectLst/>
                        </a:rPr>
                        <a:t>Integration with issue management system</a:t>
                      </a:r>
                    </a:p>
                    <a:p>
                      <a:pPr marL="346075" indent="-171450" algn="l" fontAlgn="b">
                        <a:buFont typeface="Wingdings" panose="05000000000000000000" pitchFamily="2" charset="2"/>
                        <a:buChar char="§"/>
                      </a:pPr>
                      <a:r>
                        <a:rPr lang="en-US" sz="1200" u="none" strike="noStrike" dirty="0">
                          <a:effectLst/>
                        </a:rPr>
                        <a:t>Tracking of Sample data to the extend possible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This tool will enable traceability on tracking and maintaining Bio Sample data </a:t>
            </a:r>
          </a:p>
        </p:txBody>
      </p:sp>
      <p:graphicFrame>
        <p:nvGraphicFramePr>
          <p:cNvPr id="114" name="Table 113"/>
          <p:cNvGraphicFramePr>
            <a:graphicFrameLocks noGrp="1"/>
          </p:cNvGraphicFramePr>
          <p:nvPr>
            <p:extLst/>
          </p:nvPr>
        </p:nvGraphicFramePr>
        <p:xfrm>
          <a:off x="8124592" y="4000147"/>
          <a:ext cx="3971503" cy="143632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Enhance CLRM solution to acquire inbound bio sample data from different lab vendors. </a:t>
                      </a:r>
                    </a:p>
                    <a:p>
                      <a:pPr marL="346075" indent="-171450" algn="l" fontAlgn="b">
                        <a:buFont typeface="Wingdings" panose="05000000000000000000" pitchFamily="2" charset="2"/>
                        <a:buChar char="§"/>
                      </a:pPr>
                      <a:r>
                        <a:rPr lang="en-US" sz="1200" u="none" strike="noStrike" dirty="0">
                          <a:effectLst/>
                        </a:rPr>
                        <a:t>PoC is recommended to explore rapid data ingestion capability to acquire bio sample data in multiple formats</a:t>
                      </a:r>
                    </a:p>
                    <a:p>
                      <a:pPr marL="346075" indent="-171450" algn="l" fontAlgn="b">
                        <a:buFont typeface="Wingdings" panose="05000000000000000000" pitchFamily="2" charset="2"/>
                        <a:buChar char="§"/>
                      </a:pPr>
                      <a:r>
                        <a:rPr lang="en-US" sz="1200" u="none" strike="noStrike" dirty="0">
                          <a:effectLst/>
                        </a:rPr>
                        <a:t>Long term features has dependency on partial Digitization of SoEs.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80208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Cumbersome reconciliation of bio sample (tissue and ECG) data </a:t>
                      </a:r>
                    </a:p>
                    <a:p>
                      <a:pPr marL="346075" indent="-171450" algn="l" fontAlgn="b">
                        <a:buFont typeface="Wingdings" panose="05000000000000000000" pitchFamily="2" charset="2"/>
                        <a:buChar char="§"/>
                      </a:pPr>
                      <a:r>
                        <a:rPr lang="en-US" sz="1200" u="none" strike="noStrike" dirty="0">
                          <a:effectLst/>
                        </a:rPr>
                        <a:t>Lilly CLOs do not receive “ full picture” from vendors of each sample/scan for a trial and tracking these items. </a:t>
                      </a:r>
                    </a:p>
                    <a:p>
                      <a:pPr marL="346075" indent="-171450" algn="l" fontAlgn="b">
                        <a:buFont typeface="Wingdings" panose="05000000000000000000" pitchFamily="2" charset="2"/>
                        <a:buChar char="§"/>
                      </a:pPr>
                      <a:r>
                        <a:rPr lang="en-US" sz="1200" u="none" strike="noStrike" dirty="0">
                          <a:effectLst/>
                        </a:rPr>
                        <a:t>No standard process exists for tracking ECGs</a:t>
                      </a:r>
                    </a:p>
                    <a:p>
                      <a:pPr marL="346075" indent="-171450" algn="l" fontAlgn="b">
                        <a:buFont typeface="Wingdings" panose="05000000000000000000" pitchFamily="2" charset="2"/>
                        <a:buChar char="§"/>
                      </a:pPr>
                      <a:r>
                        <a:rPr lang="en-US" sz="1200" u="none" strike="noStrike" dirty="0">
                          <a:effectLst/>
                        </a:rPr>
                        <a:t>No Centralized Sample Tracking platform / tool is available.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116" name="Oval 115"/>
          <p:cNvSpPr/>
          <p:nvPr/>
        </p:nvSpPr>
        <p:spPr>
          <a:xfrm>
            <a:off x="10129802"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17" name="Oval 116"/>
          <p:cNvSpPr/>
          <p:nvPr/>
        </p:nvSpPr>
        <p:spPr>
          <a:xfrm>
            <a:off x="11720817"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9033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Study Build Assistant</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247721049"/>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DATA-08</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Data-Labs, eCRF, eCOA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077218"/>
          </a:xfrm>
          <a:prstGeom prst="rect">
            <a:avLst/>
          </a:prstGeom>
        </p:spPr>
        <p:txBody>
          <a:bodyPr wrap="square">
            <a:spAutoFit/>
          </a:bodyPr>
          <a:lstStyle/>
          <a:p>
            <a:pPr lvl="0">
              <a:defRPr/>
            </a:pPr>
            <a:r>
              <a:rPr lang="en-US" sz="1600" dirty="0">
                <a:solidFill>
                  <a:prstClr val="black">
                    <a:lumMod val="75000"/>
                    <a:lumOff val="25000"/>
                  </a:prstClr>
                </a:solidFill>
              </a:rPr>
              <a:t>Implement a study build assistant that enables conformance to metadata standards,  Traceability of </a:t>
            </a:r>
            <a:r>
              <a:rPr lang="en-US" sz="1600" dirty="0" smtClean="0">
                <a:solidFill>
                  <a:prstClr val="black">
                    <a:lumMod val="75000"/>
                    <a:lumOff val="25000"/>
                  </a:prstClr>
                </a:solidFill>
              </a:rPr>
              <a:t>standards between Metadata , </a:t>
            </a:r>
            <a:r>
              <a:rPr lang="en-US" sz="1600" dirty="0">
                <a:solidFill>
                  <a:prstClr val="black">
                    <a:lumMod val="75000"/>
                    <a:lumOff val="25000"/>
                  </a:prstClr>
                </a:solidFill>
              </a:rPr>
              <a:t>SharePoint Repository,  Various Templates, Database Specification document &amp; actual study build.</a:t>
            </a:r>
          </a:p>
          <a:p>
            <a:pPr lvl="0">
              <a:defRPr/>
            </a:pPr>
            <a:r>
              <a:rPr lang="en-US" sz="1600" dirty="0">
                <a:solidFill>
                  <a:prstClr val="black">
                    <a:lumMod val="75000"/>
                    <a:lumOff val="25000"/>
                  </a:prstClr>
                </a:solidFill>
              </a:rPr>
              <a:t>Enable creation of study  build specification while drafting requirement details.</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46510"/>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2086" y="3546510"/>
            <a:ext cx="1258282"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0.5 - $0.75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08346" y="3560676"/>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3099" y="3546509"/>
            <a:ext cx="1319490" cy="276999"/>
          </a:xfrm>
          <a:prstGeom prst="rect">
            <a:avLst/>
          </a:prstGeom>
        </p:spPr>
        <p:txBody>
          <a:bodyPr wrap="square">
            <a:spAutoFit/>
          </a:bodyPr>
          <a:lstStyle/>
          <a:p>
            <a:pPr lvl="0" algn="ctr">
              <a:defRPr/>
            </a:pPr>
            <a:r>
              <a:rPr lang="en-US" sz="1200" b="1" dirty="0" smtClean="0">
                <a:solidFill>
                  <a:srgbClr val="FF0000"/>
                </a:solidFill>
              </a:rPr>
              <a:t>-($1.5 - $1.7 M)</a:t>
            </a:r>
            <a:r>
              <a:rPr lang="en-US" sz="1200" b="1" dirty="0" smtClean="0"/>
              <a:t>*</a:t>
            </a:r>
            <a:endParaRPr lang="en-US" sz="1200" b="1" dirty="0"/>
          </a:p>
        </p:txBody>
      </p:sp>
      <p:grpSp>
        <p:nvGrpSpPr>
          <p:cNvPr id="6" name="Group 5"/>
          <p:cNvGrpSpPr/>
          <p:nvPr/>
        </p:nvGrpSpPr>
        <p:grpSpPr>
          <a:xfrm>
            <a:off x="8639959" y="2801008"/>
            <a:ext cx="1056288" cy="1018087"/>
            <a:chOff x="7396501" y="4397953"/>
            <a:chExt cx="1269585" cy="1018087"/>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65136" y="5139041"/>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7" name="Oval 76"/>
          <p:cNvSpPr/>
          <p:nvPr/>
        </p:nvSpPr>
        <p:spPr>
          <a:xfrm>
            <a:off x="11375524"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591070" y="3546953"/>
            <a:ext cx="4780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High</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2"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ext uri="{D42A27DB-BD31-4B8C-83A1-F6EECF244321}">
                <p14:modId xmlns:p14="http://schemas.microsoft.com/office/powerpoint/2010/main" val="458566376"/>
              </p:ext>
            </p:extLst>
          </p:nvPr>
        </p:nvGraphicFramePr>
        <p:xfrm>
          <a:off x="4013165" y="3999957"/>
          <a:ext cx="4022217" cy="2167841"/>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Traceability of standards between templates and database (inform) for a study</a:t>
                      </a:r>
                    </a:p>
                    <a:p>
                      <a:pPr marL="346075" indent="-171450" algn="l" fontAlgn="b">
                        <a:buFont typeface="Wingdings" panose="05000000000000000000" pitchFamily="2" charset="2"/>
                        <a:buChar char="§"/>
                      </a:pPr>
                      <a:r>
                        <a:rPr lang="en-US" sz="1200" u="none" strike="noStrike" dirty="0">
                          <a:effectLst/>
                        </a:rPr>
                        <a:t>Conformance of metadata</a:t>
                      </a:r>
                    </a:p>
                    <a:p>
                      <a:pPr marL="346075" indent="-171450" algn="l" fontAlgn="b">
                        <a:buFont typeface="Wingdings" panose="05000000000000000000" pitchFamily="2" charset="2"/>
                        <a:buChar char="§"/>
                      </a:pPr>
                      <a:r>
                        <a:rPr lang="en-US" sz="1200" u="none" strike="noStrike" dirty="0">
                          <a:effectLst/>
                        </a:rPr>
                        <a:t>Traceability of Metadata</a:t>
                      </a:r>
                    </a:p>
                    <a:p>
                      <a:pPr marL="346075" indent="-171450" algn="l" fontAlgn="b">
                        <a:buFont typeface="Wingdings" panose="05000000000000000000" pitchFamily="2" charset="2"/>
                        <a:buChar char="§"/>
                      </a:pPr>
                      <a:r>
                        <a:rPr lang="en-US" sz="1200" u="none" strike="noStrike" dirty="0">
                          <a:effectLst/>
                        </a:rPr>
                        <a:t>Impact assessment of change in standards between templates and database</a:t>
                      </a:r>
                    </a:p>
                    <a:p>
                      <a:pPr marL="346075" indent="-171450" algn="l" fontAlgn="b">
                        <a:buFont typeface="Wingdings" panose="05000000000000000000" pitchFamily="2" charset="2"/>
                        <a:buChar char="§"/>
                      </a:pPr>
                      <a:r>
                        <a:rPr lang="en-US" sz="1200" u="none" strike="noStrike" dirty="0">
                          <a:effectLst/>
                        </a:rPr>
                        <a:t>Automatic creation of database specifications through </a:t>
                      </a:r>
                      <a:r>
                        <a:rPr lang="en-US" sz="1200" u="none" strike="noStrike" dirty="0">
                          <a:solidFill>
                            <a:schemeClr val="tx1"/>
                          </a:solidFill>
                          <a:effectLst/>
                        </a:rPr>
                        <a:t>review specifications</a:t>
                      </a:r>
                    </a:p>
                    <a:p>
                      <a:pPr marL="346075" indent="-171450" algn="l" fontAlgn="b">
                        <a:buFont typeface="Wingdings" panose="05000000000000000000" pitchFamily="2" charset="2"/>
                        <a:buChar char="§"/>
                      </a:pPr>
                      <a:r>
                        <a:rPr lang="en-US" sz="1200" u="none" strike="noStrike" dirty="0">
                          <a:solidFill>
                            <a:schemeClr val="tx1"/>
                          </a:solidFill>
                          <a:effectLst/>
                        </a:rPr>
                        <a:t>Foundational for</a:t>
                      </a:r>
                      <a:r>
                        <a:rPr lang="en-US" sz="1200" u="none" strike="noStrike" baseline="0" dirty="0">
                          <a:solidFill>
                            <a:schemeClr val="tx1"/>
                          </a:solidFill>
                          <a:effectLst/>
                        </a:rPr>
                        <a:t> the reduction of raw data challenges and down stream automation</a:t>
                      </a:r>
                      <a:endParaRPr lang="en-US" sz="1200" u="none" strike="noStrike" dirty="0">
                        <a:solidFill>
                          <a:schemeClr val="tx1"/>
                        </a:solidFill>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The Study Build Assistant will reduce rework and enable a metadata driven database </a:t>
            </a:r>
          </a:p>
        </p:txBody>
      </p:sp>
      <p:graphicFrame>
        <p:nvGraphicFramePr>
          <p:cNvPr id="114" name="Table 113"/>
          <p:cNvGraphicFramePr>
            <a:graphicFrameLocks noGrp="1"/>
          </p:cNvGraphicFramePr>
          <p:nvPr>
            <p:extLst>
              <p:ext uri="{D42A27DB-BD31-4B8C-83A1-F6EECF244321}">
                <p14:modId xmlns:p14="http://schemas.microsoft.com/office/powerpoint/2010/main" val="2284278603"/>
              </p:ext>
            </p:extLst>
          </p:nvPr>
        </p:nvGraphicFramePr>
        <p:xfrm>
          <a:off x="8124592" y="4000147"/>
          <a:ext cx="3971503" cy="216784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Short Term - Implement a RPA solution to read/write various templates available in SharePoint and other repositories</a:t>
                      </a:r>
                    </a:p>
                    <a:p>
                      <a:pPr marL="346075" indent="-171450" algn="l" fontAlgn="b">
                        <a:buFont typeface="Wingdings" panose="05000000000000000000" pitchFamily="2" charset="2"/>
                        <a:buChar char="§"/>
                      </a:pPr>
                      <a:r>
                        <a:rPr lang="en-US" sz="1200" u="none" strike="noStrike" dirty="0">
                          <a:effectLst/>
                        </a:rPr>
                        <a:t>RPA PoC is recommended to determine traceability between CMDR and Share point templates</a:t>
                      </a:r>
                    </a:p>
                    <a:p>
                      <a:pPr marL="346075" indent="-171450" algn="l" fontAlgn="b">
                        <a:buFont typeface="Wingdings" panose="05000000000000000000" pitchFamily="2" charset="2"/>
                        <a:buChar char="§"/>
                      </a:pPr>
                      <a:r>
                        <a:rPr lang="en-US" sz="1200" u="none" strike="noStrike" dirty="0">
                          <a:effectLst/>
                        </a:rPr>
                        <a:t>Long Term - Semantic Clinical Information Model will enable auto study build where study elements will be pushed to EDC using RPA or integration.  </a:t>
                      </a:r>
                      <a:r>
                        <a:rPr lang="en-US" sz="1200" u="none" strike="noStrike" dirty="0">
                          <a:solidFill>
                            <a:schemeClr val="tx1"/>
                          </a:solidFill>
                          <a:effectLst/>
                        </a:rPr>
                        <a:t>Project</a:t>
                      </a:r>
                      <a:r>
                        <a:rPr lang="en-US" sz="1200" u="none" strike="noStrike" baseline="0" dirty="0">
                          <a:solidFill>
                            <a:schemeClr val="tx1"/>
                          </a:solidFill>
                          <a:effectLst/>
                        </a:rPr>
                        <a:t> must be coordinated with GSS efforts in this space to enable automation.</a:t>
                      </a:r>
                      <a:endParaRPr lang="en-US" sz="1200" u="none" strike="noStrike" dirty="0">
                        <a:solidFill>
                          <a:schemeClr val="tx1"/>
                        </a:solidFill>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216784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Traceability of Data Standards and Study Build Definition is inconsistent </a:t>
                      </a:r>
                    </a:p>
                    <a:p>
                      <a:pPr marL="346075" indent="-171450" algn="l" fontAlgn="b">
                        <a:buFont typeface="Wingdings" panose="05000000000000000000" pitchFamily="2" charset="2"/>
                        <a:buChar char="§"/>
                      </a:pPr>
                      <a:r>
                        <a:rPr lang="en-US" sz="1200" u="none" strike="noStrike" dirty="0">
                          <a:effectLst/>
                        </a:rPr>
                        <a:t>Templates and forms are developed &amp; stored in excel spreadsheet.</a:t>
                      </a:r>
                    </a:p>
                    <a:p>
                      <a:pPr marL="346075" indent="-171450" algn="l" fontAlgn="b">
                        <a:buFont typeface="Wingdings" panose="05000000000000000000" pitchFamily="2" charset="2"/>
                        <a:buChar char="§"/>
                      </a:pPr>
                      <a:r>
                        <a:rPr lang="en-US" sz="1200" u="none" strike="noStrike" dirty="0">
                          <a:effectLst/>
                        </a:rPr>
                        <a:t>Around 150 documents and multiple excels are used for study build and metadata updates </a:t>
                      </a:r>
                    </a:p>
                    <a:p>
                      <a:pPr marL="346075" indent="-171450" algn="l" fontAlgn="b">
                        <a:buFont typeface="Wingdings" panose="05000000000000000000" pitchFamily="2" charset="2"/>
                        <a:buChar char="§"/>
                      </a:pPr>
                      <a:r>
                        <a:rPr lang="en-US" sz="1200" u="none" strike="noStrike" dirty="0">
                          <a:effectLst/>
                        </a:rPr>
                        <a:t>Change impact analysis across multiple document libraries are cumbersome and time consuming</a:t>
                      </a:r>
                    </a:p>
                    <a:p>
                      <a:pPr marL="346075" indent="-171450" algn="l" fontAlgn="b">
                        <a:buFont typeface="Wingdings" panose="05000000000000000000" pitchFamily="2" charset="2"/>
                        <a:buChar char="§"/>
                      </a:pPr>
                      <a:r>
                        <a:rPr lang="en-US" sz="1200" u="none" strike="noStrike" dirty="0">
                          <a:effectLst/>
                        </a:rPr>
                        <a:t>Allowable Changes makes the downstream activities challenging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116" name="Oval 115"/>
          <p:cNvSpPr/>
          <p:nvPr/>
        </p:nvSpPr>
        <p:spPr>
          <a:xfrm>
            <a:off x="10129802"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17" name="Oval 116"/>
          <p:cNvSpPr/>
          <p:nvPr/>
        </p:nvSpPr>
        <p:spPr>
          <a:xfrm>
            <a:off x="11720817"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0468831" y="3624730"/>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 name="TextBox 3"/>
          <p:cNvSpPr txBox="1"/>
          <p:nvPr/>
        </p:nvSpPr>
        <p:spPr>
          <a:xfrm>
            <a:off x="2906436" y="6482478"/>
            <a:ext cx="7910359" cy="246221"/>
          </a:xfrm>
          <a:prstGeom prst="rect">
            <a:avLst/>
          </a:prstGeom>
          <a:noFill/>
        </p:spPr>
        <p:txBody>
          <a:bodyPr wrap="square" rtlCol="0">
            <a:spAutoFit/>
          </a:bodyPr>
          <a:lstStyle/>
          <a:p>
            <a:r>
              <a:rPr lang="en-US" sz="1000" b="1" dirty="0"/>
              <a:t>* - Vendor Cost for Study Build and QC  is not included</a:t>
            </a:r>
            <a:endParaRPr lang="en-US" sz="1000" dirty="0"/>
          </a:p>
        </p:txBody>
      </p:sp>
    </p:spTree>
    <p:extLst>
      <p:ext uri="{BB962C8B-B14F-4D97-AF65-F5344CB8AC3E}">
        <p14:creationId xmlns:p14="http://schemas.microsoft.com/office/powerpoint/2010/main" val="1593382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Data Integrity Oversight Tool</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2957783943"/>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DATA-20</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Data-Labs, eCRF, eCOA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584775"/>
          </a:xfrm>
          <a:prstGeom prst="rect">
            <a:avLst/>
          </a:prstGeom>
        </p:spPr>
        <p:txBody>
          <a:bodyPr wrap="square">
            <a:spAutoFit/>
          </a:bodyPr>
          <a:lstStyle/>
          <a:p>
            <a:pPr lvl="0">
              <a:defRPr/>
            </a:pPr>
            <a:r>
              <a:rPr lang="en-US" sz="1600" dirty="0">
                <a:solidFill>
                  <a:prstClr val="black">
                    <a:lumMod val="75000"/>
                    <a:lumOff val="25000"/>
                  </a:prstClr>
                </a:solidFill>
              </a:rPr>
              <a:t>This tool will validate study data quality effectiveness of vendor by reviewing all checks and listing as per integrated data management plan</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55285" y="3569933"/>
            <a:ext cx="1258282" cy="276999"/>
          </a:xfrm>
          <a:prstGeom prst="rect">
            <a:avLst/>
          </a:prstGeom>
        </p:spPr>
        <p:txBody>
          <a:bodyPr wrap="square">
            <a:spAutoFit/>
          </a:bodyPr>
          <a:lstStyle/>
          <a:p>
            <a:pPr lvl="0" algn="ctr">
              <a:defRPr/>
            </a:pPr>
            <a:r>
              <a:rPr lang="en-US" sz="1200" b="1" dirty="0" smtClean="0">
                <a:solidFill>
                  <a:prstClr val="black"/>
                </a:solidFill>
              </a:rPr>
              <a:t>$1.6 - $2.3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1"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smtClean="0">
                <a:solidFill>
                  <a:prstClr val="black"/>
                </a:solidFill>
              </a:rPr>
              <a:t>$0.4 - $1.0 M</a:t>
            </a:r>
            <a:endParaRPr lang="en-US" sz="1200" b="1" dirty="0">
              <a:solidFill>
                <a:prstClr val="black"/>
              </a:solidFill>
            </a:endParaRPr>
          </a:p>
        </p:txBody>
      </p:sp>
      <p:grpSp>
        <p:nvGrpSpPr>
          <p:cNvPr id="6" name="Group 5"/>
          <p:cNvGrpSpPr/>
          <p:nvPr/>
        </p:nvGrpSpPr>
        <p:grpSpPr>
          <a:xfrm>
            <a:off x="8639959" y="2801008"/>
            <a:ext cx="1032924" cy="1016733"/>
            <a:chOff x="7396501" y="4397953"/>
            <a:chExt cx="1241503"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4"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7" name="Oval 76"/>
          <p:cNvSpPr/>
          <p:nvPr/>
        </p:nvSpPr>
        <p:spPr>
          <a:xfrm>
            <a:off x="11375524"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38" y="3546953"/>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2"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ext uri="{D42A27DB-BD31-4B8C-83A1-F6EECF244321}">
                <p14:modId xmlns:p14="http://schemas.microsoft.com/office/powerpoint/2010/main" val="483879239"/>
              </p:ext>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Automated Data</a:t>
                      </a:r>
                      <a:r>
                        <a:rPr lang="en-US" sz="1200" u="none" strike="noStrike" baseline="0" dirty="0">
                          <a:effectLst/>
                        </a:rPr>
                        <a:t> Integrity check of </a:t>
                      </a:r>
                      <a:r>
                        <a:rPr lang="en-US" sz="1200" u="none" strike="noStrike" dirty="0">
                          <a:effectLst/>
                        </a:rPr>
                        <a:t>J-review outputs</a:t>
                      </a:r>
                    </a:p>
                    <a:p>
                      <a:pPr marL="346075" indent="-171450" algn="l" fontAlgn="b">
                        <a:buFont typeface="Wingdings" panose="05000000000000000000" pitchFamily="2" charset="2"/>
                        <a:buChar char="§"/>
                      </a:pPr>
                      <a:r>
                        <a:rPr lang="en-US" sz="1200" u="none" strike="noStrike" dirty="0">
                          <a:effectLst/>
                        </a:rPr>
                        <a:t>Automated Data</a:t>
                      </a:r>
                      <a:r>
                        <a:rPr lang="en-US" sz="1200" u="none" strike="noStrike" baseline="0" dirty="0">
                          <a:effectLst/>
                        </a:rPr>
                        <a:t> Integrity check of </a:t>
                      </a:r>
                      <a:r>
                        <a:rPr lang="en-US" sz="1200" u="none" strike="noStrike" dirty="0">
                          <a:effectLst/>
                        </a:rPr>
                        <a:t>outputs</a:t>
                      </a:r>
                    </a:p>
                    <a:p>
                      <a:pPr marL="346075" indent="-171450" algn="l" fontAlgn="b">
                        <a:buFont typeface="Wingdings" panose="05000000000000000000" pitchFamily="2" charset="2"/>
                        <a:buChar char="§"/>
                      </a:pPr>
                      <a:r>
                        <a:rPr lang="en-US" sz="1200" u="none" strike="noStrike" dirty="0">
                          <a:effectLst/>
                        </a:rPr>
                        <a:t>Automated Data</a:t>
                      </a:r>
                      <a:r>
                        <a:rPr lang="en-US" sz="1200" u="none" strike="noStrike" baseline="0" dirty="0">
                          <a:effectLst/>
                        </a:rPr>
                        <a:t> Integrity check of </a:t>
                      </a:r>
                      <a:r>
                        <a:rPr lang="en-US" sz="1200" u="none" strike="noStrike" dirty="0">
                          <a:effectLst/>
                        </a:rPr>
                        <a:t>SAS outputs</a:t>
                      </a:r>
                    </a:p>
                    <a:p>
                      <a:pPr marL="346075" indent="-171450" algn="l" fontAlgn="b">
                        <a:buFont typeface="Wingdings" panose="05000000000000000000" pitchFamily="2" charset="2"/>
                        <a:buChar char="§"/>
                      </a:pPr>
                      <a:r>
                        <a:rPr lang="en-US" sz="1200" u="none" strike="noStrike" dirty="0">
                          <a:effectLst/>
                        </a:rPr>
                        <a:t>Automated Data</a:t>
                      </a:r>
                      <a:r>
                        <a:rPr lang="en-US" sz="1200" u="none" strike="noStrike" baseline="0" dirty="0">
                          <a:effectLst/>
                        </a:rPr>
                        <a:t> Integrity check of </a:t>
                      </a:r>
                      <a:r>
                        <a:rPr lang="en-US" sz="1200" u="none" strike="noStrike" dirty="0">
                          <a:effectLst/>
                        </a:rPr>
                        <a:t>system edit outputs</a:t>
                      </a:r>
                    </a:p>
                    <a:p>
                      <a:pPr marL="346075" indent="-171450" algn="l" fontAlgn="b">
                        <a:buFont typeface="Wingdings" panose="05000000000000000000" pitchFamily="2" charset="2"/>
                        <a:buChar char="§"/>
                      </a:pPr>
                      <a:r>
                        <a:rPr lang="en-US" sz="1200" u="none" strike="noStrike" dirty="0">
                          <a:effectLst/>
                        </a:rPr>
                        <a:t>User Interface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The tool will reduce vendor oversight time and enable verification of vendor data quality</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Implement a</a:t>
                      </a:r>
                      <a:r>
                        <a:rPr lang="en-US" sz="1200" u="none" strike="noStrike" baseline="0" dirty="0">
                          <a:effectLst/>
                        </a:rPr>
                        <a:t> combination of custom and </a:t>
                      </a:r>
                      <a:r>
                        <a:rPr lang="en-US" sz="1200" u="none" strike="noStrike" dirty="0">
                          <a:effectLst/>
                        </a:rPr>
                        <a:t>RPA solution to run the checks</a:t>
                      </a:r>
                    </a:p>
                    <a:p>
                      <a:pPr marL="346075" indent="-171450" algn="l" fontAlgn="b">
                        <a:buFont typeface="Wingdings" panose="05000000000000000000" pitchFamily="2" charset="2"/>
                        <a:buChar char="§"/>
                      </a:pPr>
                      <a:r>
                        <a:rPr lang="en-US" sz="1200" u="none" strike="noStrike" dirty="0">
                          <a:effectLst/>
                        </a:rPr>
                        <a:t>PoC is recommended on</a:t>
                      </a:r>
                      <a:r>
                        <a:rPr lang="en-US" sz="1200" u="none" strike="noStrike" baseline="0" dirty="0">
                          <a:effectLst/>
                        </a:rPr>
                        <a:t> few study checks</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2810527427"/>
              </p:ext>
            </p:extLst>
          </p:nvPr>
        </p:nvGraphicFramePr>
        <p:xfrm>
          <a:off x="262504" y="3986126"/>
          <a:ext cx="3695220" cy="180208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Approximately 250 data integrity checks exists within the CDM organization to ensure the study data quality. These checks are implemented using excel, JReview and SAS analytics. </a:t>
                      </a:r>
                    </a:p>
                    <a:p>
                      <a:pPr marL="346075" indent="-171450" algn="l" fontAlgn="b">
                        <a:buFont typeface="Wingdings" panose="05000000000000000000" pitchFamily="2" charset="2"/>
                        <a:buChar char="§"/>
                      </a:pPr>
                      <a:r>
                        <a:rPr lang="en-US" sz="1200" u="none" strike="noStrike" dirty="0">
                          <a:effectLst/>
                        </a:rPr>
                        <a:t>Today Lilly study teams are manually executing these queries today. </a:t>
                      </a:r>
                    </a:p>
                    <a:p>
                      <a:pPr marL="346075" indent="-171450" algn="l" fontAlgn="b">
                        <a:buFont typeface="Wingdings" panose="05000000000000000000" pitchFamily="2" charset="2"/>
                        <a:buChar char="§"/>
                      </a:pPr>
                      <a:r>
                        <a:rPr lang="en-US" sz="1200" u="none" strike="noStrike" dirty="0">
                          <a:effectLst/>
                        </a:rPr>
                        <a:t>Due to the manual nature, study teams are able to perform these check only sporadically.</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116" name="Oval 115"/>
          <p:cNvSpPr/>
          <p:nvPr/>
        </p:nvSpPr>
        <p:spPr>
          <a:xfrm>
            <a:off x="10129802" y="36311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17" name="Oval 116"/>
          <p:cNvSpPr/>
          <p:nvPr/>
        </p:nvSpPr>
        <p:spPr>
          <a:xfrm>
            <a:off x="11720817"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0468831" y="3624730"/>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286692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Lab Invoice Reconciler</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1276550873"/>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DATA-21</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Data-Labs, eCRF, eCOA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338554"/>
          </a:xfrm>
          <a:prstGeom prst="rect">
            <a:avLst/>
          </a:prstGeom>
        </p:spPr>
        <p:txBody>
          <a:bodyPr wrap="square">
            <a:spAutoFit/>
          </a:bodyPr>
          <a:lstStyle/>
          <a:p>
            <a:pPr lvl="0">
              <a:defRPr/>
            </a:pPr>
            <a:r>
              <a:rPr lang="en-US" sz="1600" dirty="0">
                <a:solidFill>
                  <a:prstClr val="black">
                    <a:lumMod val="75000"/>
                    <a:lumOff val="25000"/>
                  </a:prstClr>
                </a:solidFill>
              </a:rPr>
              <a:t>Solution to compare and reconcile the lab payment invoices against the budget tracker</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2375" y="3546510"/>
            <a:ext cx="1258282" cy="461665"/>
          </a:xfrm>
          <a:prstGeom prst="rect">
            <a:avLst/>
          </a:prstGeom>
        </p:spPr>
        <p:txBody>
          <a:bodyPr wrap="square">
            <a:spAutoFit/>
          </a:bodyPr>
          <a:lstStyle/>
          <a:p>
            <a:pPr algn="ctr">
              <a:defRPr/>
            </a:pPr>
            <a:r>
              <a:rPr lang="en-US" sz="1200" b="1" dirty="0">
                <a:solidFill>
                  <a:prstClr val="black"/>
                </a:solidFill>
              </a:rPr>
              <a:t>$</a:t>
            </a:r>
            <a:r>
              <a:rPr lang="en-US" sz="1200" b="1" dirty="0" smtClean="0">
                <a:solidFill>
                  <a:prstClr val="black"/>
                </a:solidFill>
              </a:rPr>
              <a:t>0.5 - </a:t>
            </a:r>
            <a:r>
              <a:rPr lang="en-US" sz="1200" b="1" dirty="0">
                <a:solidFill>
                  <a:prstClr val="black"/>
                </a:solidFill>
              </a:rPr>
              <a:t>$</a:t>
            </a:r>
            <a:r>
              <a:rPr lang="en-US" sz="1200" b="1" dirty="0" smtClean="0">
                <a:solidFill>
                  <a:prstClr val="black"/>
                </a:solidFill>
              </a:rPr>
              <a:t>0.8 M</a:t>
            </a:r>
            <a:endParaRPr lang="en-US" sz="1200" b="1" dirty="0">
              <a:solidFill>
                <a:prstClr val="black"/>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08346" y="3560676"/>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577" y="3546509"/>
            <a:ext cx="1319490"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0.4 - $0.7 M</a:t>
            </a:r>
            <a:endParaRPr lang="en-US" sz="1200" b="1" dirty="0">
              <a:solidFill>
                <a:prstClr val="black"/>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84258" y="5137687"/>
              <a:ext cx="11065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0-6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59"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2"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Read Invoices</a:t>
                      </a:r>
                    </a:p>
                    <a:p>
                      <a:pPr marL="346075" indent="-171450" algn="l" fontAlgn="b">
                        <a:buFont typeface="Wingdings" panose="05000000000000000000" pitchFamily="2" charset="2"/>
                        <a:buChar char="§"/>
                      </a:pPr>
                      <a:r>
                        <a:rPr lang="en-US" sz="1200" u="none" strike="noStrike" dirty="0">
                          <a:effectLst/>
                        </a:rPr>
                        <a:t>Extract information</a:t>
                      </a:r>
                    </a:p>
                    <a:p>
                      <a:pPr marL="346075" indent="-171450" algn="l" fontAlgn="b">
                        <a:buFont typeface="Wingdings" panose="05000000000000000000" pitchFamily="2" charset="2"/>
                        <a:buChar char="§"/>
                      </a:pPr>
                      <a:r>
                        <a:rPr lang="en-US" sz="1200" u="none" strike="noStrike" dirty="0">
                          <a:effectLst/>
                        </a:rPr>
                        <a:t>Compare and report discrepancies</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The Lab Invoice Reconciler will reduce manual effort and improve payment accuracy.</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OCR Engine (Google Teserract/Abby) to extract information from Invoices</a:t>
                      </a:r>
                    </a:p>
                    <a:p>
                      <a:pPr marL="346075" indent="-171450" algn="l" fontAlgn="b">
                        <a:buFont typeface="Wingdings" panose="05000000000000000000" pitchFamily="2" charset="2"/>
                        <a:buChar char="§"/>
                      </a:pPr>
                      <a:r>
                        <a:rPr lang="en-US" sz="1200" u="none" strike="noStrike" dirty="0">
                          <a:effectLst/>
                        </a:rPr>
                        <a:t>RPA to reconcile between Invoice and System</a:t>
                      </a:r>
                    </a:p>
                    <a:p>
                      <a:pPr marL="346075" indent="-171450" algn="l" fontAlgn="b">
                        <a:buFont typeface="Wingdings" panose="05000000000000000000" pitchFamily="2" charset="2"/>
                        <a:buChar char="§"/>
                      </a:pPr>
                      <a:r>
                        <a:rPr lang="en-US" sz="1200" u="none" strike="noStrike" dirty="0">
                          <a:effectLst/>
                        </a:rPr>
                        <a:t>POC is recommended explore reconciliation feasibility between an invoices and system</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254453"/>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CLAs receive the invoices from labs in a PDF format through SAP. The budget is maintained in an excel sheet. Comparing the PDF invoices against the budget in excel is a manual time consuming effort and can lead to errors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29587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Registry Posting Assistant</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DISC-09</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Disclose</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830997"/>
          </a:xfrm>
          <a:prstGeom prst="rect">
            <a:avLst/>
          </a:prstGeom>
        </p:spPr>
        <p:txBody>
          <a:bodyPr wrap="square">
            <a:spAutoFit/>
          </a:bodyPr>
          <a:lstStyle/>
          <a:p>
            <a:pPr lvl="0">
              <a:defRPr/>
            </a:pPr>
            <a:r>
              <a:rPr lang="en-US" sz="1600" dirty="0">
                <a:solidFill>
                  <a:prstClr val="black">
                    <a:lumMod val="75000"/>
                    <a:lumOff val="25000"/>
                  </a:prstClr>
                </a:solidFill>
              </a:rPr>
              <a:t>The Registry Posting interfaces with source system to extract  information as defined in the rule engine and update CT.gov/EudraCT . The rule engine will specify what to extract and where  to update. The solution will also update this information into Lilly Trial Guide. </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2375" y="3546510"/>
            <a:ext cx="1258282" cy="276999"/>
          </a:xfrm>
          <a:prstGeom prst="rect">
            <a:avLst/>
          </a:prstGeom>
        </p:spPr>
        <p:txBody>
          <a:bodyPr wrap="square">
            <a:spAutoFit/>
          </a:bodyPr>
          <a:lstStyle/>
          <a:p>
            <a:pPr lvl="0" algn="ctr">
              <a:defRPr/>
            </a:pPr>
            <a:r>
              <a:rPr lang="en-US" sz="1200" b="1" dirty="0">
                <a:solidFill>
                  <a:prstClr val="black"/>
                </a:solidFill>
              </a:rPr>
              <a:t>$1.1 </a:t>
            </a:r>
            <a:r>
              <a:rPr lang="en-US" sz="1200" b="1" dirty="0" smtClean="0">
                <a:solidFill>
                  <a:prstClr val="black"/>
                </a:solidFill>
              </a:rPr>
              <a:t>- </a:t>
            </a:r>
            <a:r>
              <a:rPr lang="en-US" sz="1200" b="1" dirty="0">
                <a:solidFill>
                  <a:prstClr val="black"/>
                </a:solidFill>
              </a:rPr>
              <a:t>$1.6 </a:t>
            </a:r>
            <a:r>
              <a:rPr lang="en-US" sz="1200" b="1" dirty="0" smtClean="0">
                <a:solidFill>
                  <a:prstClr val="black"/>
                </a:solidFill>
              </a:rPr>
              <a:t>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2"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3099" y="3534475"/>
            <a:ext cx="1319490"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0.5 - $0.9 M</a:t>
            </a:r>
            <a:endParaRPr lang="en-US" sz="1200" b="1" dirty="0">
              <a:solidFill>
                <a:prstClr val="black"/>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84258" y="5137687"/>
              <a:ext cx="11065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0-6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0" y="3546953"/>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2"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Auto update to CT.Gov</a:t>
                      </a:r>
                    </a:p>
                    <a:p>
                      <a:pPr marL="346075" indent="-171450" algn="l" fontAlgn="b">
                        <a:buFont typeface="Wingdings" panose="05000000000000000000" pitchFamily="2" charset="2"/>
                        <a:buChar char="§"/>
                      </a:pPr>
                      <a:r>
                        <a:rPr lang="en-US" sz="1200" u="none" strike="noStrike" dirty="0">
                          <a:effectLst/>
                        </a:rPr>
                        <a:t>Auto update to EduraCT</a:t>
                      </a:r>
                    </a:p>
                    <a:p>
                      <a:pPr marL="346075" indent="-171450" algn="l" fontAlgn="b">
                        <a:buFont typeface="Wingdings" panose="05000000000000000000" pitchFamily="2" charset="2"/>
                        <a:buChar char="§"/>
                      </a:pPr>
                      <a:r>
                        <a:rPr lang="en-US" sz="1200" u="none" strike="noStrike" dirty="0">
                          <a:effectLst/>
                        </a:rPr>
                        <a:t>Auto update to Lilly Trial Guide</a:t>
                      </a:r>
                    </a:p>
                    <a:p>
                      <a:pPr marL="346075" indent="-171450" algn="l" fontAlgn="b">
                        <a:buFont typeface="Wingdings" panose="05000000000000000000" pitchFamily="2" charset="2"/>
                        <a:buChar char="§"/>
                      </a:pPr>
                      <a:r>
                        <a:rPr lang="en-US" sz="1200" u="none" strike="noStrike" dirty="0">
                          <a:effectLst/>
                        </a:rPr>
                        <a:t>Interface with other systems for data/document extraction</a:t>
                      </a:r>
                    </a:p>
                    <a:p>
                      <a:pPr marL="346075" indent="-171450" algn="l" fontAlgn="b">
                        <a:buFont typeface="Wingdings" panose="05000000000000000000" pitchFamily="2" charset="2"/>
                        <a:buChar char="§"/>
                      </a:pPr>
                      <a:r>
                        <a:rPr lang="en-US" sz="1200" u="none" strike="noStrike" dirty="0">
                          <a:effectLst/>
                        </a:rPr>
                        <a:t>Workflow for review and approval as required</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The Registry Posting Bot will reduce manual effort</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 wrapper to be built to extract information from backend and then to push the records to CT.Gov/EudraCT using APIs</a:t>
                      </a:r>
                    </a:p>
                    <a:p>
                      <a:pPr marL="346075" indent="-171450" algn="l" fontAlgn="b">
                        <a:buFont typeface="Wingdings" panose="05000000000000000000" pitchFamily="2" charset="2"/>
                        <a:buChar char="§"/>
                      </a:pPr>
                      <a:r>
                        <a:rPr lang="en-US" sz="1200" u="none" strike="noStrike" dirty="0">
                          <a:effectLst/>
                        </a:rPr>
                        <a:t>Implemented RPA to update/edit records in CT.gov/EudraCT/Lilly Trial Guide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61920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Medical writers  updates study related information and study results into public web sites such as clinicaltrials.gov, eudract.ema.europa.eu etc..  This information is also uploaded into Lilly Trial Guide. These uploads is a repeatable process executed manually. This can cause delayed or incorrect information dissemination into these public web sites.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0135529" y="3638039"/>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1369797"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6" name="Oval 55"/>
          <p:cNvSpPr/>
          <p:nvPr/>
        </p:nvSpPr>
        <p:spPr>
          <a:xfrm>
            <a:off x="11671244"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068435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Auto Document Formatter</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DISC-10</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Disclose</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077218"/>
          </a:xfrm>
          <a:prstGeom prst="rect">
            <a:avLst/>
          </a:prstGeom>
        </p:spPr>
        <p:txBody>
          <a:bodyPr wrap="square">
            <a:spAutoFit/>
          </a:bodyPr>
          <a:lstStyle/>
          <a:p>
            <a:pPr lvl="0">
              <a:defRPr/>
            </a:pPr>
            <a:r>
              <a:rPr lang="en-US" sz="1600" dirty="0">
                <a:solidFill>
                  <a:prstClr val="black">
                    <a:lumMod val="75000"/>
                    <a:lumOff val="25000"/>
                  </a:prstClr>
                </a:solidFill>
              </a:rPr>
              <a:t>Auto Document Formatter is a custom solution which will modify the target document as per the formatting guidelines defined in the reference template. Examples include fonts, headers footers, margins, bullets or ToC. This tool can handle multiple document types/templates. It will also enable external linking sheet for Cross Reference Report (CRR)</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$0.2 </a:t>
            </a:r>
            <a:r>
              <a:rPr lang="en-US" sz="1200" b="1" dirty="0" smtClean="0">
                <a:solidFill>
                  <a:prstClr val="black"/>
                </a:solidFill>
              </a:rPr>
              <a:t>- </a:t>
            </a:r>
            <a:r>
              <a:rPr lang="en-US" sz="1200" b="1" dirty="0">
                <a:solidFill>
                  <a:prstClr val="black"/>
                </a:solidFill>
              </a:rPr>
              <a:t>$</a:t>
            </a:r>
            <a:r>
              <a:rPr lang="en-US" sz="1200" b="1" dirty="0" smtClean="0">
                <a:solidFill>
                  <a:prstClr val="black"/>
                </a:solidFill>
              </a:rPr>
              <a:t>0.3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2"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0.04 - $0.12 M</a:t>
            </a:r>
            <a:endParaRPr lang="en-US" sz="1200" b="1" dirty="0">
              <a:solidFill>
                <a:prstClr val="black"/>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84258" y="5137687"/>
              <a:ext cx="11065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0-6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59"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38" y="3540742"/>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Auto Hyperlink creation</a:t>
                      </a:r>
                    </a:p>
                    <a:p>
                      <a:pPr marL="346075" indent="-171450" algn="l" fontAlgn="b">
                        <a:buFont typeface="Wingdings" panose="05000000000000000000" pitchFamily="2" charset="2"/>
                        <a:buChar char="§"/>
                      </a:pPr>
                      <a:r>
                        <a:rPr lang="en-US" sz="1200" u="none" strike="noStrike" dirty="0">
                          <a:effectLst/>
                        </a:rPr>
                        <a:t>TLF reference update</a:t>
                      </a:r>
                    </a:p>
                    <a:p>
                      <a:pPr marL="346075" indent="-171450" algn="l" fontAlgn="b">
                        <a:buFont typeface="Wingdings" panose="05000000000000000000" pitchFamily="2" charset="2"/>
                        <a:buChar char="§"/>
                      </a:pPr>
                      <a:r>
                        <a:rPr lang="en-US" sz="1200" u="none" strike="noStrike" dirty="0">
                          <a:effectLst/>
                        </a:rPr>
                        <a:t>Formatting as per style guide</a:t>
                      </a:r>
                    </a:p>
                    <a:p>
                      <a:pPr marL="346075" indent="-171450" algn="l" fontAlgn="b">
                        <a:buFont typeface="Wingdings" panose="05000000000000000000" pitchFamily="2" charset="2"/>
                        <a:buChar char="§"/>
                      </a:pPr>
                      <a:r>
                        <a:rPr lang="en-US" sz="1200" u="none" strike="noStrike" dirty="0">
                          <a:effectLst/>
                        </a:rPr>
                        <a:t>Comments, Annotation and Hidden text removal</a:t>
                      </a:r>
                    </a:p>
                    <a:p>
                      <a:pPr marL="346075" indent="-171450" algn="l" fontAlgn="b">
                        <a:buFont typeface="Wingdings" panose="05000000000000000000" pitchFamily="2" charset="2"/>
                        <a:buChar char="§"/>
                      </a:pPr>
                      <a:r>
                        <a:rPr lang="en-US" sz="1200" u="none" strike="noStrike" dirty="0">
                          <a:effectLst/>
                        </a:rPr>
                        <a:t>Header/Footer update</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Auto Document Formatter will reduce manual effort and accelerate submissions</a:t>
            </a:r>
          </a:p>
        </p:txBody>
      </p:sp>
      <p:graphicFrame>
        <p:nvGraphicFramePr>
          <p:cNvPr id="114" name="Table 113"/>
          <p:cNvGraphicFramePr>
            <a:graphicFrameLocks noGrp="1"/>
          </p:cNvGraphicFramePr>
          <p:nvPr>
            <p:extLst>
              <p:ext uri="{D42A27DB-BD31-4B8C-83A1-F6EECF244321}">
                <p14:modId xmlns:p14="http://schemas.microsoft.com/office/powerpoint/2010/main" val="2123623942"/>
              </p:ext>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Option 1 - Develop AddIn Toolkit for Word using Microsoft .Net AddIn framework </a:t>
                      </a:r>
                    </a:p>
                    <a:p>
                      <a:pPr marL="346075" indent="-171450" algn="l" fontAlgn="b">
                        <a:buFont typeface="Wingdings" panose="05000000000000000000" pitchFamily="2" charset="2"/>
                        <a:buChar char="§"/>
                      </a:pPr>
                      <a:r>
                        <a:rPr lang="en-US" sz="1200" u="none" strike="noStrike" dirty="0">
                          <a:effectLst/>
                        </a:rPr>
                        <a:t>Option 2 - A web based solution to read reference documents (Style Guide) from Veeva Vault or Leo and update target document as per the rule engine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61920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Currently document authors spend manual effort in formatting the document as per templates and Lilly style guide. Additional manual effort is spent on activities such as external linking for cross reference report (CRR). Removal of the comments and hidden text at the end of document development process is a manual and time consuming process.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0146114" y="3638039"/>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366659"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944237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Grants Integration (Europe and Asia Pacific)</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ESSP-02</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Engage</a:t>
                      </a:r>
                      <a:r>
                        <a:rPr lang="en-US" sz="1200" baseline="0" dirty="0"/>
                        <a:t> Site and Study Participants</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338554"/>
          </a:xfrm>
          <a:prstGeom prst="rect">
            <a:avLst/>
          </a:prstGeom>
        </p:spPr>
        <p:txBody>
          <a:bodyPr wrap="square">
            <a:spAutoFit/>
          </a:bodyPr>
          <a:lstStyle/>
          <a:p>
            <a:pPr lvl="0">
              <a:defRPr/>
            </a:pPr>
            <a:r>
              <a:rPr lang="en-US" sz="1600" dirty="0">
                <a:solidFill>
                  <a:prstClr val="black">
                    <a:lumMod val="75000"/>
                    <a:lumOff val="25000"/>
                  </a:prstClr>
                </a:solidFill>
              </a:rPr>
              <a:t>Enable the clinical grants payment process in SAP for Europe and  Asia Pacific countries.</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1.1  - $1.5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2"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smtClean="0">
                <a:solidFill>
                  <a:prstClr val="black"/>
                </a:solidFill>
              </a:rPr>
              <a:t>$0.8 - $1.3 M</a:t>
            </a:r>
            <a:endParaRPr lang="en-US" sz="1200" b="1" dirty="0">
              <a:solidFill>
                <a:prstClr val="black"/>
              </a:solidFill>
            </a:endParaRPr>
          </a:p>
        </p:txBody>
      </p:sp>
      <p:grpSp>
        <p:nvGrpSpPr>
          <p:cNvPr id="6" name="Group 5"/>
          <p:cNvGrpSpPr/>
          <p:nvPr/>
        </p:nvGrpSpPr>
        <p:grpSpPr>
          <a:xfrm>
            <a:off x="8639958" y="2801008"/>
            <a:ext cx="1032923" cy="1016733"/>
            <a:chOff x="7396501" y="4397953"/>
            <a:chExt cx="1241502"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3"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60"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38" y="3540742"/>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Real time payment triggers</a:t>
                      </a:r>
                    </a:p>
                    <a:p>
                      <a:pPr marL="346075" indent="-171450" algn="l" fontAlgn="b">
                        <a:buFont typeface="Wingdings" panose="05000000000000000000" pitchFamily="2" charset="2"/>
                        <a:buChar char="§"/>
                      </a:pPr>
                      <a:r>
                        <a:rPr lang="en-US" sz="1200" u="none" strike="noStrike" dirty="0">
                          <a:effectLst/>
                        </a:rPr>
                        <a:t>Digitized collection of information from site</a:t>
                      </a:r>
                    </a:p>
                    <a:p>
                      <a:pPr marL="346075" indent="-171450" algn="l" fontAlgn="b">
                        <a:buFont typeface="Wingdings" panose="05000000000000000000" pitchFamily="2" charset="2"/>
                        <a:buChar char="§"/>
                      </a:pPr>
                      <a:r>
                        <a:rPr lang="en-US" sz="1200" u="none" strike="noStrike" dirty="0">
                          <a:effectLst/>
                        </a:rPr>
                        <a:t>Online payment requests</a:t>
                      </a:r>
                    </a:p>
                    <a:p>
                      <a:pPr marL="346075" indent="-171450" algn="l" fontAlgn="b">
                        <a:buFont typeface="Wingdings" panose="05000000000000000000" pitchFamily="2" charset="2"/>
                        <a:buChar char="§"/>
                      </a:pPr>
                      <a:r>
                        <a:rPr lang="en-US" sz="1200" u="none" strike="noStrike" dirty="0">
                          <a:effectLst/>
                        </a:rPr>
                        <a:t>Payment tracking</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algn="ctr"/>
            <a:r>
              <a:rPr lang="en-US" sz="1400" b="1" dirty="0">
                <a:solidFill>
                  <a:schemeClr val="bg1"/>
                </a:solidFill>
              </a:rPr>
              <a:t>Uniform grants payment processing across the globe</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Enable SAP capabilities for Europe and Asia Pacific</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3651636105"/>
              </p:ext>
            </p:extLst>
          </p:nvPr>
        </p:nvGraphicFramePr>
        <p:xfrm>
          <a:off x="262504" y="3986126"/>
          <a:ext cx="3695220" cy="1254453"/>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AP</a:t>
                      </a:r>
                      <a:r>
                        <a:rPr lang="en-US" sz="1200" u="none" strike="noStrike" baseline="0" dirty="0">
                          <a:effectLst/>
                        </a:rPr>
                        <a:t> and EU</a:t>
                      </a:r>
                      <a:r>
                        <a:rPr lang="en-US" sz="1200" u="none" strike="noStrike" dirty="0">
                          <a:effectLst/>
                        </a:rPr>
                        <a:t> site payment are manually processing payments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0137049" y="36373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0464296" y="3637363"/>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1366659"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6" name="Oval 55"/>
          <p:cNvSpPr/>
          <p:nvPr/>
        </p:nvSpPr>
        <p:spPr>
          <a:xfrm>
            <a:off x="11665347" y="362539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151392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eTMF Upload Assistant</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ETMF-01</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Electronic</a:t>
                      </a:r>
                      <a:r>
                        <a:rPr lang="en-US" sz="1200" baseline="0" dirty="0"/>
                        <a:t> Trial Master File</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830997"/>
          </a:xfrm>
          <a:prstGeom prst="rect">
            <a:avLst/>
          </a:prstGeom>
        </p:spPr>
        <p:txBody>
          <a:bodyPr wrap="square">
            <a:spAutoFit/>
          </a:bodyPr>
          <a:lstStyle/>
          <a:p>
            <a:pPr>
              <a:defRPr/>
            </a:pPr>
            <a:r>
              <a:rPr lang="en-US" sz="1600" dirty="0">
                <a:solidFill>
                  <a:prstClr val="black">
                    <a:lumMod val="75000"/>
                    <a:lumOff val="25000"/>
                  </a:prstClr>
                </a:solidFill>
              </a:rPr>
              <a:t>This RPA solution will fetch the documents </a:t>
            </a:r>
            <a:r>
              <a:rPr lang="en-US" sz="1600">
                <a:solidFill>
                  <a:prstClr val="black">
                    <a:lumMod val="75000"/>
                    <a:lumOff val="25000"/>
                  </a:prstClr>
                </a:solidFill>
              </a:rPr>
              <a:t>from emails, </a:t>
            </a:r>
            <a:r>
              <a:rPr lang="en-US" sz="1600" dirty="0">
                <a:solidFill>
                  <a:prstClr val="black">
                    <a:lumMod val="75000"/>
                    <a:lumOff val="25000"/>
                  </a:prstClr>
                </a:solidFill>
              </a:rPr>
              <a:t>folders and other sources, extract the document metadata using OCR and auto upload </a:t>
            </a:r>
            <a:r>
              <a:rPr lang="en-US" sz="1600">
                <a:solidFill>
                  <a:prstClr val="black">
                    <a:lumMod val="75000"/>
                    <a:lumOff val="25000"/>
                  </a:prstClr>
                </a:solidFill>
              </a:rPr>
              <a:t>the documents</a:t>
            </a:r>
            <a:r>
              <a:rPr lang="en-US" sz="1600" dirty="0">
                <a:solidFill>
                  <a:prstClr val="black">
                    <a:lumMod val="75000"/>
                    <a:lumOff val="25000"/>
                  </a:prstClr>
                </a:solidFill>
              </a:rPr>
              <a:t> </a:t>
            </a:r>
            <a:r>
              <a:rPr lang="en-US" sz="1600">
                <a:solidFill>
                  <a:prstClr val="black">
                    <a:lumMod val="75000"/>
                    <a:lumOff val="25000"/>
                  </a:prstClr>
                </a:solidFill>
              </a:rPr>
              <a:t>and emails </a:t>
            </a:r>
            <a:r>
              <a:rPr lang="en-US" sz="1600" dirty="0">
                <a:solidFill>
                  <a:prstClr val="black">
                    <a:lumMod val="75000"/>
                    <a:lumOff val="25000"/>
                  </a:prstClr>
                </a:solidFill>
              </a:rPr>
              <a:t>to appropriate location in Veeva Vault. </a:t>
            </a: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$0.1 </a:t>
            </a:r>
            <a:r>
              <a:rPr lang="en-US" sz="1200" b="1" dirty="0" smtClean="0">
                <a:solidFill>
                  <a:prstClr val="black"/>
                </a:solidFill>
              </a:rPr>
              <a:t>- </a:t>
            </a:r>
            <a:r>
              <a:rPr lang="en-US" sz="1200" b="1" dirty="0">
                <a:solidFill>
                  <a:prstClr val="black"/>
                </a:solidFill>
              </a:rPr>
              <a:t>$0.2 </a:t>
            </a:r>
            <a:r>
              <a:rPr lang="en-US" sz="1200" b="1" dirty="0" smtClean="0">
                <a:solidFill>
                  <a:prstClr val="black"/>
                </a:solidFill>
              </a:rPr>
              <a:t>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08347" y="3560676"/>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a:solidFill>
                  <a:prstClr val="black"/>
                </a:solidFill>
              </a:rPr>
              <a:t>$0.0 </a:t>
            </a:r>
            <a:r>
              <a:rPr lang="en-US" sz="1200" b="1" dirty="0" smtClean="0">
                <a:solidFill>
                  <a:prstClr val="black"/>
                </a:solidFill>
              </a:rPr>
              <a:t>- $</a:t>
            </a:r>
            <a:r>
              <a:rPr lang="en-US" sz="1200" b="1" dirty="0">
                <a:solidFill>
                  <a:prstClr val="black"/>
                </a:solidFill>
              </a:rPr>
              <a:t>0.06 </a:t>
            </a:r>
            <a:r>
              <a:rPr lang="en-US" sz="1200" b="1" dirty="0" smtClean="0">
                <a:solidFill>
                  <a:prstClr val="black"/>
                </a:solidFill>
              </a:rPr>
              <a:t>M</a:t>
            </a:r>
            <a:endParaRPr lang="en-US" sz="1200" b="1" dirty="0">
              <a:solidFill>
                <a:prstClr val="black"/>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84256" y="5137687"/>
              <a:ext cx="11065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0-6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62"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3"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Extract the metadata from a document</a:t>
                      </a:r>
                    </a:p>
                    <a:p>
                      <a:pPr marL="346075" indent="-171450" algn="l" fontAlgn="b">
                        <a:buFont typeface="Wingdings" panose="05000000000000000000" pitchFamily="2" charset="2"/>
                        <a:buChar char="§"/>
                      </a:pPr>
                      <a:r>
                        <a:rPr lang="en-US" sz="1200" u="none" strike="noStrike" dirty="0">
                          <a:effectLst/>
                        </a:rPr>
                        <a:t>Email extraction rule engine</a:t>
                      </a:r>
                    </a:p>
                    <a:p>
                      <a:pPr marL="346075" indent="-171450" algn="l" fontAlgn="b">
                        <a:buFont typeface="Wingdings" panose="05000000000000000000" pitchFamily="2" charset="2"/>
                        <a:buChar char="§"/>
                      </a:pPr>
                      <a:r>
                        <a:rPr lang="en-US" sz="1200" u="none" strike="noStrike" dirty="0">
                          <a:effectLst/>
                        </a:rPr>
                        <a:t>Auto upload to eTMF folders</a:t>
                      </a:r>
                    </a:p>
                    <a:p>
                      <a:pPr marL="346075" indent="-171450" algn="l" fontAlgn="b">
                        <a:buFont typeface="Wingdings" panose="05000000000000000000" pitchFamily="2" charset="2"/>
                        <a:buChar char="§"/>
                      </a:pPr>
                      <a:r>
                        <a:rPr lang="en-US" sz="1200" u="none" strike="noStrike" dirty="0">
                          <a:effectLst/>
                        </a:rPr>
                        <a:t>Exception process</a:t>
                      </a:r>
                    </a:p>
                    <a:p>
                      <a:pPr marL="346075" indent="-171450" algn="l" fontAlgn="b">
                        <a:buFont typeface="Wingdings" panose="05000000000000000000" pitchFamily="2" charset="2"/>
                        <a:buChar char="§"/>
                      </a:pPr>
                      <a:r>
                        <a:rPr lang="en-US" sz="1200" u="none" strike="noStrike" dirty="0">
                          <a:effectLst/>
                        </a:rPr>
                        <a:t>Dashboard</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eTMF Upload Assistant reduces manual effort and improves inspection readiness</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Implement RPA solution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3294065812"/>
              </p:ext>
            </p:extLst>
          </p:nvPr>
        </p:nvGraphicFramePr>
        <p:xfrm>
          <a:off x="262504" y="3986126"/>
          <a:ext cx="3695220" cy="161920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smtClean="0">
                          <a:effectLst/>
                        </a:rPr>
                        <a:t>eTMF team currently uploads emails and other documents into eTMF manually.  The upload process requires multiple steps per document / email.</a:t>
                      </a:r>
                    </a:p>
                    <a:p>
                      <a:pPr marL="346075" indent="-171450" algn="l" fontAlgn="b">
                        <a:buFont typeface="Wingdings" panose="05000000000000000000" pitchFamily="2" charset="2"/>
                        <a:buChar char="§"/>
                      </a:pPr>
                      <a:r>
                        <a:rPr lang="en-US" sz="1200" u="none" strike="noStrike" smtClean="0">
                          <a:effectLst/>
                        </a:rPr>
                        <a:t>The volume of such upload s run into thousands of documents per month. There is also a backlog of approximately 5 years worth of TMF data to be uploaded into eTMF</a:t>
                      </a:r>
                      <a:endParaRPr lang="en-US" sz="1200" u="none" strike="noStrike" dirty="0">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91239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eTMF QC Assistant</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ETMF-04</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Electronic</a:t>
                      </a:r>
                      <a:r>
                        <a:rPr lang="en-US" sz="1200" baseline="0" dirty="0"/>
                        <a:t> Trial Master File</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584775"/>
          </a:xfrm>
          <a:prstGeom prst="rect">
            <a:avLst/>
          </a:prstGeom>
        </p:spPr>
        <p:txBody>
          <a:bodyPr wrap="square">
            <a:spAutoFit/>
          </a:bodyPr>
          <a:lstStyle/>
          <a:p>
            <a:pPr lvl="0">
              <a:defRPr/>
            </a:pPr>
            <a:r>
              <a:rPr lang="en-US" sz="1600" dirty="0">
                <a:solidFill>
                  <a:prstClr val="black">
                    <a:lumMod val="75000"/>
                    <a:lumOff val="25000"/>
                  </a:prstClr>
                </a:solidFill>
              </a:rPr>
              <a:t>This RPA solution will check the quality of the documents based on predefined rules, designated templates and identifies areas of correction.</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$0.1 </a:t>
            </a:r>
            <a:r>
              <a:rPr lang="en-US" sz="1200" b="1" dirty="0" smtClean="0">
                <a:solidFill>
                  <a:prstClr val="black"/>
                </a:solidFill>
              </a:rPr>
              <a:t>to </a:t>
            </a:r>
            <a:r>
              <a:rPr lang="en-US" sz="1200" b="1" dirty="0">
                <a:solidFill>
                  <a:prstClr val="black"/>
                </a:solidFill>
              </a:rPr>
              <a:t>$</a:t>
            </a:r>
            <a:r>
              <a:rPr lang="en-US" sz="1200" b="1" dirty="0" smtClean="0">
                <a:solidFill>
                  <a:prstClr val="black"/>
                </a:solidFill>
              </a:rPr>
              <a:t>0.2 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08347" y="3560676"/>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smtClean="0">
                <a:solidFill>
                  <a:srgbClr val="FF0000"/>
                </a:solidFill>
              </a:rPr>
              <a:t>-($0.5 - $0.6 M)</a:t>
            </a:r>
            <a:endParaRPr lang="en-US" sz="1200" b="1" dirty="0">
              <a:solidFill>
                <a:srgbClr val="FF0000"/>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84256" y="5137687"/>
              <a:ext cx="11065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0-6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1" y="3546953"/>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3"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Read content from a document</a:t>
                      </a:r>
                    </a:p>
                    <a:p>
                      <a:pPr marL="346075" indent="-171450" algn="l" fontAlgn="b">
                        <a:buFont typeface="Wingdings" panose="05000000000000000000" pitchFamily="2" charset="2"/>
                        <a:buChar char="§"/>
                      </a:pPr>
                      <a:r>
                        <a:rPr lang="en-US" sz="1200" u="none" strike="noStrike" dirty="0">
                          <a:effectLst/>
                        </a:rPr>
                        <a:t>Check quality as per checklist</a:t>
                      </a:r>
                    </a:p>
                    <a:p>
                      <a:pPr marL="346075" indent="-171450" algn="l" fontAlgn="b">
                        <a:buFont typeface="Wingdings" panose="05000000000000000000" pitchFamily="2" charset="2"/>
                        <a:buChar char="§"/>
                      </a:pPr>
                      <a:r>
                        <a:rPr lang="en-US" sz="1200" u="none" strike="noStrike" dirty="0">
                          <a:effectLst/>
                        </a:rPr>
                        <a:t>Display issues, provide the facility to auto correct issues such as blank pages, incorrect page numbers, wrong folders etc..</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eTMF QC Assistant will reduce manual effort and improve the quality of submission documents</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Implement RPA solution along with OCR</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61920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174625" indent="0" algn="l" fontAlgn="b">
                        <a:buFont typeface="Wingdings" panose="05000000000000000000" pitchFamily="2" charset="2"/>
                        <a:buNone/>
                      </a:pPr>
                      <a:r>
                        <a:rPr lang="en-US" sz="1200" u="none" strike="noStrike" dirty="0">
                          <a:effectLst/>
                        </a:rPr>
                        <a:t>eTMF team performs manual quality check of only 10% to 20% of the documents uploaded into eTMF.  These manual checks includes verification of document metadata, folder location and quality of scanned documents such as number of pages. This process takes time and is not covering the other 80% to 90% of the documents.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356015"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675529"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648322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Assessment Summary</a:t>
            </a:r>
          </a:p>
        </p:txBody>
      </p:sp>
      <p:sp>
        <p:nvSpPr>
          <p:cNvPr id="21" name="Rectangle 20"/>
          <p:cNvSpPr/>
          <p:nvPr/>
        </p:nvSpPr>
        <p:spPr>
          <a:xfrm>
            <a:off x="2934072" y="653348"/>
            <a:ext cx="9241446" cy="1215778"/>
          </a:xfrm>
          <a:prstGeom prst="rect">
            <a:avLst/>
          </a:prstGeom>
          <a:pattFill prst="pct5">
            <a:fgClr>
              <a:srgbClr val="A0ECBE"/>
            </a:fgClr>
            <a:bgClr>
              <a:schemeClr val="bg1"/>
            </a:bgClr>
          </a:pattFill>
          <a:ln w="12700" cap="flat" cmpd="sng" algn="ctr">
            <a:noFill/>
            <a:prstDash val="solid"/>
            <a:miter lim="800000"/>
          </a:ln>
          <a:effectLst>
            <a:outerShdw blurRad="520700" dir="4200000" sx="93000" sy="93000" algn="ctr" rotWithShape="0">
              <a:prstClr val="black">
                <a:alpha val="26000"/>
              </a:prstClr>
            </a:outerShdw>
          </a:effectLst>
        </p:spPr>
        <p:txBody>
          <a:bodyPr rtlCol="0" anchor="ctr"/>
          <a:lstStyle/>
          <a:p>
            <a:pPr algn="ctr" defTabSz="457200">
              <a:defRPr/>
            </a:pPr>
            <a:endParaRPr lang="en-GB" sz="1404" kern="0" dirty="0">
              <a:solidFill>
                <a:prstClr val="white"/>
              </a:solidFill>
              <a:latin typeface="Raleway Medium"/>
            </a:endParaRPr>
          </a:p>
        </p:txBody>
      </p:sp>
      <p:grpSp>
        <p:nvGrpSpPr>
          <p:cNvPr id="22" name="Group 21"/>
          <p:cNvGrpSpPr/>
          <p:nvPr/>
        </p:nvGrpSpPr>
        <p:grpSpPr>
          <a:xfrm>
            <a:off x="3429000" y="914400"/>
            <a:ext cx="8746815" cy="670609"/>
            <a:chOff x="4116168" y="1713639"/>
            <a:chExt cx="12368560" cy="1405812"/>
          </a:xfrm>
        </p:grpSpPr>
        <p:sp>
          <p:nvSpPr>
            <p:cNvPr id="23" name="Rounded Rectangle 22"/>
            <p:cNvSpPr/>
            <p:nvPr/>
          </p:nvSpPr>
          <p:spPr>
            <a:xfrm>
              <a:off x="4116168" y="1713639"/>
              <a:ext cx="12351898" cy="1299851"/>
            </a:xfrm>
            <a:prstGeom prst="roundRect">
              <a:avLst/>
            </a:prstGeom>
            <a:gradFill>
              <a:gsLst>
                <a:gs pos="98000">
                  <a:schemeClr val="accent6">
                    <a:lumMod val="40000"/>
                    <a:lumOff val="60000"/>
                  </a:schemeClr>
                </a:gs>
                <a:gs pos="7000">
                  <a:srgbClr val="00B050"/>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algn="ctr">
                <a:defRPr/>
              </a:pPr>
              <a:endParaRPr lang="en-US" sz="1400" b="1" dirty="0">
                <a:solidFill>
                  <a:srgbClr val="5B9BD5">
                    <a:lumMod val="50000"/>
                  </a:srgbClr>
                </a:solidFill>
              </a:endParaRPr>
            </a:p>
          </p:txBody>
        </p:sp>
        <p:sp>
          <p:nvSpPr>
            <p:cNvPr id="24" name="Rectangle 23"/>
            <p:cNvSpPr/>
            <p:nvPr/>
          </p:nvSpPr>
          <p:spPr>
            <a:xfrm>
              <a:off x="5515013" y="1893575"/>
              <a:ext cx="2481823" cy="1225876"/>
            </a:xfrm>
            <a:prstGeom prst="rect">
              <a:avLst/>
            </a:prstGeom>
          </p:spPr>
          <p:txBody>
            <a:bodyPr wrap="square">
              <a:spAutoFit/>
            </a:bodyPr>
            <a:lstStyle/>
            <a:p>
              <a:pPr algn="ctr">
                <a:defRPr/>
              </a:pPr>
              <a:r>
                <a:rPr lang="en-US" sz="1600" b="1" kern="0" dirty="0" smtClean="0"/>
                <a:t>$2Mn </a:t>
              </a:r>
              <a:r>
                <a:rPr lang="en-US" sz="1600" b="1" kern="0" dirty="0"/>
                <a:t>- </a:t>
              </a:r>
              <a:r>
                <a:rPr lang="en-US" sz="1600" b="1" kern="0" dirty="0" smtClean="0"/>
                <a:t>$3Mn</a:t>
              </a:r>
              <a:endParaRPr lang="en-US" sz="1600" b="1" kern="0" dirty="0"/>
            </a:p>
            <a:p>
              <a:pPr algn="ctr">
                <a:defRPr/>
              </a:pPr>
              <a:r>
                <a:rPr lang="en-US" sz="1600" b="1" kern="0" dirty="0"/>
                <a:t> Annual Savings</a:t>
              </a:r>
            </a:p>
          </p:txBody>
        </p:sp>
        <p:sp>
          <p:nvSpPr>
            <p:cNvPr id="25" name="Rectangle 24"/>
            <p:cNvSpPr/>
            <p:nvPr/>
          </p:nvSpPr>
          <p:spPr>
            <a:xfrm>
              <a:off x="8912214" y="1893575"/>
              <a:ext cx="3082933" cy="1225876"/>
            </a:xfrm>
            <a:prstGeom prst="rect">
              <a:avLst/>
            </a:prstGeom>
          </p:spPr>
          <p:txBody>
            <a:bodyPr wrap="square">
              <a:spAutoFit/>
            </a:bodyPr>
            <a:lstStyle/>
            <a:p>
              <a:pPr algn="ctr">
                <a:defRPr/>
              </a:pPr>
              <a:r>
                <a:rPr lang="en-US" sz="1600" b="1" kern="0" dirty="0" smtClean="0"/>
                <a:t>$6Mn </a:t>
              </a:r>
              <a:r>
                <a:rPr lang="en-US" sz="1600" b="1" kern="0" dirty="0"/>
                <a:t>- </a:t>
              </a:r>
              <a:r>
                <a:rPr lang="en-US" sz="1600" b="1" kern="0" dirty="0" smtClean="0"/>
                <a:t>$9Mn </a:t>
              </a:r>
              <a:endParaRPr lang="en-US" sz="1600" b="1" kern="0" dirty="0"/>
            </a:p>
            <a:p>
              <a:pPr algn="ctr">
                <a:defRPr/>
              </a:pPr>
              <a:r>
                <a:rPr lang="en-US" sz="1600" b="1" kern="0" dirty="0"/>
                <a:t>Annual Savings</a:t>
              </a:r>
            </a:p>
          </p:txBody>
        </p:sp>
        <p:sp>
          <p:nvSpPr>
            <p:cNvPr id="26" name="Rectangle 25"/>
            <p:cNvSpPr/>
            <p:nvPr/>
          </p:nvSpPr>
          <p:spPr>
            <a:xfrm>
              <a:off x="12827064" y="1893575"/>
              <a:ext cx="3657664" cy="1225876"/>
            </a:xfrm>
            <a:prstGeom prst="rect">
              <a:avLst/>
            </a:prstGeom>
          </p:spPr>
          <p:txBody>
            <a:bodyPr wrap="square">
              <a:spAutoFit/>
            </a:bodyPr>
            <a:lstStyle/>
            <a:p>
              <a:pPr algn="ctr">
                <a:defRPr/>
              </a:pPr>
              <a:r>
                <a:rPr lang="en-US" sz="1600" b="1" kern="0" dirty="0"/>
                <a:t>$</a:t>
              </a:r>
              <a:r>
                <a:rPr lang="en-US" sz="1600" b="1" kern="0" dirty="0" smtClean="0"/>
                <a:t>12Mn </a:t>
              </a:r>
              <a:r>
                <a:rPr lang="en-US" sz="1600" b="1" kern="0" dirty="0"/>
                <a:t>- </a:t>
              </a:r>
              <a:r>
                <a:rPr lang="en-US" sz="1600" b="1" kern="0" dirty="0" smtClean="0"/>
                <a:t>$16Mn </a:t>
              </a:r>
              <a:endParaRPr lang="en-US" sz="1600" b="1" kern="0" dirty="0"/>
            </a:p>
            <a:p>
              <a:pPr algn="ctr">
                <a:defRPr/>
              </a:pPr>
              <a:r>
                <a:rPr lang="en-US" sz="1600" b="1" kern="0" dirty="0"/>
                <a:t>Annual Savings</a:t>
              </a:r>
            </a:p>
          </p:txBody>
        </p:sp>
      </p:grpSp>
      <p:sp>
        <p:nvSpPr>
          <p:cNvPr id="27" name="Rectangle 26"/>
          <p:cNvSpPr/>
          <p:nvPr/>
        </p:nvSpPr>
        <p:spPr>
          <a:xfrm>
            <a:off x="4491671" y="632548"/>
            <a:ext cx="652743" cy="369332"/>
          </a:xfrm>
          <a:prstGeom prst="rect">
            <a:avLst/>
          </a:prstGeom>
        </p:spPr>
        <p:txBody>
          <a:bodyPr wrap="none">
            <a:spAutoFit/>
          </a:bodyPr>
          <a:lstStyle/>
          <a:p>
            <a:r>
              <a:rPr lang="en-US" b="1" dirty="0">
                <a:solidFill>
                  <a:prstClr val="black">
                    <a:lumMod val="85000"/>
                    <a:lumOff val="15000"/>
                  </a:prstClr>
                </a:solidFill>
              </a:rPr>
              <a:t>2019</a:t>
            </a:r>
            <a:endParaRPr lang="en-US" dirty="0">
              <a:solidFill>
                <a:prstClr val="black">
                  <a:lumMod val="85000"/>
                  <a:lumOff val="15000"/>
                </a:prstClr>
              </a:solidFill>
            </a:endParaRPr>
          </a:p>
        </p:txBody>
      </p:sp>
      <p:sp>
        <p:nvSpPr>
          <p:cNvPr id="28" name="Rectangle 27"/>
          <p:cNvSpPr/>
          <p:nvPr/>
        </p:nvSpPr>
        <p:spPr>
          <a:xfrm>
            <a:off x="7142480" y="632548"/>
            <a:ext cx="652743" cy="369332"/>
          </a:xfrm>
          <a:prstGeom prst="rect">
            <a:avLst/>
          </a:prstGeom>
        </p:spPr>
        <p:txBody>
          <a:bodyPr wrap="none">
            <a:spAutoFit/>
          </a:bodyPr>
          <a:lstStyle/>
          <a:p>
            <a:r>
              <a:rPr lang="en-US" b="1" dirty="0">
                <a:solidFill>
                  <a:prstClr val="black">
                    <a:lumMod val="85000"/>
                    <a:lumOff val="15000"/>
                  </a:prstClr>
                </a:solidFill>
              </a:rPr>
              <a:t>2020</a:t>
            </a:r>
            <a:endParaRPr lang="en-US" dirty="0">
              <a:solidFill>
                <a:prstClr val="black">
                  <a:lumMod val="85000"/>
                  <a:lumOff val="15000"/>
                </a:prstClr>
              </a:solidFill>
            </a:endParaRPr>
          </a:p>
        </p:txBody>
      </p:sp>
      <p:sp>
        <p:nvSpPr>
          <p:cNvPr id="31" name="Rectangle 30"/>
          <p:cNvSpPr/>
          <p:nvPr/>
        </p:nvSpPr>
        <p:spPr>
          <a:xfrm>
            <a:off x="10402433" y="632548"/>
            <a:ext cx="652744" cy="369332"/>
          </a:xfrm>
          <a:prstGeom prst="rect">
            <a:avLst/>
          </a:prstGeom>
        </p:spPr>
        <p:txBody>
          <a:bodyPr wrap="none">
            <a:spAutoFit/>
          </a:bodyPr>
          <a:lstStyle/>
          <a:p>
            <a:pPr algn="ctr"/>
            <a:r>
              <a:rPr lang="en-US" b="1" dirty="0">
                <a:solidFill>
                  <a:prstClr val="black">
                    <a:lumMod val="85000"/>
                    <a:lumOff val="15000"/>
                  </a:prstClr>
                </a:solidFill>
              </a:rPr>
              <a:t>2021</a:t>
            </a:r>
            <a:endParaRPr lang="en-US" dirty="0">
              <a:solidFill>
                <a:prstClr val="black">
                  <a:lumMod val="85000"/>
                  <a:lumOff val="15000"/>
                </a:prstClr>
              </a:solidFill>
            </a:endParaRPr>
          </a:p>
        </p:txBody>
      </p:sp>
      <p:sp>
        <p:nvSpPr>
          <p:cNvPr id="32" name="Rectangle 31"/>
          <p:cNvSpPr/>
          <p:nvPr/>
        </p:nvSpPr>
        <p:spPr>
          <a:xfrm>
            <a:off x="1840862" y="632548"/>
            <a:ext cx="652743" cy="369332"/>
          </a:xfrm>
          <a:prstGeom prst="rect">
            <a:avLst/>
          </a:prstGeom>
        </p:spPr>
        <p:txBody>
          <a:bodyPr wrap="none">
            <a:spAutoFit/>
          </a:bodyPr>
          <a:lstStyle/>
          <a:p>
            <a:r>
              <a:rPr lang="en-US" b="1" dirty="0">
                <a:solidFill>
                  <a:prstClr val="black">
                    <a:lumMod val="85000"/>
                    <a:lumOff val="15000"/>
                  </a:prstClr>
                </a:solidFill>
              </a:rPr>
              <a:t>2018</a:t>
            </a:r>
            <a:endParaRPr lang="en-US" dirty="0">
              <a:solidFill>
                <a:prstClr val="black">
                  <a:lumMod val="85000"/>
                  <a:lumOff val="15000"/>
                </a:prstClr>
              </a:solidFill>
            </a:endParaRPr>
          </a:p>
        </p:txBody>
      </p:sp>
      <p:cxnSp>
        <p:nvCxnSpPr>
          <p:cNvPr id="33" name="Straight Connector 32"/>
          <p:cNvCxnSpPr/>
          <p:nvPr/>
        </p:nvCxnSpPr>
        <p:spPr>
          <a:xfrm>
            <a:off x="3657600" y="6325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83285" y="6325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169385" y="607148"/>
            <a:ext cx="0" cy="1236578"/>
          </a:xfrm>
          <a:prstGeom prst="line">
            <a:avLst/>
          </a:prstGeom>
          <a:ln>
            <a:solidFill>
              <a:schemeClr val="tx1">
                <a:alpha val="48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2667330104"/>
              </p:ext>
            </p:extLst>
          </p:nvPr>
        </p:nvGraphicFramePr>
        <p:xfrm>
          <a:off x="351627" y="1945774"/>
          <a:ext cx="11699346" cy="4834972"/>
        </p:xfrm>
        <a:graphic>
          <a:graphicData uri="http://schemas.openxmlformats.org/drawingml/2006/table">
            <a:tbl>
              <a:tblPr firstCol="1" bandRow="1">
                <a:tableStyleId>{5940675A-B579-460E-94D1-54222C63F5DA}</a:tableStyleId>
              </a:tblPr>
              <a:tblGrid>
                <a:gridCol w="1341479">
                  <a:extLst>
                    <a:ext uri="{9D8B030D-6E8A-4147-A177-3AD203B41FA5}">
                      <a16:colId xmlns:a16="http://schemas.microsoft.com/office/drawing/2014/main" xmlns="" val="3835277669"/>
                    </a:ext>
                  </a:extLst>
                </a:gridCol>
                <a:gridCol w="3094442">
                  <a:extLst>
                    <a:ext uri="{9D8B030D-6E8A-4147-A177-3AD203B41FA5}">
                      <a16:colId xmlns:a16="http://schemas.microsoft.com/office/drawing/2014/main" xmlns="" val="444180822"/>
                    </a:ext>
                  </a:extLst>
                </a:gridCol>
                <a:gridCol w="1203819">
                  <a:extLst>
                    <a:ext uri="{9D8B030D-6E8A-4147-A177-3AD203B41FA5}">
                      <a16:colId xmlns:a16="http://schemas.microsoft.com/office/drawing/2014/main" xmlns="" val="179007179"/>
                    </a:ext>
                  </a:extLst>
                </a:gridCol>
                <a:gridCol w="818866">
                  <a:extLst>
                    <a:ext uri="{9D8B030D-6E8A-4147-A177-3AD203B41FA5}">
                      <a16:colId xmlns:a16="http://schemas.microsoft.com/office/drawing/2014/main" xmlns="" val="638406808"/>
                    </a:ext>
                  </a:extLst>
                </a:gridCol>
                <a:gridCol w="1637731">
                  <a:extLst>
                    <a:ext uri="{9D8B030D-6E8A-4147-A177-3AD203B41FA5}">
                      <a16:colId xmlns:a16="http://schemas.microsoft.com/office/drawing/2014/main" xmlns="" val="796546066"/>
                    </a:ext>
                  </a:extLst>
                </a:gridCol>
                <a:gridCol w="968991">
                  <a:extLst>
                    <a:ext uri="{9D8B030D-6E8A-4147-A177-3AD203B41FA5}">
                      <a16:colId xmlns:a16="http://schemas.microsoft.com/office/drawing/2014/main" xmlns="" val="1528074380"/>
                    </a:ext>
                  </a:extLst>
                </a:gridCol>
                <a:gridCol w="1037230">
                  <a:extLst>
                    <a:ext uri="{9D8B030D-6E8A-4147-A177-3AD203B41FA5}">
                      <a16:colId xmlns:a16="http://schemas.microsoft.com/office/drawing/2014/main" xmlns="" val="2107474280"/>
                    </a:ext>
                  </a:extLst>
                </a:gridCol>
                <a:gridCol w="723331">
                  <a:extLst>
                    <a:ext uri="{9D8B030D-6E8A-4147-A177-3AD203B41FA5}">
                      <a16:colId xmlns:a16="http://schemas.microsoft.com/office/drawing/2014/main" xmlns="" val="2503450065"/>
                    </a:ext>
                  </a:extLst>
                </a:gridCol>
                <a:gridCol w="873457">
                  <a:extLst>
                    <a:ext uri="{9D8B030D-6E8A-4147-A177-3AD203B41FA5}">
                      <a16:colId xmlns:a16="http://schemas.microsoft.com/office/drawing/2014/main" xmlns="" val="20008"/>
                    </a:ext>
                  </a:extLst>
                </a:gridCol>
              </a:tblGrid>
              <a:tr h="694903">
                <a:tc>
                  <a:txBody>
                    <a:bodyPr/>
                    <a:lstStyle/>
                    <a:p>
                      <a:endParaRPr lang="en-US" sz="1200" dirty="0">
                        <a:solidFill>
                          <a:schemeClr val="tx1">
                            <a:lumMod val="85000"/>
                            <a:lumOff val="15000"/>
                          </a:schemeClr>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tx1">
                            <a:lumMod val="85000"/>
                            <a:lumOff val="15000"/>
                          </a:schemeClr>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Trial Management</a:t>
                      </a:r>
                    </a:p>
                  </a:txBody>
                  <a:tcPr anchor="ctr">
                    <a:lnL w="12700" cap="flat" cmpd="sng" algn="ctr">
                      <a:no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Sites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Risks, Monitoring &amp; Issues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Data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Statistics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eTMF</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1400" b="1" kern="1200" dirty="0">
                          <a:solidFill>
                            <a:schemeClr val="bg1">
                              <a:lumMod val="95000"/>
                            </a:schemeClr>
                          </a:solidFill>
                          <a:effectLst>
                            <a:outerShdw blurRad="38100" dist="38100" dir="2700000" algn="tl">
                              <a:srgbClr val="000000">
                                <a:alpha val="43137"/>
                              </a:srgbClr>
                            </a:outerShdw>
                          </a:effectLst>
                          <a:latin typeface="+mn-lt"/>
                          <a:ea typeface="+mn-ea"/>
                          <a:cs typeface="+mn-cs"/>
                        </a:rPr>
                        <a:t>Disclose</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rgbClr val="F97989"/>
                    </a:solidFill>
                  </a:tcPr>
                </a:tc>
                <a:extLst>
                  <a:ext uri="{0D108BD9-81ED-4DB2-BD59-A6C34878D82A}">
                    <a16:rowId xmlns:a16="http://schemas.microsoft.com/office/drawing/2014/main" xmlns="" val="4025576708"/>
                  </a:ext>
                </a:extLst>
              </a:tr>
              <a:tr h="229338">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Ideas Generated</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chemeClr val="tx1">
                              <a:lumMod val="85000"/>
                              <a:lumOff val="15000"/>
                            </a:schemeClr>
                          </a:solidFill>
                        </a:rPr>
                        <a:t>35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96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45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86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38</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15</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29</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05895564"/>
                  </a:ext>
                </a:extLst>
              </a:tr>
              <a:tr h="224219">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Solutions</a:t>
                      </a:r>
                      <a:r>
                        <a:rPr lang="en-US" sz="1200" b="1" baseline="0" dirty="0">
                          <a:solidFill>
                            <a:schemeClr val="accent1">
                              <a:lumMod val="50000"/>
                            </a:schemeClr>
                          </a:solidFill>
                        </a:rPr>
                        <a:t> Identified</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21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18</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solidFill>
                            <a:schemeClr val="tx1">
                              <a:lumMod val="85000"/>
                              <a:lumOff val="15000"/>
                            </a:schemeClr>
                          </a:solidFill>
                        </a:rPr>
                        <a:t>10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50050569"/>
                  </a:ext>
                </a:extLst>
              </a:tr>
              <a:tr h="224219">
                <a:tc>
                  <a:txBody>
                    <a:bodyPr/>
                    <a:lstStyle/>
                    <a:p>
                      <a:pPr algn="r"/>
                      <a:r>
                        <a:rPr lang="en-US" sz="1400" b="1" dirty="0">
                          <a:solidFill>
                            <a:schemeClr val="accent1">
                              <a:lumMod val="50000"/>
                            </a:schemeClr>
                          </a:solidFill>
                        </a:rPr>
                        <a:t>Point Solutions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dirty="0">
                          <a:solidFill>
                            <a:schemeClr val="accent1">
                              <a:lumMod val="50000"/>
                            </a:schemeClr>
                          </a:solidFill>
                        </a:rPr>
                        <a:t>Point Solutions Shortlisted</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4</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051867035"/>
                  </a:ext>
                </a:extLst>
              </a:tr>
              <a:tr h="266647">
                <a:tc rowSpan="6">
                  <a:txBody>
                    <a:bodyPr/>
                    <a:lstStyle/>
                    <a:p>
                      <a:pPr algn="r"/>
                      <a:r>
                        <a:rPr lang="en-US" sz="1400" b="1" dirty="0">
                          <a:solidFill>
                            <a:schemeClr val="accent1">
                              <a:lumMod val="50000"/>
                            </a:schemeClr>
                          </a:solidFill>
                        </a:rPr>
                        <a:t>Shared</a:t>
                      </a:r>
                      <a:r>
                        <a:rPr lang="en-US" sz="1400" b="1" baseline="0" dirty="0">
                          <a:solidFill>
                            <a:schemeClr val="accent1">
                              <a:lumMod val="50000"/>
                            </a:schemeClr>
                          </a:solidFill>
                        </a:rPr>
                        <a:t> Capabilities Solutions</a:t>
                      </a:r>
                      <a:endParaRPr lang="en-US" sz="14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US" sz="1200" b="1" dirty="0">
                          <a:solidFill>
                            <a:schemeClr val="accent1">
                              <a:lumMod val="50000"/>
                            </a:schemeClr>
                          </a:solidFill>
                        </a:rPr>
                        <a:t>Project Management Tool</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984687310"/>
                  </a:ext>
                </a:extLst>
              </a:tr>
              <a:tr h="224219">
                <a:tc vMerge="1">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dirty="0">
                          <a:solidFill>
                            <a:schemeClr val="accent1">
                              <a:lumMod val="50000"/>
                            </a:schemeClr>
                          </a:solidFill>
                        </a:rPr>
                        <a:t>Issue Tracking &amp; Management System (ITMS)</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702213173"/>
                  </a:ext>
                </a:extLst>
              </a:tr>
              <a:tr h="224219">
                <a:tc vMerge="1">
                  <a:txBody>
                    <a:bodyPr/>
                    <a:lstStyle/>
                    <a:p>
                      <a:endParaRPr lang="en-US"/>
                    </a:p>
                  </a:txBody>
                  <a:tcPr/>
                </a:tc>
                <a:tc>
                  <a:txBody>
                    <a:bodyPr/>
                    <a:lstStyle/>
                    <a:p>
                      <a:pPr algn="r"/>
                      <a:r>
                        <a:rPr lang="en-US" sz="1200" b="1" dirty="0">
                          <a:solidFill>
                            <a:schemeClr val="accent1">
                              <a:lumMod val="50000"/>
                            </a:schemeClr>
                          </a:solidFill>
                        </a:rPr>
                        <a:t>Digital</a:t>
                      </a:r>
                      <a:r>
                        <a:rPr lang="en-US" sz="1200" b="1" baseline="0" dirty="0">
                          <a:solidFill>
                            <a:schemeClr val="accent1">
                              <a:lumMod val="50000"/>
                            </a:schemeClr>
                          </a:solidFill>
                        </a:rPr>
                        <a:t> Analyze Results (</a:t>
                      </a:r>
                      <a:r>
                        <a:rPr lang="en-US" sz="1200" b="1" dirty="0" err="1">
                          <a:solidFill>
                            <a:schemeClr val="accent1">
                              <a:lumMod val="50000"/>
                            </a:schemeClr>
                          </a:solidFill>
                        </a:rPr>
                        <a:t>DARe</a:t>
                      </a:r>
                      <a:r>
                        <a:rPr lang="en-US" sz="1200" b="1" dirty="0">
                          <a:solidFill>
                            <a:schemeClr val="accent1">
                              <a:lumMod val="50000"/>
                            </a:schemeClr>
                          </a:solidFill>
                        </a:rPr>
                        <a:t>)</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316863854"/>
                  </a:ext>
                </a:extLst>
              </a:tr>
              <a:tr h="224219">
                <a:tc vMerge="1">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dirty="0">
                          <a:solidFill>
                            <a:schemeClr val="accent1">
                              <a:lumMod val="50000"/>
                            </a:schemeClr>
                          </a:solidFill>
                        </a:rPr>
                        <a:t>Clinical Access Management Portal (CAMP)</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rgbClr val="FF0000"/>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464351202"/>
                  </a:ext>
                </a:extLst>
              </a:tr>
              <a:tr h="224219">
                <a:tc vMerge="1">
                  <a:txBody>
                    <a:bodyPr/>
                    <a:lstStyle/>
                    <a:p>
                      <a:pPr algn="r"/>
                      <a:endParaRPr lang="en-US" sz="1200" b="1" kern="1200" dirty="0">
                        <a:solidFill>
                          <a:schemeClr val="accent1">
                            <a:lumMod val="50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200" b="1" kern="1200" dirty="0">
                          <a:solidFill>
                            <a:schemeClr val="accent1">
                              <a:lumMod val="50000"/>
                            </a:schemeClr>
                          </a:solidFill>
                          <a:latin typeface="+mn-lt"/>
                          <a:ea typeface="+mn-ea"/>
                          <a:cs typeface="+mn-cs"/>
                        </a:rPr>
                        <a:t>Translation Workbench</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01281483"/>
                  </a:ext>
                </a:extLst>
              </a:tr>
              <a:tr h="224219">
                <a:tc vMerge="1">
                  <a:txBody>
                    <a:bodyPr/>
                    <a:lstStyle/>
                    <a:p>
                      <a:pPr algn="r"/>
                      <a:endParaRPr lang="en-US" sz="1200" b="1" kern="1200" dirty="0">
                        <a:solidFill>
                          <a:schemeClr val="accent1">
                            <a:lumMod val="50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accent1">
                              <a:lumMod val="50000"/>
                            </a:schemeClr>
                          </a:solidFill>
                          <a:latin typeface="+mn-lt"/>
                          <a:ea typeface="+mn-ea"/>
                          <a:cs typeface="+mn-cs"/>
                        </a:rPr>
                        <a:t>Content Reuse Platform (CRP)</a:t>
                      </a:r>
                      <a:endParaRPr lang="en-US" sz="1200" b="1" kern="1200" dirty="0">
                        <a:solidFill>
                          <a:schemeClr val="accent1">
                            <a:lumMod val="50000"/>
                          </a:schemeClr>
                        </a:solidFill>
                        <a:latin typeface="+mn-lt"/>
                        <a:ea typeface="+mn-ea"/>
                        <a:cs typeface="+mn-cs"/>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2322402115"/>
                  </a:ext>
                </a:extLst>
              </a:tr>
              <a:tr h="224219">
                <a:tc rowSpan="2">
                  <a:txBody>
                    <a:bodyPr/>
                    <a:lstStyle/>
                    <a:p>
                      <a:pPr algn="r"/>
                      <a:r>
                        <a:rPr lang="en-US" sz="1400" b="1" dirty="0">
                          <a:solidFill>
                            <a:schemeClr val="accent1">
                              <a:lumMod val="50000"/>
                            </a:schemeClr>
                          </a:solidFill>
                        </a:rPr>
                        <a:t>Transformative Solutions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kern="1200" dirty="0">
                          <a:solidFill>
                            <a:schemeClr val="accent1">
                              <a:lumMod val="50000"/>
                            </a:schemeClr>
                          </a:solidFill>
                          <a:latin typeface="+mn-lt"/>
                          <a:ea typeface="+mn-ea"/>
                          <a:cs typeface="+mn-cs"/>
                        </a:rPr>
                        <a:t>Semantic Clinical Information Model</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4240721370"/>
                  </a:ext>
                </a:extLst>
              </a:tr>
              <a:tr h="224219">
                <a:tc vMerge="1">
                  <a:txBody>
                    <a:bodyPr/>
                    <a:lstStyle/>
                    <a:p>
                      <a:pPr algn="r"/>
                      <a:endParaRPr lang="en-US" sz="11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r>
                        <a:rPr lang="en-US" sz="1200" b="1" kern="1200" dirty="0">
                          <a:solidFill>
                            <a:schemeClr val="accent1">
                              <a:lumMod val="50000"/>
                            </a:schemeClr>
                          </a:solidFill>
                          <a:latin typeface="+mn-lt"/>
                          <a:ea typeface="+mn-ea"/>
                          <a:cs typeface="+mn-cs"/>
                        </a:rPr>
                        <a:t>Automated Datasets Specifications &amp; </a:t>
                      </a:r>
                      <a:r>
                        <a:rPr lang="en-US" sz="1200" b="1" kern="1200" dirty="0" smtClean="0">
                          <a:solidFill>
                            <a:schemeClr val="accent1">
                              <a:lumMod val="50000"/>
                            </a:schemeClr>
                          </a:solidFill>
                          <a:latin typeface="+mn-lt"/>
                          <a:ea typeface="+mn-ea"/>
                          <a:cs typeface="+mn-cs"/>
                        </a:rPr>
                        <a:t>Programming</a:t>
                      </a:r>
                      <a:endParaRPr lang="en-US" sz="1200" b="1" kern="1200" dirty="0">
                        <a:solidFill>
                          <a:schemeClr val="accent1">
                            <a:lumMod val="50000"/>
                          </a:schemeClr>
                        </a:solidFill>
                        <a:latin typeface="+mn-lt"/>
                        <a:ea typeface="+mn-ea"/>
                        <a:cs typeface="+mn-cs"/>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solidFill>
                            <a:schemeClr val="tx1">
                              <a:lumMod val="85000"/>
                              <a:lumOff val="15000"/>
                            </a:schemeClr>
                          </a:solidFill>
                        </a:rPr>
                        <a:t>1</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85000"/>
                            <a:lumOff val="15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11"/>
                  </a:ext>
                </a:extLst>
              </a:tr>
              <a:tr h="302907">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r"/>
                      <a:r>
                        <a:rPr lang="en-US" sz="1200" b="1" dirty="0">
                          <a:solidFill>
                            <a:schemeClr val="accent1">
                              <a:lumMod val="50000"/>
                            </a:schemeClr>
                          </a:solidFill>
                        </a:rPr>
                        <a:t>Total</a:t>
                      </a:r>
                      <a:r>
                        <a:rPr lang="en-US" sz="1200" b="1" baseline="0" dirty="0">
                          <a:solidFill>
                            <a:schemeClr val="accent1">
                              <a:lumMod val="50000"/>
                            </a:schemeClr>
                          </a:solidFill>
                        </a:rPr>
                        <a:t> Solutions Shortlisted</a:t>
                      </a:r>
                      <a:endParaRPr lang="en-US" sz="1200" b="1" dirty="0">
                        <a:solidFill>
                          <a:schemeClr val="accent1">
                            <a:lumMod val="50000"/>
                          </a:schemeClr>
                        </a:solidFill>
                      </a:endParaRP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3</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6</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2</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sz="1200" b="1" dirty="0">
                          <a:solidFill>
                            <a:schemeClr val="tx1">
                              <a:lumMod val="85000"/>
                              <a:lumOff val="15000"/>
                            </a:schemeClr>
                          </a:solidFill>
                        </a:rPr>
                        <a:t>7</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xmlns="" val="1234218992"/>
                  </a:ext>
                </a:extLst>
              </a:tr>
              <a:tr h="303141">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Minimum Estimated Savings by 2021</a:t>
                      </a:r>
                      <a:r>
                        <a:rPr lang="en-US" sz="1200" b="1" baseline="0" dirty="0">
                          <a:solidFill>
                            <a:schemeClr val="accent1">
                              <a:lumMod val="50000"/>
                            </a:schemeClr>
                          </a:solidFill>
                        </a:rPr>
                        <a:t> </a:t>
                      </a:r>
                      <a:r>
                        <a:rPr lang="en-US" sz="1200" b="1" dirty="0">
                          <a:solidFill>
                            <a:schemeClr val="accent1">
                              <a:lumMod val="50000"/>
                            </a:schemeClr>
                          </a:solidFill>
                        </a:rPr>
                        <a:t>(70%)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Calibri" panose="020F0502020204030204" pitchFamily="34" charset="0"/>
                        </a:rPr>
                        <a:t>$1.5Mn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1.0Mn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$1.5Mn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$3.0Mn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$3.0Mn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a:solidFill>
                            <a:srgbClr val="000000"/>
                          </a:solidFill>
                          <a:effectLst/>
                          <a:latin typeface="Calibri" panose="020F0502020204030204" pitchFamily="34" charset="0"/>
                        </a:rPr>
                        <a:t>$0.1Mn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$1.5Mn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39181686"/>
                  </a:ext>
                </a:extLst>
              </a:tr>
              <a:tr h="303141">
                <a:tc>
                  <a:txBody>
                    <a:bodyPr/>
                    <a:lstStyle/>
                    <a:p>
                      <a:pPr algn="r"/>
                      <a:endParaRPr lang="en-US" sz="1200" b="1" dirty="0">
                        <a:solidFill>
                          <a:schemeClr val="accent1">
                            <a:lumMod val="50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1200" b="1" dirty="0">
                          <a:solidFill>
                            <a:schemeClr val="accent1">
                              <a:lumMod val="50000"/>
                            </a:schemeClr>
                          </a:solidFill>
                        </a:rPr>
                        <a:t>Maximum Estimated Savings by 2021 (100%)</a:t>
                      </a:r>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$1.5Mn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$4.0Mn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smtClean="0">
                          <a:solidFill>
                            <a:srgbClr val="000000"/>
                          </a:solidFill>
                          <a:effectLst/>
                          <a:latin typeface="Calibri" panose="020F0502020204030204" pitchFamily="34" charset="0"/>
                        </a:rPr>
                        <a:t>$4.0Mn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smtClean="0">
                          <a:solidFill>
                            <a:srgbClr val="000000"/>
                          </a:solidFill>
                          <a:effectLst/>
                          <a:latin typeface="Calibri" panose="020F0502020204030204" pitchFamily="34" charset="0"/>
                        </a:rPr>
                        <a:t>$0.2Mn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b="1" i="0" u="none" strike="noStrike" dirty="0">
                          <a:solidFill>
                            <a:srgbClr val="000000"/>
                          </a:solidFill>
                          <a:effectLst/>
                          <a:latin typeface="Calibri" panose="020F0502020204030204" pitchFamily="34" charset="0"/>
                        </a:rPr>
                        <a:t>$</a:t>
                      </a:r>
                      <a:r>
                        <a:rPr lang="en-US" sz="1400" b="1" i="0" u="none" strike="noStrike" dirty="0" smtClean="0">
                          <a:solidFill>
                            <a:srgbClr val="000000"/>
                          </a:solidFill>
                          <a:effectLst/>
                          <a:latin typeface="Calibri" panose="020F0502020204030204" pitchFamily="34" charset="0"/>
                        </a:rPr>
                        <a:t>2.0Mn</a:t>
                      </a:r>
                      <a:endParaRPr lang="en-US" sz="1400" b="1" i="0" u="none" strike="noStrike" dirty="0">
                        <a:solidFill>
                          <a:srgbClr val="000000"/>
                        </a:solidFill>
                        <a:effectLst/>
                        <a:latin typeface="Calibri" panose="020F0502020204030204" pitchFamily="34" charset="0"/>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0326350"/>
                  </a:ext>
                </a:extLst>
              </a:tr>
            </a:tbl>
          </a:graphicData>
        </a:graphic>
      </p:graphicFrame>
      <p:sp>
        <p:nvSpPr>
          <p:cNvPr id="37" name="Freeform: Shape 62"/>
          <p:cNvSpPr/>
          <p:nvPr/>
        </p:nvSpPr>
        <p:spPr>
          <a:xfrm>
            <a:off x="405333" y="914401"/>
            <a:ext cx="1435232" cy="544891"/>
          </a:xfrm>
          <a:prstGeom prst="roundRect">
            <a:avLst>
              <a:gd name="adj" fmla="val 5606"/>
            </a:avLst>
          </a:prstGeom>
          <a:solidFill>
            <a:srgbClr val="69E0B7"/>
          </a:solidFill>
          <a:ln>
            <a:noFill/>
          </a:ln>
          <a:effectLst>
            <a:outerShdw blurRad="165100" dist="38100" dir="16200000" sx="98000" sy="98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1400" b="1" dirty="0">
                <a:solidFill>
                  <a:schemeClr val="tx1"/>
                </a:solidFill>
                <a:effectLst>
                  <a:outerShdw blurRad="38100" dist="38100" dir="2700000" algn="tl">
                    <a:srgbClr val="000000">
                      <a:alpha val="43137"/>
                    </a:srgbClr>
                  </a:outerShdw>
                </a:effectLst>
              </a:rPr>
              <a:t>YoY Savings Summary*</a:t>
            </a:r>
            <a:endParaRPr lang="en-IN" sz="1400" dirty="0">
              <a:solidFill>
                <a:schemeClr val="tx1"/>
              </a:solidFill>
              <a:latin typeface="Calibri Light" panose="020F0302020204030204"/>
            </a:endParaRPr>
          </a:p>
        </p:txBody>
      </p:sp>
      <p:sp>
        <p:nvSpPr>
          <p:cNvPr id="38" name="Freeform: Shape 62"/>
          <p:cNvSpPr/>
          <p:nvPr/>
        </p:nvSpPr>
        <p:spPr>
          <a:xfrm>
            <a:off x="590345" y="1488362"/>
            <a:ext cx="2594845" cy="538837"/>
          </a:xfrm>
          <a:prstGeom prst="roundRect">
            <a:avLst>
              <a:gd name="adj" fmla="val 5606"/>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IN" sz="1400" i="1" dirty="0">
                <a:solidFill>
                  <a:schemeClr val="tx1">
                    <a:lumMod val="65000"/>
                    <a:lumOff val="35000"/>
                  </a:schemeClr>
                </a:solidFill>
              </a:rPr>
              <a:t>*Valued at 75% to account for incremental value realisation</a:t>
            </a:r>
          </a:p>
        </p:txBody>
      </p:sp>
    </p:spTree>
    <p:extLst>
      <p:ext uri="{BB962C8B-B14F-4D97-AF65-F5344CB8AC3E}">
        <p14:creationId xmlns:p14="http://schemas.microsoft.com/office/powerpoint/2010/main" val="1852515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eRACT (Electronic Risk Assessment and Categorization Tool)</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RIM-01</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Risk, Issues and Monitoring</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323439"/>
          </a:xfrm>
          <a:prstGeom prst="rect">
            <a:avLst/>
          </a:prstGeom>
        </p:spPr>
        <p:txBody>
          <a:bodyPr wrap="square">
            <a:spAutoFit/>
          </a:bodyPr>
          <a:lstStyle/>
          <a:p>
            <a:pPr lvl="0">
              <a:defRPr/>
            </a:pPr>
            <a:r>
              <a:rPr lang="en-US" sz="1600" dirty="0">
                <a:solidFill>
                  <a:prstClr val="black">
                    <a:lumMod val="75000"/>
                    <a:lumOff val="25000"/>
                  </a:prstClr>
                </a:solidFill>
              </a:rPr>
              <a:t>eRACT is a web based solution facilitating collaboration across stakeholders with linkages to IQRMP and Risk Re-review. eRACT will help facilitate the process of Risk assessment from the current excel based Transcelerate template. The solution will have capabilities to host library of risks, key data points and mitigation plans evolving the process from Risk assessment to predictive Risk management.</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$0.3 </a:t>
            </a:r>
            <a:r>
              <a:rPr lang="en-US" sz="1200" b="1" dirty="0" smtClean="0">
                <a:solidFill>
                  <a:prstClr val="black"/>
                </a:solidFill>
              </a:rPr>
              <a:t>- </a:t>
            </a:r>
            <a:r>
              <a:rPr lang="en-US" sz="1200" b="1" dirty="0">
                <a:solidFill>
                  <a:prstClr val="black"/>
                </a:solidFill>
              </a:rPr>
              <a:t>$</a:t>
            </a:r>
            <a:r>
              <a:rPr lang="en-US" sz="1200" b="1" dirty="0" smtClean="0">
                <a:solidFill>
                  <a:prstClr val="black"/>
                </a:solidFill>
              </a:rPr>
              <a:t>0.4M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2"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342734" y="3534475"/>
            <a:ext cx="1554879" cy="461665"/>
          </a:xfrm>
          <a:prstGeom prst="rect">
            <a:avLst/>
          </a:prstGeom>
        </p:spPr>
        <p:txBody>
          <a:bodyPr wrap="square">
            <a:spAutoFit/>
          </a:bodyPr>
          <a:lstStyle/>
          <a:p>
            <a:pPr lvl="0" algn="ctr">
              <a:defRPr/>
            </a:pPr>
            <a:r>
              <a:rPr lang="en-US" sz="1200" b="1" dirty="0" smtClean="0">
                <a:solidFill>
                  <a:srgbClr val="FF0000"/>
                </a:solidFill>
              </a:rPr>
              <a:t>-$0.02 M</a:t>
            </a:r>
            <a:r>
              <a:rPr lang="en-US" sz="1200" b="1" dirty="0" smtClean="0">
                <a:solidFill>
                  <a:prstClr val="black"/>
                </a:solidFill>
              </a:rPr>
              <a:t> to </a:t>
            </a:r>
          </a:p>
          <a:p>
            <a:pPr lvl="0" algn="ctr">
              <a:defRPr/>
            </a:pPr>
            <a:r>
              <a:rPr lang="en-US" sz="1200" b="1" dirty="0" smtClean="0">
                <a:solidFill>
                  <a:prstClr val="black"/>
                </a:solidFill>
              </a:rPr>
              <a:t>$</a:t>
            </a:r>
            <a:r>
              <a:rPr lang="en-US" sz="1200" b="1" dirty="0">
                <a:solidFill>
                  <a:prstClr val="black"/>
                </a:solidFill>
              </a:rPr>
              <a:t>0.17 </a:t>
            </a:r>
            <a:r>
              <a:rPr lang="en-US" sz="1200" b="1" dirty="0" smtClean="0">
                <a:solidFill>
                  <a:prstClr val="black"/>
                </a:solidFill>
              </a:rPr>
              <a:t>M</a:t>
            </a:r>
            <a:endParaRPr lang="en-US" sz="1200" b="1" dirty="0">
              <a:solidFill>
                <a:prstClr val="black"/>
              </a:solidFill>
            </a:endParaRPr>
          </a:p>
        </p:txBody>
      </p:sp>
      <p:grpSp>
        <p:nvGrpSpPr>
          <p:cNvPr id="6" name="Group 5"/>
          <p:cNvGrpSpPr/>
          <p:nvPr/>
        </p:nvGrpSpPr>
        <p:grpSpPr>
          <a:xfrm>
            <a:off x="8639955" y="2801008"/>
            <a:ext cx="1050555" cy="1016733"/>
            <a:chOff x="7396501" y="4397953"/>
            <a:chExt cx="1262695"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15858" y="5137687"/>
              <a:ext cx="1243338"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62"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39" y="3540742"/>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aphicFrame>
        <p:nvGraphicFramePr>
          <p:cNvPr id="113" name="Table 112"/>
          <p:cNvGraphicFramePr>
            <a:graphicFrameLocks noGrp="1"/>
          </p:cNvGraphicFramePr>
          <p:nvPr>
            <p:extLst/>
          </p:nvPr>
        </p:nvGraphicFramePr>
        <p:xfrm>
          <a:off x="4013165" y="3999957"/>
          <a:ext cx="4022217" cy="2167841"/>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Category library</a:t>
                      </a:r>
                    </a:p>
                    <a:p>
                      <a:pPr marL="346075" indent="-171450" algn="l" fontAlgn="b">
                        <a:buFont typeface="Wingdings" panose="05000000000000000000" pitchFamily="2" charset="2"/>
                        <a:buChar char="§"/>
                      </a:pPr>
                      <a:r>
                        <a:rPr lang="en-US" sz="1200" u="none" strike="noStrike" dirty="0">
                          <a:effectLst/>
                        </a:rPr>
                        <a:t>Risk review and version control</a:t>
                      </a:r>
                    </a:p>
                    <a:p>
                      <a:pPr marL="346075" indent="-171450" algn="l" fontAlgn="b">
                        <a:buFont typeface="Wingdings" panose="05000000000000000000" pitchFamily="2" charset="2"/>
                        <a:buChar char="§"/>
                      </a:pPr>
                      <a:r>
                        <a:rPr lang="en-US" sz="1200" u="none" strike="noStrike" dirty="0">
                          <a:effectLst/>
                        </a:rPr>
                        <a:t>Risk library</a:t>
                      </a:r>
                    </a:p>
                    <a:p>
                      <a:pPr marL="346075" indent="-171450" algn="l" fontAlgn="b">
                        <a:buFont typeface="Wingdings" panose="05000000000000000000" pitchFamily="2" charset="2"/>
                        <a:buChar char="§"/>
                      </a:pPr>
                      <a:r>
                        <a:rPr lang="en-US" sz="1200" u="none" strike="noStrike" dirty="0">
                          <a:effectLst/>
                        </a:rPr>
                        <a:t>Audit Trail</a:t>
                      </a:r>
                    </a:p>
                    <a:p>
                      <a:pPr marL="346075" indent="-171450" algn="l" fontAlgn="b">
                        <a:buFont typeface="Wingdings" panose="05000000000000000000" pitchFamily="2" charset="2"/>
                        <a:buChar char="§"/>
                      </a:pPr>
                      <a:r>
                        <a:rPr lang="en-US" sz="1200" u="none" strike="noStrike" dirty="0">
                          <a:effectLst/>
                        </a:rPr>
                        <a:t>Historical data points</a:t>
                      </a:r>
                    </a:p>
                    <a:p>
                      <a:pPr marL="346075" indent="-171450" algn="l" fontAlgn="b">
                        <a:buFont typeface="Wingdings" panose="05000000000000000000" pitchFamily="2" charset="2"/>
                        <a:buChar char="§"/>
                      </a:pPr>
                      <a:r>
                        <a:rPr lang="en-US" sz="1200" u="none" strike="noStrike" dirty="0">
                          <a:effectLst/>
                        </a:rPr>
                        <a:t>Auto trigger</a:t>
                      </a:r>
                    </a:p>
                    <a:p>
                      <a:pPr marL="346075" indent="-171450" algn="l" fontAlgn="b">
                        <a:buFont typeface="Wingdings" panose="05000000000000000000" pitchFamily="2" charset="2"/>
                        <a:buChar char="§"/>
                      </a:pPr>
                      <a:r>
                        <a:rPr lang="en-US" sz="1200" u="none" strike="noStrike" dirty="0">
                          <a:effectLst/>
                        </a:rPr>
                        <a:t>Trend Analysis</a:t>
                      </a:r>
                    </a:p>
                    <a:p>
                      <a:pPr marL="346075" indent="-171450" algn="l" fontAlgn="b">
                        <a:buFont typeface="Wingdings" panose="05000000000000000000" pitchFamily="2" charset="2"/>
                        <a:buChar char="§"/>
                      </a:pPr>
                      <a:r>
                        <a:rPr lang="en-US" sz="1200" u="none" strike="noStrike" dirty="0">
                          <a:effectLst/>
                        </a:rPr>
                        <a:t>Workflow</a:t>
                      </a:r>
                    </a:p>
                    <a:p>
                      <a:pPr marL="346075" indent="-171450" algn="l" fontAlgn="b">
                        <a:buFont typeface="Wingdings" panose="05000000000000000000" pitchFamily="2" charset="2"/>
                        <a:buChar char="§"/>
                      </a:pPr>
                      <a:r>
                        <a:rPr lang="en-US" sz="1200" u="none" strike="noStrike" dirty="0">
                          <a:effectLst/>
                        </a:rPr>
                        <a:t>Document attachment</a:t>
                      </a:r>
                    </a:p>
                    <a:p>
                      <a:pPr marL="346075" indent="-171450" algn="l" fontAlgn="b">
                        <a:buFont typeface="Wingdings" panose="05000000000000000000" pitchFamily="2" charset="2"/>
                        <a:buChar char="§"/>
                      </a:pPr>
                      <a:r>
                        <a:rPr lang="en-US" sz="1200" u="none" strike="noStrike" dirty="0">
                          <a:effectLst/>
                        </a:rPr>
                        <a:t>Worklist</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Electronic Risk Assessment and Categorization Tool will reduce risk and enable predictive risk management</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174625" indent="0" algn="l" fontAlgn="b">
                        <a:buFont typeface="Wingdings" panose="05000000000000000000" pitchFamily="2" charset="2"/>
                        <a:buNone/>
                      </a:pPr>
                      <a:r>
                        <a:rPr lang="en-US" sz="1200" u="none" strike="noStrike" dirty="0">
                          <a:effectLst/>
                        </a:rPr>
                        <a:t>Custom solution by leveraging existing Lilly</a:t>
                      </a:r>
                      <a:r>
                        <a:rPr lang="en-US" sz="1200" u="none" strike="noStrike" baseline="0" dirty="0">
                          <a:effectLst/>
                        </a:rPr>
                        <a:t> recommended technologies</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nvPr>
        </p:nvGraphicFramePr>
        <p:xfrm>
          <a:off x="262504" y="3986126"/>
          <a:ext cx="3695220" cy="161920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The current risk assessment and categorization process for a study utilizes an excel risk assessment and categorization tool (RACT),  CD/P (word document) and several monitoring plans. </a:t>
                      </a:r>
                    </a:p>
                    <a:p>
                      <a:pPr marL="346075" indent="-171450" algn="l" fontAlgn="b">
                        <a:buFont typeface="Wingdings" panose="05000000000000000000" pitchFamily="2" charset="2"/>
                        <a:buChar char="§"/>
                      </a:pPr>
                      <a:r>
                        <a:rPr lang="en-US" sz="1200" u="none" strike="noStrike" dirty="0">
                          <a:effectLst/>
                        </a:rPr>
                        <a:t>A library of risks, which can be reused doesn't exist. Increase</a:t>
                      </a:r>
                      <a:r>
                        <a:rPr lang="en-US" sz="1200" u="none" strike="noStrike" baseline="0" dirty="0">
                          <a:effectLst/>
                        </a:rPr>
                        <a:t> in</a:t>
                      </a:r>
                      <a:r>
                        <a:rPr lang="en-US" sz="1200" u="none" strike="noStrike" dirty="0">
                          <a:effectLst/>
                        </a:rPr>
                        <a:t> the collaboration and meeting effort</a:t>
                      </a:r>
                    </a:p>
                    <a:p>
                      <a:pPr marL="346075" indent="-171450" algn="l" fontAlgn="b">
                        <a:buFont typeface="Wingdings" panose="05000000000000000000" pitchFamily="2" charset="2"/>
                        <a:buChar char="§"/>
                      </a:pPr>
                      <a:r>
                        <a:rPr lang="en-US" sz="1200" u="none" strike="noStrike" dirty="0">
                          <a:effectLst/>
                        </a:rPr>
                        <a:t>No sufficient version control.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356015"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675529"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0124673" y="3637286"/>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203705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End of Trial Reconciler</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SDMT-07</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Simulate Design and Manage Trial</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584775"/>
          </a:xfrm>
          <a:prstGeom prst="rect">
            <a:avLst/>
          </a:prstGeom>
        </p:spPr>
        <p:txBody>
          <a:bodyPr wrap="square">
            <a:spAutoFit/>
          </a:bodyPr>
          <a:lstStyle/>
          <a:p>
            <a:pPr lvl="0">
              <a:defRPr/>
            </a:pPr>
            <a:r>
              <a:rPr lang="en-US" sz="1600" dirty="0">
                <a:solidFill>
                  <a:prstClr val="black">
                    <a:lumMod val="75000"/>
                    <a:lumOff val="25000"/>
                  </a:prstClr>
                </a:solidFill>
              </a:rPr>
              <a:t>This solution will reconcile information at the end of study from documents (mainly FD), IMPACT and Trialforce: ERB name and address, investigators name and laboratory name. </a:t>
            </a:r>
            <a:endParaRPr kumimoji="0" lang="en-US" sz="16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46510"/>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69154"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81895"/>
            <a:ext cx="1258282" cy="276999"/>
          </a:xfrm>
          <a:prstGeom prst="rect">
            <a:avLst/>
          </a:prstGeom>
        </p:spPr>
        <p:txBody>
          <a:bodyPr wrap="square">
            <a:spAutoFit/>
          </a:bodyPr>
          <a:lstStyle/>
          <a:p>
            <a:pPr lvl="0" algn="ctr">
              <a:defRPr/>
            </a:pPr>
            <a:r>
              <a:rPr lang="en-US" sz="1200" b="1" dirty="0">
                <a:solidFill>
                  <a:prstClr val="black"/>
                </a:solidFill>
              </a:rPr>
              <a:t>$0.2 </a:t>
            </a:r>
            <a:r>
              <a:rPr lang="en-US" sz="1200" b="1" dirty="0" smtClean="0">
                <a:solidFill>
                  <a:prstClr val="black"/>
                </a:solidFill>
              </a:rPr>
              <a:t> to </a:t>
            </a:r>
            <a:r>
              <a:rPr lang="en-US" sz="1200" b="1" dirty="0">
                <a:solidFill>
                  <a:prstClr val="black"/>
                </a:solidFill>
              </a:rPr>
              <a:t>$0.3 </a:t>
            </a:r>
            <a:r>
              <a:rPr lang="en-US" sz="1200" b="1" dirty="0" smtClean="0">
                <a:solidFill>
                  <a:prstClr val="black"/>
                </a:solidFill>
              </a:rPr>
              <a:t>M</a:t>
            </a:r>
            <a:endParaRPr lang="en-US" sz="1200" b="1" dirty="0">
              <a:solidFill>
                <a:prstClr val="black"/>
              </a:solidFill>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3"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69794"/>
            <a:ext cx="1319490" cy="276999"/>
          </a:xfrm>
          <a:prstGeom prst="rect">
            <a:avLst/>
          </a:prstGeom>
        </p:spPr>
        <p:txBody>
          <a:bodyPr wrap="square">
            <a:spAutoFit/>
          </a:bodyPr>
          <a:lstStyle/>
          <a:p>
            <a:pPr lvl="0" algn="ctr">
              <a:defRPr/>
            </a:pPr>
            <a:r>
              <a:rPr lang="en-US" sz="1200" b="1" dirty="0">
                <a:solidFill>
                  <a:prstClr val="black"/>
                </a:solidFill>
              </a:rPr>
              <a:t>$</a:t>
            </a:r>
            <a:r>
              <a:rPr lang="en-US" sz="1200" b="1" dirty="0" smtClean="0">
                <a:solidFill>
                  <a:prstClr val="black"/>
                </a:solidFill>
              </a:rPr>
              <a:t>0.1 - $0.2 M</a:t>
            </a:r>
            <a:endParaRPr lang="en-US" sz="1200" b="1" dirty="0">
              <a:solidFill>
                <a:prstClr val="black"/>
              </a:solidFill>
            </a:endParaRPr>
          </a:p>
        </p:txBody>
      </p:sp>
      <p:grpSp>
        <p:nvGrpSpPr>
          <p:cNvPr id="6" name="Group 5"/>
          <p:cNvGrpSpPr/>
          <p:nvPr/>
        </p:nvGrpSpPr>
        <p:grpSpPr>
          <a:xfrm>
            <a:off x="8639955" y="2801008"/>
            <a:ext cx="1050555" cy="1016733"/>
            <a:chOff x="7396501" y="4397953"/>
            <a:chExt cx="1262695"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15858" y="5137687"/>
              <a:ext cx="1243338"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6-12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605662" y="3546953"/>
            <a:ext cx="448841"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Low</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4" y="3540742"/>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Extract information from documents</a:t>
                      </a:r>
                    </a:p>
                    <a:p>
                      <a:pPr marL="346075" indent="-171450" algn="l" fontAlgn="b">
                        <a:buFont typeface="Wingdings" panose="05000000000000000000" pitchFamily="2" charset="2"/>
                        <a:buChar char="§"/>
                      </a:pPr>
                      <a:r>
                        <a:rPr lang="en-US" sz="1200" u="none" strike="noStrike" dirty="0">
                          <a:effectLst/>
                        </a:rPr>
                        <a:t>Extract information from other systems </a:t>
                      </a:r>
                    </a:p>
                    <a:p>
                      <a:pPr marL="346075" indent="-171450" algn="l" fontAlgn="b">
                        <a:buFont typeface="Wingdings" panose="05000000000000000000" pitchFamily="2" charset="2"/>
                        <a:buChar char="§"/>
                      </a:pPr>
                      <a:r>
                        <a:rPr lang="en-US" sz="1200" u="none" strike="noStrike" dirty="0">
                          <a:effectLst/>
                        </a:rPr>
                        <a:t>Compare between two sources as per mapping rule</a:t>
                      </a:r>
                    </a:p>
                    <a:p>
                      <a:pPr marL="346075" indent="-171450" algn="l" fontAlgn="b">
                        <a:buFont typeface="Wingdings" panose="05000000000000000000" pitchFamily="2" charset="2"/>
                        <a:buChar char="§"/>
                      </a:pPr>
                      <a:r>
                        <a:rPr lang="en-US" sz="1200" u="none" strike="noStrike" dirty="0">
                          <a:effectLst/>
                        </a:rPr>
                        <a:t>Present a report of discrepancies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tool  reduces manual effort and enable timely updates.</a:t>
            </a:r>
          </a:p>
        </p:txBody>
      </p:sp>
      <p:graphicFrame>
        <p:nvGraphicFramePr>
          <p:cNvPr id="114" name="Table 113"/>
          <p:cNvGraphicFramePr>
            <a:graphicFrameLocks noGrp="1"/>
          </p:cNvGraphicFramePr>
          <p:nvPr>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Implement RPA  solution</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4067162907"/>
              </p:ext>
            </p:extLst>
          </p:nvPr>
        </p:nvGraphicFramePr>
        <p:xfrm>
          <a:off x="262504" y="3986126"/>
          <a:ext cx="3695220" cy="143632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Clinical trial project managers performs manual reconciliation of end of study documents  (mainly Financial Disclosure) against clinical trial management system (IMPACT) and Trial Force for information such as ethics review board (ERB) name and address. The process is slow and time consuming.</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356015"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675529"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0124673" y="3637286"/>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4002524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52</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2823738" y="2223899"/>
            <a:ext cx="6544549" cy="615553"/>
          </a:xfrm>
          <a:prstGeom prst="rect">
            <a:avLst/>
          </a:prstGeom>
          <a:noFill/>
          <a:ln>
            <a:noFill/>
          </a:ln>
          <a:effectLst>
            <a:outerShdw blurRad="190500" dist="279400" dir="7560000" algn="ctr" rotWithShape="0">
              <a:srgbClr val="000000">
                <a:alpha val="25000"/>
              </a:srgbClr>
            </a:outerShdw>
          </a:effectLst>
        </p:spPr>
        <p:txBody>
          <a:bodyPr wrap="none" lIns="0" tIns="0" rIns="0" bIns="0" rtlCol="0">
            <a:spAutoFit/>
          </a:bodyPr>
          <a:lstStyle/>
          <a:p>
            <a:pPr algn="ctr"/>
            <a:r>
              <a:rPr lang="en-US" sz="4000" b="1" dirty="0">
                <a:latin typeface="Corbel" panose="020B0503020204020204" pitchFamily="34" charset="0"/>
              </a:rPr>
              <a:t>Shared Capabilities Solutions </a:t>
            </a:r>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427817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Project Management Tool (PMT):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53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29718283"/>
              </p:ext>
            </p:extLst>
          </p:nvPr>
        </p:nvGraphicFramePr>
        <p:xfrm>
          <a:off x="668937" y="957943"/>
          <a:ext cx="11000549" cy="5080897"/>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388566">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1797526">
                <a:tc>
                  <a:txBody>
                    <a:bodyPr/>
                    <a:lstStyle/>
                    <a:p>
                      <a:pPr algn="ctr"/>
                      <a:r>
                        <a:rPr lang="en-US" sz="1800" b="1" dirty="0"/>
                        <a:t>Data - Labs eCRF eCOA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Manual</a:t>
                      </a:r>
                      <a:r>
                        <a:rPr lang="en-US" sz="1800" u="none" strike="noStrike" baseline="0" dirty="0">
                          <a:effectLst/>
                        </a:rPr>
                        <a:t> collation of project status across multiple sources</a:t>
                      </a:r>
                    </a:p>
                    <a:p>
                      <a:pPr marL="460375" indent="-285750" algn="l" fontAlgn="b">
                        <a:buFont typeface="Arial" panose="020B0604020202020204" pitchFamily="34" charset="0"/>
                        <a:buChar char="•"/>
                      </a:pPr>
                      <a:r>
                        <a:rPr lang="en-US" sz="1800" u="none" strike="noStrike" baseline="0" dirty="0">
                          <a:effectLst/>
                        </a:rPr>
                        <a:t>Incomplete execution status at times</a:t>
                      </a:r>
                    </a:p>
                    <a:p>
                      <a:pPr marL="460375" indent="-285750" algn="l" fontAlgn="b">
                        <a:buFont typeface="Arial" panose="020B0604020202020204" pitchFamily="34" charset="0"/>
                        <a:buChar char="•"/>
                      </a:pPr>
                      <a:r>
                        <a:rPr lang="en-US" sz="1800" u="none" strike="noStrike" dirty="0">
                          <a:effectLst/>
                        </a:rPr>
                        <a:t>Inaccurate resource</a:t>
                      </a:r>
                      <a:r>
                        <a:rPr lang="en-US" sz="1800" u="none" strike="noStrike" baseline="0" dirty="0">
                          <a:effectLst/>
                        </a:rPr>
                        <a:t> </a:t>
                      </a:r>
                      <a:r>
                        <a:rPr lang="en-US" sz="1800" u="none" strike="noStrike" dirty="0">
                          <a:effectLst/>
                        </a:rPr>
                        <a:t>needs</a:t>
                      </a:r>
                    </a:p>
                    <a:p>
                      <a:pPr marL="460375" indent="-285750" algn="l" fontAlgn="b">
                        <a:buFont typeface="Arial" panose="020B0604020202020204" pitchFamily="34" charset="0"/>
                        <a:buChar char="•"/>
                      </a:pPr>
                      <a:r>
                        <a:rPr lang="en-US" sz="1800" u="none" strike="noStrike" dirty="0">
                          <a:effectLst/>
                        </a:rPr>
                        <a:t>Manual maintenance of execution checklist</a:t>
                      </a:r>
                    </a:p>
                    <a:p>
                      <a:pPr marL="460375" indent="-285750" algn="l" fontAlgn="b">
                        <a:buFont typeface="Arial" panose="020B0604020202020204" pitchFamily="34" charset="0"/>
                        <a:buChar char="•"/>
                      </a:pPr>
                      <a:r>
                        <a:rPr lang="en-US" sz="1800" u="none" strike="noStrike" dirty="0">
                          <a:effectLst/>
                        </a:rPr>
                        <a:t>Notifications through manual emails</a:t>
                      </a:r>
                      <a:endParaRPr lang="en-US" sz="18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r h="1078515">
                <a:tc>
                  <a:txBody>
                    <a:bodyPr/>
                    <a:lstStyle/>
                    <a:p>
                      <a:pPr algn="ctr" fontAlgn="ctr"/>
                      <a:r>
                        <a:rPr lang="en-US" sz="1800" b="1" u="none" strike="noStrike" dirty="0">
                          <a:effectLst/>
                        </a:rPr>
                        <a:t>Disclose</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Manual workload management</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Manual entries leading to data quality issues</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Lack of visibility to TFL availability/updates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68752860"/>
                  </a:ext>
                </a:extLst>
              </a:tr>
              <a:tr h="359505">
                <a:tc>
                  <a:txBody>
                    <a:bodyPr/>
                    <a:lstStyle/>
                    <a:p>
                      <a:pPr algn="ctr" fontAlgn="ctr"/>
                      <a:r>
                        <a:rPr lang="en-US" sz="1800" b="1" u="none" strike="noStrike" dirty="0">
                          <a:effectLst/>
                        </a:rPr>
                        <a:t>SDMT</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Manual effort for planning, executing, controlling trial related activities</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Notifications through manual emails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2130680932"/>
                  </a:ext>
                </a:extLst>
              </a:tr>
              <a:tr h="359505">
                <a:tc>
                  <a:txBody>
                    <a:bodyPr/>
                    <a:lstStyle/>
                    <a:p>
                      <a:pPr algn="ctr" fontAlgn="ctr"/>
                      <a:r>
                        <a:rPr lang="en-US" sz="1800" b="1" i="0" u="none" strike="noStrike" dirty="0" smtClean="0">
                          <a:solidFill>
                            <a:srgbClr val="000000"/>
                          </a:solidFill>
                          <a:effectLst/>
                          <a:latin typeface="Calibri" panose="020F0502020204030204" pitchFamily="34" charset="0"/>
                        </a:rPr>
                        <a:t>Risks,</a:t>
                      </a:r>
                      <a:r>
                        <a:rPr lang="en-US" sz="1800" b="1" i="0" u="none" strike="noStrike" baseline="0" dirty="0" smtClean="0">
                          <a:solidFill>
                            <a:srgbClr val="000000"/>
                          </a:solidFill>
                          <a:effectLst/>
                          <a:latin typeface="Calibri" panose="020F0502020204030204" pitchFamily="34" charset="0"/>
                        </a:rPr>
                        <a:t> Issues, Monitoring</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No</a:t>
                      </a:r>
                      <a:r>
                        <a:rPr lang="en-US" sz="1800" u="none" strike="noStrike" kern="1200" baseline="0" dirty="0">
                          <a:solidFill>
                            <a:schemeClr val="dk1"/>
                          </a:solidFill>
                          <a:effectLst/>
                          <a:latin typeface="+mn-lt"/>
                          <a:ea typeface="+mn-ea"/>
                          <a:cs typeface="+mn-cs"/>
                        </a:rPr>
                        <a:t> alerts for deliverables and work assignments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10004"/>
                  </a:ext>
                </a:extLst>
              </a:tr>
              <a:tr h="719010">
                <a:tc>
                  <a:txBody>
                    <a:bodyPr/>
                    <a:lstStyle/>
                    <a:p>
                      <a:pPr algn="ctr" fontAlgn="ctr"/>
                      <a:r>
                        <a:rPr lang="en-US" sz="1800" b="1" u="none" strike="noStrike" dirty="0">
                          <a:effectLst/>
                        </a:rPr>
                        <a:t>Statistics</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Lack of visibility of delivery milestones for planning including triggers for initiation of work assignments &amp; peer review/validation for statistical programming</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54957769"/>
                  </a:ext>
                </a:extLst>
              </a:tr>
            </a:tbl>
          </a:graphicData>
        </a:graphic>
      </p:graphicFrame>
    </p:spTree>
    <p:extLst>
      <p:ext uri="{BB962C8B-B14F-4D97-AF65-F5344CB8AC3E}">
        <p14:creationId xmlns:p14="http://schemas.microsoft.com/office/powerpoint/2010/main" val="537693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Project Management Tool (PMT):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3202861610"/>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baseline="0" dirty="0">
                          <a:solidFill>
                            <a:schemeClr val="dk1"/>
                          </a:solidFill>
                          <a:latin typeface="+mn-lt"/>
                          <a:ea typeface="+mn-ea"/>
                          <a:cs typeface="+mn-cs"/>
                        </a:rPr>
                        <a:t>DATA-04, DISC-07, RIM-06, SDMT-02, STAT-17</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a:t>
                      </a:r>
                      <a:r>
                        <a:rPr lang="en-US" sz="1200" baseline="0" dirty="0"/>
                        <a:t> Disclose, SDMT, RIM, STAT</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830997"/>
          </a:xfrm>
          <a:prstGeom prst="rect">
            <a:avLst/>
          </a:prstGeom>
        </p:spPr>
        <p:txBody>
          <a:bodyPr wrap="square">
            <a:spAutoFit/>
          </a:bodyPr>
          <a:lstStyle/>
          <a:p>
            <a:pPr lvl="0">
              <a:defRPr/>
            </a:pPr>
            <a:r>
              <a:rPr lang="en-US" sz="1600" dirty="0">
                <a:solidFill>
                  <a:prstClr val="black">
                    <a:lumMod val="75000"/>
                    <a:lumOff val="25000"/>
                  </a:prstClr>
                </a:solidFill>
              </a:rPr>
              <a:t>The tool will enable seamless integration of project management activities across functional areas and  clinical trials, providing capabilities for planning, execution, monitoring, notification and control of end to end trial related activities</a:t>
            </a:r>
            <a:r>
              <a:rPr lang="en-US" sz="1600" dirty="0" smtClean="0">
                <a:solidFill>
                  <a:prstClr val="black">
                    <a:lumMod val="75000"/>
                    <a:lumOff val="25000"/>
                  </a:prstClr>
                </a:solidFill>
              </a:rPr>
              <a:t>.</a:t>
            </a:r>
            <a:endParaRPr lang="en-US" sz="1600" dirty="0">
              <a:solidFill>
                <a:prstClr val="black">
                  <a:lumMod val="75000"/>
                  <a:lumOff val="25000"/>
                </a:prstClr>
              </a:solidFill>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39615"/>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39615"/>
            <a:ext cx="1258282" cy="276999"/>
          </a:xfrm>
          <a:prstGeom prst="rect">
            <a:avLst/>
          </a:prstGeom>
        </p:spPr>
        <p:txBody>
          <a:bodyPr wrap="square">
            <a:spAutoFit/>
          </a:bodyPr>
          <a:lstStyle/>
          <a:p>
            <a:pPr lvl="0" algn="ctr">
              <a:defRPr/>
            </a:pPr>
            <a:r>
              <a:rPr lang="en-US" sz="1200" b="1" dirty="0" smtClean="0">
                <a:solidFill>
                  <a:prstClr val="black"/>
                </a:solidFill>
              </a:rPr>
              <a:t>$3.0  – $4.2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64128" y="3539615"/>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522977" y="3539615"/>
            <a:ext cx="1319490" cy="276999"/>
          </a:xfrm>
          <a:prstGeom prst="rect">
            <a:avLst/>
          </a:prstGeom>
        </p:spPr>
        <p:txBody>
          <a:bodyPr wrap="square">
            <a:spAutoFit/>
          </a:bodyPr>
          <a:lstStyle/>
          <a:p>
            <a:pPr lvl="0" algn="ctr">
              <a:defRPr/>
            </a:pPr>
            <a:r>
              <a:rPr lang="en-US" sz="1200" b="1" dirty="0" smtClean="0"/>
              <a:t>$0.75 - $2.0 M</a:t>
            </a:r>
            <a:endParaRPr lang="en-US" sz="1200" b="1" dirty="0"/>
          </a:p>
        </p:txBody>
      </p:sp>
      <p:grpSp>
        <p:nvGrpSpPr>
          <p:cNvPr id="6" name="Group 5"/>
          <p:cNvGrpSpPr/>
          <p:nvPr/>
        </p:nvGrpSpPr>
        <p:grpSpPr>
          <a:xfrm>
            <a:off x="8639959" y="2801008"/>
            <a:ext cx="1032924" cy="1016733"/>
            <a:chOff x="7396501" y="4397953"/>
            <a:chExt cx="1241503"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4"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6-12</a:t>
              </a:r>
              <a:r>
                <a:rPr kumimoji="0" lang="en-US" sz="1200" b="1" i="0" u="none" strike="noStrike" kern="1200" cap="none" spc="0" normalizeH="0" noProof="0" dirty="0" smtClean="0">
                  <a:ln>
                    <a:noFill/>
                  </a:ln>
                  <a:solidFill>
                    <a:prstClr val="black"/>
                  </a:solidFill>
                  <a:effectLst/>
                  <a:uLnTx/>
                  <a:uFillTx/>
                  <a:latin typeface="Calibri" panose="020F0502020204030204"/>
                </a:rPr>
                <a:t>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2593" y="3539615"/>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0613882" y="3984401"/>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591074" y="3539615"/>
            <a:ext cx="4780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High</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3" y="3539615"/>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Yes</a:t>
            </a:r>
          </a:p>
        </p:txBody>
      </p:sp>
      <p:graphicFrame>
        <p:nvGraphicFramePr>
          <p:cNvPr id="113" name="Table 112"/>
          <p:cNvGraphicFramePr>
            <a:graphicFrameLocks noGrp="1"/>
          </p:cNvGraphicFramePr>
          <p:nvPr>
            <p:extLst>
              <p:ext uri="{D42A27DB-BD31-4B8C-83A1-F6EECF244321}">
                <p14:modId xmlns:p14="http://schemas.microsoft.com/office/powerpoint/2010/main" val="1623200835"/>
              </p:ext>
            </p:extLst>
          </p:nvPr>
        </p:nvGraphicFramePr>
        <p:xfrm>
          <a:off x="262504" y="4000146"/>
          <a:ext cx="7731768" cy="1802081"/>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Real time view of WIP across trials  and functional areas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Workload Management across teams and trials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Automated work lists and guidance on which systems to  use to complete the work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Automated checklist attachment to task/auto creation of tasks based on checklists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 Reusable templates for project  plans </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Automated task status updates of tasks based on status of  deliverables in various systems (CLUWE and other systems)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Checklist Maintenance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Progress Reporting</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Milestone tracking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 notification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Collaboration  Workflow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Project Management Tool will enable visibility in planning and tracking thus reducing delays</a:t>
            </a:r>
          </a:p>
        </p:txBody>
      </p:sp>
      <p:graphicFrame>
        <p:nvGraphicFramePr>
          <p:cNvPr id="114" name="Table 113"/>
          <p:cNvGraphicFramePr>
            <a:graphicFrameLocks noGrp="1"/>
          </p:cNvGraphicFramePr>
          <p:nvPr>
            <p:extLst>
              <p:ext uri="{D42A27DB-BD31-4B8C-83A1-F6EECF244321}">
                <p14:modId xmlns:p14="http://schemas.microsoft.com/office/powerpoint/2010/main" val="2660749282"/>
              </p:ext>
            </p:extLst>
          </p:nvPr>
        </p:nvGraphicFramePr>
        <p:xfrm>
          <a:off x="8124592" y="4000147"/>
          <a:ext cx="3971503" cy="180208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Investigate capabilities within </a:t>
                      </a:r>
                      <a:r>
                        <a:rPr lang="en-US" sz="1200" u="none" strike="noStrike" dirty="0" err="1" smtClean="0">
                          <a:effectLst/>
                        </a:rPr>
                        <a:t>Planisware</a:t>
                      </a:r>
                      <a:r>
                        <a:rPr lang="en-US" sz="1200" u="none" strike="noStrike" dirty="0" smtClean="0">
                          <a:effectLst/>
                        </a:rPr>
                        <a:t> along with implementation of RPA solution. </a:t>
                      </a:r>
                    </a:p>
                    <a:p>
                      <a:pPr marL="346075" indent="-171450" algn="l" fontAlgn="b">
                        <a:buFont typeface="Wingdings" panose="05000000000000000000" pitchFamily="2" charset="2"/>
                        <a:buChar char="§"/>
                      </a:pPr>
                      <a:r>
                        <a:rPr lang="en-US" sz="1200" u="none" strike="noStrike" dirty="0" smtClean="0">
                          <a:effectLst/>
                        </a:rPr>
                        <a:t>Trello can be considered for project management, task management, collaboration, workflow and notification</a:t>
                      </a:r>
                    </a:p>
                    <a:p>
                      <a:pPr marL="346075" indent="-171450" algn="l" fontAlgn="b">
                        <a:buFont typeface="Wingdings" panose="05000000000000000000" pitchFamily="2" charset="2"/>
                        <a:buChar char="§"/>
                      </a:pPr>
                      <a:r>
                        <a:rPr lang="en-US" sz="1200" u="none" strike="noStrike" dirty="0" smtClean="0">
                          <a:effectLst/>
                        </a:rPr>
                        <a:t>Tableau to address the reporting and analytics requirement.</a:t>
                      </a:r>
                    </a:p>
                    <a:p>
                      <a:pPr marL="346075" indent="-171450" algn="l" fontAlgn="b">
                        <a:buFont typeface="Wingdings" panose="05000000000000000000" pitchFamily="2" charset="2"/>
                        <a:buChar char="§"/>
                      </a:pPr>
                      <a:r>
                        <a:rPr lang="en-US" sz="1200" u="none" strike="noStrike" dirty="0" smtClean="0">
                          <a:effectLst/>
                        </a:rPr>
                        <a:t>RPA  </a:t>
                      </a:r>
                      <a:r>
                        <a:rPr lang="en-US" sz="1200" u="none" strike="noStrike" dirty="0" err="1" smtClean="0">
                          <a:effectLst/>
                        </a:rPr>
                        <a:t>PoC</a:t>
                      </a:r>
                      <a:r>
                        <a:rPr lang="en-US" sz="1200" u="none" strike="noStrike" dirty="0" smtClean="0">
                          <a:effectLst/>
                        </a:rPr>
                        <a:t> is recommended to determine</a:t>
                      </a:r>
                      <a:r>
                        <a:rPr lang="en-US" sz="1200" u="none" strike="noStrike" baseline="0" dirty="0" smtClean="0">
                          <a:effectLst/>
                        </a:rPr>
                        <a:t> </a:t>
                      </a:r>
                      <a:r>
                        <a:rPr lang="en-US" sz="1200" u="none" strike="noStrike" dirty="0" smtClean="0">
                          <a:effectLst/>
                        </a:rPr>
                        <a:t>data extraction possibilities from</a:t>
                      </a:r>
                      <a:r>
                        <a:rPr lang="en-US" sz="1200" u="none" strike="noStrike" baseline="0" dirty="0" smtClean="0">
                          <a:effectLst/>
                        </a:rPr>
                        <a:t> </a:t>
                      </a:r>
                      <a:r>
                        <a:rPr lang="en-US" sz="1200" u="none" strike="noStrike" dirty="0" err="1" smtClean="0">
                          <a:effectLst/>
                        </a:rPr>
                        <a:t>Datavision</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539615"/>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539615"/>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057789" y="3539615"/>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357399" y="3539615"/>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0153341" y="3539615"/>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6" name="Oval 55"/>
          <p:cNvSpPr/>
          <p:nvPr/>
        </p:nvSpPr>
        <p:spPr>
          <a:xfrm>
            <a:off x="10512901" y="3539615"/>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885411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1"/>
            <a:ext cx="10739292" cy="404111"/>
          </a:xfrm>
        </p:spPr>
        <p:txBody>
          <a:bodyPr/>
          <a:lstStyle/>
          <a:p>
            <a:r>
              <a:rPr lang="en-US" dirty="0">
                <a:solidFill>
                  <a:schemeClr val="tx1">
                    <a:lumMod val="75000"/>
                    <a:lumOff val="25000"/>
                  </a:schemeClr>
                </a:solidFill>
              </a:rPr>
              <a:t>Issue Tracking and Management System (ITMS):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55</a:t>
            </a:fld>
            <a:endParaRPr lang="en-US" dirty="0"/>
          </a:p>
        </p:txBody>
      </p:sp>
      <p:graphicFrame>
        <p:nvGraphicFramePr>
          <p:cNvPr id="9" name="Table 8"/>
          <p:cNvGraphicFramePr>
            <a:graphicFrameLocks noGrp="1"/>
          </p:cNvGraphicFramePr>
          <p:nvPr>
            <p:extLst/>
          </p:nvPr>
        </p:nvGraphicFramePr>
        <p:xfrm>
          <a:off x="668937" y="957943"/>
          <a:ext cx="11000549" cy="4361887"/>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388566">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1797526">
                <a:tc>
                  <a:txBody>
                    <a:bodyPr/>
                    <a:lstStyle/>
                    <a:p>
                      <a:pPr algn="ctr"/>
                      <a:r>
                        <a:rPr lang="en-US" sz="1800" b="1" dirty="0"/>
                        <a:t>Data – Labs, eCRF, eCOA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Lack of centralized issue</a:t>
                      </a:r>
                      <a:r>
                        <a:rPr lang="en-US" sz="1800" u="none" strike="noStrike" baseline="0" dirty="0">
                          <a:effectLst/>
                        </a:rPr>
                        <a:t> tracking</a:t>
                      </a:r>
                      <a:endParaRPr lang="en-US" sz="1800" u="none" strike="noStrike" dirty="0">
                        <a:effectLst/>
                      </a:endParaRPr>
                    </a:p>
                    <a:p>
                      <a:pPr marL="460375" indent="-285750" algn="l" fontAlgn="b">
                        <a:buFont typeface="Arial" panose="020B0604020202020204" pitchFamily="34" charset="0"/>
                        <a:buChar char="•"/>
                      </a:pPr>
                      <a:r>
                        <a:rPr lang="en-US" sz="1800" u="none" strike="noStrike" dirty="0">
                          <a:effectLst/>
                        </a:rPr>
                        <a:t>Manual</a:t>
                      </a:r>
                      <a:r>
                        <a:rPr lang="en-US" sz="1800" u="none" strike="noStrike" baseline="0" dirty="0">
                          <a:effectLst/>
                        </a:rPr>
                        <a:t> c</a:t>
                      </a:r>
                      <a:r>
                        <a:rPr lang="en-US" sz="1800" u="none" strike="noStrike" dirty="0">
                          <a:effectLst/>
                        </a:rPr>
                        <a:t>ross</a:t>
                      </a:r>
                      <a:r>
                        <a:rPr lang="en-US" sz="1800" u="none" strike="noStrike" baseline="0" dirty="0">
                          <a:effectLst/>
                        </a:rPr>
                        <a:t> referencing of multiple spreadsheets to gain insights on issues</a:t>
                      </a:r>
                    </a:p>
                    <a:p>
                      <a:pPr marL="460375" indent="-285750" algn="l" fontAlgn="b">
                        <a:buFont typeface="Arial" panose="020B0604020202020204" pitchFamily="34" charset="0"/>
                        <a:buChar char="•"/>
                      </a:pPr>
                      <a:r>
                        <a:rPr lang="en-US" sz="1800" u="none" strike="noStrike" baseline="0" dirty="0">
                          <a:effectLst/>
                        </a:rPr>
                        <a:t>Defining ownership of issue resolution is often cumbersome</a:t>
                      </a:r>
                    </a:p>
                    <a:p>
                      <a:pPr marL="460375" indent="-285750" algn="l" fontAlgn="b">
                        <a:buFont typeface="Arial" panose="020B0604020202020204" pitchFamily="34" charset="0"/>
                        <a:buChar char="•"/>
                      </a:pPr>
                      <a:r>
                        <a:rPr lang="en-US" sz="1800" u="none" strike="noStrike" baseline="0" dirty="0">
                          <a:effectLst/>
                        </a:rPr>
                        <a:t>No alerts are generated automatically for issues that continue to remain unresolved</a:t>
                      </a:r>
                    </a:p>
                    <a:p>
                      <a:pPr marL="460375" indent="-285750" algn="l" fontAlgn="b">
                        <a:buFont typeface="Arial" panose="020B0604020202020204" pitchFamily="34" charset="0"/>
                        <a:buChar char="•"/>
                      </a:pPr>
                      <a:r>
                        <a:rPr lang="en-US" sz="1800" u="none" strike="noStrike" baseline="0" dirty="0">
                          <a:effectLst/>
                        </a:rPr>
                        <a:t>Audit trail of issues is not easily accessible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r h="1078515">
                <a:tc>
                  <a:txBody>
                    <a:bodyPr/>
                    <a:lstStyle/>
                    <a:p>
                      <a:pPr algn="ctr" fontAlgn="ctr"/>
                      <a:r>
                        <a:rPr lang="en-US" sz="1800" b="1" u="none" strike="noStrike" dirty="0">
                          <a:effectLst/>
                        </a:rPr>
                        <a:t>Risk, Issues and Monitoring </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Difficult to monitor issues across multiple sources, capture observations related to KRIs, visualizations and listing reviews tracked to closure</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Manual capture</a:t>
                      </a:r>
                      <a:r>
                        <a:rPr lang="en-US" sz="1800" u="none" strike="noStrike" kern="1200" baseline="0" dirty="0">
                          <a:solidFill>
                            <a:schemeClr val="dk1"/>
                          </a:solidFill>
                          <a:effectLst/>
                          <a:latin typeface="+mn-lt"/>
                          <a:ea typeface="+mn-ea"/>
                          <a:cs typeface="+mn-cs"/>
                        </a:rPr>
                        <a:t> of issues and </a:t>
                      </a:r>
                      <a:r>
                        <a:rPr lang="en-US" sz="1800" u="none" strike="noStrike" kern="1200" dirty="0">
                          <a:solidFill>
                            <a:schemeClr val="dk1"/>
                          </a:solidFill>
                          <a:effectLst/>
                          <a:latin typeface="+mn-lt"/>
                          <a:ea typeface="+mn-ea"/>
                          <a:cs typeface="+mn-cs"/>
                        </a:rPr>
                        <a:t>compilation of reports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68752860"/>
                  </a:ext>
                </a:extLst>
              </a:tr>
              <a:tr h="719010">
                <a:tc>
                  <a:txBody>
                    <a:bodyPr/>
                    <a:lstStyle/>
                    <a:p>
                      <a:pPr algn="ctr" fontAlgn="ctr"/>
                      <a:r>
                        <a:rPr lang="en-US" sz="1800" b="1" u="none" strike="noStrike" dirty="0">
                          <a:effectLst/>
                        </a:rPr>
                        <a:t>Statistics</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Process for tracking issues identified in the clinical data during statistical review is tedious</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Currently no solution for managing issue types and filling related forms for escalation management, follow-up and closure</a:t>
                      </a:r>
                    </a:p>
                    <a:p>
                      <a:pPr marL="460375" indent="-285750" algn="l" defTabSz="914400" rtl="0" eaLnBrk="1" fontAlgn="b" latinLnBrk="0" hangingPunct="1">
                        <a:buFont typeface="Arial" panose="020B0604020202020204" pitchFamily="34" charset="0"/>
                        <a:buChar char="•"/>
                      </a:pPr>
                      <a:endParaRPr lang="en-US" sz="18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54957769"/>
                  </a:ext>
                </a:extLst>
              </a:tr>
            </a:tbl>
          </a:graphicData>
        </a:graphic>
      </p:graphicFrame>
    </p:spTree>
    <p:extLst>
      <p:ext uri="{BB962C8B-B14F-4D97-AF65-F5344CB8AC3E}">
        <p14:creationId xmlns:p14="http://schemas.microsoft.com/office/powerpoint/2010/main" val="558776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Issue Tracking and Management System (ITMS):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2423774196"/>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baseline="0" dirty="0">
                          <a:solidFill>
                            <a:schemeClr val="dk1"/>
                          </a:solidFill>
                          <a:latin typeface="+mn-lt"/>
                          <a:ea typeface="+mn-ea"/>
                          <a:cs typeface="+mn-cs"/>
                        </a:rPr>
                        <a:t>DATA-05, RIM-02, STAT-16</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a:t>
                      </a:r>
                      <a:r>
                        <a:rPr lang="en-US" sz="1200" baseline="0" dirty="0"/>
                        <a:t> RIM, STAT</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323439"/>
          </a:xfrm>
          <a:prstGeom prst="rect">
            <a:avLst/>
          </a:prstGeom>
        </p:spPr>
        <p:txBody>
          <a:bodyPr wrap="square">
            <a:spAutoFit/>
          </a:bodyPr>
          <a:lstStyle/>
          <a:p>
            <a:r>
              <a:rPr lang="en-US" sz="1600" dirty="0">
                <a:solidFill>
                  <a:schemeClr val="tx1">
                    <a:lumMod val="75000"/>
                    <a:lumOff val="25000"/>
                  </a:schemeClr>
                </a:solidFill>
              </a:rPr>
              <a:t>Integrated Issue Tracking and Management system for centralized tracking and reporting. </a:t>
            </a:r>
          </a:p>
          <a:p>
            <a:r>
              <a:rPr lang="en-US" sz="1600" dirty="0">
                <a:solidFill>
                  <a:schemeClr val="tx1">
                    <a:lumMod val="75000"/>
                    <a:lumOff val="25000"/>
                  </a:schemeClr>
                </a:solidFill>
              </a:rPr>
              <a:t>Aggregate and classify issues from multiple sources such as </a:t>
            </a:r>
            <a:r>
              <a:rPr lang="en-US" sz="1600" dirty="0" err="1">
                <a:solidFill>
                  <a:schemeClr val="tx1">
                    <a:lumMod val="75000"/>
                    <a:lumOff val="25000"/>
                  </a:schemeClr>
                </a:solidFill>
              </a:rPr>
              <a:t>sCTMS</a:t>
            </a:r>
            <a:r>
              <a:rPr lang="en-US" sz="1600" dirty="0">
                <a:solidFill>
                  <a:schemeClr val="tx1">
                    <a:lumMod val="75000"/>
                    <a:lumOff val="25000"/>
                  </a:schemeClr>
                </a:solidFill>
              </a:rPr>
              <a:t>, and Esmeralda etc..</a:t>
            </a:r>
          </a:p>
          <a:p>
            <a:r>
              <a:rPr lang="en-US" sz="1600" dirty="0">
                <a:solidFill>
                  <a:schemeClr val="tx1">
                    <a:lumMod val="75000"/>
                    <a:lumOff val="25000"/>
                  </a:schemeClr>
                </a:solidFill>
              </a:rPr>
              <a:t>Enable study team to take data driven decisions and interventions for managing risks and issues.</a:t>
            </a:r>
          </a:p>
          <a:p>
            <a:r>
              <a:rPr lang="en-US" sz="1600" dirty="0">
                <a:solidFill>
                  <a:schemeClr val="tx1">
                    <a:lumMod val="75000"/>
                    <a:lumOff val="25000"/>
                  </a:schemeClr>
                </a:solidFill>
              </a:rPr>
              <a:t>Capability to add new issues for groups where issues are logged and tracked manually in excel/word etc..</a:t>
            </a: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17718"/>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17718"/>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17718"/>
            <a:ext cx="1258282" cy="276999"/>
          </a:xfrm>
          <a:prstGeom prst="rect">
            <a:avLst/>
          </a:prstGeom>
        </p:spPr>
        <p:txBody>
          <a:bodyPr wrap="square">
            <a:spAutoFit/>
          </a:bodyPr>
          <a:lstStyle/>
          <a:p>
            <a:pPr lvl="0" algn="ctr">
              <a:defRPr/>
            </a:pPr>
            <a:r>
              <a:rPr lang="en-US" sz="1200" b="1" dirty="0" smtClean="0">
                <a:solidFill>
                  <a:prstClr val="black"/>
                </a:solidFill>
              </a:rPr>
              <a:t>$4.4 - $6.4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64128" y="3517718"/>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17718"/>
            <a:ext cx="1871271" cy="276999"/>
          </a:xfrm>
          <a:prstGeom prst="rect">
            <a:avLst/>
          </a:prstGeom>
        </p:spPr>
        <p:txBody>
          <a:bodyPr wrap="square">
            <a:spAutoFit/>
          </a:bodyPr>
          <a:lstStyle/>
          <a:p>
            <a:pPr lvl="0" algn="ctr">
              <a:defRPr/>
            </a:pPr>
            <a:r>
              <a:rPr lang="en-US" sz="1200" b="1" dirty="0"/>
              <a:t>$ </a:t>
            </a:r>
            <a:r>
              <a:rPr lang="en-US" sz="1200" b="1" dirty="0" smtClean="0"/>
              <a:t>3.3 - $5.2 M</a:t>
            </a:r>
            <a:endParaRPr lang="en-US" sz="1200" b="1" dirty="0"/>
          </a:p>
        </p:txBody>
      </p:sp>
      <p:grpSp>
        <p:nvGrpSpPr>
          <p:cNvPr id="6" name="Group 5"/>
          <p:cNvGrpSpPr/>
          <p:nvPr/>
        </p:nvGrpSpPr>
        <p:grpSpPr>
          <a:xfrm>
            <a:off x="8639959" y="2801008"/>
            <a:ext cx="1032924" cy="1016733"/>
            <a:chOff x="7396501" y="4397953"/>
            <a:chExt cx="1241503"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4"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6-12</a:t>
              </a:r>
              <a:r>
                <a:rPr kumimoji="0" lang="en-US" sz="1200" b="1" i="0" u="none" strike="noStrike" kern="1200" cap="none" spc="0" normalizeH="0" noProof="0" dirty="0" smtClean="0">
                  <a:ln>
                    <a:noFill/>
                  </a:ln>
                  <a:solidFill>
                    <a:prstClr val="black"/>
                  </a:solidFill>
                  <a:effectLst/>
                  <a:uLnTx/>
                  <a:uFillTx/>
                  <a:latin typeface="Calibri" panose="020F0502020204030204"/>
                </a:rPr>
                <a:t>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2593"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3" y="3517718"/>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39" y="3517718"/>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2871233131"/>
              </p:ext>
            </p:extLst>
          </p:nvPr>
        </p:nvGraphicFramePr>
        <p:xfrm>
          <a:off x="262504" y="4000146"/>
          <a:ext cx="7731768" cy="1619201"/>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documentation with ability to attach documents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classification and prioritization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aggregation (grouping) and relationship management across issues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assignment, tracking, status updates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Alerts and notification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Escalation process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Reports and Trends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Duplicate Check</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Workflow capabilities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Automated issue capture</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Issue and risk reconciliation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Ability to monitor issues against standardized expected issue resolution time frame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Issue Tracking Management System will facilitate timely decision-making thereby managing </a:t>
            </a:r>
            <a:r>
              <a:rPr lang="en-US" sz="1400" dirty="0" smtClean="0">
                <a:solidFill>
                  <a:schemeClr val="bg1"/>
                </a:solidFill>
              </a:rPr>
              <a:t>risks</a:t>
            </a:r>
            <a:endParaRPr lang="en-US" sz="1400" dirty="0">
              <a:solidFill>
                <a:schemeClr val="bg1"/>
              </a:solidFill>
            </a:endParaRPr>
          </a:p>
        </p:txBody>
      </p:sp>
      <p:graphicFrame>
        <p:nvGraphicFramePr>
          <p:cNvPr id="114" name="Table 113"/>
          <p:cNvGraphicFramePr>
            <a:graphicFrameLocks noGrp="1"/>
          </p:cNvGraphicFramePr>
          <p:nvPr>
            <p:extLst>
              <p:ext uri="{D42A27DB-BD31-4B8C-83A1-F6EECF244321}">
                <p14:modId xmlns:p14="http://schemas.microsoft.com/office/powerpoint/2010/main" val="1798634446"/>
              </p:ext>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Leverage Trello for workflow and notification (Currently Lilly IBU is using Trello for Project management) </a:t>
                      </a:r>
                    </a:p>
                    <a:p>
                      <a:pPr marL="346075" indent="-171450" algn="l" fontAlgn="b">
                        <a:buFont typeface="Wingdings" panose="05000000000000000000" pitchFamily="2" charset="2"/>
                        <a:buChar char="§"/>
                      </a:pPr>
                      <a:endParaRPr lang="en-US" sz="1200" u="none" strike="noStrike" dirty="0" smtClean="0">
                        <a:effectLst/>
                      </a:endParaRPr>
                    </a:p>
                    <a:p>
                      <a:pPr marL="346075" indent="-171450" algn="l" fontAlgn="b">
                        <a:buFont typeface="Wingdings" panose="05000000000000000000" pitchFamily="2" charset="2"/>
                        <a:buChar char="§"/>
                      </a:pPr>
                      <a:r>
                        <a:rPr lang="en-US" sz="1200" u="none" strike="noStrike" dirty="0" smtClean="0">
                          <a:effectLst/>
                        </a:rPr>
                        <a:t>Build reporting in Tableau after integrating with information hub.</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51771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057789"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357399"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0153341"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6" name="Oval 55"/>
          <p:cNvSpPr/>
          <p:nvPr/>
        </p:nvSpPr>
        <p:spPr>
          <a:xfrm>
            <a:off x="10512901"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673022" y="351771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179870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1"/>
            <a:ext cx="10739292" cy="404111"/>
          </a:xfrm>
        </p:spPr>
        <p:txBody>
          <a:bodyPr/>
          <a:lstStyle/>
          <a:p>
            <a:r>
              <a:rPr lang="en-US" dirty="0">
                <a:solidFill>
                  <a:schemeClr val="tx1">
                    <a:lumMod val="75000"/>
                    <a:lumOff val="25000"/>
                  </a:schemeClr>
                </a:solidFill>
              </a:rPr>
              <a:t>Clinical Access Management Portal (CAMP):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57</a:t>
            </a:fld>
            <a:endParaRPr lang="en-US" dirty="0"/>
          </a:p>
        </p:txBody>
      </p:sp>
      <p:graphicFrame>
        <p:nvGraphicFramePr>
          <p:cNvPr id="9" name="Table 8"/>
          <p:cNvGraphicFramePr>
            <a:graphicFrameLocks noGrp="1"/>
          </p:cNvGraphicFramePr>
          <p:nvPr>
            <p:extLst/>
          </p:nvPr>
        </p:nvGraphicFramePr>
        <p:xfrm>
          <a:off x="668937" y="957943"/>
          <a:ext cx="11000549" cy="2554256"/>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249062">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1152176">
                <a:tc>
                  <a:txBody>
                    <a:bodyPr/>
                    <a:lstStyle/>
                    <a:p>
                      <a:pPr algn="ctr"/>
                      <a:r>
                        <a:rPr lang="en-US" sz="1800" b="1" dirty="0"/>
                        <a:t>Data - Labs eCRF eCOA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baseline="0" dirty="0">
                          <a:effectLst/>
                        </a:rPr>
                        <a:t>Manual access requests for each user need to be sent for 8-10 different systems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r h="703333">
                <a:tc>
                  <a:txBody>
                    <a:bodyPr/>
                    <a:lstStyle/>
                    <a:p>
                      <a:pPr algn="ctr" fontAlgn="ctr"/>
                      <a:r>
                        <a:rPr lang="en-US" sz="1800" b="1" i="0" u="none" strike="noStrike" dirty="0">
                          <a:solidFill>
                            <a:srgbClr val="000000"/>
                          </a:solidFill>
                          <a:effectLst/>
                          <a:latin typeface="Calibri" panose="020F0502020204030204" pitchFamily="34" charset="0"/>
                        </a:rPr>
                        <a:t>ES &amp; SP</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Cumbersome</a:t>
                      </a:r>
                      <a:r>
                        <a:rPr lang="en-US" sz="1800" u="none" strike="noStrike" kern="1200" baseline="0" dirty="0">
                          <a:solidFill>
                            <a:schemeClr val="dk1"/>
                          </a:solidFill>
                          <a:effectLst/>
                          <a:latin typeface="+mn-lt"/>
                          <a:ea typeface="+mn-ea"/>
                          <a:cs typeface="+mn-cs"/>
                        </a:rPr>
                        <a:t> and manual process of </a:t>
                      </a:r>
                      <a:r>
                        <a:rPr lang="en-US" sz="1800" u="none" strike="noStrike" kern="1200" dirty="0">
                          <a:solidFill>
                            <a:schemeClr val="dk1"/>
                          </a:solidFill>
                          <a:effectLst/>
                          <a:latin typeface="+mn-lt"/>
                          <a:ea typeface="+mn-ea"/>
                          <a:cs typeface="+mn-cs"/>
                        </a:rPr>
                        <a:t>access roster</a:t>
                      </a:r>
                      <a:r>
                        <a:rPr lang="en-US" sz="1800" u="none" strike="noStrike" kern="1200" baseline="0" dirty="0">
                          <a:solidFill>
                            <a:schemeClr val="dk1"/>
                          </a:solidFill>
                          <a:effectLst/>
                          <a:latin typeface="+mn-lt"/>
                          <a:ea typeface="+mn-ea"/>
                          <a:cs typeface="+mn-cs"/>
                        </a:rPr>
                        <a:t> </a:t>
                      </a:r>
                      <a:r>
                        <a:rPr lang="en-US" sz="1800" u="none" strike="noStrike" kern="1200" dirty="0">
                          <a:solidFill>
                            <a:schemeClr val="dk1"/>
                          </a:solidFill>
                          <a:effectLst/>
                          <a:latin typeface="+mn-lt"/>
                          <a:ea typeface="+mn-ea"/>
                          <a:cs typeface="+mn-cs"/>
                        </a:rPr>
                        <a:t>creation</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Possibility</a:t>
                      </a:r>
                      <a:r>
                        <a:rPr lang="en-US" sz="1800" u="none" strike="noStrike" kern="1200" baseline="0" dirty="0">
                          <a:solidFill>
                            <a:schemeClr val="dk1"/>
                          </a:solidFill>
                          <a:effectLst/>
                          <a:latin typeface="+mn-lt"/>
                          <a:ea typeface="+mn-ea"/>
                          <a:cs typeface="+mn-cs"/>
                        </a:rPr>
                        <a:t> for improvement in </a:t>
                      </a:r>
                      <a:r>
                        <a:rPr lang="en-US" sz="1800" u="none" strike="noStrike" kern="1200" dirty="0">
                          <a:solidFill>
                            <a:schemeClr val="dk1"/>
                          </a:solidFill>
                          <a:effectLst/>
                          <a:latin typeface="+mn-lt"/>
                          <a:ea typeface="+mn-ea"/>
                          <a:cs typeface="+mn-cs"/>
                        </a:rPr>
                        <a:t>compliance monitoring</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Lack</a:t>
                      </a:r>
                      <a:r>
                        <a:rPr lang="en-US" sz="1800" u="none" strike="noStrike" kern="1200" baseline="0" dirty="0">
                          <a:solidFill>
                            <a:schemeClr val="dk1"/>
                          </a:solidFill>
                          <a:effectLst/>
                          <a:latin typeface="+mn-lt"/>
                          <a:ea typeface="+mn-ea"/>
                          <a:cs typeface="+mn-cs"/>
                        </a:rPr>
                        <a:t> of audit trail for </a:t>
                      </a:r>
                      <a:r>
                        <a:rPr lang="en-US" sz="1800" u="none" strike="noStrike" kern="1200" dirty="0">
                          <a:solidFill>
                            <a:schemeClr val="dk1"/>
                          </a:solidFill>
                          <a:effectLst/>
                          <a:latin typeface="+mn-lt"/>
                          <a:ea typeface="+mn-ea"/>
                          <a:cs typeface="+mn-cs"/>
                        </a:rPr>
                        <a:t>training</a:t>
                      </a:r>
                      <a:r>
                        <a:rPr lang="en-US" sz="1800" u="none" strike="noStrike" kern="1200" baseline="0" dirty="0">
                          <a:solidFill>
                            <a:schemeClr val="dk1"/>
                          </a:solidFill>
                          <a:effectLst/>
                          <a:latin typeface="+mn-lt"/>
                          <a:ea typeface="+mn-ea"/>
                          <a:cs typeface="+mn-cs"/>
                        </a:rPr>
                        <a:t> details</a:t>
                      </a:r>
                      <a:endParaRPr lang="en-US" sz="1800" u="none" strike="noStrike" kern="1200" dirty="0">
                        <a:solidFill>
                          <a:schemeClr val="dk1"/>
                        </a:solidFill>
                        <a:effectLst/>
                        <a:latin typeface="+mn-lt"/>
                        <a:ea typeface="+mn-ea"/>
                        <a:cs typeface="+mn-cs"/>
                      </a:endParaRP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Extended</a:t>
                      </a:r>
                      <a:r>
                        <a:rPr lang="en-US" sz="1800" u="none" strike="noStrike" kern="1200" baseline="0" dirty="0">
                          <a:solidFill>
                            <a:schemeClr val="dk1"/>
                          </a:solidFill>
                          <a:effectLst/>
                          <a:latin typeface="+mn-lt"/>
                          <a:ea typeface="+mn-ea"/>
                          <a:cs typeface="+mn-cs"/>
                        </a:rPr>
                        <a:t> duration for obtaining access because of </a:t>
                      </a:r>
                      <a:r>
                        <a:rPr lang="en-US" sz="1800" u="none" strike="noStrike" kern="1200" dirty="0">
                          <a:solidFill>
                            <a:schemeClr val="dk1"/>
                          </a:solidFill>
                          <a:effectLst/>
                          <a:latin typeface="+mn-lt"/>
                          <a:ea typeface="+mn-ea"/>
                          <a:cs typeface="+mn-cs"/>
                        </a:rPr>
                        <a:t>delay in approvals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68752860"/>
                  </a:ext>
                </a:extLst>
              </a:tr>
            </a:tbl>
          </a:graphicData>
        </a:graphic>
      </p:graphicFrame>
    </p:spTree>
    <p:extLst>
      <p:ext uri="{BB962C8B-B14F-4D97-AF65-F5344CB8AC3E}">
        <p14:creationId xmlns:p14="http://schemas.microsoft.com/office/powerpoint/2010/main" val="79459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Clinical Access Management Portal (CAMP):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1466277074"/>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baseline="0" dirty="0">
                          <a:solidFill>
                            <a:schemeClr val="dk1"/>
                          </a:solidFill>
                          <a:latin typeface="+mn-lt"/>
                          <a:ea typeface="+mn-ea"/>
                          <a:cs typeface="+mn-cs"/>
                        </a:rPr>
                        <a:t>DATA-18, ESSP-03</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Data,</a:t>
                      </a:r>
                      <a:r>
                        <a:rPr lang="en-US" sz="1200" baseline="0" dirty="0"/>
                        <a:t> ESSP</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6" y="1307944"/>
            <a:ext cx="8391833" cy="1323439"/>
          </a:xfrm>
          <a:prstGeom prst="rect">
            <a:avLst/>
          </a:prstGeom>
        </p:spPr>
        <p:txBody>
          <a:bodyPr wrap="square">
            <a:spAutoFit/>
          </a:bodyPr>
          <a:lstStyle/>
          <a:p>
            <a:r>
              <a:rPr lang="en-US" sz="1600" dirty="0">
                <a:solidFill>
                  <a:schemeClr val="tx1">
                    <a:lumMod val="75000"/>
                    <a:lumOff val="25000"/>
                  </a:schemeClr>
                </a:solidFill>
              </a:rPr>
              <a:t>Centrally manage access and rights of study personnel based on study role over multiple system. This solution will provide capability to provide and manage access to users across systems such as. Inform, IWRS, </a:t>
            </a:r>
            <a:r>
              <a:rPr lang="en-US" sz="1600" dirty="0" err="1">
                <a:solidFill>
                  <a:schemeClr val="tx1">
                    <a:lumMod val="75000"/>
                    <a:lumOff val="25000"/>
                  </a:schemeClr>
                </a:solidFill>
              </a:rPr>
              <a:t>eCOA</a:t>
            </a:r>
            <a:r>
              <a:rPr lang="en-US" sz="1600" dirty="0">
                <a:solidFill>
                  <a:schemeClr val="tx1">
                    <a:lumMod val="75000"/>
                    <a:lumOff val="25000"/>
                  </a:schemeClr>
                </a:solidFill>
              </a:rPr>
              <a:t>, lab </a:t>
            </a:r>
            <a:r>
              <a:rPr lang="en-US" sz="1600" dirty="0" smtClean="0">
                <a:solidFill>
                  <a:schemeClr val="tx1">
                    <a:lumMod val="75000"/>
                    <a:lumOff val="25000"/>
                  </a:schemeClr>
                </a:solidFill>
              </a:rPr>
              <a:t>portal. The </a:t>
            </a:r>
            <a:r>
              <a:rPr lang="en-US" sz="1600" dirty="0">
                <a:solidFill>
                  <a:schemeClr val="tx1">
                    <a:lumMod val="75000"/>
                    <a:lumOff val="25000"/>
                  </a:schemeClr>
                </a:solidFill>
              </a:rPr>
              <a:t>system will have a single entry point where Usernames, Systems , Relevant roles , Trial Names will be selected and the system access will be provided or initiated.</a:t>
            </a: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401462" y="3517718"/>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17718"/>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17718"/>
            <a:ext cx="1258282" cy="276999"/>
          </a:xfrm>
          <a:prstGeom prst="rect">
            <a:avLst/>
          </a:prstGeom>
        </p:spPr>
        <p:txBody>
          <a:bodyPr wrap="square">
            <a:spAutoFit/>
          </a:bodyPr>
          <a:lstStyle/>
          <a:p>
            <a:pPr lvl="0" algn="ctr">
              <a:defRPr/>
            </a:pPr>
            <a:r>
              <a:rPr lang="en-US" sz="1200" b="1" dirty="0" smtClean="0">
                <a:solidFill>
                  <a:prstClr val="black"/>
                </a:solidFill>
              </a:rPr>
              <a:t>$0.9 - $1.3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64128" y="3517718"/>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17718"/>
            <a:ext cx="1871271" cy="461665"/>
          </a:xfrm>
          <a:prstGeom prst="rect">
            <a:avLst/>
          </a:prstGeom>
        </p:spPr>
        <p:txBody>
          <a:bodyPr wrap="square">
            <a:spAutoFit/>
          </a:bodyPr>
          <a:lstStyle/>
          <a:p>
            <a:pPr lvl="0" algn="ctr">
              <a:defRPr/>
            </a:pPr>
            <a:r>
              <a:rPr lang="en-US" sz="1200" b="1" dirty="0" smtClean="0">
                <a:solidFill>
                  <a:srgbClr val="FF0000"/>
                </a:solidFill>
              </a:rPr>
              <a:t>-$ 0.3 M</a:t>
            </a:r>
            <a:r>
              <a:rPr lang="en-US" sz="1200" b="1" dirty="0" smtClean="0"/>
              <a:t> to </a:t>
            </a:r>
          </a:p>
          <a:p>
            <a:pPr lvl="0" algn="ctr">
              <a:defRPr/>
            </a:pPr>
            <a:r>
              <a:rPr lang="en-US" sz="1200" b="1" dirty="0" smtClean="0"/>
              <a:t>$0.1 M</a:t>
            </a:r>
            <a:endParaRPr lang="en-US" sz="1200" b="1" dirty="0"/>
          </a:p>
        </p:txBody>
      </p:sp>
      <p:grpSp>
        <p:nvGrpSpPr>
          <p:cNvPr id="6" name="Group 5"/>
          <p:cNvGrpSpPr/>
          <p:nvPr/>
        </p:nvGrpSpPr>
        <p:grpSpPr>
          <a:xfrm>
            <a:off x="8639959" y="2801008"/>
            <a:ext cx="1032924" cy="1016733"/>
            <a:chOff x="7396501" y="4397953"/>
            <a:chExt cx="1241503"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37054" y="5137687"/>
              <a:ext cx="12009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6-12</a:t>
              </a:r>
              <a:r>
                <a:rPr kumimoji="0" lang="en-US" sz="1200" b="1" i="0" u="none" strike="noStrike" kern="1200" cap="none" spc="0" normalizeH="0" noProof="0" dirty="0" smtClean="0">
                  <a:ln>
                    <a:noFill/>
                  </a:ln>
                  <a:solidFill>
                    <a:prstClr val="black"/>
                  </a:solidFill>
                  <a:effectLst/>
                  <a:uLnTx/>
                  <a:uFillTx/>
                  <a:latin typeface="Calibri" panose="020F0502020204030204"/>
                </a:rPr>
                <a:t>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3" y="3517718"/>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4" y="3517718"/>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Yes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2622452145"/>
              </p:ext>
            </p:extLst>
          </p:nvPr>
        </p:nvGraphicFramePr>
        <p:xfrm>
          <a:off x="262504" y="4000146"/>
          <a:ext cx="7731768" cy="1984961"/>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Portal with single window for access management (requests, changes and removals) across systems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Integration with </a:t>
                      </a:r>
                      <a:r>
                        <a:rPr lang="en-US" sz="1200" u="none" strike="noStrike" kern="1200" dirty="0" err="1" smtClean="0">
                          <a:solidFill>
                            <a:schemeClr val="dk1"/>
                          </a:solidFill>
                          <a:effectLst/>
                          <a:latin typeface="+mn-lt"/>
                          <a:ea typeface="+mn-ea"/>
                          <a:cs typeface="+mn-cs"/>
                        </a:rPr>
                        <a:t>MyAccess</a:t>
                      </a:r>
                      <a:r>
                        <a:rPr lang="en-US" sz="1200" u="none" strike="noStrike" kern="1200" dirty="0" smtClean="0">
                          <a:solidFill>
                            <a:schemeClr val="dk1"/>
                          </a:solidFill>
                          <a:effectLst/>
                          <a:latin typeface="+mn-lt"/>
                          <a:ea typeface="+mn-ea"/>
                          <a:cs typeface="+mn-cs"/>
                        </a:rPr>
                        <a:t> for semi automated/fully automated access management implementation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Capability to define and maintain roles and access across systems and studies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Integration with Success Factor to automatically requests training based on roles or ability to auto submit training assignment requests based on access required</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Access roster management across systems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Workflow and notification</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Auto access revoke requests for resources who are leaving Lilly</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Additional Recommendation for long term: Integrated onboarding (integration with field glass for automatic identification newly on boarded resources, automated laptop/email requests for those resources, building access etc..)</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Clinical Access Management Solution will improve compliance and reduce manual </a:t>
            </a:r>
            <a:r>
              <a:rPr lang="en-US" sz="1400" dirty="0" smtClean="0">
                <a:solidFill>
                  <a:schemeClr val="bg1"/>
                </a:solidFill>
              </a:rPr>
              <a:t>effort</a:t>
            </a:r>
            <a:endParaRPr lang="en-US" sz="1400" dirty="0">
              <a:solidFill>
                <a:schemeClr val="bg1"/>
              </a:solidFill>
            </a:endParaRPr>
          </a:p>
        </p:txBody>
      </p:sp>
      <p:graphicFrame>
        <p:nvGraphicFramePr>
          <p:cNvPr id="114" name="Table 113"/>
          <p:cNvGraphicFramePr>
            <a:graphicFrameLocks noGrp="1"/>
          </p:cNvGraphicFramePr>
          <p:nvPr>
            <p:extLst>
              <p:ext uri="{D42A27DB-BD31-4B8C-83A1-F6EECF244321}">
                <p14:modId xmlns:p14="http://schemas.microsoft.com/office/powerpoint/2010/main" val="1752853704"/>
              </p:ext>
            </p:extLst>
          </p:nvPr>
        </p:nvGraphicFramePr>
        <p:xfrm>
          <a:off x="8124592" y="4000147"/>
          <a:ext cx="3971503" cy="161920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Leverage My access capabilities for internal systems to fully or partially automate access management. </a:t>
                      </a:r>
                    </a:p>
                    <a:p>
                      <a:pPr marL="346075" indent="-171450" algn="l" fontAlgn="b">
                        <a:buFont typeface="Wingdings" panose="05000000000000000000" pitchFamily="2" charset="2"/>
                        <a:buChar char="§"/>
                      </a:pPr>
                      <a:r>
                        <a:rPr lang="en-US" sz="1200" u="none" strike="noStrike" dirty="0" err="1" smtClean="0">
                          <a:effectLst/>
                        </a:rPr>
                        <a:t>NodeJs</a:t>
                      </a:r>
                      <a:r>
                        <a:rPr lang="en-US" sz="1200" u="none" strike="noStrike" dirty="0" smtClean="0">
                          <a:effectLst/>
                        </a:rPr>
                        <a:t>, </a:t>
                      </a:r>
                      <a:r>
                        <a:rPr lang="en-US" sz="1200" u="none" strike="noStrike" dirty="0" err="1" smtClean="0">
                          <a:effectLst/>
                        </a:rPr>
                        <a:t>Heroku</a:t>
                      </a:r>
                      <a:r>
                        <a:rPr lang="en-US" sz="1200" u="none" strike="noStrike" dirty="0" smtClean="0">
                          <a:effectLst/>
                        </a:rPr>
                        <a:t> for front end to integrate access to various systems into a single window</a:t>
                      </a:r>
                    </a:p>
                    <a:p>
                      <a:pPr marL="346075" indent="-171450" algn="l" fontAlgn="b">
                        <a:buFont typeface="Wingdings" panose="05000000000000000000" pitchFamily="2" charset="2"/>
                        <a:buChar char="§"/>
                      </a:pPr>
                      <a:r>
                        <a:rPr lang="en-US" sz="1200" u="none" strike="noStrike" dirty="0" smtClean="0">
                          <a:effectLst/>
                        </a:rPr>
                        <a:t>RPA to automate data collection and access requests for external systems from the common front end</a:t>
                      </a:r>
                    </a:p>
                    <a:p>
                      <a:pPr marL="346075" indent="-171450" algn="l" fontAlgn="b">
                        <a:buFont typeface="Wingdings" panose="05000000000000000000" pitchFamily="2" charset="2"/>
                        <a:buChar char="§"/>
                      </a:pPr>
                      <a:r>
                        <a:rPr lang="en-US" sz="1200" u="none" strike="noStrike" dirty="0" err="1" smtClean="0">
                          <a:effectLst/>
                        </a:rPr>
                        <a:t>PoC</a:t>
                      </a:r>
                      <a:r>
                        <a:rPr lang="en-US" sz="1200" u="none" strike="noStrike" dirty="0" smtClean="0">
                          <a:effectLst/>
                        </a:rPr>
                        <a:t> to be done to explore integration with Impact, </a:t>
                      </a:r>
                      <a:r>
                        <a:rPr lang="en-US" sz="1200" u="none" strike="noStrike" dirty="0" err="1" smtClean="0">
                          <a:effectLst/>
                        </a:rPr>
                        <a:t>iSAM</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67" name="Oval 66"/>
          <p:cNvSpPr/>
          <p:nvPr/>
        </p:nvSpPr>
        <p:spPr>
          <a:xfrm>
            <a:off x="9845629" y="3509501"/>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0" name="Oval 69"/>
          <p:cNvSpPr/>
          <p:nvPr/>
        </p:nvSpPr>
        <p:spPr>
          <a:xfrm>
            <a:off x="10198562" y="3509501"/>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1" name="Oval 70"/>
          <p:cNvSpPr/>
          <p:nvPr/>
        </p:nvSpPr>
        <p:spPr>
          <a:xfrm>
            <a:off x="10551495" y="3509501"/>
            <a:ext cx="261256" cy="261256"/>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2" name="Oval 71"/>
          <p:cNvSpPr/>
          <p:nvPr/>
        </p:nvSpPr>
        <p:spPr>
          <a:xfrm>
            <a:off x="11039872"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3" name="Oval 72"/>
          <p:cNvSpPr/>
          <p:nvPr/>
        </p:nvSpPr>
        <p:spPr>
          <a:xfrm>
            <a:off x="11417925" y="3504247"/>
            <a:ext cx="261256" cy="261256"/>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4" name="Oval 73"/>
          <p:cNvSpPr/>
          <p:nvPr/>
        </p:nvSpPr>
        <p:spPr>
          <a:xfrm>
            <a:off x="11795978" y="3504247"/>
            <a:ext cx="261256" cy="261256"/>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Tree>
    <p:extLst>
      <p:ext uri="{BB962C8B-B14F-4D97-AF65-F5344CB8AC3E}">
        <p14:creationId xmlns:p14="http://schemas.microsoft.com/office/powerpoint/2010/main" val="321417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1"/>
            <a:ext cx="10739292" cy="404111"/>
          </a:xfrm>
        </p:spPr>
        <p:txBody>
          <a:bodyPr/>
          <a:lstStyle/>
          <a:p>
            <a:r>
              <a:rPr lang="en-US" dirty="0">
                <a:solidFill>
                  <a:schemeClr val="tx1">
                    <a:lumMod val="75000"/>
                    <a:lumOff val="25000"/>
                  </a:schemeClr>
                </a:solidFill>
              </a:rPr>
              <a:t>Translation Workbench: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59</a:t>
            </a:fld>
            <a:endParaRPr lang="en-US" dirty="0"/>
          </a:p>
        </p:txBody>
      </p:sp>
      <p:graphicFrame>
        <p:nvGraphicFramePr>
          <p:cNvPr id="9" name="Table 8"/>
          <p:cNvGraphicFramePr>
            <a:graphicFrameLocks noGrp="1"/>
          </p:cNvGraphicFramePr>
          <p:nvPr>
            <p:extLst/>
          </p:nvPr>
        </p:nvGraphicFramePr>
        <p:xfrm>
          <a:off x="668937" y="957942"/>
          <a:ext cx="11000549" cy="2104571"/>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382649">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1033153">
                <a:tc>
                  <a:txBody>
                    <a:bodyPr/>
                    <a:lstStyle/>
                    <a:p>
                      <a:pPr algn="ctr"/>
                      <a:r>
                        <a:rPr lang="en-US" sz="1800" b="1" dirty="0"/>
                        <a:t>Disclose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Significant </a:t>
                      </a:r>
                      <a:r>
                        <a:rPr lang="en-US" sz="1800" u="none" strike="noStrike" baseline="0" dirty="0">
                          <a:effectLst/>
                        </a:rPr>
                        <a:t>coordination for </a:t>
                      </a:r>
                      <a:r>
                        <a:rPr lang="en-US" sz="1800" u="none" strike="noStrike" dirty="0">
                          <a:effectLst/>
                        </a:rPr>
                        <a:t>translation as vendors are spread across the globe</a:t>
                      </a:r>
                    </a:p>
                    <a:p>
                      <a:pPr marL="460375" indent="-285750" algn="l" fontAlgn="b">
                        <a:buFont typeface="Arial" panose="020B0604020202020204" pitchFamily="34" charset="0"/>
                        <a:buChar char="•"/>
                      </a:pPr>
                      <a:r>
                        <a:rPr lang="en-US" sz="1800" u="none" strike="noStrike" dirty="0">
                          <a:effectLst/>
                        </a:rPr>
                        <a:t>Extremely high cost of translation</a:t>
                      </a:r>
                    </a:p>
                    <a:p>
                      <a:pPr marL="460375" indent="-285750" algn="l" fontAlgn="b">
                        <a:buFont typeface="Arial" panose="020B0604020202020204" pitchFamily="34" charset="0"/>
                        <a:buChar char="•"/>
                      </a:pPr>
                      <a:r>
                        <a:rPr lang="en-US" sz="1800" u="none" strike="noStrike" dirty="0">
                          <a:effectLst/>
                        </a:rPr>
                        <a:t>High turnaround time for translation activities</a:t>
                      </a:r>
                      <a:endParaRPr lang="en-US" sz="1800" u="none" strike="noStrike" baseline="0" dirty="0">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r h="688769">
                <a:tc>
                  <a:txBody>
                    <a:bodyPr/>
                    <a:lstStyle/>
                    <a:p>
                      <a:pPr algn="ctr" fontAlgn="ctr"/>
                      <a:r>
                        <a:rPr lang="en-US" sz="1800" b="1" u="none" strike="noStrike" dirty="0">
                          <a:effectLst/>
                        </a:rPr>
                        <a:t>ESSP</a:t>
                      </a:r>
                      <a:endParaRPr lang="en-US" sz="18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Limited reusability</a:t>
                      </a:r>
                    </a:p>
                    <a:p>
                      <a:pPr marL="460375" indent="-285750" algn="l" defTabSz="914400" rtl="0" eaLnBrk="1" fontAlgn="b" latinLnBrk="0" hangingPunct="1">
                        <a:buFont typeface="Arial" panose="020B0604020202020204" pitchFamily="34" charset="0"/>
                        <a:buChar char="•"/>
                      </a:pPr>
                      <a:r>
                        <a:rPr lang="en-US" sz="1800" u="none" strike="noStrike" kern="1200" dirty="0">
                          <a:solidFill>
                            <a:schemeClr val="dk1"/>
                          </a:solidFill>
                          <a:effectLst/>
                          <a:latin typeface="+mn-lt"/>
                          <a:ea typeface="+mn-ea"/>
                          <a:cs typeface="+mn-cs"/>
                        </a:rPr>
                        <a:t>Requires</a:t>
                      </a:r>
                      <a:r>
                        <a:rPr lang="en-US" sz="1800" u="none" strike="noStrike" kern="1200" baseline="0" dirty="0">
                          <a:solidFill>
                            <a:schemeClr val="dk1"/>
                          </a:solidFill>
                          <a:effectLst/>
                          <a:latin typeface="+mn-lt"/>
                          <a:ea typeface="+mn-ea"/>
                          <a:cs typeface="+mn-cs"/>
                        </a:rPr>
                        <a:t> Certification of translation in some cases</a:t>
                      </a:r>
                      <a:endParaRPr lang="en-US" sz="18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854957769"/>
                  </a:ext>
                </a:extLst>
              </a:tr>
            </a:tbl>
          </a:graphicData>
        </a:graphic>
      </p:graphicFrame>
    </p:spTree>
    <p:extLst>
      <p:ext uri="{BB962C8B-B14F-4D97-AF65-F5344CB8AC3E}">
        <p14:creationId xmlns:p14="http://schemas.microsoft.com/office/powerpoint/2010/main" val="230040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Themes</a:t>
            </a:r>
          </a:p>
        </p:txBody>
      </p:sp>
      <p:sp>
        <p:nvSpPr>
          <p:cNvPr id="3" name="Slide Number Placeholder 2"/>
          <p:cNvSpPr>
            <a:spLocks noGrp="1"/>
          </p:cNvSpPr>
          <p:nvPr>
            <p:ph type="sldNum" sz="quarter" idx="4"/>
          </p:nvPr>
        </p:nvSpPr>
        <p:spPr/>
        <p:txBody>
          <a:bodyPr/>
          <a:lstStyle/>
          <a:p>
            <a:fld id="{B0F44E99-70CB-4F4A-9930-CBFFEC315CCC}" type="slidenum">
              <a:rPr lang="en-US" smtClean="0"/>
              <a:pPr/>
              <a:t>6</a:t>
            </a:fld>
            <a:endParaRPr lang="en-US" dirty="0"/>
          </a:p>
        </p:txBody>
      </p:sp>
      <p:sp>
        <p:nvSpPr>
          <p:cNvPr id="4" name="Slide Number Placeholder 5"/>
          <p:cNvSpPr txBox="1">
            <a:spLocks/>
          </p:cNvSpPr>
          <p:nvPr/>
        </p:nvSpPr>
        <p:spPr>
          <a:xfrm>
            <a:off x="9799320" y="6721467"/>
            <a:ext cx="3413760" cy="438150"/>
          </a:xfrm>
          <a:prstGeom prst="rect">
            <a:avLst/>
          </a:prstGeom>
        </p:spPr>
        <p:txBody>
          <a:bodyPr vert="horz" lIns="130622" tIns="65311" rIns="130622" bIns="65311" rtlCol="0" anchor="ctr"/>
          <a:lstStyle>
            <a:defPPr>
              <a:defRPr lang="en-US"/>
            </a:defPPr>
            <a:lvl1pPr algn="r" defTabSz="653110" rtl="0" fontAlgn="auto">
              <a:spcBef>
                <a:spcPts val="0"/>
              </a:spcBef>
              <a:spcAft>
                <a:spcPts val="0"/>
              </a:spcAft>
              <a:defRPr sz="1100" kern="1200">
                <a:solidFill>
                  <a:schemeClr val="accent2"/>
                </a:solidFill>
                <a:latin typeface="+mn-lt"/>
                <a:ea typeface="+mn-ea"/>
                <a:cs typeface="DIN-Regular"/>
              </a:defRPr>
            </a:lvl1pPr>
            <a:lvl2pPr marL="65311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306220"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95933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612441" algn="l" defTabSz="65311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265551" algn="l" defTabSz="653110" rtl="0" eaLnBrk="1" latinLnBrk="0" hangingPunct="1">
              <a:defRPr kern="1200">
                <a:solidFill>
                  <a:schemeClr val="tx1"/>
                </a:solidFill>
                <a:latin typeface="Arial" charset="0"/>
                <a:ea typeface="ＭＳ Ｐゴシック" charset="0"/>
                <a:cs typeface="ＭＳ Ｐゴシック" charset="0"/>
              </a:defRPr>
            </a:lvl6pPr>
            <a:lvl7pPr marL="3918661" algn="l" defTabSz="653110" rtl="0" eaLnBrk="1" latinLnBrk="0" hangingPunct="1">
              <a:defRPr kern="1200">
                <a:solidFill>
                  <a:schemeClr val="tx1"/>
                </a:solidFill>
                <a:latin typeface="Arial" charset="0"/>
                <a:ea typeface="ＭＳ Ｐゴシック" charset="0"/>
                <a:cs typeface="ＭＳ Ｐゴシック" charset="0"/>
              </a:defRPr>
            </a:lvl7pPr>
            <a:lvl8pPr marL="4571771" algn="l" defTabSz="653110" rtl="0" eaLnBrk="1" latinLnBrk="0" hangingPunct="1">
              <a:defRPr kern="1200">
                <a:solidFill>
                  <a:schemeClr val="tx1"/>
                </a:solidFill>
                <a:latin typeface="Arial" charset="0"/>
                <a:ea typeface="ＭＳ Ｐゴシック" charset="0"/>
                <a:cs typeface="ＭＳ Ｐゴシック" charset="0"/>
              </a:defRPr>
            </a:lvl8pPr>
            <a:lvl9pPr marL="5224882" algn="l" defTabSz="653110" rtl="0" eaLnBrk="1" latinLnBrk="0" hangingPunct="1">
              <a:defRPr kern="1200">
                <a:solidFill>
                  <a:schemeClr val="tx1"/>
                </a:solidFill>
                <a:latin typeface="Arial" charset="0"/>
                <a:ea typeface="ＭＳ Ｐゴシック" charset="0"/>
                <a:cs typeface="ＭＳ Ｐゴシック" charset="0"/>
              </a:defRPr>
            </a:lvl9pPr>
          </a:lstStyle>
          <a:p>
            <a:pPr>
              <a:defRPr/>
            </a:pPr>
            <a:fld id="{D6E4A9EC-2F93-AA4A-8BF5-70DF04282848}" type="slidenum">
              <a:rPr lang="en-US" smtClean="0">
                <a:solidFill>
                  <a:srgbClr val="82785C"/>
                </a:solidFill>
                <a:latin typeface="Arial"/>
              </a:rPr>
              <a:pPr>
                <a:defRPr/>
              </a:pPr>
              <a:t>6</a:t>
            </a:fld>
            <a:endParaRPr lang="en-US" dirty="0">
              <a:solidFill>
                <a:srgbClr val="82785C"/>
              </a:solidFill>
              <a:latin typeface="Arial"/>
            </a:endParaRPr>
          </a:p>
        </p:txBody>
      </p:sp>
      <p:sp>
        <p:nvSpPr>
          <p:cNvPr id="9" name="Rectangle 8"/>
          <p:cNvSpPr/>
          <p:nvPr/>
        </p:nvSpPr>
        <p:spPr>
          <a:xfrm>
            <a:off x="2517683" y="3960893"/>
            <a:ext cx="6635750" cy="2016578"/>
          </a:xfrm>
          <a:prstGeom prst="rect">
            <a:avLst/>
          </a:prstGeom>
          <a:noFill/>
          <a:ln>
            <a:noFill/>
          </a:ln>
        </p:spPr>
        <p:txBody>
          <a:bodyPr wrap="square">
            <a:spAutoFit/>
          </a:bodyPr>
          <a:lstStyle/>
          <a:p>
            <a:pPr marL="235470" indent="-235470" algn="ctr" defTabSz="914363">
              <a:lnSpc>
                <a:spcPct val="150000"/>
              </a:lnSpc>
              <a:buFont typeface="+mj-lt"/>
              <a:buAutoNum type="arabicPeriod"/>
              <a:defRPr/>
            </a:pPr>
            <a:r>
              <a:rPr lang="en-US" sz="1667" b="1" dirty="0">
                <a:solidFill>
                  <a:schemeClr val="tx2">
                    <a:lumMod val="60000"/>
                    <a:lumOff val="40000"/>
                  </a:schemeClr>
                </a:solidFill>
                <a:latin typeface="Century Gothic" panose="020B0502020202020204" pitchFamily="34" charset="0"/>
                <a:ea typeface="ＭＳ Ｐゴシック" charset="0"/>
              </a:rPr>
              <a:t>Trial Management</a:t>
            </a:r>
          </a:p>
          <a:p>
            <a:pPr marL="235470" indent="-235470" algn="ctr" defTabSz="914363">
              <a:lnSpc>
                <a:spcPct val="150000"/>
              </a:lnSpc>
              <a:buFont typeface="+mj-lt"/>
              <a:buAutoNum type="arabicPeriod"/>
              <a:defRPr/>
            </a:pPr>
            <a:r>
              <a:rPr lang="en-US" sz="1667" b="1" dirty="0">
                <a:solidFill>
                  <a:schemeClr val="tx2">
                    <a:lumMod val="60000"/>
                    <a:lumOff val="40000"/>
                  </a:schemeClr>
                </a:solidFill>
                <a:latin typeface="Century Gothic" panose="020B0502020202020204" pitchFamily="34" charset="0"/>
                <a:ea typeface="ＭＳ Ｐゴシック" charset="0"/>
              </a:rPr>
              <a:t>Clinical Risk Management</a:t>
            </a:r>
          </a:p>
          <a:p>
            <a:pPr marL="235470" indent="-235470" algn="ctr" defTabSz="914363">
              <a:lnSpc>
                <a:spcPct val="150000"/>
              </a:lnSpc>
              <a:buFont typeface="+mj-lt"/>
              <a:buAutoNum type="arabicPeriod"/>
              <a:defRPr/>
            </a:pPr>
            <a:r>
              <a:rPr lang="en-US" sz="1667" b="1" dirty="0">
                <a:solidFill>
                  <a:schemeClr val="tx2">
                    <a:lumMod val="60000"/>
                    <a:lumOff val="40000"/>
                  </a:schemeClr>
                </a:solidFill>
                <a:latin typeface="Century Gothic" panose="020B0502020202020204" pitchFamily="34" charset="0"/>
                <a:ea typeface="ＭＳ Ｐゴシック" charset="0"/>
              </a:rPr>
              <a:t>Content Reuse and Structured Authoring</a:t>
            </a:r>
          </a:p>
          <a:p>
            <a:pPr marL="235470" indent="-235470" algn="ctr" defTabSz="914363">
              <a:lnSpc>
                <a:spcPct val="150000"/>
              </a:lnSpc>
              <a:buFont typeface="+mj-lt"/>
              <a:buAutoNum type="arabicPeriod"/>
              <a:defRPr/>
            </a:pPr>
            <a:r>
              <a:rPr lang="en-US" sz="1667" b="1" dirty="0">
                <a:solidFill>
                  <a:schemeClr val="tx2">
                    <a:lumMod val="60000"/>
                    <a:lumOff val="40000"/>
                  </a:schemeClr>
                </a:solidFill>
                <a:latin typeface="Century Gothic" panose="020B0502020202020204" pitchFamily="34" charset="0"/>
                <a:ea typeface="ＭＳ Ｐゴシック" charset="0"/>
              </a:rPr>
              <a:t>Digital Data Flow</a:t>
            </a:r>
          </a:p>
          <a:p>
            <a:pPr marL="235470" indent="-235470" algn="ctr" defTabSz="914363">
              <a:lnSpc>
                <a:spcPct val="150000"/>
              </a:lnSpc>
              <a:buFont typeface="+mj-lt"/>
              <a:buAutoNum type="arabicPeriod"/>
              <a:defRPr/>
            </a:pPr>
            <a:r>
              <a:rPr lang="en-US" sz="1667" b="1" dirty="0">
                <a:solidFill>
                  <a:schemeClr val="tx2">
                    <a:lumMod val="60000"/>
                    <a:lumOff val="40000"/>
                  </a:schemeClr>
                </a:solidFill>
                <a:latin typeface="Century Gothic" panose="020B0502020202020204" pitchFamily="34" charset="0"/>
                <a:ea typeface="ＭＳ Ｐゴシック" charset="0"/>
              </a:rPr>
              <a:t>Site Operations</a:t>
            </a:r>
          </a:p>
        </p:txBody>
      </p:sp>
      <p:sp>
        <p:nvSpPr>
          <p:cNvPr id="10" name="Rectangle 9"/>
          <p:cNvSpPr/>
          <p:nvPr/>
        </p:nvSpPr>
        <p:spPr>
          <a:xfrm rot="675936">
            <a:off x="4259457" y="1126721"/>
            <a:ext cx="1993616" cy="477182"/>
          </a:xfrm>
          <a:prstGeom prst="rect">
            <a:avLst/>
          </a:prstGeom>
          <a:noFill/>
          <a:ln>
            <a:noFill/>
          </a:ln>
        </p:spPr>
        <p:txBody>
          <a:bodyPr wrap="square">
            <a:spAutoFit/>
          </a:bodyPr>
          <a:lstStyle/>
          <a:p>
            <a:pPr algn="ctr" defTabSz="914363">
              <a:lnSpc>
                <a:spcPct val="150000"/>
              </a:lnSpc>
              <a:defRPr/>
            </a:pPr>
            <a:r>
              <a:rPr lang="en-US" sz="1667" dirty="0">
                <a:solidFill>
                  <a:schemeClr val="tx2">
                    <a:lumMod val="60000"/>
                    <a:lumOff val="40000"/>
                  </a:schemeClr>
                </a:solidFill>
                <a:latin typeface="Century Gothic" panose="020B0502020202020204" pitchFamily="34" charset="0"/>
                <a:ea typeface="ＭＳ Ｐゴシック" charset="0"/>
              </a:rPr>
              <a:t>400+ ideas &amp; WIP</a:t>
            </a:r>
          </a:p>
        </p:txBody>
      </p:sp>
      <p:pic>
        <p:nvPicPr>
          <p:cNvPr id="11" name="Picture 4" descr="Image result for funnel icon"/>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646558" y="2096945"/>
            <a:ext cx="2427533" cy="1593571"/>
          </a:xfrm>
          <a:prstGeom prst="rect">
            <a:avLst/>
          </a:prstGeom>
          <a:solidFill>
            <a:srgbClr val="43D8B2"/>
          </a:solidFill>
          <a:extLst/>
        </p:spPr>
      </p:pic>
      <p:sp>
        <p:nvSpPr>
          <p:cNvPr id="12" name="Rectangle 11"/>
          <p:cNvSpPr/>
          <p:nvPr/>
        </p:nvSpPr>
        <p:spPr>
          <a:xfrm rot="20810744">
            <a:off x="5493982" y="1388017"/>
            <a:ext cx="2012285" cy="477182"/>
          </a:xfrm>
          <a:prstGeom prst="rect">
            <a:avLst/>
          </a:prstGeom>
          <a:noFill/>
          <a:ln>
            <a:noFill/>
          </a:ln>
        </p:spPr>
        <p:txBody>
          <a:bodyPr wrap="square">
            <a:spAutoFit/>
          </a:bodyPr>
          <a:lstStyle/>
          <a:p>
            <a:pPr algn="ctr" defTabSz="914363">
              <a:lnSpc>
                <a:spcPct val="150000"/>
              </a:lnSpc>
              <a:defRPr/>
            </a:pPr>
            <a:r>
              <a:rPr lang="en-US" sz="1667" dirty="0">
                <a:solidFill>
                  <a:schemeClr val="tx2">
                    <a:lumMod val="60000"/>
                    <a:lumOff val="40000"/>
                  </a:schemeClr>
                </a:solidFill>
                <a:latin typeface="Century Gothic" panose="020B0502020202020204" pitchFamily="34" charset="0"/>
                <a:ea typeface="ＭＳ Ｐゴシック" charset="0"/>
              </a:rPr>
              <a:t>Value, Effort</a:t>
            </a:r>
          </a:p>
        </p:txBody>
      </p:sp>
    </p:spTree>
    <p:extLst>
      <p:ext uri="{BB962C8B-B14F-4D97-AF65-F5344CB8AC3E}">
        <p14:creationId xmlns:p14="http://schemas.microsoft.com/office/powerpoint/2010/main" val="427239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Translation Workbench: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3573245247"/>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b="1" kern="1200" dirty="0">
                          <a:solidFill>
                            <a:schemeClr val="bg1">
                              <a:lumMod val="50000"/>
                            </a:schemeClr>
                          </a:solidFill>
                          <a:latin typeface="+mn-lt"/>
                          <a:ea typeface="+mn-ea"/>
                          <a:cs typeface="+mn-cs"/>
                        </a:rPr>
                        <a:t>DISC-02, ESSP-04</a:t>
                      </a:r>
                      <a:endParaRPr lang="en-US" sz="1200" kern="1200" dirty="0">
                        <a:solidFill>
                          <a:schemeClr val="tx1">
                            <a:lumMod val="75000"/>
                            <a:lumOff val="25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Disclose, ESSP</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5" y="1178806"/>
            <a:ext cx="8391833" cy="1600438"/>
          </a:xfrm>
          <a:prstGeom prst="rect">
            <a:avLst/>
          </a:prstGeom>
        </p:spPr>
        <p:txBody>
          <a:bodyPr wrap="square">
            <a:spAutoFit/>
          </a:bodyPr>
          <a:lstStyle/>
          <a:p>
            <a:r>
              <a:rPr lang="en-US" sz="1400" dirty="0">
                <a:solidFill>
                  <a:schemeClr val="tx1">
                    <a:lumMod val="75000"/>
                    <a:lumOff val="25000"/>
                  </a:schemeClr>
                </a:solidFill>
              </a:rPr>
              <a:t>The solution will provide auto or semi auto translation services of documents or phrases from English to other languages and vice versa. The solution will generate the output as required by the process (excel, PDF, Word etc.) or return the result in an electronic format to other systems.  The solution implementation should focus on simple documents initially and maturing into complex medical documents over a period of time.</a:t>
            </a:r>
          </a:p>
          <a:p>
            <a:r>
              <a:rPr lang="en-US" sz="1400" dirty="0">
                <a:solidFill>
                  <a:schemeClr val="tx1">
                    <a:lumMod val="75000"/>
                    <a:lumOff val="25000"/>
                  </a:schemeClr>
                </a:solidFill>
              </a:rPr>
              <a:t>Uses Cases – Protocols, ICDs, Site Reference Materials, Translation of Posters and Presentations; Country Specific translation of Study reports; Translation of resumes; Translation of Plain Language Summary; </a:t>
            </a:r>
            <a:r>
              <a:rPr lang="en-US" sz="1400" dirty="0" err="1">
                <a:solidFill>
                  <a:schemeClr val="tx1">
                    <a:lumMod val="75000"/>
                    <a:lumOff val="25000"/>
                  </a:schemeClr>
                </a:solidFill>
              </a:rPr>
              <a:t>MedInfo</a:t>
            </a:r>
            <a:r>
              <a:rPr lang="en-US" sz="1400" dirty="0">
                <a:solidFill>
                  <a:schemeClr val="tx1">
                    <a:lumMod val="75000"/>
                    <a:lumOff val="25000"/>
                  </a:schemeClr>
                </a:solidFill>
              </a:rPr>
              <a:t>  translations; Medico Marketing translations .</a:t>
            </a: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04247"/>
            <a:ext cx="1258282" cy="276999"/>
          </a:xfrm>
          <a:prstGeom prst="rect">
            <a:avLst/>
          </a:prstGeom>
        </p:spPr>
        <p:txBody>
          <a:bodyPr wrap="square">
            <a:spAutoFit/>
          </a:bodyPr>
          <a:lstStyle/>
          <a:p>
            <a:pPr lvl="0" algn="ctr">
              <a:defRPr/>
            </a:pPr>
            <a:r>
              <a:rPr lang="en-US" sz="1200" b="1" dirty="0" smtClean="0">
                <a:solidFill>
                  <a:prstClr val="black"/>
                </a:solidFill>
              </a:rPr>
              <a:t>$0.7 - $1.0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53453"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Yes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04247"/>
            <a:ext cx="1871271" cy="276999"/>
          </a:xfrm>
          <a:prstGeom prst="rect">
            <a:avLst/>
          </a:prstGeom>
        </p:spPr>
        <p:txBody>
          <a:bodyPr wrap="square">
            <a:spAutoFit/>
          </a:bodyPr>
          <a:lstStyle/>
          <a:p>
            <a:pPr lvl="0" algn="ctr">
              <a:defRPr/>
            </a:pPr>
            <a:r>
              <a:rPr lang="en-US" sz="1200" b="1" dirty="0" smtClean="0">
                <a:solidFill>
                  <a:srgbClr val="FF0000"/>
                </a:solidFill>
              </a:rPr>
              <a:t>-($1.0 -$1.4 M)</a:t>
            </a:r>
            <a:endParaRPr lang="en-US" sz="1200" b="1" dirty="0">
              <a:solidFill>
                <a:srgbClr val="FF0000"/>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65957" y="5137687"/>
              <a:ext cx="114314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12+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591076" y="3504247"/>
            <a:ext cx="4780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High</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40" y="3504247"/>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3825103781"/>
              </p:ext>
            </p:extLst>
          </p:nvPr>
        </p:nvGraphicFramePr>
        <p:xfrm>
          <a:off x="262504" y="4000146"/>
          <a:ext cx="7731768" cy="1254453"/>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Translation of different document formats (pdf files, word documents, excel sheets, power point presentations etc..).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Provide translation services to other systems (provide API for translation to be consumed by other systems)</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Workflow for review and approval of translations.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Functionality for exception process.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Lilly specific ontology management for translations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Audit Trail</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Translation workbench will provide rapid translation, minimize dependency on vendors , reduce time and cost.</a:t>
            </a:r>
          </a:p>
        </p:txBody>
      </p:sp>
      <p:graphicFrame>
        <p:nvGraphicFramePr>
          <p:cNvPr id="114" name="Table 113"/>
          <p:cNvGraphicFramePr>
            <a:graphicFrameLocks noGrp="1"/>
          </p:cNvGraphicFramePr>
          <p:nvPr>
            <p:extLst>
              <p:ext uri="{D42A27DB-BD31-4B8C-83A1-F6EECF244321}">
                <p14:modId xmlns:p14="http://schemas.microsoft.com/office/powerpoint/2010/main" val="2679541554"/>
              </p:ext>
            </p:extLst>
          </p:nvPr>
        </p:nvGraphicFramePr>
        <p:xfrm>
          <a:off x="8124592" y="4000147"/>
          <a:ext cx="3971503" cy="198496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Leverage Lilly</a:t>
                      </a:r>
                      <a:r>
                        <a:rPr lang="en-US" sz="1200" u="none" strike="noStrike" baseline="0" dirty="0" smtClean="0">
                          <a:effectLst/>
                        </a:rPr>
                        <a:t> </a:t>
                      </a:r>
                      <a:r>
                        <a:rPr lang="en-US" sz="1200" u="none" strike="noStrike" dirty="0" smtClean="0">
                          <a:effectLst/>
                        </a:rPr>
                        <a:t>Translation Workbench</a:t>
                      </a:r>
                      <a:r>
                        <a:rPr lang="en-US" sz="1200" u="none" strike="noStrike" baseline="0" dirty="0" smtClean="0">
                          <a:effectLst/>
                        </a:rPr>
                        <a:t> (being developed for RIM)</a:t>
                      </a:r>
                      <a:endParaRPr lang="en-US" sz="1200" u="none" strike="noStrike" dirty="0" smtClean="0">
                        <a:effectLst/>
                      </a:endParaRPr>
                    </a:p>
                    <a:p>
                      <a:pPr marL="346075" indent="-171450" algn="l" fontAlgn="b">
                        <a:buFont typeface="Wingdings" panose="05000000000000000000" pitchFamily="2" charset="2"/>
                        <a:buChar char="§"/>
                      </a:pPr>
                      <a:r>
                        <a:rPr lang="en-US" sz="1200" u="none" strike="noStrike" dirty="0" smtClean="0">
                          <a:effectLst/>
                        </a:rPr>
                        <a:t>Short Term - Translation for limited languages (e.g. European) for documents which does not need certificate of translation</a:t>
                      </a:r>
                    </a:p>
                    <a:p>
                      <a:pPr marL="346075" indent="-171450" algn="l" fontAlgn="b">
                        <a:buFont typeface="Wingdings" panose="05000000000000000000" pitchFamily="2" charset="2"/>
                        <a:buChar char="§"/>
                      </a:pPr>
                      <a:r>
                        <a:rPr lang="en-US" sz="1200" u="none" strike="noStrike" dirty="0" smtClean="0">
                          <a:effectLst/>
                        </a:rPr>
                        <a:t>Long Term - Workbench to use machine learning for building ontology for complex phrases</a:t>
                      </a:r>
                    </a:p>
                    <a:p>
                      <a:pPr marL="346075" indent="-171450" algn="l" fontAlgn="b">
                        <a:buFont typeface="Wingdings" panose="05000000000000000000" pitchFamily="2" charset="2"/>
                        <a:buChar char="§"/>
                      </a:pPr>
                      <a:r>
                        <a:rPr lang="en-US" sz="1200" u="none" strike="noStrike" dirty="0" smtClean="0">
                          <a:effectLst/>
                        </a:rPr>
                        <a:t>Perform </a:t>
                      </a:r>
                      <a:r>
                        <a:rPr lang="en-US" sz="1200" u="none" strike="noStrike" dirty="0" err="1" smtClean="0">
                          <a:effectLst/>
                        </a:rPr>
                        <a:t>PoCs</a:t>
                      </a:r>
                      <a:r>
                        <a:rPr lang="en-US" sz="1200" u="none" strike="noStrike" dirty="0" smtClean="0">
                          <a:effectLst/>
                        </a:rPr>
                        <a:t> with translation of posters and plain language summary</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67" name="Oval 66"/>
          <p:cNvSpPr/>
          <p:nvPr/>
        </p:nvSpPr>
        <p:spPr>
          <a:xfrm>
            <a:off x="984562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0" name="Oval 69"/>
          <p:cNvSpPr/>
          <p:nvPr/>
        </p:nvSpPr>
        <p:spPr>
          <a:xfrm>
            <a:off x="10191667"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2" name="Oval 71"/>
          <p:cNvSpPr/>
          <p:nvPr/>
        </p:nvSpPr>
        <p:spPr>
          <a:xfrm>
            <a:off x="11039872"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7" name="Oval 46"/>
          <p:cNvSpPr/>
          <p:nvPr/>
        </p:nvSpPr>
        <p:spPr>
          <a:xfrm>
            <a:off x="10537706"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8" name="Oval 47"/>
          <p:cNvSpPr/>
          <p:nvPr/>
        </p:nvSpPr>
        <p:spPr>
          <a:xfrm>
            <a:off x="11385911"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9" name="Oval 48"/>
          <p:cNvSpPr/>
          <p:nvPr/>
        </p:nvSpPr>
        <p:spPr>
          <a:xfrm>
            <a:off x="1173194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Tree>
    <p:extLst>
      <p:ext uri="{BB962C8B-B14F-4D97-AF65-F5344CB8AC3E}">
        <p14:creationId xmlns:p14="http://schemas.microsoft.com/office/powerpoint/2010/main" val="979238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1"/>
            <a:ext cx="10739292" cy="404111"/>
          </a:xfrm>
        </p:spPr>
        <p:txBody>
          <a:bodyPr/>
          <a:lstStyle/>
          <a:p>
            <a:r>
              <a:rPr lang="en-US" dirty="0">
                <a:solidFill>
                  <a:schemeClr val="tx1">
                    <a:lumMod val="75000"/>
                    <a:lumOff val="25000"/>
                  </a:schemeClr>
                </a:solidFill>
              </a:rPr>
              <a:t>Content Reuse Platform (CRP):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61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00095852"/>
              </p:ext>
            </p:extLst>
          </p:nvPr>
        </p:nvGraphicFramePr>
        <p:xfrm>
          <a:off x="668937" y="943782"/>
          <a:ext cx="11000549" cy="2760089"/>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382649">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365760">
                <a:tc>
                  <a:txBody>
                    <a:bodyPr/>
                    <a:lstStyle/>
                    <a:p>
                      <a:pPr algn="ctr"/>
                      <a:r>
                        <a:rPr lang="en-US" sz="1800" b="1" dirty="0"/>
                        <a:t>Disclose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Longer lead time in creating first draft of CSR due to rework of</a:t>
                      </a:r>
                      <a:r>
                        <a:rPr lang="en-US" sz="1800" u="none" strike="noStrike" baseline="0" dirty="0">
                          <a:effectLst/>
                        </a:rPr>
                        <a:t> </a:t>
                      </a:r>
                      <a:r>
                        <a:rPr lang="en-US" sz="1800" u="none" strike="noStrike" dirty="0">
                          <a:effectLst/>
                        </a:rPr>
                        <a:t>information from protocol, SAP, SoE</a:t>
                      </a:r>
                    </a:p>
                    <a:p>
                      <a:pPr marL="460375" indent="-285750" algn="l" fontAlgn="b">
                        <a:buFont typeface="Arial" panose="020B0604020202020204" pitchFamily="34" charset="0"/>
                        <a:buChar char="•"/>
                      </a:pPr>
                      <a:r>
                        <a:rPr lang="en-US" sz="1800" u="none" strike="noStrike" dirty="0">
                          <a:effectLst/>
                        </a:rPr>
                        <a:t>Tedious</a:t>
                      </a:r>
                      <a:r>
                        <a:rPr lang="en-US" sz="1800" u="none" strike="noStrike" baseline="0" dirty="0">
                          <a:effectLst/>
                        </a:rPr>
                        <a:t> process to compile the clinical portion of the HTA toolkit. This portion requires reusing multiple pieces of information from the protocol, CSR and study synopsis</a:t>
                      </a:r>
                      <a:endParaRPr lang="en-US" sz="1800" u="none" strike="noStrike" dirty="0">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r h="731520">
                <a:tc>
                  <a:txBody>
                    <a:bodyPr/>
                    <a:lstStyle/>
                    <a:p>
                      <a:pPr algn="ctr"/>
                      <a:r>
                        <a:rPr lang="en-US" sz="1800" b="1" dirty="0"/>
                        <a:t>ESSP</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Financial</a:t>
                      </a:r>
                      <a:r>
                        <a:rPr lang="en-US" sz="1800" u="none" strike="noStrike" baseline="0" dirty="0">
                          <a:effectLst/>
                        </a:rPr>
                        <a:t> Disclosure Forms(FDFs) are sent manually to sites</a:t>
                      </a:r>
                    </a:p>
                    <a:p>
                      <a:pPr marL="460375" indent="-285750" algn="l" fontAlgn="b">
                        <a:buFont typeface="Arial" panose="020B0604020202020204" pitchFamily="34" charset="0"/>
                        <a:buChar char="•"/>
                      </a:pPr>
                      <a:r>
                        <a:rPr lang="en-US" sz="1800" u="none" strike="noStrike" baseline="0" dirty="0">
                          <a:effectLst/>
                        </a:rPr>
                        <a:t>Manual completion and reconciliation between forms those are part of submission </a:t>
                      </a:r>
                      <a:endParaRPr lang="en-US" sz="1800" u="none" strike="noStrike" dirty="0">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10002"/>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Risks,</a:t>
                      </a:r>
                      <a:r>
                        <a:rPr lang="en-US" sz="1800" b="1" i="0" u="none" strike="noStrike" baseline="0" dirty="0" smtClean="0">
                          <a:solidFill>
                            <a:srgbClr val="000000"/>
                          </a:solidFill>
                          <a:effectLst/>
                          <a:latin typeface="Calibri" panose="020F0502020204030204" pitchFamily="34" charset="0"/>
                        </a:rPr>
                        <a:t> Issues, Monitoring</a:t>
                      </a:r>
                      <a:endParaRPr lang="en-US" sz="1800" b="1" i="0" u="none" strike="noStrike" dirty="0" smtClean="0">
                        <a:solidFill>
                          <a:srgbClr val="000000"/>
                        </a:solidFill>
                        <a:effectLst/>
                        <a:latin typeface="Calibri" panose="020F0502020204030204" pitchFamily="34" charset="0"/>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a:effectLst/>
                        </a:rPr>
                        <a:t>Manual population on content from multiple artifacts</a:t>
                      </a:r>
                    </a:p>
                    <a:p>
                      <a:pPr marL="460375" indent="-285750" algn="l" fontAlgn="b">
                        <a:buFont typeface="Arial" panose="020B0604020202020204" pitchFamily="34" charset="0"/>
                        <a:buChar char="•"/>
                      </a:pPr>
                      <a:r>
                        <a:rPr lang="en-US" sz="1800" u="none" strike="noStrike" dirty="0">
                          <a:effectLst/>
                        </a:rPr>
                        <a:t>Same information</a:t>
                      </a:r>
                      <a:r>
                        <a:rPr lang="en-US" sz="1800" u="none" strike="noStrike" baseline="0" dirty="0">
                          <a:effectLst/>
                        </a:rPr>
                        <a:t> entered in multiple areas</a:t>
                      </a:r>
                      <a:endParaRPr lang="en-US" sz="1800" u="none" strike="noStrike" dirty="0">
                        <a:effectLst/>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42810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Content Reuse Platform (CRP):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1190416053"/>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b="1" kern="1200" dirty="0">
                          <a:solidFill>
                            <a:schemeClr val="bg1">
                              <a:lumMod val="50000"/>
                            </a:schemeClr>
                          </a:solidFill>
                          <a:latin typeface="+mn-lt"/>
                          <a:ea typeface="+mn-ea"/>
                          <a:cs typeface="+mn-cs"/>
                        </a:rPr>
                        <a:t>DISC-04, ESSP-13, RIM-05</a:t>
                      </a:r>
                      <a:endParaRPr lang="en-US" sz="1200" kern="1200" dirty="0">
                        <a:solidFill>
                          <a:schemeClr val="tx1">
                            <a:lumMod val="75000"/>
                            <a:lumOff val="25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Disclose, ESSP, Risk</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98205" y="1178806"/>
            <a:ext cx="8391833" cy="1384995"/>
          </a:xfrm>
          <a:prstGeom prst="rect">
            <a:avLst/>
          </a:prstGeom>
        </p:spPr>
        <p:txBody>
          <a:bodyPr wrap="square">
            <a:spAutoFit/>
          </a:bodyPr>
          <a:lstStyle/>
          <a:p>
            <a:r>
              <a:rPr lang="en-US" sz="1400" dirty="0">
                <a:solidFill>
                  <a:schemeClr val="tx1">
                    <a:lumMod val="75000"/>
                    <a:lumOff val="25000"/>
                  </a:schemeClr>
                </a:solidFill>
              </a:rPr>
              <a:t>Solution which will have an ability to extract information from various sources and update the CSR, TCED and ICD documents automatically. A rule engine will be built for where the information such as mapping of sections will be defined. The writer will need to select the source document/s from where the information needs to be picked up, the target document type and the location. With a click of a button all relevant sections as defined in the rule engine will be pre-populated.  Common Protocol Template is an enabler.</a:t>
            </a:r>
          </a:p>
          <a:p>
            <a:r>
              <a:rPr lang="en-US" sz="1400" dirty="0">
                <a:solidFill>
                  <a:schemeClr val="tx1">
                    <a:lumMod val="75000"/>
                    <a:lumOff val="25000"/>
                  </a:schemeClr>
                </a:solidFill>
              </a:rPr>
              <a:t>Long Term – Digitized SAP, Digitized Protocol, Digitized Schedule of </a:t>
            </a:r>
            <a:r>
              <a:rPr lang="en-US" sz="1400" dirty="0" smtClean="0">
                <a:solidFill>
                  <a:schemeClr val="tx1">
                    <a:lumMod val="75000"/>
                    <a:lumOff val="25000"/>
                  </a:schemeClr>
                </a:solidFill>
              </a:rPr>
              <a:t>Events</a:t>
            </a:r>
            <a:endParaRPr lang="en-US" sz="1400" dirty="0">
              <a:solidFill>
                <a:schemeClr val="tx1">
                  <a:lumMod val="75000"/>
                  <a:lumOff val="25000"/>
                </a:schemeClr>
              </a:solidFill>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04247"/>
            <a:ext cx="1258282" cy="276999"/>
          </a:xfrm>
          <a:prstGeom prst="rect">
            <a:avLst/>
          </a:prstGeom>
        </p:spPr>
        <p:txBody>
          <a:bodyPr wrap="square">
            <a:spAutoFit/>
          </a:bodyPr>
          <a:lstStyle/>
          <a:p>
            <a:pPr lvl="0" algn="ctr">
              <a:defRPr/>
            </a:pPr>
            <a:r>
              <a:rPr lang="en-US" sz="1200" b="1" dirty="0" smtClean="0">
                <a:solidFill>
                  <a:prstClr val="black"/>
                </a:solidFill>
              </a:rPr>
              <a:t>$1.2 - $1.7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53453"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Yes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04247"/>
            <a:ext cx="1871271" cy="276999"/>
          </a:xfrm>
          <a:prstGeom prst="rect">
            <a:avLst/>
          </a:prstGeom>
        </p:spPr>
        <p:txBody>
          <a:bodyPr wrap="square">
            <a:spAutoFit/>
          </a:bodyPr>
          <a:lstStyle/>
          <a:p>
            <a:pPr algn="ctr"/>
            <a:r>
              <a:rPr lang="en-US" sz="1200" b="1" dirty="0" smtClean="0">
                <a:solidFill>
                  <a:srgbClr val="FF0000"/>
                </a:solidFill>
              </a:rPr>
              <a:t>-($0.3 – $0.8 M)</a:t>
            </a:r>
            <a:endParaRPr lang="en-US" sz="1200" b="1" dirty="0">
              <a:solidFill>
                <a:srgbClr val="FF0000"/>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65957" y="5137687"/>
              <a:ext cx="114314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12+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3" y="3504247"/>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68965"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Yes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469659405"/>
              </p:ext>
            </p:extLst>
          </p:nvPr>
        </p:nvGraphicFramePr>
        <p:xfrm>
          <a:off x="262504" y="4000146"/>
          <a:ext cx="7731768" cy="1619201"/>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Interactive UI, ability to use the tool set within a document itself</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Ability to build a document by assembling content from multiple documents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Ability to store and manage common content</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Notifications on new content availability (such as TFLs)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Rule based content transfer</a:t>
                      </a:r>
                      <a:endParaRPr lang="en-US" sz="1200" u="none" strike="noStrike" kern="1200" dirty="0">
                        <a:solidFill>
                          <a:schemeClr val="dk1"/>
                        </a:solidFill>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Ability to interface with Translation Workbench</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Creation of Draft documents (e.g. CSR)</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Digitization of </a:t>
                      </a:r>
                      <a:r>
                        <a:rPr lang="en-US" sz="1200" u="none" strike="noStrike" kern="1200" dirty="0" err="1" smtClean="0">
                          <a:solidFill>
                            <a:schemeClr val="dk1"/>
                          </a:solidFill>
                          <a:effectLst/>
                          <a:latin typeface="+mn-lt"/>
                          <a:ea typeface="+mn-ea"/>
                          <a:cs typeface="+mn-cs"/>
                        </a:rPr>
                        <a:t>SoE</a:t>
                      </a:r>
                      <a:endParaRPr lang="en-US" sz="1200" u="none" strike="noStrike" kern="1200" dirty="0" smtClean="0">
                        <a:solidFill>
                          <a:schemeClr val="dk1"/>
                        </a:solidFill>
                        <a:effectLst/>
                        <a:latin typeface="+mn-lt"/>
                        <a:ea typeface="+mn-ea"/>
                        <a:cs typeface="+mn-cs"/>
                      </a:endParaRP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Digitization of SAP</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Digitization of Protocol</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Content Reuse Platform will reduce manual effort and improve </a:t>
            </a:r>
            <a:r>
              <a:rPr lang="en-US" sz="1400" dirty="0" smtClean="0">
                <a:solidFill>
                  <a:schemeClr val="bg1"/>
                </a:solidFill>
              </a:rPr>
              <a:t>quality</a:t>
            </a:r>
            <a:endParaRPr lang="en-US" sz="1400" dirty="0">
              <a:solidFill>
                <a:schemeClr val="bg1"/>
              </a:solidFill>
            </a:endParaRPr>
          </a:p>
        </p:txBody>
      </p:sp>
      <p:graphicFrame>
        <p:nvGraphicFramePr>
          <p:cNvPr id="114" name="Table 113"/>
          <p:cNvGraphicFramePr>
            <a:graphicFrameLocks noGrp="1"/>
          </p:cNvGraphicFramePr>
          <p:nvPr>
            <p:extLst>
              <p:ext uri="{D42A27DB-BD31-4B8C-83A1-F6EECF244321}">
                <p14:modId xmlns:p14="http://schemas.microsoft.com/office/powerpoint/2010/main" val="1114800469"/>
              </p:ext>
            </p:extLst>
          </p:nvPr>
        </p:nvGraphicFramePr>
        <p:xfrm>
          <a:off x="8124592" y="4000147"/>
          <a:ext cx="3971503" cy="1254453"/>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Custom solution development for Digitized </a:t>
                      </a:r>
                      <a:r>
                        <a:rPr lang="en-US" sz="1200" u="none" strike="noStrike" dirty="0" err="1" smtClean="0">
                          <a:effectLst/>
                        </a:rPr>
                        <a:t>SoE</a:t>
                      </a:r>
                      <a:endParaRPr lang="en-US" sz="1200" u="none" strike="noStrike" dirty="0" smtClean="0">
                        <a:effectLst/>
                      </a:endParaRPr>
                    </a:p>
                    <a:p>
                      <a:pPr marL="346075" indent="-171450" algn="l" fontAlgn="b">
                        <a:buFont typeface="Wingdings" panose="05000000000000000000" pitchFamily="2" charset="2"/>
                        <a:buChar char="§"/>
                      </a:pPr>
                      <a:r>
                        <a:rPr lang="en-US" sz="1200" u="none" strike="noStrike" dirty="0" err="1" smtClean="0">
                          <a:effectLst/>
                        </a:rPr>
                        <a:t>PoC</a:t>
                      </a:r>
                      <a:r>
                        <a:rPr lang="en-US" sz="1200" u="none" strike="noStrike" dirty="0" smtClean="0">
                          <a:effectLst/>
                        </a:rPr>
                        <a:t> is recommended for some CSR sections</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67" name="Oval 66"/>
          <p:cNvSpPr/>
          <p:nvPr/>
        </p:nvSpPr>
        <p:spPr>
          <a:xfrm>
            <a:off x="984562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0" name="Oval 69"/>
          <p:cNvSpPr/>
          <p:nvPr/>
        </p:nvSpPr>
        <p:spPr>
          <a:xfrm>
            <a:off x="10191667"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2" name="Oval 71"/>
          <p:cNvSpPr/>
          <p:nvPr/>
        </p:nvSpPr>
        <p:spPr>
          <a:xfrm>
            <a:off x="11039872"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7" name="Oval 46"/>
          <p:cNvSpPr/>
          <p:nvPr/>
        </p:nvSpPr>
        <p:spPr>
          <a:xfrm>
            <a:off x="10537706"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8" name="Oval 47"/>
          <p:cNvSpPr/>
          <p:nvPr/>
        </p:nvSpPr>
        <p:spPr>
          <a:xfrm>
            <a:off x="11385911"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9" name="Oval 48"/>
          <p:cNvSpPr/>
          <p:nvPr/>
        </p:nvSpPr>
        <p:spPr>
          <a:xfrm>
            <a:off x="1173194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Tree>
    <p:extLst>
      <p:ext uri="{BB962C8B-B14F-4D97-AF65-F5344CB8AC3E}">
        <p14:creationId xmlns:p14="http://schemas.microsoft.com/office/powerpoint/2010/main" val="62383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1"/>
            <a:ext cx="10739292" cy="404111"/>
          </a:xfrm>
        </p:spPr>
        <p:txBody>
          <a:bodyPr/>
          <a:lstStyle/>
          <a:p>
            <a:r>
              <a:rPr lang="en-US" dirty="0">
                <a:solidFill>
                  <a:schemeClr val="tx1">
                    <a:lumMod val="75000"/>
                    <a:lumOff val="25000"/>
                  </a:schemeClr>
                </a:solidFill>
              </a:rPr>
              <a:t>Digital Analysis Results (DARe): Current Challenges</a:t>
            </a:r>
          </a:p>
        </p:txBody>
      </p:sp>
      <p:sp>
        <p:nvSpPr>
          <p:cNvPr id="3" name="Slide Number Placeholder 2"/>
          <p:cNvSpPr>
            <a:spLocks noGrp="1"/>
          </p:cNvSpPr>
          <p:nvPr>
            <p:ph type="sldNum" sz="quarter" idx="4"/>
          </p:nvPr>
        </p:nvSpPr>
        <p:spPr>
          <a:xfrm>
            <a:off x="9110582" y="6492875"/>
            <a:ext cx="2743200" cy="365125"/>
          </a:xfrm>
        </p:spPr>
        <p:txBody>
          <a:bodyPr/>
          <a:lstStyle/>
          <a:p>
            <a:fld id="{B0F44E99-70CB-4F4A-9930-CBFFEC315CCC}" type="slidenum">
              <a:rPr lang="en-US" smtClean="0"/>
              <a:pPr/>
              <a:t>63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05892376"/>
              </p:ext>
            </p:extLst>
          </p:nvPr>
        </p:nvGraphicFramePr>
        <p:xfrm>
          <a:off x="668937" y="943782"/>
          <a:ext cx="11000549" cy="2577209"/>
        </p:xfrm>
        <a:graphic>
          <a:graphicData uri="http://schemas.openxmlformats.org/drawingml/2006/table">
            <a:tbl>
              <a:tblPr firstRow="1">
                <a:tableStyleId>{5C22544A-7EE6-4342-B048-85BDC9FD1C3A}</a:tableStyleId>
              </a:tblPr>
              <a:tblGrid>
                <a:gridCol w="2040613">
                  <a:extLst>
                    <a:ext uri="{9D8B030D-6E8A-4147-A177-3AD203B41FA5}">
                      <a16:colId xmlns:a16="http://schemas.microsoft.com/office/drawing/2014/main" xmlns="" val="164302558"/>
                    </a:ext>
                  </a:extLst>
                </a:gridCol>
                <a:gridCol w="8959936">
                  <a:extLst>
                    <a:ext uri="{9D8B030D-6E8A-4147-A177-3AD203B41FA5}">
                      <a16:colId xmlns:a16="http://schemas.microsoft.com/office/drawing/2014/main" xmlns="" val="528100738"/>
                    </a:ext>
                  </a:extLst>
                </a:gridCol>
              </a:tblGrid>
              <a:tr h="382649">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Functional area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tc>
                  <a:txBody>
                    <a:bodyPr/>
                    <a:lstStyle/>
                    <a:p>
                      <a:pPr marL="0" algn="ctr" defTabSz="914400" rtl="0" eaLnBrk="1" fontAlgn="ctr" latinLnBrk="0" hangingPunct="1"/>
                      <a:r>
                        <a:rPr lang="en-US" sz="20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rgbClr val="F97989"/>
                    </a:solidFill>
                  </a:tcPr>
                </a:tc>
                <a:extLst>
                  <a:ext uri="{0D108BD9-81ED-4DB2-BD59-A6C34878D82A}">
                    <a16:rowId xmlns:a16="http://schemas.microsoft.com/office/drawing/2014/main" xmlns="" val="1220350198"/>
                  </a:ext>
                </a:extLst>
              </a:tr>
              <a:tr h="365760">
                <a:tc>
                  <a:txBody>
                    <a:bodyPr/>
                    <a:lstStyle/>
                    <a:p>
                      <a:pPr algn="ctr"/>
                      <a:r>
                        <a:rPr lang="en-US" sz="1800" b="1" dirty="0"/>
                        <a:t>Statistics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a:gsLst>
                        <a:gs pos="98000">
                          <a:srgbClr val="14CE9F">
                            <a:alpha val="80000"/>
                          </a:srgbClr>
                        </a:gs>
                        <a:gs pos="7000">
                          <a:srgbClr val="DDF9B8">
                            <a:alpha val="80000"/>
                          </a:srgbClr>
                        </a:gs>
                      </a:gsLst>
                      <a:lin ang="7200000" scaled="0"/>
                    </a:gradFill>
                  </a:tcPr>
                </a:tc>
                <a:tc>
                  <a:txBody>
                    <a:bodyPr/>
                    <a:lstStyle/>
                    <a:p>
                      <a:pPr marL="460375" indent="-285750" algn="l" fontAlgn="b">
                        <a:buFont typeface="Arial" panose="020B0604020202020204" pitchFamily="34" charset="0"/>
                        <a:buChar char="•"/>
                      </a:pPr>
                      <a:r>
                        <a:rPr lang="en-US" sz="1800" u="none" strike="noStrike" dirty="0" smtClean="0">
                          <a:solidFill>
                            <a:schemeClr val="tx1"/>
                          </a:solidFill>
                          <a:effectLst/>
                        </a:rPr>
                        <a:t>Longer lead time in creating first draft of CSR due to rework of</a:t>
                      </a:r>
                      <a:r>
                        <a:rPr lang="en-US" sz="1800" u="none" strike="noStrike" baseline="0" dirty="0" smtClean="0">
                          <a:solidFill>
                            <a:schemeClr val="tx1"/>
                          </a:solidFill>
                          <a:effectLst/>
                        </a:rPr>
                        <a:t> </a:t>
                      </a:r>
                      <a:r>
                        <a:rPr lang="en-US" sz="1800" u="none" strike="noStrike" dirty="0" smtClean="0">
                          <a:solidFill>
                            <a:schemeClr val="tx1"/>
                          </a:solidFill>
                          <a:effectLst/>
                        </a:rPr>
                        <a:t>information from protocol, SAP, </a:t>
                      </a:r>
                      <a:r>
                        <a:rPr lang="en-US" sz="1800" u="none" strike="noStrike" dirty="0" err="1" smtClean="0">
                          <a:solidFill>
                            <a:schemeClr val="tx1"/>
                          </a:solidFill>
                          <a:effectLst/>
                        </a:rPr>
                        <a:t>SoE</a:t>
                      </a:r>
                      <a:r>
                        <a:rPr lang="en-US" sz="1800" u="none" strike="noStrike" dirty="0" smtClean="0">
                          <a:solidFill>
                            <a:schemeClr val="tx1"/>
                          </a:solidFill>
                          <a:effectLst/>
                        </a:rPr>
                        <a:t>. </a:t>
                      </a:r>
                    </a:p>
                    <a:p>
                      <a:pPr marL="460375" indent="-285750" algn="l" fontAlgn="b">
                        <a:buFont typeface="Arial" panose="020B0604020202020204" pitchFamily="34" charset="0"/>
                        <a:buChar char="•"/>
                      </a:pPr>
                      <a:r>
                        <a:rPr lang="en-US" sz="1800" u="none" strike="noStrike" dirty="0" smtClean="0">
                          <a:solidFill>
                            <a:schemeClr val="tx1"/>
                          </a:solidFill>
                          <a:effectLst/>
                        </a:rPr>
                        <a:t>Tedious</a:t>
                      </a:r>
                      <a:r>
                        <a:rPr lang="en-US" sz="1800" u="none" strike="noStrike" baseline="0" dirty="0" smtClean="0">
                          <a:solidFill>
                            <a:schemeClr val="tx1"/>
                          </a:solidFill>
                          <a:effectLst/>
                        </a:rPr>
                        <a:t> process to compile the clinical portion of the HTA toolkit. This portion requires reusing multiple pieces of information from the protocol, CSR and study synopsis</a:t>
                      </a:r>
                    </a:p>
                    <a:p>
                      <a:pPr marL="460375" indent="-285750" algn="l" fontAlgn="b">
                        <a:buFont typeface="Arial" panose="020B0604020202020204" pitchFamily="34" charset="0"/>
                        <a:buChar char="•"/>
                      </a:pPr>
                      <a:r>
                        <a:rPr lang="en-US" sz="1800" u="none" strike="noStrike" baseline="0" dirty="0" smtClean="0">
                          <a:solidFill>
                            <a:schemeClr val="tx1"/>
                          </a:solidFill>
                          <a:effectLst/>
                        </a:rPr>
                        <a:t>Extra programming efforts for compilation of results for the purpose of assessing important sub-group factors, safety signals.</a:t>
                      </a:r>
                    </a:p>
                    <a:p>
                      <a:pPr marL="460375" indent="-285750" algn="l" fontAlgn="b">
                        <a:buFont typeface="Arial" panose="020B0604020202020204" pitchFamily="34" charset="0"/>
                        <a:buChar char="•"/>
                      </a:pPr>
                      <a:r>
                        <a:rPr lang="en-US" sz="1800" u="none" strike="noStrike" dirty="0" smtClean="0">
                          <a:solidFill>
                            <a:schemeClr val="tx1"/>
                          </a:solidFill>
                          <a:effectLst/>
                        </a:rPr>
                        <a:t>Advanced graphics and data visuals required for</a:t>
                      </a:r>
                      <a:r>
                        <a:rPr lang="en-US" sz="1800" u="none" strike="noStrike" baseline="0" dirty="0" smtClean="0">
                          <a:solidFill>
                            <a:schemeClr val="tx1"/>
                          </a:solidFill>
                          <a:effectLst/>
                        </a:rPr>
                        <a:t> various post-analysis purposes for which repeated programming packages are created.</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Tree>
    <p:extLst>
      <p:ext uri="{BB962C8B-B14F-4D97-AF65-F5344CB8AC3E}">
        <p14:creationId xmlns:p14="http://schemas.microsoft.com/office/powerpoint/2010/main" val="2527911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Digital Analysis Results (</a:t>
            </a:r>
            <a:r>
              <a:rPr lang="en-US" dirty="0" err="1">
                <a:solidFill>
                  <a:schemeClr val="tx1">
                    <a:lumMod val="75000"/>
                    <a:lumOff val="25000"/>
                  </a:schemeClr>
                </a:solidFill>
              </a:rPr>
              <a:t>DARe</a:t>
            </a:r>
            <a:r>
              <a:rPr lang="en-US" dirty="0">
                <a:solidFill>
                  <a:schemeClr val="tx1">
                    <a:lumMod val="75000"/>
                    <a:lumOff val="25000"/>
                  </a:schemeClr>
                </a:solidFill>
              </a:rPr>
              <a:t>): Solution Highlights</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2360727799"/>
              </p:ext>
            </p:extLst>
          </p:nvPr>
        </p:nvGraphicFramePr>
        <p:xfrm>
          <a:off x="8976357" y="917301"/>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b="1" kern="1200" dirty="0">
                          <a:solidFill>
                            <a:schemeClr val="bg1">
                              <a:lumMod val="50000"/>
                            </a:schemeClr>
                          </a:solidFill>
                          <a:latin typeface="+mn-lt"/>
                          <a:ea typeface="+mn-ea"/>
                          <a:cs typeface="+mn-cs"/>
                        </a:rPr>
                        <a:t>STAT-10</a:t>
                      </a:r>
                      <a:endParaRPr lang="en-US" sz="1200" kern="1200" dirty="0">
                        <a:solidFill>
                          <a:schemeClr val="tx1">
                            <a:lumMod val="75000"/>
                            <a:lumOff val="25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Statistics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Shared Capabilities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297425" y="1188357"/>
            <a:ext cx="8577085" cy="1569660"/>
          </a:xfrm>
          <a:prstGeom prst="rect">
            <a:avLst/>
          </a:prstGeom>
        </p:spPr>
        <p:txBody>
          <a:bodyPr wrap="square">
            <a:spAutoFit/>
          </a:bodyPr>
          <a:lstStyle/>
          <a:p>
            <a:pPr algn="just"/>
            <a:r>
              <a:rPr lang="en-US" sz="1200" dirty="0">
                <a:solidFill>
                  <a:schemeClr val="tx1">
                    <a:lumMod val="75000"/>
                    <a:lumOff val="25000"/>
                  </a:schemeClr>
                </a:solidFill>
              </a:rPr>
              <a:t>Solution to provide analysis results datasets and eliminate manual generation of post-analysis information artifacts. There will be a standard data structure for analysis result datasets across different studies and other source databases. A user interface (UI) to select data points of interest, ‘drag and drop’ data in a layout required for various </a:t>
            </a:r>
            <a:r>
              <a:rPr lang="en-US" sz="1200">
                <a:solidFill>
                  <a:schemeClr val="tx1">
                    <a:lumMod val="75000"/>
                    <a:lumOff val="25000"/>
                  </a:schemeClr>
                </a:solidFill>
              </a:rPr>
              <a:t>reporting purposes. </a:t>
            </a:r>
            <a:r>
              <a:rPr lang="en-US" sz="1200" dirty="0">
                <a:solidFill>
                  <a:schemeClr val="tx1">
                    <a:lumMod val="75000"/>
                    <a:lumOff val="25000"/>
                  </a:schemeClr>
                </a:solidFill>
              </a:rPr>
              <a:t>It will provide configurable and dynamic reporting to help in review of subgroup analysis for efficacy/safety endpoints, information about treatment regimen and characteristics</a:t>
            </a:r>
            <a:r>
              <a:rPr lang="en-US" sz="1200">
                <a:solidFill>
                  <a:schemeClr val="tx1">
                    <a:lumMod val="75000"/>
                    <a:lumOff val="25000"/>
                  </a:schemeClr>
                </a:solidFill>
              </a:rPr>
              <a:t>. Vector graphics </a:t>
            </a:r>
            <a:r>
              <a:rPr lang="en-US" sz="1200" dirty="0">
                <a:solidFill>
                  <a:schemeClr val="tx1">
                    <a:lumMod val="75000"/>
                    <a:lumOff val="25000"/>
                  </a:schemeClr>
                </a:solidFill>
              </a:rPr>
              <a:t>–</a:t>
            </a:r>
            <a:r>
              <a:rPr lang="en-US" sz="1200">
                <a:solidFill>
                  <a:schemeClr val="tx1">
                    <a:lumMod val="75000"/>
                    <a:lumOff val="25000"/>
                  </a:schemeClr>
                </a:solidFill>
              </a:rPr>
              <a:t> </a:t>
            </a:r>
            <a:r>
              <a:rPr lang="en-US" sz="1200" dirty="0">
                <a:solidFill>
                  <a:schemeClr val="tx1">
                    <a:lumMod val="75000"/>
                    <a:lumOff val="25000"/>
                  </a:schemeClr>
                </a:solidFill>
              </a:rPr>
              <a:t>User </a:t>
            </a:r>
            <a:r>
              <a:rPr lang="en-US" sz="1200">
                <a:solidFill>
                  <a:schemeClr val="tx1">
                    <a:lumMod val="75000"/>
                    <a:lumOff val="25000"/>
                  </a:schemeClr>
                </a:solidFill>
              </a:rPr>
              <a:t>can generate </a:t>
            </a:r>
            <a:r>
              <a:rPr lang="en-US" sz="1200" dirty="0">
                <a:solidFill>
                  <a:schemeClr val="tx1">
                    <a:lumMod val="75000"/>
                    <a:lumOff val="25000"/>
                  </a:schemeClr>
                </a:solidFill>
              </a:rPr>
              <a:t>graphics, summary tables for publication purpose. Eliminate manual manipulations/ calculations by medical writers using basic tools. HTA </a:t>
            </a:r>
            <a:r>
              <a:rPr lang="en-US" sz="1200">
                <a:solidFill>
                  <a:schemeClr val="tx1">
                    <a:lumMod val="75000"/>
                    <a:lumOff val="25000"/>
                  </a:schemeClr>
                </a:solidFill>
              </a:rPr>
              <a:t>Dossier - </a:t>
            </a:r>
            <a:r>
              <a:rPr lang="en-US" sz="1200" dirty="0">
                <a:solidFill>
                  <a:schemeClr val="tx1">
                    <a:lumMod val="75000"/>
                    <a:lumOff val="25000"/>
                  </a:schemeClr>
                </a:solidFill>
              </a:rPr>
              <a:t>Solution to create data displays dynamically by extracting </a:t>
            </a:r>
            <a:r>
              <a:rPr lang="en-US" sz="1200">
                <a:solidFill>
                  <a:schemeClr val="tx1">
                    <a:lumMod val="75000"/>
                    <a:lumOff val="25000"/>
                  </a:schemeClr>
                </a:solidFill>
              </a:rPr>
              <a:t>required data. </a:t>
            </a:r>
            <a:r>
              <a:rPr lang="en-US" sz="1200" dirty="0">
                <a:solidFill>
                  <a:schemeClr val="tx1">
                    <a:lumMod val="75000"/>
                    <a:lumOff val="25000"/>
                  </a:schemeClr>
                </a:solidFill>
              </a:rPr>
              <a:t>Analysis of clinical data, economic data and quality of life data for HTA </a:t>
            </a:r>
            <a:r>
              <a:rPr lang="en-US" sz="1200">
                <a:solidFill>
                  <a:schemeClr val="tx1">
                    <a:lumMod val="75000"/>
                    <a:lumOff val="25000"/>
                  </a:schemeClr>
                </a:solidFill>
              </a:rPr>
              <a:t>dossiers preparation</a:t>
            </a:r>
            <a:r>
              <a:rPr lang="en-US" sz="1200" dirty="0">
                <a:solidFill>
                  <a:schemeClr val="tx1">
                    <a:lumMod val="75000"/>
                    <a:lumOff val="25000"/>
                  </a:schemeClr>
                </a:solidFill>
              </a:rPr>
              <a:t>.</a:t>
            </a:r>
            <a:r>
              <a:rPr lang="en-US" sz="1200">
                <a:solidFill>
                  <a:schemeClr val="tx1">
                    <a:lumMod val="75000"/>
                    <a:lumOff val="25000"/>
                  </a:schemeClr>
                </a:solidFill>
              </a:rPr>
              <a:t> </a:t>
            </a:r>
            <a:r>
              <a:rPr lang="en-US" sz="1200" dirty="0">
                <a:solidFill>
                  <a:schemeClr val="tx1">
                    <a:lumMod val="75000"/>
                    <a:lumOff val="25000"/>
                  </a:schemeClr>
                </a:solidFill>
              </a:rPr>
              <a:t>This will result in reduction in number of TLFs to be programmed, accelerate  process and reduce dependencies, faster decision making and high quality </a:t>
            </a:r>
            <a:r>
              <a:rPr lang="en-US" sz="1200">
                <a:solidFill>
                  <a:schemeClr val="tx1">
                    <a:lumMod val="75000"/>
                    <a:lumOff val="25000"/>
                  </a:schemeClr>
                </a:solidFill>
              </a:rPr>
              <a:t>outputs.</a:t>
            </a:r>
            <a:endParaRPr lang="en-US" sz="1200" dirty="0">
              <a:solidFill>
                <a:schemeClr val="tx1">
                  <a:lumMod val="75000"/>
                  <a:lumOff val="25000"/>
                </a:schemeClr>
              </a:solidFill>
            </a:endParaRP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04247"/>
            <a:ext cx="1258282" cy="276999"/>
          </a:xfrm>
          <a:prstGeom prst="rect">
            <a:avLst/>
          </a:prstGeom>
        </p:spPr>
        <p:txBody>
          <a:bodyPr wrap="square">
            <a:spAutoFit/>
          </a:bodyPr>
          <a:lstStyle/>
          <a:p>
            <a:pPr lvl="0" algn="ctr">
              <a:defRPr/>
            </a:pPr>
            <a:r>
              <a:rPr lang="en-US" sz="1200" b="1" dirty="0" smtClean="0">
                <a:solidFill>
                  <a:prstClr val="black"/>
                </a:solidFill>
              </a:rPr>
              <a:t>$1.0  - $1.4 M</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64129" y="3504247"/>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04247"/>
            <a:ext cx="1871271" cy="276999"/>
          </a:xfrm>
          <a:prstGeom prst="rect">
            <a:avLst/>
          </a:prstGeom>
        </p:spPr>
        <p:txBody>
          <a:bodyPr wrap="square">
            <a:spAutoFit/>
          </a:bodyPr>
          <a:lstStyle/>
          <a:p>
            <a:pPr lvl="0" algn="ctr">
              <a:defRPr/>
            </a:pPr>
            <a:r>
              <a:rPr lang="en-US" sz="1200" b="1" dirty="0" smtClean="0">
                <a:solidFill>
                  <a:srgbClr val="FF0000"/>
                </a:solidFill>
              </a:rPr>
              <a:t>-($2.4 - $2.8 M)</a:t>
            </a:r>
            <a:endParaRPr lang="en-US" sz="1200" b="1" dirty="0">
              <a:solidFill>
                <a:srgbClr val="FF0000"/>
              </a:solidFill>
            </a:endParaRP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65957" y="5137687"/>
              <a:ext cx="114314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12+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591076" y="3504247"/>
            <a:ext cx="4780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High</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41" y="3504247"/>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289223620"/>
              </p:ext>
            </p:extLst>
          </p:nvPr>
        </p:nvGraphicFramePr>
        <p:xfrm>
          <a:off x="262504" y="4000146"/>
          <a:ext cx="7731768" cy="1254453"/>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Reduction in number of  programmable TLF</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Drag &amp; Drop Intuitive UI</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Vector Graphics</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Dynamic data displays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The Digital Analysis Results solution will accelerate </a:t>
            </a:r>
            <a:r>
              <a:rPr lang="en-US" sz="1400" dirty="0" smtClean="0">
                <a:solidFill>
                  <a:schemeClr val="bg1"/>
                </a:solidFill>
              </a:rPr>
              <a:t>submissions</a:t>
            </a:r>
            <a:endParaRPr lang="en-US" sz="1400" dirty="0">
              <a:solidFill>
                <a:schemeClr val="bg1"/>
              </a:solidFill>
            </a:endParaRPr>
          </a:p>
        </p:txBody>
      </p:sp>
      <p:graphicFrame>
        <p:nvGraphicFramePr>
          <p:cNvPr id="114" name="Table 113"/>
          <p:cNvGraphicFramePr>
            <a:graphicFrameLocks noGrp="1"/>
          </p:cNvGraphicFramePr>
          <p:nvPr>
            <p:extLst>
              <p:ext uri="{D42A27DB-BD31-4B8C-83A1-F6EECF244321}">
                <p14:modId xmlns:p14="http://schemas.microsoft.com/office/powerpoint/2010/main" val="1952378547"/>
              </p:ext>
            </p:extLst>
          </p:nvPr>
        </p:nvGraphicFramePr>
        <p:xfrm>
          <a:off x="8124592" y="4000147"/>
          <a:ext cx="3971503" cy="143632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Customized solution based on Hadoop, Tableau or </a:t>
                      </a:r>
                      <a:r>
                        <a:rPr lang="en-US" sz="1200" u="none" strike="noStrike" dirty="0" err="1" smtClean="0">
                          <a:effectLst/>
                        </a:rPr>
                        <a:t>SpotFire</a:t>
                      </a:r>
                      <a:endParaRPr lang="en-US" sz="1200" u="none" strike="noStrike" dirty="0" smtClean="0">
                        <a:effectLst/>
                      </a:endParaRPr>
                    </a:p>
                    <a:p>
                      <a:pPr marL="346075" indent="-171450" algn="l" fontAlgn="b">
                        <a:buFont typeface="Wingdings" panose="05000000000000000000" pitchFamily="2" charset="2"/>
                        <a:buChar char="§"/>
                      </a:pPr>
                      <a:r>
                        <a:rPr lang="en-US" sz="1200" u="none" strike="noStrike" dirty="0" smtClean="0">
                          <a:effectLst/>
                        </a:rPr>
                        <a:t>Enhance CLUWE to add a </a:t>
                      </a:r>
                      <a:r>
                        <a:rPr lang="en-US" sz="1200" u="none" strike="noStrike" dirty="0" err="1" smtClean="0">
                          <a:effectLst/>
                        </a:rPr>
                        <a:t>datalake</a:t>
                      </a:r>
                      <a:r>
                        <a:rPr lang="en-US" sz="1200" u="none" strike="noStrike" dirty="0" smtClean="0">
                          <a:effectLst/>
                        </a:rPr>
                        <a:t> to store the analysis result data and provide an analytics solution with a UI on top of it.</a:t>
                      </a:r>
                    </a:p>
                    <a:p>
                      <a:pPr marL="346075" indent="-171450" algn="l" fontAlgn="b">
                        <a:buFont typeface="Wingdings" panose="05000000000000000000" pitchFamily="2" charset="2"/>
                        <a:buChar char="§"/>
                      </a:pPr>
                      <a:r>
                        <a:rPr lang="en-US" sz="1200" u="none" strike="noStrike" dirty="0" err="1" smtClean="0">
                          <a:effectLst/>
                        </a:rPr>
                        <a:t>PoC</a:t>
                      </a:r>
                      <a:r>
                        <a:rPr lang="en-US" sz="1200" u="none" strike="noStrike" dirty="0" smtClean="0">
                          <a:effectLst/>
                        </a:rPr>
                        <a:t> to be done for subgroup analysis</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67" name="Oval 66"/>
          <p:cNvSpPr/>
          <p:nvPr/>
        </p:nvSpPr>
        <p:spPr>
          <a:xfrm>
            <a:off x="984562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0" name="Oval 69"/>
          <p:cNvSpPr/>
          <p:nvPr/>
        </p:nvSpPr>
        <p:spPr>
          <a:xfrm>
            <a:off x="10191667"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2" name="Oval 71"/>
          <p:cNvSpPr/>
          <p:nvPr/>
        </p:nvSpPr>
        <p:spPr>
          <a:xfrm>
            <a:off x="11039872"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7" name="Oval 46"/>
          <p:cNvSpPr/>
          <p:nvPr/>
        </p:nvSpPr>
        <p:spPr>
          <a:xfrm>
            <a:off x="10537706"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8" name="Oval 47"/>
          <p:cNvSpPr/>
          <p:nvPr/>
        </p:nvSpPr>
        <p:spPr>
          <a:xfrm>
            <a:off x="11385911"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9" name="Oval 48"/>
          <p:cNvSpPr/>
          <p:nvPr/>
        </p:nvSpPr>
        <p:spPr>
          <a:xfrm>
            <a:off x="1173194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Tree>
    <p:extLst>
      <p:ext uri="{BB962C8B-B14F-4D97-AF65-F5344CB8AC3E}">
        <p14:creationId xmlns:p14="http://schemas.microsoft.com/office/powerpoint/2010/main" val="363047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t>Automated Dataset  Specifications and Programming </a:t>
            </a:r>
            <a:r>
              <a:rPr lang="fr-FR" dirty="0"/>
              <a:t>(DAFFY)</a:t>
            </a:r>
            <a:endParaRPr lang="en-US" dirty="0">
              <a:solidFill>
                <a:schemeClr val="tx1">
                  <a:lumMod val="75000"/>
                  <a:lumOff val="25000"/>
                </a:schemeClr>
              </a:solidFill>
            </a:endParaRP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647671097"/>
              </p:ext>
            </p:extLst>
          </p:nvPr>
        </p:nvGraphicFramePr>
        <p:xfrm>
          <a:off x="8976357" y="711237"/>
          <a:ext cx="3171201" cy="1734108"/>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kern="1200" dirty="0">
                          <a:solidFill>
                            <a:schemeClr val="tx1">
                              <a:lumMod val="75000"/>
                              <a:lumOff val="25000"/>
                            </a:schemeClr>
                          </a:solidFill>
                          <a:latin typeface="+mn-lt"/>
                          <a:ea typeface="+mn-ea"/>
                          <a:cs typeface="+mn-cs"/>
                        </a:rPr>
                        <a:t>Transformative</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Statistics</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Point Solution</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372448" y="1011727"/>
            <a:ext cx="8391833" cy="1600438"/>
          </a:xfrm>
          <a:prstGeom prst="rect">
            <a:avLst/>
          </a:prstGeom>
        </p:spPr>
        <p:txBody>
          <a:bodyPr wrap="square">
            <a:spAutoFit/>
          </a:bodyPr>
          <a:lstStyle/>
          <a:p>
            <a:r>
              <a:rPr lang="en-US" sz="1400" dirty="0"/>
              <a:t>A tool to automate dimensions of statistical programming and dataset delivery; enabled by a multi-dimensional, connected information model; (broad expansion of current TFL capability).</a:t>
            </a:r>
            <a:endParaRPr lang="en-US" sz="1400" dirty="0">
              <a:solidFill>
                <a:schemeClr val="tx1">
                  <a:lumMod val="75000"/>
                  <a:lumOff val="25000"/>
                </a:schemeClr>
              </a:solidFill>
            </a:endParaRPr>
          </a:p>
          <a:p>
            <a:r>
              <a:rPr lang="en-US" sz="1400" dirty="0">
                <a:solidFill>
                  <a:schemeClr val="tx1">
                    <a:lumMod val="75000"/>
                    <a:lumOff val="25000"/>
                  </a:schemeClr>
                </a:solidFill>
              </a:rPr>
              <a:t>Automated generation of specs and programs for SDTM and </a:t>
            </a:r>
            <a:r>
              <a:rPr lang="en-US" sz="1400" dirty="0" err="1">
                <a:solidFill>
                  <a:schemeClr val="tx1">
                    <a:lumMod val="75000"/>
                    <a:lumOff val="25000"/>
                  </a:schemeClr>
                </a:solidFill>
              </a:rPr>
              <a:t>ADaM</a:t>
            </a:r>
            <a:r>
              <a:rPr lang="en-US" sz="1400" dirty="0">
                <a:solidFill>
                  <a:schemeClr val="tx1">
                    <a:lumMod val="75000"/>
                    <a:lumOff val="25000"/>
                  </a:schemeClr>
                </a:solidFill>
              </a:rPr>
              <a:t> datasets; enabled by web app.</a:t>
            </a:r>
          </a:p>
          <a:p>
            <a:r>
              <a:rPr lang="en-US" sz="1400" dirty="0">
                <a:solidFill>
                  <a:schemeClr val="tx1">
                    <a:lumMod val="75000"/>
                    <a:lumOff val="25000"/>
                  </a:schemeClr>
                </a:solidFill>
              </a:rPr>
              <a:t>-Automation for validation of information populated for each variable mapping and derivation.</a:t>
            </a:r>
          </a:p>
          <a:p>
            <a:r>
              <a:rPr lang="en-US" sz="1400" dirty="0">
                <a:solidFill>
                  <a:schemeClr val="tx1">
                    <a:lumMod val="75000"/>
                    <a:lumOff val="25000"/>
                  </a:schemeClr>
                </a:solidFill>
              </a:rPr>
              <a:t>- One stop solution for all specifications</a:t>
            </a:r>
          </a:p>
          <a:p>
            <a:r>
              <a:rPr lang="en-US" sz="1400" dirty="0">
                <a:solidFill>
                  <a:schemeClr val="tx1">
                    <a:lumMod val="75000"/>
                    <a:lumOff val="25000"/>
                  </a:schemeClr>
                </a:solidFill>
              </a:rPr>
              <a:t>-Every variable is linked across all levels of data standards (SDTM, </a:t>
            </a:r>
            <a:r>
              <a:rPr lang="en-US" sz="1400" dirty="0" err="1">
                <a:solidFill>
                  <a:schemeClr val="tx1">
                    <a:lumMod val="75000"/>
                    <a:lumOff val="25000"/>
                  </a:schemeClr>
                </a:solidFill>
              </a:rPr>
              <a:t>ADaM</a:t>
            </a:r>
            <a:r>
              <a:rPr lang="en-US" sz="1400" dirty="0">
                <a:solidFill>
                  <a:schemeClr val="tx1">
                    <a:lumMod val="75000"/>
                    <a:lumOff val="25000"/>
                  </a:schemeClr>
                </a:solidFill>
              </a:rPr>
              <a:t>, TLFs)</a:t>
            </a:r>
          </a:p>
          <a:p>
            <a:r>
              <a:rPr lang="en-US" sz="1400" dirty="0">
                <a:solidFill>
                  <a:schemeClr val="tx1">
                    <a:lumMod val="75000"/>
                    <a:lumOff val="25000"/>
                  </a:schemeClr>
                </a:solidFill>
              </a:rPr>
              <a:t>-Traceability of information across different levels of standards.</a:t>
            </a:r>
          </a:p>
        </p:txBody>
      </p:sp>
      <p:sp>
        <p:nvSpPr>
          <p:cNvPr id="62" name="Rounded Rectangle 61"/>
          <p:cNvSpPr/>
          <p:nvPr/>
        </p:nvSpPr>
        <p:spPr>
          <a:xfrm>
            <a:off x="285476" y="735916"/>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685479"/>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46510"/>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39615"/>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0904" y="3524681"/>
            <a:ext cx="1258282"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$3.5 - $5.0</a:t>
            </a:r>
            <a:r>
              <a:rPr lang="en-US" sz="1200" b="1" dirty="0" smtClean="0">
                <a:solidFill>
                  <a:prstClr val="black"/>
                </a:solidFill>
                <a:latin typeface="Calibri" panose="020F0502020204030204"/>
              </a:rPr>
              <a:t>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p:cNvGrpSpPr/>
          <p:nvPr/>
        </p:nvGrpSpPr>
        <p:grpSpPr>
          <a:xfrm>
            <a:off x="2723417" y="2801215"/>
            <a:ext cx="1152144" cy="1025443"/>
            <a:chOff x="1478312" y="2812232"/>
            <a:chExt cx="1152144" cy="1025443"/>
          </a:xfrm>
        </p:grpSpPr>
        <p:sp>
          <p:nvSpPr>
            <p:cNvPr id="59" name="Rounded Rectangle 58"/>
            <p:cNvSpPr/>
            <p:nvPr/>
          </p:nvSpPr>
          <p:spPr>
            <a:xfrm>
              <a:off x="1478312" y="2812232"/>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1661331" y="2879132"/>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1919023" y="3560676"/>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grpSp>
        <p:nvGrpSpPr>
          <p:cNvPr id="6" name="Group 5"/>
          <p:cNvGrpSpPr/>
          <p:nvPr/>
        </p:nvGrpSpPr>
        <p:grpSpPr>
          <a:xfrm>
            <a:off x="8639958" y="2801008"/>
            <a:ext cx="1022593" cy="1016733"/>
            <a:chOff x="7396501" y="4397953"/>
            <a:chExt cx="1229086" cy="1016733"/>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65955" y="5137687"/>
              <a:ext cx="114314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rPr>
                <a:t>24+ Months</a:t>
              </a: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65" name="Oval 64"/>
          <p:cNvSpPr/>
          <p:nvPr/>
        </p:nvSpPr>
        <p:spPr>
          <a:xfrm>
            <a:off x="9784509" y="363892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7" name="Oval 66"/>
          <p:cNvSpPr/>
          <p:nvPr/>
        </p:nvSpPr>
        <p:spPr>
          <a:xfrm>
            <a:off x="10475095"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58" name="Oval 57"/>
          <p:cNvSpPr/>
          <p:nvPr/>
        </p:nvSpPr>
        <p:spPr>
          <a:xfrm>
            <a:off x="11030231" y="3625774"/>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466844" y="3546953"/>
            <a:ext cx="72648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Medium</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40" y="3540742"/>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a:t>
            </a:r>
          </a:p>
        </p:txBody>
      </p:sp>
      <p:graphicFrame>
        <p:nvGraphicFramePr>
          <p:cNvPr id="113" name="Table 112"/>
          <p:cNvGraphicFramePr>
            <a:graphicFrameLocks noGrp="1"/>
          </p:cNvGraphicFramePr>
          <p:nvPr>
            <p:extLst>
              <p:ext uri="{D42A27DB-BD31-4B8C-83A1-F6EECF244321}">
                <p14:modId xmlns:p14="http://schemas.microsoft.com/office/powerpoint/2010/main" val="1051747512"/>
              </p:ext>
            </p:extLst>
          </p:nvPr>
        </p:nvGraphicFramePr>
        <p:xfrm>
          <a:off x="4013165" y="3999957"/>
          <a:ext cx="4022217" cy="1254453"/>
        </p:xfrm>
        <a:graphic>
          <a:graphicData uri="http://schemas.openxmlformats.org/drawingml/2006/table">
            <a:tbl>
              <a:tblPr firstRow="1">
                <a:tableStyleId>{5C22544A-7EE6-4342-B048-85BDC9FD1C3A}</a:tableStyleId>
              </a:tblPr>
              <a:tblGrid>
                <a:gridCol w="4022217">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171450" indent="-171450">
                        <a:buFont typeface="Arial" panose="020B0604020202020204" pitchFamily="34" charset="0"/>
                        <a:buChar char="•"/>
                      </a:pPr>
                      <a:r>
                        <a:rPr lang="en-US" sz="1200" dirty="0">
                          <a:solidFill>
                            <a:schemeClr val="tx1">
                              <a:lumMod val="85000"/>
                              <a:lumOff val="15000"/>
                            </a:schemeClr>
                          </a:solidFill>
                        </a:rPr>
                        <a:t>Automated datasets specifications</a:t>
                      </a:r>
                    </a:p>
                    <a:p>
                      <a:pPr marL="171450" indent="-171450">
                        <a:buFont typeface="Arial" panose="020B0604020202020204" pitchFamily="34" charset="0"/>
                        <a:buChar char="•"/>
                      </a:pPr>
                      <a:r>
                        <a:rPr lang="en-US" sz="1200" dirty="0">
                          <a:solidFill>
                            <a:schemeClr val="tx1">
                              <a:lumMod val="85000"/>
                              <a:lumOff val="15000"/>
                            </a:schemeClr>
                          </a:solidFill>
                        </a:rPr>
                        <a:t>Beyond long term  Automated programming</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Automated Dataset Specification &amp; Programming</a:t>
            </a:r>
          </a:p>
        </p:txBody>
      </p:sp>
      <p:graphicFrame>
        <p:nvGraphicFramePr>
          <p:cNvPr id="114" name="Table 113"/>
          <p:cNvGraphicFramePr>
            <a:graphicFrameLocks noGrp="1"/>
          </p:cNvGraphicFramePr>
          <p:nvPr>
            <p:extLst>
              <p:ext uri="{D42A27DB-BD31-4B8C-83A1-F6EECF244321}">
                <p14:modId xmlns:p14="http://schemas.microsoft.com/office/powerpoint/2010/main" val="2440751407"/>
              </p:ext>
            </p:extLst>
          </p:nvPr>
        </p:nvGraphicFramePr>
        <p:xfrm>
          <a:off x="8124592" y="4000147"/>
          <a:ext cx="3971503" cy="161920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Reuse / customize the existing solution and add advanced features for development of programs and validation of outputs</a:t>
                      </a:r>
                    </a:p>
                    <a:p>
                      <a:pPr marL="346075" indent="-171450" algn="l" fontAlgn="b">
                        <a:buFont typeface="Wingdings" panose="05000000000000000000" pitchFamily="2" charset="2"/>
                        <a:buChar char="§"/>
                      </a:pPr>
                      <a:r>
                        <a:rPr lang="en-US" sz="1200" u="none" strike="noStrike" dirty="0">
                          <a:effectLst/>
                        </a:rPr>
                        <a:t>Currently Lilly is investigating the capability to auto generate specifications for SDTM and </a:t>
                      </a:r>
                      <a:r>
                        <a:rPr lang="en-US" sz="1200" u="none" strike="noStrike" dirty="0" err="1">
                          <a:effectLst/>
                        </a:rPr>
                        <a:t>ADaM</a:t>
                      </a:r>
                      <a:r>
                        <a:rPr lang="en-US" sz="1200" u="none" strike="noStrike" dirty="0">
                          <a:effectLst/>
                        </a:rPr>
                        <a:t>. </a:t>
                      </a:r>
                    </a:p>
                    <a:p>
                      <a:pPr marL="346075" indent="-171450" algn="l" fontAlgn="b">
                        <a:buFont typeface="Wingdings" panose="05000000000000000000" pitchFamily="2" charset="2"/>
                        <a:buChar char="§"/>
                      </a:pPr>
                      <a:r>
                        <a:rPr lang="en-US" sz="1200" u="none" strike="noStrike" dirty="0">
                          <a:effectLst/>
                        </a:rPr>
                        <a:t>Solution can be designed and tested in phased manner (e.g. TA-wise, indication-wise, data module-wise </a:t>
                      </a:r>
                      <a:r>
                        <a:rPr lang="en-US" sz="1200" u="none" strike="noStrike" dirty="0" err="1">
                          <a:effectLst/>
                        </a:rPr>
                        <a:t>etc</a:t>
                      </a:r>
                      <a:r>
                        <a:rPr lang="en-US" sz="1200" u="none" strike="noStrike" dirty="0">
                          <a:effectLst/>
                        </a:rPr>
                        <a:t>)</a:t>
                      </a: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graphicFrame>
        <p:nvGraphicFramePr>
          <p:cNvPr id="115" name="Table 114"/>
          <p:cNvGraphicFramePr>
            <a:graphicFrameLocks noGrp="1"/>
          </p:cNvGraphicFramePr>
          <p:nvPr>
            <p:extLst>
              <p:ext uri="{D42A27DB-BD31-4B8C-83A1-F6EECF244321}">
                <p14:modId xmlns:p14="http://schemas.microsoft.com/office/powerpoint/2010/main" val="665792149"/>
              </p:ext>
            </p:extLst>
          </p:nvPr>
        </p:nvGraphicFramePr>
        <p:xfrm>
          <a:off x="262504" y="3986126"/>
          <a:ext cx="3695220" cy="1984961"/>
        </p:xfrm>
        <a:graphic>
          <a:graphicData uri="http://schemas.openxmlformats.org/drawingml/2006/table">
            <a:tbl>
              <a:tblPr firstRow="1">
                <a:tableStyleId>{5C22544A-7EE6-4342-B048-85BDC9FD1C3A}</a:tableStyleId>
              </a:tblPr>
              <a:tblGrid>
                <a:gridCol w="3695220">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Current Challenge</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a:effectLst/>
                        </a:rPr>
                        <a:t>Statistical programming is a manual, resource intensive activity.</a:t>
                      </a:r>
                    </a:p>
                    <a:p>
                      <a:pPr marL="346075" indent="-171450" algn="l" fontAlgn="b">
                        <a:buFont typeface="Wingdings" panose="05000000000000000000" pitchFamily="2" charset="2"/>
                        <a:buChar char="§"/>
                      </a:pPr>
                      <a:r>
                        <a:rPr lang="en-US" sz="1200" u="none" strike="noStrike" dirty="0">
                          <a:effectLst/>
                        </a:rPr>
                        <a:t>In addition, finding qualified resources is also a challenge. </a:t>
                      </a:r>
                    </a:p>
                    <a:p>
                      <a:pPr marL="346075" indent="-171450" algn="l" fontAlgn="b">
                        <a:buFont typeface="Wingdings" panose="05000000000000000000" pitchFamily="2" charset="2"/>
                        <a:buChar char="§"/>
                      </a:pPr>
                      <a:r>
                        <a:rPr lang="en-US" sz="1200" u="none" strike="noStrike" dirty="0">
                          <a:effectLst/>
                        </a:rPr>
                        <a:t>Additional difficulty exists in manually establishing traceability across programs (macros) due to inconsistent standards. For example, master macro gets modified due to a change in standard in multiple studies causing sub macros created at study level. </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50" name="Oval 49"/>
          <p:cNvSpPr/>
          <p:nvPr/>
        </p:nvSpPr>
        <p:spPr>
          <a:xfrm>
            <a:off x="10142153" y="3638039"/>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1" name="Oval 50"/>
          <p:cNvSpPr/>
          <p:nvPr/>
        </p:nvSpPr>
        <p:spPr>
          <a:xfrm>
            <a:off x="11366659" y="361437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2" name="Oval 51"/>
          <p:cNvSpPr/>
          <p:nvPr/>
        </p:nvSpPr>
        <p:spPr>
          <a:xfrm>
            <a:off x="11671244" y="3613998"/>
            <a:ext cx="261256" cy="261256"/>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49" name="Oval 48"/>
          <p:cNvSpPr/>
          <p:nvPr/>
        </p:nvSpPr>
        <p:spPr>
          <a:xfrm>
            <a:off x="11356015"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4" name="Oval 53"/>
          <p:cNvSpPr/>
          <p:nvPr/>
        </p:nvSpPr>
        <p:spPr>
          <a:xfrm>
            <a:off x="11675529" y="3613998"/>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5" name="Oval 54"/>
          <p:cNvSpPr/>
          <p:nvPr/>
        </p:nvSpPr>
        <p:spPr>
          <a:xfrm>
            <a:off x="10124673" y="3637286"/>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56" name="Rectangle 55"/>
          <p:cNvSpPr/>
          <p:nvPr/>
        </p:nvSpPr>
        <p:spPr>
          <a:xfrm>
            <a:off x="7477553" y="3532506"/>
            <a:ext cx="1258282"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$1.3 - $2.8</a:t>
            </a:r>
            <a:r>
              <a:rPr lang="en-US" sz="1200" b="1" dirty="0" smtClean="0">
                <a:solidFill>
                  <a:prstClr val="black"/>
                </a:solidFill>
                <a:latin typeface="Calibri" panose="020F0502020204030204"/>
              </a:rPr>
              <a:t> </a:t>
            </a: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2321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66</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3161009" y="2223899"/>
            <a:ext cx="5870004" cy="615553"/>
          </a:xfrm>
          <a:prstGeom prst="rect">
            <a:avLst/>
          </a:prstGeom>
          <a:noFill/>
          <a:ln>
            <a:noFill/>
          </a:ln>
          <a:effectLst>
            <a:outerShdw blurRad="190500" dist="279400" dir="7560000" algn="ctr" rotWithShape="0">
              <a:srgbClr val="000000">
                <a:alpha val="25000"/>
              </a:srgbClr>
            </a:outerShdw>
          </a:effectLst>
        </p:spPr>
        <p:txBody>
          <a:bodyPr wrap="none" lIns="0" tIns="0" rIns="0" bIns="0" rtlCol="0">
            <a:spAutoFit/>
          </a:bodyPr>
          <a:lstStyle/>
          <a:p>
            <a:pPr algn="ctr"/>
            <a:r>
              <a:rPr lang="en-US" sz="4000" b="1" dirty="0">
                <a:latin typeface="Corbel" panose="020B0503020204020204" pitchFamily="34" charset="0"/>
              </a:rPr>
              <a:t>Transformative Solutions </a:t>
            </a:r>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79991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9944945" cy="339086"/>
          </a:xfrm>
        </p:spPr>
        <p:txBody>
          <a:bodyPr/>
          <a:lstStyle/>
          <a:p>
            <a:r>
              <a:rPr lang="en-US" dirty="0">
                <a:solidFill>
                  <a:schemeClr val="tx1">
                    <a:lumMod val="75000"/>
                    <a:lumOff val="25000"/>
                  </a:schemeClr>
                </a:solidFill>
              </a:rPr>
              <a:t>Semantic Clinical Information Mode (SCIM)</a:t>
            </a:r>
          </a:p>
        </p:txBody>
      </p:sp>
      <p:sp>
        <p:nvSpPr>
          <p:cNvPr id="3" name="Slide Number Placeholder 2"/>
          <p:cNvSpPr>
            <a:spLocks noGrp="1"/>
          </p:cNvSpPr>
          <p:nvPr>
            <p:ph type="sldNum" sz="quarter" idx="4294967295"/>
          </p:nvPr>
        </p:nvSpPr>
        <p:spPr>
          <a:xfrm>
            <a:off x="9239250" y="6523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F44E99-70CB-4F4A-9930-CBFFEC315CCC}" type="slidenum">
              <a:rPr kumimoji="0" lang="en-US" sz="1200" b="0" i="0" u="none" strike="noStrike" kern="1200" cap="none" spc="0" normalizeH="0" baseline="0" noProof="0" smtClean="0">
                <a:ln>
                  <a:noFill/>
                </a:ln>
                <a:solidFill>
                  <a:srgbClr val="A6A6A6"/>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srgbClr val="A6A6A6"/>
              </a:solidFill>
              <a:effectLst/>
              <a:uLnTx/>
              <a:uFillTx/>
              <a:latin typeface="Calibri" panose="020F0502020204030204"/>
              <a:ea typeface="+mn-ea"/>
              <a:cs typeface="+mn-cs"/>
            </a:endParaRPr>
          </a:p>
        </p:txBody>
      </p:sp>
      <p:graphicFrame>
        <p:nvGraphicFramePr>
          <p:cNvPr id="53" name="Table 52"/>
          <p:cNvGraphicFramePr>
            <a:graphicFrameLocks noGrp="1"/>
          </p:cNvGraphicFramePr>
          <p:nvPr>
            <p:extLst>
              <p:ext uri="{D42A27DB-BD31-4B8C-83A1-F6EECF244321}">
                <p14:modId xmlns:p14="http://schemas.microsoft.com/office/powerpoint/2010/main" val="2783460415"/>
              </p:ext>
            </p:extLst>
          </p:nvPr>
        </p:nvGraphicFramePr>
        <p:xfrm>
          <a:off x="8976357" y="917301"/>
          <a:ext cx="3171201" cy="2312144"/>
        </p:xfrm>
        <a:graphic>
          <a:graphicData uri="http://schemas.openxmlformats.org/drawingml/2006/table">
            <a:tbl>
              <a:tblPr bandRow="1">
                <a:effectLst>
                  <a:outerShdw blurRad="50800" dist="38100" dir="5400000" algn="t" rotWithShape="0">
                    <a:prstClr val="black">
                      <a:alpha val="40000"/>
                    </a:prstClr>
                  </a:outerShdw>
                </a:effectLst>
                <a:tableStyleId>{91EBBBCC-DAD2-459C-BE2E-F6DE35CF9A28}</a:tableStyleId>
              </a:tblPr>
              <a:tblGrid>
                <a:gridCol w="959749">
                  <a:extLst>
                    <a:ext uri="{9D8B030D-6E8A-4147-A177-3AD203B41FA5}">
                      <a16:colId xmlns:a16="http://schemas.microsoft.com/office/drawing/2014/main" xmlns="" val="3987270723"/>
                    </a:ext>
                  </a:extLst>
                </a:gridCol>
                <a:gridCol w="2211452">
                  <a:extLst>
                    <a:ext uri="{9D8B030D-6E8A-4147-A177-3AD203B41FA5}">
                      <a16:colId xmlns:a16="http://schemas.microsoft.com/office/drawing/2014/main" xmlns="" val="3609787971"/>
                    </a:ext>
                  </a:extLst>
                </a:gridCol>
              </a:tblGrid>
              <a:tr h="578036">
                <a:tc>
                  <a:txBody>
                    <a:bodyPr/>
                    <a:lstStyle/>
                    <a:p>
                      <a:pPr marL="0" algn="ctr" defTabSz="914400" rtl="0" eaLnBrk="1" latinLnBrk="0" hangingPunct="1"/>
                      <a:r>
                        <a:rPr lang="en-US" sz="1200" b="1" kern="1200" dirty="0">
                          <a:solidFill>
                            <a:schemeClr val="bg1">
                              <a:lumMod val="95000"/>
                            </a:schemeClr>
                          </a:solidFill>
                          <a:latin typeface="+mn-lt"/>
                          <a:ea typeface="+mn-ea"/>
                          <a:cs typeface="+mn-cs"/>
                        </a:rPr>
                        <a:t>Identifier</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b="1" kern="1200" dirty="0" smtClean="0">
                          <a:solidFill>
                            <a:schemeClr val="bg1">
                              <a:lumMod val="50000"/>
                            </a:schemeClr>
                          </a:solidFill>
                          <a:latin typeface="+mn-lt"/>
                          <a:ea typeface="+mn-ea"/>
                          <a:cs typeface="+mn-cs"/>
                        </a:rPr>
                        <a:t>STAT-18</a:t>
                      </a:r>
                      <a:endParaRPr lang="en-US" sz="1200" kern="1200" dirty="0">
                        <a:solidFill>
                          <a:schemeClr val="tx1">
                            <a:lumMod val="75000"/>
                            <a:lumOff val="25000"/>
                          </a:schemeClr>
                        </a:solidFill>
                        <a:latin typeface="+mn-lt"/>
                        <a:ea typeface="+mn-ea"/>
                        <a:cs typeface="+mn-cs"/>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3966265993"/>
                  </a:ext>
                </a:extLst>
              </a:tr>
              <a:tr h="578036">
                <a:tc>
                  <a:txBody>
                    <a:bodyPr/>
                    <a:lstStyle/>
                    <a:p>
                      <a:pPr algn="ctr"/>
                      <a:r>
                        <a:rPr lang="en-US" sz="1200" b="1" dirty="0">
                          <a:solidFill>
                            <a:schemeClr val="bg1">
                              <a:lumMod val="95000"/>
                            </a:schemeClr>
                          </a:solidFill>
                        </a:rPr>
                        <a:t>Process Area</a:t>
                      </a: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a:t>Statistics, Data - Labs eCRF eCOA , Disclose, </a:t>
                      </a:r>
                      <a:r>
                        <a:rPr lang="en-US" sz="1200" baseline="0" dirty="0"/>
                        <a:t>SDMT, ES &amp; SP</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2476427650"/>
                  </a:ext>
                </a:extLst>
              </a:tr>
              <a:tr h="578036">
                <a:tc>
                  <a:txBody>
                    <a:bodyPr/>
                    <a:lstStyle/>
                    <a:p>
                      <a:pPr algn="ctr"/>
                      <a:r>
                        <a:rPr lang="en-US" sz="1200" b="1" dirty="0">
                          <a:solidFill>
                            <a:schemeClr val="bg1">
                              <a:lumMod val="95000"/>
                            </a:schemeClr>
                          </a:solidFill>
                        </a:rPr>
                        <a:t>Solution</a:t>
                      </a:r>
                      <a:r>
                        <a:rPr lang="en-US" sz="1200" b="1" baseline="0" dirty="0">
                          <a:solidFill>
                            <a:schemeClr val="bg1">
                              <a:lumMod val="95000"/>
                            </a:schemeClr>
                          </a:solidFill>
                        </a:rPr>
                        <a:t> Type</a:t>
                      </a: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r>
                        <a:rPr lang="en-US" sz="1200" dirty="0" smtClean="0"/>
                        <a:t>Transformative</a:t>
                      </a:r>
                      <a:r>
                        <a:rPr lang="en-US" sz="1200" baseline="0" dirty="0" smtClean="0"/>
                        <a:t> Solution</a:t>
                      </a:r>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545342128"/>
                  </a:ext>
                </a:extLst>
              </a:tr>
              <a:tr h="578036">
                <a:tc>
                  <a:txBody>
                    <a:bodyPr/>
                    <a:lstStyle/>
                    <a:p>
                      <a:pPr algn="ctr"/>
                      <a:endParaRPr lang="en-US" sz="1200" b="1" dirty="0">
                        <a:solidFill>
                          <a:schemeClr val="bg1">
                            <a:lumMod val="95000"/>
                          </a:schemeClr>
                        </a:solidFill>
                      </a:endParaRPr>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tx1">
                        <a:lumMod val="85000"/>
                        <a:lumOff val="15000"/>
                      </a:schemeClr>
                    </a:solidFill>
                  </a:tcPr>
                </a:tc>
                <a:tc>
                  <a:txBody>
                    <a:bodyPr/>
                    <a:lstStyle/>
                    <a:p>
                      <a:endParaRPr lang="en-US" sz="1200" dirty="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xmlns="" val="10003"/>
                  </a:ext>
                </a:extLst>
              </a:tr>
            </a:tbl>
          </a:graphicData>
        </a:graphic>
      </p:graphicFrame>
      <p:sp>
        <p:nvSpPr>
          <p:cNvPr id="64" name="Rounded Rectangle 63"/>
          <p:cNvSpPr/>
          <p:nvPr/>
        </p:nvSpPr>
        <p:spPr>
          <a:xfrm>
            <a:off x="285474" y="939639"/>
            <a:ext cx="8690884" cy="1105607"/>
          </a:xfrm>
          <a:prstGeom prst="roundRect">
            <a:avLst>
              <a:gd name="adj" fmla="val 1547"/>
            </a:avLst>
          </a:prstGeom>
          <a:solidFill>
            <a:schemeClr val="bg1">
              <a:alpha val="95000"/>
            </a:scheme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Raleway Medium"/>
              <a:ea typeface="+mn-ea"/>
              <a:cs typeface="+mn-cs"/>
            </a:endParaRPr>
          </a:p>
        </p:txBody>
      </p:sp>
      <p:sp>
        <p:nvSpPr>
          <p:cNvPr id="22" name="Rectangle 21"/>
          <p:cNvSpPr/>
          <p:nvPr/>
        </p:nvSpPr>
        <p:spPr>
          <a:xfrm>
            <a:off x="297425" y="1188357"/>
            <a:ext cx="8577085" cy="830997"/>
          </a:xfrm>
          <a:prstGeom prst="rect">
            <a:avLst/>
          </a:prstGeom>
        </p:spPr>
        <p:txBody>
          <a:bodyPr wrap="square">
            <a:spAutoFit/>
          </a:bodyPr>
          <a:lstStyle/>
          <a:p>
            <a:r>
              <a:rPr lang="en-US" sz="1600" dirty="0">
                <a:solidFill>
                  <a:schemeClr val="tx1">
                    <a:lumMod val="75000"/>
                    <a:lumOff val="25000"/>
                  </a:schemeClr>
                </a:solidFill>
              </a:rPr>
              <a:t>Establishment of a multi-dimensional information model that digitally connects standards and programming specification metadata from data collection through disclosure; foundational enabler for automated data delivery. </a:t>
            </a:r>
          </a:p>
        </p:txBody>
      </p:sp>
      <p:sp>
        <p:nvSpPr>
          <p:cNvPr id="62" name="Rounded Rectangle 61"/>
          <p:cNvSpPr/>
          <p:nvPr/>
        </p:nvSpPr>
        <p:spPr>
          <a:xfrm>
            <a:off x="285476" y="941980"/>
            <a:ext cx="8690882" cy="276036"/>
          </a:xfrm>
          <a:prstGeom prst="roundRect">
            <a:avLst>
              <a:gd name="adj" fmla="val 5203"/>
            </a:avLst>
          </a:prstGeom>
          <a:gradFill>
            <a:gsLst>
              <a:gs pos="98000">
                <a:srgbClr val="14CE9F">
                  <a:alpha val="80000"/>
                </a:srgbClr>
              </a:gs>
              <a:gs pos="7000">
                <a:srgbClr val="DDF9B8">
                  <a:alpha val="80000"/>
                </a:srgbClr>
              </a:gs>
            </a:gsLst>
            <a:lin ang="7200000" scaled="0"/>
          </a:gra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0" name="Rectangle 59"/>
          <p:cNvSpPr/>
          <p:nvPr/>
        </p:nvSpPr>
        <p:spPr>
          <a:xfrm>
            <a:off x="398206" y="917301"/>
            <a:ext cx="1756058"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85000"/>
                    <a:lumOff val="15000"/>
                  </a:prstClr>
                </a:solidFill>
                <a:effectLst/>
                <a:uLnTx/>
                <a:uFillTx/>
                <a:latin typeface="Calibri" panose="020F0502020204030204"/>
                <a:ea typeface="+mn-ea"/>
                <a:cs typeface="+mn-cs"/>
              </a:rPr>
              <a:t>Solution Overview</a:t>
            </a:r>
          </a:p>
        </p:txBody>
      </p:sp>
      <p:sp>
        <p:nvSpPr>
          <p:cNvPr id="97" name="Rounded Rectangle 96"/>
          <p:cNvSpPr/>
          <p:nvPr/>
        </p:nvSpPr>
        <p:spPr>
          <a:xfrm>
            <a:off x="3969097" y="2797267"/>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6" name="Rectangle 85"/>
          <p:cNvSpPr/>
          <p:nvPr/>
        </p:nvSpPr>
        <p:spPr>
          <a:xfrm>
            <a:off x="4104665" y="2867908"/>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89" name="Rectangle 88"/>
          <p:cNvSpPr/>
          <p:nvPr/>
        </p:nvSpPr>
        <p:spPr>
          <a:xfrm>
            <a:off x="4390787"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9" name="Rounded Rectangle 98"/>
          <p:cNvSpPr/>
          <p:nvPr/>
        </p:nvSpPr>
        <p:spPr>
          <a:xfrm>
            <a:off x="5193216" y="2793276"/>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7" name="Rectangle 86"/>
          <p:cNvSpPr/>
          <p:nvPr/>
        </p:nvSpPr>
        <p:spPr>
          <a:xfrm>
            <a:off x="5306954" y="2971887"/>
            <a:ext cx="100206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Visualization</a:t>
            </a:r>
          </a:p>
        </p:txBody>
      </p:sp>
      <p:sp>
        <p:nvSpPr>
          <p:cNvPr id="122" name="Rectangle 121"/>
          <p:cNvSpPr/>
          <p:nvPr/>
        </p:nvSpPr>
        <p:spPr>
          <a:xfrm>
            <a:off x="5558479"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Yes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92" name="Rounded Rectangle 91"/>
          <p:cNvSpPr/>
          <p:nvPr/>
        </p:nvSpPr>
        <p:spPr>
          <a:xfrm>
            <a:off x="6424093" y="2797265"/>
            <a:ext cx="1099006"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8" name="Rectangle 77"/>
          <p:cNvSpPr/>
          <p:nvPr/>
        </p:nvSpPr>
        <p:spPr>
          <a:xfrm>
            <a:off x="6632228" y="2971888"/>
            <a:ext cx="65857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Savings</a:t>
            </a:r>
          </a:p>
        </p:txBody>
      </p:sp>
      <p:sp>
        <p:nvSpPr>
          <p:cNvPr id="28" name="Rectangle 27"/>
          <p:cNvSpPr/>
          <p:nvPr/>
        </p:nvSpPr>
        <p:spPr>
          <a:xfrm>
            <a:off x="6331151" y="3504247"/>
            <a:ext cx="1258282" cy="276999"/>
          </a:xfrm>
          <a:prstGeom prst="rect">
            <a:avLst/>
          </a:prstGeom>
        </p:spPr>
        <p:txBody>
          <a:bodyPr wrap="square">
            <a:spAutoFit/>
          </a:bodyPr>
          <a:lstStyle/>
          <a:p>
            <a:pPr lvl="0" algn="ctr">
              <a:defRPr/>
            </a:pPr>
            <a:r>
              <a:rPr lang="en-US" sz="1200" b="1" dirty="0" smtClean="0">
                <a:solidFill>
                  <a:prstClr val="black"/>
                </a:solidFill>
              </a:rPr>
              <a:t>TBD</a:t>
            </a:r>
            <a:endParaRPr lang="en-US" sz="1200" b="1" dirty="0">
              <a:solidFill>
                <a:prstClr val="black"/>
              </a:solidFill>
            </a:endParaRPr>
          </a:p>
        </p:txBody>
      </p:sp>
      <p:sp>
        <p:nvSpPr>
          <p:cNvPr id="59" name="Rounded Rectangle 58"/>
          <p:cNvSpPr/>
          <p:nvPr/>
        </p:nvSpPr>
        <p:spPr>
          <a:xfrm>
            <a:off x="2723417" y="2801215"/>
            <a:ext cx="1152144"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1" name="Rectangle 60"/>
          <p:cNvSpPr/>
          <p:nvPr/>
        </p:nvSpPr>
        <p:spPr>
          <a:xfrm>
            <a:off x="2906436" y="2868115"/>
            <a:ext cx="92845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NLP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Capabilities</a:t>
            </a:r>
          </a:p>
        </p:txBody>
      </p:sp>
      <p:sp>
        <p:nvSpPr>
          <p:cNvPr id="123" name="Rectangle 122"/>
          <p:cNvSpPr/>
          <p:nvPr/>
        </p:nvSpPr>
        <p:spPr>
          <a:xfrm>
            <a:off x="3153454" y="3504247"/>
            <a:ext cx="39036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Yes</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Rounded Rectangle 92"/>
          <p:cNvSpPr/>
          <p:nvPr/>
        </p:nvSpPr>
        <p:spPr>
          <a:xfrm>
            <a:off x="7600450" y="2797265"/>
            <a:ext cx="985815"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79" name="Rectangle 78"/>
          <p:cNvSpPr/>
          <p:nvPr/>
        </p:nvSpPr>
        <p:spPr>
          <a:xfrm>
            <a:off x="7935305" y="2971888"/>
            <a:ext cx="415627"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ROI</a:t>
            </a:r>
          </a:p>
        </p:txBody>
      </p:sp>
      <p:sp>
        <p:nvSpPr>
          <p:cNvPr id="83" name="Rectangle 82"/>
          <p:cNvSpPr/>
          <p:nvPr/>
        </p:nvSpPr>
        <p:spPr>
          <a:xfrm>
            <a:off x="7207267" y="3504247"/>
            <a:ext cx="1871271" cy="276999"/>
          </a:xfrm>
          <a:prstGeom prst="rect">
            <a:avLst/>
          </a:prstGeom>
        </p:spPr>
        <p:txBody>
          <a:bodyPr wrap="square">
            <a:spAutoFit/>
          </a:bodyPr>
          <a:lstStyle/>
          <a:p>
            <a:pPr lvl="0" algn="ctr">
              <a:defRPr/>
            </a:pPr>
            <a:r>
              <a:rPr lang="en-US" sz="1200" b="1" dirty="0" smtClean="0"/>
              <a:t>TBD</a:t>
            </a:r>
            <a:endParaRPr lang="en-US" sz="1200" b="1" dirty="0"/>
          </a:p>
        </p:txBody>
      </p:sp>
      <p:grpSp>
        <p:nvGrpSpPr>
          <p:cNvPr id="6" name="Group 5"/>
          <p:cNvGrpSpPr/>
          <p:nvPr/>
        </p:nvGrpSpPr>
        <p:grpSpPr>
          <a:xfrm>
            <a:off x="8639958" y="2801008"/>
            <a:ext cx="1022593" cy="980238"/>
            <a:chOff x="7396501" y="4397953"/>
            <a:chExt cx="1229086" cy="980238"/>
          </a:xfrm>
        </p:grpSpPr>
        <p:sp>
          <p:nvSpPr>
            <p:cNvPr id="68" name="Rounded Rectangle 67"/>
            <p:cNvSpPr/>
            <p:nvPr/>
          </p:nvSpPr>
          <p:spPr>
            <a:xfrm>
              <a:off x="7396501" y="4397953"/>
              <a:ext cx="1229086" cy="653375"/>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69" name="Rectangle 68"/>
            <p:cNvSpPr/>
            <p:nvPr/>
          </p:nvSpPr>
          <p:spPr>
            <a:xfrm>
              <a:off x="7603732" y="4564945"/>
              <a:ext cx="9001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Duration</a:t>
              </a:r>
            </a:p>
          </p:txBody>
        </p:sp>
        <p:sp>
          <p:nvSpPr>
            <p:cNvPr id="124" name="Rectangle 123"/>
            <p:cNvSpPr/>
            <p:nvPr/>
          </p:nvSpPr>
          <p:spPr>
            <a:xfrm>
              <a:off x="7417114" y="5101192"/>
              <a:ext cx="114314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rPr>
                <a:t>24+</a:t>
              </a:r>
              <a:r>
                <a:rPr kumimoji="0" lang="en-US" sz="1200" b="1" i="0" u="none" strike="noStrike" kern="1200" cap="none" spc="0" normalizeH="0" noProof="0" dirty="0" smtClean="0">
                  <a:ln>
                    <a:noFill/>
                  </a:ln>
                  <a:solidFill>
                    <a:prstClr val="black"/>
                  </a:solidFill>
                  <a:effectLst/>
                  <a:uLnTx/>
                  <a:uFillTx/>
                  <a:latin typeface="Calibri" panose="020F0502020204030204"/>
                </a:rPr>
                <a:t> Months</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grpSp>
      <p:sp>
        <p:nvSpPr>
          <p:cNvPr id="94" name="Rounded Rectangle 93"/>
          <p:cNvSpPr/>
          <p:nvPr/>
        </p:nvSpPr>
        <p:spPr>
          <a:xfrm>
            <a:off x="9722994" y="279726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0" name="Rectangle 79"/>
          <p:cNvSpPr/>
          <p:nvPr/>
        </p:nvSpPr>
        <p:spPr>
          <a:xfrm>
            <a:off x="9688700" y="2858042"/>
            <a:ext cx="1187505"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Cycle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Time Reduction</a:t>
            </a:r>
          </a:p>
        </p:txBody>
      </p:sp>
      <p:sp>
        <p:nvSpPr>
          <p:cNvPr id="95" name="Rounded Rectangle 94"/>
          <p:cNvSpPr/>
          <p:nvPr/>
        </p:nvSpPr>
        <p:spPr>
          <a:xfrm>
            <a:off x="10943951" y="2793275"/>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81" name="Rectangle 80"/>
          <p:cNvSpPr/>
          <p:nvPr/>
        </p:nvSpPr>
        <p:spPr>
          <a:xfrm>
            <a:off x="11063810" y="2860176"/>
            <a:ext cx="1054776"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Quality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Improvement</a:t>
            </a:r>
          </a:p>
        </p:txBody>
      </p:sp>
      <p:sp>
        <p:nvSpPr>
          <p:cNvPr id="100" name="Rounded Rectangle 99"/>
          <p:cNvSpPr/>
          <p:nvPr/>
        </p:nvSpPr>
        <p:spPr>
          <a:xfrm>
            <a:off x="262504" y="2805001"/>
            <a:ext cx="1151463" cy="662010"/>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1" name="Rectangle 100"/>
          <p:cNvSpPr/>
          <p:nvPr/>
        </p:nvSpPr>
        <p:spPr>
          <a:xfrm>
            <a:off x="442489" y="2891613"/>
            <a:ext cx="905184"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Complexity</a:t>
            </a:r>
          </a:p>
        </p:txBody>
      </p:sp>
      <p:sp>
        <p:nvSpPr>
          <p:cNvPr id="104" name="Rectangle 103"/>
          <p:cNvSpPr/>
          <p:nvPr/>
        </p:nvSpPr>
        <p:spPr>
          <a:xfrm>
            <a:off x="591076" y="3504247"/>
            <a:ext cx="4780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Calibri" panose="020F0502020204030204"/>
              </a:rPr>
              <a:t>High</a:t>
            </a:r>
            <a:endParaRPr kumimoji="0" lang="en-US" sz="1200" b="1" i="0" u="none" strike="noStrike" kern="1200" cap="none" spc="0" normalizeH="0" baseline="0" noProof="0" dirty="0">
              <a:ln>
                <a:noFill/>
              </a:ln>
              <a:solidFill>
                <a:prstClr val="black"/>
              </a:solidFill>
              <a:effectLst/>
              <a:uLnTx/>
              <a:uFillTx/>
              <a:latin typeface="Calibri" panose="020F0502020204030204"/>
            </a:endParaRPr>
          </a:p>
        </p:txBody>
      </p:sp>
      <p:sp>
        <p:nvSpPr>
          <p:cNvPr id="105" name="Rounded Rectangle 104"/>
          <p:cNvSpPr/>
          <p:nvPr/>
        </p:nvSpPr>
        <p:spPr>
          <a:xfrm>
            <a:off x="1482304" y="2805091"/>
            <a:ext cx="1152144" cy="658368"/>
          </a:xfrm>
          <a:prstGeom prst="roundRect">
            <a:avLst>
              <a:gd name="adj" fmla="val 5203"/>
            </a:avLst>
          </a:prstGeom>
          <a:solidFill>
            <a:schemeClr val="accent4">
              <a:lumMod val="75000"/>
            </a:schemeClr>
          </a:solidFill>
          <a:ln w="9525" cap="flat" cmpd="sng" algn="ctr">
            <a:noFill/>
            <a:prstDash val="solid"/>
          </a:ln>
          <a:effectLst>
            <a:outerShdw dist="38100" dir="5400000" algn="ctr" rotWithShape="0">
              <a:srgbClr val="000000">
                <a:alpha val="10000"/>
              </a:srgbClr>
            </a:outerShdw>
          </a:effectLst>
        </p:spPr>
        <p:txBody>
          <a:bodyPr wrap="none" tIns="121920" bIns="12192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106" name="Rectangle 105"/>
          <p:cNvSpPr/>
          <p:nvPr/>
        </p:nvSpPr>
        <p:spPr>
          <a:xfrm>
            <a:off x="1516921" y="2871992"/>
            <a:ext cx="122527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Robotic Process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Automation</a:t>
            </a:r>
          </a:p>
        </p:txBody>
      </p:sp>
      <p:sp>
        <p:nvSpPr>
          <p:cNvPr id="107" name="Rectangle 106"/>
          <p:cNvSpPr/>
          <p:nvPr/>
        </p:nvSpPr>
        <p:spPr>
          <a:xfrm>
            <a:off x="1879641" y="3504247"/>
            <a:ext cx="3690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panose="020F0502020204030204"/>
                <a:ea typeface="+mn-ea"/>
                <a:cs typeface="+mn-cs"/>
              </a:rPr>
              <a:t>No</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3" name="Table 112"/>
          <p:cNvGraphicFramePr>
            <a:graphicFrameLocks noGrp="1"/>
          </p:cNvGraphicFramePr>
          <p:nvPr>
            <p:extLst>
              <p:ext uri="{D42A27DB-BD31-4B8C-83A1-F6EECF244321}">
                <p14:modId xmlns:p14="http://schemas.microsoft.com/office/powerpoint/2010/main" val="3090324374"/>
              </p:ext>
            </p:extLst>
          </p:nvPr>
        </p:nvGraphicFramePr>
        <p:xfrm>
          <a:off x="262504" y="4000146"/>
          <a:ext cx="7731768" cy="1984961"/>
        </p:xfrm>
        <a:graphic>
          <a:graphicData uri="http://schemas.openxmlformats.org/drawingml/2006/table">
            <a:tbl>
              <a:tblPr firstRow="1">
                <a:tableStyleId>{5C22544A-7EE6-4342-B048-85BDC9FD1C3A}</a:tableStyleId>
              </a:tblPr>
              <a:tblGrid>
                <a:gridCol w="3865884">
                  <a:extLst>
                    <a:ext uri="{9D8B030D-6E8A-4147-A177-3AD203B41FA5}">
                      <a16:colId xmlns:a16="http://schemas.microsoft.com/office/drawing/2014/main" xmlns="" val="528100738"/>
                    </a:ext>
                  </a:extLst>
                </a:gridCol>
                <a:gridCol w="3865884">
                  <a:extLst>
                    <a:ext uri="{9D8B030D-6E8A-4147-A177-3AD203B41FA5}">
                      <a16:colId xmlns:a16="http://schemas.microsoft.com/office/drawing/2014/main" xmlns="" val="20001"/>
                    </a:ext>
                  </a:extLst>
                </a:gridCol>
              </a:tblGrid>
              <a:tr h="339041">
                <a:tc gridSpan="2">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Key Features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tc hMerge="1">
                  <a:txBody>
                    <a:bodyPr/>
                    <a:lstStyle/>
                    <a:p>
                      <a:pPr marL="0" algn="ctr" defTabSz="914400" rtl="0" eaLnBrk="1" fontAlgn="ctr" latinLnBrk="0" hangingPunct="1"/>
                      <a:endParaRPr lang="en-US" sz="1200" b="1" kern="1200" dirty="0">
                        <a:solidFill>
                          <a:schemeClr val="bg1"/>
                        </a:solidFill>
                        <a:effectLst>
                          <a:outerShdw blurRad="38100" dist="38100" dir="2700000" algn="tl">
                            <a:srgbClr val="000000">
                              <a:alpha val="43137"/>
                            </a:srgbClr>
                          </a:outerShdw>
                        </a:effectLst>
                        <a:latin typeface="+mn-lt"/>
                        <a:ea typeface="+mn-ea"/>
                        <a:cs typeface="+mn-cs"/>
                      </a:endParaRP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Data Aggregation &amp; Reuse</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Interoperability Between Clinical Care &amp; Clinical Research</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Quicker Study Set-up &amp; reporting</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Easier sharing of data with partners (e.g. development partners, CROs and FDA) </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Inter-Operability &amp; transparency will be achieved to collect and store data</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tc>
                  <a:txBody>
                    <a:bodyPr/>
                    <a:lstStyle/>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Cross membership in other Standard Development Organizations, such as </a:t>
                      </a:r>
                      <a:r>
                        <a:rPr lang="en-US" sz="1200" u="none" strike="noStrike" kern="1200" dirty="0" err="1" smtClean="0">
                          <a:solidFill>
                            <a:schemeClr val="dk1"/>
                          </a:solidFill>
                          <a:effectLst/>
                          <a:latin typeface="+mn-lt"/>
                          <a:ea typeface="+mn-ea"/>
                          <a:cs typeface="+mn-cs"/>
                        </a:rPr>
                        <a:t>Regenstrief</a:t>
                      </a:r>
                      <a:r>
                        <a:rPr lang="en-US" sz="1200" u="none" strike="noStrike" kern="1200" dirty="0" smtClean="0">
                          <a:solidFill>
                            <a:schemeClr val="dk1"/>
                          </a:solidFill>
                          <a:effectLst/>
                          <a:latin typeface="+mn-lt"/>
                          <a:ea typeface="+mn-ea"/>
                          <a:cs typeface="+mn-cs"/>
                        </a:rPr>
                        <a:t> (LOINC), ISO, CDISC and SNOMED International</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Consistent and computable clinical models address the most critical challenges of interoperability</a:t>
                      </a:r>
                    </a:p>
                    <a:p>
                      <a:pPr marL="346075" indent="-171450" algn="l" defTabSz="914400" rtl="0" eaLnBrk="1" fontAlgn="b" latinLnBrk="0" hangingPunct="1">
                        <a:buFont typeface="Wingdings" panose="05000000000000000000" pitchFamily="2" charset="2"/>
                        <a:buChar char="§"/>
                      </a:pPr>
                      <a:r>
                        <a:rPr lang="en-US" sz="1200" u="none" strike="noStrike" kern="1200" dirty="0" smtClean="0">
                          <a:solidFill>
                            <a:schemeClr val="dk1"/>
                          </a:solidFill>
                          <a:effectLst/>
                          <a:latin typeface="+mn-lt"/>
                          <a:ea typeface="+mn-ea"/>
                          <a:cs typeface="+mn-cs"/>
                        </a:rPr>
                        <a:t>Definitions of clinical concepts) together with  identification of all component parts  should be possible for these to be used across the whole pharmaceutical industry.</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9" name="TextBox 8"/>
          <p:cNvSpPr txBox="1"/>
          <p:nvPr/>
        </p:nvSpPr>
        <p:spPr>
          <a:xfrm>
            <a:off x="303615" y="6153967"/>
            <a:ext cx="11584244" cy="307777"/>
          </a:xfrm>
          <a:prstGeom prst="rect">
            <a:avLst/>
          </a:prstGeom>
          <a:solidFill>
            <a:schemeClr val="tx1"/>
          </a:solidFill>
        </p:spPr>
        <p:txBody>
          <a:bodyPr wrap="square" rtlCol="0">
            <a:spAutoFit/>
          </a:bodyPr>
          <a:lstStyle/>
          <a:p>
            <a:pPr marL="174625" algn="ctr" fontAlgn="b"/>
            <a:r>
              <a:rPr lang="en-US" sz="1400" dirty="0">
                <a:solidFill>
                  <a:schemeClr val="bg1"/>
                </a:solidFill>
              </a:rPr>
              <a:t>Offers business  agility at scale and minimize downstream disruption, Captures &amp; link real world (and dynamic) relationships</a:t>
            </a:r>
          </a:p>
        </p:txBody>
      </p:sp>
      <p:graphicFrame>
        <p:nvGraphicFramePr>
          <p:cNvPr id="114" name="Table 113"/>
          <p:cNvGraphicFramePr>
            <a:graphicFrameLocks noGrp="1"/>
          </p:cNvGraphicFramePr>
          <p:nvPr>
            <p:extLst>
              <p:ext uri="{D42A27DB-BD31-4B8C-83A1-F6EECF244321}">
                <p14:modId xmlns:p14="http://schemas.microsoft.com/office/powerpoint/2010/main" val="1562928694"/>
              </p:ext>
            </p:extLst>
          </p:nvPr>
        </p:nvGraphicFramePr>
        <p:xfrm>
          <a:off x="8124592" y="4000147"/>
          <a:ext cx="3971503" cy="1436321"/>
        </p:xfrm>
        <a:graphic>
          <a:graphicData uri="http://schemas.openxmlformats.org/drawingml/2006/table">
            <a:tbl>
              <a:tblPr firstRow="1">
                <a:tableStyleId>{5C22544A-7EE6-4342-B048-85BDC9FD1C3A}</a:tableStyleId>
              </a:tblPr>
              <a:tblGrid>
                <a:gridCol w="3971503">
                  <a:extLst>
                    <a:ext uri="{9D8B030D-6E8A-4147-A177-3AD203B41FA5}">
                      <a16:colId xmlns:a16="http://schemas.microsoft.com/office/drawing/2014/main" xmlns="" val="528100738"/>
                    </a:ext>
                  </a:extLst>
                </a:gridCol>
              </a:tblGrid>
              <a:tr h="339041">
                <a:tc>
                  <a:txBody>
                    <a:bodyPr/>
                    <a:lstStyle/>
                    <a:p>
                      <a:pPr marL="0" algn="ctr" defTabSz="914400" rtl="0" eaLnBrk="1" fontAlgn="ctr" latinLnBrk="0" hangingPunct="1"/>
                      <a:r>
                        <a:rPr lang="en-US" sz="1200" b="1" kern="1200" dirty="0">
                          <a:solidFill>
                            <a:schemeClr val="bg1"/>
                          </a:solidFill>
                          <a:effectLst>
                            <a:outerShdw blurRad="38100" dist="38100" dir="2700000" algn="tl">
                              <a:srgbClr val="000000">
                                <a:alpha val="43137"/>
                              </a:srgbClr>
                            </a:outerShdw>
                          </a:effectLst>
                          <a:latin typeface="+mn-lt"/>
                          <a:ea typeface="+mn-ea"/>
                          <a:cs typeface="+mn-cs"/>
                        </a:rPr>
                        <a:t>Implementation Considerations</a:t>
                      </a:r>
                    </a:p>
                  </a:txBody>
                  <a:tcPr marL="0" marR="0" marT="0" marB="0"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tcPr>
                </a:tc>
                <a:extLst>
                  <a:ext uri="{0D108BD9-81ED-4DB2-BD59-A6C34878D82A}">
                    <a16:rowId xmlns:a16="http://schemas.microsoft.com/office/drawing/2014/main" xmlns="" val="1220350198"/>
                  </a:ext>
                </a:extLst>
              </a:tr>
              <a:tr h="915412">
                <a:tc>
                  <a:txBody>
                    <a:bodyPr/>
                    <a:lstStyle/>
                    <a:p>
                      <a:pPr marL="346075" indent="-171450" algn="l" fontAlgn="b">
                        <a:buFont typeface="Wingdings" panose="05000000000000000000" pitchFamily="2" charset="2"/>
                        <a:buChar char="§"/>
                      </a:pPr>
                      <a:r>
                        <a:rPr lang="en-US" sz="1200" u="none" strike="noStrike" dirty="0" smtClean="0">
                          <a:effectLst/>
                        </a:rPr>
                        <a:t>Extract information from existing MDR and study level spreadsheets semantically.</a:t>
                      </a:r>
                    </a:p>
                    <a:p>
                      <a:pPr marL="346075" indent="-171450" algn="l" fontAlgn="b">
                        <a:buFont typeface="Wingdings" panose="05000000000000000000" pitchFamily="2" charset="2"/>
                        <a:buChar char="§"/>
                      </a:pPr>
                      <a:r>
                        <a:rPr lang="en-US" sz="1200" u="none" strike="noStrike" dirty="0" smtClean="0">
                          <a:effectLst/>
                        </a:rPr>
                        <a:t>Apply transformation on unprocessed data</a:t>
                      </a:r>
                    </a:p>
                    <a:p>
                      <a:pPr marL="346075" indent="-171450" algn="l" fontAlgn="b">
                        <a:buFont typeface="Wingdings" panose="05000000000000000000" pitchFamily="2" charset="2"/>
                        <a:buChar char="§"/>
                      </a:pPr>
                      <a:r>
                        <a:rPr lang="en-US" sz="1200" u="none" strike="noStrike" dirty="0" smtClean="0">
                          <a:effectLst/>
                        </a:rPr>
                        <a:t>Build, Maintain and integrate ontologies</a:t>
                      </a:r>
                    </a:p>
                    <a:p>
                      <a:pPr marL="346075" indent="-171450" algn="l" fontAlgn="b">
                        <a:buFont typeface="Wingdings" panose="05000000000000000000" pitchFamily="2" charset="2"/>
                        <a:buChar char="§"/>
                      </a:pPr>
                      <a:r>
                        <a:rPr lang="en-US" sz="1200" u="none" strike="noStrike" dirty="0" smtClean="0">
                          <a:effectLst/>
                        </a:rPr>
                        <a:t>NLP, Machine learning for analysis of datasets</a:t>
                      </a:r>
                    </a:p>
                    <a:p>
                      <a:pPr marL="346075" indent="-171450" algn="l" fontAlgn="b">
                        <a:buFont typeface="Wingdings" panose="05000000000000000000" pitchFamily="2" charset="2"/>
                        <a:buChar char="§"/>
                      </a:pPr>
                      <a:r>
                        <a:rPr lang="en-US" sz="1200" u="none" strike="noStrike" dirty="0" smtClean="0">
                          <a:effectLst/>
                        </a:rPr>
                        <a:t>Ontology development using Sanford Protégé, </a:t>
                      </a:r>
                      <a:r>
                        <a:rPr lang="en-US" sz="1200" u="none" strike="noStrike" dirty="0" err="1" smtClean="0">
                          <a:effectLst/>
                        </a:rPr>
                        <a:t>TopBraid</a:t>
                      </a:r>
                      <a:endParaRPr lang="en-US" sz="1200" u="none" strike="noStrike" dirty="0">
                        <a:effectLst/>
                      </a:endParaRPr>
                    </a:p>
                  </a:txBody>
                  <a:tcPr marL="0" marR="0" marT="0" marB="0">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xmlns="" val="3200633134"/>
                  </a:ext>
                </a:extLst>
              </a:tr>
            </a:tbl>
          </a:graphicData>
        </a:graphic>
      </p:graphicFrame>
      <p:sp>
        <p:nvSpPr>
          <p:cNvPr id="67" name="Oval 66"/>
          <p:cNvSpPr/>
          <p:nvPr/>
        </p:nvSpPr>
        <p:spPr>
          <a:xfrm>
            <a:off x="984562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0" name="Oval 69"/>
          <p:cNvSpPr/>
          <p:nvPr/>
        </p:nvSpPr>
        <p:spPr>
          <a:xfrm>
            <a:off x="10191667"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72" name="Oval 71"/>
          <p:cNvSpPr/>
          <p:nvPr/>
        </p:nvSpPr>
        <p:spPr>
          <a:xfrm>
            <a:off x="11039872"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7" name="Oval 46"/>
          <p:cNvSpPr/>
          <p:nvPr/>
        </p:nvSpPr>
        <p:spPr>
          <a:xfrm>
            <a:off x="10537706"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8" name="Oval 47"/>
          <p:cNvSpPr/>
          <p:nvPr/>
        </p:nvSpPr>
        <p:spPr>
          <a:xfrm>
            <a:off x="11385911"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
        <p:nvSpPr>
          <p:cNvPr id="49" name="Oval 48"/>
          <p:cNvSpPr/>
          <p:nvPr/>
        </p:nvSpPr>
        <p:spPr>
          <a:xfrm>
            <a:off x="11731949" y="3504247"/>
            <a:ext cx="261256" cy="261256"/>
          </a:xfrm>
          <a:prstGeom prst="ellipse">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j-lt"/>
            </a:endParaRPr>
          </a:p>
        </p:txBody>
      </p:sp>
    </p:spTree>
    <p:extLst>
      <p:ext uri="{BB962C8B-B14F-4D97-AF65-F5344CB8AC3E}">
        <p14:creationId xmlns:p14="http://schemas.microsoft.com/office/powerpoint/2010/main" val="854406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6951"/>
          <a:stretch/>
        </p:blipFill>
        <p:spPr>
          <a:xfrm>
            <a:off x="0" y="101600"/>
            <a:ext cx="12192000" cy="6598718"/>
          </a:xfrm>
          <a:prstGeom prst="rect">
            <a:avLst/>
          </a:prstGeom>
        </p:spPr>
      </p:pic>
      <p:sp>
        <p:nvSpPr>
          <p:cNvPr id="68" name="Rectangle 67"/>
          <p:cNvSpPr/>
          <p:nvPr/>
        </p:nvSpPr>
        <p:spPr>
          <a:xfrm>
            <a:off x="0" y="125417"/>
            <a:ext cx="12192000" cy="6732583"/>
          </a:xfrm>
          <a:prstGeom prst="rect">
            <a:avLst/>
          </a:prstGeom>
          <a:solidFill>
            <a:srgbClr val="F6F6F9">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3" name="Slide Number Placeholder 2"/>
          <p:cNvSpPr>
            <a:spLocks noGrp="1"/>
          </p:cNvSpPr>
          <p:nvPr>
            <p:ph type="sldNum" sz="quarter" idx="4294967295"/>
          </p:nvPr>
        </p:nvSpPr>
        <p:spPr>
          <a:xfrm>
            <a:off x="9448800" y="6546850"/>
            <a:ext cx="2743200" cy="365125"/>
          </a:xfrm>
          <a:prstGeom prst="rect">
            <a:avLst/>
          </a:prstGeom>
        </p:spPr>
        <p:txBody>
          <a:bodyPr/>
          <a:lstStyle/>
          <a:p>
            <a:fld id="{B0F44E99-70CB-4F4A-9930-CBFFEC315CCC}" type="slidenum">
              <a:rPr lang="en-US" smtClean="0"/>
              <a:pPr/>
              <a:t>68</a:t>
            </a:fld>
            <a:endParaRPr lang="en-US" dirty="0"/>
          </a:p>
        </p:txBody>
      </p:sp>
      <p:sp>
        <p:nvSpPr>
          <p:cNvPr id="52" name="Rectangle 51"/>
          <p:cNvSpPr/>
          <p:nvPr/>
        </p:nvSpPr>
        <p:spPr>
          <a:xfrm>
            <a:off x="0" y="1698171"/>
            <a:ext cx="12192000" cy="1662621"/>
          </a:xfrm>
          <a:prstGeom prst="rect">
            <a:avLst/>
          </a:prstGeom>
          <a:solidFill>
            <a:srgbClr val="FFD803">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1083356" y="1855918"/>
            <a:ext cx="10224654" cy="1231106"/>
          </a:xfrm>
          <a:prstGeom prst="rect">
            <a:avLst/>
          </a:prstGeom>
          <a:noFill/>
          <a:ln>
            <a:noFill/>
          </a:ln>
          <a:effectLst>
            <a:outerShdw blurRad="190500" dist="279400" dir="7560000" algn="ctr" rotWithShape="0">
              <a:srgbClr val="000000">
                <a:alpha val="25000"/>
              </a:srgbClr>
            </a:outerShdw>
          </a:effectLst>
        </p:spPr>
        <p:txBody>
          <a:bodyPr wrap="square" lIns="0" tIns="0" rIns="0" bIns="0" rtlCol="0">
            <a:spAutoFit/>
          </a:bodyPr>
          <a:lstStyle/>
          <a:p>
            <a:pPr algn="ctr"/>
            <a:r>
              <a:rPr lang="en-US" sz="4000" b="1" dirty="0" smtClean="0">
                <a:latin typeface="Corbel" panose="020B0503020204020204" pitchFamily="34" charset="0"/>
              </a:rPr>
              <a:t>High Level Solutions Blueprint for </a:t>
            </a:r>
          </a:p>
          <a:p>
            <a:pPr algn="ctr"/>
            <a:r>
              <a:rPr lang="en-US" sz="4000" b="1" dirty="0" smtClean="0">
                <a:latin typeface="Corbel" panose="020B0503020204020204" pitchFamily="34" charset="0"/>
              </a:rPr>
              <a:t>Shared Capability &amp; Transformative Solutions</a:t>
            </a:r>
            <a:endParaRPr lang="en-US" sz="4000" b="1" dirty="0">
              <a:latin typeface="Corbel" panose="020B0503020204020204" pitchFamily="34" charset="0"/>
            </a:endParaRPr>
          </a:p>
        </p:txBody>
      </p:sp>
      <p:sp>
        <p:nvSpPr>
          <p:cNvPr id="59" name="Rectangle 14"/>
          <p:cNvSpPr/>
          <p:nvPr/>
        </p:nvSpPr>
        <p:spPr>
          <a:xfrm>
            <a:off x="990970" y="2151095"/>
            <a:ext cx="1317240" cy="1562075"/>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1" name="Rectangle 14"/>
          <p:cNvSpPr/>
          <p:nvPr/>
        </p:nvSpPr>
        <p:spPr>
          <a:xfrm rot="10800000">
            <a:off x="10988946" y="1439456"/>
            <a:ext cx="319064" cy="156888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3" name="Rectangle 14"/>
          <p:cNvSpPr/>
          <p:nvPr/>
        </p:nvSpPr>
        <p:spPr>
          <a:xfrm rot="5400000">
            <a:off x="1083460" y="1487516"/>
            <a:ext cx="1425571" cy="1444637"/>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rbel" panose="020B0503020204020204" pitchFamily="34" charset="0"/>
            </a:endParaRPr>
          </a:p>
        </p:txBody>
      </p:sp>
      <p:sp>
        <p:nvSpPr>
          <p:cNvPr id="65" name="Rectangle 14"/>
          <p:cNvSpPr/>
          <p:nvPr/>
        </p:nvSpPr>
        <p:spPr>
          <a:xfrm rot="16200000">
            <a:off x="10728210" y="3216700"/>
            <a:ext cx="521468" cy="319068"/>
          </a:xfrm>
          <a:custGeom>
            <a:avLst/>
            <a:gdLst>
              <a:gd name="connsiteX0" fmla="*/ 0 w 889000"/>
              <a:gd name="connsiteY0" fmla="*/ 0 h 889000"/>
              <a:gd name="connsiteX1" fmla="*/ 889000 w 889000"/>
              <a:gd name="connsiteY1" fmla="*/ 0 h 889000"/>
              <a:gd name="connsiteX2" fmla="*/ 889000 w 889000"/>
              <a:gd name="connsiteY2" fmla="*/ 889000 h 889000"/>
              <a:gd name="connsiteX3" fmla="*/ 0 w 889000"/>
              <a:gd name="connsiteY3" fmla="*/ 889000 h 889000"/>
              <a:gd name="connsiteX4" fmla="*/ 0 w 889000"/>
              <a:gd name="connsiteY4" fmla="*/ 0 h 889000"/>
              <a:gd name="connsiteX0" fmla="*/ 889000 w 980440"/>
              <a:gd name="connsiteY0" fmla="*/ 0 h 889000"/>
              <a:gd name="connsiteX1" fmla="*/ 889000 w 980440"/>
              <a:gd name="connsiteY1" fmla="*/ 889000 h 889000"/>
              <a:gd name="connsiteX2" fmla="*/ 0 w 980440"/>
              <a:gd name="connsiteY2" fmla="*/ 889000 h 889000"/>
              <a:gd name="connsiteX3" fmla="*/ 0 w 980440"/>
              <a:gd name="connsiteY3" fmla="*/ 0 h 889000"/>
              <a:gd name="connsiteX4" fmla="*/ 980440 w 980440"/>
              <a:gd name="connsiteY4" fmla="*/ 91440 h 889000"/>
              <a:gd name="connsiteX0" fmla="*/ 889000 w 889000"/>
              <a:gd name="connsiteY0" fmla="*/ 0 h 889000"/>
              <a:gd name="connsiteX1" fmla="*/ 889000 w 889000"/>
              <a:gd name="connsiteY1" fmla="*/ 889000 h 889000"/>
              <a:gd name="connsiteX2" fmla="*/ 0 w 889000"/>
              <a:gd name="connsiteY2" fmla="*/ 889000 h 889000"/>
              <a:gd name="connsiteX3" fmla="*/ 0 w 889000"/>
              <a:gd name="connsiteY3" fmla="*/ 0 h 889000"/>
              <a:gd name="connsiteX0" fmla="*/ 889000 w 889000"/>
              <a:gd name="connsiteY0" fmla="*/ 889000 h 889000"/>
              <a:gd name="connsiteX1" fmla="*/ 0 w 889000"/>
              <a:gd name="connsiteY1" fmla="*/ 889000 h 889000"/>
              <a:gd name="connsiteX2" fmla="*/ 0 w 889000"/>
              <a:gd name="connsiteY2" fmla="*/ 0 h 889000"/>
            </a:gdLst>
            <a:ahLst/>
            <a:cxnLst>
              <a:cxn ang="0">
                <a:pos x="connsiteX0" y="connsiteY0"/>
              </a:cxn>
              <a:cxn ang="0">
                <a:pos x="connsiteX1" y="connsiteY1"/>
              </a:cxn>
              <a:cxn ang="0">
                <a:pos x="connsiteX2" y="connsiteY2"/>
              </a:cxn>
            </a:cxnLst>
            <a:rect l="l" t="t" r="r" b="b"/>
            <a:pathLst>
              <a:path w="889000" h="889000">
                <a:moveTo>
                  <a:pt x="889000" y="889000"/>
                </a:moveTo>
                <a:lnTo>
                  <a:pt x="0" y="889000"/>
                </a:lnTo>
                <a:lnTo>
                  <a:pt x="0" y="0"/>
                </a:lnTo>
              </a:path>
            </a:pathLst>
          </a:custGeom>
          <a:noFill/>
          <a:ln w="12700">
            <a:solidFill>
              <a:schemeClr val="tx1">
                <a:lumMod val="75000"/>
                <a:lumOff val="25000"/>
              </a:schemeClr>
            </a:solidFill>
          </a:ln>
          <a:effectLst>
            <a:outerShdw blurRad="114300" dist="228600" dir="762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rbel" panose="020B0503020204020204" pitchFamily="34" charset="0"/>
              </a:rPr>
              <a:t> </a:t>
            </a:r>
          </a:p>
        </p:txBody>
      </p:sp>
      <p:sp>
        <p:nvSpPr>
          <p:cNvPr id="66" name="Rectangle 65"/>
          <p:cNvSpPr/>
          <p:nvPr/>
        </p:nvSpPr>
        <p:spPr>
          <a:xfrm>
            <a:off x="0" y="6725265"/>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7" name="Rectangle 66"/>
          <p:cNvSpPr/>
          <p:nvPr/>
        </p:nvSpPr>
        <p:spPr>
          <a:xfrm>
            <a:off x="0" y="0"/>
            <a:ext cx="12192000" cy="125417"/>
          </a:xfrm>
          <a:prstGeom prst="rect">
            <a:avLst/>
          </a:prstGeom>
          <a:gradFill flip="none" rotWithShape="1">
            <a:gsLst>
              <a:gs pos="0">
                <a:srgbClr val="42E396"/>
              </a:gs>
              <a:gs pos="100000">
                <a:srgbClr val="3CBAB2"/>
              </a:gs>
            </a:gsLst>
            <a:path path="circle">
              <a:fillToRect r="100000" b="100000"/>
            </a:path>
            <a:tileRect l="-100000" t="-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Tree>
    <p:extLst>
      <p:ext uri="{BB962C8B-B14F-4D97-AF65-F5344CB8AC3E}">
        <p14:creationId xmlns:p14="http://schemas.microsoft.com/office/powerpoint/2010/main" val="226002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Digital Analysis Results (</a:t>
            </a:r>
            <a:r>
              <a:rPr lang="en-US" dirty="0" err="1">
                <a:solidFill>
                  <a:schemeClr val="tx1">
                    <a:lumMod val="75000"/>
                    <a:lumOff val="25000"/>
                  </a:schemeClr>
                </a:solidFill>
              </a:rPr>
              <a:t>DARe</a:t>
            </a:r>
            <a:r>
              <a:rPr lang="en-US" dirty="0" smtClean="0">
                <a:solidFill>
                  <a:schemeClr val="tx1">
                    <a:lumMod val="75000"/>
                    <a:lumOff val="25000"/>
                  </a:schemeClr>
                </a:solidFill>
              </a:rPr>
              <a:t>)  </a:t>
            </a:r>
            <a:endParaRPr lang="en-US" dirty="0">
              <a:solidFill>
                <a:srgbClr val="FFC000"/>
              </a:solidFill>
            </a:endParaRPr>
          </a:p>
        </p:txBody>
      </p:sp>
      <p:pic>
        <p:nvPicPr>
          <p:cNvPr id="70" name="Picture 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7147" y="5431070"/>
            <a:ext cx="832135" cy="832135"/>
          </a:xfrm>
          <a:prstGeom prst="rect">
            <a:avLst/>
          </a:prstGeom>
        </p:spPr>
      </p:pic>
      <p:pic>
        <p:nvPicPr>
          <p:cNvPr id="71" name="Picture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8466" y="3293194"/>
            <a:ext cx="832135" cy="832135"/>
          </a:xfrm>
          <a:prstGeom prst="rect">
            <a:avLst/>
          </a:prstGeom>
        </p:spPr>
      </p:pic>
      <p:sp>
        <p:nvSpPr>
          <p:cNvPr id="72" name="Rectangle 71"/>
          <p:cNvSpPr/>
          <p:nvPr/>
        </p:nvSpPr>
        <p:spPr>
          <a:xfrm>
            <a:off x="9786167" y="1700841"/>
            <a:ext cx="496471" cy="23490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a:off x="-174101" y="2403510"/>
            <a:ext cx="2039713" cy="738321"/>
            <a:chOff x="698641" y="2478494"/>
            <a:chExt cx="2039713" cy="738321"/>
          </a:xfrm>
        </p:grpSpPr>
        <p:sp>
          <p:nvSpPr>
            <p:cNvPr id="74" name="Flowchart: Connector 73"/>
            <p:cNvSpPr/>
            <p:nvPr/>
          </p:nvSpPr>
          <p:spPr>
            <a:xfrm>
              <a:off x="1237208" y="2478494"/>
              <a:ext cx="904066" cy="738321"/>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rgbClr val="384DEC"/>
                  </a:solidFill>
                </a:rPr>
                <a:t>SDTM</a:t>
              </a:r>
            </a:p>
          </p:txBody>
        </p:sp>
      </p:grpSp>
      <p:cxnSp>
        <p:nvCxnSpPr>
          <p:cNvPr id="76" name="Straight Connector 75"/>
          <p:cNvCxnSpPr/>
          <p:nvPr/>
        </p:nvCxnSpPr>
        <p:spPr>
          <a:xfrm>
            <a:off x="3750983" y="2403510"/>
            <a:ext cx="23740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7" name="Flowchart: Connector 76"/>
          <p:cNvSpPr/>
          <p:nvPr/>
        </p:nvSpPr>
        <p:spPr>
          <a:xfrm>
            <a:off x="4077906" y="962318"/>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823845" y="1737265"/>
            <a:ext cx="1443001" cy="461665"/>
          </a:xfrm>
          <a:prstGeom prst="rect">
            <a:avLst/>
          </a:prstGeom>
          <a:noFill/>
        </p:spPr>
        <p:txBody>
          <a:bodyPr wrap="square" rtlCol="0">
            <a:spAutoFit/>
          </a:bodyPr>
          <a:lstStyle/>
          <a:p>
            <a:pPr algn="ctr"/>
            <a:r>
              <a:rPr lang="en-US" sz="1200" b="1" dirty="0">
                <a:solidFill>
                  <a:srgbClr val="00B050"/>
                </a:solidFill>
              </a:rPr>
              <a:t>Statistician, Medical Writer</a:t>
            </a:r>
          </a:p>
        </p:txBody>
      </p:sp>
      <p:pic>
        <p:nvPicPr>
          <p:cNvPr id="79" name="Picture 78"/>
          <p:cNvPicPr>
            <a:picLocks noChangeAspect="1"/>
          </p:cNvPicPr>
          <p:nvPr/>
        </p:nvPicPr>
        <p:blipFill>
          <a:blip r:embed="rId3"/>
          <a:stretch>
            <a:fillRect/>
          </a:stretch>
        </p:blipFill>
        <p:spPr>
          <a:xfrm>
            <a:off x="4319916" y="1149602"/>
            <a:ext cx="342010" cy="365760"/>
          </a:xfrm>
          <a:prstGeom prst="rect">
            <a:avLst/>
          </a:prstGeom>
        </p:spPr>
      </p:pic>
      <p:sp>
        <p:nvSpPr>
          <p:cNvPr id="80" name="TextBox 79"/>
          <p:cNvSpPr txBox="1"/>
          <p:nvPr/>
        </p:nvSpPr>
        <p:spPr>
          <a:xfrm>
            <a:off x="3922978" y="4819708"/>
            <a:ext cx="1689250" cy="830997"/>
          </a:xfrm>
          <a:prstGeom prst="rect">
            <a:avLst/>
          </a:prstGeom>
          <a:solidFill>
            <a:schemeClr val="bg1"/>
          </a:solidFill>
          <a:ln w="28575">
            <a:solidFill>
              <a:srgbClr val="00CC00"/>
            </a:solidFill>
          </a:ln>
        </p:spPr>
        <p:txBody>
          <a:bodyPr wrap="square" rtlCol="0">
            <a:spAutoFit/>
          </a:bodyPr>
          <a:lstStyle/>
          <a:p>
            <a:r>
              <a:rPr lang="en-US" sz="1200" b="1" dirty="0">
                <a:solidFill>
                  <a:srgbClr val="384DEC"/>
                </a:solidFill>
              </a:rPr>
              <a:t>User Interface</a:t>
            </a:r>
          </a:p>
          <a:p>
            <a:pPr marL="171450" indent="-171450">
              <a:buFont typeface="Arial" panose="020B0604020202020204" pitchFamily="34" charset="0"/>
              <a:buChar char="•"/>
            </a:pPr>
            <a:r>
              <a:rPr lang="en-US" sz="1200" b="1" u="sng" dirty="0">
                <a:solidFill>
                  <a:srgbClr val="F50BA1"/>
                </a:solidFill>
              </a:rPr>
              <a:t>Dynamic reporting</a:t>
            </a:r>
          </a:p>
          <a:p>
            <a:pPr marL="171450" indent="-171450">
              <a:buFont typeface="Arial" panose="020B0604020202020204" pitchFamily="34" charset="0"/>
              <a:buChar char="•"/>
            </a:pPr>
            <a:r>
              <a:rPr lang="en-US" sz="1200" b="1" u="sng" dirty="0">
                <a:solidFill>
                  <a:srgbClr val="F50BA1"/>
                </a:solidFill>
              </a:rPr>
              <a:t>Standard reporting packages</a:t>
            </a:r>
          </a:p>
        </p:txBody>
      </p:sp>
      <p:sp>
        <p:nvSpPr>
          <p:cNvPr id="81" name="Flowchart: Connector 80"/>
          <p:cNvSpPr/>
          <p:nvPr/>
        </p:nvSpPr>
        <p:spPr>
          <a:xfrm>
            <a:off x="1188960" y="1359079"/>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1126869" y="1754122"/>
            <a:ext cx="990205" cy="461665"/>
          </a:xfrm>
          <a:prstGeom prst="rect">
            <a:avLst/>
          </a:prstGeom>
          <a:noFill/>
        </p:spPr>
        <p:txBody>
          <a:bodyPr wrap="square" rtlCol="0">
            <a:spAutoFit/>
          </a:bodyPr>
          <a:lstStyle/>
          <a:p>
            <a:pPr algn="ctr"/>
            <a:r>
              <a:rPr lang="en-US" sz="1200" b="1" dirty="0">
                <a:solidFill>
                  <a:schemeClr val="accent1">
                    <a:lumMod val="50000"/>
                  </a:schemeClr>
                </a:solidFill>
              </a:rPr>
              <a:t>Domain </a:t>
            </a:r>
          </a:p>
          <a:p>
            <a:pPr algn="ctr"/>
            <a:r>
              <a:rPr lang="en-US" sz="1200" b="1" dirty="0">
                <a:solidFill>
                  <a:schemeClr val="accent1">
                    <a:lumMod val="50000"/>
                  </a:schemeClr>
                </a:solidFill>
              </a:rPr>
              <a:t>SME</a:t>
            </a:r>
          </a:p>
        </p:txBody>
      </p:sp>
      <p:pic>
        <p:nvPicPr>
          <p:cNvPr id="123" name="Picture 122"/>
          <p:cNvPicPr>
            <a:picLocks noChangeAspect="1"/>
          </p:cNvPicPr>
          <p:nvPr/>
        </p:nvPicPr>
        <p:blipFill>
          <a:blip r:embed="rId4"/>
          <a:stretch>
            <a:fillRect/>
          </a:stretch>
        </p:blipFill>
        <p:spPr>
          <a:xfrm>
            <a:off x="1428181" y="1475332"/>
            <a:ext cx="352213" cy="365760"/>
          </a:xfrm>
          <a:prstGeom prst="rect">
            <a:avLst/>
          </a:prstGeom>
        </p:spPr>
      </p:pic>
      <p:sp>
        <p:nvSpPr>
          <p:cNvPr id="150" name="TextBox 149"/>
          <p:cNvSpPr txBox="1"/>
          <p:nvPr/>
        </p:nvSpPr>
        <p:spPr>
          <a:xfrm>
            <a:off x="2053925" y="1412346"/>
            <a:ext cx="1618072" cy="646331"/>
          </a:xfrm>
          <a:prstGeom prst="rect">
            <a:avLst/>
          </a:prstGeom>
          <a:solidFill>
            <a:schemeClr val="bg1"/>
          </a:solidFill>
        </p:spPr>
        <p:txBody>
          <a:bodyPr wrap="square" rtlCol="0">
            <a:spAutoFit/>
          </a:bodyPr>
          <a:lstStyle/>
          <a:p>
            <a:r>
              <a:rPr lang="en-US" sz="1200" b="1" dirty="0">
                <a:solidFill>
                  <a:srgbClr val="00B050"/>
                </a:solidFill>
              </a:rPr>
              <a:t>Create Standard Metadata for result DB</a:t>
            </a:r>
          </a:p>
        </p:txBody>
      </p:sp>
      <p:sp>
        <p:nvSpPr>
          <p:cNvPr id="151" name="Folded Corner 150"/>
          <p:cNvSpPr/>
          <p:nvPr/>
        </p:nvSpPr>
        <p:spPr>
          <a:xfrm>
            <a:off x="2169864" y="4027923"/>
            <a:ext cx="1123489" cy="746731"/>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Standard Result DB Metadata across studies and TAs</a:t>
            </a:r>
          </a:p>
        </p:txBody>
      </p:sp>
      <p:grpSp>
        <p:nvGrpSpPr>
          <p:cNvPr id="152" name="Group 151"/>
          <p:cNvGrpSpPr/>
          <p:nvPr/>
        </p:nvGrpSpPr>
        <p:grpSpPr>
          <a:xfrm>
            <a:off x="9829934" y="1820145"/>
            <a:ext cx="2340583" cy="2262946"/>
            <a:chOff x="9874901" y="86125"/>
            <a:chExt cx="2340583" cy="2262946"/>
          </a:xfrm>
        </p:grpSpPr>
        <p:grpSp>
          <p:nvGrpSpPr>
            <p:cNvPr id="153" name="Group 152"/>
            <p:cNvGrpSpPr/>
            <p:nvPr/>
          </p:nvGrpSpPr>
          <p:grpSpPr>
            <a:xfrm>
              <a:off x="9880251" y="86125"/>
              <a:ext cx="365760" cy="365760"/>
              <a:chOff x="9114866" y="2367813"/>
              <a:chExt cx="365760" cy="365760"/>
            </a:xfrm>
          </p:grpSpPr>
          <p:sp>
            <p:nvSpPr>
              <p:cNvPr id="171" name="Oval 170"/>
              <p:cNvSpPr/>
              <p:nvPr/>
            </p:nvSpPr>
            <p:spPr>
              <a:xfrm>
                <a:off x="9114866" y="2367813"/>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9206306" y="24592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9885482" y="537828"/>
              <a:ext cx="365760" cy="365760"/>
              <a:chOff x="9408454" y="2920472"/>
              <a:chExt cx="365760" cy="365760"/>
            </a:xfrm>
          </p:grpSpPr>
          <p:sp>
            <p:nvSpPr>
              <p:cNvPr id="169" name="Oval 168"/>
              <p:cNvSpPr/>
              <p:nvPr/>
            </p:nvSpPr>
            <p:spPr>
              <a:xfrm>
                <a:off x="9408454" y="2920472"/>
                <a:ext cx="365760" cy="365760"/>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9499894" y="3011912"/>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9894765" y="996931"/>
              <a:ext cx="365760" cy="365760"/>
              <a:chOff x="9682774" y="3554897"/>
              <a:chExt cx="365760" cy="365760"/>
            </a:xfrm>
          </p:grpSpPr>
          <p:sp>
            <p:nvSpPr>
              <p:cNvPr id="167" name="Oval 166"/>
              <p:cNvSpPr/>
              <p:nvPr/>
            </p:nvSpPr>
            <p:spPr>
              <a:xfrm>
                <a:off x="9682774" y="3554897"/>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9774214" y="3646337"/>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55"/>
            <p:cNvGrpSpPr/>
            <p:nvPr/>
          </p:nvGrpSpPr>
          <p:grpSpPr>
            <a:xfrm>
              <a:off x="9874901" y="1461474"/>
              <a:ext cx="365760" cy="365760"/>
              <a:chOff x="9408454" y="4160991"/>
              <a:chExt cx="365760" cy="365760"/>
            </a:xfrm>
          </p:grpSpPr>
          <p:sp>
            <p:nvSpPr>
              <p:cNvPr id="165" name="Oval 164"/>
              <p:cNvSpPr/>
              <p:nvPr/>
            </p:nvSpPr>
            <p:spPr>
              <a:xfrm>
                <a:off x="9408454" y="4160991"/>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9499894" y="4252431"/>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p:cNvGrpSpPr/>
            <p:nvPr/>
          </p:nvGrpSpPr>
          <p:grpSpPr>
            <a:xfrm>
              <a:off x="9874901" y="1893899"/>
              <a:ext cx="365760" cy="365760"/>
              <a:chOff x="9114866" y="4727409"/>
              <a:chExt cx="365760" cy="365760"/>
            </a:xfrm>
          </p:grpSpPr>
          <p:sp>
            <p:nvSpPr>
              <p:cNvPr id="163" name="Oval 162"/>
              <p:cNvSpPr/>
              <p:nvPr/>
            </p:nvSpPr>
            <p:spPr>
              <a:xfrm>
                <a:off x="9114866" y="4727409"/>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9206306" y="481884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8" name="TextBox 157"/>
            <p:cNvSpPr txBox="1"/>
            <p:nvPr/>
          </p:nvSpPr>
          <p:spPr>
            <a:xfrm>
              <a:off x="10335789" y="120238"/>
              <a:ext cx="1707993" cy="276999"/>
            </a:xfrm>
            <a:prstGeom prst="rect">
              <a:avLst/>
            </a:prstGeom>
            <a:solidFill>
              <a:schemeClr val="bg1"/>
            </a:solidFill>
          </p:spPr>
          <p:txBody>
            <a:bodyPr wrap="square" rtlCol="0">
              <a:spAutoFit/>
            </a:bodyPr>
            <a:lstStyle/>
            <a:p>
              <a:r>
                <a:rPr lang="en-US" sz="1200" b="1" dirty="0">
                  <a:solidFill>
                    <a:srgbClr val="C55A11"/>
                  </a:solidFill>
                </a:rPr>
                <a:t> Accelerated submission </a:t>
              </a:r>
            </a:p>
          </p:txBody>
        </p:sp>
        <p:sp>
          <p:nvSpPr>
            <p:cNvPr id="159" name="TextBox 158"/>
            <p:cNvSpPr txBox="1"/>
            <p:nvPr/>
          </p:nvSpPr>
          <p:spPr>
            <a:xfrm>
              <a:off x="10336145" y="582208"/>
              <a:ext cx="1872969" cy="276999"/>
            </a:xfrm>
            <a:prstGeom prst="rect">
              <a:avLst/>
            </a:prstGeom>
            <a:solidFill>
              <a:schemeClr val="bg1"/>
            </a:solidFill>
          </p:spPr>
          <p:txBody>
            <a:bodyPr wrap="square" rtlCol="0">
              <a:spAutoFit/>
            </a:bodyPr>
            <a:lstStyle/>
            <a:p>
              <a:r>
                <a:rPr lang="en-US" sz="1200" b="1" dirty="0">
                  <a:solidFill>
                    <a:srgbClr val="C55A11"/>
                  </a:solidFill>
                </a:rPr>
                <a:t>Multiple user operability</a:t>
              </a:r>
            </a:p>
          </p:txBody>
        </p:sp>
        <p:sp>
          <p:nvSpPr>
            <p:cNvPr id="160" name="TextBox 159"/>
            <p:cNvSpPr txBox="1"/>
            <p:nvPr/>
          </p:nvSpPr>
          <p:spPr>
            <a:xfrm>
              <a:off x="10358551" y="1026510"/>
              <a:ext cx="1856933" cy="276999"/>
            </a:xfrm>
            <a:prstGeom prst="rect">
              <a:avLst/>
            </a:prstGeom>
            <a:solidFill>
              <a:schemeClr val="bg1"/>
            </a:solidFill>
          </p:spPr>
          <p:txBody>
            <a:bodyPr wrap="square" rtlCol="0">
              <a:spAutoFit/>
            </a:bodyPr>
            <a:lstStyle/>
            <a:p>
              <a:r>
                <a:rPr lang="en-US" sz="1200" b="1" dirty="0">
                  <a:solidFill>
                    <a:srgbClr val="C55A11"/>
                  </a:solidFill>
                </a:rPr>
                <a:t>Faster decision making</a:t>
              </a:r>
            </a:p>
          </p:txBody>
        </p:sp>
        <p:sp>
          <p:nvSpPr>
            <p:cNvPr id="161" name="TextBox 160"/>
            <p:cNvSpPr txBox="1"/>
            <p:nvPr/>
          </p:nvSpPr>
          <p:spPr>
            <a:xfrm>
              <a:off x="10350303" y="1887406"/>
              <a:ext cx="1807125" cy="461665"/>
            </a:xfrm>
            <a:prstGeom prst="rect">
              <a:avLst/>
            </a:prstGeom>
            <a:solidFill>
              <a:schemeClr val="bg1"/>
            </a:solidFill>
          </p:spPr>
          <p:txBody>
            <a:bodyPr wrap="square" rtlCol="0">
              <a:spAutoFit/>
            </a:bodyPr>
            <a:lstStyle/>
            <a:p>
              <a:r>
                <a:rPr lang="en-US" sz="1200" b="1" dirty="0">
                  <a:solidFill>
                    <a:srgbClr val="C55A11"/>
                  </a:solidFill>
                </a:rPr>
                <a:t>Standard reporting package auto-build</a:t>
              </a:r>
            </a:p>
          </p:txBody>
        </p:sp>
        <p:sp>
          <p:nvSpPr>
            <p:cNvPr id="162" name="TextBox 161"/>
            <p:cNvSpPr txBox="1"/>
            <p:nvPr/>
          </p:nvSpPr>
          <p:spPr>
            <a:xfrm>
              <a:off x="10365173" y="1489619"/>
              <a:ext cx="1502984" cy="276999"/>
            </a:xfrm>
            <a:prstGeom prst="rect">
              <a:avLst/>
            </a:prstGeom>
            <a:solidFill>
              <a:schemeClr val="bg1"/>
            </a:solidFill>
          </p:spPr>
          <p:txBody>
            <a:bodyPr wrap="square" rtlCol="0">
              <a:spAutoFit/>
            </a:bodyPr>
            <a:lstStyle/>
            <a:p>
              <a:r>
                <a:rPr lang="en-US" sz="1200" b="1" dirty="0">
                  <a:solidFill>
                    <a:srgbClr val="C55A11"/>
                  </a:solidFill>
                </a:rPr>
                <a:t>High quality outputs</a:t>
              </a:r>
            </a:p>
          </p:txBody>
        </p:sp>
      </p:grpSp>
      <p:grpSp>
        <p:nvGrpSpPr>
          <p:cNvPr id="173" name="Group 172"/>
          <p:cNvGrpSpPr/>
          <p:nvPr/>
        </p:nvGrpSpPr>
        <p:grpSpPr>
          <a:xfrm>
            <a:off x="-146103" y="3265980"/>
            <a:ext cx="2039713" cy="738321"/>
            <a:chOff x="698641" y="2478494"/>
            <a:chExt cx="2039713" cy="738321"/>
          </a:xfrm>
        </p:grpSpPr>
        <p:sp>
          <p:nvSpPr>
            <p:cNvPr id="174" name="Flowchart: Connector 173"/>
            <p:cNvSpPr/>
            <p:nvPr/>
          </p:nvSpPr>
          <p:spPr>
            <a:xfrm>
              <a:off x="1237208" y="2478494"/>
              <a:ext cx="904066" cy="738321"/>
            </a:xfrm>
            <a:prstGeom prst="flowChartConnector">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rgbClr val="384DEC"/>
                  </a:solidFill>
                </a:rPr>
                <a:t>ADaM</a:t>
              </a:r>
            </a:p>
          </p:txBody>
        </p:sp>
      </p:grpSp>
      <p:grpSp>
        <p:nvGrpSpPr>
          <p:cNvPr id="176" name="Group 175"/>
          <p:cNvGrpSpPr/>
          <p:nvPr/>
        </p:nvGrpSpPr>
        <p:grpSpPr>
          <a:xfrm>
            <a:off x="1732341" y="3242838"/>
            <a:ext cx="2039713" cy="738321"/>
            <a:chOff x="698641" y="2478494"/>
            <a:chExt cx="2039713" cy="738321"/>
          </a:xfrm>
        </p:grpSpPr>
        <p:sp>
          <p:nvSpPr>
            <p:cNvPr id="177" name="Flowchart: Connector 176"/>
            <p:cNvSpPr/>
            <p:nvPr/>
          </p:nvSpPr>
          <p:spPr>
            <a:xfrm>
              <a:off x="1237208" y="2478494"/>
              <a:ext cx="904066" cy="738321"/>
            </a:xfrm>
            <a:prstGeom prst="flowChartConnector">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698641" y="2699293"/>
              <a:ext cx="2039713" cy="307777"/>
            </a:xfrm>
            <a:prstGeom prst="rect">
              <a:avLst/>
            </a:prstGeom>
            <a:noFill/>
            <a:ln>
              <a:noFill/>
            </a:ln>
          </p:spPr>
          <p:txBody>
            <a:bodyPr wrap="square" rtlCol="0">
              <a:spAutoFit/>
            </a:bodyPr>
            <a:lstStyle/>
            <a:p>
              <a:pPr algn="ctr"/>
              <a:r>
                <a:rPr lang="en-US" sz="1400" b="1" dirty="0">
                  <a:solidFill>
                    <a:schemeClr val="accent2"/>
                  </a:solidFill>
                </a:rPr>
                <a:t>Result DB</a:t>
              </a:r>
            </a:p>
          </p:txBody>
        </p:sp>
      </p:grpSp>
      <p:sp>
        <p:nvSpPr>
          <p:cNvPr id="179" name="Right Arrow 178"/>
          <p:cNvSpPr/>
          <p:nvPr/>
        </p:nvSpPr>
        <p:spPr>
          <a:xfrm>
            <a:off x="1361920" y="3410779"/>
            <a:ext cx="755154"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Picture 17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67262" y="2233677"/>
            <a:ext cx="917124" cy="679674"/>
          </a:xfrm>
          <a:prstGeom prst="rect">
            <a:avLst/>
          </a:prstGeom>
        </p:spPr>
      </p:pic>
      <p:sp>
        <p:nvSpPr>
          <p:cNvPr id="181" name="TextBox 180"/>
          <p:cNvSpPr txBox="1"/>
          <p:nvPr/>
        </p:nvSpPr>
        <p:spPr>
          <a:xfrm>
            <a:off x="1325738" y="3777810"/>
            <a:ext cx="758869" cy="1223412"/>
          </a:xfrm>
          <a:prstGeom prst="rect">
            <a:avLst/>
          </a:prstGeom>
          <a:noFill/>
        </p:spPr>
        <p:txBody>
          <a:bodyPr wrap="square" rtlCol="0">
            <a:spAutoFit/>
          </a:bodyPr>
          <a:lstStyle/>
          <a:p>
            <a:r>
              <a:rPr lang="en-US" sz="1050" dirty="0"/>
              <a:t>Complex analysis methods to calculate result statistics </a:t>
            </a:r>
          </a:p>
        </p:txBody>
      </p:sp>
      <p:sp>
        <p:nvSpPr>
          <p:cNvPr id="182" name="Folded Corner 181"/>
          <p:cNvSpPr/>
          <p:nvPr/>
        </p:nvSpPr>
        <p:spPr>
          <a:xfrm>
            <a:off x="2169863" y="5053369"/>
            <a:ext cx="1123489" cy="400125"/>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Standard layouts</a:t>
            </a:r>
          </a:p>
        </p:txBody>
      </p:sp>
      <p:sp>
        <p:nvSpPr>
          <p:cNvPr id="183" name="Right Bracket 182"/>
          <p:cNvSpPr/>
          <p:nvPr/>
        </p:nvSpPr>
        <p:spPr>
          <a:xfrm>
            <a:off x="3273285" y="2154048"/>
            <a:ext cx="278081" cy="3493028"/>
          </a:xfrm>
          <a:prstGeom prst="rightBracket">
            <a:avLst/>
          </a:prstGeom>
          <a:ln w="6032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4" name="Picture 1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3906" y="2942907"/>
            <a:ext cx="2354696" cy="1578725"/>
          </a:xfrm>
          <a:prstGeom prst="rect">
            <a:avLst/>
          </a:prstGeom>
          <a:ln>
            <a:solidFill>
              <a:schemeClr val="accent2"/>
            </a:solidFill>
          </a:ln>
        </p:spPr>
      </p:pic>
      <p:pic>
        <p:nvPicPr>
          <p:cNvPr id="185" name="Picture 18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8985" y="2624707"/>
            <a:ext cx="1765337" cy="1765337"/>
          </a:xfrm>
          <a:prstGeom prst="rect">
            <a:avLst/>
          </a:prstGeom>
          <a:ln>
            <a:solidFill>
              <a:schemeClr val="tx1"/>
            </a:solidFill>
          </a:ln>
        </p:spPr>
      </p:pic>
      <p:cxnSp>
        <p:nvCxnSpPr>
          <p:cNvPr id="186" name="Straight Arrow Connector 185"/>
          <p:cNvCxnSpPr>
            <a:endCxn id="188" idx="3"/>
          </p:cNvCxnSpPr>
          <p:nvPr/>
        </p:nvCxnSpPr>
        <p:spPr>
          <a:xfrm flipV="1">
            <a:off x="6220321" y="1898119"/>
            <a:ext cx="860575" cy="675760"/>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8077509" y="1104193"/>
            <a:ext cx="1121443" cy="523220"/>
          </a:xfrm>
          <a:prstGeom prst="rect">
            <a:avLst/>
          </a:prstGeom>
          <a:noFill/>
        </p:spPr>
        <p:txBody>
          <a:bodyPr wrap="square" rtlCol="0">
            <a:spAutoFit/>
          </a:bodyPr>
          <a:lstStyle/>
          <a:p>
            <a:pPr marL="0" lvl="1"/>
            <a:r>
              <a:rPr lang="en-US" sz="1400" dirty="0">
                <a:solidFill>
                  <a:schemeClr val="tx1"/>
                </a:solidFill>
              </a:rPr>
              <a:t>Subgroup analyses </a:t>
            </a:r>
          </a:p>
        </p:txBody>
      </p:sp>
      <p:sp>
        <p:nvSpPr>
          <p:cNvPr id="188" name="Oval 187"/>
          <p:cNvSpPr/>
          <p:nvPr/>
        </p:nvSpPr>
        <p:spPr>
          <a:xfrm>
            <a:off x="6909904" y="962318"/>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Picture 1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02807" y="1149602"/>
            <a:ext cx="816808" cy="735127"/>
          </a:xfrm>
          <a:prstGeom prst="rect">
            <a:avLst/>
          </a:prstGeom>
        </p:spPr>
      </p:pic>
      <p:sp>
        <p:nvSpPr>
          <p:cNvPr id="190" name="Oval 189"/>
          <p:cNvSpPr/>
          <p:nvPr/>
        </p:nvSpPr>
        <p:spPr>
          <a:xfrm>
            <a:off x="7439497" y="2007704"/>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Arrow Connector 190"/>
          <p:cNvCxnSpPr/>
          <p:nvPr/>
        </p:nvCxnSpPr>
        <p:spPr>
          <a:xfrm flipV="1">
            <a:off x="6271123" y="2756757"/>
            <a:ext cx="1184727" cy="404950"/>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595798" y="2216755"/>
            <a:ext cx="1292879" cy="523220"/>
          </a:xfrm>
          <a:prstGeom prst="rect">
            <a:avLst/>
          </a:prstGeom>
          <a:noFill/>
        </p:spPr>
        <p:txBody>
          <a:bodyPr wrap="square" rtlCol="0">
            <a:spAutoFit/>
          </a:bodyPr>
          <a:lstStyle/>
          <a:p>
            <a:pPr marL="0" lvl="1"/>
            <a:r>
              <a:rPr lang="en-US" sz="1400" dirty="0">
                <a:solidFill>
                  <a:schemeClr val="tx1"/>
                </a:solidFill>
              </a:rPr>
              <a:t>Dynamic Visualizations</a:t>
            </a:r>
          </a:p>
        </p:txBody>
      </p:sp>
      <p:sp>
        <p:nvSpPr>
          <p:cNvPr id="193" name="Oval 192"/>
          <p:cNvSpPr/>
          <p:nvPr/>
        </p:nvSpPr>
        <p:spPr>
          <a:xfrm>
            <a:off x="7597494" y="3157738"/>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a:endCxn id="193" idx="2"/>
          </p:cNvCxnSpPr>
          <p:nvPr/>
        </p:nvCxnSpPr>
        <p:spPr>
          <a:xfrm>
            <a:off x="6295294" y="3663930"/>
            <a:ext cx="1302200" cy="41988"/>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8765099" y="3460379"/>
            <a:ext cx="1343043" cy="523220"/>
          </a:xfrm>
          <a:prstGeom prst="rect">
            <a:avLst/>
          </a:prstGeom>
          <a:noFill/>
        </p:spPr>
        <p:txBody>
          <a:bodyPr wrap="square" rtlCol="0">
            <a:spAutoFit/>
          </a:bodyPr>
          <a:lstStyle/>
          <a:p>
            <a:pPr marL="0" lvl="1"/>
            <a:r>
              <a:rPr lang="en-US" sz="1400" dirty="0">
                <a:solidFill>
                  <a:schemeClr val="tx1"/>
                </a:solidFill>
              </a:rPr>
              <a:t>Vector </a:t>
            </a:r>
          </a:p>
          <a:p>
            <a:pPr marL="0" lvl="1"/>
            <a:r>
              <a:rPr lang="en-US" sz="1400" dirty="0">
                <a:solidFill>
                  <a:schemeClr val="tx1"/>
                </a:solidFill>
              </a:rPr>
              <a:t>Graphics</a:t>
            </a:r>
          </a:p>
        </p:txBody>
      </p:sp>
      <p:sp>
        <p:nvSpPr>
          <p:cNvPr id="196" name="Oval 195"/>
          <p:cNvSpPr/>
          <p:nvPr/>
        </p:nvSpPr>
        <p:spPr>
          <a:xfrm>
            <a:off x="7432243" y="4293704"/>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Arrow Connector 196"/>
          <p:cNvCxnSpPr/>
          <p:nvPr/>
        </p:nvCxnSpPr>
        <p:spPr>
          <a:xfrm>
            <a:off x="6245479" y="4195923"/>
            <a:ext cx="1232484" cy="440905"/>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8552880" y="4739372"/>
            <a:ext cx="1983421" cy="1031051"/>
          </a:xfrm>
          <a:prstGeom prst="rect">
            <a:avLst/>
          </a:prstGeom>
          <a:noFill/>
        </p:spPr>
        <p:txBody>
          <a:bodyPr wrap="square" rtlCol="0">
            <a:spAutoFit/>
          </a:bodyPr>
          <a:lstStyle/>
          <a:p>
            <a:pPr marL="0" lvl="1"/>
            <a:r>
              <a:rPr lang="en-US" sz="1400" dirty="0">
                <a:solidFill>
                  <a:schemeClr val="tx1"/>
                </a:solidFill>
              </a:rPr>
              <a:t>Standard Regulatory submissions:</a:t>
            </a:r>
          </a:p>
          <a:p>
            <a:pPr marL="0" lvl="1"/>
            <a:r>
              <a:rPr lang="en-US" sz="1100" dirty="0"/>
              <a:t>OSI, </a:t>
            </a:r>
            <a:r>
              <a:rPr lang="en-US" sz="1100" dirty="0" err="1"/>
              <a:t>CT.Gov,EuDRACT</a:t>
            </a:r>
            <a:r>
              <a:rPr lang="en-US" sz="1100" dirty="0"/>
              <a:t>, HTA Dossier, Narratives, Standard CSR package, PSUR/DSUR</a:t>
            </a:r>
            <a:endParaRPr lang="en-US" sz="1100" dirty="0">
              <a:solidFill>
                <a:schemeClr val="tx1"/>
              </a:solidFill>
            </a:endParaRPr>
          </a:p>
        </p:txBody>
      </p:sp>
      <p:sp>
        <p:nvSpPr>
          <p:cNvPr id="199" name="Oval 198"/>
          <p:cNvSpPr/>
          <p:nvPr/>
        </p:nvSpPr>
        <p:spPr>
          <a:xfrm>
            <a:off x="6786528" y="5309353"/>
            <a:ext cx="1167605" cy="10963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Arrow Connector 199"/>
          <p:cNvCxnSpPr>
            <a:endCxn id="199" idx="1"/>
          </p:cNvCxnSpPr>
          <p:nvPr/>
        </p:nvCxnSpPr>
        <p:spPr>
          <a:xfrm>
            <a:off x="6125011" y="4636828"/>
            <a:ext cx="832509" cy="833083"/>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7905256" y="5994074"/>
            <a:ext cx="1667225" cy="861774"/>
          </a:xfrm>
          <a:prstGeom prst="rect">
            <a:avLst/>
          </a:prstGeom>
          <a:noFill/>
        </p:spPr>
        <p:txBody>
          <a:bodyPr wrap="square" rtlCol="0">
            <a:spAutoFit/>
          </a:bodyPr>
          <a:lstStyle/>
          <a:p>
            <a:pPr marL="0" lvl="1"/>
            <a:r>
              <a:rPr lang="en-US" sz="1400" dirty="0" err="1">
                <a:solidFill>
                  <a:schemeClr val="tx1"/>
                </a:solidFill>
              </a:rPr>
              <a:t>AdHoc</a:t>
            </a:r>
            <a:r>
              <a:rPr lang="en-US" sz="1400" dirty="0">
                <a:solidFill>
                  <a:schemeClr val="tx1"/>
                </a:solidFill>
              </a:rPr>
              <a:t> Regulatory submissions:</a:t>
            </a:r>
          </a:p>
          <a:p>
            <a:pPr marL="0" lvl="1"/>
            <a:r>
              <a:rPr lang="en-US" sz="1100" dirty="0"/>
              <a:t>Advisory Committee, Regulatory queries</a:t>
            </a:r>
            <a:endParaRPr lang="en-US" sz="1100" dirty="0">
              <a:solidFill>
                <a:schemeClr val="tx1"/>
              </a:solidFill>
            </a:endParaRPr>
          </a:p>
        </p:txBody>
      </p:sp>
      <p:pic>
        <p:nvPicPr>
          <p:cNvPr id="202" name="Picture 20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90092" y="4550997"/>
            <a:ext cx="879780" cy="611731"/>
          </a:xfrm>
          <a:prstGeom prst="rect">
            <a:avLst/>
          </a:prstGeom>
        </p:spPr>
      </p:pic>
      <p:sp>
        <p:nvSpPr>
          <p:cNvPr id="203" name="Rectangular Callout 202"/>
          <p:cNvSpPr/>
          <p:nvPr/>
        </p:nvSpPr>
        <p:spPr>
          <a:xfrm>
            <a:off x="472320" y="5770423"/>
            <a:ext cx="1639530" cy="536438"/>
          </a:xfrm>
          <a:prstGeom prst="wedgeRectCallout">
            <a:avLst>
              <a:gd name="adj1" fmla="val 48239"/>
              <a:gd name="adj2" fmla="val -1179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Standard metadata Library</a:t>
            </a:r>
          </a:p>
        </p:txBody>
      </p:sp>
      <p:sp>
        <p:nvSpPr>
          <p:cNvPr id="204" name="TextBox 203"/>
          <p:cNvSpPr txBox="1"/>
          <p:nvPr/>
        </p:nvSpPr>
        <p:spPr>
          <a:xfrm>
            <a:off x="9775021" y="1269384"/>
            <a:ext cx="1206292" cy="461665"/>
          </a:xfrm>
          <a:prstGeom prst="rect">
            <a:avLst/>
          </a:prstGeom>
          <a:noFill/>
        </p:spPr>
        <p:txBody>
          <a:bodyPr wrap="none" rtlCol="0">
            <a:spAutoFit/>
          </a:bodyPr>
          <a:lstStyle/>
          <a:p>
            <a:r>
              <a:rPr lang="en-US" sz="2400" dirty="0">
                <a:solidFill>
                  <a:schemeClr val="accent5"/>
                </a:solidFill>
              </a:rPr>
              <a:t>Benefits</a:t>
            </a:r>
          </a:p>
        </p:txBody>
      </p:sp>
      <p:cxnSp>
        <p:nvCxnSpPr>
          <p:cNvPr id="205" name="Straight Connector 204"/>
          <p:cNvCxnSpPr/>
          <p:nvPr/>
        </p:nvCxnSpPr>
        <p:spPr>
          <a:xfrm>
            <a:off x="3750983" y="4723389"/>
            <a:ext cx="237402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207" idx="2"/>
            <a:endCxn id="185" idx="0"/>
          </p:cNvCxnSpPr>
          <p:nvPr/>
        </p:nvCxnSpPr>
        <p:spPr>
          <a:xfrm rot="5400000">
            <a:off x="4779972" y="1709271"/>
            <a:ext cx="1357119" cy="473753"/>
          </a:xfrm>
          <a:prstGeom prst="curvedConnector3">
            <a:avLst>
              <a:gd name="adj1" fmla="val 50000"/>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5014567" y="621257"/>
            <a:ext cx="1361680" cy="646331"/>
          </a:xfrm>
          <a:prstGeom prst="rect">
            <a:avLst/>
          </a:prstGeom>
          <a:noFill/>
        </p:spPr>
        <p:txBody>
          <a:bodyPr wrap="square" rtlCol="0">
            <a:spAutoFit/>
          </a:bodyPr>
          <a:lstStyle/>
          <a:p>
            <a:r>
              <a:rPr lang="en-US" dirty="0"/>
              <a:t>Visualization Software</a:t>
            </a:r>
          </a:p>
        </p:txBody>
      </p:sp>
    </p:spTree>
    <p:extLst>
      <p:ext uri="{BB962C8B-B14F-4D97-AF65-F5344CB8AC3E}">
        <p14:creationId xmlns:p14="http://schemas.microsoft.com/office/powerpoint/2010/main" val="404668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Solution</a:t>
            </a:r>
            <a:r>
              <a:rPr lang="en-US" sz="1050" dirty="0">
                <a:solidFill>
                  <a:schemeClr val="tx1">
                    <a:lumMod val="75000"/>
                    <a:lumOff val="25000"/>
                  </a:schemeClr>
                </a:solidFill>
              </a:rPr>
              <a:t> </a:t>
            </a:r>
            <a:r>
              <a:rPr lang="en-US" dirty="0">
                <a:solidFill>
                  <a:schemeClr val="tx1">
                    <a:lumMod val="75000"/>
                    <a:lumOff val="25000"/>
                  </a:schemeClr>
                </a:solidFill>
              </a:rPr>
              <a:t>Summary by Theme</a:t>
            </a:r>
          </a:p>
        </p:txBody>
      </p:sp>
      <p:graphicFrame>
        <p:nvGraphicFramePr>
          <p:cNvPr id="21" name="Table 20"/>
          <p:cNvGraphicFramePr>
            <a:graphicFrameLocks noGrp="1"/>
          </p:cNvGraphicFramePr>
          <p:nvPr>
            <p:extLst>
              <p:ext uri="{D42A27DB-BD31-4B8C-83A1-F6EECF244321}">
                <p14:modId xmlns:p14="http://schemas.microsoft.com/office/powerpoint/2010/main" val="2725335187"/>
              </p:ext>
            </p:extLst>
          </p:nvPr>
        </p:nvGraphicFramePr>
        <p:xfrm>
          <a:off x="166353" y="634284"/>
          <a:ext cx="11970776" cy="6013751"/>
        </p:xfrm>
        <a:graphic>
          <a:graphicData uri="http://schemas.openxmlformats.org/drawingml/2006/table">
            <a:tbl>
              <a:tblPr firstCol="1" bandRow="1">
                <a:tableStyleId>{5940675A-B579-460E-94D1-54222C63F5DA}</a:tableStyleId>
              </a:tblPr>
              <a:tblGrid>
                <a:gridCol w="2286000">
                  <a:extLst>
                    <a:ext uri="{9D8B030D-6E8A-4147-A177-3AD203B41FA5}">
                      <a16:colId xmlns:a16="http://schemas.microsoft.com/office/drawing/2014/main" xmlns="" val="444180822"/>
                    </a:ext>
                  </a:extLst>
                </a:gridCol>
                <a:gridCol w="2438400">
                  <a:extLst>
                    <a:ext uri="{9D8B030D-6E8A-4147-A177-3AD203B41FA5}">
                      <a16:colId xmlns:a16="http://schemas.microsoft.com/office/drawing/2014/main" xmlns="" val="3220385871"/>
                    </a:ext>
                  </a:extLst>
                </a:gridCol>
                <a:gridCol w="3581400">
                  <a:extLst>
                    <a:ext uri="{9D8B030D-6E8A-4147-A177-3AD203B41FA5}">
                      <a16:colId xmlns:a16="http://schemas.microsoft.com/office/drawing/2014/main" xmlns="" val="179007179"/>
                    </a:ext>
                  </a:extLst>
                </a:gridCol>
                <a:gridCol w="3664976">
                  <a:extLst>
                    <a:ext uri="{9D8B030D-6E8A-4147-A177-3AD203B41FA5}">
                      <a16:colId xmlns:a16="http://schemas.microsoft.com/office/drawing/2014/main" xmlns="" val="638406808"/>
                    </a:ext>
                  </a:extLst>
                </a:gridCol>
              </a:tblGrid>
              <a:tr h="652765">
                <a:tc>
                  <a:txBody>
                    <a:bodyPr/>
                    <a:lstStyle/>
                    <a:p>
                      <a:endParaRPr lang="en-US" sz="16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kern="1200" smtClean="0">
                          <a:solidFill>
                            <a:schemeClr val="bg1"/>
                          </a:solidFill>
                          <a:effectLst>
                            <a:outerShdw blurRad="38100" dist="38100" dir="2700000" algn="tl">
                              <a:srgbClr val="000000">
                                <a:alpha val="43137"/>
                              </a:srgbClr>
                            </a:outerShdw>
                          </a:effectLst>
                          <a:latin typeface="+mn-lt"/>
                          <a:ea typeface="+mn-ea"/>
                          <a:cs typeface="+mn-cs"/>
                        </a:rPr>
                        <a:t>Short-term</a:t>
                      </a:r>
                    </a:p>
                    <a:p>
                      <a:pPr algn="ctr"/>
                      <a:r>
                        <a:rPr lang="en-US" sz="2000" b="0" kern="1200" smtClean="0">
                          <a:solidFill>
                            <a:schemeClr val="bg1"/>
                          </a:solidFill>
                          <a:effectLst>
                            <a:outerShdw blurRad="38100" dist="38100" dir="2700000" algn="tl">
                              <a:srgbClr val="000000">
                                <a:alpha val="43137"/>
                              </a:srgbClr>
                            </a:outerShdw>
                          </a:effectLst>
                          <a:latin typeface="+mn-lt"/>
                          <a:ea typeface="+mn-ea"/>
                          <a:cs typeface="+mn-cs"/>
                        </a:rPr>
                        <a:t>0-6 months</a:t>
                      </a:r>
                      <a:endParaRPr lang="en-US" sz="2000" b="0"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2000" b="1" kern="1200" smtClean="0">
                          <a:solidFill>
                            <a:schemeClr val="bg1"/>
                          </a:solidFill>
                          <a:effectLst>
                            <a:outerShdw blurRad="38100" dist="38100" dir="2700000" algn="tl">
                              <a:srgbClr val="000000">
                                <a:alpha val="43137"/>
                              </a:srgbClr>
                            </a:outerShdw>
                          </a:effectLst>
                          <a:latin typeface="+mn-lt"/>
                          <a:ea typeface="+mn-ea"/>
                          <a:cs typeface="+mn-cs"/>
                        </a:rPr>
                        <a:t>Mid-term</a:t>
                      </a:r>
                    </a:p>
                    <a:p>
                      <a:pPr marL="0" algn="ctr" defTabSz="914400" rtl="0" eaLnBrk="1" latinLnBrk="0" hangingPunct="1"/>
                      <a:r>
                        <a:rPr lang="en-US" sz="2000" b="0" kern="1200" smtClean="0">
                          <a:solidFill>
                            <a:schemeClr val="bg1"/>
                          </a:solidFill>
                          <a:effectLst>
                            <a:outerShdw blurRad="38100" dist="38100" dir="2700000" algn="tl">
                              <a:srgbClr val="000000">
                                <a:alpha val="43137"/>
                              </a:srgbClr>
                            </a:outerShdw>
                          </a:effectLst>
                          <a:latin typeface="+mn-lt"/>
                          <a:ea typeface="+mn-ea"/>
                          <a:cs typeface="+mn-cs"/>
                        </a:rPr>
                        <a:t>6-12 months</a:t>
                      </a:r>
                      <a:endParaRPr lang="en-US" sz="2000" b="0"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algn="ctr"/>
                      <a:r>
                        <a:rPr lang="en-US" sz="2000" b="1" kern="1200" smtClean="0">
                          <a:solidFill>
                            <a:schemeClr val="bg1"/>
                          </a:solidFill>
                          <a:effectLst>
                            <a:outerShdw blurRad="38100" dist="38100" dir="2700000" algn="tl">
                              <a:srgbClr val="000000">
                                <a:alpha val="43137"/>
                              </a:srgbClr>
                            </a:outerShdw>
                          </a:effectLst>
                          <a:latin typeface="+mn-lt"/>
                          <a:ea typeface="+mn-ea"/>
                          <a:cs typeface="+mn-cs"/>
                        </a:rPr>
                        <a:t>Long-term</a:t>
                      </a:r>
                    </a:p>
                    <a:p>
                      <a:pPr algn="ctr"/>
                      <a:r>
                        <a:rPr lang="en-US" sz="2000" b="0" kern="1200" smtClean="0">
                          <a:solidFill>
                            <a:schemeClr val="bg1"/>
                          </a:solidFill>
                          <a:effectLst>
                            <a:outerShdw blurRad="38100" dist="38100" dir="2700000" algn="tl">
                              <a:srgbClr val="000000">
                                <a:alpha val="43137"/>
                              </a:srgbClr>
                            </a:outerShdw>
                          </a:effectLst>
                          <a:latin typeface="+mn-lt"/>
                          <a:ea typeface="+mn-ea"/>
                          <a:cs typeface="+mn-cs"/>
                        </a:rPr>
                        <a:t>12-24 months</a:t>
                      </a:r>
                      <a:endParaRPr lang="en-US" sz="2000" b="0"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extLst>
                  <a:ext uri="{0D108BD9-81ED-4DB2-BD59-A6C34878D82A}">
                    <a16:rowId xmlns:a16="http://schemas.microsoft.com/office/drawing/2014/main" xmlns="" val="4025576708"/>
                  </a:ext>
                </a:extLst>
              </a:tr>
              <a:tr h="954071">
                <a:tc>
                  <a:txBody>
                    <a:bodyPr/>
                    <a:lstStyle/>
                    <a:p>
                      <a:pPr algn="l"/>
                      <a:r>
                        <a:rPr lang="en-US" sz="1800" b="1" smtClean="0">
                          <a:solidFill>
                            <a:schemeClr val="tx1">
                              <a:lumMod val="85000"/>
                              <a:lumOff val="15000"/>
                            </a:schemeClr>
                          </a:solidFill>
                        </a:rPr>
                        <a:t>Trial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bg1">
                              <a:lumMod val="65000"/>
                            </a:schemeClr>
                          </a:solidFill>
                          <a:latin typeface="+mn-lt"/>
                          <a:ea typeface="+mn-ea"/>
                          <a:cs typeface="+mn-cs"/>
                        </a:rPr>
                        <a:t>Facilitating Timely Trial-level</a:t>
                      </a:r>
                      <a:r>
                        <a:rPr lang="en-US" sz="1400" b="0" i="0" kern="1200" baseline="0" smtClean="0">
                          <a:solidFill>
                            <a:schemeClr val="bg1">
                              <a:lumMod val="65000"/>
                            </a:schemeClr>
                          </a:solidFill>
                          <a:latin typeface="+mn-lt"/>
                          <a:ea typeface="+mn-ea"/>
                          <a:cs typeface="+mn-cs"/>
                        </a:rPr>
                        <a:t> Deliverables</a:t>
                      </a:r>
                      <a:endParaRPr lang="en-US" sz="1400" b="0" i="0"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lgn="l">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End of Trial Reconciler</a:t>
                      </a:r>
                    </a:p>
                    <a:p>
                      <a:pPr marL="173038" indent="-173038" algn="l">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eTMF QC Assistant</a:t>
                      </a:r>
                    </a:p>
                    <a:p>
                      <a:pPr marL="173038" indent="-173038" algn="l">
                        <a:buFont typeface="Wingdings" panose="05000000000000000000" pitchFamily="2" charset="2"/>
                        <a:buChar char="§"/>
                      </a:pPr>
                      <a:r>
                        <a:rPr lang="en-US" sz="1400" b="0" kern="1200" baseline="0" smtClean="0">
                          <a:solidFill>
                            <a:schemeClr val="tx1">
                              <a:lumMod val="85000"/>
                              <a:lumOff val="15000"/>
                            </a:schemeClr>
                          </a:solidFill>
                          <a:latin typeface="+mn-lt"/>
                          <a:ea typeface="+mn-ea"/>
                          <a:cs typeface="+mn-cs"/>
                        </a:rPr>
                        <a:t>Lab Invoice Reconciler</a:t>
                      </a:r>
                      <a:endParaRPr lang="en-US" sz="1400" b="0" kern="1200" baseline="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Clinical Access Management Portal (CAMP) – Phase 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eTMF Upload Assistant</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baseline="0" smtClean="0">
                          <a:solidFill>
                            <a:schemeClr val="tx1">
                              <a:lumMod val="85000"/>
                              <a:lumOff val="15000"/>
                            </a:schemeClr>
                          </a:solidFill>
                          <a:latin typeface="+mn-lt"/>
                          <a:ea typeface="+mn-ea"/>
                          <a:cs typeface="+mn-cs"/>
                        </a:rPr>
                        <a:t>Project Management Tool – Phase I</a:t>
                      </a: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Clinical Access Management Portal (CAMP)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baseline="0" smtClean="0">
                          <a:solidFill>
                            <a:schemeClr val="tx1">
                              <a:lumMod val="85000"/>
                              <a:lumOff val="15000"/>
                            </a:schemeClr>
                          </a:solidFill>
                          <a:latin typeface="+mn-lt"/>
                          <a:ea typeface="+mn-ea"/>
                          <a:cs typeface="+mn-cs"/>
                        </a:rPr>
                        <a:t>Project Management Tool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Semantic Clinical Information Model</a:t>
                      </a:r>
                      <a:endParaRPr lang="en-US" sz="14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954071">
                <a:tc>
                  <a:txBody>
                    <a:bodyPr/>
                    <a:lstStyle/>
                    <a:p>
                      <a:pPr algn="l"/>
                      <a:r>
                        <a:rPr lang="en-US" sz="1800" b="1" smtClean="0">
                          <a:solidFill>
                            <a:schemeClr val="tx1">
                              <a:lumMod val="85000"/>
                              <a:lumOff val="15000"/>
                            </a:schemeClr>
                          </a:solidFill>
                        </a:rPr>
                        <a:t>Clinical Risk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bg1">
                              <a:lumMod val="65000"/>
                            </a:schemeClr>
                          </a:solidFill>
                          <a:latin typeface="+mn-lt"/>
                          <a:ea typeface="+mn-ea"/>
                          <a:cs typeface="+mn-cs"/>
                        </a:rPr>
                        <a:t>Continuous Risk Identification, Assessment &amp; Management</a:t>
                      </a:r>
                      <a:endParaRPr lang="en-US" sz="1400" b="0" i="0" kern="120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lgn="l">
                        <a:buFont typeface="Wingdings" panose="05000000000000000000" pitchFamily="2" charset="2"/>
                        <a:buChar char="§"/>
                      </a:pPr>
                      <a:r>
                        <a:rPr lang="en-US" sz="1400" b="0" smtClean="0">
                          <a:solidFill>
                            <a:schemeClr val="tx1">
                              <a:lumMod val="85000"/>
                              <a:lumOff val="15000"/>
                            </a:schemeClr>
                          </a:solidFill>
                        </a:rPr>
                        <a:t>Issue Tracking and Management System (ITMS) – Phase I</a:t>
                      </a:r>
                    </a:p>
                    <a:p>
                      <a:pPr marL="0" indent="0" algn="l">
                        <a:buFontTx/>
                        <a:buNone/>
                      </a:pP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smtClean="0">
                          <a:solidFill>
                            <a:schemeClr val="tx1">
                              <a:lumMod val="85000"/>
                              <a:lumOff val="15000"/>
                            </a:schemeClr>
                          </a:solidFill>
                        </a:rPr>
                        <a:t>Issue Tracking and Management System (ITMS)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smtClean="0">
                          <a:solidFill>
                            <a:schemeClr val="tx1">
                              <a:lumMod val="85000"/>
                              <a:lumOff val="15000"/>
                            </a:schemeClr>
                          </a:solidFill>
                        </a:rPr>
                        <a:t>Electronic Risk Assessment and Categorization Tool</a:t>
                      </a:r>
                      <a:r>
                        <a:rPr lang="en-US" sz="1400" b="0" baseline="0" smtClean="0">
                          <a:solidFill>
                            <a:schemeClr val="tx1">
                              <a:lumMod val="85000"/>
                              <a:lumOff val="15000"/>
                            </a:schemeClr>
                          </a:solidFill>
                        </a:rPr>
                        <a:t> (</a:t>
                      </a:r>
                      <a:r>
                        <a:rPr lang="en-US" sz="1400" b="0" smtClean="0">
                          <a:solidFill>
                            <a:schemeClr val="tx1">
                              <a:lumMod val="85000"/>
                              <a:lumOff val="15000"/>
                            </a:schemeClr>
                          </a:solidFill>
                        </a:rPr>
                        <a:t>eRACT )</a:t>
                      </a: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smtClean="0">
                          <a:solidFill>
                            <a:schemeClr val="tx1">
                              <a:lumMod val="85000"/>
                              <a:lumOff val="15000"/>
                            </a:schemeClr>
                          </a:solidFill>
                        </a:rPr>
                        <a:t>Issue Tracking and Management System (ITMS) – Phase III</a:t>
                      </a:r>
                    </a:p>
                    <a:p>
                      <a:pPr marL="285750" indent="-285750" algn="l">
                        <a:buFont typeface="Wingdings" panose="05000000000000000000" pitchFamily="2" charset="2"/>
                        <a:buChar char="§"/>
                      </a:pP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762000">
                <a:tc>
                  <a:txBody>
                    <a:bodyPr/>
                    <a:lstStyle/>
                    <a:p>
                      <a:pPr algn="l"/>
                      <a:r>
                        <a:rPr lang="en-US" sz="1800" b="1" smtClean="0">
                          <a:solidFill>
                            <a:schemeClr val="tx1">
                              <a:lumMod val="85000"/>
                              <a:lumOff val="15000"/>
                            </a:schemeClr>
                          </a:solidFill>
                        </a:rPr>
                        <a:t>Content Reuse &amp; Structured Authoring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bg1">
                              <a:lumMod val="65000"/>
                            </a:schemeClr>
                          </a:solidFill>
                          <a:latin typeface="+mn-lt"/>
                          <a:ea typeface="+mn-ea"/>
                          <a:cs typeface="+mn-cs"/>
                        </a:rPr>
                        <a:t>Reusable Digital Content Mapped Across Trial Docs</a:t>
                      </a:r>
                      <a:endParaRPr lang="en-US" sz="1400" b="1"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lgn="l">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Auto Document Formatter</a:t>
                      </a:r>
                    </a:p>
                    <a:p>
                      <a:pPr marL="173038" indent="-173038" algn="l">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Content Reuse Platform – Phase</a:t>
                      </a:r>
                      <a:r>
                        <a:rPr lang="en-US" sz="1400" b="0" kern="1200" baseline="0" smtClean="0">
                          <a:solidFill>
                            <a:schemeClr val="tx1">
                              <a:lumMod val="85000"/>
                              <a:lumOff val="15000"/>
                            </a:schemeClr>
                          </a:solidFill>
                          <a:latin typeface="+mn-lt"/>
                          <a:ea typeface="+mn-ea"/>
                          <a:cs typeface="+mn-cs"/>
                        </a:rPr>
                        <a:t> I</a:t>
                      </a:r>
                    </a:p>
                    <a:p>
                      <a:pPr marL="173038" indent="-173038" algn="l">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Registry Posting Assistant</a:t>
                      </a:r>
                      <a:endParaRPr lang="en-US" sz="14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Content Reuse Platform – Phase</a:t>
                      </a:r>
                      <a:r>
                        <a:rPr lang="en-US" sz="1400" b="0" kern="1200" baseline="0" smtClean="0">
                          <a:solidFill>
                            <a:schemeClr val="tx1">
                              <a:lumMod val="85000"/>
                              <a:lumOff val="15000"/>
                            </a:schemeClr>
                          </a:solidFill>
                          <a:latin typeface="+mn-lt"/>
                          <a:ea typeface="+mn-ea"/>
                          <a:cs typeface="+mn-cs"/>
                        </a:rPr>
                        <a:t> II</a:t>
                      </a:r>
                      <a:endParaRPr lang="en-US" sz="1400" b="0" kern="1200" smtClean="0">
                        <a:solidFill>
                          <a:schemeClr val="tx1">
                            <a:lumMod val="85000"/>
                            <a:lumOff val="15000"/>
                          </a:schemeClr>
                        </a:solidFill>
                        <a:latin typeface="+mn-lt"/>
                        <a:ea typeface="+mn-ea"/>
                        <a:cs typeface="+mn-cs"/>
                      </a:endParaRPr>
                    </a:p>
                    <a:p>
                      <a:pPr marL="285750" indent="-285750" algn="l">
                        <a:buFont typeface="Wingdings" panose="05000000000000000000" pitchFamily="2" charset="2"/>
                        <a:buChar char="§"/>
                      </a:pP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dirty="0" smtClean="0">
                          <a:solidFill>
                            <a:schemeClr val="tx1">
                              <a:lumMod val="85000"/>
                              <a:lumOff val="15000"/>
                            </a:schemeClr>
                          </a:solidFill>
                          <a:latin typeface="+mn-lt"/>
                          <a:ea typeface="+mn-ea"/>
                          <a:cs typeface="+mn-cs"/>
                        </a:rPr>
                        <a:t>Content Reuse Platform – Phase</a:t>
                      </a:r>
                      <a:r>
                        <a:rPr lang="en-US" sz="1400" b="0" kern="1200" baseline="0" dirty="0" smtClean="0">
                          <a:solidFill>
                            <a:schemeClr val="tx1">
                              <a:lumMod val="85000"/>
                              <a:lumOff val="15000"/>
                            </a:schemeClr>
                          </a:solidFill>
                          <a:latin typeface="+mn-lt"/>
                          <a:ea typeface="+mn-ea"/>
                          <a:cs typeface="+mn-cs"/>
                        </a:rPr>
                        <a:t> III</a:t>
                      </a:r>
                    </a:p>
                    <a:p>
                      <a:pPr marL="285750" indent="-285750" algn="l">
                        <a:buFont typeface="Wingdings" panose="05000000000000000000" pitchFamily="2" charset="2"/>
                        <a:buChar char="§"/>
                      </a:pP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05895564"/>
                  </a:ext>
                </a:extLst>
              </a:tr>
              <a:tr h="1219200">
                <a:tc>
                  <a:txBody>
                    <a:bodyPr/>
                    <a:lstStyle/>
                    <a:p>
                      <a:pPr algn="l"/>
                      <a:r>
                        <a:rPr lang="en-US" sz="1800" b="1" smtClean="0">
                          <a:solidFill>
                            <a:schemeClr val="tx1">
                              <a:lumMod val="85000"/>
                              <a:lumOff val="15000"/>
                            </a:schemeClr>
                          </a:solidFill>
                        </a:rPr>
                        <a:t>Digital Data</a:t>
                      </a:r>
                      <a:r>
                        <a:rPr lang="en-US" sz="1800" b="1" baseline="0" smtClean="0">
                          <a:solidFill>
                            <a:schemeClr val="tx1">
                              <a:lumMod val="85000"/>
                              <a:lumOff val="15000"/>
                            </a:schemeClr>
                          </a:solidFill>
                        </a:rPr>
                        <a:t> Flow</a:t>
                      </a:r>
                      <a:endParaRPr lang="en-US" sz="1800" b="1" smtClean="0">
                        <a:solidFill>
                          <a:schemeClr val="tx1">
                            <a:lumMod val="85000"/>
                            <a:lumOff val="1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bg1">
                              <a:lumMod val="65000"/>
                            </a:schemeClr>
                          </a:solidFill>
                          <a:latin typeface="+mn-lt"/>
                          <a:ea typeface="+mn-ea"/>
                          <a:cs typeface="+mn-cs"/>
                        </a:rPr>
                        <a:t>Seamless Digital Data Flow Automating Study</a:t>
                      </a:r>
                      <a:r>
                        <a:rPr lang="en-US" sz="1400" b="0" i="0" kern="1200" baseline="0" smtClean="0">
                          <a:solidFill>
                            <a:schemeClr val="bg1">
                              <a:lumMod val="65000"/>
                            </a:schemeClr>
                          </a:solidFill>
                          <a:latin typeface="+mn-lt"/>
                          <a:ea typeface="+mn-ea"/>
                          <a:cs typeface="+mn-cs"/>
                        </a:rPr>
                        <a:t> Build, Datasets and TFLs</a:t>
                      </a:r>
                      <a:endParaRPr lang="en-US" sz="1400" b="0" i="0" kern="1200" baseline="0" dirty="0">
                        <a:solidFill>
                          <a:schemeClr val="bg1">
                            <a:lumMod val="6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lgn="l" defTabSz="914400" rtl="0" eaLnBrk="1" latinLnBrk="0" hangingPunct="1">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BioSample Data Tracking Tool – Phase I</a:t>
                      </a:r>
                    </a:p>
                    <a:p>
                      <a:pPr marL="173038" indent="-173038" algn="l" defTabSz="914400" rtl="0" eaLnBrk="1" latinLnBrk="0" hangingPunct="1">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Study</a:t>
                      </a:r>
                      <a:r>
                        <a:rPr lang="en-US" sz="1400" b="0" kern="1200" baseline="0" smtClean="0">
                          <a:solidFill>
                            <a:schemeClr val="tx1">
                              <a:lumMod val="85000"/>
                              <a:lumOff val="15000"/>
                            </a:schemeClr>
                          </a:solidFill>
                          <a:latin typeface="+mn-lt"/>
                          <a:ea typeface="+mn-ea"/>
                          <a:cs typeface="+mn-cs"/>
                        </a:rPr>
                        <a:t> Build Assistant – Phase I</a:t>
                      </a:r>
                      <a:endParaRPr lang="en-US" sz="14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Study</a:t>
                      </a:r>
                      <a:r>
                        <a:rPr lang="en-US" sz="1400" b="0" kern="1200" baseline="0" smtClean="0">
                          <a:solidFill>
                            <a:schemeClr val="tx1">
                              <a:lumMod val="85000"/>
                              <a:lumOff val="15000"/>
                            </a:schemeClr>
                          </a:solidFill>
                          <a:latin typeface="+mn-lt"/>
                          <a:ea typeface="+mn-ea"/>
                          <a:cs typeface="+mn-cs"/>
                        </a:rPr>
                        <a:t> Build Assistant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Automated Datasets Specifications &amp; - Programming (DAFFY) – Phase 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Data Integrity Oversight Tool</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Digital Analysis Results (DARe) – Phase I</a:t>
                      </a: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BioSample Data Tracking Tool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Study</a:t>
                      </a:r>
                      <a:r>
                        <a:rPr lang="en-US" sz="1400" b="0" kern="1200" baseline="0" smtClean="0">
                          <a:solidFill>
                            <a:schemeClr val="tx1">
                              <a:lumMod val="85000"/>
                              <a:lumOff val="15000"/>
                            </a:schemeClr>
                          </a:solidFill>
                          <a:latin typeface="+mn-lt"/>
                          <a:ea typeface="+mn-ea"/>
                          <a:cs typeface="+mn-cs"/>
                        </a:rPr>
                        <a:t> Build Assistant – Phase III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Automated Datasets Specifications &amp; Programming (DAFFY) – Phase II</a:t>
                      </a:r>
                    </a:p>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Digital Analysis Results (DARe) – Phase II</a:t>
                      </a: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50050569"/>
                  </a:ext>
                </a:extLst>
              </a:tr>
              <a:tr h="381000">
                <a:tc>
                  <a:txBody>
                    <a:bodyPr/>
                    <a:lstStyle/>
                    <a:p>
                      <a:pPr algn="l"/>
                      <a:r>
                        <a:rPr lang="en-US" sz="1800" b="1" smtClean="0">
                          <a:solidFill>
                            <a:schemeClr val="tx1">
                              <a:lumMod val="85000"/>
                              <a:lumOff val="15000"/>
                            </a:schemeClr>
                          </a:solidFill>
                        </a:rPr>
                        <a:t>Site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smtClean="0">
                          <a:solidFill>
                            <a:schemeClr val="bg1">
                              <a:lumMod val="65000"/>
                            </a:schemeClr>
                          </a:solidFill>
                          <a:latin typeface="+mn-lt"/>
                          <a:ea typeface="+mn-ea"/>
                          <a:cs typeface="+mn-cs"/>
                        </a:rPr>
                        <a:t>Improving</a:t>
                      </a:r>
                      <a:r>
                        <a:rPr lang="en-US" sz="1400" b="0" i="0" kern="1200" baseline="0" smtClean="0">
                          <a:solidFill>
                            <a:schemeClr val="bg1">
                              <a:lumMod val="65000"/>
                            </a:schemeClr>
                          </a:solidFill>
                          <a:latin typeface="+mn-lt"/>
                          <a:ea typeface="+mn-ea"/>
                          <a:cs typeface="+mn-cs"/>
                        </a:rPr>
                        <a:t> Site Start-up &amp; Management</a:t>
                      </a:r>
                      <a:endParaRPr lang="en-US" sz="1400" b="1" baseline="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indent="-173038" algn="l" defTabSz="914400" rtl="0" eaLnBrk="1" latinLnBrk="0" hangingPunct="1">
                        <a:buFont typeface="Wingdings" panose="05000000000000000000" pitchFamily="2" charset="2"/>
                        <a:buChar char="§"/>
                      </a:pPr>
                      <a:r>
                        <a:rPr lang="en-US" sz="1400" b="0" kern="1200" smtClean="0">
                          <a:solidFill>
                            <a:schemeClr val="tx1">
                              <a:lumMod val="85000"/>
                              <a:lumOff val="15000"/>
                            </a:schemeClr>
                          </a:solidFill>
                          <a:latin typeface="+mn-lt"/>
                          <a:ea typeface="+mn-ea"/>
                          <a:cs typeface="+mn-cs"/>
                        </a:rPr>
                        <a:t>Translation Workbench – Phase I</a:t>
                      </a:r>
                      <a:endParaRPr lang="en-US" sz="14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smtClean="0">
                          <a:solidFill>
                            <a:schemeClr val="tx1">
                              <a:lumMod val="85000"/>
                              <a:lumOff val="15000"/>
                            </a:schemeClr>
                          </a:solidFill>
                          <a:latin typeface="+mn-lt"/>
                          <a:ea typeface="+mn-ea"/>
                          <a:cs typeface="+mn-cs"/>
                        </a:rPr>
                        <a:t>Grants Integration (Asia</a:t>
                      </a:r>
                      <a:r>
                        <a:rPr lang="en-US" sz="1400" b="0" kern="1200" baseline="0" smtClean="0">
                          <a:solidFill>
                            <a:schemeClr val="tx1">
                              <a:lumMod val="85000"/>
                              <a:lumOff val="15000"/>
                            </a:schemeClr>
                          </a:solidFill>
                          <a:latin typeface="+mn-lt"/>
                          <a:ea typeface="+mn-ea"/>
                          <a:cs typeface="+mn-cs"/>
                        </a:rPr>
                        <a:t> Pacific &amp; Europe)</a:t>
                      </a:r>
                      <a:endParaRPr lang="en-US" sz="14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3038" marR="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kern="1200" dirty="0" smtClean="0">
                          <a:solidFill>
                            <a:schemeClr val="tx1">
                              <a:lumMod val="85000"/>
                              <a:lumOff val="15000"/>
                            </a:schemeClr>
                          </a:solidFill>
                          <a:latin typeface="+mn-lt"/>
                          <a:ea typeface="+mn-ea"/>
                          <a:cs typeface="+mn-cs"/>
                        </a:rPr>
                        <a:t>Translation Workbench – Phase II</a:t>
                      </a:r>
                      <a:endParaRPr lang="en-US" sz="14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098304"/>
                  </a:ext>
                </a:extLst>
              </a:tr>
            </a:tbl>
          </a:graphicData>
        </a:graphic>
      </p:graphicFrame>
    </p:spTree>
    <p:extLst>
      <p:ext uri="{BB962C8B-B14F-4D97-AF65-F5344CB8AC3E}">
        <p14:creationId xmlns:p14="http://schemas.microsoft.com/office/powerpoint/2010/main" val="166978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Dataset  Specifications and Programming </a:t>
            </a:r>
            <a:r>
              <a:rPr lang="fr-FR" dirty="0"/>
              <a:t>(DAFFY)</a:t>
            </a:r>
            <a:endParaRPr lang="en-US" dirty="0">
              <a:solidFill>
                <a:srgbClr val="FFC000"/>
              </a:solidFill>
            </a:endParaRP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70</a:t>
            </a:fld>
            <a:endParaRPr lang="en-US" dirty="0"/>
          </a:p>
        </p:txBody>
      </p:sp>
      <p:grpSp>
        <p:nvGrpSpPr>
          <p:cNvPr id="82" name="Group 81"/>
          <p:cNvGrpSpPr/>
          <p:nvPr/>
        </p:nvGrpSpPr>
        <p:grpSpPr>
          <a:xfrm>
            <a:off x="421261" y="748145"/>
            <a:ext cx="10114631" cy="6018731"/>
            <a:chOff x="421261" y="464457"/>
            <a:chExt cx="10203803" cy="6302419"/>
          </a:xfrm>
        </p:grpSpPr>
        <p:pic>
          <p:nvPicPr>
            <p:cNvPr id="83" name="Picture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9547" y="2783507"/>
              <a:ext cx="832135" cy="832135"/>
            </a:xfrm>
            <a:prstGeom prst="rect">
              <a:avLst/>
            </a:prstGeom>
            <a:ln>
              <a:solidFill>
                <a:schemeClr val="accent1">
                  <a:shade val="50000"/>
                </a:schemeClr>
              </a:solidFill>
            </a:ln>
          </p:spPr>
        </p:pic>
        <p:cxnSp>
          <p:nvCxnSpPr>
            <p:cNvPr id="84" name="Straight Connector 83"/>
            <p:cNvCxnSpPr/>
            <p:nvPr/>
          </p:nvCxnSpPr>
          <p:spPr>
            <a:xfrm>
              <a:off x="3507986" y="2358810"/>
              <a:ext cx="32004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78548" y="4430764"/>
              <a:ext cx="2373939" cy="1200329"/>
            </a:xfrm>
            <a:prstGeom prst="rect">
              <a:avLst/>
            </a:prstGeom>
            <a:solidFill>
              <a:schemeClr val="bg1"/>
            </a:solidFill>
            <a:ln w="28575">
              <a:solidFill>
                <a:srgbClr val="00CC00"/>
              </a:solidFill>
            </a:ln>
          </p:spPr>
          <p:txBody>
            <a:bodyPr wrap="square" rtlCol="0">
              <a:spAutoFit/>
            </a:bodyPr>
            <a:lstStyle/>
            <a:p>
              <a:r>
                <a:rPr lang="en-US" sz="1200" b="1" dirty="0">
                  <a:solidFill>
                    <a:srgbClr val="384DEC"/>
                  </a:solidFill>
                </a:rPr>
                <a:t>User Interface</a:t>
              </a:r>
            </a:p>
            <a:p>
              <a:pPr marL="171450" indent="-171450">
                <a:buFont typeface="Arial" panose="020B0604020202020204" pitchFamily="34" charset="0"/>
                <a:buChar char="•"/>
              </a:pPr>
              <a:r>
                <a:rPr lang="en-US" sz="1200" b="1" u="sng" dirty="0">
                  <a:solidFill>
                    <a:srgbClr val="F50BA1"/>
                  </a:solidFill>
                </a:rPr>
                <a:t>Dynamic spec creation</a:t>
              </a:r>
            </a:p>
            <a:p>
              <a:pPr marL="171450" indent="-171450">
                <a:buFont typeface="Arial" panose="020B0604020202020204" pitchFamily="34" charset="0"/>
                <a:buChar char="•"/>
              </a:pPr>
              <a:r>
                <a:rPr lang="en-US" sz="1200" b="1" u="sng" dirty="0">
                  <a:solidFill>
                    <a:srgbClr val="F50BA1"/>
                  </a:solidFill>
                </a:rPr>
                <a:t>Linkage across SDTM, ADaM, TLF standard</a:t>
              </a:r>
            </a:p>
            <a:p>
              <a:pPr marL="171450" indent="-171450">
                <a:buFont typeface="Arial" panose="020B0604020202020204" pitchFamily="34" charset="0"/>
                <a:buChar char="•"/>
              </a:pPr>
              <a:r>
                <a:rPr lang="en-US" sz="1200" b="1" u="sng" dirty="0">
                  <a:solidFill>
                    <a:srgbClr val="F50BA1"/>
                  </a:solidFill>
                </a:rPr>
                <a:t>Controlled governance across global, TA, Project standards </a:t>
              </a:r>
            </a:p>
          </p:txBody>
        </p:sp>
        <p:sp>
          <p:nvSpPr>
            <p:cNvPr id="86" name="Flowchart: Connector 85"/>
            <p:cNvSpPr/>
            <p:nvPr/>
          </p:nvSpPr>
          <p:spPr>
            <a:xfrm>
              <a:off x="998259" y="5725502"/>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936168" y="6120545"/>
              <a:ext cx="1107783" cy="646331"/>
            </a:xfrm>
            <a:prstGeom prst="rect">
              <a:avLst/>
            </a:prstGeom>
            <a:noFill/>
          </p:spPr>
          <p:txBody>
            <a:bodyPr wrap="square" rtlCol="0">
              <a:spAutoFit/>
            </a:bodyPr>
            <a:lstStyle/>
            <a:p>
              <a:pPr algn="ctr"/>
              <a:r>
                <a:rPr lang="en-US" sz="1200" b="1" dirty="0">
                  <a:solidFill>
                    <a:schemeClr val="accent1">
                      <a:lumMod val="50000"/>
                    </a:schemeClr>
                  </a:solidFill>
                </a:rPr>
                <a:t>Standards Management Administrator</a:t>
              </a:r>
            </a:p>
          </p:txBody>
        </p:sp>
        <p:pic>
          <p:nvPicPr>
            <p:cNvPr id="88" name="Picture 87"/>
            <p:cNvPicPr>
              <a:picLocks noChangeAspect="1"/>
            </p:cNvPicPr>
            <p:nvPr/>
          </p:nvPicPr>
          <p:blipFill>
            <a:blip r:embed="rId3"/>
            <a:stretch>
              <a:fillRect/>
            </a:stretch>
          </p:blipFill>
          <p:spPr>
            <a:xfrm>
              <a:off x="1240837" y="5843256"/>
              <a:ext cx="352213" cy="365760"/>
            </a:xfrm>
            <a:prstGeom prst="rect">
              <a:avLst/>
            </a:prstGeom>
          </p:spPr>
        </p:pic>
        <p:sp>
          <p:nvSpPr>
            <p:cNvPr id="89" name="TextBox 88"/>
            <p:cNvSpPr txBox="1"/>
            <p:nvPr/>
          </p:nvSpPr>
          <p:spPr>
            <a:xfrm>
              <a:off x="1856877" y="5954372"/>
              <a:ext cx="1194309" cy="461665"/>
            </a:xfrm>
            <a:prstGeom prst="rect">
              <a:avLst/>
            </a:prstGeom>
            <a:solidFill>
              <a:schemeClr val="bg1"/>
            </a:solidFill>
          </p:spPr>
          <p:txBody>
            <a:bodyPr wrap="square" rtlCol="0">
              <a:spAutoFit/>
            </a:bodyPr>
            <a:lstStyle/>
            <a:p>
              <a:r>
                <a:rPr lang="en-US" sz="1200" b="1" dirty="0">
                  <a:solidFill>
                    <a:srgbClr val="00B050"/>
                  </a:solidFill>
                </a:rPr>
                <a:t>Governance of Standards</a:t>
              </a:r>
            </a:p>
          </p:txBody>
        </p:sp>
        <p:pic>
          <p:nvPicPr>
            <p:cNvPr id="90" name="Picture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97" y="2418643"/>
              <a:ext cx="1765337" cy="1765337"/>
            </a:xfrm>
            <a:prstGeom prst="rect">
              <a:avLst/>
            </a:prstGeom>
            <a:ln>
              <a:solidFill>
                <a:schemeClr val="tx1"/>
              </a:solidFill>
            </a:ln>
          </p:spPr>
        </p:pic>
        <p:cxnSp>
          <p:nvCxnSpPr>
            <p:cNvPr id="91" name="Straight Arrow Connector 90"/>
            <p:cNvCxnSpPr/>
            <p:nvPr/>
          </p:nvCxnSpPr>
          <p:spPr>
            <a:xfrm flipV="1">
              <a:off x="7108315" y="1619485"/>
              <a:ext cx="592326" cy="541375"/>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812540" y="898552"/>
              <a:ext cx="1121443" cy="523220"/>
            </a:xfrm>
            <a:prstGeom prst="rect">
              <a:avLst/>
            </a:prstGeom>
            <a:noFill/>
          </p:spPr>
          <p:txBody>
            <a:bodyPr wrap="square" rtlCol="0">
              <a:spAutoFit/>
            </a:bodyPr>
            <a:lstStyle/>
            <a:p>
              <a:pPr marL="0" lvl="1"/>
              <a:r>
                <a:rPr lang="en-US" sz="1400" dirty="0">
                  <a:solidFill>
                    <a:schemeClr val="tx1"/>
                  </a:solidFill>
                </a:rPr>
                <a:t>SDTM datasets</a:t>
              </a:r>
            </a:p>
          </p:txBody>
        </p:sp>
        <p:cxnSp>
          <p:nvCxnSpPr>
            <p:cNvPr id="93" name="Straight Arrow Connector 92"/>
            <p:cNvCxnSpPr/>
            <p:nvPr/>
          </p:nvCxnSpPr>
          <p:spPr>
            <a:xfrm flipV="1">
              <a:off x="7168065" y="2274014"/>
              <a:ext cx="877532" cy="33501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9332185" y="1966250"/>
              <a:ext cx="1292879" cy="523220"/>
            </a:xfrm>
            <a:prstGeom prst="rect">
              <a:avLst/>
            </a:prstGeom>
            <a:noFill/>
          </p:spPr>
          <p:txBody>
            <a:bodyPr wrap="square" rtlCol="0">
              <a:spAutoFit/>
            </a:bodyPr>
            <a:lstStyle/>
            <a:p>
              <a:pPr marL="0" lvl="1"/>
              <a:r>
                <a:rPr lang="en-US" sz="1400" dirty="0">
                  <a:solidFill>
                    <a:schemeClr val="tx1"/>
                  </a:solidFill>
                </a:rPr>
                <a:t>ADaM </a:t>
              </a:r>
            </a:p>
            <a:p>
              <a:pPr marL="0" lvl="1"/>
              <a:r>
                <a:rPr lang="en-US" sz="1400" dirty="0">
                  <a:solidFill>
                    <a:schemeClr val="tx1"/>
                  </a:solidFill>
                </a:rPr>
                <a:t>datasets</a:t>
              </a:r>
            </a:p>
          </p:txBody>
        </p:sp>
        <p:cxnSp>
          <p:nvCxnSpPr>
            <p:cNvPr id="95" name="Straight Arrow Connector 94"/>
            <p:cNvCxnSpPr/>
            <p:nvPr/>
          </p:nvCxnSpPr>
          <p:spPr>
            <a:xfrm>
              <a:off x="7207751" y="3102633"/>
              <a:ext cx="903813" cy="489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9388268" y="2891621"/>
              <a:ext cx="966852" cy="547882"/>
            </a:xfrm>
            <a:prstGeom prst="rect">
              <a:avLst/>
            </a:prstGeom>
            <a:noFill/>
          </p:spPr>
          <p:txBody>
            <a:bodyPr wrap="square" rtlCol="0">
              <a:spAutoFit/>
            </a:bodyPr>
            <a:lstStyle/>
            <a:p>
              <a:pPr marL="0" lvl="1"/>
              <a:r>
                <a:rPr lang="en-US" sz="1400" dirty="0">
                  <a:solidFill>
                    <a:schemeClr val="tx1"/>
                  </a:solidFill>
                </a:rPr>
                <a:t>Validation report</a:t>
              </a:r>
            </a:p>
          </p:txBody>
        </p:sp>
        <p:cxnSp>
          <p:nvCxnSpPr>
            <p:cNvPr id="97" name="Straight Arrow Connector 96"/>
            <p:cNvCxnSpPr/>
            <p:nvPr/>
          </p:nvCxnSpPr>
          <p:spPr>
            <a:xfrm>
              <a:off x="7164490" y="3763216"/>
              <a:ext cx="947074" cy="145486"/>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89128" y="3548622"/>
              <a:ext cx="913867" cy="999078"/>
            </a:xfrm>
            <a:prstGeom prst="rect">
              <a:avLst/>
            </a:prstGeom>
            <a:noFill/>
          </p:spPr>
          <p:txBody>
            <a:bodyPr wrap="square" rtlCol="0">
              <a:spAutoFit/>
            </a:bodyPr>
            <a:lstStyle/>
            <a:p>
              <a:pPr marL="0" lvl="1"/>
              <a:r>
                <a:rPr lang="en-US" sz="1400" dirty="0">
                  <a:solidFill>
                    <a:schemeClr val="tx1"/>
                  </a:solidFill>
                </a:rPr>
                <a:t>Statistical analysis </a:t>
              </a:r>
            </a:p>
            <a:p>
              <a:pPr marL="0" lvl="1"/>
              <a:r>
                <a:rPr lang="en-US" sz="1400" dirty="0">
                  <a:solidFill>
                    <a:schemeClr val="tx1"/>
                  </a:solidFill>
                </a:rPr>
                <a:t>result </a:t>
              </a:r>
            </a:p>
            <a:p>
              <a:pPr marL="0" lvl="1"/>
              <a:r>
                <a:rPr lang="en-US" sz="1400" dirty="0">
                  <a:solidFill>
                    <a:schemeClr val="tx1"/>
                  </a:solidFill>
                </a:rPr>
                <a:t>datasets</a:t>
              </a:r>
              <a:endParaRPr lang="en-US" sz="1100" dirty="0">
                <a:solidFill>
                  <a:schemeClr val="tx1"/>
                </a:solidFill>
              </a:endParaRPr>
            </a:p>
          </p:txBody>
        </p:sp>
        <p:cxnSp>
          <p:nvCxnSpPr>
            <p:cNvPr id="99" name="Straight Arrow Connector 98"/>
            <p:cNvCxnSpPr/>
            <p:nvPr/>
          </p:nvCxnSpPr>
          <p:spPr>
            <a:xfrm>
              <a:off x="7162894" y="4956664"/>
              <a:ext cx="537747" cy="617442"/>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8461594" y="5725502"/>
              <a:ext cx="1667225" cy="738664"/>
            </a:xfrm>
            <a:prstGeom prst="rect">
              <a:avLst/>
            </a:prstGeom>
            <a:noFill/>
          </p:spPr>
          <p:txBody>
            <a:bodyPr wrap="square" rtlCol="0">
              <a:spAutoFit/>
            </a:bodyPr>
            <a:lstStyle>
              <a:defPPr>
                <a:defRPr lang="en-US"/>
              </a:defPPr>
              <a:lvl2pPr marL="0" lvl="1">
                <a:defRPr sz="1400"/>
              </a:lvl2pPr>
            </a:lstStyle>
            <a:p>
              <a:pPr lvl="1"/>
              <a:r>
                <a:rPr lang="en-US" dirty="0"/>
                <a:t>Notifications for job processing</a:t>
              </a:r>
            </a:p>
            <a:p>
              <a:pPr lvl="1"/>
              <a:r>
                <a:rPr lang="en-US" dirty="0"/>
                <a:t>Audit trail</a:t>
              </a:r>
            </a:p>
          </p:txBody>
        </p:sp>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9297" y="3777996"/>
              <a:ext cx="879780" cy="611731"/>
            </a:xfrm>
            <a:prstGeom prst="rect">
              <a:avLst/>
            </a:prstGeom>
            <a:ln>
              <a:solidFill>
                <a:schemeClr val="accent1">
                  <a:shade val="50000"/>
                </a:schemeClr>
              </a:solidFill>
            </a:ln>
          </p:spPr>
        </p:pic>
        <p:cxnSp>
          <p:nvCxnSpPr>
            <p:cNvPr id="102" name="Straight Connector 101"/>
            <p:cNvCxnSpPr/>
            <p:nvPr/>
          </p:nvCxnSpPr>
          <p:spPr>
            <a:xfrm>
              <a:off x="3498423" y="4971178"/>
              <a:ext cx="320040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104" idx="2"/>
              <a:endCxn id="90" idx="0"/>
            </p:cNvCxnSpPr>
            <p:nvPr/>
          </p:nvCxnSpPr>
          <p:spPr>
            <a:xfrm rot="5400000">
              <a:off x="1506506" y="1490561"/>
              <a:ext cx="887442" cy="968722"/>
            </a:xfrm>
            <a:prstGeom prst="curvedConnector3">
              <a:avLst>
                <a:gd name="adj1" fmla="val 65153"/>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874082" y="1007981"/>
              <a:ext cx="1121011" cy="523220"/>
            </a:xfrm>
            <a:prstGeom prst="rect">
              <a:avLst/>
            </a:prstGeom>
            <a:noFill/>
          </p:spPr>
          <p:txBody>
            <a:bodyPr wrap="square" rtlCol="0">
              <a:spAutoFit/>
            </a:bodyPr>
            <a:lstStyle/>
            <a:p>
              <a:r>
                <a:rPr lang="en-US" sz="1400" dirty="0"/>
                <a:t>UI for spec creation</a:t>
              </a:r>
            </a:p>
          </p:txBody>
        </p:sp>
        <p:cxnSp>
          <p:nvCxnSpPr>
            <p:cNvPr id="105" name="Straight Connector 104"/>
            <p:cNvCxnSpPr/>
            <p:nvPr/>
          </p:nvCxnSpPr>
          <p:spPr>
            <a:xfrm>
              <a:off x="3303451" y="566055"/>
              <a:ext cx="0" cy="5412231"/>
            </a:xfrm>
            <a:prstGeom prst="line">
              <a:avLst/>
            </a:prstGeom>
            <a:ln w="25400">
              <a:solidFill>
                <a:srgbClr val="F50BA1"/>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857127" y="542141"/>
              <a:ext cx="0" cy="5412231"/>
            </a:xfrm>
            <a:prstGeom prst="line">
              <a:avLst/>
            </a:prstGeom>
            <a:ln w="25400">
              <a:solidFill>
                <a:srgbClr val="F50BA1"/>
              </a:solidFill>
              <a:prstDash val="dash"/>
            </a:ln>
          </p:spPr>
          <p:style>
            <a:lnRef idx="1">
              <a:schemeClr val="accent1"/>
            </a:lnRef>
            <a:fillRef idx="0">
              <a:schemeClr val="accent1"/>
            </a:fillRef>
            <a:effectRef idx="0">
              <a:schemeClr val="accent1"/>
            </a:effectRef>
            <a:fontRef idx="minor">
              <a:schemeClr val="tx1"/>
            </a:fontRef>
          </p:style>
        </p:cxnSp>
        <p:sp>
          <p:nvSpPr>
            <p:cNvPr id="107" name="Flowchart: Connector 106"/>
            <p:cNvSpPr/>
            <p:nvPr/>
          </p:nvSpPr>
          <p:spPr>
            <a:xfrm>
              <a:off x="832501" y="758498"/>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421261" y="1533445"/>
              <a:ext cx="1699023" cy="461665"/>
            </a:xfrm>
            <a:prstGeom prst="rect">
              <a:avLst/>
            </a:prstGeom>
            <a:noFill/>
          </p:spPr>
          <p:txBody>
            <a:bodyPr wrap="square" rtlCol="0">
              <a:spAutoFit/>
            </a:bodyPr>
            <a:lstStyle/>
            <a:p>
              <a:pPr algn="ctr"/>
              <a:r>
                <a:rPr lang="en-US" sz="1200" b="1" dirty="0">
                  <a:solidFill>
                    <a:srgbClr val="00B050"/>
                  </a:solidFill>
                </a:rPr>
                <a:t>Statistician, </a:t>
              </a:r>
            </a:p>
            <a:p>
              <a:pPr algn="ctr"/>
              <a:r>
                <a:rPr lang="en-US" sz="1200" b="1" dirty="0">
                  <a:solidFill>
                    <a:srgbClr val="00B050"/>
                  </a:solidFill>
                </a:rPr>
                <a:t>Statistical Programmer</a:t>
              </a:r>
            </a:p>
          </p:txBody>
        </p:sp>
        <p:pic>
          <p:nvPicPr>
            <p:cNvPr id="109" name="Picture 108"/>
            <p:cNvPicPr>
              <a:picLocks noChangeAspect="1"/>
            </p:cNvPicPr>
            <p:nvPr/>
          </p:nvPicPr>
          <p:blipFill>
            <a:blip r:embed="rId6"/>
            <a:stretch>
              <a:fillRect/>
            </a:stretch>
          </p:blipFill>
          <p:spPr>
            <a:xfrm>
              <a:off x="1087612" y="896201"/>
              <a:ext cx="342010" cy="365760"/>
            </a:xfrm>
            <a:prstGeom prst="rect">
              <a:avLst/>
            </a:prstGeom>
          </p:spPr>
        </p:pic>
        <p:sp>
          <p:nvSpPr>
            <p:cNvPr id="110" name="Right Arrow 109"/>
            <p:cNvSpPr/>
            <p:nvPr/>
          </p:nvSpPr>
          <p:spPr>
            <a:xfrm>
              <a:off x="2491443" y="3139617"/>
              <a:ext cx="755154"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Callout 110"/>
            <p:cNvSpPr/>
            <p:nvPr/>
          </p:nvSpPr>
          <p:spPr>
            <a:xfrm>
              <a:off x="3548735" y="464457"/>
              <a:ext cx="3052537" cy="1860413"/>
            </a:xfrm>
            <a:prstGeom prst="downArrowCallout">
              <a:avLst>
                <a:gd name="adj1" fmla="val 10171"/>
                <a:gd name="adj2" fmla="val 18495"/>
                <a:gd name="adj3" fmla="val 7676"/>
                <a:gd name="adj4" fmla="val 85496"/>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b="1" u="sng" dirty="0">
                  <a:solidFill>
                    <a:srgbClr val="F50BA1"/>
                  </a:solidFill>
                </a:rPr>
                <a:t>Library of standard macros, template programs, terminologies</a:t>
              </a:r>
            </a:p>
            <a:p>
              <a:pPr marL="171450" indent="-171450">
                <a:buFont typeface="Arial" panose="020B0604020202020204" pitchFamily="34" charset="0"/>
                <a:buChar char="•"/>
              </a:pPr>
              <a:r>
                <a:rPr lang="en-US" sz="1200" b="1" u="sng" dirty="0">
                  <a:solidFill>
                    <a:srgbClr val="F50BA1"/>
                  </a:solidFill>
                </a:rPr>
                <a:t>Machine learning for converting specifications into SAS programs</a:t>
              </a:r>
            </a:p>
            <a:p>
              <a:pPr marL="171450" indent="-171450">
                <a:buFont typeface="Arial" panose="020B0604020202020204" pitchFamily="34" charset="0"/>
                <a:buChar char="•"/>
              </a:pPr>
              <a:r>
                <a:rPr lang="en-US" sz="1200" b="1" u="sng" dirty="0">
                  <a:solidFill>
                    <a:srgbClr val="F50BA1"/>
                  </a:solidFill>
                </a:rPr>
                <a:t>Validation of outputs</a:t>
              </a:r>
            </a:p>
            <a:p>
              <a:pPr marL="171450" indent="-171450">
                <a:buFont typeface="Arial" panose="020B0604020202020204" pitchFamily="34" charset="0"/>
                <a:buChar char="•"/>
              </a:pPr>
              <a:r>
                <a:rPr lang="en-US" sz="1200" b="1" u="sng" dirty="0">
                  <a:solidFill>
                    <a:srgbClr val="F50BA1"/>
                  </a:solidFill>
                </a:rPr>
                <a:t>Auto promotion of programs from QC to PRD</a:t>
              </a:r>
            </a:p>
            <a:p>
              <a:pPr marL="171450" indent="-171450">
                <a:buFont typeface="Arial" panose="020B0604020202020204" pitchFamily="34" charset="0"/>
                <a:buChar char="•"/>
              </a:pPr>
              <a:r>
                <a:rPr lang="en-US" sz="1200" b="1" u="sng" dirty="0">
                  <a:solidFill>
                    <a:srgbClr val="F50BA1"/>
                  </a:solidFill>
                </a:rPr>
                <a:t>Batch jobs as per hierarchy </a:t>
              </a:r>
            </a:p>
          </p:txBody>
        </p:sp>
        <p:pic>
          <p:nvPicPr>
            <p:cNvPr id="112" name="Picture 1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5410" y="2426066"/>
              <a:ext cx="1343193" cy="1217980"/>
            </a:xfrm>
            <a:prstGeom prst="rect">
              <a:avLst/>
            </a:prstGeom>
          </p:spPr>
        </p:pic>
        <p:pic>
          <p:nvPicPr>
            <p:cNvPr id="113" name="Picture 1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7623" y="3087129"/>
              <a:ext cx="1405771" cy="1135863"/>
            </a:xfrm>
            <a:prstGeom prst="rect">
              <a:avLst/>
            </a:prstGeom>
          </p:spPr>
        </p:pic>
        <p:sp>
          <p:nvSpPr>
            <p:cNvPr id="114" name="Left Brace 113"/>
            <p:cNvSpPr/>
            <p:nvPr/>
          </p:nvSpPr>
          <p:spPr>
            <a:xfrm rot="16200000">
              <a:off x="4982832" y="3870810"/>
              <a:ext cx="174934" cy="3231658"/>
            </a:xfrm>
            <a:prstGeom prst="leftBrace">
              <a:avLst>
                <a:gd name="adj1" fmla="val 10441"/>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TextBox 114"/>
            <p:cNvSpPr txBox="1"/>
            <p:nvPr/>
          </p:nvSpPr>
          <p:spPr>
            <a:xfrm>
              <a:off x="4233108" y="5585040"/>
              <a:ext cx="971600" cy="369332"/>
            </a:xfrm>
            <a:prstGeom prst="rect">
              <a:avLst/>
            </a:prstGeom>
            <a:noFill/>
          </p:spPr>
          <p:txBody>
            <a:bodyPr wrap="square" rtlCol="0">
              <a:spAutoFit/>
            </a:bodyPr>
            <a:lstStyle/>
            <a:p>
              <a:r>
                <a:rPr lang="en-US" dirty="0">
                  <a:solidFill>
                    <a:schemeClr val="accent5"/>
                  </a:solidFill>
                </a:rPr>
                <a:t>CLUWE</a:t>
              </a:r>
            </a:p>
          </p:txBody>
        </p:sp>
        <p:pic>
          <p:nvPicPr>
            <p:cNvPr id="116" name="Picture 1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3620" y="3587357"/>
              <a:ext cx="1343193" cy="1217980"/>
            </a:xfrm>
            <a:prstGeom prst="rect">
              <a:avLst/>
            </a:prstGeom>
          </p:spPr>
        </p:pic>
        <p:sp>
          <p:nvSpPr>
            <p:cNvPr id="117" name="Right Arrow 116"/>
            <p:cNvSpPr/>
            <p:nvPr/>
          </p:nvSpPr>
          <p:spPr>
            <a:xfrm>
              <a:off x="5526044" y="3223385"/>
              <a:ext cx="1265750" cy="392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5468211" y="3853660"/>
              <a:ext cx="1378454" cy="738664"/>
            </a:xfrm>
            <a:prstGeom prst="rect">
              <a:avLst/>
            </a:prstGeom>
            <a:noFill/>
          </p:spPr>
          <p:txBody>
            <a:bodyPr wrap="none" rtlCol="0">
              <a:spAutoFit/>
            </a:bodyPr>
            <a:lstStyle/>
            <a:p>
              <a:pPr marL="115888" indent="-115888">
                <a:buFont typeface="Arial" panose="020B0604020202020204" pitchFamily="34" charset="0"/>
                <a:buChar char="•"/>
              </a:pPr>
              <a:r>
                <a:rPr lang="en-US" sz="1400" dirty="0"/>
                <a:t>Auto Batch job</a:t>
              </a:r>
            </a:p>
            <a:p>
              <a:pPr marL="115888" indent="-115888">
                <a:buFont typeface="Arial" panose="020B0604020202020204" pitchFamily="34" charset="0"/>
                <a:buChar char="•"/>
              </a:pPr>
              <a:r>
                <a:rPr lang="en-US" sz="1400" dirty="0"/>
                <a:t>Auto Prod run</a:t>
              </a:r>
            </a:p>
            <a:p>
              <a:pPr marL="115888" indent="-115888">
                <a:buFont typeface="Arial" panose="020B0604020202020204" pitchFamily="34" charset="0"/>
                <a:buChar char="•"/>
              </a:pPr>
              <a:r>
                <a:rPr lang="en-US" sz="1400" dirty="0"/>
                <a:t>QC</a:t>
              </a:r>
            </a:p>
          </p:txBody>
        </p:sp>
        <p:pic>
          <p:nvPicPr>
            <p:cNvPr id="119" name="Picture 1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9219" y="757114"/>
              <a:ext cx="1214395" cy="814201"/>
            </a:xfrm>
            <a:prstGeom prst="rect">
              <a:avLst/>
            </a:prstGeom>
            <a:ln>
              <a:solidFill>
                <a:schemeClr val="accent2"/>
              </a:solidFill>
            </a:ln>
          </p:spPr>
        </p:pic>
        <p:pic>
          <p:nvPicPr>
            <p:cNvPr id="120" name="Picture 1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80812" y="1794824"/>
              <a:ext cx="1214395" cy="814201"/>
            </a:xfrm>
            <a:prstGeom prst="rect">
              <a:avLst/>
            </a:prstGeom>
            <a:ln>
              <a:solidFill>
                <a:schemeClr val="accent2"/>
              </a:solidFill>
            </a:ln>
          </p:spPr>
        </p:pic>
        <p:sp>
          <p:nvSpPr>
            <p:cNvPr id="121" name="Flowchart: Multidocument 120"/>
            <p:cNvSpPr/>
            <p:nvPr/>
          </p:nvSpPr>
          <p:spPr>
            <a:xfrm>
              <a:off x="8252712" y="4756668"/>
              <a:ext cx="624114" cy="516471"/>
            </a:xfrm>
            <a:prstGeom prst="flowChartMulti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lowchart: Multidocument 123"/>
            <p:cNvSpPr/>
            <p:nvPr/>
          </p:nvSpPr>
          <p:spPr>
            <a:xfrm>
              <a:off x="7888516" y="5749149"/>
              <a:ext cx="624114" cy="516471"/>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p:cNvCxnSpPr/>
            <p:nvPr/>
          </p:nvCxnSpPr>
          <p:spPr>
            <a:xfrm>
              <a:off x="7189633" y="4353736"/>
              <a:ext cx="855964" cy="451601"/>
            </a:xfrm>
            <a:prstGeom prst="straightConnector1">
              <a:avLst/>
            </a:prstGeom>
            <a:ln w="25400">
              <a:solidFill>
                <a:schemeClr val="accent5"/>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9032142" y="4734062"/>
              <a:ext cx="1438549" cy="523220"/>
            </a:xfrm>
            <a:prstGeom prst="rect">
              <a:avLst/>
            </a:prstGeom>
            <a:noFill/>
          </p:spPr>
          <p:txBody>
            <a:bodyPr wrap="square" rtlCol="0">
              <a:spAutoFit/>
            </a:bodyPr>
            <a:lstStyle/>
            <a:p>
              <a:pPr marL="0" lvl="1"/>
              <a:r>
                <a:rPr lang="en-US" sz="1400" dirty="0">
                  <a:solidFill>
                    <a:schemeClr val="tx1"/>
                  </a:solidFill>
                </a:rPr>
                <a:t>TLF specs as input to </a:t>
              </a:r>
              <a:r>
                <a:rPr lang="en-US" sz="1400" dirty="0" err="1">
                  <a:solidFill>
                    <a:schemeClr val="tx1"/>
                  </a:solidFill>
                </a:rPr>
                <a:t>DARe</a:t>
              </a:r>
              <a:endParaRPr lang="en-US" sz="1100" dirty="0">
                <a:solidFill>
                  <a:schemeClr val="tx1"/>
                </a:solidFill>
              </a:endParaRPr>
            </a:p>
          </p:txBody>
        </p:sp>
      </p:grpSp>
      <p:grpSp>
        <p:nvGrpSpPr>
          <p:cNvPr id="127" name="Group 126"/>
          <p:cNvGrpSpPr/>
          <p:nvPr/>
        </p:nvGrpSpPr>
        <p:grpSpPr>
          <a:xfrm>
            <a:off x="10313132" y="1902411"/>
            <a:ext cx="1814578" cy="3054130"/>
            <a:chOff x="9708776" y="33000"/>
            <a:chExt cx="2500378" cy="3054130"/>
          </a:xfrm>
        </p:grpSpPr>
        <p:sp>
          <p:nvSpPr>
            <p:cNvPr id="128" name="Rectangle 127"/>
            <p:cNvSpPr/>
            <p:nvPr/>
          </p:nvSpPr>
          <p:spPr>
            <a:xfrm>
              <a:off x="9708776" y="33000"/>
              <a:ext cx="2500378" cy="30541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9824804" y="464457"/>
              <a:ext cx="496471" cy="23490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9873921" y="583761"/>
              <a:ext cx="365760" cy="365760"/>
              <a:chOff x="9114866" y="2367813"/>
              <a:chExt cx="365760" cy="365760"/>
            </a:xfrm>
          </p:grpSpPr>
          <p:sp>
            <p:nvSpPr>
              <p:cNvPr id="144" name="Oval 143"/>
              <p:cNvSpPr/>
              <p:nvPr/>
            </p:nvSpPr>
            <p:spPr>
              <a:xfrm>
                <a:off x="9114866" y="2367813"/>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206306" y="24592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9888435" y="1044624"/>
              <a:ext cx="365760" cy="365760"/>
              <a:chOff x="9682774" y="3104954"/>
              <a:chExt cx="365760" cy="365760"/>
            </a:xfrm>
          </p:grpSpPr>
          <p:sp>
            <p:nvSpPr>
              <p:cNvPr id="142" name="Oval 141"/>
              <p:cNvSpPr/>
              <p:nvPr/>
            </p:nvSpPr>
            <p:spPr>
              <a:xfrm>
                <a:off x="9682774" y="3104954"/>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9774214" y="3196394"/>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p:nvPr/>
          </p:nvGrpSpPr>
          <p:grpSpPr>
            <a:xfrm>
              <a:off x="9908569" y="1509172"/>
              <a:ext cx="365760" cy="365760"/>
              <a:chOff x="9448452" y="3711053"/>
              <a:chExt cx="365760" cy="365760"/>
            </a:xfrm>
          </p:grpSpPr>
          <p:sp>
            <p:nvSpPr>
              <p:cNvPr id="140" name="Oval 139"/>
              <p:cNvSpPr/>
              <p:nvPr/>
            </p:nvSpPr>
            <p:spPr>
              <a:xfrm>
                <a:off x="9448452" y="3711053"/>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9539892" y="3787981"/>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9868571" y="2391535"/>
              <a:ext cx="365760" cy="365760"/>
              <a:chOff x="9114866" y="4727409"/>
              <a:chExt cx="365760" cy="365760"/>
            </a:xfrm>
          </p:grpSpPr>
          <p:sp>
            <p:nvSpPr>
              <p:cNvPr id="138" name="Oval 137"/>
              <p:cNvSpPr/>
              <p:nvPr/>
            </p:nvSpPr>
            <p:spPr>
              <a:xfrm>
                <a:off x="9114866" y="4727409"/>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9206306" y="481884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TextBox 133"/>
            <p:cNvSpPr txBox="1"/>
            <p:nvPr/>
          </p:nvSpPr>
          <p:spPr>
            <a:xfrm>
              <a:off x="10369800" y="617874"/>
              <a:ext cx="1780578" cy="461665"/>
            </a:xfrm>
            <a:prstGeom prst="rect">
              <a:avLst/>
            </a:prstGeom>
            <a:solidFill>
              <a:schemeClr val="bg1">
                <a:lumMod val="95000"/>
              </a:schemeClr>
            </a:solidFill>
          </p:spPr>
          <p:txBody>
            <a:bodyPr wrap="square" rtlCol="0">
              <a:spAutoFit/>
            </a:bodyPr>
            <a:lstStyle/>
            <a:p>
              <a:r>
                <a:rPr lang="en-US" sz="1200" b="1" dirty="0">
                  <a:solidFill>
                    <a:srgbClr val="C55A11"/>
                  </a:solidFill>
                </a:rPr>
                <a:t>Accelerated submission </a:t>
              </a:r>
            </a:p>
          </p:txBody>
        </p:sp>
        <p:sp>
          <p:nvSpPr>
            <p:cNvPr id="135" name="TextBox 134"/>
            <p:cNvSpPr txBox="1"/>
            <p:nvPr/>
          </p:nvSpPr>
          <p:spPr>
            <a:xfrm>
              <a:off x="10343254" y="2480296"/>
              <a:ext cx="1807124" cy="276999"/>
            </a:xfrm>
            <a:prstGeom prst="rect">
              <a:avLst/>
            </a:prstGeom>
            <a:solidFill>
              <a:schemeClr val="bg1">
                <a:lumMod val="95000"/>
              </a:schemeClr>
            </a:solidFill>
          </p:spPr>
          <p:txBody>
            <a:bodyPr wrap="square" rtlCol="0">
              <a:spAutoFit/>
            </a:bodyPr>
            <a:lstStyle/>
            <a:p>
              <a:r>
                <a:rPr lang="en-US" sz="1200" b="1" dirty="0">
                  <a:solidFill>
                    <a:srgbClr val="C55A11"/>
                  </a:solidFill>
                </a:rPr>
                <a:t>Traceability</a:t>
              </a:r>
            </a:p>
          </p:txBody>
        </p:sp>
        <p:sp>
          <p:nvSpPr>
            <p:cNvPr id="136" name="TextBox 135"/>
            <p:cNvSpPr txBox="1"/>
            <p:nvPr/>
          </p:nvSpPr>
          <p:spPr>
            <a:xfrm>
              <a:off x="10373305" y="1044007"/>
              <a:ext cx="1502984" cy="276999"/>
            </a:xfrm>
            <a:prstGeom prst="rect">
              <a:avLst/>
            </a:prstGeom>
            <a:solidFill>
              <a:schemeClr val="bg1">
                <a:lumMod val="95000"/>
              </a:schemeClr>
            </a:solidFill>
          </p:spPr>
          <p:txBody>
            <a:bodyPr wrap="square" rtlCol="0">
              <a:spAutoFit/>
            </a:bodyPr>
            <a:lstStyle/>
            <a:p>
              <a:r>
                <a:rPr lang="en-US" sz="1200" b="1" dirty="0">
                  <a:solidFill>
                    <a:srgbClr val="C55A11"/>
                  </a:solidFill>
                </a:rPr>
                <a:t>High quality outputs</a:t>
              </a:r>
            </a:p>
          </p:txBody>
        </p:sp>
        <p:sp>
          <p:nvSpPr>
            <p:cNvPr id="137" name="TextBox 136"/>
            <p:cNvSpPr txBox="1"/>
            <p:nvPr/>
          </p:nvSpPr>
          <p:spPr>
            <a:xfrm>
              <a:off x="9813658" y="33000"/>
              <a:ext cx="1206292" cy="461665"/>
            </a:xfrm>
            <a:prstGeom prst="rect">
              <a:avLst/>
            </a:prstGeom>
            <a:noFill/>
          </p:spPr>
          <p:txBody>
            <a:bodyPr wrap="none" rtlCol="0">
              <a:spAutoFit/>
            </a:bodyPr>
            <a:lstStyle/>
            <a:p>
              <a:r>
                <a:rPr lang="en-US" sz="2400" dirty="0">
                  <a:solidFill>
                    <a:schemeClr val="accent5"/>
                  </a:solidFill>
                </a:rPr>
                <a:t>Benefits</a:t>
              </a:r>
            </a:p>
          </p:txBody>
        </p:sp>
      </p:grpSp>
      <p:sp>
        <p:nvSpPr>
          <p:cNvPr id="146" name="TextBox 145"/>
          <p:cNvSpPr txBox="1"/>
          <p:nvPr/>
        </p:nvSpPr>
        <p:spPr>
          <a:xfrm>
            <a:off x="10792851" y="3400491"/>
            <a:ext cx="1311469" cy="276999"/>
          </a:xfrm>
          <a:prstGeom prst="rect">
            <a:avLst/>
          </a:prstGeom>
          <a:solidFill>
            <a:schemeClr val="bg1">
              <a:lumMod val="95000"/>
            </a:schemeClr>
          </a:solidFill>
        </p:spPr>
        <p:txBody>
          <a:bodyPr wrap="square" rtlCol="0">
            <a:spAutoFit/>
          </a:bodyPr>
          <a:lstStyle/>
          <a:p>
            <a:r>
              <a:rPr lang="en-US" sz="1200" b="1" dirty="0">
                <a:solidFill>
                  <a:srgbClr val="C55A11"/>
                </a:solidFill>
              </a:rPr>
              <a:t>Compliance</a:t>
            </a:r>
          </a:p>
        </p:txBody>
      </p:sp>
      <p:sp>
        <p:nvSpPr>
          <p:cNvPr id="147" name="TextBox 146"/>
          <p:cNvSpPr txBox="1"/>
          <p:nvPr/>
        </p:nvSpPr>
        <p:spPr>
          <a:xfrm>
            <a:off x="10799017" y="3739035"/>
            <a:ext cx="1311469" cy="461665"/>
          </a:xfrm>
          <a:prstGeom prst="rect">
            <a:avLst/>
          </a:prstGeom>
          <a:solidFill>
            <a:schemeClr val="bg1">
              <a:lumMod val="95000"/>
            </a:schemeClr>
          </a:solidFill>
        </p:spPr>
        <p:txBody>
          <a:bodyPr wrap="square" rtlCol="0">
            <a:spAutoFit/>
          </a:bodyPr>
          <a:lstStyle/>
          <a:p>
            <a:r>
              <a:rPr lang="en-US" sz="1200" b="1" dirty="0">
                <a:solidFill>
                  <a:srgbClr val="C55A11"/>
                </a:solidFill>
              </a:rPr>
              <a:t>Broader Governance </a:t>
            </a:r>
          </a:p>
        </p:txBody>
      </p:sp>
      <p:sp>
        <p:nvSpPr>
          <p:cNvPr id="148" name="Oval 147"/>
          <p:cNvSpPr/>
          <p:nvPr/>
        </p:nvSpPr>
        <p:spPr>
          <a:xfrm>
            <a:off x="10461187" y="3834940"/>
            <a:ext cx="26544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0535891" y="3946596"/>
            <a:ext cx="13272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46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cxnSp>
        <p:nvCxnSpPr>
          <p:cNvPr id="10" name="Straight Connector 9"/>
          <p:cNvCxnSpPr/>
          <p:nvPr/>
        </p:nvCxnSpPr>
        <p:spPr>
          <a:xfrm>
            <a:off x="29840" y="1539496"/>
            <a:ext cx="12162161"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248882" y="1049279"/>
            <a:ext cx="1218705" cy="1543693"/>
          </a:xfrm>
          <a:prstGeom prst="rect">
            <a:avLst/>
          </a:prstGeom>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pic>
        <p:nvPicPr>
          <p:cNvPr id="32" name="Picture 31"/>
          <p:cNvPicPr>
            <a:picLocks noChangeAspect="1"/>
          </p:cNvPicPr>
          <p:nvPr/>
        </p:nvPicPr>
        <p:blipFill>
          <a:blip r:embed="rId5">
            <a:duotone>
              <a:schemeClr val="accent5">
                <a:shade val="45000"/>
                <a:satMod val="135000"/>
              </a:schemeClr>
              <a:prstClr val="white"/>
            </a:duotone>
          </a:blip>
          <a:stretch>
            <a:fillRect/>
          </a:stretch>
        </p:blipFill>
        <p:spPr>
          <a:xfrm>
            <a:off x="3704334" y="4534947"/>
            <a:ext cx="242052" cy="242052"/>
          </a:xfrm>
          <a:prstGeom prst="rect">
            <a:avLst/>
          </a:prstGeom>
          <a:ln>
            <a:noFill/>
            <a:prstDash val="dash"/>
          </a:ln>
        </p:spPr>
      </p:pic>
      <p:pic>
        <p:nvPicPr>
          <p:cNvPr id="33" name="Picture 32"/>
          <p:cNvPicPr>
            <a:picLocks noChangeAspect="1"/>
          </p:cNvPicPr>
          <p:nvPr/>
        </p:nvPicPr>
        <p:blipFill>
          <a:blip r:embed="rId5">
            <a:duotone>
              <a:schemeClr val="accent5">
                <a:shade val="45000"/>
                <a:satMod val="135000"/>
              </a:schemeClr>
              <a:prstClr val="white"/>
            </a:duotone>
          </a:blip>
          <a:stretch>
            <a:fillRect/>
          </a:stretch>
        </p:blipFill>
        <p:spPr>
          <a:xfrm>
            <a:off x="3802513" y="4685369"/>
            <a:ext cx="242052" cy="242052"/>
          </a:xfrm>
          <a:prstGeom prst="rect">
            <a:avLst/>
          </a:prstGeom>
          <a:ln>
            <a:noFill/>
            <a:prstDash val="dash"/>
          </a:ln>
        </p:spPr>
      </p:pic>
      <p:pic>
        <p:nvPicPr>
          <p:cNvPr id="34" name="Picture 33"/>
          <p:cNvPicPr>
            <a:picLocks noChangeAspect="1"/>
          </p:cNvPicPr>
          <p:nvPr/>
        </p:nvPicPr>
        <p:blipFill>
          <a:blip r:embed="rId5">
            <a:duotone>
              <a:schemeClr val="accent5">
                <a:shade val="45000"/>
                <a:satMod val="135000"/>
              </a:schemeClr>
              <a:prstClr val="white"/>
            </a:duotone>
          </a:blip>
          <a:stretch>
            <a:fillRect/>
          </a:stretch>
        </p:blipFill>
        <p:spPr>
          <a:xfrm>
            <a:off x="3745302" y="5077272"/>
            <a:ext cx="242052" cy="242052"/>
          </a:xfrm>
          <a:prstGeom prst="rect">
            <a:avLst/>
          </a:prstGeom>
          <a:ln>
            <a:noFill/>
            <a:prstDash val="dash"/>
          </a:ln>
        </p:spPr>
      </p:pic>
      <p:sp>
        <p:nvSpPr>
          <p:cNvPr id="35" name="Rectangle 34"/>
          <p:cNvSpPr/>
          <p:nvPr/>
        </p:nvSpPr>
        <p:spPr>
          <a:xfrm rot="5400000">
            <a:off x="3667857" y="4884941"/>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36" name="Picture 35"/>
          <p:cNvPicPr>
            <a:picLocks noChangeAspect="1"/>
          </p:cNvPicPr>
          <p:nvPr/>
        </p:nvPicPr>
        <p:blipFill>
          <a:blip r:embed="rId5">
            <a:duotone>
              <a:schemeClr val="accent5">
                <a:shade val="45000"/>
                <a:satMod val="135000"/>
              </a:schemeClr>
              <a:prstClr val="white"/>
            </a:duotone>
          </a:blip>
          <a:stretch>
            <a:fillRect/>
          </a:stretch>
        </p:blipFill>
        <p:spPr>
          <a:xfrm>
            <a:off x="5509661" y="4534947"/>
            <a:ext cx="242052" cy="191991"/>
          </a:xfrm>
          <a:prstGeom prst="rect">
            <a:avLst/>
          </a:prstGeom>
          <a:ln>
            <a:noFill/>
            <a:prstDash val="dash"/>
          </a:ln>
        </p:spPr>
      </p:pic>
      <p:pic>
        <p:nvPicPr>
          <p:cNvPr id="37" name="Picture 36"/>
          <p:cNvPicPr>
            <a:picLocks noChangeAspect="1"/>
          </p:cNvPicPr>
          <p:nvPr/>
        </p:nvPicPr>
        <p:blipFill>
          <a:blip r:embed="rId5">
            <a:duotone>
              <a:schemeClr val="accent5">
                <a:shade val="45000"/>
                <a:satMod val="135000"/>
              </a:schemeClr>
              <a:prstClr val="white"/>
            </a:duotone>
          </a:blip>
          <a:stretch>
            <a:fillRect/>
          </a:stretch>
        </p:blipFill>
        <p:spPr>
          <a:xfrm>
            <a:off x="5607840" y="4685370"/>
            <a:ext cx="242052" cy="191991"/>
          </a:xfrm>
          <a:prstGeom prst="rect">
            <a:avLst/>
          </a:prstGeom>
          <a:ln>
            <a:noFill/>
            <a:prstDash val="dash"/>
          </a:ln>
        </p:spPr>
      </p:pic>
      <p:pic>
        <p:nvPicPr>
          <p:cNvPr id="38" name="Picture 37"/>
          <p:cNvPicPr>
            <a:picLocks noChangeAspect="1"/>
          </p:cNvPicPr>
          <p:nvPr/>
        </p:nvPicPr>
        <p:blipFill>
          <a:blip r:embed="rId5">
            <a:duotone>
              <a:schemeClr val="accent5">
                <a:shade val="45000"/>
                <a:satMod val="135000"/>
              </a:schemeClr>
              <a:prstClr val="white"/>
            </a:duotone>
          </a:blip>
          <a:stretch>
            <a:fillRect/>
          </a:stretch>
        </p:blipFill>
        <p:spPr>
          <a:xfrm>
            <a:off x="5550629" y="5077272"/>
            <a:ext cx="242052" cy="191991"/>
          </a:xfrm>
          <a:prstGeom prst="rect">
            <a:avLst/>
          </a:prstGeom>
          <a:ln>
            <a:noFill/>
            <a:prstDash val="dash"/>
          </a:ln>
        </p:spPr>
      </p:pic>
      <p:sp>
        <p:nvSpPr>
          <p:cNvPr id="39" name="Rectangle 38"/>
          <p:cNvSpPr/>
          <p:nvPr/>
        </p:nvSpPr>
        <p:spPr>
          <a:xfrm rot="5400000">
            <a:off x="5527100"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0" name="Picture 39"/>
          <p:cNvPicPr>
            <a:picLocks noChangeAspect="1"/>
          </p:cNvPicPr>
          <p:nvPr/>
        </p:nvPicPr>
        <p:blipFill>
          <a:blip r:embed="rId5">
            <a:duotone>
              <a:schemeClr val="accent5">
                <a:shade val="45000"/>
                <a:satMod val="135000"/>
              </a:schemeClr>
              <a:prstClr val="white"/>
            </a:duotone>
          </a:blip>
          <a:stretch>
            <a:fillRect/>
          </a:stretch>
        </p:blipFill>
        <p:spPr>
          <a:xfrm>
            <a:off x="7343917" y="4534947"/>
            <a:ext cx="242052" cy="191991"/>
          </a:xfrm>
          <a:prstGeom prst="rect">
            <a:avLst/>
          </a:prstGeom>
          <a:ln>
            <a:noFill/>
            <a:prstDash val="dash"/>
          </a:ln>
        </p:spPr>
      </p:pic>
      <p:pic>
        <p:nvPicPr>
          <p:cNvPr id="41" name="Picture 40"/>
          <p:cNvPicPr>
            <a:picLocks noChangeAspect="1"/>
          </p:cNvPicPr>
          <p:nvPr/>
        </p:nvPicPr>
        <p:blipFill>
          <a:blip r:embed="rId5">
            <a:duotone>
              <a:schemeClr val="accent5">
                <a:shade val="45000"/>
                <a:satMod val="135000"/>
              </a:schemeClr>
              <a:prstClr val="white"/>
            </a:duotone>
          </a:blip>
          <a:stretch>
            <a:fillRect/>
          </a:stretch>
        </p:blipFill>
        <p:spPr>
          <a:xfrm>
            <a:off x="7442096" y="4685370"/>
            <a:ext cx="242052" cy="191991"/>
          </a:xfrm>
          <a:prstGeom prst="rect">
            <a:avLst/>
          </a:prstGeom>
          <a:ln>
            <a:noFill/>
            <a:prstDash val="dash"/>
          </a:ln>
        </p:spPr>
      </p:pic>
      <p:pic>
        <p:nvPicPr>
          <p:cNvPr id="42" name="Picture 41"/>
          <p:cNvPicPr>
            <a:picLocks noChangeAspect="1"/>
          </p:cNvPicPr>
          <p:nvPr/>
        </p:nvPicPr>
        <p:blipFill>
          <a:blip r:embed="rId5">
            <a:duotone>
              <a:schemeClr val="accent5">
                <a:shade val="45000"/>
                <a:satMod val="135000"/>
              </a:schemeClr>
              <a:prstClr val="white"/>
            </a:duotone>
          </a:blip>
          <a:stretch>
            <a:fillRect/>
          </a:stretch>
        </p:blipFill>
        <p:spPr>
          <a:xfrm>
            <a:off x="7384885" y="5077272"/>
            <a:ext cx="242052" cy="191991"/>
          </a:xfrm>
          <a:prstGeom prst="rect">
            <a:avLst/>
          </a:prstGeom>
          <a:ln>
            <a:noFill/>
            <a:prstDash val="dash"/>
          </a:ln>
        </p:spPr>
      </p:pic>
      <p:sp>
        <p:nvSpPr>
          <p:cNvPr id="43" name="Rectangle 42"/>
          <p:cNvSpPr/>
          <p:nvPr/>
        </p:nvSpPr>
        <p:spPr>
          <a:xfrm rot="5400000">
            <a:off x="7361356"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44" name="Picture 43"/>
          <p:cNvPicPr>
            <a:picLocks noChangeAspect="1"/>
          </p:cNvPicPr>
          <p:nvPr/>
        </p:nvPicPr>
        <p:blipFill>
          <a:blip r:embed="rId5">
            <a:duotone>
              <a:schemeClr val="accent5">
                <a:shade val="45000"/>
                <a:satMod val="135000"/>
              </a:schemeClr>
              <a:prstClr val="white"/>
            </a:duotone>
          </a:blip>
          <a:stretch>
            <a:fillRect/>
          </a:stretch>
        </p:blipFill>
        <p:spPr>
          <a:xfrm>
            <a:off x="8945089" y="4534947"/>
            <a:ext cx="242052" cy="191991"/>
          </a:xfrm>
          <a:prstGeom prst="rect">
            <a:avLst/>
          </a:prstGeom>
          <a:ln>
            <a:noFill/>
            <a:prstDash val="dash"/>
          </a:ln>
        </p:spPr>
      </p:pic>
      <p:pic>
        <p:nvPicPr>
          <p:cNvPr id="45" name="Picture 44"/>
          <p:cNvPicPr>
            <a:picLocks noChangeAspect="1"/>
          </p:cNvPicPr>
          <p:nvPr/>
        </p:nvPicPr>
        <p:blipFill>
          <a:blip r:embed="rId5">
            <a:duotone>
              <a:schemeClr val="accent5">
                <a:shade val="45000"/>
                <a:satMod val="135000"/>
              </a:schemeClr>
              <a:prstClr val="white"/>
            </a:duotone>
          </a:blip>
          <a:stretch>
            <a:fillRect/>
          </a:stretch>
        </p:blipFill>
        <p:spPr>
          <a:xfrm>
            <a:off x="9043268" y="4685370"/>
            <a:ext cx="242052" cy="191991"/>
          </a:xfrm>
          <a:prstGeom prst="rect">
            <a:avLst/>
          </a:prstGeom>
          <a:ln>
            <a:noFill/>
            <a:prstDash val="dash"/>
          </a:ln>
        </p:spPr>
      </p:pic>
      <p:pic>
        <p:nvPicPr>
          <p:cNvPr id="46" name="Picture 45"/>
          <p:cNvPicPr>
            <a:picLocks noChangeAspect="1"/>
          </p:cNvPicPr>
          <p:nvPr/>
        </p:nvPicPr>
        <p:blipFill>
          <a:blip r:embed="rId5">
            <a:duotone>
              <a:schemeClr val="accent5">
                <a:shade val="45000"/>
                <a:satMod val="135000"/>
              </a:schemeClr>
              <a:prstClr val="white"/>
            </a:duotone>
          </a:blip>
          <a:stretch>
            <a:fillRect/>
          </a:stretch>
        </p:blipFill>
        <p:spPr>
          <a:xfrm>
            <a:off x="8986057" y="5077272"/>
            <a:ext cx="242052" cy="191991"/>
          </a:xfrm>
          <a:prstGeom prst="rect">
            <a:avLst/>
          </a:prstGeom>
          <a:ln>
            <a:noFill/>
            <a:prstDash val="dash"/>
          </a:ln>
        </p:spPr>
      </p:pic>
      <p:sp>
        <p:nvSpPr>
          <p:cNvPr id="47" name="Rectangle 46"/>
          <p:cNvSpPr/>
          <p:nvPr/>
        </p:nvSpPr>
        <p:spPr>
          <a:xfrm rot="5400000">
            <a:off x="8962528" y="4850317"/>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48" name="Straight Arrow Connector 47"/>
          <p:cNvCxnSpPr>
            <a:stCxn id="32" idx="3"/>
            <a:endCxn id="36" idx="1"/>
          </p:cNvCxnSpPr>
          <p:nvPr/>
        </p:nvCxnSpPr>
        <p:spPr>
          <a:xfrm flipV="1">
            <a:off x="3946386" y="4630943"/>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8" idx="1"/>
          </p:cNvCxnSpPr>
          <p:nvPr/>
        </p:nvCxnSpPr>
        <p:spPr>
          <a:xfrm>
            <a:off x="3946386" y="4671130"/>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3" idx="3"/>
          </p:cNvCxnSpPr>
          <p:nvPr/>
        </p:nvCxnSpPr>
        <p:spPr>
          <a:xfrm flipV="1">
            <a:off x="4044565" y="4725557"/>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056794" y="4852557"/>
            <a:ext cx="1579867"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056794" y="4864360"/>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37" idx="1"/>
          </p:cNvCxnSpPr>
          <p:nvPr/>
        </p:nvCxnSpPr>
        <p:spPr>
          <a:xfrm flipV="1">
            <a:off x="3987355" y="4781366"/>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38" idx="1"/>
          </p:cNvCxnSpPr>
          <p:nvPr/>
        </p:nvCxnSpPr>
        <p:spPr>
          <a:xfrm flipV="1">
            <a:off x="4044566" y="5173268"/>
            <a:ext cx="1506064" cy="4018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endCxn id="41" idx="1"/>
          </p:cNvCxnSpPr>
          <p:nvPr/>
        </p:nvCxnSpPr>
        <p:spPr>
          <a:xfrm>
            <a:off x="5751713" y="4656513"/>
            <a:ext cx="1690383" cy="12485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2" idx="1"/>
          </p:cNvCxnSpPr>
          <p:nvPr/>
        </p:nvCxnSpPr>
        <p:spPr>
          <a:xfrm>
            <a:off x="5751713" y="4643458"/>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0" idx="1"/>
          </p:cNvCxnSpPr>
          <p:nvPr/>
        </p:nvCxnSpPr>
        <p:spPr>
          <a:xfrm flipV="1">
            <a:off x="5792548" y="4630943"/>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38" idx="3"/>
          </p:cNvCxnSpPr>
          <p:nvPr/>
        </p:nvCxnSpPr>
        <p:spPr>
          <a:xfrm flipV="1">
            <a:off x="5792681" y="4757944"/>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873422" y="4828369"/>
            <a:ext cx="1490398" cy="33124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44" idx="1"/>
          </p:cNvCxnSpPr>
          <p:nvPr/>
        </p:nvCxnSpPr>
        <p:spPr>
          <a:xfrm>
            <a:off x="7571187" y="4608704"/>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40" idx="3"/>
            <a:endCxn id="46" idx="1"/>
          </p:cNvCxnSpPr>
          <p:nvPr/>
        </p:nvCxnSpPr>
        <p:spPr>
          <a:xfrm>
            <a:off x="7585969" y="4630943"/>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1" idx="3"/>
            <a:endCxn id="46" idx="1"/>
          </p:cNvCxnSpPr>
          <p:nvPr/>
        </p:nvCxnSpPr>
        <p:spPr>
          <a:xfrm>
            <a:off x="7684147" y="4781365"/>
            <a:ext cx="1301910" cy="39190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41" idx="3"/>
            <a:endCxn id="44" idx="1"/>
          </p:cNvCxnSpPr>
          <p:nvPr/>
        </p:nvCxnSpPr>
        <p:spPr>
          <a:xfrm flipV="1">
            <a:off x="7684147" y="4630943"/>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44" idx="1"/>
          </p:cNvCxnSpPr>
          <p:nvPr/>
        </p:nvCxnSpPr>
        <p:spPr>
          <a:xfrm flipV="1">
            <a:off x="7626937" y="4630943"/>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45" idx="1"/>
          </p:cNvCxnSpPr>
          <p:nvPr/>
        </p:nvCxnSpPr>
        <p:spPr>
          <a:xfrm flipV="1">
            <a:off x="7641718" y="4781365"/>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2" idx="3"/>
            <a:endCxn id="46" idx="1"/>
          </p:cNvCxnSpPr>
          <p:nvPr/>
        </p:nvCxnSpPr>
        <p:spPr>
          <a:xfrm>
            <a:off x="7626937" y="5173268"/>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68" name="Picture 67"/>
          <p:cNvPicPr>
            <a:picLocks noChangeAspect="1"/>
          </p:cNvPicPr>
          <p:nvPr/>
        </p:nvPicPr>
        <p:blipFill>
          <a:blip r:embed="rId5">
            <a:duotone>
              <a:schemeClr val="accent5">
                <a:shade val="45000"/>
                <a:satMod val="135000"/>
              </a:schemeClr>
              <a:prstClr val="white"/>
            </a:duotone>
          </a:blip>
          <a:stretch>
            <a:fillRect/>
          </a:stretch>
        </p:blipFill>
        <p:spPr>
          <a:xfrm>
            <a:off x="3686650" y="3379088"/>
            <a:ext cx="242052" cy="242052"/>
          </a:xfrm>
          <a:prstGeom prst="rect">
            <a:avLst/>
          </a:prstGeom>
          <a:ln>
            <a:noFill/>
            <a:prstDash val="dash"/>
          </a:ln>
        </p:spPr>
      </p:pic>
      <p:pic>
        <p:nvPicPr>
          <p:cNvPr id="69" name="Picture 68"/>
          <p:cNvPicPr>
            <a:picLocks noChangeAspect="1"/>
          </p:cNvPicPr>
          <p:nvPr/>
        </p:nvPicPr>
        <p:blipFill>
          <a:blip r:embed="rId5">
            <a:duotone>
              <a:schemeClr val="accent5">
                <a:shade val="45000"/>
                <a:satMod val="135000"/>
              </a:schemeClr>
              <a:prstClr val="white"/>
            </a:duotone>
          </a:blip>
          <a:stretch>
            <a:fillRect/>
          </a:stretch>
        </p:blipFill>
        <p:spPr>
          <a:xfrm>
            <a:off x="3784829" y="3529511"/>
            <a:ext cx="242052" cy="242052"/>
          </a:xfrm>
          <a:prstGeom prst="rect">
            <a:avLst/>
          </a:prstGeom>
          <a:ln>
            <a:noFill/>
            <a:prstDash val="dash"/>
          </a:ln>
        </p:spPr>
      </p:pic>
      <p:pic>
        <p:nvPicPr>
          <p:cNvPr id="70" name="Picture 69"/>
          <p:cNvPicPr>
            <a:picLocks noChangeAspect="1"/>
          </p:cNvPicPr>
          <p:nvPr/>
        </p:nvPicPr>
        <p:blipFill>
          <a:blip r:embed="rId5">
            <a:duotone>
              <a:schemeClr val="accent5">
                <a:shade val="45000"/>
                <a:satMod val="135000"/>
              </a:schemeClr>
              <a:prstClr val="white"/>
            </a:duotone>
          </a:blip>
          <a:stretch>
            <a:fillRect/>
          </a:stretch>
        </p:blipFill>
        <p:spPr>
          <a:xfrm>
            <a:off x="3727618" y="3921413"/>
            <a:ext cx="242052" cy="242052"/>
          </a:xfrm>
          <a:prstGeom prst="rect">
            <a:avLst/>
          </a:prstGeom>
          <a:ln>
            <a:noFill/>
            <a:prstDash val="dash"/>
          </a:ln>
        </p:spPr>
      </p:pic>
      <p:sp>
        <p:nvSpPr>
          <p:cNvPr id="71" name="Rectangle 70"/>
          <p:cNvSpPr/>
          <p:nvPr/>
        </p:nvSpPr>
        <p:spPr>
          <a:xfrm rot="5400000">
            <a:off x="3650173" y="3729083"/>
            <a:ext cx="521392"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72" name="Picture 71"/>
          <p:cNvPicPr>
            <a:picLocks noChangeAspect="1"/>
          </p:cNvPicPr>
          <p:nvPr/>
        </p:nvPicPr>
        <p:blipFill>
          <a:blip r:embed="rId5">
            <a:duotone>
              <a:schemeClr val="accent5">
                <a:shade val="45000"/>
                <a:satMod val="135000"/>
              </a:schemeClr>
              <a:prstClr val="white"/>
            </a:duotone>
          </a:blip>
          <a:stretch>
            <a:fillRect/>
          </a:stretch>
        </p:blipFill>
        <p:spPr>
          <a:xfrm>
            <a:off x="5491977" y="3379089"/>
            <a:ext cx="242052" cy="191991"/>
          </a:xfrm>
          <a:prstGeom prst="rect">
            <a:avLst/>
          </a:prstGeom>
          <a:ln>
            <a:noFill/>
            <a:prstDash val="dash"/>
          </a:ln>
        </p:spPr>
      </p:pic>
      <p:pic>
        <p:nvPicPr>
          <p:cNvPr id="73" name="Picture 72"/>
          <p:cNvPicPr>
            <a:picLocks noChangeAspect="1"/>
          </p:cNvPicPr>
          <p:nvPr/>
        </p:nvPicPr>
        <p:blipFill>
          <a:blip r:embed="rId5">
            <a:duotone>
              <a:schemeClr val="accent5">
                <a:shade val="45000"/>
                <a:satMod val="135000"/>
              </a:schemeClr>
              <a:prstClr val="white"/>
            </a:duotone>
          </a:blip>
          <a:stretch>
            <a:fillRect/>
          </a:stretch>
        </p:blipFill>
        <p:spPr>
          <a:xfrm>
            <a:off x="5590156" y="3529511"/>
            <a:ext cx="242052" cy="191991"/>
          </a:xfrm>
          <a:prstGeom prst="rect">
            <a:avLst/>
          </a:prstGeom>
          <a:ln>
            <a:noFill/>
            <a:prstDash val="dash"/>
          </a:ln>
        </p:spPr>
      </p:pic>
      <p:pic>
        <p:nvPicPr>
          <p:cNvPr id="79" name="Picture 78"/>
          <p:cNvPicPr>
            <a:picLocks noChangeAspect="1"/>
          </p:cNvPicPr>
          <p:nvPr/>
        </p:nvPicPr>
        <p:blipFill>
          <a:blip r:embed="rId5">
            <a:duotone>
              <a:schemeClr val="accent5">
                <a:shade val="45000"/>
                <a:satMod val="135000"/>
              </a:schemeClr>
              <a:prstClr val="white"/>
            </a:duotone>
          </a:blip>
          <a:stretch>
            <a:fillRect/>
          </a:stretch>
        </p:blipFill>
        <p:spPr>
          <a:xfrm>
            <a:off x="5532945" y="3921414"/>
            <a:ext cx="242052" cy="191991"/>
          </a:xfrm>
          <a:prstGeom prst="rect">
            <a:avLst/>
          </a:prstGeom>
          <a:ln>
            <a:noFill/>
            <a:prstDash val="dash"/>
          </a:ln>
        </p:spPr>
      </p:pic>
      <p:sp>
        <p:nvSpPr>
          <p:cNvPr id="80" name="Rectangle 79"/>
          <p:cNvSpPr/>
          <p:nvPr/>
        </p:nvSpPr>
        <p:spPr>
          <a:xfrm rot="5400000">
            <a:off x="5509416"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1" name="Picture 80"/>
          <p:cNvPicPr>
            <a:picLocks noChangeAspect="1"/>
          </p:cNvPicPr>
          <p:nvPr/>
        </p:nvPicPr>
        <p:blipFill>
          <a:blip r:embed="rId5">
            <a:duotone>
              <a:schemeClr val="accent5">
                <a:shade val="45000"/>
                <a:satMod val="135000"/>
              </a:schemeClr>
              <a:prstClr val="white"/>
            </a:duotone>
          </a:blip>
          <a:stretch>
            <a:fillRect/>
          </a:stretch>
        </p:blipFill>
        <p:spPr>
          <a:xfrm>
            <a:off x="7326232" y="3379089"/>
            <a:ext cx="242052" cy="191991"/>
          </a:xfrm>
          <a:prstGeom prst="rect">
            <a:avLst/>
          </a:prstGeom>
          <a:ln>
            <a:noFill/>
            <a:prstDash val="dash"/>
          </a:ln>
        </p:spPr>
      </p:pic>
      <p:pic>
        <p:nvPicPr>
          <p:cNvPr id="82" name="Picture 81"/>
          <p:cNvPicPr>
            <a:picLocks noChangeAspect="1"/>
          </p:cNvPicPr>
          <p:nvPr/>
        </p:nvPicPr>
        <p:blipFill>
          <a:blip r:embed="rId5">
            <a:duotone>
              <a:schemeClr val="accent5">
                <a:shade val="45000"/>
                <a:satMod val="135000"/>
              </a:schemeClr>
              <a:prstClr val="white"/>
            </a:duotone>
          </a:blip>
          <a:stretch>
            <a:fillRect/>
          </a:stretch>
        </p:blipFill>
        <p:spPr>
          <a:xfrm>
            <a:off x="7424411" y="3529511"/>
            <a:ext cx="242052" cy="191991"/>
          </a:xfrm>
          <a:prstGeom prst="rect">
            <a:avLst/>
          </a:prstGeom>
          <a:ln>
            <a:noFill/>
            <a:prstDash val="dash"/>
          </a:ln>
        </p:spPr>
      </p:pic>
      <p:pic>
        <p:nvPicPr>
          <p:cNvPr id="83" name="Picture 82"/>
          <p:cNvPicPr>
            <a:picLocks noChangeAspect="1"/>
          </p:cNvPicPr>
          <p:nvPr/>
        </p:nvPicPr>
        <p:blipFill>
          <a:blip r:embed="rId5">
            <a:duotone>
              <a:schemeClr val="accent5">
                <a:shade val="45000"/>
                <a:satMod val="135000"/>
              </a:schemeClr>
              <a:prstClr val="white"/>
            </a:duotone>
          </a:blip>
          <a:stretch>
            <a:fillRect/>
          </a:stretch>
        </p:blipFill>
        <p:spPr>
          <a:xfrm>
            <a:off x="7367201" y="3921414"/>
            <a:ext cx="242052" cy="191991"/>
          </a:xfrm>
          <a:prstGeom prst="rect">
            <a:avLst/>
          </a:prstGeom>
          <a:ln>
            <a:noFill/>
            <a:prstDash val="dash"/>
          </a:ln>
        </p:spPr>
      </p:pic>
      <p:sp>
        <p:nvSpPr>
          <p:cNvPr id="84" name="Rectangle 83"/>
          <p:cNvSpPr/>
          <p:nvPr/>
        </p:nvSpPr>
        <p:spPr>
          <a:xfrm rot="5400000">
            <a:off x="7343672"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pic>
        <p:nvPicPr>
          <p:cNvPr id="85" name="Picture 84"/>
          <p:cNvPicPr>
            <a:picLocks noChangeAspect="1"/>
          </p:cNvPicPr>
          <p:nvPr/>
        </p:nvPicPr>
        <p:blipFill>
          <a:blip r:embed="rId5">
            <a:duotone>
              <a:schemeClr val="accent5">
                <a:shade val="45000"/>
                <a:satMod val="135000"/>
              </a:schemeClr>
              <a:prstClr val="white"/>
            </a:duotone>
          </a:blip>
          <a:stretch>
            <a:fillRect/>
          </a:stretch>
        </p:blipFill>
        <p:spPr>
          <a:xfrm>
            <a:off x="8927405" y="3379089"/>
            <a:ext cx="242052" cy="191991"/>
          </a:xfrm>
          <a:prstGeom prst="rect">
            <a:avLst/>
          </a:prstGeom>
          <a:ln>
            <a:noFill/>
            <a:prstDash val="dash"/>
          </a:ln>
        </p:spPr>
      </p:pic>
      <p:pic>
        <p:nvPicPr>
          <p:cNvPr id="86" name="Picture 85"/>
          <p:cNvPicPr>
            <a:picLocks noChangeAspect="1"/>
          </p:cNvPicPr>
          <p:nvPr/>
        </p:nvPicPr>
        <p:blipFill>
          <a:blip r:embed="rId5">
            <a:duotone>
              <a:schemeClr val="accent5">
                <a:shade val="45000"/>
                <a:satMod val="135000"/>
              </a:schemeClr>
              <a:prstClr val="white"/>
            </a:duotone>
          </a:blip>
          <a:stretch>
            <a:fillRect/>
          </a:stretch>
        </p:blipFill>
        <p:spPr>
          <a:xfrm>
            <a:off x="9025584" y="3529511"/>
            <a:ext cx="242052" cy="191991"/>
          </a:xfrm>
          <a:prstGeom prst="rect">
            <a:avLst/>
          </a:prstGeom>
          <a:ln>
            <a:noFill/>
            <a:prstDash val="dash"/>
          </a:ln>
        </p:spPr>
      </p:pic>
      <p:pic>
        <p:nvPicPr>
          <p:cNvPr id="87" name="Picture 86"/>
          <p:cNvPicPr>
            <a:picLocks noChangeAspect="1"/>
          </p:cNvPicPr>
          <p:nvPr/>
        </p:nvPicPr>
        <p:blipFill>
          <a:blip r:embed="rId5">
            <a:duotone>
              <a:schemeClr val="accent5">
                <a:shade val="45000"/>
                <a:satMod val="135000"/>
              </a:schemeClr>
              <a:prstClr val="white"/>
            </a:duotone>
          </a:blip>
          <a:stretch>
            <a:fillRect/>
          </a:stretch>
        </p:blipFill>
        <p:spPr>
          <a:xfrm>
            <a:off x="8968373" y="3921414"/>
            <a:ext cx="242052" cy="191991"/>
          </a:xfrm>
          <a:prstGeom prst="rect">
            <a:avLst/>
          </a:prstGeom>
          <a:ln>
            <a:noFill/>
            <a:prstDash val="dash"/>
          </a:ln>
        </p:spPr>
      </p:pic>
      <p:sp>
        <p:nvSpPr>
          <p:cNvPr id="88" name="Rectangle 87"/>
          <p:cNvSpPr/>
          <p:nvPr/>
        </p:nvSpPr>
        <p:spPr>
          <a:xfrm rot="5400000">
            <a:off x="8944844" y="3694458"/>
            <a:ext cx="413560" cy="261606"/>
          </a:xfrm>
          <a:prstGeom prst="rect">
            <a:avLst/>
          </a:prstGeom>
          <a:noFill/>
          <a:ln>
            <a:noFill/>
            <a:prstDash val="dash"/>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89" name="Straight Arrow Connector 88"/>
          <p:cNvCxnSpPr>
            <a:stCxn id="68" idx="3"/>
            <a:endCxn id="72" idx="1"/>
          </p:cNvCxnSpPr>
          <p:nvPr/>
        </p:nvCxnSpPr>
        <p:spPr>
          <a:xfrm flipV="1">
            <a:off x="3928702" y="3475084"/>
            <a:ext cx="1563275" cy="2503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endCxn id="79" idx="1"/>
          </p:cNvCxnSpPr>
          <p:nvPr/>
        </p:nvCxnSpPr>
        <p:spPr>
          <a:xfrm>
            <a:off x="3928702" y="3515272"/>
            <a:ext cx="1604243" cy="5021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69" idx="3"/>
          </p:cNvCxnSpPr>
          <p:nvPr/>
        </p:nvCxnSpPr>
        <p:spPr>
          <a:xfrm flipV="1">
            <a:off x="4026881" y="3569698"/>
            <a:ext cx="1465096" cy="8083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4039110" y="3708501"/>
            <a:ext cx="1493835" cy="34443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endCxn id="73" idx="1"/>
          </p:cNvCxnSpPr>
          <p:nvPr/>
        </p:nvCxnSpPr>
        <p:spPr>
          <a:xfrm flipV="1">
            <a:off x="3969670" y="3625507"/>
            <a:ext cx="1620486" cy="40521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82" idx="1"/>
          </p:cNvCxnSpPr>
          <p:nvPr/>
        </p:nvCxnSpPr>
        <p:spPr>
          <a:xfrm flipV="1">
            <a:off x="5844437" y="3625507"/>
            <a:ext cx="1579975" cy="31582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endCxn id="83" idx="1"/>
          </p:cNvCxnSpPr>
          <p:nvPr/>
        </p:nvCxnSpPr>
        <p:spPr>
          <a:xfrm>
            <a:off x="5734029" y="3487599"/>
            <a:ext cx="1633173" cy="52981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endCxn id="81" idx="1"/>
          </p:cNvCxnSpPr>
          <p:nvPr/>
        </p:nvCxnSpPr>
        <p:spPr>
          <a:xfrm flipV="1">
            <a:off x="5774864" y="3475084"/>
            <a:ext cx="1551369" cy="5028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79" idx="3"/>
          </p:cNvCxnSpPr>
          <p:nvPr/>
        </p:nvCxnSpPr>
        <p:spPr>
          <a:xfrm flipV="1">
            <a:off x="5774997" y="3602086"/>
            <a:ext cx="1678236" cy="4153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792681" y="3999741"/>
            <a:ext cx="1553455" cy="401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85" idx="1"/>
          </p:cNvCxnSpPr>
          <p:nvPr/>
        </p:nvCxnSpPr>
        <p:spPr>
          <a:xfrm>
            <a:off x="7553503" y="3452846"/>
            <a:ext cx="1373902" cy="22239"/>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81" idx="3"/>
            <a:endCxn id="87" idx="1"/>
          </p:cNvCxnSpPr>
          <p:nvPr/>
        </p:nvCxnSpPr>
        <p:spPr>
          <a:xfrm>
            <a:off x="7568285" y="3475084"/>
            <a:ext cx="1400089" cy="54232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82" idx="3"/>
          </p:cNvCxnSpPr>
          <p:nvPr/>
        </p:nvCxnSpPr>
        <p:spPr>
          <a:xfrm>
            <a:off x="7666463" y="3625506"/>
            <a:ext cx="1344340" cy="2761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82" idx="3"/>
            <a:endCxn id="85" idx="1"/>
          </p:cNvCxnSpPr>
          <p:nvPr/>
        </p:nvCxnSpPr>
        <p:spPr>
          <a:xfrm flipV="1">
            <a:off x="7666463" y="3475084"/>
            <a:ext cx="1260942" cy="150423"/>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endCxn id="85" idx="1"/>
          </p:cNvCxnSpPr>
          <p:nvPr/>
        </p:nvCxnSpPr>
        <p:spPr>
          <a:xfrm flipV="1">
            <a:off x="7609253" y="3475084"/>
            <a:ext cx="1318153" cy="52867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6" idx="1"/>
          </p:cNvCxnSpPr>
          <p:nvPr/>
        </p:nvCxnSpPr>
        <p:spPr>
          <a:xfrm flipV="1">
            <a:off x="7624034" y="3625507"/>
            <a:ext cx="1401551" cy="41199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83" idx="3"/>
            <a:endCxn id="87" idx="1"/>
          </p:cNvCxnSpPr>
          <p:nvPr/>
        </p:nvCxnSpPr>
        <p:spPr>
          <a:xfrm>
            <a:off x="7609253" y="4017409"/>
            <a:ext cx="1359121"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70" idx="3"/>
          </p:cNvCxnSpPr>
          <p:nvPr/>
        </p:nvCxnSpPr>
        <p:spPr>
          <a:xfrm flipV="1">
            <a:off x="3969671" y="3479844"/>
            <a:ext cx="1485634" cy="562596"/>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endCxn id="79" idx="1"/>
          </p:cNvCxnSpPr>
          <p:nvPr/>
        </p:nvCxnSpPr>
        <p:spPr>
          <a:xfrm flipV="1">
            <a:off x="3975853" y="4017410"/>
            <a:ext cx="1557092" cy="4323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36" idx="3"/>
            <a:endCxn id="40" idx="1"/>
          </p:cNvCxnSpPr>
          <p:nvPr/>
        </p:nvCxnSpPr>
        <p:spPr>
          <a:xfrm>
            <a:off x="5751713" y="4630943"/>
            <a:ext cx="1592204" cy="0"/>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242" idx="2"/>
            <a:endCxn id="68" idx="1"/>
          </p:cNvCxnSpPr>
          <p:nvPr/>
        </p:nvCxnSpPr>
        <p:spPr>
          <a:xfrm>
            <a:off x="2045528" y="1132509"/>
            <a:ext cx="1641122" cy="236760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242" idx="2"/>
            <a:endCxn id="69" idx="1"/>
          </p:cNvCxnSpPr>
          <p:nvPr/>
        </p:nvCxnSpPr>
        <p:spPr>
          <a:xfrm>
            <a:off x="2045529" y="1132509"/>
            <a:ext cx="1739301" cy="251802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2111907" y="1248553"/>
            <a:ext cx="1748932" cy="2928548"/>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Curved Connector 117"/>
          <p:cNvCxnSpPr>
            <a:stCxn id="68" idx="1"/>
            <a:endCxn id="32" idx="1"/>
          </p:cNvCxnSpPr>
          <p:nvPr/>
        </p:nvCxnSpPr>
        <p:spPr>
          <a:xfrm rot="10800000" flipH="1" flipV="1">
            <a:off x="3686650" y="350011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19" name="Curved Connector 118"/>
          <p:cNvCxnSpPr>
            <a:endCxn id="32" idx="1"/>
          </p:cNvCxnSpPr>
          <p:nvPr/>
        </p:nvCxnSpPr>
        <p:spPr>
          <a:xfrm rot="5400000">
            <a:off x="3430295" y="4366733"/>
            <a:ext cx="563278" cy="15200"/>
          </a:xfrm>
          <a:prstGeom prst="curvedConnector4">
            <a:avLst>
              <a:gd name="adj1" fmla="val 5009"/>
              <a:gd name="adj2" fmla="val 718712"/>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0" name="Curved Connector 119"/>
          <p:cNvCxnSpPr>
            <a:stCxn id="69" idx="1"/>
            <a:endCxn id="34" idx="1"/>
          </p:cNvCxnSpPr>
          <p:nvPr/>
        </p:nvCxnSpPr>
        <p:spPr>
          <a:xfrm rot="10800000" flipV="1">
            <a:off x="3745302" y="365053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1" name="Curved Connector 120"/>
          <p:cNvCxnSpPr>
            <a:stCxn id="69" idx="3"/>
            <a:endCxn id="33" idx="3"/>
          </p:cNvCxnSpPr>
          <p:nvPr/>
        </p:nvCxnSpPr>
        <p:spPr>
          <a:xfrm>
            <a:off x="4026881" y="365053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2" name="Curved Connector 121"/>
          <p:cNvCxnSpPr>
            <a:stCxn id="70" idx="3"/>
            <a:endCxn id="34" idx="3"/>
          </p:cNvCxnSpPr>
          <p:nvPr/>
        </p:nvCxnSpPr>
        <p:spPr>
          <a:xfrm>
            <a:off x="3969670" y="404243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3" name="Curved Connector 122"/>
          <p:cNvCxnSpPr>
            <a:stCxn id="72" idx="1"/>
            <a:endCxn id="36" idx="1"/>
          </p:cNvCxnSpPr>
          <p:nvPr/>
        </p:nvCxnSpPr>
        <p:spPr>
          <a:xfrm rot="10800000" flipH="1" flipV="1">
            <a:off x="5491976"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4" name="Curved Connector 123"/>
          <p:cNvCxnSpPr>
            <a:stCxn id="79" idx="1"/>
            <a:endCxn id="38" idx="1"/>
          </p:cNvCxnSpPr>
          <p:nvPr/>
        </p:nvCxnSpPr>
        <p:spPr>
          <a:xfrm rot="10800000" flipH="1" flipV="1">
            <a:off x="5532945"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5" name="Curved Connector 124"/>
          <p:cNvCxnSpPr>
            <a:stCxn id="73" idx="3"/>
            <a:endCxn id="37" idx="3"/>
          </p:cNvCxnSpPr>
          <p:nvPr/>
        </p:nvCxnSpPr>
        <p:spPr>
          <a:xfrm>
            <a:off x="5832208"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6" name="Curved Connector 125"/>
          <p:cNvCxnSpPr>
            <a:stCxn id="79" idx="3"/>
            <a:endCxn id="38" idx="3"/>
          </p:cNvCxnSpPr>
          <p:nvPr/>
        </p:nvCxnSpPr>
        <p:spPr>
          <a:xfrm>
            <a:off x="5774997"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7" name="Curved Connector 126"/>
          <p:cNvCxnSpPr>
            <a:stCxn id="82" idx="1"/>
            <a:endCxn id="42" idx="1"/>
          </p:cNvCxnSpPr>
          <p:nvPr/>
        </p:nvCxnSpPr>
        <p:spPr>
          <a:xfrm rot="10800000" flipV="1">
            <a:off x="7384885" y="3625506"/>
            <a:ext cx="39527" cy="1547761"/>
          </a:xfrm>
          <a:prstGeom prst="curvedConnector3">
            <a:avLst>
              <a:gd name="adj1" fmla="val 5819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8" name="Curved Connector 127"/>
          <p:cNvCxnSpPr>
            <a:stCxn id="83" idx="1"/>
            <a:endCxn id="40" idx="1"/>
          </p:cNvCxnSpPr>
          <p:nvPr/>
        </p:nvCxnSpPr>
        <p:spPr>
          <a:xfrm rot="10800000" flipV="1">
            <a:off x="7343918" y="4017409"/>
            <a:ext cx="23284" cy="613533"/>
          </a:xfrm>
          <a:prstGeom prst="curvedConnector3">
            <a:avLst>
              <a:gd name="adj1" fmla="val 918153"/>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29" name="Curved Connector 128"/>
          <p:cNvCxnSpPr>
            <a:stCxn id="81" idx="1"/>
            <a:endCxn id="40" idx="1"/>
          </p:cNvCxnSpPr>
          <p:nvPr/>
        </p:nvCxnSpPr>
        <p:spPr>
          <a:xfrm rot="10800000" flipH="1" flipV="1">
            <a:off x="7326232" y="3475084"/>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Curved Connector 129"/>
          <p:cNvCxnSpPr>
            <a:stCxn id="83" idx="1"/>
            <a:endCxn id="42" idx="1"/>
          </p:cNvCxnSpPr>
          <p:nvPr/>
        </p:nvCxnSpPr>
        <p:spPr>
          <a:xfrm rot="10800000" flipH="1" flipV="1">
            <a:off x="7367200" y="4017409"/>
            <a:ext cx="17684" cy="1155858"/>
          </a:xfrm>
          <a:prstGeom prst="curvedConnector3">
            <a:avLst>
              <a:gd name="adj1" fmla="val -10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1" name="Curved Connector 130"/>
          <p:cNvCxnSpPr>
            <a:stCxn id="83" idx="3"/>
            <a:endCxn id="42" idx="3"/>
          </p:cNvCxnSpPr>
          <p:nvPr/>
        </p:nvCxnSpPr>
        <p:spPr>
          <a:xfrm>
            <a:off x="7609253" y="4017409"/>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2" name="Curved Connector 131"/>
          <p:cNvCxnSpPr>
            <a:stCxn id="82" idx="3"/>
            <a:endCxn id="41" idx="3"/>
          </p:cNvCxnSpPr>
          <p:nvPr/>
        </p:nvCxnSpPr>
        <p:spPr>
          <a:xfrm>
            <a:off x="7666464" y="3625507"/>
            <a:ext cx="17684" cy="1155858"/>
          </a:xfrm>
          <a:prstGeom prst="curvedConnector3">
            <a:avLst>
              <a:gd name="adj1" fmla="val 1177235"/>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3" name="Curved Connector 132"/>
          <p:cNvCxnSpPr>
            <a:stCxn id="81" idx="3"/>
            <a:endCxn id="42" idx="3"/>
          </p:cNvCxnSpPr>
          <p:nvPr/>
        </p:nvCxnSpPr>
        <p:spPr>
          <a:xfrm>
            <a:off x="7568284"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4" name="Curved Connector 133"/>
          <p:cNvCxnSpPr>
            <a:stCxn id="81" idx="1"/>
            <a:endCxn id="37" idx="3"/>
          </p:cNvCxnSpPr>
          <p:nvPr/>
        </p:nvCxnSpPr>
        <p:spPr>
          <a:xfrm rot="10800000" flipV="1">
            <a:off x="5849893" y="3475084"/>
            <a:ext cx="1476341" cy="1306281"/>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5" name="Curved Connector 134"/>
          <p:cNvCxnSpPr>
            <a:stCxn id="37" idx="1"/>
            <a:endCxn id="69" idx="3"/>
          </p:cNvCxnSpPr>
          <p:nvPr/>
        </p:nvCxnSpPr>
        <p:spPr>
          <a:xfrm rot="10800000">
            <a:off x="4026882" y="3650537"/>
            <a:ext cx="1580959" cy="1130828"/>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6" name="Curved Connector 135"/>
          <p:cNvCxnSpPr>
            <a:stCxn id="79" idx="1"/>
            <a:endCxn id="32" idx="3"/>
          </p:cNvCxnSpPr>
          <p:nvPr/>
        </p:nvCxnSpPr>
        <p:spPr>
          <a:xfrm rot="10800000" flipV="1">
            <a:off x="3946387" y="4017409"/>
            <a:ext cx="1586559" cy="638563"/>
          </a:xfrm>
          <a:prstGeom prst="curvedConnector3">
            <a:avLst>
              <a:gd name="adj1" fmla="val 5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7" name="Curved Connector 136"/>
          <p:cNvCxnSpPr>
            <a:stCxn id="86" idx="1"/>
            <a:endCxn id="44" idx="1"/>
          </p:cNvCxnSpPr>
          <p:nvPr/>
        </p:nvCxnSpPr>
        <p:spPr>
          <a:xfrm rot="10800000" flipV="1">
            <a:off x="8945089" y="3625506"/>
            <a:ext cx="80495" cy="1005436"/>
          </a:xfrm>
          <a:prstGeom prst="curvedConnector3">
            <a:avLst>
              <a:gd name="adj1" fmla="val 336661"/>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8" name="Curved Connector 137"/>
          <p:cNvCxnSpPr>
            <a:stCxn id="87" idx="3"/>
            <a:endCxn id="45" idx="3"/>
          </p:cNvCxnSpPr>
          <p:nvPr/>
        </p:nvCxnSpPr>
        <p:spPr>
          <a:xfrm>
            <a:off x="9210425" y="4017410"/>
            <a:ext cx="74895" cy="763956"/>
          </a:xfrm>
          <a:prstGeom prst="curvedConnector3">
            <a:avLst>
              <a:gd name="adj1" fmla="val 354356"/>
            </a:avLst>
          </a:prstGeom>
          <a:ln w="12700">
            <a:noFill/>
            <a:prstDash val="dash"/>
          </a:ln>
          <a:effectLst/>
        </p:spPr>
        <p:style>
          <a:lnRef idx="2">
            <a:schemeClr val="accent1"/>
          </a:lnRef>
          <a:fillRef idx="0">
            <a:schemeClr val="accent1"/>
          </a:fillRef>
          <a:effectRef idx="1">
            <a:schemeClr val="accent1"/>
          </a:effectRef>
          <a:fontRef idx="minor">
            <a:schemeClr val="tx1"/>
          </a:fontRef>
        </p:style>
      </p:cxnSp>
      <p:cxnSp>
        <p:nvCxnSpPr>
          <p:cNvPr id="139" name="Curved Connector 138"/>
          <p:cNvCxnSpPr>
            <a:stCxn id="85" idx="3"/>
            <a:endCxn id="46" idx="3"/>
          </p:cNvCxnSpPr>
          <p:nvPr/>
        </p:nvCxnSpPr>
        <p:spPr>
          <a:xfrm>
            <a:off x="9169457" y="3475084"/>
            <a:ext cx="58653" cy="1698183"/>
          </a:xfrm>
          <a:prstGeom prst="curvedConnector3">
            <a:avLst>
              <a:gd name="adj1" fmla="val 424794"/>
            </a:avLst>
          </a:prstGeom>
          <a:ln w="12700">
            <a:noFill/>
            <a:prstDash val="dash"/>
          </a:ln>
          <a:effectLst/>
        </p:spPr>
        <p:style>
          <a:lnRef idx="2">
            <a:schemeClr val="accent1"/>
          </a:lnRef>
          <a:fillRef idx="0">
            <a:schemeClr val="accent1"/>
          </a:fillRef>
          <a:effectRef idx="1">
            <a:schemeClr val="accent1"/>
          </a:effectRef>
          <a:fontRef idx="minor">
            <a:schemeClr val="tx1"/>
          </a:fontRef>
        </p:style>
      </p:cxn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cxnSp>
        <p:nvCxnSpPr>
          <p:cNvPr id="170" name="Straight Arrow Connector 169"/>
          <p:cNvCxnSpPr>
            <a:stCxn id="152" idx="4"/>
            <a:endCxn id="156" idx="2"/>
          </p:cNvCxnSpPr>
          <p:nvPr/>
        </p:nvCxnSpPr>
        <p:spPr>
          <a:xfrm>
            <a:off x="4042333" y="2374245"/>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endCxn id="157" idx="2"/>
          </p:cNvCxnSpPr>
          <p:nvPr/>
        </p:nvCxnSpPr>
        <p:spPr>
          <a:xfrm>
            <a:off x="4042333" y="2382869"/>
            <a:ext cx="1350764" cy="36984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53" idx="4"/>
            <a:endCxn id="155" idx="0"/>
          </p:cNvCxnSpPr>
          <p:nvPr/>
        </p:nvCxnSpPr>
        <p:spPr>
          <a:xfrm flipV="1">
            <a:off x="3927649" y="2187859"/>
            <a:ext cx="1552991" cy="5648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a:stCxn id="151" idx="4"/>
            <a:endCxn id="155" idx="2"/>
          </p:cNvCxnSpPr>
          <p:nvPr/>
        </p:nvCxnSpPr>
        <p:spPr>
          <a:xfrm>
            <a:off x="3864838" y="2226441"/>
            <a:ext cx="1465448" cy="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a:endCxn id="161" idx="2"/>
          </p:cNvCxnSpPr>
          <p:nvPr/>
        </p:nvCxnSpPr>
        <p:spPr>
          <a:xfrm>
            <a:off x="5817897" y="2388350"/>
            <a:ext cx="1429536" cy="37562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a:endCxn id="159" idx="2"/>
          </p:cNvCxnSpPr>
          <p:nvPr/>
        </p:nvCxnSpPr>
        <p:spPr>
          <a:xfrm flipV="1">
            <a:off x="5812912" y="2237695"/>
            <a:ext cx="1371710" cy="15065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a:endCxn id="160" idx="2"/>
          </p:cNvCxnSpPr>
          <p:nvPr/>
        </p:nvCxnSpPr>
        <p:spPr>
          <a:xfrm flipV="1">
            <a:off x="5734204" y="2385499"/>
            <a:ext cx="1627913" cy="379158"/>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155" idx="4"/>
          </p:cNvCxnSpPr>
          <p:nvPr/>
        </p:nvCxnSpPr>
        <p:spPr>
          <a:xfrm>
            <a:off x="5630992" y="2226442"/>
            <a:ext cx="1609052" cy="52820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a:stCxn id="161" idx="4"/>
            <a:endCxn id="163" idx="2"/>
          </p:cNvCxnSpPr>
          <p:nvPr/>
        </p:nvCxnSpPr>
        <p:spPr>
          <a:xfrm flipV="1">
            <a:off x="7548139" y="2238380"/>
            <a:ext cx="1205191" cy="52559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181"/>
          <p:cNvCxnSpPr>
            <a:stCxn id="160" idx="4"/>
            <a:endCxn id="164" idx="2"/>
          </p:cNvCxnSpPr>
          <p:nvPr/>
        </p:nvCxnSpPr>
        <p:spPr>
          <a:xfrm>
            <a:off x="7662822" y="2385498"/>
            <a:ext cx="1268002" cy="685"/>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a:stCxn id="159" idx="4"/>
            <a:endCxn id="165" idx="2"/>
          </p:cNvCxnSpPr>
          <p:nvPr/>
        </p:nvCxnSpPr>
        <p:spPr>
          <a:xfrm>
            <a:off x="7485328" y="2237695"/>
            <a:ext cx="1330813" cy="526961"/>
          </a:xfrm>
          <a:prstGeom prst="straightConnector1">
            <a:avLst/>
          </a:prstGeom>
          <a:ln w="12700">
            <a:solidFill>
              <a:schemeClr val="bg1">
                <a:lumMod val="75000"/>
              </a:schemeClr>
            </a:solidFill>
            <a:prstDash val="dash"/>
            <a:tailEnd type="none"/>
          </a:ln>
          <a:effectLst/>
        </p:spPr>
        <p:style>
          <a:lnRef idx="2">
            <a:schemeClr val="accent1"/>
          </a:lnRef>
          <a:fillRef idx="0">
            <a:schemeClr val="accent1"/>
          </a:fillRef>
          <a:effectRef idx="1">
            <a:schemeClr val="accent1"/>
          </a:effectRef>
          <a:fontRef idx="minor">
            <a:schemeClr val="tx1"/>
          </a:fontRef>
        </p:style>
      </p:cxnSp>
      <p:cxnSp>
        <p:nvCxnSpPr>
          <p:cNvPr id="188" name="Curved Connector 187"/>
          <p:cNvCxnSpPr/>
          <p:nvPr/>
        </p:nvCxnSpPr>
        <p:spPr>
          <a:xfrm flipH="1">
            <a:off x="3928702" y="2403642"/>
            <a:ext cx="113631" cy="1125870"/>
          </a:xfrm>
          <a:prstGeom prst="curvedConnector3">
            <a:avLst>
              <a:gd name="adj1" fmla="val -16764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0" name="Curved Connector 189"/>
          <p:cNvCxnSpPr/>
          <p:nvPr/>
        </p:nvCxnSpPr>
        <p:spPr>
          <a:xfrm rot="10800000" flipH="1" flipV="1">
            <a:off x="3626942" y="2782114"/>
            <a:ext cx="59708" cy="747398"/>
          </a:xfrm>
          <a:prstGeom prst="curvedConnector3">
            <a:avLst>
              <a:gd name="adj1" fmla="val -31905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1" name="Curved Connector 190"/>
          <p:cNvCxnSpPr>
            <a:stCxn id="157" idx="4"/>
            <a:endCxn id="72" idx="3"/>
          </p:cNvCxnSpPr>
          <p:nvPr/>
        </p:nvCxnSpPr>
        <p:spPr>
          <a:xfrm>
            <a:off x="5693803" y="2752717"/>
            <a:ext cx="40226" cy="722367"/>
          </a:xfrm>
          <a:prstGeom prst="curvedConnector3">
            <a:avLst>
              <a:gd name="adj1" fmla="val 57357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2" name="Curved Connector 191"/>
          <p:cNvCxnSpPr>
            <a:stCxn id="156" idx="4"/>
            <a:endCxn id="79" idx="3"/>
          </p:cNvCxnSpPr>
          <p:nvPr/>
        </p:nvCxnSpPr>
        <p:spPr>
          <a:xfrm flipH="1">
            <a:off x="5774997" y="2374246"/>
            <a:ext cx="33490" cy="1643164"/>
          </a:xfrm>
          <a:prstGeom prst="curvedConnector3">
            <a:avLst>
              <a:gd name="adj1" fmla="val -568827"/>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3" name="Curved Connector 192"/>
          <p:cNvCxnSpPr>
            <a:stCxn id="160" idx="2"/>
            <a:endCxn id="81" idx="1"/>
          </p:cNvCxnSpPr>
          <p:nvPr/>
        </p:nvCxnSpPr>
        <p:spPr>
          <a:xfrm rot="10800000" flipV="1">
            <a:off x="7326234" y="2385498"/>
            <a:ext cx="35884" cy="1089586"/>
          </a:xfrm>
          <a:prstGeom prst="curvedConnector3">
            <a:avLst>
              <a:gd name="adj1" fmla="val 63087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4" name="Curved Connector 193"/>
          <p:cNvCxnSpPr>
            <a:stCxn id="161" idx="2"/>
            <a:endCxn id="82" idx="1"/>
          </p:cNvCxnSpPr>
          <p:nvPr/>
        </p:nvCxnSpPr>
        <p:spPr>
          <a:xfrm rot="10800000" flipH="1" flipV="1">
            <a:off x="7247432" y="2763970"/>
            <a:ext cx="176979" cy="861536"/>
          </a:xfrm>
          <a:prstGeom prst="curvedConnector3">
            <a:avLst>
              <a:gd name="adj1" fmla="val -107640"/>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5" name="Curved Connector 194"/>
          <p:cNvCxnSpPr>
            <a:stCxn id="159" idx="2"/>
            <a:endCxn id="83" idx="1"/>
          </p:cNvCxnSpPr>
          <p:nvPr/>
        </p:nvCxnSpPr>
        <p:spPr>
          <a:xfrm rot="10800000" flipH="1" flipV="1">
            <a:off x="7184621" y="2237695"/>
            <a:ext cx="182579" cy="1779714"/>
          </a:xfrm>
          <a:prstGeom prst="curvedConnector3">
            <a:avLst>
              <a:gd name="adj1" fmla="val -104338"/>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6" name="Curved Connector 195"/>
          <p:cNvCxnSpPr>
            <a:stCxn id="163" idx="2"/>
            <a:endCxn id="85" idx="1"/>
          </p:cNvCxnSpPr>
          <p:nvPr/>
        </p:nvCxnSpPr>
        <p:spPr>
          <a:xfrm rot="10800000" flipH="1" flipV="1">
            <a:off x="8753329" y="2238380"/>
            <a:ext cx="174076" cy="1236704"/>
          </a:xfrm>
          <a:prstGeom prst="curvedConnector3">
            <a:avLst>
              <a:gd name="adj1" fmla="val -109435"/>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7" name="Curved Connector 196"/>
          <p:cNvCxnSpPr>
            <a:stCxn id="164" idx="4"/>
            <a:endCxn id="86" idx="3"/>
          </p:cNvCxnSpPr>
          <p:nvPr/>
        </p:nvCxnSpPr>
        <p:spPr>
          <a:xfrm>
            <a:off x="9231530" y="2386184"/>
            <a:ext cx="36106" cy="1239323"/>
          </a:xfrm>
          <a:prstGeom prst="curvedConnector3">
            <a:avLst>
              <a:gd name="adj1" fmla="val 627616"/>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198" name="Curved Connector 197"/>
          <p:cNvCxnSpPr>
            <a:stCxn id="165" idx="4"/>
            <a:endCxn id="87" idx="3"/>
          </p:cNvCxnSpPr>
          <p:nvPr/>
        </p:nvCxnSpPr>
        <p:spPr>
          <a:xfrm>
            <a:off x="9116846" y="2764656"/>
            <a:ext cx="93579" cy="1252753"/>
          </a:xfrm>
          <a:prstGeom prst="curvedConnector3">
            <a:avLst>
              <a:gd name="adj1" fmla="val 303571"/>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163" idx="1"/>
          </p:cNvCxnSpPr>
          <p:nvPr/>
        </p:nvCxnSpPr>
        <p:spPr>
          <a:xfrm flipV="1">
            <a:off x="8903683" y="1022542"/>
            <a:ext cx="1913981" cy="110009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a:stCxn id="164" idx="4"/>
          </p:cNvCxnSpPr>
          <p:nvPr/>
        </p:nvCxnSpPr>
        <p:spPr>
          <a:xfrm flipV="1">
            <a:off x="9231530" y="1022542"/>
            <a:ext cx="1586133" cy="1363642"/>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25" name="Straight Arrow Connector 224"/>
          <p:cNvCxnSpPr>
            <a:stCxn id="165" idx="4"/>
          </p:cNvCxnSpPr>
          <p:nvPr/>
        </p:nvCxnSpPr>
        <p:spPr>
          <a:xfrm flipV="1">
            <a:off x="9116846" y="1022542"/>
            <a:ext cx="1700818" cy="1742114"/>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sp>
        <p:nvSpPr>
          <p:cNvPr id="243" name="Rectangle 242"/>
          <p:cNvSpPr/>
          <p:nvPr/>
        </p:nvSpPr>
        <p:spPr>
          <a:xfrm>
            <a:off x="2437868" y="531847"/>
            <a:ext cx="2208832" cy="446272"/>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Protocol, analysis plan, &amp; other design artifacts</a:t>
            </a:r>
          </a:p>
        </p:txBody>
      </p:sp>
      <p:cxnSp>
        <p:nvCxnSpPr>
          <p:cNvPr id="264" name="Curved Connector 263"/>
          <p:cNvCxnSpPr>
            <a:stCxn id="151" idx="2"/>
          </p:cNvCxnSpPr>
          <p:nvPr/>
        </p:nvCxnSpPr>
        <p:spPr>
          <a:xfrm rot="10800000" flipH="1" flipV="1">
            <a:off x="3564131" y="2226440"/>
            <a:ext cx="257066" cy="1142836"/>
          </a:xfrm>
          <a:prstGeom prst="curvedConnector4">
            <a:avLst>
              <a:gd name="adj1" fmla="val -74106"/>
              <a:gd name="adj2" fmla="val 55064"/>
            </a:avLst>
          </a:prstGeom>
          <a:ln w="28575">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a:stCxn id="242" idx="2"/>
            <a:endCxn id="81" idx="1"/>
          </p:cNvCxnSpPr>
          <p:nvPr/>
        </p:nvCxnSpPr>
        <p:spPr>
          <a:xfrm>
            <a:off x="2045529" y="1132509"/>
            <a:ext cx="5280704"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a:stCxn id="242" idx="2"/>
            <a:endCxn id="72" idx="1"/>
          </p:cNvCxnSpPr>
          <p:nvPr/>
        </p:nvCxnSpPr>
        <p:spPr>
          <a:xfrm>
            <a:off x="2045529" y="1132509"/>
            <a:ext cx="3446448" cy="2342575"/>
          </a:xfrm>
          <a:prstGeom prst="straightConnector1">
            <a:avLst/>
          </a:prstGeom>
          <a:ln w="12700">
            <a:solidFill>
              <a:schemeClr val="bg1">
                <a:lumMod val="7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0" name="Rectangle 279"/>
          <p:cNvSpPr/>
          <p:nvPr/>
        </p:nvSpPr>
        <p:spPr>
          <a:xfrm>
            <a:off x="3894223" y="2984730"/>
            <a:ext cx="874418"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Programs</a:t>
            </a: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5" name="Rectangle 284"/>
          <p:cNvSpPr/>
          <p:nvPr/>
        </p:nvSpPr>
        <p:spPr>
          <a:xfrm>
            <a:off x="8692957" y="2423448"/>
            <a:ext cx="653165"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TFL</a:t>
            </a: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216757" y="10871"/>
            <a:ext cx="11760877" cy="446272"/>
          </a:xfrm>
          <a:prstGeom prst="rect">
            <a:avLst/>
          </a:prstGeom>
          <a:noFill/>
          <a:ln>
            <a:noFill/>
          </a:ln>
        </p:spPr>
        <p:txBody>
          <a:bodyPr wrap="square" lIns="76197" tIns="38098" rIns="76197" bIns="38098">
            <a:spAutoFit/>
          </a:bodyPr>
          <a:lstStyle/>
          <a:p>
            <a:pPr defTabSz="914363">
              <a:spcAft>
                <a:spcPts val="2000"/>
              </a:spcAft>
              <a:defRPr/>
            </a:pPr>
            <a:r>
              <a:rPr lang="fr-FR" sz="2400" b="1" dirty="0" err="1">
                <a:solidFill>
                  <a:schemeClr val="tx1">
                    <a:lumMod val="75000"/>
                    <a:lumOff val="25000"/>
                  </a:schemeClr>
                </a:solidFill>
                <a:ea typeface="+mj-ea"/>
                <a:cs typeface="+mj-cs"/>
              </a:rPr>
              <a:t>Semantic</a:t>
            </a:r>
            <a:r>
              <a:rPr lang="fr-FR" sz="2400" b="1" dirty="0">
                <a:solidFill>
                  <a:schemeClr val="tx1">
                    <a:lumMod val="75000"/>
                    <a:lumOff val="25000"/>
                  </a:schemeClr>
                </a:solidFill>
                <a:ea typeface="+mj-ea"/>
                <a:cs typeface="+mj-cs"/>
              </a:rPr>
              <a:t> </a:t>
            </a:r>
            <a:r>
              <a:rPr lang="fr-FR" sz="2400" b="1" dirty="0" err="1">
                <a:solidFill>
                  <a:schemeClr val="tx1">
                    <a:lumMod val="75000"/>
                    <a:lumOff val="25000"/>
                  </a:schemeClr>
                </a:solidFill>
                <a:ea typeface="+mj-ea"/>
                <a:cs typeface="+mj-cs"/>
              </a:rPr>
              <a:t>Clinical</a:t>
            </a:r>
            <a:r>
              <a:rPr lang="fr-FR" sz="2400" b="1" dirty="0">
                <a:solidFill>
                  <a:schemeClr val="tx1">
                    <a:lumMod val="75000"/>
                    <a:lumOff val="25000"/>
                  </a:schemeClr>
                </a:solidFill>
                <a:ea typeface="+mj-ea"/>
                <a:cs typeface="+mj-cs"/>
              </a:rPr>
              <a:t> Information Mode (SCIM) –</a:t>
            </a:r>
            <a:r>
              <a:rPr lang="en-US" sz="2400" b="1" dirty="0">
                <a:solidFill>
                  <a:schemeClr val="tx1">
                    <a:lumMod val="75000"/>
                    <a:lumOff val="25000"/>
                  </a:schemeClr>
                </a:solidFill>
                <a:ea typeface="+mj-ea"/>
                <a:cs typeface="+mj-cs"/>
              </a:rPr>
              <a:t> </a:t>
            </a:r>
            <a:r>
              <a:rPr lang="en-US" sz="1400" b="1" dirty="0" smtClean="0">
                <a:solidFill>
                  <a:schemeClr val="tx1">
                    <a:lumMod val="75000"/>
                    <a:lumOff val="25000"/>
                  </a:schemeClr>
                </a:solidFill>
                <a:ea typeface="+mj-ea"/>
                <a:cs typeface="+mj-cs"/>
              </a:rPr>
              <a:t>CONCEPTUAL ILLUSTRATION OF CURRENT </a:t>
            </a:r>
            <a:r>
              <a:rPr lang="en-US" sz="1400" b="1" dirty="0">
                <a:solidFill>
                  <a:schemeClr val="tx1">
                    <a:lumMod val="75000"/>
                    <a:lumOff val="25000"/>
                  </a:schemeClr>
                </a:solidFill>
                <a:ea typeface="+mj-ea"/>
                <a:cs typeface="+mj-cs"/>
              </a:rPr>
              <a:t>STATE DATA DELIVERY</a:t>
            </a:r>
          </a:p>
        </p:txBody>
      </p:sp>
      <p:sp>
        <p:nvSpPr>
          <p:cNvPr id="328" name="Rectangle 327"/>
          <p:cNvSpPr/>
          <p:nvPr/>
        </p:nvSpPr>
        <p:spPr>
          <a:xfrm>
            <a:off x="3287694" y="3276021"/>
            <a:ext cx="6270728" cy="2103763"/>
          </a:xfrm>
          <a:prstGeom prst="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29" name="Rectangle 328"/>
          <p:cNvSpPr/>
          <p:nvPr/>
        </p:nvSpPr>
        <p:spPr>
          <a:xfrm>
            <a:off x="9612917" y="3356435"/>
            <a:ext cx="2364717" cy="1949252"/>
          </a:xfrm>
          <a:prstGeom prst="rect">
            <a:avLst/>
          </a:prstGeom>
          <a:noFill/>
          <a:ln>
            <a:no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Spreadsheets</a:t>
            </a:r>
          </a:p>
          <a:p>
            <a:pPr marL="387599" indent="-186524" defTabSz="914363">
              <a:spcAft>
                <a:spcPts val="1000"/>
              </a:spcAft>
              <a:buFont typeface="Wingdings" panose="05000000000000000000" pitchFamily="2" charset="2"/>
              <a:buChar char="§"/>
              <a:defRPr/>
            </a:pPr>
            <a:r>
              <a:rPr lang="en-US" sz="1300" b="1" i="1" dirty="0">
                <a:solidFill>
                  <a:srgbClr val="C00000"/>
                </a:solidFill>
                <a:latin typeface="Century Gothic" panose="020B0502020202020204" pitchFamily="34" charset="0"/>
              </a:rPr>
              <a:t>“Tens of thousands”</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Disconnected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Manually maintained</a:t>
            </a:r>
          </a:p>
          <a:p>
            <a:pPr marL="186524"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Mental linkage</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a:t>
            </a:r>
            <a:r>
              <a:rPr lang="en-US" sz="1300" b="1">
                <a:solidFill>
                  <a:srgbClr val="C00000"/>
                </a:solidFill>
                <a:latin typeface="Century Gothic" panose="020B0502020202020204" pitchFamily="34" charset="0"/>
              </a:rPr>
              <a:t> annual expense</a:t>
            </a:r>
            <a:endParaRPr lang="en-US" sz="1300" b="1" dirty="0">
              <a:solidFill>
                <a:srgbClr val="C00000"/>
              </a:solidFill>
              <a:latin typeface="Century Gothic" panose="020B0502020202020204" pitchFamily="34" charset="0"/>
            </a:endParaRPr>
          </a:p>
        </p:txBody>
      </p:sp>
      <p:sp>
        <p:nvSpPr>
          <p:cNvPr id="339" name="Rectangle 338"/>
          <p:cNvSpPr/>
          <p:nvPr/>
        </p:nvSpPr>
        <p:spPr>
          <a:xfrm>
            <a:off x="1942365" y="1644924"/>
            <a:ext cx="2042422" cy="615553"/>
          </a:xfrm>
          <a:prstGeom prst="rect">
            <a:avLst/>
          </a:prstGeom>
          <a:noFill/>
          <a:ln>
            <a:noFill/>
          </a:ln>
          <a:effectLst>
            <a:softEdge rad="63500"/>
          </a:effectLst>
        </p:spPr>
        <p:txBody>
          <a:bodyPr wrap="square" lIns="76197" tIns="38098" rIns="76197" bIns="38098">
            <a:spAutoFit/>
          </a:bodyPr>
          <a:lstStyle/>
          <a:p>
            <a:pPr defTabSz="914363">
              <a:spcAft>
                <a:spcPts val="1000"/>
              </a:spcAft>
              <a:defRPr/>
            </a:pPr>
            <a:r>
              <a:rPr lang="en-US" sz="1300" dirty="0">
                <a:solidFill>
                  <a:srgbClr val="C00000"/>
                </a:solidFill>
                <a:latin typeface="Century Gothic" panose="020B0502020202020204" pitchFamily="34" charset="0"/>
              </a:rPr>
              <a:t>Disconnected design</a:t>
            </a:r>
          </a:p>
          <a:p>
            <a:pPr defTabSz="914363">
              <a:spcAft>
                <a:spcPts val="1000"/>
              </a:spcAft>
              <a:defRPr/>
            </a:pPr>
            <a:r>
              <a:rPr lang="en-US" sz="1300" dirty="0">
                <a:solidFill>
                  <a:srgbClr val="C00000"/>
                </a:solidFill>
                <a:latin typeface="Century Gothic" panose="020B0502020202020204" pitchFamily="34" charset="0"/>
              </a:rPr>
              <a:t>“Deconstruction” </a:t>
            </a:r>
          </a:p>
        </p:txBody>
      </p:sp>
      <p:sp>
        <p:nvSpPr>
          <p:cNvPr id="342" name="Rectangle 341"/>
          <p:cNvSpPr/>
          <p:nvPr/>
        </p:nvSpPr>
        <p:spPr>
          <a:xfrm>
            <a:off x="8296824" y="1644924"/>
            <a:ext cx="2710079" cy="615553"/>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Manual manipulation, re-work</a:t>
            </a:r>
          </a:p>
          <a:p>
            <a:pPr algn="r" defTabSz="914363">
              <a:spcAft>
                <a:spcPts val="1000"/>
              </a:spcAft>
              <a:defRPr/>
            </a:pPr>
            <a:r>
              <a:rPr lang="en-US" sz="1300" dirty="0">
                <a:solidFill>
                  <a:srgbClr val="C00000"/>
                </a:solidFill>
                <a:latin typeface="Century Gothic" panose="020B0502020202020204" pitchFamily="34" charset="0"/>
              </a:rPr>
              <a:t>“Re-assembly”</a:t>
            </a:r>
          </a:p>
        </p:txBody>
      </p:sp>
      <p:sp>
        <p:nvSpPr>
          <p:cNvPr id="346" name="Rectangle 345"/>
          <p:cNvSpPr/>
          <p:nvPr/>
        </p:nvSpPr>
        <p:spPr>
          <a:xfrm>
            <a:off x="3007318" y="4419148"/>
            <a:ext cx="1467305" cy="1984325"/>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347" name="Rectangle 346"/>
          <p:cNvSpPr/>
          <p:nvPr/>
        </p:nvSpPr>
        <p:spPr>
          <a:xfrm>
            <a:off x="1245823" y="5407997"/>
            <a:ext cx="2364717" cy="282128"/>
          </a:xfrm>
          <a:prstGeom prst="rect">
            <a:avLst/>
          </a:prstGeom>
          <a:noFill/>
          <a:ln>
            <a:noFill/>
          </a:ln>
          <a:effectLst>
            <a:softEdge rad="63500"/>
          </a:effectLst>
        </p:spPr>
        <p:txBody>
          <a:bodyPr wrap="square" lIns="76197" tIns="38098" rIns="76197" bIns="38098">
            <a:spAutoFit/>
          </a:bodyPr>
          <a:lstStyle/>
          <a:p>
            <a:pPr algn="r" defTabSz="914363">
              <a:spcAft>
                <a:spcPts val="1000"/>
              </a:spcAft>
              <a:defRPr/>
            </a:pPr>
            <a:r>
              <a:rPr lang="en-US" sz="1300" dirty="0">
                <a:solidFill>
                  <a:srgbClr val="C00000"/>
                </a:solidFill>
                <a:latin typeface="Century Gothic" panose="020B0502020202020204" pitchFamily="34" charset="0"/>
              </a:rPr>
              <a:t>Current MDR scope</a:t>
            </a:r>
            <a:endParaRPr lang="en-US" sz="1300" b="1" dirty="0">
              <a:solidFill>
                <a:srgbClr val="C00000"/>
              </a:solidFill>
              <a:latin typeface="Century Gothic" panose="020B0502020202020204" pitchFamily="34" charset="0"/>
            </a:endParaRPr>
          </a:p>
        </p:txBody>
      </p:sp>
      <p:sp>
        <p:nvSpPr>
          <p:cNvPr id="184" name="Rectangle 183"/>
          <p:cNvSpPr/>
          <p:nvPr/>
        </p:nvSpPr>
        <p:spPr>
          <a:xfrm>
            <a:off x="-24807" y="1578769"/>
            <a:ext cx="12216808" cy="5265863"/>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Tree>
    <p:extLst>
      <p:ext uri="{BB962C8B-B14F-4D97-AF65-F5344CB8AC3E}">
        <p14:creationId xmlns:p14="http://schemas.microsoft.com/office/powerpoint/2010/main" val="298274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1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8"/>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0"/>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2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2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2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8"/>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29"/>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30"/>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3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33"/>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34"/>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35"/>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36"/>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37"/>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38"/>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3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5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54"/>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5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5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5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6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6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62"/>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63"/>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6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6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6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70"/>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1"/>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72"/>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73"/>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74"/>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78"/>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7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80"/>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8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83"/>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88"/>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90"/>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91"/>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92"/>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93"/>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94"/>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9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96"/>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97"/>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98"/>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19"/>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222"/>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225"/>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264"/>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267"/>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27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5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5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280"/>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283"/>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284"/>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285"/>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286"/>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287"/>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296"/>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302"/>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305"/>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308"/>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311"/>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315"/>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319"/>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39"/>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32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32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342"/>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34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43" grpId="0"/>
      <p:bldP spid="47" grpId="0"/>
      <p:bldP spid="71" grpId="0"/>
      <p:bldP spid="80" grpId="0"/>
      <p:bldP spid="84" grpId="0"/>
      <p:bldP spid="88" grpId="0"/>
      <p:bldP spid="153" grpId="0" animBg="1"/>
      <p:bldP spid="154" grpId="0"/>
      <p:bldP spid="155" grpId="0" animBg="1"/>
      <p:bldP spid="156" grpId="0" animBg="1"/>
      <p:bldP spid="157" grpId="0" animBg="1"/>
      <p:bldP spid="158" grpId="0"/>
      <p:bldP spid="159" grpId="0" animBg="1"/>
      <p:bldP spid="160" grpId="0" animBg="1"/>
      <p:bldP spid="161" grpId="0" animBg="1"/>
      <p:bldP spid="162" grpId="0"/>
      <p:bldP spid="163" grpId="0" animBg="1"/>
      <p:bldP spid="164" grpId="0" animBg="1"/>
      <p:bldP spid="165" grpId="0" animBg="1"/>
      <p:bldP spid="166" grpId="0"/>
      <p:bldP spid="151" grpId="0" animBg="1"/>
      <p:bldP spid="152" grpId="0" animBg="1"/>
      <p:bldP spid="280" grpId="0" animBg="1"/>
      <p:bldP spid="283" grpId="0" animBg="1"/>
      <p:bldP spid="284" grpId="0" animBg="1"/>
      <p:bldP spid="285" grpId="0" animBg="1"/>
      <p:bldP spid="286" grpId="0" animBg="1"/>
      <p:bldP spid="328" grpId="0" animBg="1"/>
      <p:bldP spid="329" grpId="0"/>
      <p:bldP spid="339" grpId="0"/>
      <p:bldP spid="342" grpId="0"/>
      <p:bldP spid="346" grpId="0" animBg="1"/>
      <p:bldP spid="34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err="1">
                <a:solidFill>
                  <a:prstClr val="white"/>
                </a:solidFill>
                <a:latin typeface="Arial"/>
              </a:rPr>
              <a:t>ital</a:t>
            </a:r>
            <a:endParaRPr lang="en-US" sz="1200" dirty="0">
              <a:solidFill>
                <a:prstClr val="white"/>
              </a:solidFill>
              <a:latin typeface="Arial"/>
            </a:endParaRP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b="1" dirty="0">
                <a:solidFill>
                  <a:srgbClr val="C00000"/>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Rectangle 326"/>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fr-FR" sz="2400" b="1" dirty="0" err="1">
                <a:solidFill>
                  <a:schemeClr val="tx1">
                    <a:lumMod val="75000"/>
                    <a:lumOff val="25000"/>
                  </a:schemeClr>
                </a:solidFill>
                <a:ea typeface="+mj-ea"/>
                <a:cs typeface="+mj-cs"/>
              </a:rPr>
              <a:t>Semantic</a:t>
            </a:r>
            <a:r>
              <a:rPr lang="fr-FR" sz="2400" b="1" dirty="0">
                <a:solidFill>
                  <a:schemeClr val="tx1">
                    <a:lumMod val="75000"/>
                    <a:lumOff val="25000"/>
                  </a:schemeClr>
                </a:solidFill>
                <a:ea typeface="+mj-ea"/>
                <a:cs typeface="+mj-cs"/>
              </a:rPr>
              <a:t> </a:t>
            </a:r>
            <a:r>
              <a:rPr lang="fr-FR" sz="2400" b="1" dirty="0" err="1">
                <a:solidFill>
                  <a:schemeClr val="tx1">
                    <a:lumMod val="75000"/>
                    <a:lumOff val="25000"/>
                  </a:schemeClr>
                </a:solidFill>
                <a:ea typeface="+mj-ea"/>
                <a:cs typeface="+mj-cs"/>
              </a:rPr>
              <a:t>Clinical</a:t>
            </a:r>
            <a:r>
              <a:rPr lang="fr-FR" sz="2400" b="1" dirty="0">
                <a:solidFill>
                  <a:schemeClr val="tx1">
                    <a:lumMod val="75000"/>
                    <a:lumOff val="25000"/>
                  </a:schemeClr>
                </a:solidFill>
                <a:ea typeface="+mj-ea"/>
                <a:cs typeface="+mj-cs"/>
              </a:rPr>
              <a:t> Information Mode (SCIM) </a:t>
            </a:r>
            <a:r>
              <a:rPr lang="en-US" sz="2400" b="1" dirty="0" smtClean="0">
                <a:solidFill>
                  <a:schemeClr val="tx1">
                    <a:lumMod val="75000"/>
                    <a:lumOff val="25000"/>
                  </a:schemeClr>
                </a:solidFill>
                <a:ea typeface="+mj-ea"/>
                <a:cs typeface="+mj-cs"/>
              </a:rPr>
              <a:t>enabled data delivery</a:t>
            </a:r>
            <a:endParaRPr lang="en-US" sz="2400" b="1" dirty="0">
              <a:solidFill>
                <a:schemeClr val="tx1">
                  <a:lumMod val="75000"/>
                  <a:lumOff val="25000"/>
                </a:schemeClr>
              </a:solidFill>
              <a:ea typeface="+mj-ea"/>
              <a:cs typeface="+mj-cs"/>
            </a:endParaRPr>
          </a:p>
        </p:txBody>
      </p: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15678" y="1564490"/>
            <a:ext cx="12216808"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rgbClr val="C00000"/>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b="1" dirty="0">
                <a:solidFill>
                  <a:srgbClr val="C00000"/>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73530"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b="1" dirty="0">
                <a:solidFill>
                  <a:srgbClr val="C00000"/>
                </a:solidFill>
                <a:latin typeface="Century Gothic" panose="020B0502020202020204" pitchFamily="34" charset="0"/>
              </a:rPr>
              <a:t>Digital </a:t>
            </a:r>
            <a:r>
              <a:rPr lang="en-US" sz="1200" b="1" dirty="0" err="1">
                <a:solidFill>
                  <a:srgbClr val="C00000"/>
                </a:solidFill>
                <a:latin typeface="Century Gothic" panose="020B0502020202020204" pitchFamily="34" charset="0"/>
              </a:rPr>
              <a:t>Analys</a:t>
            </a:r>
            <a:r>
              <a:rPr lang="en-US" sz="1200" b="1" dirty="0">
                <a:solidFill>
                  <a:srgbClr val="C00000"/>
                </a:solidFill>
                <a:latin typeface="Century Gothic" panose="020B0502020202020204" pitchFamily="34" charset="0"/>
              </a:rPr>
              <a:t>is Results</a:t>
            </a:r>
          </a:p>
        </p:txBody>
      </p:sp>
    </p:spTree>
    <p:extLst>
      <p:ext uri="{BB962C8B-B14F-4D97-AF65-F5344CB8AC3E}">
        <p14:creationId xmlns:p14="http://schemas.microsoft.com/office/powerpoint/2010/main" val="2003422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solidFill>
          <a:ln>
            <a:solidFill>
              <a:schemeClr val="accent5">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r>
              <a:rPr lang="en-US" sz="1200" dirty="0">
                <a:solidFill>
                  <a:prstClr val="white"/>
                </a:solidFill>
                <a:latin typeface="Arial"/>
              </a:rPr>
              <a:t>l</a:t>
            </a:r>
          </a:p>
        </p:txBody>
      </p:sp>
      <p:pic>
        <p:nvPicPr>
          <p:cNvPr id="213" name="Picture 212"/>
          <p:cNvPicPr>
            <a:picLocks noChangeAspect="1"/>
          </p:cNvPicPr>
          <p:nvPr/>
        </p:nvPicPr>
        <p:blipFill>
          <a:blip r:embed="rId3">
            <a:duotone>
              <a:schemeClr val="accent2">
                <a:shade val="45000"/>
                <a:satMod val="135000"/>
              </a:schemeClr>
              <a:prstClr val="white"/>
            </a:duotone>
            <a:extLst/>
          </a:blip>
          <a:stretch>
            <a:fillRect/>
          </a:stretch>
        </p:blipFill>
        <p:spPr>
          <a:xfrm rot="16200000">
            <a:off x="2855546" y="3339210"/>
            <a:ext cx="1847613" cy="279738"/>
          </a:xfrm>
          <a:prstGeom prst="rect">
            <a:avLst/>
          </a:prstGeom>
          <a:solidFill>
            <a:schemeClr val="bg1"/>
          </a:solidFill>
          <a:ln>
            <a:noFill/>
          </a:ln>
          <a:effectLst/>
        </p:spPr>
      </p:pic>
      <p:pic>
        <p:nvPicPr>
          <p:cNvPr id="214" name="Picture 213"/>
          <p:cNvPicPr>
            <a:picLocks noChangeAspect="1"/>
          </p:cNvPicPr>
          <p:nvPr/>
        </p:nvPicPr>
        <p:blipFill>
          <a:blip r:embed="rId3">
            <a:duotone>
              <a:schemeClr val="accent2">
                <a:shade val="45000"/>
                <a:satMod val="135000"/>
              </a:schemeClr>
              <a:prstClr val="white"/>
            </a:duotone>
            <a:extLst/>
          </a:blip>
          <a:stretch>
            <a:fillRect/>
          </a:stretch>
        </p:blipFill>
        <p:spPr>
          <a:xfrm rot="16200000">
            <a:off x="4627035" y="3385519"/>
            <a:ext cx="1847613" cy="279738"/>
          </a:xfrm>
          <a:prstGeom prst="rect">
            <a:avLst/>
          </a:prstGeom>
          <a:solidFill>
            <a:schemeClr val="bg1"/>
          </a:solidFill>
          <a:ln>
            <a:noFill/>
          </a:ln>
          <a:effectLst/>
        </p:spPr>
      </p:pic>
      <p:pic>
        <p:nvPicPr>
          <p:cNvPr id="215" name="Picture 214"/>
          <p:cNvPicPr>
            <a:picLocks noChangeAspect="1"/>
          </p:cNvPicPr>
          <p:nvPr/>
        </p:nvPicPr>
        <p:blipFill>
          <a:blip r:embed="rId3">
            <a:duotone>
              <a:schemeClr val="accent2">
                <a:shade val="45000"/>
                <a:satMod val="135000"/>
              </a:schemeClr>
              <a:prstClr val="white"/>
            </a:duotone>
            <a:extLst/>
          </a:blip>
          <a:stretch>
            <a:fillRect/>
          </a:stretch>
        </p:blipFill>
        <p:spPr>
          <a:xfrm rot="16200000">
            <a:off x="6473979" y="3460524"/>
            <a:ext cx="1847613" cy="279738"/>
          </a:xfrm>
          <a:prstGeom prst="rect">
            <a:avLst/>
          </a:prstGeom>
          <a:solidFill>
            <a:schemeClr val="bg1"/>
          </a:solidFill>
          <a:ln>
            <a:noFill/>
          </a:ln>
          <a:effectLst/>
        </p:spPr>
      </p:pic>
      <p:pic>
        <p:nvPicPr>
          <p:cNvPr id="216" name="Picture 215"/>
          <p:cNvPicPr>
            <a:picLocks noChangeAspect="1"/>
          </p:cNvPicPr>
          <p:nvPr/>
        </p:nvPicPr>
        <p:blipFill>
          <a:blip r:embed="rId3">
            <a:duotone>
              <a:schemeClr val="accent2">
                <a:shade val="45000"/>
                <a:satMod val="135000"/>
              </a:schemeClr>
              <a:prstClr val="white"/>
            </a:duotone>
            <a:extLst/>
          </a:blip>
          <a:stretch>
            <a:fillRect/>
          </a:stretch>
        </p:blipFill>
        <p:spPr>
          <a:xfrm rot="16200000">
            <a:off x="8042687" y="3440960"/>
            <a:ext cx="1847613" cy="279738"/>
          </a:xfrm>
          <a:prstGeom prst="rect">
            <a:avLst/>
          </a:prstGeom>
          <a:solidFill>
            <a:schemeClr val="bg1"/>
          </a:solidFill>
          <a:ln>
            <a:noFill/>
          </a:ln>
          <a:effectLst/>
        </p:spPr>
      </p:pic>
      <p:pic>
        <p:nvPicPr>
          <p:cNvPr id="186" name="Picture 185"/>
          <p:cNvPicPr>
            <a:picLocks noChangeAspect="1"/>
          </p:cNvPicPr>
          <p:nvPr/>
        </p:nvPicPr>
        <p:blipFill>
          <a:blip r:embed="rId3">
            <a:duotone>
              <a:schemeClr val="accent2">
                <a:shade val="45000"/>
                <a:satMod val="135000"/>
              </a:schemeClr>
              <a:prstClr val="white"/>
            </a:duotone>
            <a:extLst/>
          </a:blip>
          <a:stretch>
            <a:fillRect/>
          </a:stretch>
        </p:blipFill>
        <p:spPr>
          <a:xfrm>
            <a:off x="9075637" y="2164274"/>
            <a:ext cx="1952982" cy="295692"/>
          </a:xfrm>
          <a:prstGeom prst="rect">
            <a:avLst/>
          </a:prstGeom>
          <a:solidFill>
            <a:schemeClr val="bg1"/>
          </a:solidFill>
          <a:ln>
            <a:noFill/>
          </a:ln>
          <a:effectLst/>
        </p:spPr>
      </p:pic>
      <p:pic>
        <p:nvPicPr>
          <p:cNvPr id="187" name="Picture 186"/>
          <p:cNvPicPr>
            <a:picLocks noChangeAspect="1"/>
          </p:cNvPicPr>
          <p:nvPr/>
        </p:nvPicPr>
        <p:blipFill>
          <a:blip r:embed="rId3">
            <a:duotone>
              <a:schemeClr val="accent2">
                <a:shade val="45000"/>
                <a:satMod val="135000"/>
              </a:schemeClr>
              <a:prstClr val="white"/>
            </a:duotone>
            <a:extLst/>
          </a:blip>
          <a:stretch>
            <a:fillRect/>
          </a:stretch>
        </p:blipFill>
        <p:spPr>
          <a:xfrm rot="16200000">
            <a:off x="10067187" y="1380025"/>
            <a:ext cx="1847613" cy="279738"/>
          </a:xfrm>
          <a:prstGeom prst="rect">
            <a:avLst/>
          </a:prstGeom>
          <a:solidFill>
            <a:schemeClr val="bg1"/>
          </a:solidFill>
          <a:ln>
            <a:noFill/>
          </a:ln>
          <a:effectLst/>
        </p:spPr>
      </p:pic>
      <p:sp>
        <p:nvSpPr>
          <p:cNvPr id="5" name="Rectangle 3"/>
          <p:cNvSpPr>
            <a:spLocks noChangeArrowheads="1"/>
          </p:cNvSpPr>
          <p:nvPr/>
        </p:nvSpPr>
        <p:spPr bwMode="auto">
          <a:xfrm>
            <a:off x="0" y="190946"/>
            <a:ext cx="153947" cy="30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97" tIns="38098" rIns="76197" bIns="38098" numCol="1" anchor="ctr" anchorCtr="0" compatLnSpc="1">
            <a:prstTxWarp prst="textNoShape">
              <a:avLst/>
            </a:prstTxWarp>
            <a:spAutoFit/>
          </a:bodyPr>
          <a:lstStyle/>
          <a:p>
            <a:pPr defTabSz="544237" fontAlgn="base">
              <a:spcBef>
                <a:spcPct val="0"/>
              </a:spcBef>
              <a:spcAft>
                <a:spcPct val="0"/>
              </a:spcAft>
              <a:defRPr/>
            </a:pPr>
            <a:endParaRPr lang="en-US" sz="1500" dirty="0">
              <a:solidFill>
                <a:srgbClr val="000000"/>
              </a:solidFill>
              <a:latin typeface="Arial" charset="0"/>
              <a:ea typeface="ＭＳ Ｐゴシック" charset="0"/>
            </a:endParaRPr>
          </a:p>
        </p:txBody>
      </p:sp>
      <p:sp>
        <p:nvSpPr>
          <p:cNvPr id="63" name="Rectangle 62"/>
          <p:cNvSpPr/>
          <p:nvPr/>
        </p:nvSpPr>
        <p:spPr>
          <a:xfrm>
            <a:off x="182602" y="5920159"/>
            <a:ext cx="1361253"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CONCEPT</a:t>
            </a:r>
            <a:r>
              <a:rPr lang="en-US" sz="1300" b="1" dirty="0">
                <a:solidFill>
                  <a:srgbClr val="263F6A">
                    <a:lumMod val="75000"/>
                  </a:srgbClr>
                </a:solidFill>
                <a:latin typeface="Century Gothic" panose="020B0502020202020204" pitchFamily="34" charset="0"/>
                <a:ea typeface="ＭＳ Ｐゴシック" charset="0"/>
              </a:rPr>
              <a:t>S</a:t>
            </a:r>
          </a:p>
        </p:txBody>
      </p:sp>
      <p:sp>
        <p:nvSpPr>
          <p:cNvPr id="75" name="Rectangle 74"/>
          <p:cNvSpPr/>
          <p:nvPr/>
        </p:nvSpPr>
        <p:spPr>
          <a:xfrm>
            <a:off x="9257343" y="531847"/>
            <a:ext cx="1341349" cy="446272"/>
          </a:xfrm>
          <a:prstGeom prst="rect">
            <a:avLst/>
          </a:prstGeom>
          <a:noFill/>
          <a:ln>
            <a:noFill/>
          </a:ln>
        </p:spPr>
        <p:txBody>
          <a:bodyPr wrap="square" lIns="76197" tIns="38098" rIns="76197" bIns="38098">
            <a:spAutoFit/>
          </a:bodyPr>
          <a:lstStyle/>
          <a:p>
            <a:pPr algn="r" defTabSz="914363">
              <a:spcAft>
                <a:spcPts val="2000"/>
              </a:spcAft>
              <a:defRPr/>
            </a:pPr>
            <a:r>
              <a:rPr lang="en-US" sz="1200" dirty="0">
                <a:solidFill>
                  <a:srgbClr val="263F6A">
                    <a:lumMod val="75000"/>
                  </a:srgbClr>
                </a:solidFill>
                <a:latin typeface="Century Gothic" panose="020B0502020202020204" pitchFamily="34" charset="0"/>
                <a:ea typeface="ＭＳ Ｐゴシック" charset="0"/>
              </a:rPr>
              <a:t>Timely, trusted information</a:t>
            </a:r>
          </a:p>
        </p:txBody>
      </p:sp>
      <p:sp>
        <p:nvSpPr>
          <p:cNvPr id="76" name="Rectangle 75"/>
          <p:cNvSpPr/>
          <p:nvPr/>
        </p:nvSpPr>
        <p:spPr>
          <a:xfrm>
            <a:off x="29839" y="4755514"/>
            <a:ext cx="1666778"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STANDARDS</a:t>
            </a:r>
          </a:p>
        </p:txBody>
      </p:sp>
      <p:sp>
        <p:nvSpPr>
          <p:cNvPr id="77" name="Rectangle 76"/>
          <p:cNvSpPr/>
          <p:nvPr/>
        </p:nvSpPr>
        <p:spPr>
          <a:xfrm>
            <a:off x="100921" y="3590869"/>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rPr>
              <a:t>SPECIFICATIONS</a:t>
            </a:r>
            <a:endParaRPr lang="en-US" sz="1300" b="1" dirty="0">
              <a:solidFill>
                <a:srgbClr val="263F6A">
                  <a:lumMod val="75000"/>
                </a:srgbClr>
              </a:solidFill>
              <a:latin typeface="Century Gothic" panose="020B0502020202020204" pitchFamily="34" charset="0"/>
              <a:ea typeface="ＭＳ Ｐゴシック" charset="0"/>
            </a:endParaRPr>
          </a:p>
        </p:txBody>
      </p:sp>
      <p:pic>
        <p:nvPicPr>
          <p:cNvPr id="15" name="Picture 14"/>
          <p:cNvPicPr>
            <a:picLocks noChangeAspect="1"/>
          </p:cNvPicPr>
          <p:nvPr/>
        </p:nvPicPr>
        <p:blipFill>
          <a:blip r:embed="rId4">
            <a:duotone>
              <a:schemeClr val="accent5">
                <a:shade val="45000"/>
                <a:satMod val="135000"/>
              </a:schemeClr>
              <a:prstClr val="white"/>
            </a:duotone>
          </a:blip>
          <a:stretch>
            <a:fillRect/>
          </a:stretch>
        </p:blipFill>
        <p:spPr>
          <a:xfrm>
            <a:off x="10597728" y="367202"/>
            <a:ext cx="765308" cy="765308"/>
          </a:xfrm>
          <a:prstGeom prst="rect">
            <a:avLst/>
          </a:prstGeom>
        </p:spPr>
      </p:pic>
      <p:sp>
        <p:nvSpPr>
          <p:cNvPr id="17" name="Rectangle 16"/>
          <p:cNvSpPr/>
          <p:nvPr/>
        </p:nvSpPr>
        <p:spPr>
          <a:xfrm>
            <a:off x="1582892"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Trial Design</a:t>
            </a:r>
          </a:p>
        </p:txBody>
      </p:sp>
      <p:sp>
        <p:nvSpPr>
          <p:cNvPr id="18" name="Rectangle 17"/>
          <p:cNvSpPr/>
          <p:nvPr/>
        </p:nvSpPr>
        <p:spPr>
          <a:xfrm>
            <a:off x="3113371"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Collection of observed data</a:t>
            </a:r>
          </a:p>
        </p:txBody>
      </p:sp>
      <p:sp>
        <p:nvSpPr>
          <p:cNvPr id="19" name="Rectangle 18"/>
          <p:cNvSpPr/>
          <p:nvPr/>
        </p:nvSpPr>
        <p:spPr>
          <a:xfrm>
            <a:off x="4816571" y="5863950"/>
            <a:ext cx="1572117"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Submission datasets (SDTM)</a:t>
            </a:r>
          </a:p>
        </p:txBody>
      </p:sp>
      <p:sp>
        <p:nvSpPr>
          <p:cNvPr id="20" name="Rectangle 19"/>
          <p:cNvSpPr/>
          <p:nvPr/>
        </p:nvSpPr>
        <p:spPr>
          <a:xfrm>
            <a:off x="6730635" y="5863950"/>
            <a:ext cx="1517681"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defRPr/>
            </a:pPr>
            <a:r>
              <a:rPr lang="en-US" sz="1200" dirty="0">
                <a:solidFill>
                  <a:schemeClr val="accent5">
                    <a:lumMod val="75000"/>
                  </a:schemeClr>
                </a:solidFill>
                <a:latin typeface="Century Gothic" panose="020B0502020202020204" pitchFamily="34" charset="0"/>
                <a:ea typeface="ＭＳ Ｐゴシック" charset="0"/>
              </a:rPr>
              <a:t>Analysis Datasets</a:t>
            </a:r>
          </a:p>
          <a:p>
            <a:pPr algn="ctr" defTabSz="914363">
              <a:defRPr/>
            </a:pPr>
            <a:r>
              <a:rPr lang="en-US" sz="1200" dirty="0">
                <a:solidFill>
                  <a:schemeClr val="accent5">
                    <a:lumMod val="75000"/>
                  </a:schemeClr>
                </a:solidFill>
                <a:latin typeface="Century Gothic" panose="020B0502020202020204" pitchFamily="34" charset="0"/>
              </a:rPr>
              <a:t>(ADAM)</a:t>
            </a:r>
          </a:p>
        </p:txBody>
      </p:sp>
      <p:sp>
        <p:nvSpPr>
          <p:cNvPr id="21" name="Rectangle 20"/>
          <p:cNvSpPr/>
          <p:nvPr/>
        </p:nvSpPr>
        <p:spPr>
          <a:xfrm>
            <a:off x="8433835" y="5863950"/>
            <a:ext cx="1361253" cy="446272"/>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Analysis Results (TFL)</a:t>
            </a:r>
          </a:p>
        </p:txBody>
      </p:sp>
      <p:sp>
        <p:nvSpPr>
          <p:cNvPr id="22" name="Rectangle 21"/>
          <p:cNvSpPr/>
          <p:nvPr/>
        </p:nvSpPr>
        <p:spPr>
          <a:xfrm>
            <a:off x="10137037" y="5863950"/>
            <a:ext cx="1361253" cy="261606"/>
          </a:xfrm>
          <a:prstGeom prst="rect">
            <a:avLst/>
          </a:prstGeom>
          <a:solidFill>
            <a:schemeClr val="bg1"/>
          </a:solidFill>
          <a:ln>
            <a:noFill/>
          </a:ln>
          <a:effectLst>
            <a:softEdge rad="635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ea typeface="ＭＳ Ｐゴシック" charset="0"/>
              </a:rPr>
              <a:t>Disclosure</a:t>
            </a:r>
          </a:p>
        </p:txBody>
      </p:sp>
      <p:sp>
        <p:nvSpPr>
          <p:cNvPr id="153" name="Flowchart: Magnetic Disk 152"/>
          <p:cNvSpPr/>
          <p:nvPr/>
        </p:nvSpPr>
        <p:spPr>
          <a:xfrm>
            <a:off x="3626943" y="2636970"/>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4" name="Rectangle 153"/>
          <p:cNvSpPr/>
          <p:nvPr/>
        </p:nvSpPr>
        <p:spPr>
          <a:xfrm rot="5400000">
            <a:off x="3631282" y="2438261"/>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5" name="Flowchart: Magnetic Disk 154"/>
          <p:cNvSpPr/>
          <p:nvPr/>
        </p:nvSpPr>
        <p:spPr>
          <a:xfrm>
            <a:off x="5330286" y="2110695"/>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6" name="Flowchart: Magnetic Disk 155"/>
          <p:cNvSpPr/>
          <p:nvPr/>
        </p:nvSpPr>
        <p:spPr>
          <a:xfrm>
            <a:off x="5507781" y="225849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7" name="Flowchart: Magnetic Disk 156"/>
          <p:cNvSpPr/>
          <p:nvPr/>
        </p:nvSpPr>
        <p:spPr>
          <a:xfrm>
            <a:off x="5393097" y="2636971"/>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58" name="Rectangle 157"/>
          <p:cNvSpPr/>
          <p:nvPr/>
        </p:nvSpPr>
        <p:spPr>
          <a:xfrm rot="5400000">
            <a:off x="5397437" y="2438262"/>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59" name="Flowchart: Magnetic Disk 158"/>
          <p:cNvSpPr/>
          <p:nvPr/>
        </p:nvSpPr>
        <p:spPr>
          <a:xfrm>
            <a:off x="7184622" y="212194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0" name="Flowchart: Magnetic Disk 159"/>
          <p:cNvSpPr/>
          <p:nvPr/>
        </p:nvSpPr>
        <p:spPr>
          <a:xfrm>
            <a:off x="7362117" y="2269752"/>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1" name="Flowchart: Magnetic Disk 160"/>
          <p:cNvSpPr/>
          <p:nvPr/>
        </p:nvSpPr>
        <p:spPr>
          <a:xfrm>
            <a:off x="7247433" y="264822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2" name="Rectangle 161"/>
          <p:cNvSpPr/>
          <p:nvPr/>
        </p:nvSpPr>
        <p:spPr>
          <a:xfrm rot="5400000">
            <a:off x="7251772" y="2449515"/>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163" name="Flowchart: Magnetic Disk 162"/>
          <p:cNvSpPr/>
          <p:nvPr/>
        </p:nvSpPr>
        <p:spPr>
          <a:xfrm>
            <a:off x="8753330" y="212263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4" name="Flowchart: Magnetic Disk 163"/>
          <p:cNvSpPr/>
          <p:nvPr/>
        </p:nvSpPr>
        <p:spPr>
          <a:xfrm>
            <a:off x="8930825" y="2270437"/>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65" name="Flowchart: Magnetic Disk 164"/>
          <p:cNvSpPr/>
          <p:nvPr/>
        </p:nvSpPr>
        <p:spPr>
          <a:xfrm>
            <a:off x="8816140" y="2648909"/>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schemeClr val="accent5">
                  <a:lumMod val="75000"/>
                </a:schemeClr>
              </a:solidFill>
              <a:latin typeface="Arial"/>
            </a:endParaRPr>
          </a:p>
        </p:txBody>
      </p:sp>
      <p:sp>
        <p:nvSpPr>
          <p:cNvPr id="166" name="Rectangle 165"/>
          <p:cNvSpPr/>
          <p:nvPr/>
        </p:nvSpPr>
        <p:spPr>
          <a:xfrm rot="5400000">
            <a:off x="8820480" y="2450200"/>
            <a:ext cx="521392" cy="261606"/>
          </a:xfrm>
          <a:prstGeom prst="rect">
            <a:avLst/>
          </a:prstGeom>
          <a:noFill/>
          <a:ln>
            <a:noFill/>
          </a:ln>
          <a:effectLst>
            <a:softEdge rad="63500"/>
          </a:effectLst>
        </p:spPr>
        <p:txBody>
          <a:bodyPr wrap="square" lIns="76197" tIns="38098" rIns="76197" bIns="38098" anchor="ctr">
            <a:spAutoFit/>
          </a:bodyPr>
          <a:lstStyle/>
          <a:p>
            <a:pPr algn="ctr" defTabSz="914363">
              <a:spcAft>
                <a:spcPts val="2000"/>
              </a:spcAft>
              <a:defRPr/>
            </a:pPr>
            <a:r>
              <a:rPr lang="en-US" sz="1200" dirty="0">
                <a:solidFill>
                  <a:srgbClr val="000000">
                    <a:lumMod val="75000"/>
                    <a:lumOff val="25000"/>
                  </a:srgbClr>
                </a:solidFill>
                <a:latin typeface="Century Gothic" panose="020B0502020202020204" pitchFamily="34" charset="0"/>
                <a:ea typeface="ＭＳ Ｐゴシック" charset="0"/>
              </a:rPr>
              <a:t>…</a:t>
            </a:r>
          </a:p>
        </p:txBody>
      </p:sp>
      <p:sp>
        <p:nvSpPr>
          <p:cNvPr id="243" name="Rectangle 242"/>
          <p:cNvSpPr/>
          <p:nvPr/>
        </p:nvSpPr>
        <p:spPr>
          <a:xfrm>
            <a:off x="2459716" y="585203"/>
            <a:ext cx="2208832" cy="261606"/>
          </a:xfrm>
          <a:prstGeom prst="rect">
            <a:avLst/>
          </a:prstGeom>
          <a:noFill/>
          <a:ln>
            <a:noFill/>
          </a:ln>
        </p:spPr>
        <p:txBody>
          <a:bodyPr wrap="square" lIns="76197" tIns="38098" rIns="76197" bIns="38098">
            <a:spAutoFit/>
          </a:bodyPr>
          <a:lstStyle/>
          <a:p>
            <a:pPr defTabSz="914363">
              <a:spcAft>
                <a:spcPts val="2000"/>
              </a:spcAft>
              <a:defRPr/>
            </a:pPr>
            <a:r>
              <a:rPr lang="en-US" sz="1200" dirty="0">
                <a:solidFill>
                  <a:schemeClr val="accent5">
                    <a:lumMod val="75000"/>
                  </a:schemeClr>
                </a:solidFill>
                <a:latin typeface="Century Gothic" panose="020B0502020202020204" pitchFamily="34" charset="0"/>
              </a:rPr>
              <a:t>Digital Design Package</a:t>
            </a:r>
          </a:p>
        </p:txBody>
      </p:sp>
      <p:sp>
        <p:nvSpPr>
          <p:cNvPr id="151" name="Flowchart: Magnetic Disk 150"/>
          <p:cNvSpPr/>
          <p:nvPr/>
        </p:nvSpPr>
        <p:spPr>
          <a:xfrm>
            <a:off x="3564132" y="2110694"/>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152" name="Flowchart: Magnetic Disk 151"/>
          <p:cNvSpPr/>
          <p:nvPr/>
        </p:nvSpPr>
        <p:spPr>
          <a:xfrm>
            <a:off x="3741627" y="2258498"/>
            <a:ext cx="300706" cy="231493"/>
          </a:xfrm>
          <a:prstGeom prst="flowChartMagneticDisk">
            <a:avLst/>
          </a:prstGeom>
          <a:solidFill>
            <a:schemeClr val="accent5">
              <a:lumMod val="20000"/>
              <a:lumOff val="80000"/>
            </a:schemeClr>
          </a:solid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defTabSz="544237" fontAlgn="base">
              <a:spcBef>
                <a:spcPct val="0"/>
              </a:spcBef>
              <a:spcAft>
                <a:spcPct val="0"/>
              </a:spcAft>
              <a:defRPr/>
            </a:pPr>
            <a:endParaRPr lang="en-US" sz="1200">
              <a:solidFill>
                <a:prstClr val="white"/>
              </a:solidFill>
              <a:latin typeface="Arial"/>
            </a:endParaRPr>
          </a:p>
        </p:txBody>
      </p:sp>
      <p:sp>
        <p:nvSpPr>
          <p:cNvPr id="283" name="Rectangle 282"/>
          <p:cNvSpPr/>
          <p:nvPr/>
        </p:nvSpPr>
        <p:spPr>
          <a:xfrm>
            <a:off x="5179518" y="2423448"/>
            <a:ext cx="700747"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SDTM</a:t>
            </a:r>
          </a:p>
        </p:txBody>
      </p:sp>
      <p:sp>
        <p:nvSpPr>
          <p:cNvPr id="284" name="Rectangle 283"/>
          <p:cNvSpPr/>
          <p:nvPr/>
        </p:nvSpPr>
        <p:spPr>
          <a:xfrm>
            <a:off x="7152372" y="2423448"/>
            <a:ext cx="62762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err="1">
                <a:solidFill>
                  <a:schemeClr val="accent5">
                    <a:lumMod val="75000"/>
                  </a:schemeClr>
                </a:solidFill>
                <a:latin typeface="Century Gothic" panose="020B0502020202020204" pitchFamily="34" charset="0"/>
                <a:ea typeface="ＭＳ Ｐゴシック" charset="0"/>
              </a:rPr>
              <a:t>ADaM</a:t>
            </a:r>
            <a:endParaRPr lang="en-US" sz="1200" dirty="0">
              <a:solidFill>
                <a:schemeClr val="accent5">
                  <a:lumMod val="75000"/>
                </a:schemeClr>
              </a:solidFill>
              <a:latin typeface="Century Gothic" panose="020B0502020202020204" pitchFamily="34" charset="0"/>
              <a:ea typeface="ＭＳ Ｐゴシック" charset="0"/>
            </a:endParaRPr>
          </a:p>
        </p:txBody>
      </p:sp>
      <p:sp>
        <p:nvSpPr>
          <p:cNvPr id="286" name="Rectangle 285"/>
          <p:cNvSpPr/>
          <p:nvPr/>
        </p:nvSpPr>
        <p:spPr>
          <a:xfrm>
            <a:off x="3351833" y="2423448"/>
            <a:ext cx="995592" cy="261606"/>
          </a:xfrm>
          <a:prstGeom prst="rect">
            <a:avLst/>
          </a:prstGeom>
          <a:solidFill>
            <a:schemeClr val="bg1"/>
          </a:solidFill>
          <a:ln>
            <a:noFill/>
          </a:ln>
          <a:effectLst>
            <a:softEdge rad="127000"/>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Raw data</a:t>
            </a:r>
          </a:p>
        </p:txBody>
      </p:sp>
      <p:cxnSp>
        <p:nvCxnSpPr>
          <p:cNvPr id="287" name="Curved Connector 286"/>
          <p:cNvCxnSpPr>
            <a:stCxn id="22" idx="2"/>
            <a:endCxn id="17" idx="2"/>
          </p:cNvCxnSpPr>
          <p:nvPr/>
        </p:nvCxnSpPr>
        <p:spPr>
          <a:xfrm rot="5400000">
            <a:off x="6540592" y="1848484"/>
            <a:ext cx="12700" cy="8554145"/>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Curved Connector 295"/>
          <p:cNvCxnSpPr>
            <a:stCxn id="18" idx="0"/>
            <a:endCxn id="17" idx="0"/>
          </p:cNvCxnSpPr>
          <p:nvPr/>
        </p:nvCxnSpPr>
        <p:spPr>
          <a:xfrm rot="16200000" flipV="1">
            <a:off x="3028759" y="5098710"/>
            <a:ext cx="12700" cy="1530479"/>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Curved Connector 301"/>
          <p:cNvCxnSpPr>
            <a:stCxn id="19" idx="0"/>
            <a:endCxn id="18" idx="0"/>
          </p:cNvCxnSpPr>
          <p:nvPr/>
        </p:nvCxnSpPr>
        <p:spPr>
          <a:xfrm rot="16200000" flipV="1">
            <a:off x="4698314" y="4959634"/>
            <a:ext cx="12700" cy="180863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5" name="Curved Connector 304"/>
          <p:cNvCxnSpPr>
            <a:stCxn id="20" idx="0"/>
            <a:endCxn id="19" idx="0"/>
          </p:cNvCxnSpPr>
          <p:nvPr/>
        </p:nvCxnSpPr>
        <p:spPr>
          <a:xfrm rot="16200000" flipV="1">
            <a:off x="6546053" y="4920527"/>
            <a:ext cx="12700" cy="188684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8" name="Curved Connector 307"/>
          <p:cNvCxnSpPr>
            <a:stCxn id="21" idx="0"/>
            <a:endCxn id="20" idx="0"/>
          </p:cNvCxnSpPr>
          <p:nvPr/>
        </p:nvCxnSpPr>
        <p:spPr>
          <a:xfrm rot="16200000" flipV="1">
            <a:off x="8301969" y="5051457"/>
            <a:ext cx="12700" cy="1624986"/>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1" name="Curved Connector 310"/>
          <p:cNvCxnSpPr>
            <a:stCxn id="22" idx="0"/>
            <a:endCxn id="21" idx="0"/>
          </p:cNvCxnSpPr>
          <p:nvPr/>
        </p:nvCxnSpPr>
        <p:spPr>
          <a:xfrm rot="16200000" flipV="1">
            <a:off x="9966063" y="5012349"/>
            <a:ext cx="12700" cy="1703202"/>
          </a:xfrm>
          <a:prstGeom prst="curvedConnector3">
            <a:avLst>
              <a:gd name="adj1" fmla="val 1800000"/>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5" name="Curved Connector 314"/>
          <p:cNvCxnSpPr>
            <a:stCxn id="21" idx="2"/>
            <a:endCxn id="17" idx="2"/>
          </p:cNvCxnSpPr>
          <p:nvPr/>
        </p:nvCxnSpPr>
        <p:spPr>
          <a:xfrm rot="5400000" flipH="1">
            <a:off x="5596658" y="2792418"/>
            <a:ext cx="184666" cy="6850943"/>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9" name="Curved Connector 318"/>
          <p:cNvCxnSpPr>
            <a:stCxn id="20" idx="2"/>
            <a:endCxn id="17" idx="2"/>
          </p:cNvCxnSpPr>
          <p:nvPr/>
        </p:nvCxnSpPr>
        <p:spPr>
          <a:xfrm rot="5400000" flipH="1">
            <a:off x="4784165" y="3604911"/>
            <a:ext cx="184666" cy="5225957"/>
          </a:xfrm>
          <a:prstGeom prst="curvedConnector3">
            <a:avLst>
              <a:gd name="adj1" fmla="val -123791"/>
            </a:avLst>
          </a:prstGeom>
          <a:ln w="12700">
            <a:solidFill>
              <a:schemeClr val="bg1">
                <a:lumMod val="6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08" name="Picture 207"/>
          <p:cNvPicPr>
            <a:picLocks noChangeAspect="1"/>
          </p:cNvPicPr>
          <p:nvPr/>
        </p:nvPicPr>
        <p:blipFill>
          <a:blip r:embed="rId3">
            <a:duotone>
              <a:schemeClr val="accent2">
                <a:shade val="45000"/>
                <a:satMod val="135000"/>
              </a:schemeClr>
              <a:prstClr val="white"/>
            </a:duotone>
            <a:extLst/>
          </a:blip>
          <a:stretch>
            <a:fillRect/>
          </a:stretch>
        </p:blipFill>
        <p:spPr>
          <a:xfrm rot="16200000">
            <a:off x="402260" y="2506817"/>
            <a:ext cx="3346891" cy="347987"/>
          </a:xfrm>
          <a:prstGeom prst="rect">
            <a:avLst/>
          </a:prstGeom>
          <a:solidFill>
            <a:schemeClr val="bg1"/>
          </a:solidFill>
          <a:ln>
            <a:noFill/>
          </a:ln>
          <a:effectLst/>
        </p:spPr>
      </p:pic>
      <p:pic>
        <p:nvPicPr>
          <p:cNvPr id="209" name="Picture 208"/>
          <p:cNvPicPr>
            <a:picLocks noChangeAspect="1"/>
          </p:cNvPicPr>
          <p:nvPr/>
        </p:nvPicPr>
        <p:blipFill>
          <a:blip r:embed="rId3">
            <a:duotone>
              <a:schemeClr val="accent2">
                <a:shade val="45000"/>
                <a:satMod val="135000"/>
              </a:schemeClr>
              <a:prstClr val="white"/>
            </a:duotone>
            <a:extLst/>
          </a:blip>
          <a:stretch>
            <a:fillRect/>
          </a:stretch>
        </p:blipFill>
        <p:spPr>
          <a:xfrm>
            <a:off x="1896300" y="4058565"/>
            <a:ext cx="1952982" cy="295692"/>
          </a:xfrm>
          <a:prstGeom prst="rect">
            <a:avLst/>
          </a:prstGeom>
          <a:solidFill>
            <a:schemeClr val="bg1"/>
          </a:solidFill>
          <a:ln>
            <a:noFill/>
          </a:ln>
          <a:effectLst/>
        </p:spPr>
      </p:pic>
      <p:pic>
        <p:nvPicPr>
          <p:cNvPr id="210" name="Picture 209"/>
          <p:cNvPicPr>
            <a:picLocks noChangeAspect="1"/>
          </p:cNvPicPr>
          <p:nvPr/>
        </p:nvPicPr>
        <p:blipFill>
          <a:blip r:embed="rId3">
            <a:duotone>
              <a:schemeClr val="accent2">
                <a:shade val="45000"/>
                <a:satMod val="135000"/>
              </a:schemeClr>
              <a:prstClr val="white"/>
            </a:duotone>
            <a:extLst/>
          </a:blip>
          <a:stretch>
            <a:fillRect/>
          </a:stretch>
        </p:blipFill>
        <p:spPr>
          <a:xfrm>
            <a:off x="4256217" y="4081652"/>
            <a:ext cx="1952982" cy="295692"/>
          </a:xfrm>
          <a:prstGeom prst="rect">
            <a:avLst/>
          </a:prstGeom>
          <a:solidFill>
            <a:schemeClr val="bg1"/>
          </a:solidFill>
          <a:ln>
            <a:noFill/>
          </a:ln>
          <a:effectLst/>
        </p:spPr>
      </p:pic>
      <p:pic>
        <p:nvPicPr>
          <p:cNvPr id="211" name="Picture 210"/>
          <p:cNvPicPr>
            <a:picLocks noChangeAspect="1"/>
          </p:cNvPicPr>
          <p:nvPr/>
        </p:nvPicPr>
        <p:blipFill>
          <a:blip r:embed="rId3">
            <a:duotone>
              <a:schemeClr val="accent2">
                <a:shade val="45000"/>
                <a:satMod val="135000"/>
              </a:schemeClr>
              <a:prstClr val="white"/>
            </a:duotone>
            <a:extLst/>
          </a:blip>
          <a:stretch>
            <a:fillRect/>
          </a:stretch>
        </p:blipFill>
        <p:spPr>
          <a:xfrm>
            <a:off x="6253325" y="4072129"/>
            <a:ext cx="1952982" cy="295692"/>
          </a:xfrm>
          <a:prstGeom prst="rect">
            <a:avLst/>
          </a:prstGeom>
          <a:solidFill>
            <a:schemeClr val="bg1"/>
          </a:solidFill>
          <a:ln>
            <a:noFill/>
          </a:ln>
          <a:effectLst/>
        </p:spPr>
      </p:pic>
      <p:pic>
        <p:nvPicPr>
          <p:cNvPr id="212" name="Picture 211"/>
          <p:cNvPicPr>
            <a:picLocks noChangeAspect="1"/>
          </p:cNvPicPr>
          <p:nvPr/>
        </p:nvPicPr>
        <p:blipFill>
          <a:blip r:embed="rId3">
            <a:duotone>
              <a:schemeClr val="accent2">
                <a:shade val="45000"/>
                <a:satMod val="135000"/>
              </a:schemeClr>
              <a:prstClr val="white"/>
            </a:duotone>
            <a:extLst/>
          </a:blip>
          <a:stretch>
            <a:fillRect/>
          </a:stretch>
        </p:blipFill>
        <p:spPr>
          <a:xfrm>
            <a:off x="7720987" y="4091195"/>
            <a:ext cx="1952982" cy="295692"/>
          </a:xfrm>
          <a:prstGeom prst="rect">
            <a:avLst/>
          </a:prstGeom>
          <a:solidFill>
            <a:schemeClr val="bg1"/>
          </a:solidFill>
          <a:ln>
            <a:noFill/>
          </a:ln>
          <a:effectLst/>
        </p:spPr>
      </p:pic>
      <p:cxnSp>
        <p:nvCxnSpPr>
          <p:cNvPr id="10" name="Straight Connector 9"/>
          <p:cNvCxnSpPr/>
          <p:nvPr/>
        </p:nvCxnSpPr>
        <p:spPr>
          <a:xfrm>
            <a:off x="29839" y="1539496"/>
            <a:ext cx="12202647" cy="0"/>
          </a:xfrm>
          <a:prstGeom prst="line">
            <a:avLst/>
          </a:prstGeom>
          <a:ln w="57150">
            <a:solidFill>
              <a:schemeClr val="accent5">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5"/>
          <a:stretch>
            <a:fillRect/>
          </a:stretch>
        </p:blipFill>
        <p:spPr>
          <a:xfrm>
            <a:off x="248882" y="1049279"/>
            <a:ext cx="1218705" cy="1543693"/>
          </a:xfrm>
          <a:prstGeom prst="rect">
            <a:avLst/>
          </a:prstGeom>
        </p:spPr>
      </p:pic>
      <p:pic>
        <p:nvPicPr>
          <p:cNvPr id="242" name="Picture 241"/>
          <p:cNvPicPr>
            <a:picLocks noChangeAspect="1"/>
          </p:cNvPicPr>
          <p:nvPr/>
        </p:nvPicPr>
        <p:blipFill>
          <a:blip r:embed="rId4">
            <a:duotone>
              <a:schemeClr val="accent5">
                <a:shade val="45000"/>
                <a:satMod val="135000"/>
              </a:schemeClr>
              <a:prstClr val="white"/>
            </a:duotone>
          </a:blip>
          <a:stretch>
            <a:fillRect/>
          </a:stretch>
        </p:blipFill>
        <p:spPr>
          <a:xfrm>
            <a:off x="1662874" y="367202"/>
            <a:ext cx="765308" cy="765308"/>
          </a:xfrm>
          <a:prstGeom prst="rect">
            <a:avLst/>
          </a:prstGeom>
        </p:spPr>
      </p:pic>
      <p:pic>
        <p:nvPicPr>
          <p:cNvPr id="217" name="Picture 216"/>
          <p:cNvPicPr>
            <a:picLocks noChangeAspect="1"/>
          </p:cNvPicPr>
          <p:nvPr/>
        </p:nvPicPr>
        <p:blipFill>
          <a:blip r:embed="rId3">
            <a:duotone>
              <a:schemeClr val="accent2">
                <a:shade val="45000"/>
                <a:satMod val="135000"/>
              </a:schemeClr>
              <a:prstClr val="white"/>
            </a:duotone>
            <a:extLst/>
          </a:blip>
          <a:stretch>
            <a:fillRect/>
          </a:stretch>
        </p:blipFill>
        <p:spPr>
          <a:xfrm rot="16200000">
            <a:off x="1960692" y="4622747"/>
            <a:ext cx="918824" cy="369998"/>
          </a:xfrm>
          <a:prstGeom prst="rect">
            <a:avLst/>
          </a:prstGeom>
          <a:solidFill>
            <a:schemeClr val="bg1"/>
          </a:solidFill>
          <a:ln>
            <a:noFill/>
          </a:ln>
          <a:effectLst/>
        </p:spPr>
      </p:pic>
      <p:pic>
        <p:nvPicPr>
          <p:cNvPr id="2" name="Picture 1"/>
          <p:cNvPicPr>
            <a:picLocks noChangeAspect="1"/>
          </p:cNvPicPr>
          <p:nvPr/>
        </p:nvPicPr>
        <p:blipFill>
          <a:blip r:embed="rId6"/>
          <a:stretch>
            <a:fillRect/>
          </a:stretch>
        </p:blipFill>
        <p:spPr>
          <a:xfrm>
            <a:off x="1901712" y="4677564"/>
            <a:ext cx="819589" cy="766598"/>
          </a:xfrm>
          <a:prstGeom prst="rect">
            <a:avLst/>
          </a:prstGeom>
          <a:solidFill>
            <a:schemeClr val="bg1">
              <a:lumMod val="95000"/>
            </a:schemeClr>
          </a:solidFill>
          <a:ln w="28575">
            <a:solidFill>
              <a:schemeClr val="bg1">
                <a:lumMod val="95000"/>
              </a:schemeClr>
            </a:solidFill>
          </a:ln>
          <a:effectLst>
            <a:innerShdw blurRad="76200">
              <a:schemeClr val="bg1">
                <a:lumMod val="50000"/>
              </a:schemeClr>
            </a:innerShdw>
          </a:effectLst>
        </p:spPr>
      </p:pic>
      <p:sp>
        <p:nvSpPr>
          <p:cNvPr id="218" name="Rectangle 217"/>
          <p:cNvSpPr/>
          <p:nvPr/>
        </p:nvSpPr>
        <p:spPr>
          <a:xfrm>
            <a:off x="0" y="1564490"/>
            <a:ext cx="12232486" cy="5279018"/>
          </a:xfrm>
          <a:prstGeom prst="rect">
            <a:avLst/>
          </a:prstGeom>
          <a:solidFill>
            <a:schemeClr val="accent5">
              <a:lumMod val="40000"/>
              <a:lumOff val="6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defTabSz="544237" fontAlgn="base">
              <a:spcBef>
                <a:spcPct val="0"/>
              </a:spcBef>
              <a:spcAft>
                <a:spcPct val="0"/>
              </a:spcAft>
              <a:defRPr/>
            </a:pPr>
            <a:endParaRPr lang="en-US" sz="1200" dirty="0">
              <a:solidFill>
                <a:prstClr val="white"/>
              </a:solidFill>
              <a:latin typeface="Arial"/>
            </a:endParaRPr>
          </a:p>
        </p:txBody>
      </p:sp>
      <p:sp>
        <p:nvSpPr>
          <p:cNvPr id="220" name="Rectangle 219"/>
          <p:cNvSpPr/>
          <p:nvPr/>
        </p:nvSpPr>
        <p:spPr>
          <a:xfrm>
            <a:off x="10014797" y="3372131"/>
            <a:ext cx="2125118" cy="1897956"/>
          </a:xfrm>
          <a:prstGeom prst="rect">
            <a:avLst/>
          </a:prstGeom>
          <a:noFill/>
          <a:ln>
            <a:solidFill>
              <a:schemeClr val="accent5">
                <a:lumMod val="75000"/>
              </a:schemeClr>
            </a:solidFill>
          </a:ln>
          <a:effectLst>
            <a:softEdge rad="63500"/>
          </a:effectLst>
        </p:spPr>
        <p:txBody>
          <a:bodyPr wrap="square" lIns="76197" tIns="38098" rIns="76197" bIns="38098">
            <a:spAutoFit/>
          </a:bodyPr>
          <a:lstStyle/>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Semantic Clinical Information Model (federated)</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Digital</a:t>
            </a:r>
          </a:p>
          <a:p>
            <a:pPr marL="387599"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Connected</a:t>
            </a:r>
          </a:p>
          <a:p>
            <a:pPr marL="186524" indent="-186524" defTabSz="914363">
              <a:spcAft>
                <a:spcPts val="1000"/>
              </a:spcAft>
              <a:buFont typeface="Wingdings" panose="05000000000000000000" pitchFamily="2" charset="2"/>
              <a:buChar char="§"/>
              <a:defRPr/>
            </a:pPr>
            <a:r>
              <a:rPr lang="en-US" sz="1300" dirty="0">
                <a:solidFill>
                  <a:schemeClr val="accent5">
                    <a:lumMod val="75000"/>
                  </a:schemeClr>
                </a:solidFill>
                <a:latin typeface="Century Gothic" panose="020B0502020202020204" pitchFamily="34" charset="0"/>
              </a:rPr>
              <a:t>30-50% $ reduction via automation</a:t>
            </a:r>
          </a:p>
        </p:txBody>
      </p:sp>
      <p:pic>
        <p:nvPicPr>
          <p:cNvPr id="199" name="Picture 198"/>
          <p:cNvPicPr>
            <a:picLocks noChangeAspect="1"/>
          </p:cNvPicPr>
          <p:nvPr/>
        </p:nvPicPr>
        <p:blipFill>
          <a:blip r:embed="rId7"/>
          <a:stretch>
            <a:fillRect/>
          </a:stretch>
        </p:blipFill>
        <p:spPr>
          <a:xfrm>
            <a:off x="3106048"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5" name="Picture 204"/>
          <p:cNvPicPr>
            <a:picLocks noChangeAspect="1"/>
          </p:cNvPicPr>
          <p:nvPr/>
        </p:nvPicPr>
        <p:blipFill>
          <a:blip r:embed="rId7"/>
          <a:stretch>
            <a:fillRect/>
          </a:stretch>
        </p:blipFill>
        <p:spPr>
          <a:xfrm rot="10800000">
            <a:off x="4891421"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6" name="Picture 205"/>
          <p:cNvPicPr>
            <a:picLocks noChangeAspect="1"/>
          </p:cNvPicPr>
          <p:nvPr/>
        </p:nvPicPr>
        <p:blipFill>
          <a:blip r:embed="rId7"/>
          <a:stretch>
            <a:fillRect/>
          </a:stretch>
        </p:blipFill>
        <p:spPr>
          <a:xfrm>
            <a:off x="6676793" y="3187746"/>
            <a:ext cx="1500547" cy="2277309"/>
          </a:xfrm>
          <a:prstGeom prst="rect">
            <a:avLst/>
          </a:prstGeom>
          <a:ln w="28575">
            <a:solidFill>
              <a:schemeClr val="bg1">
                <a:lumMod val="95000"/>
              </a:schemeClr>
            </a:solidFill>
          </a:ln>
          <a:effectLst>
            <a:innerShdw blurRad="76200">
              <a:schemeClr val="bg1">
                <a:lumMod val="50000"/>
              </a:schemeClr>
            </a:innerShdw>
          </a:effectLst>
        </p:spPr>
      </p:pic>
      <p:pic>
        <p:nvPicPr>
          <p:cNvPr id="207" name="Picture 206"/>
          <p:cNvPicPr>
            <a:picLocks noChangeAspect="1"/>
          </p:cNvPicPr>
          <p:nvPr/>
        </p:nvPicPr>
        <p:blipFill>
          <a:blip r:embed="rId7"/>
          <a:stretch>
            <a:fillRect/>
          </a:stretch>
        </p:blipFill>
        <p:spPr>
          <a:xfrm rot="10800000">
            <a:off x="8462165" y="3187746"/>
            <a:ext cx="1500547" cy="2277309"/>
          </a:xfrm>
          <a:prstGeom prst="rect">
            <a:avLst/>
          </a:prstGeom>
          <a:ln w="28575">
            <a:solidFill>
              <a:schemeClr val="bg1">
                <a:lumMod val="95000"/>
              </a:schemeClr>
            </a:solidFill>
          </a:ln>
          <a:effectLst>
            <a:innerShdw blurRad="76200">
              <a:schemeClr val="bg1">
                <a:lumMod val="50000"/>
              </a:schemeClr>
            </a:innerShdw>
          </a:effectLst>
        </p:spPr>
      </p:pic>
      <p:sp>
        <p:nvSpPr>
          <p:cNvPr id="78" name="Rectangle 77"/>
          <p:cNvSpPr/>
          <p:nvPr/>
        </p:nvSpPr>
        <p:spPr>
          <a:xfrm>
            <a:off x="100921" y="2426224"/>
            <a:ext cx="1524614" cy="282128"/>
          </a:xfrm>
          <a:prstGeom prst="rect">
            <a:avLst/>
          </a:prstGeom>
          <a:noFill/>
          <a:ln>
            <a:noFill/>
          </a:ln>
        </p:spPr>
        <p:txBody>
          <a:bodyPr wrap="square" lIns="76197" tIns="38098" rIns="76197" bIns="38098">
            <a:spAutoFit/>
          </a:bodyPr>
          <a:lstStyle/>
          <a:p>
            <a:pPr algn="ctr" defTabSz="914363">
              <a:spcAft>
                <a:spcPts val="2000"/>
              </a:spcAft>
              <a:defRPr/>
            </a:pPr>
            <a:r>
              <a:rPr lang="en-US" sz="1300" b="1" dirty="0">
                <a:solidFill>
                  <a:srgbClr val="263F6A">
                    <a:lumMod val="75000"/>
                  </a:srgbClr>
                </a:solidFill>
                <a:latin typeface="Century Gothic" panose="020B0502020202020204" pitchFamily="34" charset="0"/>
                <a:ea typeface="ＭＳ Ｐゴシック" charset="0"/>
              </a:rPr>
              <a:t>DATASETS</a:t>
            </a:r>
          </a:p>
        </p:txBody>
      </p:sp>
      <p:sp>
        <p:nvSpPr>
          <p:cNvPr id="285" name="Rectangle 284"/>
          <p:cNvSpPr/>
          <p:nvPr/>
        </p:nvSpPr>
        <p:spPr>
          <a:xfrm>
            <a:off x="8186899" y="2436577"/>
            <a:ext cx="1904771" cy="261606"/>
          </a:xfrm>
          <a:prstGeom prst="rect">
            <a:avLst/>
          </a:prstGeom>
          <a:noFill/>
          <a:ln>
            <a:solidFill>
              <a:schemeClr val="bg1">
                <a:lumMod val="95000"/>
              </a:schemeClr>
            </a:solidFill>
          </a:ln>
          <a:effectLst/>
        </p:spPr>
        <p:txBody>
          <a:bodyPr wrap="square" lIns="76197" tIns="38098" rIns="76197" bIns="38098">
            <a:spAutoFit/>
          </a:bodyPr>
          <a:lstStyle/>
          <a:p>
            <a:pPr algn="ctr" defTabSz="914363">
              <a:spcAft>
                <a:spcPts val="2000"/>
              </a:spcAft>
              <a:defRPr/>
            </a:pPr>
            <a:r>
              <a:rPr lang="en-US" sz="1200" dirty="0">
                <a:solidFill>
                  <a:schemeClr val="accent5">
                    <a:lumMod val="75000"/>
                  </a:schemeClr>
                </a:solidFill>
                <a:latin typeface="Century Gothic" panose="020B0502020202020204" pitchFamily="34" charset="0"/>
              </a:rPr>
              <a:t>Digital </a:t>
            </a:r>
            <a:r>
              <a:rPr lang="en-US" sz="1200" dirty="0" err="1">
                <a:solidFill>
                  <a:schemeClr val="accent5">
                    <a:lumMod val="75000"/>
                  </a:schemeClr>
                </a:solidFill>
                <a:latin typeface="Century Gothic" panose="020B0502020202020204" pitchFamily="34" charset="0"/>
              </a:rPr>
              <a:t>Analys</a:t>
            </a:r>
            <a:r>
              <a:rPr lang="en-US" sz="1200" dirty="0">
                <a:solidFill>
                  <a:schemeClr val="accent5">
                    <a:lumMod val="75000"/>
                  </a:schemeClr>
                </a:solidFill>
                <a:latin typeface="Century Gothic" panose="020B0502020202020204" pitchFamily="34" charset="0"/>
              </a:rPr>
              <a:t>is Results</a:t>
            </a:r>
          </a:p>
        </p:txBody>
      </p:sp>
      <p:sp>
        <p:nvSpPr>
          <p:cNvPr id="68" name="Rectangle 67"/>
          <p:cNvSpPr/>
          <p:nvPr/>
        </p:nvSpPr>
        <p:spPr>
          <a:xfrm>
            <a:off x="8289258" y="1971037"/>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b="1" dirty="0"/>
          </a:p>
        </p:txBody>
      </p:sp>
      <p:sp>
        <p:nvSpPr>
          <p:cNvPr id="69" name="Rectangle 68"/>
          <p:cNvSpPr/>
          <p:nvPr/>
        </p:nvSpPr>
        <p:spPr>
          <a:xfrm>
            <a:off x="2955478" y="2007964"/>
            <a:ext cx="1762285" cy="450245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lIns="76197" tIns="38098" rIns="76197" bIns="38098" rtlCol="0" anchor="ctr"/>
          <a:lstStyle/>
          <a:p>
            <a:pPr algn="ctr"/>
            <a:endParaRPr lang="en-US"/>
          </a:p>
        </p:txBody>
      </p:sp>
      <p:sp>
        <p:nvSpPr>
          <p:cNvPr id="70" name="Rectangle 69"/>
          <p:cNvSpPr/>
          <p:nvPr/>
        </p:nvSpPr>
        <p:spPr>
          <a:xfrm>
            <a:off x="182602" y="0"/>
            <a:ext cx="11415013" cy="446272"/>
          </a:xfrm>
          <a:prstGeom prst="rect">
            <a:avLst/>
          </a:prstGeom>
          <a:noFill/>
          <a:ln>
            <a:noFill/>
          </a:ln>
        </p:spPr>
        <p:txBody>
          <a:bodyPr wrap="square" lIns="76197" tIns="38098" rIns="76197" bIns="38098">
            <a:spAutoFit/>
          </a:bodyPr>
          <a:lstStyle/>
          <a:p>
            <a:pPr algn="ctr" defTabSz="914363">
              <a:spcAft>
                <a:spcPts val="2000"/>
              </a:spcAft>
              <a:defRPr/>
            </a:pPr>
            <a:r>
              <a:rPr lang="en-US" sz="2400" b="1" dirty="0" smtClean="0">
                <a:solidFill>
                  <a:schemeClr val="tx1">
                    <a:lumMod val="75000"/>
                    <a:lumOff val="25000"/>
                  </a:schemeClr>
                </a:solidFill>
                <a:ea typeface="+mj-ea"/>
                <a:cs typeface="+mj-cs"/>
              </a:rPr>
              <a:t>Semantic</a:t>
            </a:r>
            <a:r>
              <a:rPr lang="fr-FR" sz="2400" b="1" dirty="0" smtClean="0">
                <a:solidFill>
                  <a:schemeClr val="tx1">
                    <a:lumMod val="75000"/>
                    <a:lumOff val="25000"/>
                  </a:schemeClr>
                </a:solidFill>
                <a:ea typeface="+mj-ea"/>
                <a:cs typeface="+mj-cs"/>
              </a:rPr>
              <a:t> </a:t>
            </a:r>
            <a:r>
              <a:rPr lang="en-US" sz="2400" b="1" dirty="0" smtClean="0">
                <a:solidFill>
                  <a:schemeClr val="tx1">
                    <a:lumMod val="75000"/>
                    <a:lumOff val="25000"/>
                  </a:schemeClr>
                </a:solidFill>
                <a:ea typeface="+mj-ea"/>
                <a:cs typeface="+mj-cs"/>
              </a:rPr>
              <a:t>Clinical</a:t>
            </a:r>
            <a:r>
              <a:rPr lang="fr-FR" sz="2400" b="1" dirty="0" smtClean="0">
                <a:solidFill>
                  <a:schemeClr val="tx1">
                    <a:lumMod val="75000"/>
                    <a:lumOff val="25000"/>
                  </a:schemeClr>
                </a:solidFill>
                <a:ea typeface="+mj-ea"/>
                <a:cs typeface="+mj-cs"/>
              </a:rPr>
              <a:t> </a:t>
            </a:r>
            <a:r>
              <a:rPr lang="fr-FR" sz="2400" b="1" dirty="0">
                <a:solidFill>
                  <a:schemeClr val="tx1">
                    <a:lumMod val="75000"/>
                    <a:lumOff val="25000"/>
                  </a:schemeClr>
                </a:solidFill>
                <a:ea typeface="+mj-ea"/>
                <a:cs typeface="+mj-cs"/>
              </a:rPr>
              <a:t>Information Mode (SCIM) </a:t>
            </a:r>
            <a:r>
              <a:rPr lang="en-US" sz="2400" b="1" dirty="0" smtClean="0">
                <a:solidFill>
                  <a:schemeClr val="tx1">
                    <a:lumMod val="75000"/>
                    <a:lumOff val="25000"/>
                  </a:schemeClr>
                </a:solidFill>
                <a:ea typeface="+mj-ea"/>
                <a:cs typeface="+mj-cs"/>
              </a:rPr>
              <a:t>enabled data delivery</a:t>
            </a:r>
            <a:endParaRPr lang="en-US" sz="2400" b="1" dirty="0">
              <a:solidFill>
                <a:schemeClr val="tx1">
                  <a:lumMod val="75000"/>
                  <a:lumOff val="25000"/>
                </a:schemeClr>
              </a:solidFill>
              <a:ea typeface="+mj-ea"/>
              <a:cs typeface="+mj-cs"/>
            </a:endParaRPr>
          </a:p>
        </p:txBody>
      </p:sp>
    </p:spTree>
    <p:extLst>
      <p:ext uri="{BB962C8B-B14F-4D97-AF65-F5344CB8AC3E}">
        <p14:creationId xmlns:p14="http://schemas.microsoft.com/office/powerpoint/2010/main" val="2428389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Semantic Clinical Information Mode (SCIM)</a:t>
            </a:r>
            <a:endParaRPr lang="en-US" dirty="0">
              <a:solidFill>
                <a:srgbClr val="FFC000"/>
              </a:solidFill>
            </a:endParaRP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74</a:t>
            </a:fld>
            <a:endParaRPr lang="en-US" dirty="0"/>
          </a:p>
        </p:txBody>
      </p:sp>
      <p:sp>
        <p:nvSpPr>
          <p:cNvPr id="4" name="TextBox 3"/>
          <p:cNvSpPr txBox="1"/>
          <p:nvPr/>
        </p:nvSpPr>
        <p:spPr>
          <a:xfrm>
            <a:off x="4643211" y="3014427"/>
            <a:ext cx="1937544" cy="461665"/>
          </a:xfrm>
          <a:prstGeom prst="rect">
            <a:avLst/>
          </a:prstGeom>
          <a:solidFill>
            <a:schemeClr val="bg1"/>
          </a:solidFill>
        </p:spPr>
        <p:txBody>
          <a:bodyPr wrap="square" rtlCol="0">
            <a:spAutoFit/>
          </a:bodyPr>
          <a:lstStyle/>
          <a:p>
            <a:r>
              <a:rPr lang="en-US" sz="1200" b="1" dirty="0">
                <a:solidFill>
                  <a:srgbClr val="384DEC"/>
                </a:solidFill>
              </a:rPr>
              <a:t>Apply transformations</a:t>
            </a:r>
          </a:p>
          <a:p>
            <a:r>
              <a:rPr lang="en-US" sz="1200" b="1" dirty="0">
                <a:solidFill>
                  <a:srgbClr val="FFC000"/>
                </a:solidFill>
              </a:rPr>
              <a:t>Output </a:t>
            </a:r>
            <a:r>
              <a:rPr lang="en-US" sz="1200" b="1" u="sng" dirty="0">
                <a:solidFill>
                  <a:srgbClr val="FFC000"/>
                </a:solidFill>
              </a:rPr>
              <a:t>processed</a:t>
            </a:r>
            <a:r>
              <a:rPr lang="en-US" sz="1200" b="1" dirty="0">
                <a:solidFill>
                  <a:srgbClr val="FFC000"/>
                </a:solidFill>
              </a:rPr>
              <a:t> data sets</a:t>
            </a:r>
          </a:p>
        </p:txBody>
      </p:sp>
      <p:sp>
        <p:nvSpPr>
          <p:cNvPr id="5" name="Rectangle 4"/>
          <p:cNvSpPr/>
          <p:nvPr/>
        </p:nvSpPr>
        <p:spPr>
          <a:xfrm>
            <a:off x="4499000" y="3754820"/>
            <a:ext cx="3895790" cy="96094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p:cNvSpPr/>
          <p:nvPr/>
        </p:nvSpPr>
        <p:spPr>
          <a:xfrm>
            <a:off x="1769793" y="3075754"/>
            <a:ext cx="1093479" cy="1123290"/>
          </a:xfrm>
          <a:prstGeom prst="flowChartConnector">
            <a:avLst/>
          </a:prstGeom>
          <a:noFill/>
          <a:ln>
            <a:solidFill>
              <a:srgbClr val="384D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p:cNvSpPr/>
          <p:nvPr/>
        </p:nvSpPr>
        <p:spPr>
          <a:xfrm>
            <a:off x="1733694" y="4279714"/>
            <a:ext cx="1093479" cy="1123290"/>
          </a:xfrm>
          <a:prstGeom prst="flowChartConnector">
            <a:avLst/>
          </a:prstGeom>
          <a:solidFill>
            <a:schemeClr val="bg1">
              <a:alpha val="5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4569" y="4674341"/>
            <a:ext cx="611727" cy="334035"/>
          </a:xfrm>
          <a:prstGeom prst="rect">
            <a:avLst/>
          </a:prstGeom>
        </p:spPr>
      </p:pic>
      <p:grpSp>
        <p:nvGrpSpPr>
          <p:cNvPr id="10" name="Group 9"/>
          <p:cNvGrpSpPr/>
          <p:nvPr/>
        </p:nvGrpSpPr>
        <p:grpSpPr>
          <a:xfrm>
            <a:off x="2656321" y="2774545"/>
            <a:ext cx="1626108" cy="3003410"/>
            <a:chOff x="2461949" y="1467291"/>
            <a:chExt cx="1626108" cy="300341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318" y="2822692"/>
              <a:ext cx="292523" cy="29260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3573" y="3408514"/>
              <a:ext cx="292523" cy="292608"/>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3573" y="2301262"/>
              <a:ext cx="292523" cy="29260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2511" y="1715540"/>
              <a:ext cx="296284" cy="296370"/>
            </a:xfrm>
            <a:prstGeom prst="rect">
              <a:avLst/>
            </a:prstGeom>
          </p:spPr>
        </p:pic>
        <p:sp>
          <p:nvSpPr>
            <p:cNvPr id="15" name="Freeform 26"/>
            <p:cNvSpPr>
              <a:spLocks noEditPoints="1"/>
            </p:cNvSpPr>
            <p:nvPr/>
          </p:nvSpPr>
          <p:spPr bwMode="auto">
            <a:xfrm>
              <a:off x="2912658" y="3949446"/>
              <a:ext cx="292608" cy="292608"/>
            </a:xfrm>
            <a:custGeom>
              <a:avLst/>
              <a:gdLst>
                <a:gd name="T0" fmla="*/ 1995 w 2527"/>
                <a:gd name="T1" fmla="*/ 990 h 2442"/>
                <a:gd name="T2" fmla="*/ 1964 w 2527"/>
                <a:gd name="T3" fmla="*/ 697 h 2442"/>
                <a:gd name="T4" fmla="*/ 2017 w 2527"/>
                <a:gd name="T5" fmla="*/ 421 h 2442"/>
                <a:gd name="T6" fmla="*/ 1756 w 2527"/>
                <a:gd name="T7" fmla="*/ 448 h 2442"/>
                <a:gd name="T8" fmla="*/ 1524 w 2527"/>
                <a:gd name="T9" fmla="*/ 349 h 2442"/>
                <a:gd name="T10" fmla="*/ 1347 w 2527"/>
                <a:gd name="T11" fmla="*/ 119 h 2442"/>
                <a:gd name="T12" fmla="*/ 1065 w 2527"/>
                <a:gd name="T13" fmla="*/ 50 h 2442"/>
                <a:gd name="T14" fmla="*/ 899 w 2527"/>
                <a:gd name="T15" fmla="*/ 457 h 2442"/>
                <a:gd name="T16" fmla="*/ 619 w 2527"/>
                <a:gd name="T17" fmla="*/ 496 h 2442"/>
                <a:gd name="T18" fmla="*/ 346 w 2527"/>
                <a:gd name="T19" fmla="*/ 399 h 2442"/>
                <a:gd name="T20" fmla="*/ 354 w 2527"/>
                <a:gd name="T21" fmla="*/ 667 h 2442"/>
                <a:gd name="T22" fmla="*/ 272 w 2527"/>
                <a:gd name="T23" fmla="*/ 933 h 2442"/>
                <a:gd name="T24" fmla="*/ 103 w 2527"/>
                <a:gd name="T25" fmla="*/ 1106 h 2442"/>
                <a:gd name="T26" fmla="*/ 62 w 2527"/>
                <a:gd name="T27" fmla="*/ 1393 h 2442"/>
                <a:gd name="T28" fmla="*/ 377 w 2527"/>
                <a:gd name="T29" fmla="*/ 1524 h 2442"/>
                <a:gd name="T30" fmla="*/ 303 w 2527"/>
                <a:gd name="T31" fmla="*/ 1929 h 2442"/>
                <a:gd name="T32" fmla="*/ 233 w 2527"/>
                <a:gd name="T33" fmla="*/ 2211 h 2442"/>
                <a:gd name="T34" fmla="*/ 512 w 2527"/>
                <a:gd name="T35" fmla="*/ 2154 h 2442"/>
                <a:gd name="T36" fmla="*/ 867 w 2527"/>
                <a:gd name="T37" fmla="*/ 2181 h 2442"/>
                <a:gd name="T38" fmla="*/ 1034 w 2527"/>
                <a:gd name="T39" fmla="*/ 2349 h 2442"/>
                <a:gd name="T40" fmla="*/ 1233 w 2527"/>
                <a:gd name="T41" fmla="*/ 2436 h 2442"/>
                <a:gd name="T42" fmla="*/ 1323 w 2527"/>
                <a:gd name="T43" fmla="*/ 2174 h 2442"/>
                <a:gd name="T44" fmla="*/ 1565 w 2527"/>
                <a:gd name="T45" fmla="*/ 2026 h 2442"/>
                <a:gd name="T46" fmla="*/ 2034 w 2527"/>
                <a:gd name="T47" fmla="*/ 2260 h 2442"/>
                <a:gd name="T48" fmla="*/ 2169 w 2527"/>
                <a:gd name="T49" fmla="*/ 2017 h 2442"/>
                <a:gd name="T50" fmla="*/ 2193 w 2527"/>
                <a:gd name="T51" fmla="*/ 1688 h 2442"/>
                <a:gd name="T52" fmla="*/ 2357 w 2527"/>
                <a:gd name="T53" fmla="*/ 1429 h 2442"/>
                <a:gd name="T54" fmla="*/ 2507 w 2527"/>
                <a:gd name="T55" fmla="*/ 1179 h 2442"/>
                <a:gd name="T56" fmla="*/ 2081 w 2527"/>
                <a:gd name="T57" fmla="*/ 1502 h 2442"/>
                <a:gd name="T58" fmla="*/ 1970 w 2527"/>
                <a:gd name="T59" fmla="*/ 1622 h 2442"/>
                <a:gd name="T60" fmla="*/ 1987 w 2527"/>
                <a:gd name="T61" fmla="*/ 1925 h 2442"/>
                <a:gd name="T62" fmla="*/ 1581 w 2527"/>
                <a:gd name="T63" fmla="*/ 1905 h 2442"/>
                <a:gd name="T64" fmla="*/ 1408 w 2527"/>
                <a:gd name="T65" fmla="*/ 1848 h 2442"/>
                <a:gd name="T66" fmla="*/ 1364 w 2527"/>
                <a:gd name="T67" fmla="*/ 2012 h 2442"/>
                <a:gd name="T68" fmla="*/ 1106 w 2527"/>
                <a:gd name="T69" fmla="*/ 2123 h 2442"/>
                <a:gd name="T70" fmla="*/ 937 w 2527"/>
                <a:gd name="T71" fmla="*/ 1971 h 2442"/>
                <a:gd name="T72" fmla="*/ 764 w 2527"/>
                <a:gd name="T73" fmla="*/ 1979 h 2442"/>
                <a:gd name="T74" fmla="*/ 451 w 2527"/>
                <a:gd name="T75" fmla="*/ 1952 h 2442"/>
                <a:gd name="T76" fmla="*/ 616 w 2527"/>
                <a:gd name="T77" fmla="*/ 1562 h 2442"/>
                <a:gd name="T78" fmla="*/ 529 w 2527"/>
                <a:gd name="T79" fmla="*/ 1432 h 2442"/>
                <a:gd name="T80" fmla="*/ 338 w 2527"/>
                <a:gd name="T81" fmla="*/ 1279 h 2442"/>
                <a:gd name="T82" fmla="*/ 411 w 2527"/>
                <a:gd name="T83" fmla="*/ 1053 h 2442"/>
                <a:gd name="T84" fmla="*/ 515 w 2527"/>
                <a:gd name="T85" fmla="*/ 943 h 2442"/>
                <a:gd name="T86" fmla="*/ 468 w 2527"/>
                <a:gd name="T87" fmla="*/ 699 h 2442"/>
                <a:gd name="T88" fmla="*/ 796 w 2527"/>
                <a:gd name="T89" fmla="*/ 642 h 2442"/>
                <a:gd name="T90" fmla="*/ 970 w 2527"/>
                <a:gd name="T91" fmla="*/ 676 h 2442"/>
                <a:gd name="T92" fmla="*/ 992 w 2527"/>
                <a:gd name="T93" fmla="*/ 501 h 2442"/>
                <a:gd name="T94" fmla="*/ 1404 w 2527"/>
                <a:gd name="T95" fmla="*/ 414 h 2442"/>
                <a:gd name="T96" fmla="*/ 1323 w 2527"/>
                <a:gd name="T97" fmla="*/ 904 h 2442"/>
                <a:gd name="T98" fmla="*/ 1617 w 2527"/>
                <a:gd name="T99" fmla="*/ 531 h 2442"/>
                <a:gd name="T100" fmla="*/ 1833 w 2527"/>
                <a:gd name="T101" fmla="*/ 697 h 2442"/>
                <a:gd name="T102" fmla="*/ 1754 w 2527"/>
                <a:gd name="T103" fmla="*/ 976 h 2442"/>
                <a:gd name="T104" fmla="*/ 1849 w 2527"/>
                <a:gd name="T105" fmla="*/ 1094 h 2442"/>
                <a:gd name="T106" fmla="*/ 1569 w 2527"/>
                <a:gd name="T107" fmla="*/ 1279 h 2442"/>
                <a:gd name="T108" fmla="*/ 1433 w 2527"/>
                <a:gd name="T109" fmla="*/ 1039 h 2442"/>
                <a:gd name="T110" fmla="*/ 1177 w 2527"/>
                <a:gd name="T111" fmla="*/ 928 h 2442"/>
                <a:gd name="T112" fmla="*/ 921 w 2527"/>
                <a:gd name="T113" fmla="*/ 1058 h 2442"/>
                <a:gd name="T114" fmla="*/ 856 w 2527"/>
                <a:gd name="T115" fmla="*/ 1319 h 2442"/>
                <a:gd name="T116" fmla="*/ 1025 w 2527"/>
                <a:gd name="T117" fmla="*/ 1556 h 2442"/>
                <a:gd name="T118" fmla="*/ 1313 w 2527"/>
                <a:gd name="T119" fmla="*/ 1571 h 2442"/>
                <a:gd name="T120" fmla="*/ 1498 w 2527"/>
                <a:gd name="T121" fmla="*/ 1381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7" h="2442">
                  <a:moveTo>
                    <a:pt x="2357" y="1090"/>
                  </a:moveTo>
                  <a:lnTo>
                    <a:pt x="2347" y="1090"/>
                  </a:lnTo>
                  <a:lnTo>
                    <a:pt x="2337" y="1091"/>
                  </a:lnTo>
                  <a:lnTo>
                    <a:pt x="2327" y="1093"/>
                  </a:lnTo>
                  <a:lnTo>
                    <a:pt x="2317" y="1095"/>
                  </a:lnTo>
                  <a:lnTo>
                    <a:pt x="2308" y="1097"/>
                  </a:lnTo>
                  <a:lnTo>
                    <a:pt x="2297" y="1101"/>
                  </a:lnTo>
                  <a:lnTo>
                    <a:pt x="2288" y="1104"/>
                  </a:lnTo>
                  <a:lnTo>
                    <a:pt x="2280" y="1109"/>
                  </a:lnTo>
                  <a:lnTo>
                    <a:pt x="2271" y="1113"/>
                  </a:lnTo>
                  <a:lnTo>
                    <a:pt x="2263" y="1118"/>
                  </a:lnTo>
                  <a:lnTo>
                    <a:pt x="2255" y="1125"/>
                  </a:lnTo>
                  <a:lnTo>
                    <a:pt x="2248" y="1131"/>
                  </a:lnTo>
                  <a:lnTo>
                    <a:pt x="2241" y="1138"/>
                  </a:lnTo>
                  <a:lnTo>
                    <a:pt x="2234" y="1144"/>
                  </a:lnTo>
                  <a:lnTo>
                    <a:pt x="2227" y="1152"/>
                  </a:lnTo>
                  <a:lnTo>
                    <a:pt x="2222" y="1159"/>
                  </a:lnTo>
                  <a:lnTo>
                    <a:pt x="1983" y="1030"/>
                  </a:lnTo>
                  <a:lnTo>
                    <a:pt x="1989" y="1018"/>
                  </a:lnTo>
                  <a:lnTo>
                    <a:pt x="1993" y="1004"/>
                  </a:lnTo>
                  <a:lnTo>
                    <a:pt x="1995" y="990"/>
                  </a:lnTo>
                  <a:lnTo>
                    <a:pt x="1996" y="976"/>
                  </a:lnTo>
                  <a:lnTo>
                    <a:pt x="1996" y="965"/>
                  </a:lnTo>
                  <a:lnTo>
                    <a:pt x="1995" y="955"/>
                  </a:lnTo>
                  <a:lnTo>
                    <a:pt x="1992" y="944"/>
                  </a:lnTo>
                  <a:lnTo>
                    <a:pt x="1989" y="935"/>
                  </a:lnTo>
                  <a:lnTo>
                    <a:pt x="1986" y="925"/>
                  </a:lnTo>
                  <a:lnTo>
                    <a:pt x="1981" y="916"/>
                  </a:lnTo>
                  <a:lnTo>
                    <a:pt x="1976" y="908"/>
                  </a:lnTo>
                  <a:lnTo>
                    <a:pt x="1970" y="900"/>
                  </a:lnTo>
                  <a:lnTo>
                    <a:pt x="1964" y="893"/>
                  </a:lnTo>
                  <a:lnTo>
                    <a:pt x="1957" y="886"/>
                  </a:lnTo>
                  <a:lnTo>
                    <a:pt x="1948" y="880"/>
                  </a:lnTo>
                  <a:lnTo>
                    <a:pt x="1940" y="874"/>
                  </a:lnTo>
                  <a:lnTo>
                    <a:pt x="1931" y="869"/>
                  </a:lnTo>
                  <a:lnTo>
                    <a:pt x="1922" y="864"/>
                  </a:lnTo>
                  <a:lnTo>
                    <a:pt x="1913" y="860"/>
                  </a:lnTo>
                  <a:lnTo>
                    <a:pt x="1903" y="857"/>
                  </a:lnTo>
                  <a:lnTo>
                    <a:pt x="1919" y="710"/>
                  </a:lnTo>
                  <a:lnTo>
                    <a:pt x="1934" y="707"/>
                  </a:lnTo>
                  <a:lnTo>
                    <a:pt x="1949" y="703"/>
                  </a:lnTo>
                  <a:lnTo>
                    <a:pt x="1964" y="697"/>
                  </a:lnTo>
                  <a:lnTo>
                    <a:pt x="1978" y="691"/>
                  </a:lnTo>
                  <a:lnTo>
                    <a:pt x="1990" y="683"/>
                  </a:lnTo>
                  <a:lnTo>
                    <a:pt x="2002" y="674"/>
                  </a:lnTo>
                  <a:lnTo>
                    <a:pt x="2014" y="665"/>
                  </a:lnTo>
                  <a:lnTo>
                    <a:pt x="2024" y="654"/>
                  </a:lnTo>
                  <a:lnTo>
                    <a:pt x="2033" y="642"/>
                  </a:lnTo>
                  <a:lnTo>
                    <a:pt x="2043" y="630"/>
                  </a:lnTo>
                  <a:lnTo>
                    <a:pt x="2050" y="617"/>
                  </a:lnTo>
                  <a:lnTo>
                    <a:pt x="2056" y="602"/>
                  </a:lnTo>
                  <a:lnTo>
                    <a:pt x="2061" y="588"/>
                  </a:lnTo>
                  <a:lnTo>
                    <a:pt x="2065" y="573"/>
                  </a:lnTo>
                  <a:lnTo>
                    <a:pt x="2067" y="557"/>
                  </a:lnTo>
                  <a:lnTo>
                    <a:pt x="2067" y="542"/>
                  </a:lnTo>
                  <a:lnTo>
                    <a:pt x="2067" y="524"/>
                  </a:lnTo>
                  <a:lnTo>
                    <a:pt x="2064" y="507"/>
                  </a:lnTo>
                  <a:lnTo>
                    <a:pt x="2060" y="491"/>
                  </a:lnTo>
                  <a:lnTo>
                    <a:pt x="2054" y="475"/>
                  </a:lnTo>
                  <a:lnTo>
                    <a:pt x="2047" y="461"/>
                  </a:lnTo>
                  <a:lnTo>
                    <a:pt x="2038" y="447"/>
                  </a:lnTo>
                  <a:lnTo>
                    <a:pt x="2028" y="433"/>
                  </a:lnTo>
                  <a:lnTo>
                    <a:pt x="2017" y="421"/>
                  </a:lnTo>
                  <a:lnTo>
                    <a:pt x="2006" y="410"/>
                  </a:lnTo>
                  <a:lnTo>
                    <a:pt x="1993" y="401"/>
                  </a:lnTo>
                  <a:lnTo>
                    <a:pt x="1979" y="392"/>
                  </a:lnTo>
                  <a:lnTo>
                    <a:pt x="1964" y="385"/>
                  </a:lnTo>
                  <a:lnTo>
                    <a:pt x="1948" y="380"/>
                  </a:lnTo>
                  <a:lnTo>
                    <a:pt x="1932" y="376"/>
                  </a:lnTo>
                  <a:lnTo>
                    <a:pt x="1915" y="373"/>
                  </a:lnTo>
                  <a:lnTo>
                    <a:pt x="1898" y="372"/>
                  </a:lnTo>
                  <a:lnTo>
                    <a:pt x="1885" y="373"/>
                  </a:lnTo>
                  <a:lnTo>
                    <a:pt x="1872" y="374"/>
                  </a:lnTo>
                  <a:lnTo>
                    <a:pt x="1858" y="377"/>
                  </a:lnTo>
                  <a:lnTo>
                    <a:pt x="1845" y="380"/>
                  </a:lnTo>
                  <a:lnTo>
                    <a:pt x="1834" y="385"/>
                  </a:lnTo>
                  <a:lnTo>
                    <a:pt x="1822" y="390"/>
                  </a:lnTo>
                  <a:lnTo>
                    <a:pt x="1811" y="396"/>
                  </a:lnTo>
                  <a:lnTo>
                    <a:pt x="1800" y="403"/>
                  </a:lnTo>
                  <a:lnTo>
                    <a:pt x="1791" y="410"/>
                  </a:lnTo>
                  <a:lnTo>
                    <a:pt x="1780" y="419"/>
                  </a:lnTo>
                  <a:lnTo>
                    <a:pt x="1771" y="428"/>
                  </a:lnTo>
                  <a:lnTo>
                    <a:pt x="1763" y="437"/>
                  </a:lnTo>
                  <a:lnTo>
                    <a:pt x="1756" y="448"/>
                  </a:lnTo>
                  <a:lnTo>
                    <a:pt x="1750" y="459"/>
                  </a:lnTo>
                  <a:lnTo>
                    <a:pt x="1744" y="470"/>
                  </a:lnTo>
                  <a:lnTo>
                    <a:pt x="1739" y="482"/>
                  </a:lnTo>
                  <a:lnTo>
                    <a:pt x="1633" y="473"/>
                  </a:lnTo>
                  <a:lnTo>
                    <a:pt x="1633" y="472"/>
                  </a:lnTo>
                  <a:lnTo>
                    <a:pt x="1633" y="471"/>
                  </a:lnTo>
                  <a:lnTo>
                    <a:pt x="1633" y="458"/>
                  </a:lnTo>
                  <a:lnTo>
                    <a:pt x="1631" y="446"/>
                  </a:lnTo>
                  <a:lnTo>
                    <a:pt x="1628" y="434"/>
                  </a:lnTo>
                  <a:lnTo>
                    <a:pt x="1624" y="423"/>
                  </a:lnTo>
                  <a:lnTo>
                    <a:pt x="1619" y="412"/>
                  </a:lnTo>
                  <a:lnTo>
                    <a:pt x="1613" y="403"/>
                  </a:lnTo>
                  <a:lnTo>
                    <a:pt x="1605" y="393"/>
                  </a:lnTo>
                  <a:lnTo>
                    <a:pt x="1597" y="385"/>
                  </a:lnTo>
                  <a:lnTo>
                    <a:pt x="1589" y="377"/>
                  </a:lnTo>
                  <a:lnTo>
                    <a:pt x="1579" y="370"/>
                  </a:lnTo>
                  <a:lnTo>
                    <a:pt x="1570" y="364"/>
                  </a:lnTo>
                  <a:lnTo>
                    <a:pt x="1559" y="359"/>
                  </a:lnTo>
                  <a:lnTo>
                    <a:pt x="1548" y="354"/>
                  </a:lnTo>
                  <a:lnTo>
                    <a:pt x="1537" y="351"/>
                  </a:lnTo>
                  <a:lnTo>
                    <a:pt x="1524" y="349"/>
                  </a:lnTo>
                  <a:lnTo>
                    <a:pt x="1511" y="349"/>
                  </a:lnTo>
                  <a:lnTo>
                    <a:pt x="1500" y="349"/>
                  </a:lnTo>
                  <a:lnTo>
                    <a:pt x="1489" y="351"/>
                  </a:lnTo>
                  <a:lnTo>
                    <a:pt x="1478" y="353"/>
                  </a:lnTo>
                  <a:lnTo>
                    <a:pt x="1468" y="358"/>
                  </a:lnTo>
                  <a:lnTo>
                    <a:pt x="1458" y="363"/>
                  </a:lnTo>
                  <a:lnTo>
                    <a:pt x="1448" y="368"/>
                  </a:lnTo>
                  <a:lnTo>
                    <a:pt x="1438" y="374"/>
                  </a:lnTo>
                  <a:lnTo>
                    <a:pt x="1430" y="381"/>
                  </a:lnTo>
                  <a:lnTo>
                    <a:pt x="1316" y="277"/>
                  </a:lnTo>
                  <a:lnTo>
                    <a:pt x="1325" y="265"/>
                  </a:lnTo>
                  <a:lnTo>
                    <a:pt x="1332" y="253"/>
                  </a:lnTo>
                  <a:lnTo>
                    <a:pt x="1339" y="241"/>
                  </a:lnTo>
                  <a:lnTo>
                    <a:pt x="1344" y="227"/>
                  </a:lnTo>
                  <a:lnTo>
                    <a:pt x="1349" y="214"/>
                  </a:lnTo>
                  <a:lnTo>
                    <a:pt x="1352" y="200"/>
                  </a:lnTo>
                  <a:lnTo>
                    <a:pt x="1355" y="184"/>
                  </a:lnTo>
                  <a:lnTo>
                    <a:pt x="1355" y="169"/>
                  </a:lnTo>
                  <a:lnTo>
                    <a:pt x="1354" y="152"/>
                  </a:lnTo>
                  <a:lnTo>
                    <a:pt x="1351" y="135"/>
                  </a:lnTo>
                  <a:lnTo>
                    <a:pt x="1347" y="119"/>
                  </a:lnTo>
                  <a:lnTo>
                    <a:pt x="1341" y="104"/>
                  </a:lnTo>
                  <a:lnTo>
                    <a:pt x="1334" y="88"/>
                  </a:lnTo>
                  <a:lnTo>
                    <a:pt x="1326" y="74"/>
                  </a:lnTo>
                  <a:lnTo>
                    <a:pt x="1316" y="62"/>
                  </a:lnTo>
                  <a:lnTo>
                    <a:pt x="1305" y="50"/>
                  </a:lnTo>
                  <a:lnTo>
                    <a:pt x="1293" y="39"/>
                  </a:lnTo>
                  <a:lnTo>
                    <a:pt x="1280" y="29"/>
                  </a:lnTo>
                  <a:lnTo>
                    <a:pt x="1266" y="21"/>
                  </a:lnTo>
                  <a:lnTo>
                    <a:pt x="1251" y="13"/>
                  </a:lnTo>
                  <a:lnTo>
                    <a:pt x="1236" y="7"/>
                  </a:lnTo>
                  <a:lnTo>
                    <a:pt x="1220" y="3"/>
                  </a:lnTo>
                  <a:lnTo>
                    <a:pt x="1203" y="1"/>
                  </a:lnTo>
                  <a:lnTo>
                    <a:pt x="1186" y="0"/>
                  </a:lnTo>
                  <a:lnTo>
                    <a:pt x="1168" y="1"/>
                  </a:lnTo>
                  <a:lnTo>
                    <a:pt x="1151" y="3"/>
                  </a:lnTo>
                  <a:lnTo>
                    <a:pt x="1135" y="7"/>
                  </a:lnTo>
                  <a:lnTo>
                    <a:pt x="1120" y="13"/>
                  </a:lnTo>
                  <a:lnTo>
                    <a:pt x="1105" y="21"/>
                  </a:lnTo>
                  <a:lnTo>
                    <a:pt x="1090" y="29"/>
                  </a:lnTo>
                  <a:lnTo>
                    <a:pt x="1077" y="39"/>
                  </a:lnTo>
                  <a:lnTo>
                    <a:pt x="1065" y="50"/>
                  </a:lnTo>
                  <a:lnTo>
                    <a:pt x="1055" y="62"/>
                  </a:lnTo>
                  <a:lnTo>
                    <a:pt x="1045" y="74"/>
                  </a:lnTo>
                  <a:lnTo>
                    <a:pt x="1037" y="88"/>
                  </a:lnTo>
                  <a:lnTo>
                    <a:pt x="1030" y="104"/>
                  </a:lnTo>
                  <a:lnTo>
                    <a:pt x="1024" y="119"/>
                  </a:lnTo>
                  <a:lnTo>
                    <a:pt x="1020" y="135"/>
                  </a:lnTo>
                  <a:lnTo>
                    <a:pt x="1017" y="152"/>
                  </a:lnTo>
                  <a:lnTo>
                    <a:pt x="1016" y="169"/>
                  </a:lnTo>
                  <a:lnTo>
                    <a:pt x="1017" y="188"/>
                  </a:lnTo>
                  <a:lnTo>
                    <a:pt x="1020" y="206"/>
                  </a:lnTo>
                  <a:lnTo>
                    <a:pt x="1025" y="222"/>
                  </a:lnTo>
                  <a:lnTo>
                    <a:pt x="1031" y="238"/>
                  </a:lnTo>
                  <a:lnTo>
                    <a:pt x="1039" y="254"/>
                  </a:lnTo>
                  <a:lnTo>
                    <a:pt x="1048" y="268"/>
                  </a:lnTo>
                  <a:lnTo>
                    <a:pt x="1058" y="282"/>
                  </a:lnTo>
                  <a:lnTo>
                    <a:pt x="1070" y="294"/>
                  </a:lnTo>
                  <a:lnTo>
                    <a:pt x="950" y="469"/>
                  </a:lnTo>
                  <a:lnTo>
                    <a:pt x="938" y="464"/>
                  </a:lnTo>
                  <a:lnTo>
                    <a:pt x="926" y="460"/>
                  </a:lnTo>
                  <a:lnTo>
                    <a:pt x="912" y="458"/>
                  </a:lnTo>
                  <a:lnTo>
                    <a:pt x="899" y="457"/>
                  </a:lnTo>
                  <a:lnTo>
                    <a:pt x="888" y="458"/>
                  </a:lnTo>
                  <a:lnTo>
                    <a:pt x="878" y="459"/>
                  </a:lnTo>
                  <a:lnTo>
                    <a:pt x="869" y="461"/>
                  </a:lnTo>
                  <a:lnTo>
                    <a:pt x="859" y="464"/>
                  </a:lnTo>
                  <a:lnTo>
                    <a:pt x="850" y="468"/>
                  </a:lnTo>
                  <a:lnTo>
                    <a:pt x="841" y="472"/>
                  </a:lnTo>
                  <a:lnTo>
                    <a:pt x="832" y="477"/>
                  </a:lnTo>
                  <a:lnTo>
                    <a:pt x="824" y="482"/>
                  </a:lnTo>
                  <a:lnTo>
                    <a:pt x="817" y="489"/>
                  </a:lnTo>
                  <a:lnTo>
                    <a:pt x="810" y="495"/>
                  </a:lnTo>
                  <a:lnTo>
                    <a:pt x="804" y="503"/>
                  </a:lnTo>
                  <a:lnTo>
                    <a:pt x="798" y="510"/>
                  </a:lnTo>
                  <a:lnTo>
                    <a:pt x="793" y="519"/>
                  </a:lnTo>
                  <a:lnTo>
                    <a:pt x="789" y="528"/>
                  </a:lnTo>
                  <a:lnTo>
                    <a:pt x="785" y="537"/>
                  </a:lnTo>
                  <a:lnTo>
                    <a:pt x="782" y="547"/>
                  </a:lnTo>
                  <a:lnTo>
                    <a:pt x="622" y="533"/>
                  </a:lnTo>
                  <a:lnTo>
                    <a:pt x="623" y="532"/>
                  </a:lnTo>
                  <a:lnTo>
                    <a:pt x="623" y="530"/>
                  </a:lnTo>
                  <a:lnTo>
                    <a:pt x="622" y="512"/>
                  </a:lnTo>
                  <a:lnTo>
                    <a:pt x="619" y="496"/>
                  </a:lnTo>
                  <a:lnTo>
                    <a:pt x="615" y="480"/>
                  </a:lnTo>
                  <a:lnTo>
                    <a:pt x="609" y="464"/>
                  </a:lnTo>
                  <a:lnTo>
                    <a:pt x="602" y="450"/>
                  </a:lnTo>
                  <a:lnTo>
                    <a:pt x="594" y="435"/>
                  </a:lnTo>
                  <a:lnTo>
                    <a:pt x="584" y="422"/>
                  </a:lnTo>
                  <a:lnTo>
                    <a:pt x="572" y="410"/>
                  </a:lnTo>
                  <a:lnTo>
                    <a:pt x="561" y="399"/>
                  </a:lnTo>
                  <a:lnTo>
                    <a:pt x="548" y="390"/>
                  </a:lnTo>
                  <a:lnTo>
                    <a:pt x="534" y="381"/>
                  </a:lnTo>
                  <a:lnTo>
                    <a:pt x="519" y="374"/>
                  </a:lnTo>
                  <a:lnTo>
                    <a:pt x="504" y="368"/>
                  </a:lnTo>
                  <a:lnTo>
                    <a:pt x="487" y="364"/>
                  </a:lnTo>
                  <a:lnTo>
                    <a:pt x="470" y="362"/>
                  </a:lnTo>
                  <a:lnTo>
                    <a:pt x="453" y="361"/>
                  </a:lnTo>
                  <a:lnTo>
                    <a:pt x="436" y="362"/>
                  </a:lnTo>
                  <a:lnTo>
                    <a:pt x="419" y="364"/>
                  </a:lnTo>
                  <a:lnTo>
                    <a:pt x="402" y="368"/>
                  </a:lnTo>
                  <a:lnTo>
                    <a:pt x="387" y="374"/>
                  </a:lnTo>
                  <a:lnTo>
                    <a:pt x="372" y="381"/>
                  </a:lnTo>
                  <a:lnTo>
                    <a:pt x="358" y="390"/>
                  </a:lnTo>
                  <a:lnTo>
                    <a:pt x="346" y="399"/>
                  </a:lnTo>
                  <a:lnTo>
                    <a:pt x="334" y="410"/>
                  </a:lnTo>
                  <a:lnTo>
                    <a:pt x="323" y="422"/>
                  </a:lnTo>
                  <a:lnTo>
                    <a:pt x="312" y="435"/>
                  </a:lnTo>
                  <a:lnTo>
                    <a:pt x="304" y="450"/>
                  </a:lnTo>
                  <a:lnTo>
                    <a:pt x="297" y="464"/>
                  </a:lnTo>
                  <a:lnTo>
                    <a:pt x="291" y="480"/>
                  </a:lnTo>
                  <a:lnTo>
                    <a:pt x="287" y="496"/>
                  </a:lnTo>
                  <a:lnTo>
                    <a:pt x="284" y="512"/>
                  </a:lnTo>
                  <a:lnTo>
                    <a:pt x="284" y="530"/>
                  </a:lnTo>
                  <a:lnTo>
                    <a:pt x="284" y="544"/>
                  </a:lnTo>
                  <a:lnTo>
                    <a:pt x="286" y="558"/>
                  </a:lnTo>
                  <a:lnTo>
                    <a:pt x="289" y="571"/>
                  </a:lnTo>
                  <a:lnTo>
                    <a:pt x="292" y="584"/>
                  </a:lnTo>
                  <a:lnTo>
                    <a:pt x="297" y="596"/>
                  </a:lnTo>
                  <a:lnTo>
                    <a:pt x="303" y="608"/>
                  </a:lnTo>
                  <a:lnTo>
                    <a:pt x="309" y="620"/>
                  </a:lnTo>
                  <a:lnTo>
                    <a:pt x="316" y="631"/>
                  </a:lnTo>
                  <a:lnTo>
                    <a:pt x="325" y="641"/>
                  </a:lnTo>
                  <a:lnTo>
                    <a:pt x="334" y="650"/>
                  </a:lnTo>
                  <a:lnTo>
                    <a:pt x="344" y="659"/>
                  </a:lnTo>
                  <a:lnTo>
                    <a:pt x="354" y="667"/>
                  </a:lnTo>
                  <a:lnTo>
                    <a:pt x="365" y="674"/>
                  </a:lnTo>
                  <a:lnTo>
                    <a:pt x="376" y="681"/>
                  </a:lnTo>
                  <a:lnTo>
                    <a:pt x="388" y="686"/>
                  </a:lnTo>
                  <a:lnTo>
                    <a:pt x="401" y="691"/>
                  </a:lnTo>
                  <a:lnTo>
                    <a:pt x="386" y="812"/>
                  </a:lnTo>
                  <a:lnTo>
                    <a:pt x="375" y="814"/>
                  </a:lnTo>
                  <a:lnTo>
                    <a:pt x="363" y="816"/>
                  </a:lnTo>
                  <a:lnTo>
                    <a:pt x="352" y="819"/>
                  </a:lnTo>
                  <a:lnTo>
                    <a:pt x="342" y="824"/>
                  </a:lnTo>
                  <a:lnTo>
                    <a:pt x="332" y="829"/>
                  </a:lnTo>
                  <a:lnTo>
                    <a:pt x="323" y="835"/>
                  </a:lnTo>
                  <a:lnTo>
                    <a:pt x="313" y="842"/>
                  </a:lnTo>
                  <a:lnTo>
                    <a:pt x="305" y="849"/>
                  </a:lnTo>
                  <a:lnTo>
                    <a:pt x="298" y="858"/>
                  </a:lnTo>
                  <a:lnTo>
                    <a:pt x="291" y="867"/>
                  </a:lnTo>
                  <a:lnTo>
                    <a:pt x="286" y="878"/>
                  </a:lnTo>
                  <a:lnTo>
                    <a:pt x="281" y="888"/>
                  </a:lnTo>
                  <a:lnTo>
                    <a:pt x="277" y="898"/>
                  </a:lnTo>
                  <a:lnTo>
                    <a:pt x="275" y="909"/>
                  </a:lnTo>
                  <a:lnTo>
                    <a:pt x="273" y="921"/>
                  </a:lnTo>
                  <a:lnTo>
                    <a:pt x="272" y="933"/>
                  </a:lnTo>
                  <a:lnTo>
                    <a:pt x="273" y="946"/>
                  </a:lnTo>
                  <a:lnTo>
                    <a:pt x="275" y="959"/>
                  </a:lnTo>
                  <a:lnTo>
                    <a:pt x="278" y="971"/>
                  </a:lnTo>
                  <a:lnTo>
                    <a:pt x="283" y="982"/>
                  </a:lnTo>
                  <a:lnTo>
                    <a:pt x="288" y="993"/>
                  </a:lnTo>
                  <a:lnTo>
                    <a:pt x="295" y="1003"/>
                  </a:lnTo>
                  <a:lnTo>
                    <a:pt x="302" y="1013"/>
                  </a:lnTo>
                  <a:lnTo>
                    <a:pt x="311" y="1021"/>
                  </a:lnTo>
                  <a:lnTo>
                    <a:pt x="246" y="1111"/>
                  </a:lnTo>
                  <a:lnTo>
                    <a:pt x="237" y="1107"/>
                  </a:lnTo>
                  <a:lnTo>
                    <a:pt x="227" y="1103"/>
                  </a:lnTo>
                  <a:lnTo>
                    <a:pt x="218" y="1100"/>
                  </a:lnTo>
                  <a:lnTo>
                    <a:pt x="209" y="1097"/>
                  </a:lnTo>
                  <a:lnTo>
                    <a:pt x="199" y="1095"/>
                  </a:lnTo>
                  <a:lnTo>
                    <a:pt x="190" y="1094"/>
                  </a:lnTo>
                  <a:lnTo>
                    <a:pt x="180" y="1093"/>
                  </a:lnTo>
                  <a:lnTo>
                    <a:pt x="170" y="1093"/>
                  </a:lnTo>
                  <a:lnTo>
                    <a:pt x="152" y="1094"/>
                  </a:lnTo>
                  <a:lnTo>
                    <a:pt x="135" y="1096"/>
                  </a:lnTo>
                  <a:lnTo>
                    <a:pt x="119" y="1100"/>
                  </a:lnTo>
                  <a:lnTo>
                    <a:pt x="103" y="1106"/>
                  </a:lnTo>
                  <a:lnTo>
                    <a:pt x="89" y="1113"/>
                  </a:lnTo>
                  <a:lnTo>
                    <a:pt x="75" y="1121"/>
                  </a:lnTo>
                  <a:lnTo>
                    <a:pt x="62" y="1132"/>
                  </a:lnTo>
                  <a:lnTo>
                    <a:pt x="49" y="1143"/>
                  </a:lnTo>
                  <a:lnTo>
                    <a:pt x="38" y="1155"/>
                  </a:lnTo>
                  <a:lnTo>
                    <a:pt x="29" y="1168"/>
                  </a:lnTo>
                  <a:lnTo>
                    <a:pt x="20" y="1181"/>
                  </a:lnTo>
                  <a:lnTo>
                    <a:pt x="13" y="1196"/>
                  </a:lnTo>
                  <a:lnTo>
                    <a:pt x="8" y="1212"/>
                  </a:lnTo>
                  <a:lnTo>
                    <a:pt x="3" y="1228"/>
                  </a:lnTo>
                  <a:lnTo>
                    <a:pt x="1" y="1245"/>
                  </a:lnTo>
                  <a:lnTo>
                    <a:pt x="0" y="1262"/>
                  </a:lnTo>
                  <a:lnTo>
                    <a:pt x="1" y="1279"/>
                  </a:lnTo>
                  <a:lnTo>
                    <a:pt x="3" y="1297"/>
                  </a:lnTo>
                  <a:lnTo>
                    <a:pt x="8" y="1313"/>
                  </a:lnTo>
                  <a:lnTo>
                    <a:pt x="13" y="1328"/>
                  </a:lnTo>
                  <a:lnTo>
                    <a:pt x="20" y="1343"/>
                  </a:lnTo>
                  <a:lnTo>
                    <a:pt x="29" y="1357"/>
                  </a:lnTo>
                  <a:lnTo>
                    <a:pt x="38" y="1370"/>
                  </a:lnTo>
                  <a:lnTo>
                    <a:pt x="49" y="1383"/>
                  </a:lnTo>
                  <a:lnTo>
                    <a:pt x="62" y="1393"/>
                  </a:lnTo>
                  <a:lnTo>
                    <a:pt x="75" y="1403"/>
                  </a:lnTo>
                  <a:lnTo>
                    <a:pt x="89" y="1411"/>
                  </a:lnTo>
                  <a:lnTo>
                    <a:pt x="103" y="1419"/>
                  </a:lnTo>
                  <a:lnTo>
                    <a:pt x="119" y="1424"/>
                  </a:lnTo>
                  <a:lnTo>
                    <a:pt x="135" y="1428"/>
                  </a:lnTo>
                  <a:lnTo>
                    <a:pt x="152" y="1431"/>
                  </a:lnTo>
                  <a:lnTo>
                    <a:pt x="170" y="1432"/>
                  </a:lnTo>
                  <a:lnTo>
                    <a:pt x="185" y="1431"/>
                  </a:lnTo>
                  <a:lnTo>
                    <a:pt x="200" y="1429"/>
                  </a:lnTo>
                  <a:lnTo>
                    <a:pt x="214" y="1426"/>
                  </a:lnTo>
                  <a:lnTo>
                    <a:pt x="228" y="1421"/>
                  </a:lnTo>
                  <a:lnTo>
                    <a:pt x="243" y="1415"/>
                  </a:lnTo>
                  <a:lnTo>
                    <a:pt x="255" y="1409"/>
                  </a:lnTo>
                  <a:lnTo>
                    <a:pt x="268" y="1401"/>
                  </a:lnTo>
                  <a:lnTo>
                    <a:pt x="279" y="1392"/>
                  </a:lnTo>
                  <a:lnTo>
                    <a:pt x="392" y="1486"/>
                  </a:lnTo>
                  <a:lnTo>
                    <a:pt x="388" y="1493"/>
                  </a:lnTo>
                  <a:lnTo>
                    <a:pt x="385" y="1500"/>
                  </a:lnTo>
                  <a:lnTo>
                    <a:pt x="382" y="1508"/>
                  </a:lnTo>
                  <a:lnTo>
                    <a:pt x="379" y="1516"/>
                  </a:lnTo>
                  <a:lnTo>
                    <a:pt x="377" y="1524"/>
                  </a:lnTo>
                  <a:lnTo>
                    <a:pt x="376" y="1532"/>
                  </a:lnTo>
                  <a:lnTo>
                    <a:pt x="375" y="1540"/>
                  </a:lnTo>
                  <a:lnTo>
                    <a:pt x="374" y="1549"/>
                  </a:lnTo>
                  <a:lnTo>
                    <a:pt x="375" y="1558"/>
                  </a:lnTo>
                  <a:lnTo>
                    <a:pt x="375" y="1566"/>
                  </a:lnTo>
                  <a:lnTo>
                    <a:pt x="377" y="1574"/>
                  </a:lnTo>
                  <a:lnTo>
                    <a:pt x="379" y="1581"/>
                  </a:lnTo>
                  <a:lnTo>
                    <a:pt x="381" y="1589"/>
                  </a:lnTo>
                  <a:lnTo>
                    <a:pt x="384" y="1596"/>
                  </a:lnTo>
                  <a:lnTo>
                    <a:pt x="387" y="1603"/>
                  </a:lnTo>
                  <a:lnTo>
                    <a:pt x="391" y="1610"/>
                  </a:lnTo>
                  <a:lnTo>
                    <a:pt x="399" y="1623"/>
                  </a:lnTo>
                  <a:lnTo>
                    <a:pt x="411" y="1634"/>
                  </a:lnTo>
                  <a:lnTo>
                    <a:pt x="422" y="1645"/>
                  </a:lnTo>
                  <a:lnTo>
                    <a:pt x="435" y="1654"/>
                  </a:lnTo>
                  <a:lnTo>
                    <a:pt x="369" y="1923"/>
                  </a:lnTo>
                  <a:lnTo>
                    <a:pt x="361" y="1922"/>
                  </a:lnTo>
                  <a:lnTo>
                    <a:pt x="354" y="1922"/>
                  </a:lnTo>
                  <a:lnTo>
                    <a:pt x="337" y="1923"/>
                  </a:lnTo>
                  <a:lnTo>
                    <a:pt x="319" y="1925"/>
                  </a:lnTo>
                  <a:lnTo>
                    <a:pt x="303" y="1929"/>
                  </a:lnTo>
                  <a:lnTo>
                    <a:pt x="288" y="1935"/>
                  </a:lnTo>
                  <a:lnTo>
                    <a:pt x="273" y="1942"/>
                  </a:lnTo>
                  <a:lnTo>
                    <a:pt x="259" y="1951"/>
                  </a:lnTo>
                  <a:lnTo>
                    <a:pt x="246" y="1960"/>
                  </a:lnTo>
                  <a:lnTo>
                    <a:pt x="233" y="1971"/>
                  </a:lnTo>
                  <a:lnTo>
                    <a:pt x="223" y="1984"/>
                  </a:lnTo>
                  <a:lnTo>
                    <a:pt x="213" y="1997"/>
                  </a:lnTo>
                  <a:lnTo>
                    <a:pt x="205" y="2011"/>
                  </a:lnTo>
                  <a:lnTo>
                    <a:pt x="198" y="2025"/>
                  </a:lnTo>
                  <a:lnTo>
                    <a:pt x="192" y="2041"/>
                  </a:lnTo>
                  <a:lnTo>
                    <a:pt x="188" y="2057"/>
                  </a:lnTo>
                  <a:lnTo>
                    <a:pt x="185" y="2074"/>
                  </a:lnTo>
                  <a:lnTo>
                    <a:pt x="184" y="2091"/>
                  </a:lnTo>
                  <a:lnTo>
                    <a:pt x="185" y="2109"/>
                  </a:lnTo>
                  <a:lnTo>
                    <a:pt x="188" y="2125"/>
                  </a:lnTo>
                  <a:lnTo>
                    <a:pt x="192" y="2141"/>
                  </a:lnTo>
                  <a:lnTo>
                    <a:pt x="198" y="2158"/>
                  </a:lnTo>
                  <a:lnTo>
                    <a:pt x="205" y="2172"/>
                  </a:lnTo>
                  <a:lnTo>
                    <a:pt x="213" y="2186"/>
                  </a:lnTo>
                  <a:lnTo>
                    <a:pt x="223" y="2199"/>
                  </a:lnTo>
                  <a:lnTo>
                    <a:pt x="233" y="2211"/>
                  </a:lnTo>
                  <a:lnTo>
                    <a:pt x="246" y="2222"/>
                  </a:lnTo>
                  <a:lnTo>
                    <a:pt x="259" y="2232"/>
                  </a:lnTo>
                  <a:lnTo>
                    <a:pt x="273" y="2241"/>
                  </a:lnTo>
                  <a:lnTo>
                    <a:pt x="288" y="2248"/>
                  </a:lnTo>
                  <a:lnTo>
                    <a:pt x="303" y="2253"/>
                  </a:lnTo>
                  <a:lnTo>
                    <a:pt x="319" y="2257"/>
                  </a:lnTo>
                  <a:lnTo>
                    <a:pt x="337" y="2260"/>
                  </a:lnTo>
                  <a:lnTo>
                    <a:pt x="354" y="2261"/>
                  </a:lnTo>
                  <a:lnTo>
                    <a:pt x="370" y="2260"/>
                  </a:lnTo>
                  <a:lnTo>
                    <a:pt x="386" y="2258"/>
                  </a:lnTo>
                  <a:lnTo>
                    <a:pt x="401" y="2254"/>
                  </a:lnTo>
                  <a:lnTo>
                    <a:pt x="417" y="2249"/>
                  </a:lnTo>
                  <a:lnTo>
                    <a:pt x="431" y="2243"/>
                  </a:lnTo>
                  <a:lnTo>
                    <a:pt x="444" y="2235"/>
                  </a:lnTo>
                  <a:lnTo>
                    <a:pt x="456" y="2226"/>
                  </a:lnTo>
                  <a:lnTo>
                    <a:pt x="468" y="2216"/>
                  </a:lnTo>
                  <a:lnTo>
                    <a:pt x="479" y="2205"/>
                  </a:lnTo>
                  <a:lnTo>
                    <a:pt x="488" y="2193"/>
                  </a:lnTo>
                  <a:lnTo>
                    <a:pt x="498" y="2181"/>
                  </a:lnTo>
                  <a:lnTo>
                    <a:pt x="506" y="2168"/>
                  </a:lnTo>
                  <a:lnTo>
                    <a:pt x="512" y="2154"/>
                  </a:lnTo>
                  <a:lnTo>
                    <a:pt x="517" y="2138"/>
                  </a:lnTo>
                  <a:lnTo>
                    <a:pt x="520" y="2123"/>
                  </a:lnTo>
                  <a:lnTo>
                    <a:pt x="523" y="2107"/>
                  </a:lnTo>
                  <a:lnTo>
                    <a:pt x="736" y="2091"/>
                  </a:lnTo>
                  <a:lnTo>
                    <a:pt x="739" y="2100"/>
                  </a:lnTo>
                  <a:lnTo>
                    <a:pt x="742" y="2109"/>
                  </a:lnTo>
                  <a:lnTo>
                    <a:pt x="747" y="2118"/>
                  </a:lnTo>
                  <a:lnTo>
                    <a:pt x="753" y="2126"/>
                  </a:lnTo>
                  <a:lnTo>
                    <a:pt x="758" y="2134"/>
                  </a:lnTo>
                  <a:lnTo>
                    <a:pt x="765" y="2142"/>
                  </a:lnTo>
                  <a:lnTo>
                    <a:pt x="772" y="2150"/>
                  </a:lnTo>
                  <a:lnTo>
                    <a:pt x="779" y="2156"/>
                  </a:lnTo>
                  <a:lnTo>
                    <a:pt x="787" y="2162"/>
                  </a:lnTo>
                  <a:lnTo>
                    <a:pt x="795" y="2167"/>
                  </a:lnTo>
                  <a:lnTo>
                    <a:pt x="804" y="2171"/>
                  </a:lnTo>
                  <a:lnTo>
                    <a:pt x="813" y="2175"/>
                  </a:lnTo>
                  <a:lnTo>
                    <a:pt x="822" y="2177"/>
                  </a:lnTo>
                  <a:lnTo>
                    <a:pt x="832" y="2180"/>
                  </a:lnTo>
                  <a:lnTo>
                    <a:pt x="843" y="2181"/>
                  </a:lnTo>
                  <a:lnTo>
                    <a:pt x="854" y="2181"/>
                  </a:lnTo>
                  <a:lnTo>
                    <a:pt x="867" y="2181"/>
                  </a:lnTo>
                  <a:lnTo>
                    <a:pt x="880" y="2178"/>
                  </a:lnTo>
                  <a:lnTo>
                    <a:pt x="892" y="2175"/>
                  </a:lnTo>
                  <a:lnTo>
                    <a:pt x="904" y="2170"/>
                  </a:lnTo>
                  <a:lnTo>
                    <a:pt x="916" y="2164"/>
                  </a:lnTo>
                  <a:lnTo>
                    <a:pt x="927" y="2157"/>
                  </a:lnTo>
                  <a:lnTo>
                    <a:pt x="937" y="2149"/>
                  </a:lnTo>
                  <a:lnTo>
                    <a:pt x="945" y="2139"/>
                  </a:lnTo>
                  <a:lnTo>
                    <a:pt x="1033" y="2198"/>
                  </a:lnTo>
                  <a:lnTo>
                    <a:pt x="1029" y="2207"/>
                  </a:lnTo>
                  <a:lnTo>
                    <a:pt x="1026" y="2216"/>
                  </a:lnTo>
                  <a:lnTo>
                    <a:pt x="1023" y="2225"/>
                  </a:lnTo>
                  <a:lnTo>
                    <a:pt x="1021" y="2235"/>
                  </a:lnTo>
                  <a:lnTo>
                    <a:pt x="1019" y="2244"/>
                  </a:lnTo>
                  <a:lnTo>
                    <a:pt x="1017" y="2253"/>
                  </a:lnTo>
                  <a:lnTo>
                    <a:pt x="1017" y="2263"/>
                  </a:lnTo>
                  <a:lnTo>
                    <a:pt x="1016" y="2273"/>
                  </a:lnTo>
                  <a:lnTo>
                    <a:pt x="1017" y="2289"/>
                  </a:lnTo>
                  <a:lnTo>
                    <a:pt x="1019" y="2305"/>
                  </a:lnTo>
                  <a:lnTo>
                    <a:pt x="1023" y="2321"/>
                  </a:lnTo>
                  <a:lnTo>
                    <a:pt x="1028" y="2335"/>
                  </a:lnTo>
                  <a:lnTo>
                    <a:pt x="1034" y="2349"/>
                  </a:lnTo>
                  <a:lnTo>
                    <a:pt x="1042" y="2363"/>
                  </a:lnTo>
                  <a:lnTo>
                    <a:pt x="1050" y="2375"/>
                  </a:lnTo>
                  <a:lnTo>
                    <a:pt x="1060" y="2387"/>
                  </a:lnTo>
                  <a:lnTo>
                    <a:pt x="1071" y="2397"/>
                  </a:lnTo>
                  <a:lnTo>
                    <a:pt x="1082" y="2408"/>
                  </a:lnTo>
                  <a:lnTo>
                    <a:pt x="1096" y="2417"/>
                  </a:lnTo>
                  <a:lnTo>
                    <a:pt x="1109" y="2424"/>
                  </a:lnTo>
                  <a:lnTo>
                    <a:pt x="1123" y="2431"/>
                  </a:lnTo>
                  <a:lnTo>
                    <a:pt x="1138" y="2436"/>
                  </a:lnTo>
                  <a:lnTo>
                    <a:pt x="1153" y="2439"/>
                  </a:lnTo>
                  <a:lnTo>
                    <a:pt x="1168" y="2442"/>
                  </a:lnTo>
                  <a:lnTo>
                    <a:pt x="1168" y="2442"/>
                  </a:lnTo>
                  <a:lnTo>
                    <a:pt x="1171" y="2442"/>
                  </a:lnTo>
                  <a:lnTo>
                    <a:pt x="1178" y="2442"/>
                  </a:lnTo>
                  <a:lnTo>
                    <a:pt x="1186" y="2442"/>
                  </a:lnTo>
                  <a:lnTo>
                    <a:pt x="1193" y="2442"/>
                  </a:lnTo>
                  <a:lnTo>
                    <a:pt x="1200" y="2442"/>
                  </a:lnTo>
                  <a:lnTo>
                    <a:pt x="1202" y="2442"/>
                  </a:lnTo>
                  <a:lnTo>
                    <a:pt x="1202" y="2442"/>
                  </a:lnTo>
                  <a:lnTo>
                    <a:pt x="1218" y="2439"/>
                  </a:lnTo>
                  <a:lnTo>
                    <a:pt x="1233" y="2436"/>
                  </a:lnTo>
                  <a:lnTo>
                    <a:pt x="1248" y="2431"/>
                  </a:lnTo>
                  <a:lnTo>
                    <a:pt x="1262" y="2424"/>
                  </a:lnTo>
                  <a:lnTo>
                    <a:pt x="1276" y="2417"/>
                  </a:lnTo>
                  <a:lnTo>
                    <a:pt x="1288" y="2408"/>
                  </a:lnTo>
                  <a:lnTo>
                    <a:pt x="1300" y="2397"/>
                  </a:lnTo>
                  <a:lnTo>
                    <a:pt x="1311" y="2387"/>
                  </a:lnTo>
                  <a:lnTo>
                    <a:pt x="1320" y="2375"/>
                  </a:lnTo>
                  <a:lnTo>
                    <a:pt x="1329" y="2363"/>
                  </a:lnTo>
                  <a:lnTo>
                    <a:pt x="1336" y="2349"/>
                  </a:lnTo>
                  <a:lnTo>
                    <a:pt x="1343" y="2335"/>
                  </a:lnTo>
                  <a:lnTo>
                    <a:pt x="1348" y="2321"/>
                  </a:lnTo>
                  <a:lnTo>
                    <a:pt x="1351" y="2305"/>
                  </a:lnTo>
                  <a:lnTo>
                    <a:pt x="1355" y="2289"/>
                  </a:lnTo>
                  <a:lnTo>
                    <a:pt x="1355" y="2273"/>
                  </a:lnTo>
                  <a:lnTo>
                    <a:pt x="1355" y="2258"/>
                  </a:lnTo>
                  <a:lnTo>
                    <a:pt x="1352" y="2242"/>
                  </a:lnTo>
                  <a:lnTo>
                    <a:pt x="1348" y="2227"/>
                  </a:lnTo>
                  <a:lnTo>
                    <a:pt x="1344" y="2213"/>
                  </a:lnTo>
                  <a:lnTo>
                    <a:pt x="1338" y="2199"/>
                  </a:lnTo>
                  <a:lnTo>
                    <a:pt x="1331" y="2187"/>
                  </a:lnTo>
                  <a:lnTo>
                    <a:pt x="1323" y="2174"/>
                  </a:lnTo>
                  <a:lnTo>
                    <a:pt x="1314" y="2163"/>
                  </a:lnTo>
                  <a:lnTo>
                    <a:pt x="1407" y="2056"/>
                  </a:lnTo>
                  <a:lnTo>
                    <a:pt x="1414" y="2060"/>
                  </a:lnTo>
                  <a:lnTo>
                    <a:pt x="1421" y="2064"/>
                  </a:lnTo>
                  <a:lnTo>
                    <a:pt x="1428" y="2067"/>
                  </a:lnTo>
                  <a:lnTo>
                    <a:pt x="1436" y="2069"/>
                  </a:lnTo>
                  <a:lnTo>
                    <a:pt x="1445" y="2071"/>
                  </a:lnTo>
                  <a:lnTo>
                    <a:pt x="1453" y="2073"/>
                  </a:lnTo>
                  <a:lnTo>
                    <a:pt x="1461" y="2073"/>
                  </a:lnTo>
                  <a:lnTo>
                    <a:pt x="1469" y="2074"/>
                  </a:lnTo>
                  <a:lnTo>
                    <a:pt x="1478" y="2073"/>
                  </a:lnTo>
                  <a:lnTo>
                    <a:pt x="1486" y="2073"/>
                  </a:lnTo>
                  <a:lnTo>
                    <a:pt x="1493" y="2071"/>
                  </a:lnTo>
                  <a:lnTo>
                    <a:pt x="1501" y="2069"/>
                  </a:lnTo>
                  <a:lnTo>
                    <a:pt x="1509" y="2067"/>
                  </a:lnTo>
                  <a:lnTo>
                    <a:pt x="1516" y="2064"/>
                  </a:lnTo>
                  <a:lnTo>
                    <a:pt x="1523" y="2060"/>
                  </a:lnTo>
                  <a:lnTo>
                    <a:pt x="1531" y="2056"/>
                  </a:lnTo>
                  <a:lnTo>
                    <a:pt x="1543" y="2048"/>
                  </a:lnTo>
                  <a:lnTo>
                    <a:pt x="1555" y="2038"/>
                  </a:lnTo>
                  <a:lnTo>
                    <a:pt x="1565" y="2026"/>
                  </a:lnTo>
                  <a:lnTo>
                    <a:pt x="1573" y="2014"/>
                  </a:lnTo>
                  <a:lnTo>
                    <a:pt x="1848" y="2077"/>
                  </a:lnTo>
                  <a:lnTo>
                    <a:pt x="1848" y="2084"/>
                  </a:lnTo>
                  <a:lnTo>
                    <a:pt x="1847" y="2091"/>
                  </a:lnTo>
                  <a:lnTo>
                    <a:pt x="1848" y="2109"/>
                  </a:lnTo>
                  <a:lnTo>
                    <a:pt x="1851" y="2125"/>
                  </a:lnTo>
                  <a:lnTo>
                    <a:pt x="1855" y="2141"/>
                  </a:lnTo>
                  <a:lnTo>
                    <a:pt x="1860" y="2158"/>
                  </a:lnTo>
                  <a:lnTo>
                    <a:pt x="1868" y="2172"/>
                  </a:lnTo>
                  <a:lnTo>
                    <a:pt x="1877" y="2186"/>
                  </a:lnTo>
                  <a:lnTo>
                    <a:pt x="1887" y="2199"/>
                  </a:lnTo>
                  <a:lnTo>
                    <a:pt x="1897" y="2211"/>
                  </a:lnTo>
                  <a:lnTo>
                    <a:pt x="1909" y="2222"/>
                  </a:lnTo>
                  <a:lnTo>
                    <a:pt x="1922" y="2232"/>
                  </a:lnTo>
                  <a:lnTo>
                    <a:pt x="1936" y="2241"/>
                  </a:lnTo>
                  <a:lnTo>
                    <a:pt x="1951" y="2248"/>
                  </a:lnTo>
                  <a:lnTo>
                    <a:pt x="1967" y="2253"/>
                  </a:lnTo>
                  <a:lnTo>
                    <a:pt x="1983" y="2257"/>
                  </a:lnTo>
                  <a:lnTo>
                    <a:pt x="2000" y="2260"/>
                  </a:lnTo>
                  <a:lnTo>
                    <a:pt x="2017" y="2261"/>
                  </a:lnTo>
                  <a:lnTo>
                    <a:pt x="2034" y="2260"/>
                  </a:lnTo>
                  <a:lnTo>
                    <a:pt x="2052" y="2257"/>
                  </a:lnTo>
                  <a:lnTo>
                    <a:pt x="2068" y="2253"/>
                  </a:lnTo>
                  <a:lnTo>
                    <a:pt x="2083" y="2248"/>
                  </a:lnTo>
                  <a:lnTo>
                    <a:pt x="2098" y="2241"/>
                  </a:lnTo>
                  <a:lnTo>
                    <a:pt x="2111" y="2232"/>
                  </a:lnTo>
                  <a:lnTo>
                    <a:pt x="2124" y="2222"/>
                  </a:lnTo>
                  <a:lnTo>
                    <a:pt x="2137" y="2211"/>
                  </a:lnTo>
                  <a:lnTo>
                    <a:pt x="2148" y="2199"/>
                  </a:lnTo>
                  <a:lnTo>
                    <a:pt x="2158" y="2186"/>
                  </a:lnTo>
                  <a:lnTo>
                    <a:pt x="2166" y="2172"/>
                  </a:lnTo>
                  <a:lnTo>
                    <a:pt x="2173" y="2158"/>
                  </a:lnTo>
                  <a:lnTo>
                    <a:pt x="2179" y="2141"/>
                  </a:lnTo>
                  <a:lnTo>
                    <a:pt x="2183" y="2125"/>
                  </a:lnTo>
                  <a:lnTo>
                    <a:pt x="2185" y="2109"/>
                  </a:lnTo>
                  <a:lnTo>
                    <a:pt x="2186" y="2091"/>
                  </a:lnTo>
                  <a:lnTo>
                    <a:pt x="2186" y="2078"/>
                  </a:lnTo>
                  <a:lnTo>
                    <a:pt x="2184" y="2065"/>
                  </a:lnTo>
                  <a:lnTo>
                    <a:pt x="2182" y="2052"/>
                  </a:lnTo>
                  <a:lnTo>
                    <a:pt x="2178" y="2040"/>
                  </a:lnTo>
                  <a:lnTo>
                    <a:pt x="2174" y="2028"/>
                  </a:lnTo>
                  <a:lnTo>
                    <a:pt x="2169" y="2017"/>
                  </a:lnTo>
                  <a:lnTo>
                    <a:pt x="2163" y="2006"/>
                  </a:lnTo>
                  <a:lnTo>
                    <a:pt x="2157" y="1995"/>
                  </a:lnTo>
                  <a:lnTo>
                    <a:pt x="2149" y="1986"/>
                  </a:lnTo>
                  <a:lnTo>
                    <a:pt x="2141" y="1975"/>
                  </a:lnTo>
                  <a:lnTo>
                    <a:pt x="2133" y="1967"/>
                  </a:lnTo>
                  <a:lnTo>
                    <a:pt x="2122" y="1959"/>
                  </a:lnTo>
                  <a:lnTo>
                    <a:pt x="2112" y="1951"/>
                  </a:lnTo>
                  <a:lnTo>
                    <a:pt x="2102" y="1945"/>
                  </a:lnTo>
                  <a:lnTo>
                    <a:pt x="2091" y="1939"/>
                  </a:lnTo>
                  <a:lnTo>
                    <a:pt x="2080" y="1934"/>
                  </a:lnTo>
                  <a:lnTo>
                    <a:pt x="2100" y="1744"/>
                  </a:lnTo>
                  <a:lnTo>
                    <a:pt x="2111" y="1742"/>
                  </a:lnTo>
                  <a:lnTo>
                    <a:pt x="2122" y="1740"/>
                  </a:lnTo>
                  <a:lnTo>
                    <a:pt x="2134" y="1737"/>
                  </a:lnTo>
                  <a:lnTo>
                    <a:pt x="2144" y="1732"/>
                  </a:lnTo>
                  <a:lnTo>
                    <a:pt x="2154" y="1727"/>
                  </a:lnTo>
                  <a:lnTo>
                    <a:pt x="2163" y="1721"/>
                  </a:lnTo>
                  <a:lnTo>
                    <a:pt x="2172" y="1713"/>
                  </a:lnTo>
                  <a:lnTo>
                    <a:pt x="2179" y="1705"/>
                  </a:lnTo>
                  <a:lnTo>
                    <a:pt x="2186" y="1697"/>
                  </a:lnTo>
                  <a:lnTo>
                    <a:pt x="2193" y="1688"/>
                  </a:lnTo>
                  <a:lnTo>
                    <a:pt x="2198" y="1678"/>
                  </a:lnTo>
                  <a:lnTo>
                    <a:pt x="2203" y="1668"/>
                  </a:lnTo>
                  <a:lnTo>
                    <a:pt x="2207" y="1658"/>
                  </a:lnTo>
                  <a:lnTo>
                    <a:pt x="2209" y="1647"/>
                  </a:lnTo>
                  <a:lnTo>
                    <a:pt x="2211" y="1634"/>
                  </a:lnTo>
                  <a:lnTo>
                    <a:pt x="2212" y="1622"/>
                  </a:lnTo>
                  <a:lnTo>
                    <a:pt x="2211" y="1612"/>
                  </a:lnTo>
                  <a:lnTo>
                    <a:pt x="2210" y="1601"/>
                  </a:lnTo>
                  <a:lnTo>
                    <a:pt x="2207" y="1591"/>
                  </a:lnTo>
                  <a:lnTo>
                    <a:pt x="2204" y="1581"/>
                  </a:lnTo>
                  <a:lnTo>
                    <a:pt x="2200" y="1572"/>
                  </a:lnTo>
                  <a:lnTo>
                    <a:pt x="2196" y="1563"/>
                  </a:lnTo>
                  <a:lnTo>
                    <a:pt x="2190" y="1554"/>
                  </a:lnTo>
                  <a:lnTo>
                    <a:pt x="2184" y="1545"/>
                  </a:lnTo>
                  <a:lnTo>
                    <a:pt x="2285" y="1413"/>
                  </a:lnTo>
                  <a:lnTo>
                    <a:pt x="2303" y="1420"/>
                  </a:lnTo>
                  <a:lnTo>
                    <a:pt x="2320" y="1425"/>
                  </a:lnTo>
                  <a:lnTo>
                    <a:pt x="2329" y="1427"/>
                  </a:lnTo>
                  <a:lnTo>
                    <a:pt x="2339" y="1428"/>
                  </a:lnTo>
                  <a:lnTo>
                    <a:pt x="2348" y="1429"/>
                  </a:lnTo>
                  <a:lnTo>
                    <a:pt x="2357" y="1429"/>
                  </a:lnTo>
                  <a:lnTo>
                    <a:pt x="2375" y="1428"/>
                  </a:lnTo>
                  <a:lnTo>
                    <a:pt x="2392" y="1425"/>
                  </a:lnTo>
                  <a:lnTo>
                    <a:pt x="2408" y="1421"/>
                  </a:lnTo>
                  <a:lnTo>
                    <a:pt x="2424" y="1416"/>
                  </a:lnTo>
                  <a:lnTo>
                    <a:pt x="2438" y="1409"/>
                  </a:lnTo>
                  <a:lnTo>
                    <a:pt x="2452" y="1400"/>
                  </a:lnTo>
                  <a:lnTo>
                    <a:pt x="2465" y="1391"/>
                  </a:lnTo>
                  <a:lnTo>
                    <a:pt x="2478" y="1380"/>
                  </a:lnTo>
                  <a:lnTo>
                    <a:pt x="2489" y="1367"/>
                  </a:lnTo>
                  <a:lnTo>
                    <a:pt x="2498" y="1354"/>
                  </a:lnTo>
                  <a:lnTo>
                    <a:pt x="2507" y="1340"/>
                  </a:lnTo>
                  <a:lnTo>
                    <a:pt x="2514" y="1326"/>
                  </a:lnTo>
                  <a:lnTo>
                    <a:pt x="2519" y="1310"/>
                  </a:lnTo>
                  <a:lnTo>
                    <a:pt x="2523" y="1293"/>
                  </a:lnTo>
                  <a:lnTo>
                    <a:pt x="2526" y="1277"/>
                  </a:lnTo>
                  <a:lnTo>
                    <a:pt x="2527" y="1259"/>
                  </a:lnTo>
                  <a:lnTo>
                    <a:pt x="2526" y="1242"/>
                  </a:lnTo>
                  <a:lnTo>
                    <a:pt x="2523" y="1226"/>
                  </a:lnTo>
                  <a:lnTo>
                    <a:pt x="2519" y="1210"/>
                  </a:lnTo>
                  <a:lnTo>
                    <a:pt x="2514" y="1193"/>
                  </a:lnTo>
                  <a:lnTo>
                    <a:pt x="2507" y="1179"/>
                  </a:lnTo>
                  <a:lnTo>
                    <a:pt x="2498" y="1165"/>
                  </a:lnTo>
                  <a:lnTo>
                    <a:pt x="2489" y="1152"/>
                  </a:lnTo>
                  <a:lnTo>
                    <a:pt x="2478" y="1140"/>
                  </a:lnTo>
                  <a:lnTo>
                    <a:pt x="2465" y="1129"/>
                  </a:lnTo>
                  <a:lnTo>
                    <a:pt x="2452" y="1119"/>
                  </a:lnTo>
                  <a:lnTo>
                    <a:pt x="2438" y="1110"/>
                  </a:lnTo>
                  <a:lnTo>
                    <a:pt x="2424" y="1103"/>
                  </a:lnTo>
                  <a:lnTo>
                    <a:pt x="2408" y="1097"/>
                  </a:lnTo>
                  <a:lnTo>
                    <a:pt x="2392" y="1093"/>
                  </a:lnTo>
                  <a:lnTo>
                    <a:pt x="2375" y="1091"/>
                  </a:lnTo>
                  <a:lnTo>
                    <a:pt x="2357" y="1090"/>
                  </a:lnTo>
                  <a:close/>
                  <a:moveTo>
                    <a:pt x="2153" y="1518"/>
                  </a:moveTo>
                  <a:lnTo>
                    <a:pt x="2146" y="1515"/>
                  </a:lnTo>
                  <a:lnTo>
                    <a:pt x="2139" y="1511"/>
                  </a:lnTo>
                  <a:lnTo>
                    <a:pt x="2131" y="1508"/>
                  </a:lnTo>
                  <a:lnTo>
                    <a:pt x="2123" y="1506"/>
                  </a:lnTo>
                  <a:lnTo>
                    <a:pt x="2115" y="1504"/>
                  </a:lnTo>
                  <a:lnTo>
                    <a:pt x="2107" y="1503"/>
                  </a:lnTo>
                  <a:lnTo>
                    <a:pt x="2099" y="1502"/>
                  </a:lnTo>
                  <a:lnTo>
                    <a:pt x="2091" y="1502"/>
                  </a:lnTo>
                  <a:lnTo>
                    <a:pt x="2081" y="1502"/>
                  </a:lnTo>
                  <a:lnTo>
                    <a:pt x="2072" y="1503"/>
                  </a:lnTo>
                  <a:lnTo>
                    <a:pt x="2063" y="1505"/>
                  </a:lnTo>
                  <a:lnTo>
                    <a:pt x="2054" y="1507"/>
                  </a:lnTo>
                  <a:lnTo>
                    <a:pt x="2046" y="1511"/>
                  </a:lnTo>
                  <a:lnTo>
                    <a:pt x="2036" y="1514"/>
                  </a:lnTo>
                  <a:lnTo>
                    <a:pt x="2029" y="1519"/>
                  </a:lnTo>
                  <a:lnTo>
                    <a:pt x="2021" y="1523"/>
                  </a:lnTo>
                  <a:lnTo>
                    <a:pt x="2014" y="1529"/>
                  </a:lnTo>
                  <a:lnTo>
                    <a:pt x="2007" y="1535"/>
                  </a:lnTo>
                  <a:lnTo>
                    <a:pt x="2001" y="1541"/>
                  </a:lnTo>
                  <a:lnTo>
                    <a:pt x="1995" y="1548"/>
                  </a:lnTo>
                  <a:lnTo>
                    <a:pt x="1990" y="1556"/>
                  </a:lnTo>
                  <a:lnTo>
                    <a:pt x="1986" y="1564"/>
                  </a:lnTo>
                  <a:lnTo>
                    <a:pt x="1981" y="1572"/>
                  </a:lnTo>
                  <a:lnTo>
                    <a:pt x="1978" y="1580"/>
                  </a:lnTo>
                  <a:lnTo>
                    <a:pt x="1544" y="1400"/>
                  </a:lnTo>
                  <a:lnTo>
                    <a:pt x="1541" y="1410"/>
                  </a:lnTo>
                  <a:lnTo>
                    <a:pt x="1537" y="1419"/>
                  </a:lnTo>
                  <a:lnTo>
                    <a:pt x="1972" y="1599"/>
                  </a:lnTo>
                  <a:lnTo>
                    <a:pt x="1971" y="1611"/>
                  </a:lnTo>
                  <a:lnTo>
                    <a:pt x="1970" y="1622"/>
                  </a:lnTo>
                  <a:lnTo>
                    <a:pt x="1970" y="1633"/>
                  </a:lnTo>
                  <a:lnTo>
                    <a:pt x="1972" y="1644"/>
                  </a:lnTo>
                  <a:lnTo>
                    <a:pt x="1974" y="1653"/>
                  </a:lnTo>
                  <a:lnTo>
                    <a:pt x="1977" y="1663"/>
                  </a:lnTo>
                  <a:lnTo>
                    <a:pt x="1980" y="1672"/>
                  </a:lnTo>
                  <a:lnTo>
                    <a:pt x="1984" y="1680"/>
                  </a:lnTo>
                  <a:lnTo>
                    <a:pt x="1989" y="1689"/>
                  </a:lnTo>
                  <a:lnTo>
                    <a:pt x="1995" y="1696"/>
                  </a:lnTo>
                  <a:lnTo>
                    <a:pt x="2001" y="1704"/>
                  </a:lnTo>
                  <a:lnTo>
                    <a:pt x="2008" y="1711"/>
                  </a:lnTo>
                  <a:lnTo>
                    <a:pt x="2015" y="1717"/>
                  </a:lnTo>
                  <a:lnTo>
                    <a:pt x="2022" y="1724"/>
                  </a:lnTo>
                  <a:lnTo>
                    <a:pt x="2031" y="1729"/>
                  </a:lnTo>
                  <a:lnTo>
                    <a:pt x="2039" y="1733"/>
                  </a:lnTo>
                  <a:lnTo>
                    <a:pt x="2049" y="1737"/>
                  </a:lnTo>
                  <a:lnTo>
                    <a:pt x="2058" y="1740"/>
                  </a:lnTo>
                  <a:lnTo>
                    <a:pt x="2038" y="1923"/>
                  </a:lnTo>
                  <a:lnTo>
                    <a:pt x="2028" y="1922"/>
                  </a:lnTo>
                  <a:lnTo>
                    <a:pt x="2017" y="1922"/>
                  </a:lnTo>
                  <a:lnTo>
                    <a:pt x="2002" y="1923"/>
                  </a:lnTo>
                  <a:lnTo>
                    <a:pt x="1987" y="1925"/>
                  </a:lnTo>
                  <a:lnTo>
                    <a:pt x="1972" y="1928"/>
                  </a:lnTo>
                  <a:lnTo>
                    <a:pt x="1959" y="1932"/>
                  </a:lnTo>
                  <a:lnTo>
                    <a:pt x="1944" y="1938"/>
                  </a:lnTo>
                  <a:lnTo>
                    <a:pt x="1931" y="1945"/>
                  </a:lnTo>
                  <a:lnTo>
                    <a:pt x="1919" y="1952"/>
                  </a:lnTo>
                  <a:lnTo>
                    <a:pt x="1908" y="1961"/>
                  </a:lnTo>
                  <a:lnTo>
                    <a:pt x="1469" y="1522"/>
                  </a:lnTo>
                  <a:lnTo>
                    <a:pt x="1457" y="1534"/>
                  </a:lnTo>
                  <a:lnTo>
                    <a:pt x="1445" y="1545"/>
                  </a:lnTo>
                  <a:lnTo>
                    <a:pt x="1885" y="1986"/>
                  </a:lnTo>
                  <a:lnTo>
                    <a:pt x="1877" y="1997"/>
                  </a:lnTo>
                  <a:lnTo>
                    <a:pt x="1868" y="2009"/>
                  </a:lnTo>
                  <a:lnTo>
                    <a:pt x="1862" y="2022"/>
                  </a:lnTo>
                  <a:lnTo>
                    <a:pt x="1857" y="2035"/>
                  </a:lnTo>
                  <a:lnTo>
                    <a:pt x="1588" y="1974"/>
                  </a:lnTo>
                  <a:lnTo>
                    <a:pt x="1590" y="1963"/>
                  </a:lnTo>
                  <a:lnTo>
                    <a:pt x="1590" y="1952"/>
                  </a:lnTo>
                  <a:lnTo>
                    <a:pt x="1590" y="1940"/>
                  </a:lnTo>
                  <a:lnTo>
                    <a:pt x="1588" y="1928"/>
                  </a:lnTo>
                  <a:lnTo>
                    <a:pt x="1585" y="1916"/>
                  </a:lnTo>
                  <a:lnTo>
                    <a:pt x="1581" y="1905"/>
                  </a:lnTo>
                  <a:lnTo>
                    <a:pt x="1576" y="1895"/>
                  </a:lnTo>
                  <a:lnTo>
                    <a:pt x="1570" y="1884"/>
                  </a:lnTo>
                  <a:lnTo>
                    <a:pt x="1563" y="1875"/>
                  </a:lnTo>
                  <a:lnTo>
                    <a:pt x="1555" y="1866"/>
                  </a:lnTo>
                  <a:lnTo>
                    <a:pt x="1547" y="1858"/>
                  </a:lnTo>
                  <a:lnTo>
                    <a:pt x="1537" y="1852"/>
                  </a:lnTo>
                  <a:lnTo>
                    <a:pt x="1527" y="1846"/>
                  </a:lnTo>
                  <a:lnTo>
                    <a:pt x="1516" y="1841"/>
                  </a:lnTo>
                  <a:lnTo>
                    <a:pt x="1505" y="1837"/>
                  </a:lnTo>
                  <a:lnTo>
                    <a:pt x="1494" y="1834"/>
                  </a:lnTo>
                  <a:lnTo>
                    <a:pt x="1482" y="1832"/>
                  </a:lnTo>
                  <a:lnTo>
                    <a:pt x="1469" y="1831"/>
                  </a:lnTo>
                  <a:lnTo>
                    <a:pt x="1460" y="1831"/>
                  </a:lnTo>
                  <a:lnTo>
                    <a:pt x="1452" y="1832"/>
                  </a:lnTo>
                  <a:lnTo>
                    <a:pt x="1443" y="1834"/>
                  </a:lnTo>
                  <a:lnTo>
                    <a:pt x="1433" y="1836"/>
                  </a:lnTo>
                  <a:lnTo>
                    <a:pt x="1341" y="1613"/>
                  </a:lnTo>
                  <a:lnTo>
                    <a:pt x="1332" y="1617"/>
                  </a:lnTo>
                  <a:lnTo>
                    <a:pt x="1323" y="1621"/>
                  </a:lnTo>
                  <a:lnTo>
                    <a:pt x="1415" y="1844"/>
                  </a:lnTo>
                  <a:lnTo>
                    <a:pt x="1408" y="1848"/>
                  </a:lnTo>
                  <a:lnTo>
                    <a:pt x="1401" y="1852"/>
                  </a:lnTo>
                  <a:lnTo>
                    <a:pt x="1394" y="1857"/>
                  </a:lnTo>
                  <a:lnTo>
                    <a:pt x="1388" y="1862"/>
                  </a:lnTo>
                  <a:lnTo>
                    <a:pt x="1382" y="1868"/>
                  </a:lnTo>
                  <a:lnTo>
                    <a:pt x="1377" y="1874"/>
                  </a:lnTo>
                  <a:lnTo>
                    <a:pt x="1372" y="1880"/>
                  </a:lnTo>
                  <a:lnTo>
                    <a:pt x="1367" y="1887"/>
                  </a:lnTo>
                  <a:lnTo>
                    <a:pt x="1363" y="1895"/>
                  </a:lnTo>
                  <a:lnTo>
                    <a:pt x="1359" y="1903"/>
                  </a:lnTo>
                  <a:lnTo>
                    <a:pt x="1356" y="1910"/>
                  </a:lnTo>
                  <a:lnTo>
                    <a:pt x="1352" y="1918"/>
                  </a:lnTo>
                  <a:lnTo>
                    <a:pt x="1350" y="1926"/>
                  </a:lnTo>
                  <a:lnTo>
                    <a:pt x="1349" y="1935"/>
                  </a:lnTo>
                  <a:lnTo>
                    <a:pt x="1348" y="1943"/>
                  </a:lnTo>
                  <a:lnTo>
                    <a:pt x="1348" y="1952"/>
                  </a:lnTo>
                  <a:lnTo>
                    <a:pt x="1348" y="1963"/>
                  </a:lnTo>
                  <a:lnTo>
                    <a:pt x="1349" y="1973"/>
                  </a:lnTo>
                  <a:lnTo>
                    <a:pt x="1352" y="1984"/>
                  </a:lnTo>
                  <a:lnTo>
                    <a:pt x="1356" y="1994"/>
                  </a:lnTo>
                  <a:lnTo>
                    <a:pt x="1360" y="2003"/>
                  </a:lnTo>
                  <a:lnTo>
                    <a:pt x="1364" y="2012"/>
                  </a:lnTo>
                  <a:lnTo>
                    <a:pt x="1370" y="2021"/>
                  </a:lnTo>
                  <a:lnTo>
                    <a:pt x="1376" y="2029"/>
                  </a:lnTo>
                  <a:lnTo>
                    <a:pt x="1283" y="2134"/>
                  </a:lnTo>
                  <a:lnTo>
                    <a:pt x="1275" y="2128"/>
                  </a:lnTo>
                  <a:lnTo>
                    <a:pt x="1264" y="2123"/>
                  </a:lnTo>
                  <a:lnTo>
                    <a:pt x="1255" y="2118"/>
                  </a:lnTo>
                  <a:lnTo>
                    <a:pt x="1245" y="2114"/>
                  </a:lnTo>
                  <a:lnTo>
                    <a:pt x="1235" y="2111"/>
                  </a:lnTo>
                  <a:lnTo>
                    <a:pt x="1224" y="2108"/>
                  </a:lnTo>
                  <a:lnTo>
                    <a:pt x="1213" y="2106"/>
                  </a:lnTo>
                  <a:lnTo>
                    <a:pt x="1202" y="2104"/>
                  </a:lnTo>
                  <a:lnTo>
                    <a:pt x="1202" y="1647"/>
                  </a:lnTo>
                  <a:lnTo>
                    <a:pt x="1194" y="1647"/>
                  </a:lnTo>
                  <a:lnTo>
                    <a:pt x="1186" y="1647"/>
                  </a:lnTo>
                  <a:lnTo>
                    <a:pt x="1177" y="1647"/>
                  </a:lnTo>
                  <a:lnTo>
                    <a:pt x="1168" y="1647"/>
                  </a:lnTo>
                  <a:lnTo>
                    <a:pt x="1168" y="2104"/>
                  </a:lnTo>
                  <a:lnTo>
                    <a:pt x="1152" y="2107"/>
                  </a:lnTo>
                  <a:lnTo>
                    <a:pt x="1136" y="2111"/>
                  </a:lnTo>
                  <a:lnTo>
                    <a:pt x="1121" y="2116"/>
                  </a:lnTo>
                  <a:lnTo>
                    <a:pt x="1106" y="2123"/>
                  </a:lnTo>
                  <a:lnTo>
                    <a:pt x="1092" y="2131"/>
                  </a:lnTo>
                  <a:lnTo>
                    <a:pt x="1079" y="2141"/>
                  </a:lnTo>
                  <a:lnTo>
                    <a:pt x="1067" y="2152"/>
                  </a:lnTo>
                  <a:lnTo>
                    <a:pt x="1056" y="2164"/>
                  </a:lnTo>
                  <a:lnTo>
                    <a:pt x="967" y="2103"/>
                  </a:lnTo>
                  <a:lnTo>
                    <a:pt x="970" y="2093"/>
                  </a:lnTo>
                  <a:lnTo>
                    <a:pt x="972" y="2082"/>
                  </a:lnTo>
                  <a:lnTo>
                    <a:pt x="974" y="2072"/>
                  </a:lnTo>
                  <a:lnTo>
                    <a:pt x="974" y="2060"/>
                  </a:lnTo>
                  <a:lnTo>
                    <a:pt x="974" y="2051"/>
                  </a:lnTo>
                  <a:lnTo>
                    <a:pt x="973" y="2043"/>
                  </a:lnTo>
                  <a:lnTo>
                    <a:pt x="972" y="2034"/>
                  </a:lnTo>
                  <a:lnTo>
                    <a:pt x="970" y="2026"/>
                  </a:lnTo>
                  <a:lnTo>
                    <a:pt x="967" y="2019"/>
                  </a:lnTo>
                  <a:lnTo>
                    <a:pt x="964" y="2011"/>
                  </a:lnTo>
                  <a:lnTo>
                    <a:pt x="961" y="2004"/>
                  </a:lnTo>
                  <a:lnTo>
                    <a:pt x="957" y="1997"/>
                  </a:lnTo>
                  <a:lnTo>
                    <a:pt x="952" y="1990"/>
                  </a:lnTo>
                  <a:lnTo>
                    <a:pt x="948" y="1984"/>
                  </a:lnTo>
                  <a:lnTo>
                    <a:pt x="942" y="1978"/>
                  </a:lnTo>
                  <a:lnTo>
                    <a:pt x="937" y="1971"/>
                  </a:lnTo>
                  <a:lnTo>
                    <a:pt x="931" y="1966"/>
                  </a:lnTo>
                  <a:lnTo>
                    <a:pt x="924" y="1961"/>
                  </a:lnTo>
                  <a:lnTo>
                    <a:pt x="917" y="1957"/>
                  </a:lnTo>
                  <a:lnTo>
                    <a:pt x="910" y="1953"/>
                  </a:lnTo>
                  <a:lnTo>
                    <a:pt x="1048" y="1621"/>
                  </a:lnTo>
                  <a:lnTo>
                    <a:pt x="1039" y="1617"/>
                  </a:lnTo>
                  <a:lnTo>
                    <a:pt x="1029" y="1613"/>
                  </a:lnTo>
                  <a:lnTo>
                    <a:pt x="892" y="1945"/>
                  </a:lnTo>
                  <a:lnTo>
                    <a:pt x="883" y="1942"/>
                  </a:lnTo>
                  <a:lnTo>
                    <a:pt x="873" y="1940"/>
                  </a:lnTo>
                  <a:lnTo>
                    <a:pt x="863" y="1939"/>
                  </a:lnTo>
                  <a:lnTo>
                    <a:pt x="854" y="1939"/>
                  </a:lnTo>
                  <a:lnTo>
                    <a:pt x="842" y="1939"/>
                  </a:lnTo>
                  <a:lnTo>
                    <a:pt x="830" y="1941"/>
                  </a:lnTo>
                  <a:lnTo>
                    <a:pt x="819" y="1944"/>
                  </a:lnTo>
                  <a:lnTo>
                    <a:pt x="808" y="1947"/>
                  </a:lnTo>
                  <a:lnTo>
                    <a:pt x="798" y="1952"/>
                  </a:lnTo>
                  <a:lnTo>
                    <a:pt x="789" y="1957"/>
                  </a:lnTo>
                  <a:lnTo>
                    <a:pt x="780" y="1963"/>
                  </a:lnTo>
                  <a:lnTo>
                    <a:pt x="772" y="1970"/>
                  </a:lnTo>
                  <a:lnTo>
                    <a:pt x="764" y="1979"/>
                  </a:lnTo>
                  <a:lnTo>
                    <a:pt x="757" y="1987"/>
                  </a:lnTo>
                  <a:lnTo>
                    <a:pt x="751" y="1996"/>
                  </a:lnTo>
                  <a:lnTo>
                    <a:pt x="745" y="2006"/>
                  </a:lnTo>
                  <a:lnTo>
                    <a:pt x="740" y="2016"/>
                  </a:lnTo>
                  <a:lnTo>
                    <a:pt x="737" y="2026"/>
                  </a:lnTo>
                  <a:lnTo>
                    <a:pt x="734" y="2037"/>
                  </a:lnTo>
                  <a:lnTo>
                    <a:pt x="732" y="2048"/>
                  </a:lnTo>
                  <a:lnTo>
                    <a:pt x="521" y="2065"/>
                  </a:lnTo>
                  <a:lnTo>
                    <a:pt x="519" y="2053"/>
                  </a:lnTo>
                  <a:lnTo>
                    <a:pt x="516" y="2043"/>
                  </a:lnTo>
                  <a:lnTo>
                    <a:pt x="513" y="2032"/>
                  </a:lnTo>
                  <a:lnTo>
                    <a:pt x="509" y="2022"/>
                  </a:lnTo>
                  <a:lnTo>
                    <a:pt x="504" y="2013"/>
                  </a:lnTo>
                  <a:lnTo>
                    <a:pt x="499" y="2003"/>
                  </a:lnTo>
                  <a:lnTo>
                    <a:pt x="493" y="1994"/>
                  </a:lnTo>
                  <a:lnTo>
                    <a:pt x="486" y="1986"/>
                  </a:lnTo>
                  <a:lnTo>
                    <a:pt x="926" y="1545"/>
                  </a:lnTo>
                  <a:lnTo>
                    <a:pt x="913" y="1534"/>
                  </a:lnTo>
                  <a:lnTo>
                    <a:pt x="902" y="1522"/>
                  </a:lnTo>
                  <a:lnTo>
                    <a:pt x="463" y="1961"/>
                  </a:lnTo>
                  <a:lnTo>
                    <a:pt x="451" y="1952"/>
                  </a:lnTo>
                  <a:lnTo>
                    <a:pt x="438" y="1944"/>
                  </a:lnTo>
                  <a:lnTo>
                    <a:pt x="424" y="1937"/>
                  </a:lnTo>
                  <a:lnTo>
                    <a:pt x="410" y="1931"/>
                  </a:lnTo>
                  <a:lnTo>
                    <a:pt x="474" y="1668"/>
                  </a:lnTo>
                  <a:lnTo>
                    <a:pt x="484" y="1670"/>
                  </a:lnTo>
                  <a:lnTo>
                    <a:pt x="496" y="1670"/>
                  </a:lnTo>
                  <a:lnTo>
                    <a:pt x="508" y="1670"/>
                  </a:lnTo>
                  <a:lnTo>
                    <a:pt x="520" y="1668"/>
                  </a:lnTo>
                  <a:lnTo>
                    <a:pt x="532" y="1665"/>
                  </a:lnTo>
                  <a:lnTo>
                    <a:pt x="543" y="1661"/>
                  </a:lnTo>
                  <a:lnTo>
                    <a:pt x="553" y="1656"/>
                  </a:lnTo>
                  <a:lnTo>
                    <a:pt x="563" y="1650"/>
                  </a:lnTo>
                  <a:lnTo>
                    <a:pt x="572" y="1643"/>
                  </a:lnTo>
                  <a:lnTo>
                    <a:pt x="582" y="1634"/>
                  </a:lnTo>
                  <a:lnTo>
                    <a:pt x="590" y="1626"/>
                  </a:lnTo>
                  <a:lnTo>
                    <a:pt x="596" y="1617"/>
                  </a:lnTo>
                  <a:lnTo>
                    <a:pt x="602" y="1607"/>
                  </a:lnTo>
                  <a:lnTo>
                    <a:pt x="608" y="1596"/>
                  </a:lnTo>
                  <a:lnTo>
                    <a:pt x="612" y="1585"/>
                  </a:lnTo>
                  <a:lnTo>
                    <a:pt x="615" y="1574"/>
                  </a:lnTo>
                  <a:lnTo>
                    <a:pt x="616" y="1562"/>
                  </a:lnTo>
                  <a:lnTo>
                    <a:pt x="617" y="1549"/>
                  </a:lnTo>
                  <a:lnTo>
                    <a:pt x="617" y="1539"/>
                  </a:lnTo>
                  <a:lnTo>
                    <a:pt x="615" y="1529"/>
                  </a:lnTo>
                  <a:lnTo>
                    <a:pt x="613" y="1520"/>
                  </a:lnTo>
                  <a:lnTo>
                    <a:pt x="611" y="1511"/>
                  </a:lnTo>
                  <a:lnTo>
                    <a:pt x="834" y="1419"/>
                  </a:lnTo>
                  <a:lnTo>
                    <a:pt x="830" y="1410"/>
                  </a:lnTo>
                  <a:lnTo>
                    <a:pt x="826" y="1400"/>
                  </a:lnTo>
                  <a:lnTo>
                    <a:pt x="603" y="1493"/>
                  </a:lnTo>
                  <a:lnTo>
                    <a:pt x="599" y="1486"/>
                  </a:lnTo>
                  <a:lnTo>
                    <a:pt x="595" y="1479"/>
                  </a:lnTo>
                  <a:lnTo>
                    <a:pt x="590" y="1473"/>
                  </a:lnTo>
                  <a:lnTo>
                    <a:pt x="585" y="1467"/>
                  </a:lnTo>
                  <a:lnTo>
                    <a:pt x="579" y="1460"/>
                  </a:lnTo>
                  <a:lnTo>
                    <a:pt x="572" y="1455"/>
                  </a:lnTo>
                  <a:lnTo>
                    <a:pt x="566" y="1450"/>
                  </a:lnTo>
                  <a:lnTo>
                    <a:pt x="559" y="1446"/>
                  </a:lnTo>
                  <a:lnTo>
                    <a:pt x="552" y="1442"/>
                  </a:lnTo>
                  <a:lnTo>
                    <a:pt x="545" y="1438"/>
                  </a:lnTo>
                  <a:lnTo>
                    <a:pt x="537" y="1435"/>
                  </a:lnTo>
                  <a:lnTo>
                    <a:pt x="529" y="1432"/>
                  </a:lnTo>
                  <a:lnTo>
                    <a:pt x="521" y="1430"/>
                  </a:lnTo>
                  <a:lnTo>
                    <a:pt x="513" y="1429"/>
                  </a:lnTo>
                  <a:lnTo>
                    <a:pt x="505" y="1428"/>
                  </a:lnTo>
                  <a:lnTo>
                    <a:pt x="496" y="1428"/>
                  </a:lnTo>
                  <a:lnTo>
                    <a:pt x="485" y="1428"/>
                  </a:lnTo>
                  <a:lnTo>
                    <a:pt x="474" y="1430"/>
                  </a:lnTo>
                  <a:lnTo>
                    <a:pt x="464" y="1432"/>
                  </a:lnTo>
                  <a:lnTo>
                    <a:pt x="455" y="1435"/>
                  </a:lnTo>
                  <a:lnTo>
                    <a:pt x="446" y="1439"/>
                  </a:lnTo>
                  <a:lnTo>
                    <a:pt x="437" y="1443"/>
                  </a:lnTo>
                  <a:lnTo>
                    <a:pt x="428" y="1448"/>
                  </a:lnTo>
                  <a:lnTo>
                    <a:pt x="420" y="1454"/>
                  </a:lnTo>
                  <a:lnTo>
                    <a:pt x="307" y="1360"/>
                  </a:lnTo>
                  <a:lnTo>
                    <a:pt x="313" y="1351"/>
                  </a:lnTo>
                  <a:lnTo>
                    <a:pt x="318" y="1342"/>
                  </a:lnTo>
                  <a:lnTo>
                    <a:pt x="324" y="1332"/>
                  </a:lnTo>
                  <a:lnTo>
                    <a:pt x="328" y="1322"/>
                  </a:lnTo>
                  <a:lnTo>
                    <a:pt x="332" y="1312"/>
                  </a:lnTo>
                  <a:lnTo>
                    <a:pt x="335" y="1302"/>
                  </a:lnTo>
                  <a:lnTo>
                    <a:pt x="337" y="1290"/>
                  </a:lnTo>
                  <a:lnTo>
                    <a:pt x="338" y="1279"/>
                  </a:lnTo>
                  <a:lnTo>
                    <a:pt x="802" y="1279"/>
                  </a:lnTo>
                  <a:lnTo>
                    <a:pt x="801" y="1270"/>
                  </a:lnTo>
                  <a:lnTo>
                    <a:pt x="801" y="1262"/>
                  </a:lnTo>
                  <a:lnTo>
                    <a:pt x="801" y="1254"/>
                  </a:lnTo>
                  <a:lnTo>
                    <a:pt x="802" y="1246"/>
                  </a:lnTo>
                  <a:lnTo>
                    <a:pt x="338" y="1246"/>
                  </a:lnTo>
                  <a:lnTo>
                    <a:pt x="336" y="1230"/>
                  </a:lnTo>
                  <a:lnTo>
                    <a:pt x="332" y="1214"/>
                  </a:lnTo>
                  <a:lnTo>
                    <a:pt x="327" y="1198"/>
                  </a:lnTo>
                  <a:lnTo>
                    <a:pt x="319" y="1184"/>
                  </a:lnTo>
                  <a:lnTo>
                    <a:pt x="311" y="1170"/>
                  </a:lnTo>
                  <a:lnTo>
                    <a:pt x="302" y="1157"/>
                  </a:lnTo>
                  <a:lnTo>
                    <a:pt x="292" y="1146"/>
                  </a:lnTo>
                  <a:lnTo>
                    <a:pt x="280" y="1135"/>
                  </a:lnTo>
                  <a:lnTo>
                    <a:pt x="347" y="1045"/>
                  </a:lnTo>
                  <a:lnTo>
                    <a:pt x="358" y="1049"/>
                  </a:lnTo>
                  <a:lnTo>
                    <a:pt x="369" y="1052"/>
                  </a:lnTo>
                  <a:lnTo>
                    <a:pt x="381" y="1054"/>
                  </a:lnTo>
                  <a:lnTo>
                    <a:pt x="393" y="1055"/>
                  </a:lnTo>
                  <a:lnTo>
                    <a:pt x="402" y="1054"/>
                  </a:lnTo>
                  <a:lnTo>
                    <a:pt x="411" y="1053"/>
                  </a:lnTo>
                  <a:lnTo>
                    <a:pt x="419" y="1052"/>
                  </a:lnTo>
                  <a:lnTo>
                    <a:pt x="427" y="1050"/>
                  </a:lnTo>
                  <a:lnTo>
                    <a:pt x="435" y="1047"/>
                  </a:lnTo>
                  <a:lnTo>
                    <a:pt x="443" y="1044"/>
                  </a:lnTo>
                  <a:lnTo>
                    <a:pt x="450" y="1041"/>
                  </a:lnTo>
                  <a:lnTo>
                    <a:pt x="457" y="1036"/>
                  </a:lnTo>
                  <a:lnTo>
                    <a:pt x="464" y="1031"/>
                  </a:lnTo>
                  <a:lnTo>
                    <a:pt x="470" y="1027"/>
                  </a:lnTo>
                  <a:lnTo>
                    <a:pt x="476" y="1021"/>
                  </a:lnTo>
                  <a:lnTo>
                    <a:pt x="482" y="1016"/>
                  </a:lnTo>
                  <a:lnTo>
                    <a:pt x="487" y="1010"/>
                  </a:lnTo>
                  <a:lnTo>
                    <a:pt x="493" y="1003"/>
                  </a:lnTo>
                  <a:lnTo>
                    <a:pt x="497" y="997"/>
                  </a:lnTo>
                  <a:lnTo>
                    <a:pt x="501" y="990"/>
                  </a:lnTo>
                  <a:lnTo>
                    <a:pt x="826" y="1125"/>
                  </a:lnTo>
                  <a:lnTo>
                    <a:pt x="830" y="1115"/>
                  </a:lnTo>
                  <a:lnTo>
                    <a:pt x="834" y="1106"/>
                  </a:lnTo>
                  <a:lnTo>
                    <a:pt x="509" y="971"/>
                  </a:lnTo>
                  <a:lnTo>
                    <a:pt x="511" y="962"/>
                  </a:lnTo>
                  <a:lnTo>
                    <a:pt x="513" y="952"/>
                  </a:lnTo>
                  <a:lnTo>
                    <a:pt x="515" y="943"/>
                  </a:lnTo>
                  <a:lnTo>
                    <a:pt x="515" y="933"/>
                  </a:lnTo>
                  <a:lnTo>
                    <a:pt x="515" y="923"/>
                  </a:lnTo>
                  <a:lnTo>
                    <a:pt x="513" y="913"/>
                  </a:lnTo>
                  <a:lnTo>
                    <a:pt x="511" y="903"/>
                  </a:lnTo>
                  <a:lnTo>
                    <a:pt x="509" y="894"/>
                  </a:lnTo>
                  <a:lnTo>
                    <a:pt x="505" y="885"/>
                  </a:lnTo>
                  <a:lnTo>
                    <a:pt x="501" y="877"/>
                  </a:lnTo>
                  <a:lnTo>
                    <a:pt x="496" y="867"/>
                  </a:lnTo>
                  <a:lnTo>
                    <a:pt x="490" y="860"/>
                  </a:lnTo>
                  <a:lnTo>
                    <a:pt x="484" y="852"/>
                  </a:lnTo>
                  <a:lnTo>
                    <a:pt x="477" y="846"/>
                  </a:lnTo>
                  <a:lnTo>
                    <a:pt x="470" y="839"/>
                  </a:lnTo>
                  <a:lnTo>
                    <a:pt x="463" y="834"/>
                  </a:lnTo>
                  <a:lnTo>
                    <a:pt x="455" y="828"/>
                  </a:lnTo>
                  <a:lnTo>
                    <a:pt x="446" y="824"/>
                  </a:lnTo>
                  <a:lnTo>
                    <a:pt x="438" y="820"/>
                  </a:lnTo>
                  <a:lnTo>
                    <a:pt x="429" y="817"/>
                  </a:lnTo>
                  <a:lnTo>
                    <a:pt x="443" y="700"/>
                  </a:lnTo>
                  <a:lnTo>
                    <a:pt x="448" y="700"/>
                  </a:lnTo>
                  <a:lnTo>
                    <a:pt x="453" y="700"/>
                  </a:lnTo>
                  <a:lnTo>
                    <a:pt x="468" y="699"/>
                  </a:lnTo>
                  <a:lnTo>
                    <a:pt x="483" y="696"/>
                  </a:lnTo>
                  <a:lnTo>
                    <a:pt x="498" y="693"/>
                  </a:lnTo>
                  <a:lnTo>
                    <a:pt x="511" y="689"/>
                  </a:lnTo>
                  <a:lnTo>
                    <a:pt x="525" y="683"/>
                  </a:lnTo>
                  <a:lnTo>
                    <a:pt x="537" y="677"/>
                  </a:lnTo>
                  <a:lnTo>
                    <a:pt x="549" y="669"/>
                  </a:lnTo>
                  <a:lnTo>
                    <a:pt x="560" y="661"/>
                  </a:lnTo>
                  <a:lnTo>
                    <a:pt x="902" y="1003"/>
                  </a:lnTo>
                  <a:lnTo>
                    <a:pt x="913" y="991"/>
                  </a:lnTo>
                  <a:lnTo>
                    <a:pt x="926" y="979"/>
                  </a:lnTo>
                  <a:lnTo>
                    <a:pt x="585" y="638"/>
                  </a:lnTo>
                  <a:lnTo>
                    <a:pt x="595" y="624"/>
                  </a:lnTo>
                  <a:lnTo>
                    <a:pt x="604" y="607"/>
                  </a:lnTo>
                  <a:lnTo>
                    <a:pt x="611" y="591"/>
                  </a:lnTo>
                  <a:lnTo>
                    <a:pt x="617" y="574"/>
                  </a:lnTo>
                  <a:lnTo>
                    <a:pt x="778" y="588"/>
                  </a:lnTo>
                  <a:lnTo>
                    <a:pt x="780" y="599"/>
                  </a:lnTo>
                  <a:lnTo>
                    <a:pt x="782" y="610"/>
                  </a:lnTo>
                  <a:lnTo>
                    <a:pt x="786" y="622"/>
                  </a:lnTo>
                  <a:lnTo>
                    <a:pt x="790" y="632"/>
                  </a:lnTo>
                  <a:lnTo>
                    <a:pt x="796" y="642"/>
                  </a:lnTo>
                  <a:lnTo>
                    <a:pt x="802" y="651"/>
                  </a:lnTo>
                  <a:lnTo>
                    <a:pt x="809" y="659"/>
                  </a:lnTo>
                  <a:lnTo>
                    <a:pt x="816" y="667"/>
                  </a:lnTo>
                  <a:lnTo>
                    <a:pt x="825" y="674"/>
                  </a:lnTo>
                  <a:lnTo>
                    <a:pt x="834" y="680"/>
                  </a:lnTo>
                  <a:lnTo>
                    <a:pt x="844" y="686"/>
                  </a:lnTo>
                  <a:lnTo>
                    <a:pt x="854" y="690"/>
                  </a:lnTo>
                  <a:lnTo>
                    <a:pt x="865" y="694"/>
                  </a:lnTo>
                  <a:lnTo>
                    <a:pt x="876" y="697"/>
                  </a:lnTo>
                  <a:lnTo>
                    <a:pt x="887" y="699"/>
                  </a:lnTo>
                  <a:lnTo>
                    <a:pt x="899" y="700"/>
                  </a:lnTo>
                  <a:lnTo>
                    <a:pt x="909" y="699"/>
                  </a:lnTo>
                  <a:lnTo>
                    <a:pt x="919" y="697"/>
                  </a:lnTo>
                  <a:lnTo>
                    <a:pt x="929" y="695"/>
                  </a:lnTo>
                  <a:lnTo>
                    <a:pt x="939" y="692"/>
                  </a:lnTo>
                  <a:lnTo>
                    <a:pt x="1029" y="911"/>
                  </a:lnTo>
                  <a:lnTo>
                    <a:pt x="1039" y="907"/>
                  </a:lnTo>
                  <a:lnTo>
                    <a:pt x="1048" y="904"/>
                  </a:lnTo>
                  <a:lnTo>
                    <a:pt x="957" y="684"/>
                  </a:lnTo>
                  <a:lnTo>
                    <a:pt x="964" y="680"/>
                  </a:lnTo>
                  <a:lnTo>
                    <a:pt x="970" y="676"/>
                  </a:lnTo>
                  <a:lnTo>
                    <a:pt x="977" y="671"/>
                  </a:lnTo>
                  <a:lnTo>
                    <a:pt x="982" y="666"/>
                  </a:lnTo>
                  <a:lnTo>
                    <a:pt x="988" y="660"/>
                  </a:lnTo>
                  <a:lnTo>
                    <a:pt x="993" y="654"/>
                  </a:lnTo>
                  <a:lnTo>
                    <a:pt x="998" y="648"/>
                  </a:lnTo>
                  <a:lnTo>
                    <a:pt x="1002" y="641"/>
                  </a:lnTo>
                  <a:lnTo>
                    <a:pt x="1006" y="634"/>
                  </a:lnTo>
                  <a:lnTo>
                    <a:pt x="1010" y="627"/>
                  </a:lnTo>
                  <a:lnTo>
                    <a:pt x="1013" y="619"/>
                  </a:lnTo>
                  <a:lnTo>
                    <a:pt x="1016" y="611"/>
                  </a:lnTo>
                  <a:lnTo>
                    <a:pt x="1018" y="603"/>
                  </a:lnTo>
                  <a:lnTo>
                    <a:pt x="1019" y="595"/>
                  </a:lnTo>
                  <a:lnTo>
                    <a:pt x="1020" y="587"/>
                  </a:lnTo>
                  <a:lnTo>
                    <a:pt x="1020" y="578"/>
                  </a:lnTo>
                  <a:lnTo>
                    <a:pt x="1020" y="566"/>
                  </a:lnTo>
                  <a:lnTo>
                    <a:pt x="1018" y="554"/>
                  </a:lnTo>
                  <a:lnTo>
                    <a:pt x="1015" y="542"/>
                  </a:lnTo>
                  <a:lnTo>
                    <a:pt x="1011" y="531"/>
                  </a:lnTo>
                  <a:lnTo>
                    <a:pt x="1005" y="520"/>
                  </a:lnTo>
                  <a:lnTo>
                    <a:pt x="999" y="510"/>
                  </a:lnTo>
                  <a:lnTo>
                    <a:pt x="992" y="501"/>
                  </a:lnTo>
                  <a:lnTo>
                    <a:pt x="984" y="492"/>
                  </a:lnTo>
                  <a:lnTo>
                    <a:pt x="1105" y="318"/>
                  </a:lnTo>
                  <a:lnTo>
                    <a:pt x="1120" y="326"/>
                  </a:lnTo>
                  <a:lnTo>
                    <a:pt x="1135" y="331"/>
                  </a:lnTo>
                  <a:lnTo>
                    <a:pt x="1152" y="335"/>
                  </a:lnTo>
                  <a:lnTo>
                    <a:pt x="1168" y="338"/>
                  </a:lnTo>
                  <a:lnTo>
                    <a:pt x="1168" y="879"/>
                  </a:lnTo>
                  <a:lnTo>
                    <a:pt x="1177" y="879"/>
                  </a:lnTo>
                  <a:lnTo>
                    <a:pt x="1186" y="878"/>
                  </a:lnTo>
                  <a:lnTo>
                    <a:pt x="1194" y="879"/>
                  </a:lnTo>
                  <a:lnTo>
                    <a:pt x="1202" y="879"/>
                  </a:lnTo>
                  <a:lnTo>
                    <a:pt x="1202" y="338"/>
                  </a:lnTo>
                  <a:lnTo>
                    <a:pt x="1214" y="336"/>
                  </a:lnTo>
                  <a:lnTo>
                    <a:pt x="1225" y="334"/>
                  </a:lnTo>
                  <a:lnTo>
                    <a:pt x="1236" y="331"/>
                  </a:lnTo>
                  <a:lnTo>
                    <a:pt x="1247" y="327"/>
                  </a:lnTo>
                  <a:lnTo>
                    <a:pt x="1257" y="323"/>
                  </a:lnTo>
                  <a:lnTo>
                    <a:pt x="1268" y="318"/>
                  </a:lnTo>
                  <a:lnTo>
                    <a:pt x="1277" y="312"/>
                  </a:lnTo>
                  <a:lnTo>
                    <a:pt x="1286" y="306"/>
                  </a:lnTo>
                  <a:lnTo>
                    <a:pt x="1404" y="414"/>
                  </a:lnTo>
                  <a:lnTo>
                    <a:pt x="1399" y="427"/>
                  </a:lnTo>
                  <a:lnTo>
                    <a:pt x="1394" y="440"/>
                  </a:lnTo>
                  <a:lnTo>
                    <a:pt x="1392" y="456"/>
                  </a:lnTo>
                  <a:lnTo>
                    <a:pt x="1391" y="471"/>
                  </a:lnTo>
                  <a:lnTo>
                    <a:pt x="1391" y="479"/>
                  </a:lnTo>
                  <a:lnTo>
                    <a:pt x="1392" y="488"/>
                  </a:lnTo>
                  <a:lnTo>
                    <a:pt x="1393" y="496"/>
                  </a:lnTo>
                  <a:lnTo>
                    <a:pt x="1395" y="504"/>
                  </a:lnTo>
                  <a:lnTo>
                    <a:pt x="1398" y="512"/>
                  </a:lnTo>
                  <a:lnTo>
                    <a:pt x="1401" y="520"/>
                  </a:lnTo>
                  <a:lnTo>
                    <a:pt x="1405" y="528"/>
                  </a:lnTo>
                  <a:lnTo>
                    <a:pt x="1409" y="535"/>
                  </a:lnTo>
                  <a:lnTo>
                    <a:pt x="1414" y="542"/>
                  </a:lnTo>
                  <a:lnTo>
                    <a:pt x="1419" y="548"/>
                  </a:lnTo>
                  <a:lnTo>
                    <a:pt x="1424" y="554"/>
                  </a:lnTo>
                  <a:lnTo>
                    <a:pt x="1430" y="560"/>
                  </a:lnTo>
                  <a:lnTo>
                    <a:pt x="1436" y="565"/>
                  </a:lnTo>
                  <a:lnTo>
                    <a:pt x="1444" y="570"/>
                  </a:lnTo>
                  <a:lnTo>
                    <a:pt x="1451" y="575"/>
                  </a:lnTo>
                  <a:lnTo>
                    <a:pt x="1458" y="579"/>
                  </a:lnTo>
                  <a:lnTo>
                    <a:pt x="1323" y="904"/>
                  </a:lnTo>
                  <a:lnTo>
                    <a:pt x="1332" y="907"/>
                  </a:lnTo>
                  <a:lnTo>
                    <a:pt x="1341" y="911"/>
                  </a:lnTo>
                  <a:lnTo>
                    <a:pt x="1476" y="586"/>
                  </a:lnTo>
                  <a:lnTo>
                    <a:pt x="1485" y="588"/>
                  </a:lnTo>
                  <a:lnTo>
                    <a:pt x="1493" y="590"/>
                  </a:lnTo>
                  <a:lnTo>
                    <a:pt x="1502" y="591"/>
                  </a:lnTo>
                  <a:lnTo>
                    <a:pt x="1511" y="591"/>
                  </a:lnTo>
                  <a:lnTo>
                    <a:pt x="1521" y="591"/>
                  </a:lnTo>
                  <a:lnTo>
                    <a:pt x="1531" y="590"/>
                  </a:lnTo>
                  <a:lnTo>
                    <a:pt x="1540" y="588"/>
                  </a:lnTo>
                  <a:lnTo>
                    <a:pt x="1549" y="586"/>
                  </a:lnTo>
                  <a:lnTo>
                    <a:pt x="1557" y="583"/>
                  </a:lnTo>
                  <a:lnTo>
                    <a:pt x="1565" y="579"/>
                  </a:lnTo>
                  <a:lnTo>
                    <a:pt x="1573" y="575"/>
                  </a:lnTo>
                  <a:lnTo>
                    <a:pt x="1581" y="570"/>
                  </a:lnTo>
                  <a:lnTo>
                    <a:pt x="1588" y="565"/>
                  </a:lnTo>
                  <a:lnTo>
                    <a:pt x="1594" y="559"/>
                  </a:lnTo>
                  <a:lnTo>
                    <a:pt x="1601" y="553"/>
                  </a:lnTo>
                  <a:lnTo>
                    <a:pt x="1606" y="546"/>
                  </a:lnTo>
                  <a:lnTo>
                    <a:pt x="1612" y="539"/>
                  </a:lnTo>
                  <a:lnTo>
                    <a:pt x="1617" y="531"/>
                  </a:lnTo>
                  <a:lnTo>
                    <a:pt x="1621" y="522"/>
                  </a:lnTo>
                  <a:lnTo>
                    <a:pt x="1625" y="514"/>
                  </a:lnTo>
                  <a:lnTo>
                    <a:pt x="1729" y="523"/>
                  </a:lnTo>
                  <a:lnTo>
                    <a:pt x="1729" y="533"/>
                  </a:lnTo>
                  <a:lnTo>
                    <a:pt x="1729" y="542"/>
                  </a:lnTo>
                  <a:lnTo>
                    <a:pt x="1729" y="557"/>
                  </a:lnTo>
                  <a:lnTo>
                    <a:pt x="1731" y="573"/>
                  </a:lnTo>
                  <a:lnTo>
                    <a:pt x="1735" y="588"/>
                  </a:lnTo>
                  <a:lnTo>
                    <a:pt x="1740" y="602"/>
                  </a:lnTo>
                  <a:lnTo>
                    <a:pt x="1746" y="617"/>
                  </a:lnTo>
                  <a:lnTo>
                    <a:pt x="1753" y="630"/>
                  </a:lnTo>
                  <a:lnTo>
                    <a:pt x="1761" y="642"/>
                  </a:lnTo>
                  <a:lnTo>
                    <a:pt x="1770" y="653"/>
                  </a:lnTo>
                  <a:lnTo>
                    <a:pt x="1445" y="979"/>
                  </a:lnTo>
                  <a:lnTo>
                    <a:pt x="1457" y="991"/>
                  </a:lnTo>
                  <a:lnTo>
                    <a:pt x="1469" y="1003"/>
                  </a:lnTo>
                  <a:lnTo>
                    <a:pt x="1796" y="676"/>
                  </a:lnTo>
                  <a:lnTo>
                    <a:pt x="1804" y="682"/>
                  </a:lnTo>
                  <a:lnTo>
                    <a:pt x="1814" y="688"/>
                  </a:lnTo>
                  <a:lnTo>
                    <a:pt x="1823" y="693"/>
                  </a:lnTo>
                  <a:lnTo>
                    <a:pt x="1833" y="697"/>
                  </a:lnTo>
                  <a:lnTo>
                    <a:pt x="1843" y="702"/>
                  </a:lnTo>
                  <a:lnTo>
                    <a:pt x="1854" y="705"/>
                  </a:lnTo>
                  <a:lnTo>
                    <a:pt x="1865" y="708"/>
                  </a:lnTo>
                  <a:lnTo>
                    <a:pt x="1877" y="710"/>
                  </a:lnTo>
                  <a:lnTo>
                    <a:pt x="1861" y="855"/>
                  </a:lnTo>
                  <a:lnTo>
                    <a:pt x="1850" y="857"/>
                  </a:lnTo>
                  <a:lnTo>
                    <a:pt x="1839" y="859"/>
                  </a:lnTo>
                  <a:lnTo>
                    <a:pt x="1829" y="863"/>
                  </a:lnTo>
                  <a:lnTo>
                    <a:pt x="1819" y="869"/>
                  </a:lnTo>
                  <a:lnTo>
                    <a:pt x="1810" y="874"/>
                  </a:lnTo>
                  <a:lnTo>
                    <a:pt x="1801" y="880"/>
                  </a:lnTo>
                  <a:lnTo>
                    <a:pt x="1793" y="887"/>
                  </a:lnTo>
                  <a:lnTo>
                    <a:pt x="1785" y="895"/>
                  </a:lnTo>
                  <a:lnTo>
                    <a:pt x="1778" y="903"/>
                  </a:lnTo>
                  <a:lnTo>
                    <a:pt x="1772" y="912"/>
                  </a:lnTo>
                  <a:lnTo>
                    <a:pt x="1766" y="921"/>
                  </a:lnTo>
                  <a:lnTo>
                    <a:pt x="1762" y="931"/>
                  </a:lnTo>
                  <a:lnTo>
                    <a:pt x="1758" y="942"/>
                  </a:lnTo>
                  <a:lnTo>
                    <a:pt x="1756" y="952"/>
                  </a:lnTo>
                  <a:lnTo>
                    <a:pt x="1754" y="964"/>
                  </a:lnTo>
                  <a:lnTo>
                    <a:pt x="1754" y="976"/>
                  </a:lnTo>
                  <a:lnTo>
                    <a:pt x="1754" y="986"/>
                  </a:lnTo>
                  <a:lnTo>
                    <a:pt x="1755" y="995"/>
                  </a:lnTo>
                  <a:lnTo>
                    <a:pt x="1757" y="1004"/>
                  </a:lnTo>
                  <a:lnTo>
                    <a:pt x="1760" y="1013"/>
                  </a:lnTo>
                  <a:lnTo>
                    <a:pt x="1537" y="1106"/>
                  </a:lnTo>
                  <a:lnTo>
                    <a:pt x="1541" y="1115"/>
                  </a:lnTo>
                  <a:lnTo>
                    <a:pt x="1544" y="1125"/>
                  </a:lnTo>
                  <a:lnTo>
                    <a:pt x="1768" y="1031"/>
                  </a:lnTo>
                  <a:lnTo>
                    <a:pt x="1771" y="1039"/>
                  </a:lnTo>
                  <a:lnTo>
                    <a:pt x="1776" y="1046"/>
                  </a:lnTo>
                  <a:lnTo>
                    <a:pt x="1781" y="1053"/>
                  </a:lnTo>
                  <a:lnTo>
                    <a:pt x="1787" y="1059"/>
                  </a:lnTo>
                  <a:lnTo>
                    <a:pt x="1793" y="1064"/>
                  </a:lnTo>
                  <a:lnTo>
                    <a:pt x="1799" y="1070"/>
                  </a:lnTo>
                  <a:lnTo>
                    <a:pt x="1805" y="1074"/>
                  </a:lnTo>
                  <a:lnTo>
                    <a:pt x="1812" y="1079"/>
                  </a:lnTo>
                  <a:lnTo>
                    <a:pt x="1819" y="1083"/>
                  </a:lnTo>
                  <a:lnTo>
                    <a:pt x="1826" y="1086"/>
                  </a:lnTo>
                  <a:lnTo>
                    <a:pt x="1834" y="1089"/>
                  </a:lnTo>
                  <a:lnTo>
                    <a:pt x="1841" y="1092"/>
                  </a:lnTo>
                  <a:lnTo>
                    <a:pt x="1849" y="1094"/>
                  </a:lnTo>
                  <a:lnTo>
                    <a:pt x="1858" y="1095"/>
                  </a:lnTo>
                  <a:lnTo>
                    <a:pt x="1866" y="1096"/>
                  </a:lnTo>
                  <a:lnTo>
                    <a:pt x="1876" y="1097"/>
                  </a:lnTo>
                  <a:lnTo>
                    <a:pt x="1887" y="1096"/>
                  </a:lnTo>
                  <a:lnTo>
                    <a:pt x="1898" y="1094"/>
                  </a:lnTo>
                  <a:lnTo>
                    <a:pt x="1909" y="1092"/>
                  </a:lnTo>
                  <a:lnTo>
                    <a:pt x="1920" y="1088"/>
                  </a:lnTo>
                  <a:lnTo>
                    <a:pt x="1930" y="1084"/>
                  </a:lnTo>
                  <a:lnTo>
                    <a:pt x="1939" y="1078"/>
                  </a:lnTo>
                  <a:lnTo>
                    <a:pt x="1948" y="1072"/>
                  </a:lnTo>
                  <a:lnTo>
                    <a:pt x="1958" y="1065"/>
                  </a:lnTo>
                  <a:lnTo>
                    <a:pt x="2200" y="1196"/>
                  </a:lnTo>
                  <a:lnTo>
                    <a:pt x="2196" y="1207"/>
                  </a:lnTo>
                  <a:lnTo>
                    <a:pt x="2193" y="1220"/>
                  </a:lnTo>
                  <a:lnTo>
                    <a:pt x="2190" y="1233"/>
                  </a:lnTo>
                  <a:lnTo>
                    <a:pt x="2189" y="1246"/>
                  </a:lnTo>
                  <a:lnTo>
                    <a:pt x="1569" y="1246"/>
                  </a:lnTo>
                  <a:lnTo>
                    <a:pt x="1569" y="1254"/>
                  </a:lnTo>
                  <a:lnTo>
                    <a:pt x="1570" y="1262"/>
                  </a:lnTo>
                  <a:lnTo>
                    <a:pt x="1569" y="1270"/>
                  </a:lnTo>
                  <a:lnTo>
                    <a:pt x="1569" y="1279"/>
                  </a:lnTo>
                  <a:lnTo>
                    <a:pt x="2189" y="1279"/>
                  </a:lnTo>
                  <a:lnTo>
                    <a:pt x="2192" y="1296"/>
                  </a:lnTo>
                  <a:lnTo>
                    <a:pt x="2196" y="1312"/>
                  </a:lnTo>
                  <a:lnTo>
                    <a:pt x="2202" y="1327"/>
                  </a:lnTo>
                  <a:lnTo>
                    <a:pt x="2209" y="1341"/>
                  </a:lnTo>
                  <a:lnTo>
                    <a:pt x="2218" y="1355"/>
                  </a:lnTo>
                  <a:lnTo>
                    <a:pt x="2228" y="1367"/>
                  </a:lnTo>
                  <a:lnTo>
                    <a:pt x="2238" y="1380"/>
                  </a:lnTo>
                  <a:lnTo>
                    <a:pt x="2250" y="1391"/>
                  </a:lnTo>
                  <a:lnTo>
                    <a:pt x="2153" y="1518"/>
                  </a:lnTo>
                  <a:close/>
                  <a:moveTo>
                    <a:pt x="1498" y="1144"/>
                  </a:moveTo>
                  <a:lnTo>
                    <a:pt x="1494" y="1135"/>
                  </a:lnTo>
                  <a:lnTo>
                    <a:pt x="1490" y="1126"/>
                  </a:lnTo>
                  <a:lnTo>
                    <a:pt x="1484" y="1113"/>
                  </a:lnTo>
                  <a:lnTo>
                    <a:pt x="1478" y="1102"/>
                  </a:lnTo>
                  <a:lnTo>
                    <a:pt x="1472" y="1090"/>
                  </a:lnTo>
                  <a:lnTo>
                    <a:pt x="1465" y="1079"/>
                  </a:lnTo>
                  <a:lnTo>
                    <a:pt x="1458" y="1069"/>
                  </a:lnTo>
                  <a:lnTo>
                    <a:pt x="1450" y="1058"/>
                  </a:lnTo>
                  <a:lnTo>
                    <a:pt x="1442" y="1048"/>
                  </a:lnTo>
                  <a:lnTo>
                    <a:pt x="1433" y="1039"/>
                  </a:lnTo>
                  <a:lnTo>
                    <a:pt x="1421" y="1026"/>
                  </a:lnTo>
                  <a:lnTo>
                    <a:pt x="1409" y="1014"/>
                  </a:lnTo>
                  <a:lnTo>
                    <a:pt x="1400" y="1006"/>
                  </a:lnTo>
                  <a:lnTo>
                    <a:pt x="1390" y="998"/>
                  </a:lnTo>
                  <a:lnTo>
                    <a:pt x="1379" y="990"/>
                  </a:lnTo>
                  <a:lnTo>
                    <a:pt x="1369" y="983"/>
                  </a:lnTo>
                  <a:lnTo>
                    <a:pt x="1358" y="976"/>
                  </a:lnTo>
                  <a:lnTo>
                    <a:pt x="1346" y="970"/>
                  </a:lnTo>
                  <a:lnTo>
                    <a:pt x="1334" y="964"/>
                  </a:lnTo>
                  <a:lnTo>
                    <a:pt x="1322" y="958"/>
                  </a:lnTo>
                  <a:lnTo>
                    <a:pt x="1313" y="954"/>
                  </a:lnTo>
                  <a:lnTo>
                    <a:pt x="1304" y="949"/>
                  </a:lnTo>
                  <a:lnTo>
                    <a:pt x="1280" y="941"/>
                  </a:lnTo>
                  <a:lnTo>
                    <a:pt x="1254" y="935"/>
                  </a:lnTo>
                  <a:lnTo>
                    <a:pt x="1241" y="933"/>
                  </a:lnTo>
                  <a:lnTo>
                    <a:pt x="1229" y="931"/>
                  </a:lnTo>
                  <a:lnTo>
                    <a:pt x="1216" y="929"/>
                  </a:lnTo>
                  <a:lnTo>
                    <a:pt x="1202" y="928"/>
                  </a:lnTo>
                  <a:lnTo>
                    <a:pt x="1194" y="928"/>
                  </a:lnTo>
                  <a:lnTo>
                    <a:pt x="1186" y="928"/>
                  </a:lnTo>
                  <a:lnTo>
                    <a:pt x="1177" y="928"/>
                  </a:lnTo>
                  <a:lnTo>
                    <a:pt x="1168" y="928"/>
                  </a:lnTo>
                  <a:lnTo>
                    <a:pt x="1155" y="929"/>
                  </a:lnTo>
                  <a:lnTo>
                    <a:pt x="1142" y="931"/>
                  </a:lnTo>
                  <a:lnTo>
                    <a:pt x="1129" y="933"/>
                  </a:lnTo>
                  <a:lnTo>
                    <a:pt x="1117" y="935"/>
                  </a:lnTo>
                  <a:lnTo>
                    <a:pt x="1091" y="941"/>
                  </a:lnTo>
                  <a:lnTo>
                    <a:pt x="1067" y="949"/>
                  </a:lnTo>
                  <a:lnTo>
                    <a:pt x="1057" y="954"/>
                  </a:lnTo>
                  <a:lnTo>
                    <a:pt x="1048" y="958"/>
                  </a:lnTo>
                  <a:lnTo>
                    <a:pt x="1037" y="964"/>
                  </a:lnTo>
                  <a:lnTo>
                    <a:pt x="1025" y="970"/>
                  </a:lnTo>
                  <a:lnTo>
                    <a:pt x="1014" y="976"/>
                  </a:lnTo>
                  <a:lnTo>
                    <a:pt x="1002" y="983"/>
                  </a:lnTo>
                  <a:lnTo>
                    <a:pt x="991" y="990"/>
                  </a:lnTo>
                  <a:lnTo>
                    <a:pt x="981" y="998"/>
                  </a:lnTo>
                  <a:lnTo>
                    <a:pt x="971" y="1006"/>
                  </a:lnTo>
                  <a:lnTo>
                    <a:pt x="961" y="1014"/>
                  </a:lnTo>
                  <a:lnTo>
                    <a:pt x="949" y="1026"/>
                  </a:lnTo>
                  <a:lnTo>
                    <a:pt x="938" y="1039"/>
                  </a:lnTo>
                  <a:lnTo>
                    <a:pt x="930" y="1048"/>
                  </a:lnTo>
                  <a:lnTo>
                    <a:pt x="921" y="1058"/>
                  </a:lnTo>
                  <a:lnTo>
                    <a:pt x="913" y="1069"/>
                  </a:lnTo>
                  <a:lnTo>
                    <a:pt x="906" y="1079"/>
                  </a:lnTo>
                  <a:lnTo>
                    <a:pt x="899" y="1090"/>
                  </a:lnTo>
                  <a:lnTo>
                    <a:pt x="892" y="1102"/>
                  </a:lnTo>
                  <a:lnTo>
                    <a:pt x="886" y="1113"/>
                  </a:lnTo>
                  <a:lnTo>
                    <a:pt x="881" y="1126"/>
                  </a:lnTo>
                  <a:lnTo>
                    <a:pt x="877" y="1135"/>
                  </a:lnTo>
                  <a:lnTo>
                    <a:pt x="873" y="1144"/>
                  </a:lnTo>
                  <a:lnTo>
                    <a:pt x="865" y="1168"/>
                  </a:lnTo>
                  <a:lnTo>
                    <a:pt x="859" y="1193"/>
                  </a:lnTo>
                  <a:lnTo>
                    <a:pt x="856" y="1206"/>
                  </a:lnTo>
                  <a:lnTo>
                    <a:pt x="854" y="1220"/>
                  </a:lnTo>
                  <a:lnTo>
                    <a:pt x="853" y="1233"/>
                  </a:lnTo>
                  <a:lnTo>
                    <a:pt x="852" y="1246"/>
                  </a:lnTo>
                  <a:lnTo>
                    <a:pt x="852" y="1254"/>
                  </a:lnTo>
                  <a:lnTo>
                    <a:pt x="852" y="1262"/>
                  </a:lnTo>
                  <a:lnTo>
                    <a:pt x="852" y="1270"/>
                  </a:lnTo>
                  <a:lnTo>
                    <a:pt x="852" y="1279"/>
                  </a:lnTo>
                  <a:lnTo>
                    <a:pt x="853" y="1292"/>
                  </a:lnTo>
                  <a:lnTo>
                    <a:pt x="854" y="1306"/>
                  </a:lnTo>
                  <a:lnTo>
                    <a:pt x="856" y="1319"/>
                  </a:lnTo>
                  <a:lnTo>
                    <a:pt x="859" y="1331"/>
                  </a:lnTo>
                  <a:lnTo>
                    <a:pt x="865" y="1356"/>
                  </a:lnTo>
                  <a:lnTo>
                    <a:pt x="873" y="1381"/>
                  </a:lnTo>
                  <a:lnTo>
                    <a:pt x="877" y="1391"/>
                  </a:lnTo>
                  <a:lnTo>
                    <a:pt x="881" y="1400"/>
                  </a:lnTo>
                  <a:lnTo>
                    <a:pt x="886" y="1411"/>
                  </a:lnTo>
                  <a:lnTo>
                    <a:pt x="892" y="1423"/>
                  </a:lnTo>
                  <a:lnTo>
                    <a:pt x="899" y="1434"/>
                  </a:lnTo>
                  <a:lnTo>
                    <a:pt x="906" y="1445"/>
                  </a:lnTo>
                  <a:lnTo>
                    <a:pt x="913" y="1456"/>
                  </a:lnTo>
                  <a:lnTo>
                    <a:pt x="921" y="1467"/>
                  </a:lnTo>
                  <a:lnTo>
                    <a:pt x="930" y="1477"/>
                  </a:lnTo>
                  <a:lnTo>
                    <a:pt x="938" y="1487"/>
                  </a:lnTo>
                  <a:lnTo>
                    <a:pt x="949" y="1499"/>
                  </a:lnTo>
                  <a:lnTo>
                    <a:pt x="961" y="1510"/>
                  </a:lnTo>
                  <a:lnTo>
                    <a:pt x="971" y="1519"/>
                  </a:lnTo>
                  <a:lnTo>
                    <a:pt x="981" y="1527"/>
                  </a:lnTo>
                  <a:lnTo>
                    <a:pt x="991" y="1534"/>
                  </a:lnTo>
                  <a:lnTo>
                    <a:pt x="1002" y="1541"/>
                  </a:lnTo>
                  <a:lnTo>
                    <a:pt x="1014" y="1548"/>
                  </a:lnTo>
                  <a:lnTo>
                    <a:pt x="1025" y="1556"/>
                  </a:lnTo>
                  <a:lnTo>
                    <a:pt x="1037" y="1562"/>
                  </a:lnTo>
                  <a:lnTo>
                    <a:pt x="1048" y="1567"/>
                  </a:lnTo>
                  <a:lnTo>
                    <a:pt x="1057" y="1571"/>
                  </a:lnTo>
                  <a:lnTo>
                    <a:pt x="1067" y="1575"/>
                  </a:lnTo>
                  <a:lnTo>
                    <a:pt x="1091" y="1583"/>
                  </a:lnTo>
                  <a:lnTo>
                    <a:pt x="1117" y="1589"/>
                  </a:lnTo>
                  <a:lnTo>
                    <a:pt x="1129" y="1592"/>
                  </a:lnTo>
                  <a:lnTo>
                    <a:pt x="1142" y="1594"/>
                  </a:lnTo>
                  <a:lnTo>
                    <a:pt x="1155" y="1595"/>
                  </a:lnTo>
                  <a:lnTo>
                    <a:pt x="1168" y="1596"/>
                  </a:lnTo>
                  <a:lnTo>
                    <a:pt x="1177" y="1596"/>
                  </a:lnTo>
                  <a:lnTo>
                    <a:pt x="1186" y="1596"/>
                  </a:lnTo>
                  <a:lnTo>
                    <a:pt x="1194" y="1596"/>
                  </a:lnTo>
                  <a:lnTo>
                    <a:pt x="1202" y="1596"/>
                  </a:lnTo>
                  <a:lnTo>
                    <a:pt x="1216" y="1595"/>
                  </a:lnTo>
                  <a:lnTo>
                    <a:pt x="1229" y="1594"/>
                  </a:lnTo>
                  <a:lnTo>
                    <a:pt x="1241" y="1592"/>
                  </a:lnTo>
                  <a:lnTo>
                    <a:pt x="1254" y="1589"/>
                  </a:lnTo>
                  <a:lnTo>
                    <a:pt x="1280" y="1583"/>
                  </a:lnTo>
                  <a:lnTo>
                    <a:pt x="1304" y="1575"/>
                  </a:lnTo>
                  <a:lnTo>
                    <a:pt x="1313" y="1571"/>
                  </a:lnTo>
                  <a:lnTo>
                    <a:pt x="1322" y="1567"/>
                  </a:lnTo>
                  <a:lnTo>
                    <a:pt x="1334" y="1562"/>
                  </a:lnTo>
                  <a:lnTo>
                    <a:pt x="1346" y="1556"/>
                  </a:lnTo>
                  <a:lnTo>
                    <a:pt x="1358" y="1548"/>
                  </a:lnTo>
                  <a:lnTo>
                    <a:pt x="1369" y="1541"/>
                  </a:lnTo>
                  <a:lnTo>
                    <a:pt x="1379" y="1534"/>
                  </a:lnTo>
                  <a:lnTo>
                    <a:pt x="1390" y="1527"/>
                  </a:lnTo>
                  <a:lnTo>
                    <a:pt x="1400" y="1518"/>
                  </a:lnTo>
                  <a:lnTo>
                    <a:pt x="1409" y="1510"/>
                  </a:lnTo>
                  <a:lnTo>
                    <a:pt x="1421" y="1499"/>
                  </a:lnTo>
                  <a:lnTo>
                    <a:pt x="1433" y="1487"/>
                  </a:lnTo>
                  <a:lnTo>
                    <a:pt x="1442" y="1477"/>
                  </a:lnTo>
                  <a:lnTo>
                    <a:pt x="1450" y="1467"/>
                  </a:lnTo>
                  <a:lnTo>
                    <a:pt x="1458" y="1456"/>
                  </a:lnTo>
                  <a:lnTo>
                    <a:pt x="1465" y="1445"/>
                  </a:lnTo>
                  <a:lnTo>
                    <a:pt x="1472" y="1434"/>
                  </a:lnTo>
                  <a:lnTo>
                    <a:pt x="1478" y="1423"/>
                  </a:lnTo>
                  <a:lnTo>
                    <a:pt x="1484" y="1411"/>
                  </a:lnTo>
                  <a:lnTo>
                    <a:pt x="1490" y="1400"/>
                  </a:lnTo>
                  <a:lnTo>
                    <a:pt x="1494" y="1391"/>
                  </a:lnTo>
                  <a:lnTo>
                    <a:pt x="1498" y="1381"/>
                  </a:lnTo>
                  <a:lnTo>
                    <a:pt x="1506" y="1356"/>
                  </a:lnTo>
                  <a:lnTo>
                    <a:pt x="1512" y="1331"/>
                  </a:lnTo>
                  <a:lnTo>
                    <a:pt x="1514" y="1319"/>
                  </a:lnTo>
                  <a:lnTo>
                    <a:pt x="1516" y="1306"/>
                  </a:lnTo>
                  <a:lnTo>
                    <a:pt x="1518" y="1292"/>
                  </a:lnTo>
                  <a:lnTo>
                    <a:pt x="1519" y="1279"/>
                  </a:lnTo>
                  <a:lnTo>
                    <a:pt x="1519" y="1270"/>
                  </a:lnTo>
                  <a:lnTo>
                    <a:pt x="1519" y="1262"/>
                  </a:lnTo>
                  <a:lnTo>
                    <a:pt x="1519" y="1254"/>
                  </a:lnTo>
                  <a:lnTo>
                    <a:pt x="1519" y="1246"/>
                  </a:lnTo>
                  <a:lnTo>
                    <a:pt x="1518" y="1233"/>
                  </a:lnTo>
                  <a:lnTo>
                    <a:pt x="1516" y="1220"/>
                  </a:lnTo>
                  <a:lnTo>
                    <a:pt x="1514" y="1206"/>
                  </a:lnTo>
                  <a:lnTo>
                    <a:pt x="1512" y="1193"/>
                  </a:lnTo>
                  <a:lnTo>
                    <a:pt x="1506" y="1168"/>
                  </a:lnTo>
                  <a:lnTo>
                    <a:pt x="1498" y="1144"/>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Chevron 15"/>
            <p:cNvSpPr/>
            <p:nvPr/>
          </p:nvSpPr>
          <p:spPr>
            <a:xfrm>
              <a:off x="2461949" y="1467291"/>
              <a:ext cx="1626108" cy="3003410"/>
            </a:xfrm>
            <a:prstGeom prst="chevron">
              <a:avLst/>
            </a:prstGeom>
            <a:solidFill>
              <a:schemeClr val="accent6">
                <a:lumMod val="60000"/>
                <a:lumOff val="40000"/>
                <a:alpha val="19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7" name="TextBox 16"/>
          <p:cNvSpPr txBox="1"/>
          <p:nvPr/>
        </p:nvSpPr>
        <p:spPr>
          <a:xfrm>
            <a:off x="1300580" y="3494610"/>
            <a:ext cx="2039713" cy="307777"/>
          </a:xfrm>
          <a:prstGeom prst="rect">
            <a:avLst/>
          </a:prstGeom>
          <a:noFill/>
        </p:spPr>
        <p:txBody>
          <a:bodyPr wrap="square" rtlCol="0">
            <a:spAutoFit/>
          </a:bodyPr>
          <a:lstStyle/>
          <a:p>
            <a:pPr algn="ctr"/>
            <a:r>
              <a:rPr lang="en-US" sz="1400" b="1" dirty="0">
                <a:solidFill>
                  <a:srgbClr val="384DEC"/>
                </a:solidFill>
              </a:rPr>
              <a:t>Public</a:t>
            </a:r>
          </a:p>
        </p:txBody>
      </p:sp>
      <p:pic>
        <p:nvPicPr>
          <p:cNvPr id="18" name="Picture 17"/>
          <p:cNvPicPr>
            <a:picLocks noChangeAspect="1"/>
          </p:cNvPicPr>
          <p:nvPr/>
        </p:nvPicPr>
        <p:blipFill>
          <a:blip r:embed="rId7"/>
          <a:stretch>
            <a:fillRect/>
          </a:stretch>
        </p:blipFill>
        <p:spPr>
          <a:xfrm>
            <a:off x="4938800" y="4107771"/>
            <a:ext cx="365871" cy="269830"/>
          </a:xfrm>
          <a:prstGeom prst="rect">
            <a:avLst/>
          </a:prstGeom>
        </p:spPr>
      </p:pic>
      <p:sp>
        <p:nvSpPr>
          <p:cNvPr id="19" name="Chevron 18"/>
          <p:cNvSpPr/>
          <p:nvPr/>
        </p:nvSpPr>
        <p:spPr>
          <a:xfrm>
            <a:off x="4642945" y="3993507"/>
            <a:ext cx="924424" cy="541422"/>
          </a:xfrm>
          <a:prstGeom prst="chevron">
            <a:avLst/>
          </a:prstGeom>
          <a:solidFill>
            <a:srgbClr val="38E1F8">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26"/>
          <p:cNvSpPr>
            <a:spLocks noEditPoints="1"/>
          </p:cNvSpPr>
          <p:nvPr/>
        </p:nvSpPr>
        <p:spPr bwMode="auto">
          <a:xfrm>
            <a:off x="7676788" y="4096382"/>
            <a:ext cx="292608" cy="292608"/>
          </a:xfrm>
          <a:custGeom>
            <a:avLst/>
            <a:gdLst>
              <a:gd name="T0" fmla="*/ 1995 w 2527"/>
              <a:gd name="T1" fmla="*/ 990 h 2442"/>
              <a:gd name="T2" fmla="*/ 1964 w 2527"/>
              <a:gd name="T3" fmla="*/ 697 h 2442"/>
              <a:gd name="T4" fmla="*/ 2017 w 2527"/>
              <a:gd name="T5" fmla="*/ 421 h 2442"/>
              <a:gd name="T6" fmla="*/ 1756 w 2527"/>
              <a:gd name="T7" fmla="*/ 448 h 2442"/>
              <a:gd name="T8" fmla="*/ 1524 w 2527"/>
              <a:gd name="T9" fmla="*/ 349 h 2442"/>
              <a:gd name="T10" fmla="*/ 1347 w 2527"/>
              <a:gd name="T11" fmla="*/ 119 h 2442"/>
              <a:gd name="T12" fmla="*/ 1065 w 2527"/>
              <a:gd name="T13" fmla="*/ 50 h 2442"/>
              <a:gd name="T14" fmla="*/ 899 w 2527"/>
              <a:gd name="T15" fmla="*/ 457 h 2442"/>
              <a:gd name="T16" fmla="*/ 619 w 2527"/>
              <a:gd name="T17" fmla="*/ 496 h 2442"/>
              <a:gd name="T18" fmla="*/ 346 w 2527"/>
              <a:gd name="T19" fmla="*/ 399 h 2442"/>
              <a:gd name="T20" fmla="*/ 354 w 2527"/>
              <a:gd name="T21" fmla="*/ 667 h 2442"/>
              <a:gd name="T22" fmla="*/ 272 w 2527"/>
              <a:gd name="T23" fmla="*/ 933 h 2442"/>
              <a:gd name="T24" fmla="*/ 103 w 2527"/>
              <a:gd name="T25" fmla="*/ 1106 h 2442"/>
              <a:gd name="T26" fmla="*/ 62 w 2527"/>
              <a:gd name="T27" fmla="*/ 1393 h 2442"/>
              <a:gd name="T28" fmla="*/ 377 w 2527"/>
              <a:gd name="T29" fmla="*/ 1524 h 2442"/>
              <a:gd name="T30" fmla="*/ 303 w 2527"/>
              <a:gd name="T31" fmla="*/ 1929 h 2442"/>
              <a:gd name="T32" fmla="*/ 233 w 2527"/>
              <a:gd name="T33" fmla="*/ 2211 h 2442"/>
              <a:gd name="T34" fmla="*/ 512 w 2527"/>
              <a:gd name="T35" fmla="*/ 2154 h 2442"/>
              <a:gd name="T36" fmla="*/ 867 w 2527"/>
              <a:gd name="T37" fmla="*/ 2181 h 2442"/>
              <a:gd name="T38" fmla="*/ 1034 w 2527"/>
              <a:gd name="T39" fmla="*/ 2349 h 2442"/>
              <a:gd name="T40" fmla="*/ 1233 w 2527"/>
              <a:gd name="T41" fmla="*/ 2436 h 2442"/>
              <a:gd name="T42" fmla="*/ 1323 w 2527"/>
              <a:gd name="T43" fmla="*/ 2174 h 2442"/>
              <a:gd name="T44" fmla="*/ 1565 w 2527"/>
              <a:gd name="T45" fmla="*/ 2026 h 2442"/>
              <a:gd name="T46" fmla="*/ 2034 w 2527"/>
              <a:gd name="T47" fmla="*/ 2260 h 2442"/>
              <a:gd name="T48" fmla="*/ 2169 w 2527"/>
              <a:gd name="T49" fmla="*/ 2017 h 2442"/>
              <a:gd name="T50" fmla="*/ 2193 w 2527"/>
              <a:gd name="T51" fmla="*/ 1688 h 2442"/>
              <a:gd name="T52" fmla="*/ 2357 w 2527"/>
              <a:gd name="T53" fmla="*/ 1429 h 2442"/>
              <a:gd name="T54" fmla="*/ 2507 w 2527"/>
              <a:gd name="T55" fmla="*/ 1179 h 2442"/>
              <a:gd name="T56" fmla="*/ 2081 w 2527"/>
              <a:gd name="T57" fmla="*/ 1502 h 2442"/>
              <a:gd name="T58" fmla="*/ 1970 w 2527"/>
              <a:gd name="T59" fmla="*/ 1622 h 2442"/>
              <a:gd name="T60" fmla="*/ 1987 w 2527"/>
              <a:gd name="T61" fmla="*/ 1925 h 2442"/>
              <a:gd name="T62" fmla="*/ 1581 w 2527"/>
              <a:gd name="T63" fmla="*/ 1905 h 2442"/>
              <a:gd name="T64" fmla="*/ 1408 w 2527"/>
              <a:gd name="T65" fmla="*/ 1848 h 2442"/>
              <a:gd name="T66" fmla="*/ 1364 w 2527"/>
              <a:gd name="T67" fmla="*/ 2012 h 2442"/>
              <a:gd name="T68" fmla="*/ 1106 w 2527"/>
              <a:gd name="T69" fmla="*/ 2123 h 2442"/>
              <a:gd name="T70" fmla="*/ 937 w 2527"/>
              <a:gd name="T71" fmla="*/ 1971 h 2442"/>
              <a:gd name="T72" fmla="*/ 764 w 2527"/>
              <a:gd name="T73" fmla="*/ 1979 h 2442"/>
              <a:gd name="T74" fmla="*/ 451 w 2527"/>
              <a:gd name="T75" fmla="*/ 1952 h 2442"/>
              <a:gd name="T76" fmla="*/ 616 w 2527"/>
              <a:gd name="T77" fmla="*/ 1562 h 2442"/>
              <a:gd name="T78" fmla="*/ 529 w 2527"/>
              <a:gd name="T79" fmla="*/ 1432 h 2442"/>
              <a:gd name="T80" fmla="*/ 338 w 2527"/>
              <a:gd name="T81" fmla="*/ 1279 h 2442"/>
              <a:gd name="T82" fmla="*/ 411 w 2527"/>
              <a:gd name="T83" fmla="*/ 1053 h 2442"/>
              <a:gd name="T84" fmla="*/ 515 w 2527"/>
              <a:gd name="T85" fmla="*/ 943 h 2442"/>
              <a:gd name="T86" fmla="*/ 468 w 2527"/>
              <a:gd name="T87" fmla="*/ 699 h 2442"/>
              <a:gd name="T88" fmla="*/ 796 w 2527"/>
              <a:gd name="T89" fmla="*/ 642 h 2442"/>
              <a:gd name="T90" fmla="*/ 970 w 2527"/>
              <a:gd name="T91" fmla="*/ 676 h 2442"/>
              <a:gd name="T92" fmla="*/ 992 w 2527"/>
              <a:gd name="T93" fmla="*/ 501 h 2442"/>
              <a:gd name="T94" fmla="*/ 1404 w 2527"/>
              <a:gd name="T95" fmla="*/ 414 h 2442"/>
              <a:gd name="T96" fmla="*/ 1323 w 2527"/>
              <a:gd name="T97" fmla="*/ 904 h 2442"/>
              <a:gd name="T98" fmla="*/ 1617 w 2527"/>
              <a:gd name="T99" fmla="*/ 531 h 2442"/>
              <a:gd name="T100" fmla="*/ 1833 w 2527"/>
              <a:gd name="T101" fmla="*/ 697 h 2442"/>
              <a:gd name="T102" fmla="*/ 1754 w 2527"/>
              <a:gd name="T103" fmla="*/ 976 h 2442"/>
              <a:gd name="T104" fmla="*/ 1849 w 2527"/>
              <a:gd name="T105" fmla="*/ 1094 h 2442"/>
              <a:gd name="T106" fmla="*/ 1569 w 2527"/>
              <a:gd name="T107" fmla="*/ 1279 h 2442"/>
              <a:gd name="T108" fmla="*/ 1433 w 2527"/>
              <a:gd name="T109" fmla="*/ 1039 h 2442"/>
              <a:gd name="T110" fmla="*/ 1177 w 2527"/>
              <a:gd name="T111" fmla="*/ 928 h 2442"/>
              <a:gd name="T112" fmla="*/ 921 w 2527"/>
              <a:gd name="T113" fmla="*/ 1058 h 2442"/>
              <a:gd name="T114" fmla="*/ 856 w 2527"/>
              <a:gd name="T115" fmla="*/ 1319 h 2442"/>
              <a:gd name="T116" fmla="*/ 1025 w 2527"/>
              <a:gd name="T117" fmla="*/ 1556 h 2442"/>
              <a:gd name="T118" fmla="*/ 1313 w 2527"/>
              <a:gd name="T119" fmla="*/ 1571 h 2442"/>
              <a:gd name="T120" fmla="*/ 1498 w 2527"/>
              <a:gd name="T121" fmla="*/ 1381 h 2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7" h="2442">
                <a:moveTo>
                  <a:pt x="2357" y="1090"/>
                </a:moveTo>
                <a:lnTo>
                  <a:pt x="2347" y="1090"/>
                </a:lnTo>
                <a:lnTo>
                  <a:pt x="2337" y="1091"/>
                </a:lnTo>
                <a:lnTo>
                  <a:pt x="2327" y="1093"/>
                </a:lnTo>
                <a:lnTo>
                  <a:pt x="2317" y="1095"/>
                </a:lnTo>
                <a:lnTo>
                  <a:pt x="2308" y="1097"/>
                </a:lnTo>
                <a:lnTo>
                  <a:pt x="2297" y="1101"/>
                </a:lnTo>
                <a:lnTo>
                  <a:pt x="2288" y="1104"/>
                </a:lnTo>
                <a:lnTo>
                  <a:pt x="2280" y="1109"/>
                </a:lnTo>
                <a:lnTo>
                  <a:pt x="2271" y="1113"/>
                </a:lnTo>
                <a:lnTo>
                  <a:pt x="2263" y="1118"/>
                </a:lnTo>
                <a:lnTo>
                  <a:pt x="2255" y="1125"/>
                </a:lnTo>
                <a:lnTo>
                  <a:pt x="2248" y="1131"/>
                </a:lnTo>
                <a:lnTo>
                  <a:pt x="2241" y="1138"/>
                </a:lnTo>
                <a:lnTo>
                  <a:pt x="2234" y="1144"/>
                </a:lnTo>
                <a:lnTo>
                  <a:pt x="2227" y="1152"/>
                </a:lnTo>
                <a:lnTo>
                  <a:pt x="2222" y="1159"/>
                </a:lnTo>
                <a:lnTo>
                  <a:pt x="1983" y="1030"/>
                </a:lnTo>
                <a:lnTo>
                  <a:pt x="1989" y="1018"/>
                </a:lnTo>
                <a:lnTo>
                  <a:pt x="1993" y="1004"/>
                </a:lnTo>
                <a:lnTo>
                  <a:pt x="1995" y="990"/>
                </a:lnTo>
                <a:lnTo>
                  <a:pt x="1996" y="976"/>
                </a:lnTo>
                <a:lnTo>
                  <a:pt x="1996" y="965"/>
                </a:lnTo>
                <a:lnTo>
                  <a:pt x="1995" y="955"/>
                </a:lnTo>
                <a:lnTo>
                  <a:pt x="1992" y="944"/>
                </a:lnTo>
                <a:lnTo>
                  <a:pt x="1989" y="935"/>
                </a:lnTo>
                <a:lnTo>
                  <a:pt x="1986" y="925"/>
                </a:lnTo>
                <a:lnTo>
                  <a:pt x="1981" y="916"/>
                </a:lnTo>
                <a:lnTo>
                  <a:pt x="1976" y="908"/>
                </a:lnTo>
                <a:lnTo>
                  <a:pt x="1970" y="900"/>
                </a:lnTo>
                <a:lnTo>
                  <a:pt x="1964" y="893"/>
                </a:lnTo>
                <a:lnTo>
                  <a:pt x="1957" y="886"/>
                </a:lnTo>
                <a:lnTo>
                  <a:pt x="1948" y="880"/>
                </a:lnTo>
                <a:lnTo>
                  <a:pt x="1940" y="874"/>
                </a:lnTo>
                <a:lnTo>
                  <a:pt x="1931" y="869"/>
                </a:lnTo>
                <a:lnTo>
                  <a:pt x="1922" y="864"/>
                </a:lnTo>
                <a:lnTo>
                  <a:pt x="1913" y="860"/>
                </a:lnTo>
                <a:lnTo>
                  <a:pt x="1903" y="857"/>
                </a:lnTo>
                <a:lnTo>
                  <a:pt x="1919" y="710"/>
                </a:lnTo>
                <a:lnTo>
                  <a:pt x="1934" y="707"/>
                </a:lnTo>
                <a:lnTo>
                  <a:pt x="1949" y="703"/>
                </a:lnTo>
                <a:lnTo>
                  <a:pt x="1964" y="697"/>
                </a:lnTo>
                <a:lnTo>
                  <a:pt x="1978" y="691"/>
                </a:lnTo>
                <a:lnTo>
                  <a:pt x="1990" y="683"/>
                </a:lnTo>
                <a:lnTo>
                  <a:pt x="2002" y="674"/>
                </a:lnTo>
                <a:lnTo>
                  <a:pt x="2014" y="665"/>
                </a:lnTo>
                <a:lnTo>
                  <a:pt x="2024" y="654"/>
                </a:lnTo>
                <a:lnTo>
                  <a:pt x="2033" y="642"/>
                </a:lnTo>
                <a:lnTo>
                  <a:pt x="2043" y="630"/>
                </a:lnTo>
                <a:lnTo>
                  <a:pt x="2050" y="617"/>
                </a:lnTo>
                <a:lnTo>
                  <a:pt x="2056" y="602"/>
                </a:lnTo>
                <a:lnTo>
                  <a:pt x="2061" y="588"/>
                </a:lnTo>
                <a:lnTo>
                  <a:pt x="2065" y="573"/>
                </a:lnTo>
                <a:lnTo>
                  <a:pt x="2067" y="557"/>
                </a:lnTo>
                <a:lnTo>
                  <a:pt x="2067" y="542"/>
                </a:lnTo>
                <a:lnTo>
                  <a:pt x="2067" y="524"/>
                </a:lnTo>
                <a:lnTo>
                  <a:pt x="2064" y="507"/>
                </a:lnTo>
                <a:lnTo>
                  <a:pt x="2060" y="491"/>
                </a:lnTo>
                <a:lnTo>
                  <a:pt x="2054" y="475"/>
                </a:lnTo>
                <a:lnTo>
                  <a:pt x="2047" y="461"/>
                </a:lnTo>
                <a:lnTo>
                  <a:pt x="2038" y="447"/>
                </a:lnTo>
                <a:lnTo>
                  <a:pt x="2028" y="433"/>
                </a:lnTo>
                <a:lnTo>
                  <a:pt x="2017" y="421"/>
                </a:lnTo>
                <a:lnTo>
                  <a:pt x="2006" y="410"/>
                </a:lnTo>
                <a:lnTo>
                  <a:pt x="1993" y="401"/>
                </a:lnTo>
                <a:lnTo>
                  <a:pt x="1979" y="392"/>
                </a:lnTo>
                <a:lnTo>
                  <a:pt x="1964" y="385"/>
                </a:lnTo>
                <a:lnTo>
                  <a:pt x="1948" y="380"/>
                </a:lnTo>
                <a:lnTo>
                  <a:pt x="1932" y="376"/>
                </a:lnTo>
                <a:lnTo>
                  <a:pt x="1915" y="373"/>
                </a:lnTo>
                <a:lnTo>
                  <a:pt x="1898" y="372"/>
                </a:lnTo>
                <a:lnTo>
                  <a:pt x="1885" y="373"/>
                </a:lnTo>
                <a:lnTo>
                  <a:pt x="1872" y="374"/>
                </a:lnTo>
                <a:lnTo>
                  <a:pt x="1858" y="377"/>
                </a:lnTo>
                <a:lnTo>
                  <a:pt x="1845" y="380"/>
                </a:lnTo>
                <a:lnTo>
                  <a:pt x="1834" y="385"/>
                </a:lnTo>
                <a:lnTo>
                  <a:pt x="1822" y="390"/>
                </a:lnTo>
                <a:lnTo>
                  <a:pt x="1811" y="396"/>
                </a:lnTo>
                <a:lnTo>
                  <a:pt x="1800" y="403"/>
                </a:lnTo>
                <a:lnTo>
                  <a:pt x="1791" y="410"/>
                </a:lnTo>
                <a:lnTo>
                  <a:pt x="1780" y="419"/>
                </a:lnTo>
                <a:lnTo>
                  <a:pt x="1771" y="428"/>
                </a:lnTo>
                <a:lnTo>
                  <a:pt x="1763" y="437"/>
                </a:lnTo>
                <a:lnTo>
                  <a:pt x="1756" y="448"/>
                </a:lnTo>
                <a:lnTo>
                  <a:pt x="1750" y="459"/>
                </a:lnTo>
                <a:lnTo>
                  <a:pt x="1744" y="470"/>
                </a:lnTo>
                <a:lnTo>
                  <a:pt x="1739" y="482"/>
                </a:lnTo>
                <a:lnTo>
                  <a:pt x="1633" y="473"/>
                </a:lnTo>
                <a:lnTo>
                  <a:pt x="1633" y="472"/>
                </a:lnTo>
                <a:lnTo>
                  <a:pt x="1633" y="471"/>
                </a:lnTo>
                <a:lnTo>
                  <a:pt x="1633" y="458"/>
                </a:lnTo>
                <a:lnTo>
                  <a:pt x="1631" y="446"/>
                </a:lnTo>
                <a:lnTo>
                  <a:pt x="1628" y="434"/>
                </a:lnTo>
                <a:lnTo>
                  <a:pt x="1624" y="423"/>
                </a:lnTo>
                <a:lnTo>
                  <a:pt x="1619" y="412"/>
                </a:lnTo>
                <a:lnTo>
                  <a:pt x="1613" y="403"/>
                </a:lnTo>
                <a:lnTo>
                  <a:pt x="1605" y="393"/>
                </a:lnTo>
                <a:lnTo>
                  <a:pt x="1597" y="385"/>
                </a:lnTo>
                <a:lnTo>
                  <a:pt x="1589" y="377"/>
                </a:lnTo>
                <a:lnTo>
                  <a:pt x="1579" y="370"/>
                </a:lnTo>
                <a:lnTo>
                  <a:pt x="1570" y="364"/>
                </a:lnTo>
                <a:lnTo>
                  <a:pt x="1559" y="359"/>
                </a:lnTo>
                <a:lnTo>
                  <a:pt x="1548" y="354"/>
                </a:lnTo>
                <a:lnTo>
                  <a:pt x="1537" y="351"/>
                </a:lnTo>
                <a:lnTo>
                  <a:pt x="1524" y="349"/>
                </a:lnTo>
                <a:lnTo>
                  <a:pt x="1511" y="349"/>
                </a:lnTo>
                <a:lnTo>
                  <a:pt x="1500" y="349"/>
                </a:lnTo>
                <a:lnTo>
                  <a:pt x="1489" y="351"/>
                </a:lnTo>
                <a:lnTo>
                  <a:pt x="1478" y="353"/>
                </a:lnTo>
                <a:lnTo>
                  <a:pt x="1468" y="358"/>
                </a:lnTo>
                <a:lnTo>
                  <a:pt x="1458" y="363"/>
                </a:lnTo>
                <a:lnTo>
                  <a:pt x="1448" y="368"/>
                </a:lnTo>
                <a:lnTo>
                  <a:pt x="1438" y="374"/>
                </a:lnTo>
                <a:lnTo>
                  <a:pt x="1430" y="381"/>
                </a:lnTo>
                <a:lnTo>
                  <a:pt x="1316" y="277"/>
                </a:lnTo>
                <a:lnTo>
                  <a:pt x="1325" y="265"/>
                </a:lnTo>
                <a:lnTo>
                  <a:pt x="1332" y="253"/>
                </a:lnTo>
                <a:lnTo>
                  <a:pt x="1339" y="241"/>
                </a:lnTo>
                <a:lnTo>
                  <a:pt x="1344" y="227"/>
                </a:lnTo>
                <a:lnTo>
                  <a:pt x="1349" y="214"/>
                </a:lnTo>
                <a:lnTo>
                  <a:pt x="1352" y="200"/>
                </a:lnTo>
                <a:lnTo>
                  <a:pt x="1355" y="184"/>
                </a:lnTo>
                <a:lnTo>
                  <a:pt x="1355" y="169"/>
                </a:lnTo>
                <a:lnTo>
                  <a:pt x="1354" y="152"/>
                </a:lnTo>
                <a:lnTo>
                  <a:pt x="1351" y="135"/>
                </a:lnTo>
                <a:lnTo>
                  <a:pt x="1347" y="119"/>
                </a:lnTo>
                <a:lnTo>
                  <a:pt x="1341" y="104"/>
                </a:lnTo>
                <a:lnTo>
                  <a:pt x="1334" y="88"/>
                </a:lnTo>
                <a:lnTo>
                  <a:pt x="1326" y="74"/>
                </a:lnTo>
                <a:lnTo>
                  <a:pt x="1316" y="62"/>
                </a:lnTo>
                <a:lnTo>
                  <a:pt x="1305" y="50"/>
                </a:lnTo>
                <a:lnTo>
                  <a:pt x="1293" y="39"/>
                </a:lnTo>
                <a:lnTo>
                  <a:pt x="1280" y="29"/>
                </a:lnTo>
                <a:lnTo>
                  <a:pt x="1266" y="21"/>
                </a:lnTo>
                <a:lnTo>
                  <a:pt x="1251" y="13"/>
                </a:lnTo>
                <a:lnTo>
                  <a:pt x="1236" y="7"/>
                </a:lnTo>
                <a:lnTo>
                  <a:pt x="1220" y="3"/>
                </a:lnTo>
                <a:lnTo>
                  <a:pt x="1203" y="1"/>
                </a:lnTo>
                <a:lnTo>
                  <a:pt x="1186" y="0"/>
                </a:lnTo>
                <a:lnTo>
                  <a:pt x="1168" y="1"/>
                </a:lnTo>
                <a:lnTo>
                  <a:pt x="1151" y="3"/>
                </a:lnTo>
                <a:lnTo>
                  <a:pt x="1135" y="7"/>
                </a:lnTo>
                <a:lnTo>
                  <a:pt x="1120" y="13"/>
                </a:lnTo>
                <a:lnTo>
                  <a:pt x="1105" y="21"/>
                </a:lnTo>
                <a:lnTo>
                  <a:pt x="1090" y="29"/>
                </a:lnTo>
                <a:lnTo>
                  <a:pt x="1077" y="39"/>
                </a:lnTo>
                <a:lnTo>
                  <a:pt x="1065" y="50"/>
                </a:lnTo>
                <a:lnTo>
                  <a:pt x="1055" y="62"/>
                </a:lnTo>
                <a:lnTo>
                  <a:pt x="1045" y="74"/>
                </a:lnTo>
                <a:lnTo>
                  <a:pt x="1037" y="88"/>
                </a:lnTo>
                <a:lnTo>
                  <a:pt x="1030" y="104"/>
                </a:lnTo>
                <a:lnTo>
                  <a:pt x="1024" y="119"/>
                </a:lnTo>
                <a:lnTo>
                  <a:pt x="1020" y="135"/>
                </a:lnTo>
                <a:lnTo>
                  <a:pt x="1017" y="152"/>
                </a:lnTo>
                <a:lnTo>
                  <a:pt x="1016" y="169"/>
                </a:lnTo>
                <a:lnTo>
                  <a:pt x="1017" y="188"/>
                </a:lnTo>
                <a:lnTo>
                  <a:pt x="1020" y="206"/>
                </a:lnTo>
                <a:lnTo>
                  <a:pt x="1025" y="222"/>
                </a:lnTo>
                <a:lnTo>
                  <a:pt x="1031" y="238"/>
                </a:lnTo>
                <a:lnTo>
                  <a:pt x="1039" y="254"/>
                </a:lnTo>
                <a:lnTo>
                  <a:pt x="1048" y="268"/>
                </a:lnTo>
                <a:lnTo>
                  <a:pt x="1058" y="282"/>
                </a:lnTo>
                <a:lnTo>
                  <a:pt x="1070" y="294"/>
                </a:lnTo>
                <a:lnTo>
                  <a:pt x="950" y="469"/>
                </a:lnTo>
                <a:lnTo>
                  <a:pt x="938" y="464"/>
                </a:lnTo>
                <a:lnTo>
                  <a:pt x="926" y="460"/>
                </a:lnTo>
                <a:lnTo>
                  <a:pt x="912" y="458"/>
                </a:lnTo>
                <a:lnTo>
                  <a:pt x="899" y="457"/>
                </a:lnTo>
                <a:lnTo>
                  <a:pt x="888" y="458"/>
                </a:lnTo>
                <a:lnTo>
                  <a:pt x="878" y="459"/>
                </a:lnTo>
                <a:lnTo>
                  <a:pt x="869" y="461"/>
                </a:lnTo>
                <a:lnTo>
                  <a:pt x="859" y="464"/>
                </a:lnTo>
                <a:lnTo>
                  <a:pt x="850" y="468"/>
                </a:lnTo>
                <a:lnTo>
                  <a:pt x="841" y="472"/>
                </a:lnTo>
                <a:lnTo>
                  <a:pt x="832" y="477"/>
                </a:lnTo>
                <a:lnTo>
                  <a:pt x="824" y="482"/>
                </a:lnTo>
                <a:lnTo>
                  <a:pt x="817" y="489"/>
                </a:lnTo>
                <a:lnTo>
                  <a:pt x="810" y="495"/>
                </a:lnTo>
                <a:lnTo>
                  <a:pt x="804" y="503"/>
                </a:lnTo>
                <a:lnTo>
                  <a:pt x="798" y="510"/>
                </a:lnTo>
                <a:lnTo>
                  <a:pt x="793" y="519"/>
                </a:lnTo>
                <a:lnTo>
                  <a:pt x="789" y="528"/>
                </a:lnTo>
                <a:lnTo>
                  <a:pt x="785" y="537"/>
                </a:lnTo>
                <a:lnTo>
                  <a:pt x="782" y="547"/>
                </a:lnTo>
                <a:lnTo>
                  <a:pt x="622" y="533"/>
                </a:lnTo>
                <a:lnTo>
                  <a:pt x="623" y="532"/>
                </a:lnTo>
                <a:lnTo>
                  <a:pt x="623" y="530"/>
                </a:lnTo>
                <a:lnTo>
                  <a:pt x="622" y="512"/>
                </a:lnTo>
                <a:lnTo>
                  <a:pt x="619" y="496"/>
                </a:lnTo>
                <a:lnTo>
                  <a:pt x="615" y="480"/>
                </a:lnTo>
                <a:lnTo>
                  <a:pt x="609" y="464"/>
                </a:lnTo>
                <a:lnTo>
                  <a:pt x="602" y="450"/>
                </a:lnTo>
                <a:lnTo>
                  <a:pt x="594" y="435"/>
                </a:lnTo>
                <a:lnTo>
                  <a:pt x="584" y="422"/>
                </a:lnTo>
                <a:lnTo>
                  <a:pt x="572" y="410"/>
                </a:lnTo>
                <a:lnTo>
                  <a:pt x="561" y="399"/>
                </a:lnTo>
                <a:lnTo>
                  <a:pt x="548" y="390"/>
                </a:lnTo>
                <a:lnTo>
                  <a:pt x="534" y="381"/>
                </a:lnTo>
                <a:lnTo>
                  <a:pt x="519" y="374"/>
                </a:lnTo>
                <a:lnTo>
                  <a:pt x="504" y="368"/>
                </a:lnTo>
                <a:lnTo>
                  <a:pt x="487" y="364"/>
                </a:lnTo>
                <a:lnTo>
                  <a:pt x="470" y="362"/>
                </a:lnTo>
                <a:lnTo>
                  <a:pt x="453" y="361"/>
                </a:lnTo>
                <a:lnTo>
                  <a:pt x="436" y="362"/>
                </a:lnTo>
                <a:lnTo>
                  <a:pt x="419" y="364"/>
                </a:lnTo>
                <a:lnTo>
                  <a:pt x="402" y="368"/>
                </a:lnTo>
                <a:lnTo>
                  <a:pt x="387" y="374"/>
                </a:lnTo>
                <a:lnTo>
                  <a:pt x="372" y="381"/>
                </a:lnTo>
                <a:lnTo>
                  <a:pt x="358" y="390"/>
                </a:lnTo>
                <a:lnTo>
                  <a:pt x="346" y="399"/>
                </a:lnTo>
                <a:lnTo>
                  <a:pt x="334" y="410"/>
                </a:lnTo>
                <a:lnTo>
                  <a:pt x="323" y="422"/>
                </a:lnTo>
                <a:lnTo>
                  <a:pt x="312" y="435"/>
                </a:lnTo>
                <a:lnTo>
                  <a:pt x="304" y="450"/>
                </a:lnTo>
                <a:lnTo>
                  <a:pt x="297" y="464"/>
                </a:lnTo>
                <a:lnTo>
                  <a:pt x="291" y="480"/>
                </a:lnTo>
                <a:lnTo>
                  <a:pt x="287" y="496"/>
                </a:lnTo>
                <a:lnTo>
                  <a:pt x="284" y="512"/>
                </a:lnTo>
                <a:lnTo>
                  <a:pt x="284" y="530"/>
                </a:lnTo>
                <a:lnTo>
                  <a:pt x="284" y="544"/>
                </a:lnTo>
                <a:lnTo>
                  <a:pt x="286" y="558"/>
                </a:lnTo>
                <a:lnTo>
                  <a:pt x="289" y="571"/>
                </a:lnTo>
                <a:lnTo>
                  <a:pt x="292" y="584"/>
                </a:lnTo>
                <a:lnTo>
                  <a:pt x="297" y="596"/>
                </a:lnTo>
                <a:lnTo>
                  <a:pt x="303" y="608"/>
                </a:lnTo>
                <a:lnTo>
                  <a:pt x="309" y="620"/>
                </a:lnTo>
                <a:lnTo>
                  <a:pt x="316" y="631"/>
                </a:lnTo>
                <a:lnTo>
                  <a:pt x="325" y="641"/>
                </a:lnTo>
                <a:lnTo>
                  <a:pt x="334" y="650"/>
                </a:lnTo>
                <a:lnTo>
                  <a:pt x="344" y="659"/>
                </a:lnTo>
                <a:lnTo>
                  <a:pt x="354" y="667"/>
                </a:lnTo>
                <a:lnTo>
                  <a:pt x="365" y="674"/>
                </a:lnTo>
                <a:lnTo>
                  <a:pt x="376" y="681"/>
                </a:lnTo>
                <a:lnTo>
                  <a:pt x="388" y="686"/>
                </a:lnTo>
                <a:lnTo>
                  <a:pt x="401" y="691"/>
                </a:lnTo>
                <a:lnTo>
                  <a:pt x="386" y="812"/>
                </a:lnTo>
                <a:lnTo>
                  <a:pt x="375" y="814"/>
                </a:lnTo>
                <a:lnTo>
                  <a:pt x="363" y="816"/>
                </a:lnTo>
                <a:lnTo>
                  <a:pt x="352" y="819"/>
                </a:lnTo>
                <a:lnTo>
                  <a:pt x="342" y="824"/>
                </a:lnTo>
                <a:lnTo>
                  <a:pt x="332" y="829"/>
                </a:lnTo>
                <a:lnTo>
                  <a:pt x="323" y="835"/>
                </a:lnTo>
                <a:lnTo>
                  <a:pt x="313" y="842"/>
                </a:lnTo>
                <a:lnTo>
                  <a:pt x="305" y="849"/>
                </a:lnTo>
                <a:lnTo>
                  <a:pt x="298" y="858"/>
                </a:lnTo>
                <a:lnTo>
                  <a:pt x="291" y="867"/>
                </a:lnTo>
                <a:lnTo>
                  <a:pt x="286" y="878"/>
                </a:lnTo>
                <a:lnTo>
                  <a:pt x="281" y="888"/>
                </a:lnTo>
                <a:lnTo>
                  <a:pt x="277" y="898"/>
                </a:lnTo>
                <a:lnTo>
                  <a:pt x="275" y="909"/>
                </a:lnTo>
                <a:lnTo>
                  <a:pt x="273" y="921"/>
                </a:lnTo>
                <a:lnTo>
                  <a:pt x="272" y="933"/>
                </a:lnTo>
                <a:lnTo>
                  <a:pt x="273" y="946"/>
                </a:lnTo>
                <a:lnTo>
                  <a:pt x="275" y="959"/>
                </a:lnTo>
                <a:lnTo>
                  <a:pt x="278" y="971"/>
                </a:lnTo>
                <a:lnTo>
                  <a:pt x="283" y="982"/>
                </a:lnTo>
                <a:lnTo>
                  <a:pt x="288" y="993"/>
                </a:lnTo>
                <a:lnTo>
                  <a:pt x="295" y="1003"/>
                </a:lnTo>
                <a:lnTo>
                  <a:pt x="302" y="1013"/>
                </a:lnTo>
                <a:lnTo>
                  <a:pt x="311" y="1021"/>
                </a:lnTo>
                <a:lnTo>
                  <a:pt x="246" y="1111"/>
                </a:lnTo>
                <a:lnTo>
                  <a:pt x="237" y="1107"/>
                </a:lnTo>
                <a:lnTo>
                  <a:pt x="227" y="1103"/>
                </a:lnTo>
                <a:lnTo>
                  <a:pt x="218" y="1100"/>
                </a:lnTo>
                <a:lnTo>
                  <a:pt x="209" y="1097"/>
                </a:lnTo>
                <a:lnTo>
                  <a:pt x="199" y="1095"/>
                </a:lnTo>
                <a:lnTo>
                  <a:pt x="190" y="1094"/>
                </a:lnTo>
                <a:lnTo>
                  <a:pt x="180" y="1093"/>
                </a:lnTo>
                <a:lnTo>
                  <a:pt x="170" y="1093"/>
                </a:lnTo>
                <a:lnTo>
                  <a:pt x="152" y="1094"/>
                </a:lnTo>
                <a:lnTo>
                  <a:pt x="135" y="1096"/>
                </a:lnTo>
                <a:lnTo>
                  <a:pt x="119" y="1100"/>
                </a:lnTo>
                <a:lnTo>
                  <a:pt x="103" y="1106"/>
                </a:lnTo>
                <a:lnTo>
                  <a:pt x="89" y="1113"/>
                </a:lnTo>
                <a:lnTo>
                  <a:pt x="75" y="1121"/>
                </a:lnTo>
                <a:lnTo>
                  <a:pt x="62" y="1132"/>
                </a:lnTo>
                <a:lnTo>
                  <a:pt x="49" y="1143"/>
                </a:lnTo>
                <a:lnTo>
                  <a:pt x="38" y="1155"/>
                </a:lnTo>
                <a:lnTo>
                  <a:pt x="29" y="1168"/>
                </a:lnTo>
                <a:lnTo>
                  <a:pt x="20" y="1181"/>
                </a:lnTo>
                <a:lnTo>
                  <a:pt x="13" y="1196"/>
                </a:lnTo>
                <a:lnTo>
                  <a:pt x="8" y="1212"/>
                </a:lnTo>
                <a:lnTo>
                  <a:pt x="3" y="1228"/>
                </a:lnTo>
                <a:lnTo>
                  <a:pt x="1" y="1245"/>
                </a:lnTo>
                <a:lnTo>
                  <a:pt x="0" y="1262"/>
                </a:lnTo>
                <a:lnTo>
                  <a:pt x="1" y="1279"/>
                </a:lnTo>
                <a:lnTo>
                  <a:pt x="3" y="1297"/>
                </a:lnTo>
                <a:lnTo>
                  <a:pt x="8" y="1313"/>
                </a:lnTo>
                <a:lnTo>
                  <a:pt x="13" y="1328"/>
                </a:lnTo>
                <a:lnTo>
                  <a:pt x="20" y="1343"/>
                </a:lnTo>
                <a:lnTo>
                  <a:pt x="29" y="1357"/>
                </a:lnTo>
                <a:lnTo>
                  <a:pt x="38" y="1370"/>
                </a:lnTo>
                <a:lnTo>
                  <a:pt x="49" y="1383"/>
                </a:lnTo>
                <a:lnTo>
                  <a:pt x="62" y="1393"/>
                </a:lnTo>
                <a:lnTo>
                  <a:pt x="75" y="1403"/>
                </a:lnTo>
                <a:lnTo>
                  <a:pt x="89" y="1411"/>
                </a:lnTo>
                <a:lnTo>
                  <a:pt x="103" y="1419"/>
                </a:lnTo>
                <a:lnTo>
                  <a:pt x="119" y="1424"/>
                </a:lnTo>
                <a:lnTo>
                  <a:pt x="135" y="1428"/>
                </a:lnTo>
                <a:lnTo>
                  <a:pt x="152" y="1431"/>
                </a:lnTo>
                <a:lnTo>
                  <a:pt x="170" y="1432"/>
                </a:lnTo>
                <a:lnTo>
                  <a:pt x="185" y="1431"/>
                </a:lnTo>
                <a:lnTo>
                  <a:pt x="200" y="1429"/>
                </a:lnTo>
                <a:lnTo>
                  <a:pt x="214" y="1426"/>
                </a:lnTo>
                <a:lnTo>
                  <a:pt x="228" y="1421"/>
                </a:lnTo>
                <a:lnTo>
                  <a:pt x="243" y="1415"/>
                </a:lnTo>
                <a:lnTo>
                  <a:pt x="255" y="1409"/>
                </a:lnTo>
                <a:lnTo>
                  <a:pt x="268" y="1401"/>
                </a:lnTo>
                <a:lnTo>
                  <a:pt x="279" y="1392"/>
                </a:lnTo>
                <a:lnTo>
                  <a:pt x="392" y="1486"/>
                </a:lnTo>
                <a:lnTo>
                  <a:pt x="388" y="1493"/>
                </a:lnTo>
                <a:lnTo>
                  <a:pt x="385" y="1500"/>
                </a:lnTo>
                <a:lnTo>
                  <a:pt x="382" y="1508"/>
                </a:lnTo>
                <a:lnTo>
                  <a:pt x="379" y="1516"/>
                </a:lnTo>
                <a:lnTo>
                  <a:pt x="377" y="1524"/>
                </a:lnTo>
                <a:lnTo>
                  <a:pt x="376" y="1532"/>
                </a:lnTo>
                <a:lnTo>
                  <a:pt x="375" y="1540"/>
                </a:lnTo>
                <a:lnTo>
                  <a:pt x="374" y="1549"/>
                </a:lnTo>
                <a:lnTo>
                  <a:pt x="375" y="1558"/>
                </a:lnTo>
                <a:lnTo>
                  <a:pt x="375" y="1566"/>
                </a:lnTo>
                <a:lnTo>
                  <a:pt x="377" y="1574"/>
                </a:lnTo>
                <a:lnTo>
                  <a:pt x="379" y="1581"/>
                </a:lnTo>
                <a:lnTo>
                  <a:pt x="381" y="1589"/>
                </a:lnTo>
                <a:lnTo>
                  <a:pt x="384" y="1596"/>
                </a:lnTo>
                <a:lnTo>
                  <a:pt x="387" y="1603"/>
                </a:lnTo>
                <a:lnTo>
                  <a:pt x="391" y="1610"/>
                </a:lnTo>
                <a:lnTo>
                  <a:pt x="399" y="1623"/>
                </a:lnTo>
                <a:lnTo>
                  <a:pt x="411" y="1634"/>
                </a:lnTo>
                <a:lnTo>
                  <a:pt x="422" y="1645"/>
                </a:lnTo>
                <a:lnTo>
                  <a:pt x="435" y="1654"/>
                </a:lnTo>
                <a:lnTo>
                  <a:pt x="369" y="1923"/>
                </a:lnTo>
                <a:lnTo>
                  <a:pt x="361" y="1922"/>
                </a:lnTo>
                <a:lnTo>
                  <a:pt x="354" y="1922"/>
                </a:lnTo>
                <a:lnTo>
                  <a:pt x="337" y="1923"/>
                </a:lnTo>
                <a:lnTo>
                  <a:pt x="319" y="1925"/>
                </a:lnTo>
                <a:lnTo>
                  <a:pt x="303" y="1929"/>
                </a:lnTo>
                <a:lnTo>
                  <a:pt x="288" y="1935"/>
                </a:lnTo>
                <a:lnTo>
                  <a:pt x="273" y="1942"/>
                </a:lnTo>
                <a:lnTo>
                  <a:pt x="259" y="1951"/>
                </a:lnTo>
                <a:lnTo>
                  <a:pt x="246" y="1960"/>
                </a:lnTo>
                <a:lnTo>
                  <a:pt x="233" y="1971"/>
                </a:lnTo>
                <a:lnTo>
                  <a:pt x="223" y="1984"/>
                </a:lnTo>
                <a:lnTo>
                  <a:pt x="213" y="1997"/>
                </a:lnTo>
                <a:lnTo>
                  <a:pt x="205" y="2011"/>
                </a:lnTo>
                <a:lnTo>
                  <a:pt x="198" y="2025"/>
                </a:lnTo>
                <a:lnTo>
                  <a:pt x="192" y="2041"/>
                </a:lnTo>
                <a:lnTo>
                  <a:pt x="188" y="2057"/>
                </a:lnTo>
                <a:lnTo>
                  <a:pt x="185" y="2074"/>
                </a:lnTo>
                <a:lnTo>
                  <a:pt x="184" y="2091"/>
                </a:lnTo>
                <a:lnTo>
                  <a:pt x="185" y="2109"/>
                </a:lnTo>
                <a:lnTo>
                  <a:pt x="188" y="2125"/>
                </a:lnTo>
                <a:lnTo>
                  <a:pt x="192" y="2141"/>
                </a:lnTo>
                <a:lnTo>
                  <a:pt x="198" y="2158"/>
                </a:lnTo>
                <a:lnTo>
                  <a:pt x="205" y="2172"/>
                </a:lnTo>
                <a:lnTo>
                  <a:pt x="213" y="2186"/>
                </a:lnTo>
                <a:lnTo>
                  <a:pt x="223" y="2199"/>
                </a:lnTo>
                <a:lnTo>
                  <a:pt x="233" y="2211"/>
                </a:lnTo>
                <a:lnTo>
                  <a:pt x="246" y="2222"/>
                </a:lnTo>
                <a:lnTo>
                  <a:pt x="259" y="2232"/>
                </a:lnTo>
                <a:lnTo>
                  <a:pt x="273" y="2241"/>
                </a:lnTo>
                <a:lnTo>
                  <a:pt x="288" y="2248"/>
                </a:lnTo>
                <a:lnTo>
                  <a:pt x="303" y="2253"/>
                </a:lnTo>
                <a:lnTo>
                  <a:pt x="319" y="2257"/>
                </a:lnTo>
                <a:lnTo>
                  <a:pt x="337" y="2260"/>
                </a:lnTo>
                <a:lnTo>
                  <a:pt x="354" y="2261"/>
                </a:lnTo>
                <a:lnTo>
                  <a:pt x="370" y="2260"/>
                </a:lnTo>
                <a:lnTo>
                  <a:pt x="386" y="2258"/>
                </a:lnTo>
                <a:lnTo>
                  <a:pt x="401" y="2254"/>
                </a:lnTo>
                <a:lnTo>
                  <a:pt x="417" y="2249"/>
                </a:lnTo>
                <a:lnTo>
                  <a:pt x="431" y="2243"/>
                </a:lnTo>
                <a:lnTo>
                  <a:pt x="444" y="2235"/>
                </a:lnTo>
                <a:lnTo>
                  <a:pt x="456" y="2226"/>
                </a:lnTo>
                <a:lnTo>
                  <a:pt x="468" y="2216"/>
                </a:lnTo>
                <a:lnTo>
                  <a:pt x="479" y="2205"/>
                </a:lnTo>
                <a:lnTo>
                  <a:pt x="488" y="2193"/>
                </a:lnTo>
                <a:lnTo>
                  <a:pt x="498" y="2181"/>
                </a:lnTo>
                <a:lnTo>
                  <a:pt x="506" y="2168"/>
                </a:lnTo>
                <a:lnTo>
                  <a:pt x="512" y="2154"/>
                </a:lnTo>
                <a:lnTo>
                  <a:pt x="517" y="2138"/>
                </a:lnTo>
                <a:lnTo>
                  <a:pt x="520" y="2123"/>
                </a:lnTo>
                <a:lnTo>
                  <a:pt x="523" y="2107"/>
                </a:lnTo>
                <a:lnTo>
                  <a:pt x="736" y="2091"/>
                </a:lnTo>
                <a:lnTo>
                  <a:pt x="739" y="2100"/>
                </a:lnTo>
                <a:lnTo>
                  <a:pt x="742" y="2109"/>
                </a:lnTo>
                <a:lnTo>
                  <a:pt x="747" y="2118"/>
                </a:lnTo>
                <a:lnTo>
                  <a:pt x="753" y="2126"/>
                </a:lnTo>
                <a:lnTo>
                  <a:pt x="758" y="2134"/>
                </a:lnTo>
                <a:lnTo>
                  <a:pt x="765" y="2142"/>
                </a:lnTo>
                <a:lnTo>
                  <a:pt x="772" y="2150"/>
                </a:lnTo>
                <a:lnTo>
                  <a:pt x="779" y="2156"/>
                </a:lnTo>
                <a:lnTo>
                  <a:pt x="787" y="2162"/>
                </a:lnTo>
                <a:lnTo>
                  <a:pt x="795" y="2167"/>
                </a:lnTo>
                <a:lnTo>
                  <a:pt x="804" y="2171"/>
                </a:lnTo>
                <a:lnTo>
                  <a:pt x="813" y="2175"/>
                </a:lnTo>
                <a:lnTo>
                  <a:pt x="822" y="2177"/>
                </a:lnTo>
                <a:lnTo>
                  <a:pt x="832" y="2180"/>
                </a:lnTo>
                <a:lnTo>
                  <a:pt x="843" y="2181"/>
                </a:lnTo>
                <a:lnTo>
                  <a:pt x="854" y="2181"/>
                </a:lnTo>
                <a:lnTo>
                  <a:pt x="867" y="2181"/>
                </a:lnTo>
                <a:lnTo>
                  <a:pt x="880" y="2178"/>
                </a:lnTo>
                <a:lnTo>
                  <a:pt x="892" y="2175"/>
                </a:lnTo>
                <a:lnTo>
                  <a:pt x="904" y="2170"/>
                </a:lnTo>
                <a:lnTo>
                  <a:pt x="916" y="2164"/>
                </a:lnTo>
                <a:lnTo>
                  <a:pt x="927" y="2157"/>
                </a:lnTo>
                <a:lnTo>
                  <a:pt x="937" y="2149"/>
                </a:lnTo>
                <a:lnTo>
                  <a:pt x="945" y="2139"/>
                </a:lnTo>
                <a:lnTo>
                  <a:pt x="1033" y="2198"/>
                </a:lnTo>
                <a:lnTo>
                  <a:pt x="1029" y="2207"/>
                </a:lnTo>
                <a:lnTo>
                  <a:pt x="1026" y="2216"/>
                </a:lnTo>
                <a:lnTo>
                  <a:pt x="1023" y="2225"/>
                </a:lnTo>
                <a:lnTo>
                  <a:pt x="1021" y="2235"/>
                </a:lnTo>
                <a:lnTo>
                  <a:pt x="1019" y="2244"/>
                </a:lnTo>
                <a:lnTo>
                  <a:pt x="1017" y="2253"/>
                </a:lnTo>
                <a:lnTo>
                  <a:pt x="1017" y="2263"/>
                </a:lnTo>
                <a:lnTo>
                  <a:pt x="1016" y="2273"/>
                </a:lnTo>
                <a:lnTo>
                  <a:pt x="1017" y="2289"/>
                </a:lnTo>
                <a:lnTo>
                  <a:pt x="1019" y="2305"/>
                </a:lnTo>
                <a:lnTo>
                  <a:pt x="1023" y="2321"/>
                </a:lnTo>
                <a:lnTo>
                  <a:pt x="1028" y="2335"/>
                </a:lnTo>
                <a:lnTo>
                  <a:pt x="1034" y="2349"/>
                </a:lnTo>
                <a:lnTo>
                  <a:pt x="1042" y="2363"/>
                </a:lnTo>
                <a:lnTo>
                  <a:pt x="1050" y="2375"/>
                </a:lnTo>
                <a:lnTo>
                  <a:pt x="1060" y="2387"/>
                </a:lnTo>
                <a:lnTo>
                  <a:pt x="1071" y="2397"/>
                </a:lnTo>
                <a:lnTo>
                  <a:pt x="1082" y="2408"/>
                </a:lnTo>
                <a:lnTo>
                  <a:pt x="1096" y="2417"/>
                </a:lnTo>
                <a:lnTo>
                  <a:pt x="1109" y="2424"/>
                </a:lnTo>
                <a:lnTo>
                  <a:pt x="1123" y="2431"/>
                </a:lnTo>
                <a:lnTo>
                  <a:pt x="1138" y="2436"/>
                </a:lnTo>
                <a:lnTo>
                  <a:pt x="1153" y="2439"/>
                </a:lnTo>
                <a:lnTo>
                  <a:pt x="1168" y="2442"/>
                </a:lnTo>
                <a:lnTo>
                  <a:pt x="1168" y="2442"/>
                </a:lnTo>
                <a:lnTo>
                  <a:pt x="1171" y="2442"/>
                </a:lnTo>
                <a:lnTo>
                  <a:pt x="1178" y="2442"/>
                </a:lnTo>
                <a:lnTo>
                  <a:pt x="1186" y="2442"/>
                </a:lnTo>
                <a:lnTo>
                  <a:pt x="1193" y="2442"/>
                </a:lnTo>
                <a:lnTo>
                  <a:pt x="1200" y="2442"/>
                </a:lnTo>
                <a:lnTo>
                  <a:pt x="1202" y="2442"/>
                </a:lnTo>
                <a:lnTo>
                  <a:pt x="1202" y="2442"/>
                </a:lnTo>
                <a:lnTo>
                  <a:pt x="1218" y="2439"/>
                </a:lnTo>
                <a:lnTo>
                  <a:pt x="1233" y="2436"/>
                </a:lnTo>
                <a:lnTo>
                  <a:pt x="1248" y="2431"/>
                </a:lnTo>
                <a:lnTo>
                  <a:pt x="1262" y="2424"/>
                </a:lnTo>
                <a:lnTo>
                  <a:pt x="1276" y="2417"/>
                </a:lnTo>
                <a:lnTo>
                  <a:pt x="1288" y="2408"/>
                </a:lnTo>
                <a:lnTo>
                  <a:pt x="1300" y="2397"/>
                </a:lnTo>
                <a:lnTo>
                  <a:pt x="1311" y="2387"/>
                </a:lnTo>
                <a:lnTo>
                  <a:pt x="1320" y="2375"/>
                </a:lnTo>
                <a:lnTo>
                  <a:pt x="1329" y="2363"/>
                </a:lnTo>
                <a:lnTo>
                  <a:pt x="1336" y="2349"/>
                </a:lnTo>
                <a:lnTo>
                  <a:pt x="1343" y="2335"/>
                </a:lnTo>
                <a:lnTo>
                  <a:pt x="1348" y="2321"/>
                </a:lnTo>
                <a:lnTo>
                  <a:pt x="1351" y="2305"/>
                </a:lnTo>
                <a:lnTo>
                  <a:pt x="1355" y="2289"/>
                </a:lnTo>
                <a:lnTo>
                  <a:pt x="1355" y="2273"/>
                </a:lnTo>
                <a:lnTo>
                  <a:pt x="1355" y="2258"/>
                </a:lnTo>
                <a:lnTo>
                  <a:pt x="1352" y="2242"/>
                </a:lnTo>
                <a:lnTo>
                  <a:pt x="1348" y="2227"/>
                </a:lnTo>
                <a:lnTo>
                  <a:pt x="1344" y="2213"/>
                </a:lnTo>
                <a:lnTo>
                  <a:pt x="1338" y="2199"/>
                </a:lnTo>
                <a:lnTo>
                  <a:pt x="1331" y="2187"/>
                </a:lnTo>
                <a:lnTo>
                  <a:pt x="1323" y="2174"/>
                </a:lnTo>
                <a:lnTo>
                  <a:pt x="1314" y="2163"/>
                </a:lnTo>
                <a:lnTo>
                  <a:pt x="1407" y="2056"/>
                </a:lnTo>
                <a:lnTo>
                  <a:pt x="1414" y="2060"/>
                </a:lnTo>
                <a:lnTo>
                  <a:pt x="1421" y="2064"/>
                </a:lnTo>
                <a:lnTo>
                  <a:pt x="1428" y="2067"/>
                </a:lnTo>
                <a:lnTo>
                  <a:pt x="1436" y="2069"/>
                </a:lnTo>
                <a:lnTo>
                  <a:pt x="1445" y="2071"/>
                </a:lnTo>
                <a:lnTo>
                  <a:pt x="1453" y="2073"/>
                </a:lnTo>
                <a:lnTo>
                  <a:pt x="1461" y="2073"/>
                </a:lnTo>
                <a:lnTo>
                  <a:pt x="1469" y="2074"/>
                </a:lnTo>
                <a:lnTo>
                  <a:pt x="1478" y="2073"/>
                </a:lnTo>
                <a:lnTo>
                  <a:pt x="1486" y="2073"/>
                </a:lnTo>
                <a:lnTo>
                  <a:pt x="1493" y="2071"/>
                </a:lnTo>
                <a:lnTo>
                  <a:pt x="1501" y="2069"/>
                </a:lnTo>
                <a:lnTo>
                  <a:pt x="1509" y="2067"/>
                </a:lnTo>
                <a:lnTo>
                  <a:pt x="1516" y="2064"/>
                </a:lnTo>
                <a:lnTo>
                  <a:pt x="1523" y="2060"/>
                </a:lnTo>
                <a:lnTo>
                  <a:pt x="1531" y="2056"/>
                </a:lnTo>
                <a:lnTo>
                  <a:pt x="1543" y="2048"/>
                </a:lnTo>
                <a:lnTo>
                  <a:pt x="1555" y="2038"/>
                </a:lnTo>
                <a:lnTo>
                  <a:pt x="1565" y="2026"/>
                </a:lnTo>
                <a:lnTo>
                  <a:pt x="1573" y="2014"/>
                </a:lnTo>
                <a:lnTo>
                  <a:pt x="1848" y="2077"/>
                </a:lnTo>
                <a:lnTo>
                  <a:pt x="1848" y="2084"/>
                </a:lnTo>
                <a:lnTo>
                  <a:pt x="1847" y="2091"/>
                </a:lnTo>
                <a:lnTo>
                  <a:pt x="1848" y="2109"/>
                </a:lnTo>
                <a:lnTo>
                  <a:pt x="1851" y="2125"/>
                </a:lnTo>
                <a:lnTo>
                  <a:pt x="1855" y="2141"/>
                </a:lnTo>
                <a:lnTo>
                  <a:pt x="1860" y="2158"/>
                </a:lnTo>
                <a:lnTo>
                  <a:pt x="1868" y="2172"/>
                </a:lnTo>
                <a:lnTo>
                  <a:pt x="1877" y="2186"/>
                </a:lnTo>
                <a:lnTo>
                  <a:pt x="1887" y="2199"/>
                </a:lnTo>
                <a:lnTo>
                  <a:pt x="1897" y="2211"/>
                </a:lnTo>
                <a:lnTo>
                  <a:pt x="1909" y="2222"/>
                </a:lnTo>
                <a:lnTo>
                  <a:pt x="1922" y="2232"/>
                </a:lnTo>
                <a:lnTo>
                  <a:pt x="1936" y="2241"/>
                </a:lnTo>
                <a:lnTo>
                  <a:pt x="1951" y="2248"/>
                </a:lnTo>
                <a:lnTo>
                  <a:pt x="1967" y="2253"/>
                </a:lnTo>
                <a:lnTo>
                  <a:pt x="1983" y="2257"/>
                </a:lnTo>
                <a:lnTo>
                  <a:pt x="2000" y="2260"/>
                </a:lnTo>
                <a:lnTo>
                  <a:pt x="2017" y="2261"/>
                </a:lnTo>
                <a:lnTo>
                  <a:pt x="2034" y="2260"/>
                </a:lnTo>
                <a:lnTo>
                  <a:pt x="2052" y="2257"/>
                </a:lnTo>
                <a:lnTo>
                  <a:pt x="2068" y="2253"/>
                </a:lnTo>
                <a:lnTo>
                  <a:pt x="2083" y="2248"/>
                </a:lnTo>
                <a:lnTo>
                  <a:pt x="2098" y="2241"/>
                </a:lnTo>
                <a:lnTo>
                  <a:pt x="2111" y="2232"/>
                </a:lnTo>
                <a:lnTo>
                  <a:pt x="2124" y="2222"/>
                </a:lnTo>
                <a:lnTo>
                  <a:pt x="2137" y="2211"/>
                </a:lnTo>
                <a:lnTo>
                  <a:pt x="2148" y="2199"/>
                </a:lnTo>
                <a:lnTo>
                  <a:pt x="2158" y="2186"/>
                </a:lnTo>
                <a:lnTo>
                  <a:pt x="2166" y="2172"/>
                </a:lnTo>
                <a:lnTo>
                  <a:pt x="2173" y="2158"/>
                </a:lnTo>
                <a:lnTo>
                  <a:pt x="2179" y="2141"/>
                </a:lnTo>
                <a:lnTo>
                  <a:pt x="2183" y="2125"/>
                </a:lnTo>
                <a:lnTo>
                  <a:pt x="2185" y="2109"/>
                </a:lnTo>
                <a:lnTo>
                  <a:pt x="2186" y="2091"/>
                </a:lnTo>
                <a:lnTo>
                  <a:pt x="2186" y="2078"/>
                </a:lnTo>
                <a:lnTo>
                  <a:pt x="2184" y="2065"/>
                </a:lnTo>
                <a:lnTo>
                  <a:pt x="2182" y="2052"/>
                </a:lnTo>
                <a:lnTo>
                  <a:pt x="2178" y="2040"/>
                </a:lnTo>
                <a:lnTo>
                  <a:pt x="2174" y="2028"/>
                </a:lnTo>
                <a:lnTo>
                  <a:pt x="2169" y="2017"/>
                </a:lnTo>
                <a:lnTo>
                  <a:pt x="2163" y="2006"/>
                </a:lnTo>
                <a:lnTo>
                  <a:pt x="2157" y="1995"/>
                </a:lnTo>
                <a:lnTo>
                  <a:pt x="2149" y="1986"/>
                </a:lnTo>
                <a:lnTo>
                  <a:pt x="2141" y="1975"/>
                </a:lnTo>
                <a:lnTo>
                  <a:pt x="2133" y="1967"/>
                </a:lnTo>
                <a:lnTo>
                  <a:pt x="2122" y="1959"/>
                </a:lnTo>
                <a:lnTo>
                  <a:pt x="2112" y="1951"/>
                </a:lnTo>
                <a:lnTo>
                  <a:pt x="2102" y="1945"/>
                </a:lnTo>
                <a:lnTo>
                  <a:pt x="2091" y="1939"/>
                </a:lnTo>
                <a:lnTo>
                  <a:pt x="2080" y="1934"/>
                </a:lnTo>
                <a:lnTo>
                  <a:pt x="2100" y="1744"/>
                </a:lnTo>
                <a:lnTo>
                  <a:pt x="2111" y="1742"/>
                </a:lnTo>
                <a:lnTo>
                  <a:pt x="2122" y="1740"/>
                </a:lnTo>
                <a:lnTo>
                  <a:pt x="2134" y="1737"/>
                </a:lnTo>
                <a:lnTo>
                  <a:pt x="2144" y="1732"/>
                </a:lnTo>
                <a:lnTo>
                  <a:pt x="2154" y="1727"/>
                </a:lnTo>
                <a:lnTo>
                  <a:pt x="2163" y="1721"/>
                </a:lnTo>
                <a:lnTo>
                  <a:pt x="2172" y="1713"/>
                </a:lnTo>
                <a:lnTo>
                  <a:pt x="2179" y="1705"/>
                </a:lnTo>
                <a:lnTo>
                  <a:pt x="2186" y="1697"/>
                </a:lnTo>
                <a:lnTo>
                  <a:pt x="2193" y="1688"/>
                </a:lnTo>
                <a:lnTo>
                  <a:pt x="2198" y="1678"/>
                </a:lnTo>
                <a:lnTo>
                  <a:pt x="2203" y="1668"/>
                </a:lnTo>
                <a:lnTo>
                  <a:pt x="2207" y="1658"/>
                </a:lnTo>
                <a:lnTo>
                  <a:pt x="2209" y="1647"/>
                </a:lnTo>
                <a:lnTo>
                  <a:pt x="2211" y="1634"/>
                </a:lnTo>
                <a:lnTo>
                  <a:pt x="2212" y="1622"/>
                </a:lnTo>
                <a:lnTo>
                  <a:pt x="2211" y="1612"/>
                </a:lnTo>
                <a:lnTo>
                  <a:pt x="2210" y="1601"/>
                </a:lnTo>
                <a:lnTo>
                  <a:pt x="2207" y="1591"/>
                </a:lnTo>
                <a:lnTo>
                  <a:pt x="2204" y="1581"/>
                </a:lnTo>
                <a:lnTo>
                  <a:pt x="2200" y="1572"/>
                </a:lnTo>
                <a:lnTo>
                  <a:pt x="2196" y="1563"/>
                </a:lnTo>
                <a:lnTo>
                  <a:pt x="2190" y="1554"/>
                </a:lnTo>
                <a:lnTo>
                  <a:pt x="2184" y="1545"/>
                </a:lnTo>
                <a:lnTo>
                  <a:pt x="2285" y="1413"/>
                </a:lnTo>
                <a:lnTo>
                  <a:pt x="2303" y="1420"/>
                </a:lnTo>
                <a:lnTo>
                  <a:pt x="2320" y="1425"/>
                </a:lnTo>
                <a:lnTo>
                  <a:pt x="2329" y="1427"/>
                </a:lnTo>
                <a:lnTo>
                  <a:pt x="2339" y="1428"/>
                </a:lnTo>
                <a:lnTo>
                  <a:pt x="2348" y="1429"/>
                </a:lnTo>
                <a:lnTo>
                  <a:pt x="2357" y="1429"/>
                </a:lnTo>
                <a:lnTo>
                  <a:pt x="2375" y="1428"/>
                </a:lnTo>
                <a:lnTo>
                  <a:pt x="2392" y="1425"/>
                </a:lnTo>
                <a:lnTo>
                  <a:pt x="2408" y="1421"/>
                </a:lnTo>
                <a:lnTo>
                  <a:pt x="2424" y="1416"/>
                </a:lnTo>
                <a:lnTo>
                  <a:pt x="2438" y="1409"/>
                </a:lnTo>
                <a:lnTo>
                  <a:pt x="2452" y="1400"/>
                </a:lnTo>
                <a:lnTo>
                  <a:pt x="2465" y="1391"/>
                </a:lnTo>
                <a:lnTo>
                  <a:pt x="2478" y="1380"/>
                </a:lnTo>
                <a:lnTo>
                  <a:pt x="2489" y="1367"/>
                </a:lnTo>
                <a:lnTo>
                  <a:pt x="2498" y="1354"/>
                </a:lnTo>
                <a:lnTo>
                  <a:pt x="2507" y="1340"/>
                </a:lnTo>
                <a:lnTo>
                  <a:pt x="2514" y="1326"/>
                </a:lnTo>
                <a:lnTo>
                  <a:pt x="2519" y="1310"/>
                </a:lnTo>
                <a:lnTo>
                  <a:pt x="2523" y="1293"/>
                </a:lnTo>
                <a:lnTo>
                  <a:pt x="2526" y="1277"/>
                </a:lnTo>
                <a:lnTo>
                  <a:pt x="2527" y="1259"/>
                </a:lnTo>
                <a:lnTo>
                  <a:pt x="2526" y="1242"/>
                </a:lnTo>
                <a:lnTo>
                  <a:pt x="2523" y="1226"/>
                </a:lnTo>
                <a:lnTo>
                  <a:pt x="2519" y="1210"/>
                </a:lnTo>
                <a:lnTo>
                  <a:pt x="2514" y="1193"/>
                </a:lnTo>
                <a:lnTo>
                  <a:pt x="2507" y="1179"/>
                </a:lnTo>
                <a:lnTo>
                  <a:pt x="2498" y="1165"/>
                </a:lnTo>
                <a:lnTo>
                  <a:pt x="2489" y="1152"/>
                </a:lnTo>
                <a:lnTo>
                  <a:pt x="2478" y="1140"/>
                </a:lnTo>
                <a:lnTo>
                  <a:pt x="2465" y="1129"/>
                </a:lnTo>
                <a:lnTo>
                  <a:pt x="2452" y="1119"/>
                </a:lnTo>
                <a:lnTo>
                  <a:pt x="2438" y="1110"/>
                </a:lnTo>
                <a:lnTo>
                  <a:pt x="2424" y="1103"/>
                </a:lnTo>
                <a:lnTo>
                  <a:pt x="2408" y="1097"/>
                </a:lnTo>
                <a:lnTo>
                  <a:pt x="2392" y="1093"/>
                </a:lnTo>
                <a:lnTo>
                  <a:pt x="2375" y="1091"/>
                </a:lnTo>
                <a:lnTo>
                  <a:pt x="2357" y="1090"/>
                </a:lnTo>
                <a:close/>
                <a:moveTo>
                  <a:pt x="2153" y="1518"/>
                </a:moveTo>
                <a:lnTo>
                  <a:pt x="2146" y="1515"/>
                </a:lnTo>
                <a:lnTo>
                  <a:pt x="2139" y="1511"/>
                </a:lnTo>
                <a:lnTo>
                  <a:pt x="2131" y="1508"/>
                </a:lnTo>
                <a:lnTo>
                  <a:pt x="2123" y="1506"/>
                </a:lnTo>
                <a:lnTo>
                  <a:pt x="2115" y="1504"/>
                </a:lnTo>
                <a:lnTo>
                  <a:pt x="2107" y="1503"/>
                </a:lnTo>
                <a:lnTo>
                  <a:pt x="2099" y="1502"/>
                </a:lnTo>
                <a:lnTo>
                  <a:pt x="2091" y="1502"/>
                </a:lnTo>
                <a:lnTo>
                  <a:pt x="2081" y="1502"/>
                </a:lnTo>
                <a:lnTo>
                  <a:pt x="2072" y="1503"/>
                </a:lnTo>
                <a:lnTo>
                  <a:pt x="2063" y="1505"/>
                </a:lnTo>
                <a:lnTo>
                  <a:pt x="2054" y="1507"/>
                </a:lnTo>
                <a:lnTo>
                  <a:pt x="2046" y="1511"/>
                </a:lnTo>
                <a:lnTo>
                  <a:pt x="2036" y="1514"/>
                </a:lnTo>
                <a:lnTo>
                  <a:pt x="2029" y="1519"/>
                </a:lnTo>
                <a:lnTo>
                  <a:pt x="2021" y="1523"/>
                </a:lnTo>
                <a:lnTo>
                  <a:pt x="2014" y="1529"/>
                </a:lnTo>
                <a:lnTo>
                  <a:pt x="2007" y="1535"/>
                </a:lnTo>
                <a:lnTo>
                  <a:pt x="2001" y="1541"/>
                </a:lnTo>
                <a:lnTo>
                  <a:pt x="1995" y="1548"/>
                </a:lnTo>
                <a:lnTo>
                  <a:pt x="1990" y="1556"/>
                </a:lnTo>
                <a:lnTo>
                  <a:pt x="1986" y="1564"/>
                </a:lnTo>
                <a:lnTo>
                  <a:pt x="1981" y="1572"/>
                </a:lnTo>
                <a:lnTo>
                  <a:pt x="1978" y="1580"/>
                </a:lnTo>
                <a:lnTo>
                  <a:pt x="1544" y="1400"/>
                </a:lnTo>
                <a:lnTo>
                  <a:pt x="1541" y="1410"/>
                </a:lnTo>
                <a:lnTo>
                  <a:pt x="1537" y="1419"/>
                </a:lnTo>
                <a:lnTo>
                  <a:pt x="1972" y="1599"/>
                </a:lnTo>
                <a:lnTo>
                  <a:pt x="1971" y="1611"/>
                </a:lnTo>
                <a:lnTo>
                  <a:pt x="1970" y="1622"/>
                </a:lnTo>
                <a:lnTo>
                  <a:pt x="1970" y="1633"/>
                </a:lnTo>
                <a:lnTo>
                  <a:pt x="1972" y="1644"/>
                </a:lnTo>
                <a:lnTo>
                  <a:pt x="1974" y="1653"/>
                </a:lnTo>
                <a:lnTo>
                  <a:pt x="1977" y="1663"/>
                </a:lnTo>
                <a:lnTo>
                  <a:pt x="1980" y="1672"/>
                </a:lnTo>
                <a:lnTo>
                  <a:pt x="1984" y="1680"/>
                </a:lnTo>
                <a:lnTo>
                  <a:pt x="1989" y="1689"/>
                </a:lnTo>
                <a:lnTo>
                  <a:pt x="1995" y="1696"/>
                </a:lnTo>
                <a:lnTo>
                  <a:pt x="2001" y="1704"/>
                </a:lnTo>
                <a:lnTo>
                  <a:pt x="2008" y="1711"/>
                </a:lnTo>
                <a:lnTo>
                  <a:pt x="2015" y="1717"/>
                </a:lnTo>
                <a:lnTo>
                  <a:pt x="2022" y="1724"/>
                </a:lnTo>
                <a:lnTo>
                  <a:pt x="2031" y="1729"/>
                </a:lnTo>
                <a:lnTo>
                  <a:pt x="2039" y="1733"/>
                </a:lnTo>
                <a:lnTo>
                  <a:pt x="2049" y="1737"/>
                </a:lnTo>
                <a:lnTo>
                  <a:pt x="2058" y="1740"/>
                </a:lnTo>
                <a:lnTo>
                  <a:pt x="2038" y="1923"/>
                </a:lnTo>
                <a:lnTo>
                  <a:pt x="2028" y="1922"/>
                </a:lnTo>
                <a:lnTo>
                  <a:pt x="2017" y="1922"/>
                </a:lnTo>
                <a:lnTo>
                  <a:pt x="2002" y="1923"/>
                </a:lnTo>
                <a:lnTo>
                  <a:pt x="1987" y="1925"/>
                </a:lnTo>
                <a:lnTo>
                  <a:pt x="1972" y="1928"/>
                </a:lnTo>
                <a:lnTo>
                  <a:pt x="1959" y="1932"/>
                </a:lnTo>
                <a:lnTo>
                  <a:pt x="1944" y="1938"/>
                </a:lnTo>
                <a:lnTo>
                  <a:pt x="1931" y="1945"/>
                </a:lnTo>
                <a:lnTo>
                  <a:pt x="1919" y="1952"/>
                </a:lnTo>
                <a:lnTo>
                  <a:pt x="1908" y="1961"/>
                </a:lnTo>
                <a:lnTo>
                  <a:pt x="1469" y="1522"/>
                </a:lnTo>
                <a:lnTo>
                  <a:pt x="1457" y="1534"/>
                </a:lnTo>
                <a:lnTo>
                  <a:pt x="1445" y="1545"/>
                </a:lnTo>
                <a:lnTo>
                  <a:pt x="1885" y="1986"/>
                </a:lnTo>
                <a:lnTo>
                  <a:pt x="1877" y="1997"/>
                </a:lnTo>
                <a:lnTo>
                  <a:pt x="1868" y="2009"/>
                </a:lnTo>
                <a:lnTo>
                  <a:pt x="1862" y="2022"/>
                </a:lnTo>
                <a:lnTo>
                  <a:pt x="1857" y="2035"/>
                </a:lnTo>
                <a:lnTo>
                  <a:pt x="1588" y="1974"/>
                </a:lnTo>
                <a:lnTo>
                  <a:pt x="1590" y="1963"/>
                </a:lnTo>
                <a:lnTo>
                  <a:pt x="1590" y="1952"/>
                </a:lnTo>
                <a:lnTo>
                  <a:pt x="1590" y="1940"/>
                </a:lnTo>
                <a:lnTo>
                  <a:pt x="1588" y="1928"/>
                </a:lnTo>
                <a:lnTo>
                  <a:pt x="1585" y="1916"/>
                </a:lnTo>
                <a:lnTo>
                  <a:pt x="1581" y="1905"/>
                </a:lnTo>
                <a:lnTo>
                  <a:pt x="1576" y="1895"/>
                </a:lnTo>
                <a:lnTo>
                  <a:pt x="1570" y="1884"/>
                </a:lnTo>
                <a:lnTo>
                  <a:pt x="1563" y="1875"/>
                </a:lnTo>
                <a:lnTo>
                  <a:pt x="1555" y="1866"/>
                </a:lnTo>
                <a:lnTo>
                  <a:pt x="1547" y="1858"/>
                </a:lnTo>
                <a:lnTo>
                  <a:pt x="1537" y="1852"/>
                </a:lnTo>
                <a:lnTo>
                  <a:pt x="1527" y="1846"/>
                </a:lnTo>
                <a:lnTo>
                  <a:pt x="1516" y="1841"/>
                </a:lnTo>
                <a:lnTo>
                  <a:pt x="1505" y="1837"/>
                </a:lnTo>
                <a:lnTo>
                  <a:pt x="1494" y="1834"/>
                </a:lnTo>
                <a:lnTo>
                  <a:pt x="1482" y="1832"/>
                </a:lnTo>
                <a:lnTo>
                  <a:pt x="1469" y="1831"/>
                </a:lnTo>
                <a:lnTo>
                  <a:pt x="1460" y="1831"/>
                </a:lnTo>
                <a:lnTo>
                  <a:pt x="1452" y="1832"/>
                </a:lnTo>
                <a:lnTo>
                  <a:pt x="1443" y="1834"/>
                </a:lnTo>
                <a:lnTo>
                  <a:pt x="1433" y="1836"/>
                </a:lnTo>
                <a:lnTo>
                  <a:pt x="1341" y="1613"/>
                </a:lnTo>
                <a:lnTo>
                  <a:pt x="1332" y="1617"/>
                </a:lnTo>
                <a:lnTo>
                  <a:pt x="1323" y="1621"/>
                </a:lnTo>
                <a:lnTo>
                  <a:pt x="1415" y="1844"/>
                </a:lnTo>
                <a:lnTo>
                  <a:pt x="1408" y="1848"/>
                </a:lnTo>
                <a:lnTo>
                  <a:pt x="1401" y="1852"/>
                </a:lnTo>
                <a:lnTo>
                  <a:pt x="1394" y="1857"/>
                </a:lnTo>
                <a:lnTo>
                  <a:pt x="1388" y="1862"/>
                </a:lnTo>
                <a:lnTo>
                  <a:pt x="1382" y="1868"/>
                </a:lnTo>
                <a:lnTo>
                  <a:pt x="1377" y="1874"/>
                </a:lnTo>
                <a:lnTo>
                  <a:pt x="1372" y="1880"/>
                </a:lnTo>
                <a:lnTo>
                  <a:pt x="1367" y="1887"/>
                </a:lnTo>
                <a:lnTo>
                  <a:pt x="1363" y="1895"/>
                </a:lnTo>
                <a:lnTo>
                  <a:pt x="1359" y="1903"/>
                </a:lnTo>
                <a:lnTo>
                  <a:pt x="1356" y="1910"/>
                </a:lnTo>
                <a:lnTo>
                  <a:pt x="1352" y="1918"/>
                </a:lnTo>
                <a:lnTo>
                  <a:pt x="1350" y="1926"/>
                </a:lnTo>
                <a:lnTo>
                  <a:pt x="1349" y="1935"/>
                </a:lnTo>
                <a:lnTo>
                  <a:pt x="1348" y="1943"/>
                </a:lnTo>
                <a:lnTo>
                  <a:pt x="1348" y="1952"/>
                </a:lnTo>
                <a:lnTo>
                  <a:pt x="1348" y="1963"/>
                </a:lnTo>
                <a:lnTo>
                  <a:pt x="1349" y="1973"/>
                </a:lnTo>
                <a:lnTo>
                  <a:pt x="1352" y="1984"/>
                </a:lnTo>
                <a:lnTo>
                  <a:pt x="1356" y="1994"/>
                </a:lnTo>
                <a:lnTo>
                  <a:pt x="1360" y="2003"/>
                </a:lnTo>
                <a:lnTo>
                  <a:pt x="1364" y="2012"/>
                </a:lnTo>
                <a:lnTo>
                  <a:pt x="1370" y="2021"/>
                </a:lnTo>
                <a:lnTo>
                  <a:pt x="1376" y="2029"/>
                </a:lnTo>
                <a:lnTo>
                  <a:pt x="1283" y="2134"/>
                </a:lnTo>
                <a:lnTo>
                  <a:pt x="1275" y="2128"/>
                </a:lnTo>
                <a:lnTo>
                  <a:pt x="1264" y="2123"/>
                </a:lnTo>
                <a:lnTo>
                  <a:pt x="1255" y="2118"/>
                </a:lnTo>
                <a:lnTo>
                  <a:pt x="1245" y="2114"/>
                </a:lnTo>
                <a:lnTo>
                  <a:pt x="1235" y="2111"/>
                </a:lnTo>
                <a:lnTo>
                  <a:pt x="1224" y="2108"/>
                </a:lnTo>
                <a:lnTo>
                  <a:pt x="1213" y="2106"/>
                </a:lnTo>
                <a:lnTo>
                  <a:pt x="1202" y="2104"/>
                </a:lnTo>
                <a:lnTo>
                  <a:pt x="1202" y="1647"/>
                </a:lnTo>
                <a:lnTo>
                  <a:pt x="1194" y="1647"/>
                </a:lnTo>
                <a:lnTo>
                  <a:pt x="1186" y="1647"/>
                </a:lnTo>
                <a:lnTo>
                  <a:pt x="1177" y="1647"/>
                </a:lnTo>
                <a:lnTo>
                  <a:pt x="1168" y="1647"/>
                </a:lnTo>
                <a:lnTo>
                  <a:pt x="1168" y="2104"/>
                </a:lnTo>
                <a:lnTo>
                  <a:pt x="1152" y="2107"/>
                </a:lnTo>
                <a:lnTo>
                  <a:pt x="1136" y="2111"/>
                </a:lnTo>
                <a:lnTo>
                  <a:pt x="1121" y="2116"/>
                </a:lnTo>
                <a:lnTo>
                  <a:pt x="1106" y="2123"/>
                </a:lnTo>
                <a:lnTo>
                  <a:pt x="1092" y="2131"/>
                </a:lnTo>
                <a:lnTo>
                  <a:pt x="1079" y="2141"/>
                </a:lnTo>
                <a:lnTo>
                  <a:pt x="1067" y="2152"/>
                </a:lnTo>
                <a:lnTo>
                  <a:pt x="1056" y="2164"/>
                </a:lnTo>
                <a:lnTo>
                  <a:pt x="967" y="2103"/>
                </a:lnTo>
                <a:lnTo>
                  <a:pt x="970" y="2093"/>
                </a:lnTo>
                <a:lnTo>
                  <a:pt x="972" y="2082"/>
                </a:lnTo>
                <a:lnTo>
                  <a:pt x="974" y="2072"/>
                </a:lnTo>
                <a:lnTo>
                  <a:pt x="974" y="2060"/>
                </a:lnTo>
                <a:lnTo>
                  <a:pt x="974" y="2051"/>
                </a:lnTo>
                <a:lnTo>
                  <a:pt x="973" y="2043"/>
                </a:lnTo>
                <a:lnTo>
                  <a:pt x="972" y="2034"/>
                </a:lnTo>
                <a:lnTo>
                  <a:pt x="970" y="2026"/>
                </a:lnTo>
                <a:lnTo>
                  <a:pt x="967" y="2019"/>
                </a:lnTo>
                <a:lnTo>
                  <a:pt x="964" y="2011"/>
                </a:lnTo>
                <a:lnTo>
                  <a:pt x="961" y="2004"/>
                </a:lnTo>
                <a:lnTo>
                  <a:pt x="957" y="1997"/>
                </a:lnTo>
                <a:lnTo>
                  <a:pt x="952" y="1990"/>
                </a:lnTo>
                <a:lnTo>
                  <a:pt x="948" y="1984"/>
                </a:lnTo>
                <a:lnTo>
                  <a:pt x="942" y="1978"/>
                </a:lnTo>
                <a:lnTo>
                  <a:pt x="937" y="1971"/>
                </a:lnTo>
                <a:lnTo>
                  <a:pt x="931" y="1966"/>
                </a:lnTo>
                <a:lnTo>
                  <a:pt x="924" y="1961"/>
                </a:lnTo>
                <a:lnTo>
                  <a:pt x="917" y="1957"/>
                </a:lnTo>
                <a:lnTo>
                  <a:pt x="910" y="1953"/>
                </a:lnTo>
                <a:lnTo>
                  <a:pt x="1048" y="1621"/>
                </a:lnTo>
                <a:lnTo>
                  <a:pt x="1039" y="1617"/>
                </a:lnTo>
                <a:lnTo>
                  <a:pt x="1029" y="1613"/>
                </a:lnTo>
                <a:lnTo>
                  <a:pt x="892" y="1945"/>
                </a:lnTo>
                <a:lnTo>
                  <a:pt x="883" y="1942"/>
                </a:lnTo>
                <a:lnTo>
                  <a:pt x="873" y="1940"/>
                </a:lnTo>
                <a:lnTo>
                  <a:pt x="863" y="1939"/>
                </a:lnTo>
                <a:lnTo>
                  <a:pt x="854" y="1939"/>
                </a:lnTo>
                <a:lnTo>
                  <a:pt x="842" y="1939"/>
                </a:lnTo>
                <a:lnTo>
                  <a:pt x="830" y="1941"/>
                </a:lnTo>
                <a:lnTo>
                  <a:pt x="819" y="1944"/>
                </a:lnTo>
                <a:lnTo>
                  <a:pt x="808" y="1947"/>
                </a:lnTo>
                <a:lnTo>
                  <a:pt x="798" y="1952"/>
                </a:lnTo>
                <a:lnTo>
                  <a:pt x="789" y="1957"/>
                </a:lnTo>
                <a:lnTo>
                  <a:pt x="780" y="1963"/>
                </a:lnTo>
                <a:lnTo>
                  <a:pt x="772" y="1970"/>
                </a:lnTo>
                <a:lnTo>
                  <a:pt x="764" y="1979"/>
                </a:lnTo>
                <a:lnTo>
                  <a:pt x="757" y="1987"/>
                </a:lnTo>
                <a:lnTo>
                  <a:pt x="751" y="1996"/>
                </a:lnTo>
                <a:lnTo>
                  <a:pt x="745" y="2006"/>
                </a:lnTo>
                <a:lnTo>
                  <a:pt x="740" y="2016"/>
                </a:lnTo>
                <a:lnTo>
                  <a:pt x="737" y="2026"/>
                </a:lnTo>
                <a:lnTo>
                  <a:pt x="734" y="2037"/>
                </a:lnTo>
                <a:lnTo>
                  <a:pt x="732" y="2048"/>
                </a:lnTo>
                <a:lnTo>
                  <a:pt x="521" y="2065"/>
                </a:lnTo>
                <a:lnTo>
                  <a:pt x="519" y="2053"/>
                </a:lnTo>
                <a:lnTo>
                  <a:pt x="516" y="2043"/>
                </a:lnTo>
                <a:lnTo>
                  <a:pt x="513" y="2032"/>
                </a:lnTo>
                <a:lnTo>
                  <a:pt x="509" y="2022"/>
                </a:lnTo>
                <a:lnTo>
                  <a:pt x="504" y="2013"/>
                </a:lnTo>
                <a:lnTo>
                  <a:pt x="499" y="2003"/>
                </a:lnTo>
                <a:lnTo>
                  <a:pt x="493" y="1994"/>
                </a:lnTo>
                <a:lnTo>
                  <a:pt x="486" y="1986"/>
                </a:lnTo>
                <a:lnTo>
                  <a:pt x="926" y="1545"/>
                </a:lnTo>
                <a:lnTo>
                  <a:pt x="913" y="1534"/>
                </a:lnTo>
                <a:lnTo>
                  <a:pt x="902" y="1522"/>
                </a:lnTo>
                <a:lnTo>
                  <a:pt x="463" y="1961"/>
                </a:lnTo>
                <a:lnTo>
                  <a:pt x="451" y="1952"/>
                </a:lnTo>
                <a:lnTo>
                  <a:pt x="438" y="1944"/>
                </a:lnTo>
                <a:lnTo>
                  <a:pt x="424" y="1937"/>
                </a:lnTo>
                <a:lnTo>
                  <a:pt x="410" y="1931"/>
                </a:lnTo>
                <a:lnTo>
                  <a:pt x="474" y="1668"/>
                </a:lnTo>
                <a:lnTo>
                  <a:pt x="484" y="1670"/>
                </a:lnTo>
                <a:lnTo>
                  <a:pt x="496" y="1670"/>
                </a:lnTo>
                <a:lnTo>
                  <a:pt x="508" y="1670"/>
                </a:lnTo>
                <a:lnTo>
                  <a:pt x="520" y="1668"/>
                </a:lnTo>
                <a:lnTo>
                  <a:pt x="532" y="1665"/>
                </a:lnTo>
                <a:lnTo>
                  <a:pt x="543" y="1661"/>
                </a:lnTo>
                <a:lnTo>
                  <a:pt x="553" y="1656"/>
                </a:lnTo>
                <a:lnTo>
                  <a:pt x="563" y="1650"/>
                </a:lnTo>
                <a:lnTo>
                  <a:pt x="572" y="1643"/>
                </a:lnTo>
                <a:lnTo>
                  <a:pt x="582" y="1634"/>
                </a:lnTo>
                <a:lnTo>
                  <a:pt x="590" y="1626"/>
                </a:lnTo>
                <a:lnTo>
                  <a:pt x="596" y="1617"/>
                </a:lnTo>
                <a:lnTo>
                  <a:pt x="602" y="1607"/>
                </a:lnTo>
                <a:lnTo>
                  <a:pt x="608" y="1596"/>
                </a:lnTo>
                <a:lnTo>
                  <a:pt x="612" y="1585"/>
                </a:lnTo>
                <a:lnTo>
                  <a:pt x="615" y="1574"/>
                </a:lnTo>
                <a:lnTo>
                  <a:pt x="616" y="1562"/>
                </a:lnTo>
                <a:lnTo>
                  <a:pt x="617" y="1549"/>
                </a:lnTo>
                <a:lnTo>
                  <a:pt x="617" y="1539"/>
                </a:lnTo>
                <a:lnTo>
                  <a:pt x="615" y="1529"/>
                </a:lnTo>
                <a:lnTo>
                  <a:pt x="613" y="1520"/>
                </a:lnTo>
                <a:lnTo>
                  <a:pt x="611" y="1511"/>
                </a:lnTo>
                <a:lnTo>
                  <a:pt x="834" y="1419"/>
                </a:lnTo>
                <a:lnTo>
                  <a:pt x="830" y="1410"/>
                </a:lnTo>
                <a:lnTo>
                  <a:pt x="826" y="1400"/>
                </a:lnTo>
                <a:lnTo>
                  <a:pt x="603" y="1493"/>
                </a:lnTo>
                <a:lnTo>
                  <a:pt x="599" y="1486"/>
                </a:lnTo>
                <a:lnTo>
                  <a:pt x="595" y="1479"/>
                </a:lnTo>
                <a:lnTo>
                  <a:pt x="590" y="1473"/>
                </a:lnTo>
                <a:lnTo>
                  <a:pt x="585" y="1467"/>
                </a:lnTo>
                <a:lnTo>
                  <a:pt x="579" y="1460"/>
                </a:lnTo>
                <a:lnTo>
                  <a:pt x="572" y="1455"/>
                </a:lnTo>
                <a:lnTo>
                  <a:pt x="566" y="1450"/>
                </a:lnTo>
                <a:lnTo>
                  <a:pt x="559" y="1446"/>
                </a:lnTo>
                <a:lnTo>
                  <a:pt x="552" y="1442"/>
                </a:lnTo>
                <a:lnTo>
                  <a:pt x="545" y="1438"/>
                </a:lnTo>
                <a:lnTo>
                  <a:pt x="537" y="1435"/>
                </a:lnTo>
                <a:lnTo>
                  <a:pt x="529" y="1432"/>
                </a:lnTo>
                <a:lnTo>
                  <a:pt x="521" y="1430"/>
                </a:lnTo>
                <a:lnTo>
                  <a:pt x="513" y="1429"/>
                </a:lnTo>
                <a:lnTo>
                  <a:pt x="505" y="1428"/>
                </a:lnTo>
                <a:lnTo>
                  <a:pt x="496" y="1428"/>
                </a:lnTo>
                <a:lnTo>
                  <a:pt x="485" y="1428"/>
                </a:lnTo>
                <a:lnTo>
                  <a:pt x="474" y="1430"/>
                </a:lnTo>
                <a:lnTo>
                  <a:pt x="464" y="1432"/>
                </a:lnTo>
                <a:lnTo>
                  <a:pt x="455" y="1435"/>
                </a:lnTo>
                <a:lnTo>
                  <a:pt x="446" y="1439"/>
                </a:lnTo>
                <a:lnTo>
                  <a:pt x="437" y="1443"/>
                </a:lnTo>
                <a:lnTo>
                  <a:pt x="428" y="1448"/>
                </a:lnTo>
                <a:lnTo>
                  <a:pt x="420" y="1454"/>
                </a:lnTo>
                <a:lnTo>
                  <a:pt x="307" y="1360"/>
                </a:lnTo>
                <a:lnTo>
                  <a:pt x="313" y="1351"/>
                </a:lnTo>
                <a:lnTo>
                  <a:pt x="318" y="1342"/>
                </a:lnTo>
                <a:lnTo>
                  <a:pt x="324" y="1332"/>
                </a:lnTo>
                <a:lnTo>
                  <a:pt x="328" y="1322"/>
                </a:lnTo>
                <a:lnTo>
                  <a:pt x="332" y="1312"/>
                </a:lnTo>
                <a:lnTo>
                  <a:pt x="335" y="1302"/>
                </a:lnTo>
                <a:lnTo>
                  <a:pt x="337" y="1290"/>
                </a:lnTo>
                <a:lnTo>
                  <a:pt x="338" y="1279"/>
                </a:lnTo>
                <a:lnTo>
                  <a:pt x="802" y="1279"/>
                </a:lnTo>
                <a:lnTo>
                  <a:pt x="801" y="1270"/>
                </a:lnTo>
                <a:lnTo>
                  <a:pt x="801" y="1262"/>
                </a:lnTo>
                <a:lnTo>
                  <a:pt x="801" y="1254"/>
                </a:lnTo>
                <a:lnTo>
                  <a:pt x="802" y="1246"/>
                </a:lnTo>
                <a:lnTo>
                  <a:pt x="338" y="1246"/>
                </a:lnTo>
                <a:lnTo>
                  <a:pt x="336" y="1230"/>
                </a:lnTo>
                <a:lnTo>
                  <a:pt x="332" y="1214"/>
                </a:lnTo>
                <a:lnTo>
                  <a:pt x="327" y="1198"/>
                </a:lnTo>
                <a:lnTo>
                  <a:pt x="319" y="1184"/>
                </a:lnTo>
                <a:lnTo>
                  <a:pt x="311" y="1170"/>
                </a:lnTo>
                <a:lnTo>
                  <a:pt x="302" y="1157"/>
                </a:lnTo>
                <a:lnTo>
                  <a:pt x="292" y="1146"/>
                </a:lnTo>
                <a:lnTo>
                  <a:pt x="280" y="1135"/>
                </a:lnTo>
                <a:lnTo>
                  <a:pt x="347" y="1045"/>
                </a:lnTo>
                <a:lnTo>
                  <a:pt x="358" y="1049"/>
                </a:lnTo>
                <a:lnTo>
                  <a:pt x="369" y="1052"/>
                </a:lnTo>
                <a:lnTo>
                  <a:pt x="381" y="1054"/>
                </a:lnTo>
                <a:lnTo>
                  <a:pt x="393" y="1055"/>
                </a:lnTo>
                <a:lnTo>
                  <a:pt x="402" y="1054"/>
                </a:lnTo>
                <a:lnTo>
                  <a:pt x="411" y="1053"/>
                </a:lnTo>
                <a:lnTo>
                  <a:pt x="419" y="1052"/>
                </a:lnTo>
                <a:lnTo>
                  <a:pt x="427" y="1050"/>
                </a:lnTo>
                <a:lnTo>
                  <a:pt x="435" y="1047"/>
                </a:lnTo>
                <a:lnTo>
                  <a:pt x="443" y="1044"/>
                </a:lnTo>
                <a:lnTo>
                  <a:pt x="450" y="1041"/>
                </a:lnTo>
                <a:lnTo>
                  <a:pt x="457" y="1036"/>
                </a:lnTo>
                <a:lnTo>
                  <a:pt x="464" y="1031"/>
                </a:lnTo>
                <a:lnTo>
                  <a:pt x="470" y="1027"/>
                </a:lnTo>
                <a:lnTo>
                  <a:pt x="476" y="1021"/>
                </a:lnTo>
                <a:lnTo>
                  <a:pt x="482" y="1016"/>
                </a:lnTo>
                <a:lnTo>
                  <a:pt x="487" y="1010"/>
                </a:lnTo>
                <a:lnTo>
                  <a:pt x="493" y="1003"/>
                </a:lnTo>
                <a:lnTo>
                  <a:pt x="497" y="997"/>
                </a:lnTo>
                <a:lnTo>
                  <a:pt x="501" y="990"/>
                </a:lnTo>
                <a:lnTo>
                  <a:pt x="826" y="1125"/>
                </a:lnTo>
                <a:lnTo>
                  <a:pt x="830" y="1115"/>
                </a:lnTo>
                <a:lnTo>
                  <a:pt x="834" y="1106"/>
                </a:lnTo>
                <a:lnTo>
                  <a:pt x="509" y="971"/>
                </a:lnTo>
                <a:lnTo>
                  <a:pt x="511" y="962"/>
                </a:lnTo>
                <a:lnTo>
                  <a:pt x="513" y="952"/>
                </a:lnTo>
                <a:lnTo>
                  <a:pt x="515" y="943"/>
                </a:lnTo>
                <a:lnTo>
                  <a:pt x="515" y="933"/>
                </a:lnTo>
                <a:lnTo>
                  <a:pt x="515" y="923"/>
                </a:lnTo>
                <a:lnTo>
                  <a:pt x="513" y="913"/>
                </a:lnTo>
                <a:lnTo>
                  <a:pt x="511" y="903"/>
                </a:lnTo>
                <a:lnTo>
                  <a:pt x="509" y="894"/>
                </a:lnTo>
                <a:lnTo>
                  <a:pt x="505" y="885"/>
                </a:lnTo>
                <a:lnTo>
                  <a:pt x="501" y="877"/>
                </a:lnTo>
                <a:lnTo>
                  <a:pt x="496" y="867"/>
                </a:lnTo>
                <a:lnTo>
                  <a:pt x="490" y="860"/>
                </a:lnTo>
                <a:lnTo>
                  <a:pt x="484" y="852"/>
                </a:lnTo>
                <a:lnTo>
                  <a:pt x="477" y="846"/>
                </a:lnTo>
                <a:lnTo>
                  <a:pt x="470" y="839"/>
                </a:lnTo>
                <a:lnTo>
                  <a:pt x="463" y="834"/>
                </a:lnTo>
                <a:lnTo>
                  <a:pt x="455" y="828"/>
                </a:lnTo>
                <a:lnTo>
                  <a:pt x="446" y="824"/>
                </a:lnTo>
                <a:lnTo>
                  <a:pt x="438" y="820"/>
                </a:lnTo>
                <a:lnTo>
                  <a:pt x="429" y="817"/>
                </a:lnTo>
                <a:lnTo>
                  <a:pt x="443" y="700"/>
                </a:lnTo>
                <a:lnTo>
                  <a:pt x="448" y="700"/>
                </a:lnTo>
                <a:lnTo>
                  <a:pt x="453" y="700"/>
                </a:lnTo>
                <a:lnTo>
                  <a:pt x="468" y="699"/>
                </a:lnTo>
                <a:lnTo>
                  <a:pt x="483" y="696"/>
                </a:lnTo>
                <a:lnTo>
                  <a:pt x="498" y="693"/>
                </a:lnTo>
                <a:lnTo>
                  <a:pt x="511" y="689"/>
                </a:lnTo>
                <a:lnTo>
                  <a:pt x="525" y="683"/>
                </a:lnTo>
                <a:lnTo>
                  <a:pt x="537" y="677"/>
                </a:lnTo>
                <a:lnTo>
                  <a:pt x="549" y="669"/>
                </a:lnTo>
                <a:lnTo>
                  <a:pt x="560" y="661"/>
                </a:lnTo>
                <a:lnTo>
                  <a:pt x="902" y="1003"/>
                </a:lnTo>
                <a:lnTo>
                  <a:pt x="913" y="991"/>
                </a:lnTo>
                <a:lnTo>
                  <a:pt x="926" y="979"/>
                </a:lnTo>
                <a:lnTo>
                  <a:pt x="585" y="638"/>
                </a:lnTo>
                <a:lnTo>
                  <a:pt x="595" y="624"/>
                </a:lnTo>
                <a:lnTo>
                  <a:pt x="604" y="607"/>
                </a:lnTo>
                <a:lnTo>
                  <a:pt x="611" y="591"/>
                </a:lnTo>
                <a:lnTo>
                  <a:pt x="617" y="574"/>
                </a:lnTo>
                <a:lnTo>
                  <a:pt x="778" y="588"/>
                </a:lnTo>
                <a:lnTo>
                  <a:pt x="780" y="599"/>
                </a:lnTo>
                <a:lnTo>
                  <a:pt x="782" y="610"/>
                </a:lnTo>
                <a:lnTo>
                  <a:pt x="786" y="622"/>
                </a:lnTo>
                <a:lnTo>
                  <a:pt x="790" y="632"/>
                </a:lnTo>
                <a:lnTo>
                  <a:pt x="796" y="642"/>
                </a:lnTo>
                <a:lnTo>
                  <a:pt x="802" y="651"/>
                </a:lnTo>
                <a:lnTo>
                  <a:pt x="809" y="659"/>
                </a:lnTo>
                <a:lnTo>
                  <a:pt x="816" y="667"/>
                </a:lnTo>
                <a:lnTo>
                  <a:pt x="825" y="674"/>
                </a:lnTo>
                <a:lnTo>
                  <a:pt x="834" y="680"/>
                </a:lnTo>
                <a:lnTo>
                  <a:pt x="844" y="686"/>
                </a:lnTo>
                <a:lnTo>
                  <a:pt x="854" y="690"/>
                </a:lnTo>
                <a:lnTo>
                  <a:pt x="865" y="694"/>
                </a:lnTo>
                <a:lnTo>
                  <a:pt x="876" y="697"/>
                </a:lnTo>
                <a:lnTo>
                  <a:pt x="887" y="699"/>
                </a:lnTo>
                <a:lnTo>
                  <a:pt x="899" y="700"/>
                </a:lnTo>
                <a:lnTo>
                  <a:pt x="909" y="699"/>
                </a:lnTo>
                <a:lnTo>
                  <a:pt x="919" y="697"/>
                </a:lnTo>
                <a:lnTo>
                  <a:pt x="929" y="695"/>
                </a:lnTo>
                <a:lnTo>
                  <a:pt x="939" y="692"/>
                </a:lnTo>
                <a:lnTo>
                  <a:pt x="1029" y="911"/>
                </a:lnTo>
                <a:lnTo>
                  <a:pt x="1039" y="907"/>
                </a:lnTo>
                <a:lnTo>
                  <a:pt x="1048" y="904"/>
                </a:lnTo>
                <a:lnTo>
                  <a:pt x="957" y="684"/>
                </a:lnTo>
                <a:lnTo>
                  <a:pt x="964" y="680"/>
                </a:lnTo>
                <a:lnTo>
                  <a:pt x="970" y="676"/>
                </a:lnTo>
                <a:lnTo>
                  <a:pt x="977" y="671"/>
                </a:lnTo>
                <a:lnTo>
                  <a:pt x="982" y="666"/>
                </a:lnTo>
                <a:lnTo>
                  <a:pt x="988" y="660"/>
                </a:lnTo>
                <a:lnTo>
                  <a:pt x="993" y="654"/>
                </a:lnTo>
                <a:lnTo>
                  <a:pt x="998" y="648"/>
                </a:lnTo>
                <a:lnTo>
                  <a:pt x="1002" y="641"/>
                </a:lnTo>
                <a:lnTo>
                  <a:pt x="1006" y="634"/>
                </a:lnTo>
                <a:lnTo>
                  <a:pt x="1010" y="627"/>
                </a:lnTo>
                <a:lnTo>
                  <a:pt x="1013" y="619"/>
                </a:lnTo>
                <a:lnTo>
                  <a:pt x="1016" y="611"/>
                </a:lnTo>
                <a:lnTo>
                  <a:pt x="1018" y="603"/>
                </a:lnTo>
                <a:lnTo>
                  <a:pt x="1019" y="595"/>
                </a:lnTo>
                <a:lnTo>
                  <a:pt x="1020" y="587"/>
                </a:lnTo>
                <a:lnTo>
                  <a:pt x="1020" y="578"/>
                </a:lnTo>
                <a:lnTo>
                  <a:pt x="1020" y="566"/>
                </a:lnTo>
                <a:lnTo>
                  <a:pt x="1018" y="554"/>
                </a:lnTo>
                <a:lnTo>
                  <a:pt x="1015" y="542"/>
                </a:lnTo>
                <a:lnTo>
                  <a:pt x="1011" y="531"/>
                </a:lnTo>
                <a:lnTo>
                  <a:pt x="1005" y="520"/>
                </a:lnTo>
                <a:lnTo>
                  <a:pt x="999" y="510"/>
                </a:lnTo>
                <a:lnTo>
                  <a:pt x="992" y="501"/>
                </a:lnTo>
                <a:lnTo>
                  <a:pt x="984" y="492"/>
                </a:lnTo>
                <a:lnTo>
                  <a:pt x="1105" y="318"/>
                </a:lnTo>
                <a:lnTo>
                  <a:pt x="1120" y="326"/>
                </a:lnTo>
                <a:lnTo>
                  <a:pt x="1135" y="331"/>
                </a:lnTo>
                <a:lnTo>
                  <a:pt x="1152" y="335"/>
                </a:lnTo>
                <a:lnTo>
                  <a:pt x="1168" y="338"/>
                </a:lnTo>
                <a:lnTo>
                  <a:pt x="1168" y="879"/>
                </a:lnTo>
                <a:lnTo>
                  <a:pt x="1177" y="879"/>
                </a:lnTo>
                <a:lnTo>
                  <a:pt x="1186" y="878"/>
                </a:lnTo>
                <a:lnTo>
                  <a:pt x="1194" y="879"/>
                </a:lnTo>
                <a:lnTo>
                  <a:pt x="1202" y="879"/>
                </a:lnTo>
                <a:lnTo>
                  <a:pt x="1202" y="338"/>
                </a:lnTo>
                <a:lnTo>
                  <a:pt x="1214" y="336"/>
                </a:lnTo>
                <a:lnTo>
                  <a:pt x="1225" y="334"/>
                </a:lnTo>
                <a:lnTo>
                  <a:pt x="1236" y="331"/>
                </a:lnTo>
                <a:lnTo>
                  <a:pt x="1247" y="327"/>
                </a:lnTo>
                <a:lnTo>
                  <a:pt x="1257" y="323"/>
                </a:lnTo>
                <a:lnTo>
                  <a:pt x="1268" y="318"/>
                </a:lnTo>
                <a:lnTo>
                  <a:pt x="1277" y="312"/>
                </a:lnTo>
                <a:lnTo>
                  <a:pt x="1286" y="306"/>
                </a:lnTo>
                <a:lnTo>
                  <a:pt x="1404" y="414"/>
                </a:lnTo>
                <a:lnTo>
                  <a:pt x="1399" y="427"/>
                </a:lnTo>
                <a:lnTo>
                  <a:pt x="1394" y="440"/>
                </a:lnTo>
                <a:lnTo>
                  <a:pt x="1392" y="456"/>
                </a:lnTo>
                <a:lnTo>
                  <a:pt x="1391" y="471"/>
                </a:lnTo>
                <a:lnTo>
                  <a:pt x="1391" y="479"/>
                </a:lnTo>
                <a:lnTo>
                  <a:pt x="1392" y="488"/>
                </a:lnTo>
                <a:lnTo>
                  <a:pt x="1393" y="496"/>
                </a:lnTo>
                <a:lnTo>
                  <a:pt x="1395" y="504"/>
                </a:lnTo>
                <a:lnTo>
                  <a:pt x="1398" y="512"/>
                </a:lnTo>
                <a:lnTo>
                  <a:pt x="1401" y="520"/>
                </a:lnTo>
                <a:lnTo>
                  <a:pt x="1405" y="528"/>
                </a:lnTo>
                <a:lnTo>
                  <a:pt x="1409" y="535"/>
                </a:lnTo>
                <a:lnTo>
                  <a:pt x="1414" y="542"/>
                </a:lnTo>
                <a:lnTo>
                  <a:pt x="1419" y="548"/>
                </a:lnTo>
                <a:lnTo>
                  <a:pt x="1424" y="554"/>
                </a:lnTo>
                <a:lnTo>
                  <a:pt x="1430" y="560"/>
                </a:lnTo>
                <a:lnTo>
                  <a:pt x="1436" y="565"/>
                </a:lnTo>
                <a:lnTo>
                  <a:pt x="1444" y="570"/>
                </a:lnTo>
                <a:lnTo>
                  <a:pt x="1451" y="575"/>
                </a:lnTo>
                <a:lnTo>
                  <a:pt x="1458" y="579"/>
                </a:lnTo>
                <a:lnTo>
                  <a:pt x="1323" y="904"/>
                </a:lnTo>
                <a:lnTo>
                  <a:pt x="1332" y="907"/>
                </a:lnTo>
                <a:lnTo>
                  <a:pt x="1341" y="911"/>
                </a:lnTo>
                <a:lnTo>
                  <a:pt x="1476" y="586"/>
                </a:lnTo>
                <a:lnTo>
                  <a:pt x="1485" y="588"/>
                </a:lnTo>
                <a:lnTo>
                  <a:pt x="1493" y="590"/>
                </a:lnTo>
                <a:lnTo>
                  <a:pt x="1502" y="591"/>
                </a:lnTo>
                <a:lnTo>
                  <a:pt x="1511" y="591"/>
                </a:lnTo>
                <a:lnTo>
                  <a:pt x="1521" y="591"/>
                </a:lnTo>
                <a:lnTo>
                  <a:pt x="1531" y="590"/>
                </a:lnTo>
                <a:lnTo>
                  <a:pt x="1540" y="588"/>
                </a:lnTo>
                <a:lnTo>
                  <a:pt x="1549" y="586"/>
                </a:lnTo>
                <a:lnTo>
                  <a:pt x="1557" y="583"/>
                </a:lnTo>
                <a:lnTo>
                  <a:pt x="1565" y="579"/>
                </a:lnTo>
                <a:lnTo>
                  <a:pt x="1573" y="575"/>
                </a:lnTo>
                <a:lnTo>
                  <a:pt x="1581" y="570"/>
                </a:lnTo>
                <a:lnTo>
                  <a:pt x="1588" y="565"/>
                </a:lnTo>
                <a:lnTo>
                  <a:pt x="1594" y="559"/>
                </a:lnTo>
                <a:lnTo>
                  <a:pt x="1601" y="553"/>
                </a:lnTo>
                <a:lnTo>
                  <a:pt x="1606" y="546"/>
                </a:lnTo>
                <a:lnTo>
                  <a:pt x="1612" y="539"/>
                </a:lnTo>
                <a:lnTo>
                  <a:pt x="1617" y="531"/>
                </a:lnTo>
                <a:lnTo>
                  <a:pt x="1621" y="522"/>
                </a:lnTo>
                <a:lnTo>
                  <a:pt x="1625" y="514"/>
                </a:lnTo>
                <a:lnTo>
                  <a:pt x="1729" y="523"/>
                </a:lnTo>
                <a:lnTo>
                  <a:pt x="1729" y="533"/>
                </a:lnTo>
                <a:lnTo>
                  <a:pt x="1729" y="542"/>
                </a:lnTo>
                <a:lnTo>
                  <a:pt x="1729" y="557"/>
                </a:lnTo>
                <a:lnTo>
                  <a:pt x="1731" y="573"/>
                </a:lnTo>
                <a:lnTo>
                  <a:pt x="1735" y="588"/>
                </a:lnTo>
                <a:lnTo>
                  <a:pt x="1740" y="602"/>
                </a:lnTo>
                <a:lnTo>
                  <a:pt x="1746" y="617"/>
                </a:lnTo>
                <a:lnTo>
                  <a:pt x="1753" y="630"/>
                </a:lnTo>
                <a:lnTo>
                  <a:pt x="1761" y="642"/>
                </a:lnTo>
                <a:lnTo>
                  <a:pt x="1770" y="653"/>
                </a:lnTo>
                <a:lnTo>
                  <a:pt x="1445" y="979"/>
                </a:lnTo>
                <a:lnTo>
                  <a:pt x="1457" y="991"/>
                </a:lnTo>
                <a:lnTo>
                  <a:pt x="1469" y="1003"/>
                </a:lnTo>
                <a:lnTo>
                  <a:pt x="1796" y="676"/>
                </a:lnTo>
                <a:lnTo>
                  <a:pt x="1804" y="682"/>
                </a:lnTo>
                <a:lnTo>
                  <a:pt x="1814" y="688"/>
                </a:lnTo>
                <a:lnTo>
                  <a:pt x="1823" y="693"/>
                </a:lnTo>
                <a:lnTo>
                  <a:pt x="1833" y="697"/>
                </a:lnTo>
                <a:lnTo>
                  <a:pt x="1843" y="702"/>
                </a:lnTo>
                <a:lnTo>
                  <a:pt x="1854" y="705"/>
                </a:lnTo>
                <a:lnTo>
                  <a:pt x="1865" y="708"/>
                </a:lnTo>
                <a:lnTo>
                  <a:pt x="1877" y="710"/>
                </a:lnTo>
                <a:lnTo>
                  <a:pt x="1861" y="855"/>
                </a:lnTo>
                <a:lnTo>
                  <a:pt x="1850" y="857"/>
                </a:lnTo>
                <a:lnTo>
                  <a:pt x="1839" y="859"/>
                </a:lnTo>
                <a:lnTo>
                  <a:pt x="1829" y="863"/>
                </a:lnTo>
                <a:lnTo>
                  <a:pt x="1819" y="869"/>
                </a:lnTo>
                <a:lnTo>
                  <a:pt x="1810" y="874"/>
                </a:lnTo>
                <a:lnTo>
                  <a:pt x="1801" y="880"/>
                </a:lnTo>
                <a:lnTo>
                  <a:pt x="1793" y="887"/>
                </a:lnTo>
                <a:lnTo>
                  <a:pt x="1785" y="895"/>
                </a:lnTo>
                <a:lnTo>
                  <a:pt x="1778" y="903"/>
                </a:lnTo>
                <a:lnTo>
                  <a:pt x="1772" y="912"/>
                </a:lnTo>
                <a:lnTo>
                  <a:pt x="1766" y="921"/>
                </a:lnTo>
                <a:lnTo>
                  <a:pt x="1762" y="931"/>
                </a:lnTo>
                <a:lnTo>
                  <a:pt x="1758" y="942"/>
                </a:lnTo>
                <a:lnTo>
                  <a:pt x="1756" y="952"/>
                </a:lnTo>
                <a:lnTo>
                  <a:pt x="1754" y="964"/>
                </a:lnTo>
                <a:lnTo>
                  <a:pt x="1754" y="976"/>
                </a:lnTo>
                <a:lnTo>
                  <a:pt x="1754" y="986"/>
                </a:lnTo>
                <a:lnTo>
                  <a:pt x="1755" y="995"/>
                </a:lnTo>
                <a:lnTo>
                  <a:pt x="1757" y="1004"/>
                </a:lnTo>
                <a:lnTo>
                  <a:pt x="1760" y="1013"/>
                </a:lnTo>
                <a:lnTo>
                  <a:pt x="1537" y="1106"/>
                </a:lnTo>
                <a:lnTo>
                  <a:pt x="1541" y="1115"/>
                </a:lnTo>
                <a:lnTo>
                  <a:pt x="1544" y="1125"/>
                </a:lnTo>
                <a:lnTo>
                  <a:pt x="1768" y="1031"/>
                </a:lnTo>
                <a:lnTo>
                  <a:pt x="1771" y="1039"/>
                </a:lnTo>
                <a:lnTo>
                  <a:pt x="1776" y="1046"/>
                </a:lnTo>
                <a:lnTo>
                  <a:pt x="1781" y="1053"/>
                </a:lnTo>
                <a:lnTo>
                  <a:pt x="1787" y="1059"/>
                </a:lnTo>
                <a:lnTo>
                  <a:pt x="1793" y="1064"/>
                </a:lnTo>
                <a:lnTo>
                  <a:pt x="1799" y="1070"/>
                </a:lnTo>
                <a:lnTo>
                  <a:pt x="1805" y="1074"/>
                </a:lnTo>
                <a:lnTo>
                  <a:pt x="1812" y="1079"/>
                </a:lnTo>
                <a:lnTo>
                  <a:pt x="1819" y="1083"/>
                </a:lnTo>
                <a:lnTo>
                  <a:pt x="1826" y="1086"/>
                </a:lnTo>
                <a:lnTo>
                  <a:pt x="1834" y="1089"/>
                </a:lnTo>
                <a:lnTo>
                  <a:pt x="1841" y="1092"/>
                </a:lnTo>
                <a:lnTo>
                  <a:pt x="1849" y="1094"/>
                </a:lnTo>
                <a:lnTo>
                  <a:pt x="1858" y="1095"/>
                </a:lnTo>
                <a:lnTo>
                  <a:pt x="1866" y="1096"/>
                </a:lnTo>
                <a:lnTo>
                  <a:pt x="1876" y="1097"/>
                </a:lnTo>
                <a:lnTo>
                  <a:pt x="1887" y="1096"/>
                </a:lnTo>
                <a:lnTo>
                  <a:pt x="1898" y="1094"/>
                </a:lnTo>
                <a:lnTo>
                  <a:pt x="1909" y="1092"/>
                </a:lnTo>
                <a:lnTo>
                  <a:pt x="1920" y="1088"/>
                </a:lnTo>
                <a:lnTo>
                  <a:pt x="1930" y="1084"/>
                </a:lnTo>
                <a:lnTo>
                  <a:pt x="1939" y="1078"/>
                </a:lnTo>
                <a:lnTo>
                  <a:pt x="1948" y="1072"/>
                </a:lnTo>
                <a:lnTo>
                  <a:pt x="1958" y="1065"/>
                </a:lnTo>
                <a:lnTo>
                  <a:pt x="2200" y="1196"/>
                </a:lnTo>
                <a:lnTo>
                  <a:pt x="2196" y="1207"/>
                </a:lnTo>
                <a:lnTo>
                  <a:pt x="2193" y="1220"/>
                </a:lnTo>
                <a:lnTo>
                  <a:pt x="2190" y="1233"/>
                </a:lnTo>
                <a:lnTo>
                  <a:pt x="2189" y="1246"/>
                </a:lnTo>
                <a:lnTo>
                  <a:pt x="1569" y="1246"/>
                </a:lnTo>
                <a:lnTo>
                  <a:pt x="1569" y="1254"/>
                </a:lnTo>
                <a:lnTo>
                  <a:pt x="1570" y="1262"/>
                </a:lnTo>
                <a:lnTo>
                  <a:pt x="1569" y="1270"/>
                </a:lnTo>
                <a:lnTo>
                  <a:pt x="1569" y="1279"/>
                </a:lnTo>
                <a:lnTo>
                  <a:pt x="2189" y="1279"/>
                </a:lnTo>
                <a:lnTo>
                  <a:pt x="2192" y="1296"/>
                </a:lnTo>
                <a:lnTo>
                  <a:pt x="2196" y="1312"/>
                </a:lnTo>
                <a:lnTo>
                  <a:pt x="2202" y="1327"/>
                </a:lnTo>
                <a:lnTo>
                  <a:pt x="2209" y="1341"/>
                </a:lnTo>
                <a:lnTo>
                  <a:pt x="2218" y="1355"/>
                </a:lnTo>
                <a:lnTo>
                  <a:pt x="2228" y="1367"/>
                </a:lnTo>
                <a:lnTo>
                  <a:pt x="2238" y="1380"/>
                </a:lnTo>
                <a:lnTo>
                  <a:pt x="2250" y="1391"/>
                </a:lnTo>
                <a:lnTo>
                  <a:pt x="2153" y="1518"/>
                </a:lnTo>
                <a:close/>
                <a:moveTo>
                  <a:pt x="1498" y="1144"/>
                </a:moveTo>
                <a:lnTo>
                  <a:pt x="1494" y="1135"/>
                </a:lnTo>
                <a:lnTo>
                  <a:pt x="1490" y="1126"/>
                </a:lnTo>
                <a:lnTo>
                  <a:pt x="1484" y="1113"/>
                </a:lnTo>
                <a:lnTo>
                  <a:pt x="1478" y="1102"/>
                </a:lnTo>
                <a:lnTo>
                  <a:pt x="1472" y="1090"/>
                </a:lnTo>
                <a:lnTo>
                  <a:pt x="1465" y="1079"/>
                </a:lnTo>
                <a:lnTo>
                  <a:pt x="1458" y="1069"/>
                </a:lnTo>
                <a:lnTo>
                  <a:pt x="1450" y="1058"/>
                </a:lnTo>
                <a:lnTo>
                  <a:pt x="1442" y="1048"/>
                </a:lnTo>
                <a:lnTo>
                  <a:pt x="1433" y="1039"/>
                </a:lnTo>
                <a:lnTo>
                  <a:pt x="1421" y="1026"/>
                </a:lnTo>
                <a:lnTo>
                  <a:pt x="1409" y="1014"/>
                </a:lnTo>
                <a:lnTo>
                  <a:pt x="1400" y="1006"/>
                </a:lnTo>
                <a:lnTo>
                  <a:pt x="1390" y="998"/>
                </a:lnTo>
                <a:lnTo>
                  <a:pt x="1379" y="990"/>
                </a:lnTo>
                <a:lnTo>
                  <a:pt x="1369" y="983"/>
                </a:lnTo>
                <a:lnTo>
                  <a:pt x="1358" y="976"/>
                </a:lnTo>
                <a:lnTo>
                  <a:pt x="1346" y="970"/>
                </a:lnTo>
                <a:lnTo>
                  <a:pt x="1334" y="964"/>
                </a:lnTo>
                <a:lnTo>
                  <a:pt x="1322" y="958"/>
                </a:lnTo>
                <a:lnTo>
                  <a:pt x="1313" y="954"/>
                </a:lnTo>
                <a:lnTo>
                  <a:pt x="1304" y="949"/>
                </a:lnTo>
                <a:lnTo>
                  <a:pt x="1280" y="941"/>
                </a:lnTo>
                <a:lnTo>
                  <a:pt x="1254" y="935"/>
                </a:lnTo>
                <a:lnTo>
                  <a:pt x="1241" y="933"/>
                </a:lnTo>
                <a:lnTo>
                  <a:pt x="1229" y="931"/>
                </a:lnTo>
                <a:lnTo>
                  <a:pt x="1216" y="929"/>
                </a:lnTo>
                <a:lnTo>
                  <a:pt x="1202" y="928"/>
                </a:lnTo>
                <a:lnTo>
                  <a:pt x="1194" y="928"/>
                </a:lnTo>
                <a:lnTo>
                  <a:pt x="1186" y="928"/>
                </a:lnTo>
                <a:lnTo>
                  <a:pt x="1177" y="928"/>
                </a:lnTo>
                <a:lnTo>
                  <a:pt x="1168" y="928"/>
                </a:lnTo>
                <a:lnTo>
                  <a:pt x="1155" y="929"/>
                </a:lnTo>
                <a:lnTo>
                  <a:pt x="1142" y="931"/>
                </a:lnTo>
                <a:lnTo>
                  <a:pt x="1129" y="933"/>
                </a:lnTo>
                <a:lnTo>
                  <a:pt x="1117" y="935"/>
                </a:lnTo>
                <a:lnTo>
                  <a:pt x="1091" y="941"/>
                </a:lnTo>
                <a:lnTo>
                  <a:pt x="1067" y="949"/>
                </a:lnTo>
                <a:lnTo>
                  <a:pt x="1057" y="954"/>
                </a:lnTo>
                <a:lnTo>
                  <a:pt x="1048" y="958"/>
                </a:lnTo>
                <a:lnTo>
                  <a:pt x="1037" y="964"/>
                </a:lnTo>
                <a:lnTo>
                  <a:pt x="1025" y="970"/>
                </a:lnTo>
                <a:lnTo>
                  <a:pt x="1014" y="976"/>
                </a:lnTo>
                <a:lnTo>
                  <a:pt x="1002" y="983"/>
                </a:lnTo>
                <a:lnTo>
                  <a:pt x="991" y="990"/>
                </a:lnTo>
                <a:lnTo>
                  <a:pt x="981" y="998"/>
                </a:lnTo>
                <a:lnTo>
                  <a:pt x="971" y="1006"/>
                </a:lnTo>
                <a:lnTo>
                  <a:pt x="961" y="1014"/>
                </a:lnTo>
                <a:lnTo>
                  <a:pt x="949" y="1026"/>
                </a:lnTo>
                <a:lnTo>
                  <a:pt x="938" y="1039"/>
                </a:lnTo>
                <a:lnTo>
                  <a:pt x="930" y="1048"/>
                </a:lnTo>
                <a:lnTo>
                  <a:pt x="921" y="1058"/>
                </a:lnTo>
                <a:lnTo>
                  <a:pt x="913" y="1069"/>
                </a:lnTo>
                <a:lnTo>
                  <a:pt x="906" y="1079"/>
                </a:lnTo>
                <a:lnTo>
                  <a:pt x="899" y="1090"/>
                </a:lnTo>
                <a:lnTo>
                  <a:pt x="892" y="1102"/>
                </a:lnTo>
                <a:lnTo>
                  <a:pt x="886" y="1113"/>
                </a:lnTo>
                <a:lnTo>
                  <a:pt x="881" y="1126"/>
                </a:lnTo>
                <a:lnTo>
                  <a:pt x="877" y="1135"/>
                </a:lnTo>
                <a:lnTo>
                  <a:pt x="873" y="1144"/>
                </a:lnTo>
                <a:lnTo>
                  <a:pt x="865" y="1168"/>
                </a:lnTo>
                <a:lnTo>
                  <a:pt x="859" y="1193"/>
                </a:lnTo>
                <a:lnTo>
                  <a:pt x="856" y="1206"/>
                </a:lnTo>
                <a:lnTo>
                  <a:pt x="854" y="1220"/>
                </a:lnTo>
                <a:lnTo>
                  <a:pt x="853" y="1233"/>
                </a:lnTo>
                <a:lnTo>
                  <a:pt x="852" y="1246"/>
                </a:lnTo>
                <a:lnTo>
                  <a:pt x="852" y="1254"/>
                </a:lnTo>
                <a:lnTo>
                  <a:pt x="852" y="1262"/>
                </a:lnTo>
                <a:lnTo>
                  <a:pt x="852" y="1270"/>
                </a:lnTo>
                <a:lnTo>
                  <a:pt x="852" y="1279"/>
                </a:lnTo>
                <a:lnTo>
                  <a:pt x="853" y="1292"/>
                </a:lnTo>
                <a:lnTo>
                  <a:pt x="854" y="1306"/>
                </a:lnTo>
                <a:lnTo>
                  <a:pt x="856" y="1319"/>
                </a:lnTo>
                <a:lnTo>
                  <a:pt x="859" y="1331"/>
                </a:lnTo>
                <a:lnTo>
                  <a:pt x="865" y="1356"/>
                </a:lnTo>
                <a:lnTo>
                  <a:pt x="873" y="1381"/>
                </a:lnTo>
                <a:lnTo>
                  <a:pt x="877" y="1391"/>
                </a:lnTo>
                <a:lnTo>
                  <a:pt x="881" y="1400"/>
                </a:lnTo>
                <a:lnTo>
                  <a:pt x="886" y="1411"/>
                </a:lnTo>
                <a:lnTo>
                  <a:pt x="892" y="1423"/>
                </a:lnTo>
                <a:lnTo>
                  <a:pt x="899" y="1434"/>
                </a:lnTo>
                <a:lnTo>
                  <a:pt x="906" y="1445"/>
                </a:lnTo>
                <a:lnTo>
                  <a:pt x="913" y="1456"/>
                </a:lnTo>
                <a:lnTo>
                  <a:pt x="921" y="1467"/>
                </a:lnTo>
                <a:lnTo>
                  <a:pt x="930" y="1477"/>
                </a:lnTo>
                <a:lnTo>
                  <a:pt x="938" y="1487"/>
                </a:lnTo>
                <a:lnTo>
                  <a:pt x="949" y="1499"/>
                </a:lnTo>
                <a:lnTo>
                  <a:pt x="961" y="1510"/>
                </a:lnTo>
                <a:lnTo>
                  <a:pt x="971" y="1519"/>
                </a:lnTo>
                <a:lnTo>
                  <a:pt x="981" y="1527"/>
                </a:lnTo>
                <a:lnTo>
                  <a:pt x="991" y="1534"/>
                </a:lnTo>
                <a:lnTo>
                  <a:pt x="1002" y="1541"/>
                </a:lnTo>
                <a:lnTo>
                  <a:pt x="1014" y="1548"/>
                </a:lnTo>
                <a:lnTo>
                  <a:pt x="1025" y="1556"/>
                </a:lnTo>
                <a:lnTo>
                  <a:pt x="1037" y="1562"/>
                </a:lnTo>
                <a:lnTo>
                  <a:pt x="1048" y="1567"/>
                </a:lnTo>
                <a:lnTo>
                  <a:pt x="1057" y="1571"/>
                </a:lnTo>
                <a:lnTo>
                  <a:pt x="1067" y="1575"/>
                </a:lnTo>
                <a:lnTo>
                  <a:pt x="1091" y="1583"/>
                </a:lnTo>
                <a:lnTo>
                  <a:pt x="1117" y="1589"/>
                </a:lnTo>
                <a:lnTo>
                  <a:pt x="1129" y="1592"/>
                </a:lnTo>
                <a:lnTo>
                  <a:pt x="1142" y="1594"/>
                </a:lnTo>
                <a:lnTo>
                  <a:pt x="1155" y="1595"/>
                </a:lnTo>
                <a:lnTo>
                  <a:pt x="1168" y="1596"/>
                </a:lnTo>
                <a:lnTo>
                  <a:pt x="1177" y="1596"/>
                </a:lnTo>
                <a:lnTo>
                  <a:pt x="1186" y="1596"/>
                </a:lnTo>
                <a:lnTo>
                  <a:pt x="1194" y="1596"/>
                </a:lnTo>
                <a:lnTo>
                  <a:pt x="1202" y="1596"/>
                </a:lnTo>
                <a:lnTo>
                  <a:pt x="1216" y="1595"/>
                </a:lnTo>
                <a:lnTo>
                  <a:pt x="1229" y="1594"/>
                </a:lnTo>
                <a:lnTo>
                  <a:pt x="1241" y="1592"/>
                </a:lnTo>
                <a:lnTo>
                  <a:pt x="1254" y="1589"/>
                </a:lnTo>
                <a:lnTo>
                  <a:pt x="1280" y="1583"/>
                </a:lnTo>
                <a:lnTo>
                  <a:pt x="1304" y="1575"/>
                </a:lnTo>
                <a:lnTo>
                  <a:pt x="1313" y="1571"/>
                </a:lnTo>
                <a:lnTo>
                  <a:pt x="1322" y="1567"/>
                </a:lnTo>
                <a:lnTo>
                  <a:pt x="1334" y="1562"/>
                </a:lnTo>
                <a:lnTo>
                  <a:pt x="1346" y="1556"/>
                </a:lnTo>
                <a:lnTo>
                  <a:pt x="1358" y="1548"/>
                </a:lnTo>
                <a:lnTo>
                  <a:pt x="1369" y="1541"/>
                </a:lnTo>
                <a:lnTo>
                  <a:pt x="1379" y="1534"/>
                </a:lnTo>
                <a:lnTo>
                  <a:pt x="1390" y="1527"/>
                </a:lnTo>
                <a:lnTo>
                  <a:pt x="1400" y="1518"/>
                </a:lnTo>
                <a:lnTo>
                  <a:pt x="1409" y="1510"/>
                </a:lnTo>
                <a:lnTo>
                  <a:pt x="1421" y="1499"/>
                </a:lnTo>
                <a:lnTo>
                  <a:pt x="1433" y="1487"/>
                </a:lnTo>
                <a:lnTo>
                  <a:pt x="1442" y="1477"/>
                </a:lnTo>
                <a:lnTo>
                  <a:pt x="1450" y="1467"/>
                </a:lnTo>
                <a:lnTo>
                  <a:pt x="1458" y="1456"/>
                </a:lnTo>
                <a:lnTo>
                  <a:pt x="1465" y="1445"/>
                </a:lnTo>
                <a:lnTo>
                  <a:pt x="1472" y="1434"/>
                </a:lnTo>
                <a:lnTo>
                  <a:pt x="1478" y="1423"/>
                </a:lnTo>
                <a:lnTo>
                  <a:pt x="1484" y="1411"/>
                </a:lnTo>
                <a:lnTo>
                  <a:pt x="1490" y="1400"/>
                </a:lnTo>
                <a:lnTo>
                  <a:pt x="1494" y="1391"/>
                </a:lnTo>
                <a:lnTo>
                  <a:pt x="1498" y="1381"/>
                </a:lnTo>
                <a:lnTo>
                  <a:pt x="1506" y="1356"/>
                </a:lnTo>
                <a:lnTo>
                  <a:pt x="1512" y="1331"/>
                </a:lnTo>
                <a:lnTo>
                  <a:pt x="1514" y="1319"/>
                </a:lnTo>
                <a:lnTo>
                  <a:pt x="1516" y="1306"/>
                </a:lnTo>
                <a:lnTo>
                  <a:pt x="1518" y="1292"/>
                </a:lnTo>
                <a:lnTo>
                  <a:pt x="1519" y="1279"/>
                </a:lnTo>
                <a:lnTo>
                  <a:pt x="1519" y="1270"/>
                </a:lnTo>
                <a:lnTo>
                  <a:pt x="1519" y="1262"/>
                </a:lnTo>
                <a:lnTo>
                  <a:pt x="1519" y="1254"/>
                </a:lnTo>
                <a:lnTo>
                  <a:pt x="1519" y="1246"/>
                </a:lnTo>
                <a:lnTo>
                  <a:pt x="1518" y="1233"/>
                </a:lnTo>
                <a:lnTo>
                  <a:pt x="1516" y="1220"/>
                </a:lnTo>
                <a:lnTo>
                  <a:pt x="1514" y="1206"/>
                </a:lnTo>
                <a:lnTo>
                  <a:pt x="1512" y="1193"/>
                </a:lnTo>
                <a:lnTo>
                  <a:pt x="1506" y="1168"/>
                </a:lnTo>
                <a:lnTo>
                  <a:pt x="1498" y="1144"/>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cxnSp>
        <p:nvCxnSpPr>
          <p:cNvPr id="21" name="Straight Arrow Connector 20"/>
          <p:cNvCxnSpPr/>
          <p:nvPr/>
        </p:nvCxnSpPr>
        <p:spPr>
          <a:xfrm>
            <a:off x="5697775" y="4242686"/>
            <a:ext cx="161816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p:cNvSpPr/>
          <p:nvPr/>
        </p:nvSpPr>
        <p:spPr>
          <a:xfrm>
            <a:off x="4479991" y="5338903"/>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p:cNvPicPr>
            <a:picLocks noChangeAspect="1"/>
          </p:cNvPicPr>
          <p:nvPr/>
        </p:nvPicPr>
        <p:blipFill>
          <a:blip r:embed="rId8"/>
          <a:stretch>
            <a:fillRect/>
          </a:stretch>
        </p:blipFill>
        <p:spPr>
          <a:xfrm>
            <a:off x="4716834" y="5451085"/>
            <a:ext cx="383700" cy="361648"/>
          </a:xfrm>
          <a:prstGeom prst="rect">
            <a:avLst/>
          </a:prstGeom>
          <a:ln>
            <a:noFill/>
          </a:ln>
        </p:spPr>
      </p:pic>
      <p:sp>
        <p:nvSpPr>
          <p:cNvPr id="24" name="TextBox 23"/>
          <p:cNvSpPr txBox="1"/>
          <p:nvPr/>
        </p:nvSpPr>
        <p:spPr>
          <a:xfrm>
            <a:off x="4417900" y="5770042"/>
            <a:ext cx="990205" cy="276999"/>
          </a:xfrm>
          <a:prstGeom prst="rect">
            <a:avLst/>
          </a:prstGeom>
          <a:noFill/>
        </p:spPr>
        <p:txBody>
          <a:bodyPr wrap="square" rtlCol="0">
            <a:spAutoFit/>
          </a:bodyPr>
          <a:lstStyle/>
          <a:p>
            <a:pPr algn="ctr"/>
            <a:r>
              <a:rPr lang="en-US" sz="1200" b="1" dirty="0">
                <a:solidFill>
                  <a:schemeClr val="accent1">
                    <a:lumMod val="50000"/>
                  </a:schemeClr>
                </a:solidFill>
              </a:rPr>
              <a:t>Stewards</a:t>
            </a:r>
          </a:p>
        </p:txBody>
      </p:sp>
      <p:sp>
        <p:nvSpPr>
          <p:cNvPr id="25" name="TextBox 24"/>
          <p:cNvSpPr txBox="1"/>
          <p:nvPr/>
        </p:nvSpPr>
        <p:spPr>
          <a:xfrm>
            <a:off x="5460400" y="3999092"/>
            <a:ext cx="2039713" cy="276999"/>
          </a:xfrm>
          <a:prstGeom prst="rect">
            <a:avLst/>
          </a:prstGeom>
          <a:noFill/>
        </p:spPr>
        <p:txBody>
          <a:bodyPr wrap="square" rtlCol="0">
            <a:spAutoFit/>
          </a:bodyPr>
          <a:lstStyle/>
          <a:p>
            <a:pPr algn="ctr"/>
            <a:r>
              <a:rPr lang="en-US" sz="1200" dirty="0">
                <a:solidFill>
                  <a:schemeClr val="accent1">
                    <a:lumMod val="50000"/>
                  </a:schemeClr>
                </a:solidFill>
              </a:rPr>
              <a:t>Unified Storage</a:t>
            </a:r>
          </a:p>
        </p:txBody>
      </p:sp>
      <p:sp>
        <p:nvSpPr>
          <p:cNvPr id="26" name="TextBox 25"/>
          <p:cNvSpPr txBox="1"/>
          <p:nvPr/>
        </p:nvSpPr>
        <p:spPr>
          <a:xfrm>
            <a:off x="3965917" y="3753701"/>
            <a:ext cx="2039713" cy="276999"/>
          </a:xfrm>
          <a:prstGeom prst="rect">
            <a:avLst/>
          </a:prstGeom>
          <a:noFill/>
        </p:spPr>
        <p:txBody>
          <a:bodyPr wrap="square" rtlCol="0">
            <a:spAutoFit/>
          </a:bodyPr>
          <a:lstStyle/>
          <a:p>
            <a:pPr algn="ctr"/>
            <a:r>
              <a:rPr lang="en-US" sz="1200" dirty="0"/>
              <a:t>Unprocessed</a:t>
            </a:r>
          </a:p>
        </p:txBody>
      </p:sp>
      <p:sp>
        <p:nvSpPr>
          <p:cNvPr id="27" name="TextBox 26"/>
          <p:cNvSpPr txBox="1"/>
          <p:nvPr/>
        </p:nvSpPr>
        <p:spPr>
          <a:xfrm>
            <a:off x="6785404" y="3772586"/>
            <a:ext cx="2039713" cy="276999"/>
          </a:xfrm>
          <a:prstGeom prst="rect">
            <a:avLst/>
          </a:prstGeom>
          <a:noFill/>
        </p:spPr>
        <p:txBody>
          <a:bodyPr wrap="square" rtlCol="0">
            <a:spAutoFit/>
          </a:bodyPr>
          <a:lstStyle/>
          <a:p>
            <a:pPr algn="ctr"/>
            <a:r>
              <a:rPr lang="en-US" sz="1200" dirty="0"/>
              <a:t>Processed</a:t>
            </a:r>
          </a:p>
        </p:txBody>
      </p:sp>
      <p:cxnSp>
        <p:nvCxnSpPr>
          <p:cNvPr id="28" name="Straight Connector 27"/>
          <p:cNvCxnSpPr/>
          <p:nvPr/>
        </p:nvCxnSpPr>
        <p:spPr>
          <a:xfrm>
            <a:off x="4499000" y="4999540"/>
            <a:ext cx="3907822" cy="0"/>
          </a:xfrm>
          <a:prstGeom prst="line">
            <a:avLst/>
          </a:prstGeom>
          <a:ln w="38100">
            <a:solidFill>
              <a:srgbClr val="F53BE8"/>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486968" y="2692184"/>
            <a:ext cx="3907822" cy="276999"/>
            <a:chOff x="4081149" y="1973819"/>
            <a:chExt cx="3907822" cy="276999"/>
          </a:xfrm>
        </p:grpSpPr>
        <p:cxnSp>
          <p:nvCxnSpPr>
            <p:cNvPr id="30" name="Straight Connector 29"/>
            <p:cNvCxnSpPr/>
            <p:nvPr/>
          </p:nvCxnSpPr>
          <p:spPr>
            <a:xfrm>
              <a:off x="4081149" y="2120098"/>
              <a:ext cx="3907822" cy="0"/>
            </a:xfrm>
            <a:prstGeom prst="line">
              <a:avLst/>
            </a:prstGeom>
            <a:ln w="38100">
              <a:solidFill>
                <a:srgbClr val="F53BE8"/>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450305" y="1973819"/>
              <a:ext cx="593848" cy="276999"/>
            </a:xfrm>
            <a:prstGeom prst="rect">
              <a:avLst/>
            </a:prstGeom>
            <a:solidFill>
              <a:schemeClr val="bg1"/>
            </a:solidFill>
          </p:spPr>
          <p:txBody>
            <a:bodyPr wrap="square" rtlCol="0">
              <a:spAutoFit/>
            </a:bodyPr>
            <a:lstStyle/>
            <a:p>
              <a:pPr algn="ctr"/>
              <a:r>
                <a:rPr lang="en-US" sz="1200" dirty="0"/>
                <a:t>UX</a:t>
              </a:r>
            </a:p>
          </p:txBody>
        </p:sp>
      </p:grpSp>
      <p:sp>
        <p:nvSpPr>
          <p:cNvPr id="32" name="TextBox 31"/>
          <p:cNvSpPr txBox="1"/>
          <p:nvPr/>
        </p:nvSpPr>
        <p:spPr>
          <a:xfrm>
            <a:off x="6143878" y="4866871"/>
            <a:ext cx="1075349" cy="276999"/>
          </a:xfrm>
          <a:prstGeom prst="rect">
            <a:avLst/>
          </a:prstGeom>
          <a:solidFill>
            <a:schemeClr val="bg1"/>
          </a:solidFill>
        </p:spPr>
        <p:txBody>
          <a:bodyPr wrap="square" rtlCol="0">
            <a:spAutoFit/>
          </a:bodyPr>
          <a:lstStyle/>
          <a:p>
            <a:pPr algn="ctr"/>
            <a:r>
              <a:rPr lang="en-US" sz="1200" dirty="0"/>
              <a:t>UX</a:t>
            </a:r>
          </a:p>
        </p:txBody>
      </p:sp>
      <p:cxnSp>
        <p:nvCxnSpPr>
          <p:cNvPr id="33" name="Straight Arrow Connector 32"/>
          <p:cNvCxnSpPr>
            <a:endCxn id="22" idx="7"/>
          </p:cNvCxnSpPr>
          <p:nvPr/>
        </p:nvCxnSpPr>
        <p:spPr>
          <a:xfrm>
            <a:off x="4812762" y="4999540"/>
            <a:ext cx="376239" cy="455784"/>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7"/>
          </p:cNvCxnSpPr>
          <p:nvPr/>
        </p:nvCxnSpPr>
        <p:spPr>
          <a:xfrm flipH="1" flipV="1">
            <a:off x="5100535" y="4715768"/>
            <a:ext cx="88466" cy="73955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53731" y="3280099"/>
            <a:ext cx="457681" cy="455647"/>
          </a:xfrm>
          <a:prstGeom prst="rect">
            <a:avLst/>
          </a:prstGeom>
        </p:spPr>
      </p:pic>
      <p:cxnSp>
        <p:nvCxnSpPr>
          <p:cNvPr id="36" name="Curved Connector 35"/>
          <p:cNvCxnSpPr>
            <a:stCxn id="25" idx="1"/>
            <a:endCxn id="35" idx="1"/>
          </p:cNvCxnSpPr>
          <p:nvPr/>
        </p:nvCxnSpPr>
        <p:spPr>
          <a:xfrm rot="10800000" flipH="1">
            <a:off x="5460399" y="3507924"/>
            <a:ext cx="993331" cy="629669"/>
          </a:xfrm>
          <a:prstGeom prst="curvedConnector3">
            <a:avLst>
              <a:gd name="adj1" fmla="val 726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5" idx="3"/>
            <a:endCxn id="25" idx="3"/>
          </p:cNvCxnSpPr>
          <p:nvPr/>
        </p:nvCxnSpPr>
        <p:spPr>
          <a:xfrm>
            <a:off x="6911412" y="3507923"/>
            <a:ext cx="588701" cy="629669"/>
          </a:xfrm>
          <a:prstGeom prst="curvedConnector3">
            <a:avLst>
              <a:gd name="adj1" fmla="val 13883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331694" y="6193554"/>
            <a:ext cx="990205" cy="276999"/>
          </a:xfrm>
          <a:prstGeom prst="rect">
            <a:avLst/>
          </a:prstGeom>
          <a:noFill/>
        </p:spPr>
        <p:txBody>
          <a:bodyPr wrap="square" rtlCol="0">
            <a:spAutoFit/>
          </a:bodyPr>
          <a:lstStyle/>
          <a:p>
            <a:pPr algn="ctr"/>
            <a:r>
              <a:rPr lang="en-US" sz="1200" b="1" dirty="0">
                <a:solidFill>
                  <a:schemeClr val="accent1">
                    <a:lumMod val="50000"/>
                  </a:schemeClr>
                </a:solidFill>
              </a:rPr>
              <a:t>Analytics</a:t>
            </a:r>
          </a:p>
        </p:txBody>
      </p:sp>
      <p:pic>
        <p:nvPicPr>
          <p:cNvPr id="39" name="Picture 38"/>
          <p:cNvPicPr>
            <a:picLocks noChangeAspect="1"/>
          </p:cNvPicPr>
          <p:nvPr/>
        </p:nvPicPr>
        <p:blipFill>
          <a:blip r:embed="rId10"/>
          <a:stretch>
            <a:fillRect/>
          </a:stretch>
        </p:blipFill>
        <p:spPr>
          <a:xfrm>
            <a:off x="7633006" y="5878668"/>
            <a:ext cx="352213" cy="365760"/>
          </a:xfrm>
          <a:prstGeom prst="rect">
            <a:avLst/>
          </a:prstGeom>
        </p:spPr>
      </p:pic>
      <p:cxnSp>
        <p:nvCxnSpPr>
          <p:cNvPr id="40" name="Straight Arrow Connector 39"/>
          <p:cNvCxnSpPr>
            <a:endCxn id="62" idx="1"/>
          </p:cNvCxnSpPr>
          <p:nvPr/>
        </p:nvCxnSpPr>
        <p:spPr>
          <a:xfrm flipH="1">
            <a:off x="7515432" y="4514469"/>
            <a:ext cx="534898" cy="1364367"/>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2" idx="1"/>
            <a:endCxn id="46" idx="2"/>
          </p:cNvCxnSpPr>
          <p:nvPr/>
        </p:nvCxnSpPr>
        <p:spPr>
          <a:xfrm flipV="1">
            <a:off x="7515432" y="4534929"/>
            <a:ext cx="298698" cy="1343907"/>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2" idx="6"/>
            <a:endCxn id="32" idx="2"/>
          </p:cNvCxnSpPr>
          <p:nvPr/>
        </p:nvCxnSpPr>
        <p:spPr>
          <a:xfrm flipV="1">
            <a:off x="5310648" y="5143870"/>
            <a:ext cx="1370905" cy="592518"/>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1"/>
            <a:endCxn id="32" idx="2"/>
          </p:cNvCxnSpPr>
          <p:nvPr/>
        </p:nvCxnSpPr>
        <p:spPr>
          <a:xfrm rot="10800000">
            <a:off x="6681554" y="5143870"/>
            <a:ext cx="650141" cy="1188184"/>
          </a:xfrm>
          <a:prstGeom prst="curved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34594" y="5621426"/>
            <a:ext cx="2039713" cy="276999"/>
          </a:xfrm>
          <a:prstGeom prst="rect">
            <a:avLst/>
          </a:prstGeom>
          <a:noFill/>
        </p:spPr>
        <p:txBody>
          <a:bodyPr wrap="square" rtlCol="0">
            <a:spAutoFit/>
          </a:bodyPr>
          <a:lstStyle/>
          <a:p>
            <a:pPr algn="ctr"/>
            <a:r>
              <a:rPr lang="en-US" sz="1200" b="1" dirty="0"/>
              <a:t>Collaboration</a:t>
            </a:r>
          </a:p>
        </p:txBody>
      </p:sp>
      <p:sp>
        <p:nvSpPr>
          <p:cNvPr id="45" name="TextBox 44"/>
          <p:cNvSpPr txBox="1"/>
          <p:nvPr/>
        </p:nvSpPr>
        <p:spPr>
          <a:xfrm>
            <a:off x="8232888" y="6026830"/>
            <a:ext cx="2354155" cy="461665"/>
          </a:xfrm>
          <a:prstGeom prst="rect">
            <a:avLst/>
          </a:prstGeom>
          <a:solidFill>
            <a:schemeClr val="bg1"/>
          </a:solidFill>
        </p:spPr>
        <p:txBody>
          <a:bodyPr wrap="square" rtlCol="0">
            <a:spAutoFit/>
          </a:bodyPr>
          <a:lstStyle/>
          <a:p>
            <a:r>
              <a:rPr lang="en-US" sz="1200" b="1" dirty="0">
                <a:solidFill>
                  <a:srgbClr val="384DEC"/>
                </a:solidFill>
              </a:rPr>
              <a:t>NLP, Machine Learning etc.. ** </a:t>
            </a:r>
          </a:p>
          <a:p>
            <a:r>
              <a:rPr lang="en-US" sz="1200" b="1" dirty="0">
                <a:solidFill>
                  <a:srgbClr val="FFC000"/>
                </a:solidFill>
              </a:rPr>
              <a:t>Output </a:t>
            </a:r>
            <a:r>
              <a:rPr lang="en-US" sz="1200" b="1" u="sng" dirty="0">
                <a:solidFill>
                  <a:srgbClr val="FFC000"/>
                </a:solidFill>
              </a:rPr>
              <a:t>analytical</a:t>
            </a:r>
            <a:r>
              <a:rPr lang="en-US" sz="1200" b="1" dirty="0">
                <a:solidFill>
                  <a:srgbClr val="FFC000"/>
                </a:solidFill>
              </a:rPr>
              <a:t> data sets</a:t>
            </a:r>
          </a:p>
        </p:txBody>
      </p:sp>
      <p:sp>
        <p:nvSpPr>
          <p:cNvPr id="46" name="Rounded Rectangle 45"/>
          <p:cNvSpPr/>
          <p:nvPr/>
        </p:nvSpPr>
        <p:spPr>
          <a:xfrm>
            <a:off x="7425084" y="3999091"/>
            <a:ext cx="778092" cy="535838"/>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lowchart: Connector 46"/>
          <p:cNvSpPr/>
          <p:nvPr/>
        </p:nvSpPr>
        <p:spPr>
          <a:xfrm>
            <a:off x="8158714" y="1759296"/>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8096623" y="2190435"/>
            <a:ext cx="990205" cy="276999"/>
          </a:xfrm>
          <a:prstGeom prst="rect">
            <a:avLst/>
          </a:prstGeom>
          <a:noFill/>
        </p:spPr>
        <p:txBody>
          <a:bodyPr wrap="square" rtlCol="0">
            <a:spAutoFit/>
          </a:bodyPr>
          <a:lstStyle/>
          <a:p>
            <a:pPr algn="ctr"/>
            <a:r>
              <a:rPr lang="en-US" sz="1200" b="1" dirty="0">
                <a:solidFill>
                  <a:schemeClr val="accent1">
                    <a:lumMod val="50000"/>
                  </a:schemeClr>
                </a:solidFill>
              </a:rPr>
              <a:t>Curator</a:t>
            </a:r>
          </a:p>
        </p:txBody>
      </p:sp>
      <p:pic>
        <p:nvPicPr>
          <p:cNvPr id="49" name="Picture 48"/>
          <p:cNvPicPr>
            <a:picLocks noChangeAspect="1"/>
          </p:cNvPicPr>
          <p:nvPr/>
        </p:nvPicPr>
        <p:blipFill>
          <a:blip r:embed="rId11"/>
          <a:stretch>
            <a:fillRect/>
          </a:stretch>
        </p:blipFill>
        <p:spPr>
          <a:xfrm>
            <a:off x="8406822" y="1871382"/>
            <a:ext cx="342010" cy="365760"/>
          </a:xfrm>
          <a:prstGeom prst="rect">
            <a:avLst/>
          </a:prstGeom>
        </p:spPr>
      </p:pic>
      <p:cxnSp>
        <p:nvCxnSpPr>
          <p:cNvPr id="50" name="Straight Arrow Connector 49"/>
          <p:cNvCxnSpPr/>
          <p:nvPr/>
        </p:nvCxnSpPr>
        <p:spPr>
          <a:xfrm flipV="1">
            <a:off x="7823092" y="2381245"/>
            <a:ext cx="439681" cy="473261"/>
          </a:xfrm>
          <a:prstGeom prst="straightConnector1">
            <a:avLst/>
          </a:prstGeom>
          <a:ln w="12700">
            <a:solidFill>
              <a:srgbClr val="384DEC"/>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008930" y="1919580"/>
            <a:ext cx="2510368" cy="461665"/>
          </a:xfrm>
          <a:prstGeom prst="rect">
            <a:avLst/>
          </a:prstGeom>
          <a:solidFill>
            <a:schemeClr val="bg1"/>
          </a:solidFill>
        </p:spPr>
        <p:txBody>
          <a:bodyPr wrap="square" rtlCol="0">
            <a:spAutoFit/>
          </a:bodyPr>
          <a:lstStyle/>
          <a:p>
            <a:r>
              <a:rPr lang="en-US" sz="1200" b="1" dirty="0">
                <a:solidFill>
                  <a:srgbClr val="384DEC"/>
                </a:solidFill>
              </a:rPr>
              <a:t>Maintain &amp; Integrate ontologies</a:t>
            </a:r>
          </a:p>
          <a:p>
            <a:r>
              <a:rPr lang="en-US" sz="1200" b="1" dirty="0">
                <a:solidFill>
                  <a:srgbClr val="FFC000"/>
                </a:solidFill>
              </a:rPr>
              <a:t>Output </a:t>
            </a:r>
            <a:r>
              <a:rPr lang="en-US" sz="1200" b="1" u="sng" dirty="0">
                <a:solidFill>
                  <a:srgbClr val="FFC000"/>
                </a:solidFill>
              </a:rPr>
              <a:t>integrated</a:t>
            </a:r>
            <a:r>
              <a:rPr lang="en-US" sz="1200" b="1" dirty="0">
                <a:solidFill>
                  <a:srgbClr val="FFC000"/>
                </a:solidFill>
              </a:rPr>
              <a:t> ontologies</a:t>
            </a:r>
          </a:p>
        </p:txBody>
      </p:sp>
      <p:cxnSp>
        <p:nvCxnSpPr>
          <p:cNvPr id="52" name="Straight Arrow Connector 51"/>
          <p:cNvCxnSpPr>
            <a:endCxn id="46" idx="0"/>
          </p:cNvCxnSpPr>
          <p:nvPr/>
        </p:nvCxnSpPr>
        <p:spPr>
          <a:xfrm flipH="1">
            <a:off x="7814130" y="2404881"/>
            <a:ext cx="444676" cy="159421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Connector 52"/>
          <p:cNvSpPr/>
          <p:nvPr/>
        </p:nvSpPr>
        <p:spPr>
          <a:xfrm>
            <a:off x="806469" y="1681831"/>
            <a:ext cx="830657" cy="794969"/>
          </a:xfrm>
          <a:prstGeom prst="flowChartConnector">
            <a:avLst/>
          </a:prstGeom>
          <a:solidFill>
            <a:schemeClr val="bg1">
              <a:alpha val="54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744378" y="2076874"/>
            <a:ext cx="990205" cy="461665"/>
          </a:xfrm>
          <a:prstGeom prst="rect">
            <a:avLst/>
          </a:prstGeom>
          <a:noFill/>
        </p:spPr>
        <p:txBody>
          <a:bodyPr wrap="square" rtlCol="0">
            <a:spAutoFit/>
          </a:bodyPr>
          <a:lstStyle/>
          <a:p>
            <a:pPr algn="ctr"/>
            <a:r>
              <a:rPr lang="en-US" sz="1200" b="1" dirty="0">
                <a:solidFill>
                  <a:schemeClr val="accent1">
                    <a:lumMod val="50000"/>
                  </a:schemeClr>
                </a:solidFill>
              </a:rPr>
              <a:t>Domain </a:t>
            </a:r>
          </a:p>
          <a:p>
            <a:pPr algn="ctr"/>
            <a:r>
              <a:rPr lang="en-US" sz="1200" b="1" dirty="0">
                <a:solidFill>
                  <a:schemeClr val="accent1">
                    <a:lumMod val="50000"/>
                  </a:schemeClr>
                </a:solidFill>
              </a:rPr>
              <a:t>SME</a:t>
            </a:r>
          </a:p>
        </p:txBody>
      </p:sp>
      <p:pic>
        <p:nvPicPr>
          <p:cNvPr id="55" name="Picture 54"/>
          <p:cNvPicPr>
            <a:picLocks noChangeAspect="1"/>
          </p:cNvPicPr>
          <p:nvPr/>
        </p:nvPicPr>
        <p:blipFill>
          <a:blip r:embed="rId10"/>
          <a:stretch>
            <a:fillRect/>
          </a:stretch>
        </p:blipFill>
        <p:spPr>
          <a:xfrm>
            <a:off x="1045690" y="1798084"/>
            <a:ext cx="352213" cy="365760"/>
          </a:xfrm>
          <a:prstGeom prst="rect">
            <a:avLst/>
          </a:prstGeom>
        </p:spPr>
      </p:pic>
      <p:sp>
        <p:nvSpPr>
          <p:cNvPr id="56" name="TextBox 55"/>
          <p:cNvSpPr txBox="1"/>
          <p:nvPr/>
        </p:nvSpPr>
        <p:spPr>
          <a:xfrm>
            <a:off x="1671433" y="1735098"/>
            <a:ext cx="2610995" cy="646331"/>
          </a:xfrm>
          <a:prstGeom prst="rect">
            <a:avLst/>
          </a:prstGeom>
          <a:solidFill>
            <a:schemeClr val="bg1"/>
          </a:solidFill>
        </p:spPr>
        <p:txBody>
          <a:bodyPr wrap="square" rtlCol="0">
            <a:spAutoFit/>
          </a:bodyPr>
          <a:lstStyle/>
          <a:p>
            <a:r>
              <a:rPr lang="en-US" sz="1200" b="1" dirty="0">
                <a:solidFill>
                  <a:srgbClr val="384DEC"/>
                </a:solidFill>
              </a:rPr>
              <a:t>Profile existing meta(data) assets</a:t>
            </a:r>
          </a:p>
          <a:p>
            <a:r>
              <a:rPr lang="en-US" sz="1200" b="1" dirty="0">
                <a:solidFill>
                  <a:srgbClr val="384DEC"/>
                </a:solidFill>
              </a:rPr>
              <a:t>Feed into digital metadata repository</a:t>
            </a:r>
          </a:p>
          <a:p>
            <a:r>
              <a:rPr lang="en-US" sz="1200" b="1" dirty="0">
                <a:solidFill>
                  <a:srgbClr val="384DEC"/>
                </a:solidFill>
              </a:rPr>
              <a:t>Plan and prioritize domain ingestion</a:t>
            </a:r>
          </a:p>
        </p:txBody>
      </p:sp>
      <p:sp>
        <p:nvSpPr>
          <p:cNvPr id="57" name="Oval 56"/>
          <p:cNvSpPr/>
          <p:nvPr/>
        </p:nvSpPr>
        <p:spPr>
          <a:xfrm>
            <a:off x="656618" y="1600528"/>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1</a:t>
            </a:r>
          </a:p>
        </p:txBody>
      </p:sp>
      <p:sp>
        <p:nvSpPr>
          <p:cNvPr id="58" name="Oval 57"/>
          <p:cNvSpPr/>
          <p:nvPr/>
        </p:nvSpPr>
        <p:spPr>
          <a:xfrm>
            <a:off x="8681949" y="1653209"/>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4</a:t>
            </a:r>
          </a:p>
        </p:txBody>
      </p:sp>
      <p:sp>
        <p:nvSpPr>
          <p:cNvPr id="59" name="Oval 58"/>
          <p:cNvSpPr/>
          <p:nvPr/>
        </p:nvSpPr>
        <p:spPr>
          <a:xfrm>
            <a:off x="4354782" y="5377586"/>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2</a:t>
            </a:r>
          </a:p>
        </p:txBody>
      </p:sp>
      <p:sp>
        <p:nvSpPr>
          <p:cNvPr id="60" name="Oval 59"/>
          <p:cNvSpPr/>
          <p:nvPr/>
        </p:nvSpPr>
        <p:spPr>
          <a:xfrm>
            <a:off x="6710015" y="3042460"/>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3</a:t>
            </a:r>
          </a:p>
        </p:txBody>
      </p:sp>
      <p:sp>
        <p:nvSpPr>
          <p:cNvPr id="62" name="Flowchart: Connector 61"/>
          <p:cNvSpPr/>
          <p:nvPr/>
        </p:nvSpPr>
        <p:spPr>
          <a:xfrm>
            <a:off x="7393785" y="5762415"/>
            <a:ext cx="830657" cy="794969"/>
          </a:xfrm>
          <a:prstGeom prst="flowChartConnector">
            <a:avLst/>
          </a:prstGeom>
          <a:solidFill>
            <a:schemeClr val="bg1">
              <a:alpha val="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7894088" y="5595234"/>
            <a:ext cx="369513" cy="354709"/>
          </a:xfrm>
          <a:prstGeom prst="ellipse">
            <a:avLst/>
          </a:prstGeom>
          <a:solidFill>
            <a:srgbClr val="00FF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5</a:t>
            </a:r>
          </a:p>
        </p:txBody>
      </p:sp>
      <p:sp>
        <p:nvSpPr>
          <p:cNvPr id="64" name="Folded Corner 63"/>
          <p:cNvSpPr/>
          <p:nvPr/>
        </p:nvSpPr>
        <p:spPr>
          <a:xfrm>
            <a:off x="744378" y="5419096"/>
            <a:ext cx="1551160" cy="491851"/>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dirty="0">
              <a:solidFill>
                <a:schemeClr val="tx1"/>
              </a:solidFill>
            </a:endParaRPr>
          </a:p>
          <a:p>
            <a:pPr marL="171450" indent="-171450">
              <a:buFont typeface="Arial" panose="020B0604020202020204" pitchFamily="34" charset="0"/>
              <a:buChar char="•"/>
            </a:pPr>
            <a:r>
              <a:rPr lang="en-US" sz="1000" dirty="0">
                <a:solidFill>
                  <a:schemeClr val="tx1"/>
                </a:solidFill>
              </a:rPr>
              <a:t>TA/ Study specific XLS</a:t>
            </a:r>
          </a:p>
          <a:p>
            <a:pPr marL="171450" indent="-171450">
              <a:buFont typeface="Arial" panose="020B0604020202020204" pitchFamily="34" charset="0"/>
              <a:buChar char="•"/>
            </a:pPr>
            <a:r>
              <a:rPr lang="en-US" sz="1000" dirty="0">
                <a:solidFill>
                  <a:schemeClr val="tx1"/>
                </a:solidFill>
              </a:rPr>
              <a:t>Metadata Standards</a:t>
            </a:r>
          </a:p>
        </p:txBody>
      </p:sp>
      <p:sp>
        <p:nvSpPr>
          <p:cNvPr id="65" name="Folded Corner 64"/>
          <p:cNvSpPr/>
          <p:nvPr/>
        </p:nvSpPr>
        <p:spPr>
          <a:xfrm>
            <a:off x="350636" y="2633084"/>
            <a:ext cx="1812867" cy="480774"/>
          </a:xfrm>
          <a:prstGeom prst="foldedCorner">
            <a:avLst/>
          </a:prstGeom>
          <a:solidFill>
            <a:schemeClr val="bg1"/>
          </a:solidFill>
          <a:ln>
            <a:solidFill>
              <a:srgbClr val="01670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a:p>
            <a:r>
              <a:rPr lang="en-US" sz="1000" dirty="0">
                <a:solidFill>
                  <a:schemeClr val="tx1"/>
                </a:solidFill>
              </a:rPr>
              <a:t>MedDRA, WHO</a:t>
            </a:r>
          </a:p>
          <a:p>
            <a:r>
              <a:rPr lang="en-US" sz="1000" dirty="0">
                <a:solidFill>
                  <a:schemeClr val="tx1"/>
                </a:solidFill>
              </a:rPr>
              <a:t>CDISC, CDASH, SDTM etc..</a:t>
            </a:r>
          </a:p>
        </p:txBody>
      </p:sp>
      <p:sp>
        <p:nvSpPr>
          <p:cNvPr id="66" name="Chevron 65"/>
          <p:cNvSpPr/>
          <p:nvPr/>
        </p:nvSpPr>
        <p:spPr>
          <a:xfrm>
            <a:off x="8646133" y="2779275"/>
            <a:ext cx="1626108" cy="3003410"/>
          </a:xfrm>
          <a:prstGeom prst="chevron">
            <a:avLst/>
          </a:prstGeom>
          <a:solidFill>
            <a:schemeClr val="accent6">
              <a:lumMod val="60000"/>
              <a:lumOff val="40000"/>
              <a:alpha val="19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66"/>
          <p:cNvSpPr/>
          <p:nvPr/>
        </p:nvSpPr>
        <p:spPr>
          <a:xfrm>
            <a:off x="9015713" y="2896629"/>
            <a:ext cx="365760" cy="365760"/>
          </a:xfrm>
          <a:prstGeom prst="ellipse">
            <a:avLst/>
          </a:prstGeom>
          <a:solidFill>
            <a:srgbClr val="01670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9107153" y="2988069"/>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9309301" y="3449288"/>
            <a:ext cx="365760" cy="365760"/>
          </a:xfrm>
          <a:prstGeom prst="ellipse">
            <a:avLst/>
          </a:prstGeom>
          <a:solidFill>
            <a:srgbClr val="FF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9400741" y="3540728"/>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9583621" y="4083713"/>
            <a:ext cx="365760" cy="365760"/>
          </a:xfrm>
          <a:prstGeom prst="ellipse">
            <a:avLst/>
          </a:prstGeom>
          <a:solidFill>
            <a:srgbClr val="F53BE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9675061" y="4175153"/>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9309301" y="4689807"/>
            <a:ext cx="365760" cy="365760"/>
          </a:xfrm>
          <a:prstGeom prst="ellipse">
            <a:avLst/>
          </a:prstGeom>
          <a:solidFill>
            <a:schemeClr val="accent5">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9400741" y="4781247"/>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9015713" y="5256225"/>
            <a:ext cx="365760" cy="365760"/>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9107153" y="5347665"/>
            <a:ext cx="182880" cy="182880"/>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9683250" y="2780426"/>
            <a:ext cx="2107257" cy="276999"/>
          </a:xfrm>
          <a:prstGeom prst="rect">
            <a:avLst/>
          </a:prstGeom>
          <a:solidFill>
            <a:schemeClr val="bg1"/>
          </a:solidFill>
        </p:spPr>
        <p:txBody>
          <a:bodyPr wrap="square" rtlCol="0">
            <a:spAutoFit/>
          </a:bodyPr>
          <a:lstStyle/>
          <a:p>
            <a:r>
              <a:rPr lang="en-US" sz="1200" b="1" dirty="0">
                <a:solidFill>
                  <a:srgbClr val="C55A11"/>
                </a:solidFill>
              </a:rPr>
              <a:t> Data Aggregation &amp; Reuse</a:t>
            </a:r>
          </a:p>
        </p:txBody>
      </p:sp>
      <p:sp>
        <p:nvSpPr>
          <p:cNvPr id="78" name="TextBox 77"/>
          <p:cNvSpPr txBox="1"/>
          <p:nvPr/>
        </p:nvSpPr>
        <p:spPr>
          <a:xfrm>
            <a:off x="10054018" y="3096602"/>
            <a:ext cx="1872969" cy="646331"/>
          </a:xfrm>
          <a:prstGeom prst="rect">
            <a:avLst/>
          </a:prstGeom>
          <a:solidFill>
            <a:schemeClr val="bg1"/>
          </a:solidFill>
        </p:spPr>
        <p:txBody>
          <a:bodyPr wrap="square" rtlCol="0">
            <a:spAutoFit/>
          </a:bodyPr>
          <a:lstStyle/>
          <a:p>
            <a:r>
              <a:rPr lang="en-US" sz="1200" b="1" dirty="0">
                <a:solidFill>
                  <a:srgbClr val="C55A11"/>
                </a:solidFill>
              </a:rPr>
              <a:t>Interoperability Between Clinical Care &amp; Clinical Research</a:t>
            </a:r>
          </a:p>
        </p:txBody>
      </p:sp>
      <p:sp>
        <p:nvSpPr>
          <p:cNvPr id="79" name="TextBox 78"/>
          <p:cNvSpPr txBox="1"/>
          <p:nvPr/>
        </p:nvSpPr>
        <p:spPr>
          <a:xfrm>
            <a:off x="10235914" y="3960847"/>
            <a:ext cx="1856933" cy="461665"/>
          </a:xfrm>
          <a:prstGeom prst="rect">
            <a:avLst/>
          </a:prstGeom>
          <a:solidFill>
            <a:schemeClr val="bg1"/>
          </a:solidFill>
        </p:spPr>
        <p:txBody>
          <a:bodyPr wrap="square" rtlCol="0">
            <a:spAutoFit/>
          </a:bodyPr>
          <a:lstStyle/>
          <a:p>
            <a:r>
              <a:rPr lang="en-US" sz="1200" b="1" dirty="0">
                <a:solidFill>
                  <a:srgbClr val="C55A11"/>
                </a:solidFill>
              </a:rPr>
              <a:t> Quicker Study Set-up &amp; reporting</a:t>
            </a:r>
          </a:p>
        </p:txBody>
      </p:sp>
      <p:sp>
        <p:nvSpPr>
          <p:cNvPr id="80" name="TextBox 79"/>
          <p:cNvSpPr txBox="1"/>
          <p:nvPr/>
        </p:nvSpPr>
        <p:spPr>
          <a:xfrm>
            <a:off x="9733749" y="5216485"/>
            <a:ext cx="2359098" cy="646331"/>
          </a:xfrm>
          <a:prstGeom prst="rect">
            <a:avLst/>
          </a:prstGeom>
          <a:solidFill>
            <a:schemeClr val="bg1"/>
          </a:solidFill>
        </p:spPr>
        <p:txBody>
          <a:bodyPr wrap="square" rtlCol="0">
            <a:spAutoFit/>
          </a:bodyPr>
          <a:lstStyle/>
          <a:p>
            <a:r>
              <a:rPr lang="en-US" sz="1200" b="1" dirty="0">
                <a:solidFill>
                  <a:srgbClr val="384DEC"/>
                </a:solidFill>
              </a:rPr>
              <a:t>  </a:t>
            </a:r>
            <a:r>
              <a:rPr lang="en-US" sz="1200" b="1" dirty="0">
                <a:solidFill>
                  <a:srgbClr val="C55A11"/>
                </a:solidFill>
              </a:rPr>
              <a:t>Inter-Operability &amp; transparency will be achieved to collect and store data</a:t>
            </a:r>
          </a:p>
        </p:txBody>
      </p:sp>
      <p:sp>
        <p:nvSpPr>
          <p:cNvPr id="81" name="TextBox 80"/>
          <p:cNvSpPr txBox="1"/>
          <p:nvPr/>
        </p:nvSpPr>
        <p:spPr>
          <a:xfrm>
            <a:off x="10149554" y="4497862"/>
            <a:ext cx="1943293" cy="646331"/>
          </a:xfrm>
          <a:prstGeom prst="rect">
            <a:avLst/>
          </a:prstGeom>
          <a:solidFill>
            <a:schemeClr val="bg1"/>
          </a:solidFill>
        </p:spPr>
        <p:txBody>
          <a:bodyPr wrap="square" rtlCol="0">
            <a:spAutoFit/>
          </a:bodyPr>
          <a:lstStyle/>
          <a:p>
            <a:r>
              <a:rPr lang="en-US" sz="1200" b="1" dirty="0">
                <a:solidFill>
                  <a:srgbClr val="C55A11"/>
                </a:solidFill>
              </a:rPr>
              <a:t>Easier sharing of data with partners (e.g. development partners, CROs and FDA) </a:t>
            </a:r>
          </a:p>
        </p:txBody>
      </p:sp>
      <p:sp>
        <p:nvSpPr>
          <p:cNvPr id="82" name="TextBox 81"/>
          <p:cNvSpPr txBox="1"/>
          <p:nvPr/>
        </p:nvSpPr>
        <p:spPr>
          <a:xfrm>
            <a:off x="7490400" y="6218991"/>
            <a:ext cx="658065" cy="276999"/>
          </a:xfrm>
          <a:prstGeom prst="rect">
            <a:avLst/>
          </a:prstGeom>
          <a:solidFill>
            <a:schemeClr val="bg1"/>
          </a:solidFill>
        </p:spPr>
        <p:txBody>
          <a:bodyPr wrap="none" rtlCol="0">
            <a:spAutoFit/>
          </a:bodyPr>
          <a:lstStyle/>
          <a:p>
            <a:r>
              <a:rPr lang="en-US" sz="1200" b="1" dirty="0" smtClean="0">
                <a:solidFill>
                  <a:schemeClr val="accent1">
                    <a:lumMod val="50000"/>
                  </a:schemeClr>
                </a:solidFill>
              </a:rPr>
              <a:t>Analyst</a:t>
            </a:r>
            <a:endParaRPr lang="en-US" sz="1200" b="1" dirty="0">
              <a:solidFill>
                <a:schemeClr val="accent1">
                  <a:lumMod val="50000"/>
                </a:schemeClr>
              </a:solidFill>
            </a:endParaRPr>
          </a:p>
        </p:txBody>
      </p:sp>
    </p:spTree>
    <p:extLst>
      <p:ext uri="{BB962C8B-B14F-4D97-AF65-F5344CB8AC3E}">
        <p14:creationId xmlns:p14="http://schemas.microsoft.com/office/powerpoint/2010/main" val="298367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436808"/>
            <a:ext cx="6518860" cy="523220"/>
          </a:xfrm>
          <a:prstGeom prst="rect">
            <a:avLst/>
          </a:prstGeom>
        </p:spPr>
        <p:txBody>
          <a:bodyPr wrap="square">
            <a:spAutoFit/>
          </a:bodyPr>
          <a:lstStyle/>
          <a:p>
            <a:pPr defTabSz="914400"/>
            <a:r>
              <a:rPr lang="en-US" sz="2800" b="1" dirty="0">
                <a:solidFill>
                  <a:schemeClr val="tx1">
                    <a:lumMod val="85000"/>
                    <a:lumOff val="15000"/>
                  </a:schemeClr>
                </a:solidFill>
                <a:ea typeface="Roboto" panose="02000000000000000000" pitchFamily="2" charset="0"/>
              </a:rPr>
              <a:t>Thank You</a:t>
            </a:r>
          </a:p>
        </p:txBody>
      </p:sp>
      <p:sp>
        <p:nvSpPr>
          <p:cNvPr id="2" name="Slide Number Placeholder 1"/>
          <p:cNvSpPr>
            <a:spLocks noGrp="1"/>
          </p:cNvSpPr>
          <p:nvPr>
            <p:ph type="sldNum" sz="quarter" idx="12"/>
          </p:nvPr>
        </p:nvSpPr>
        <p:spPr/>
        <p:txBody>
          <a:bodyPr/>
          <a:lstStyle/>
          <a:p>
            <a:fld id="{0CA9B495-CF4F-4BF3-9E44-DB2823AEAE04}" type="slidenum">
              <a:rPr lang="en-US" smtClean="0"/>
              <a:t>75</a:t>
            </a:fld>
            <a:endParaRPr lang="en-US" dirty="0"/>
          </a:p>
        </p:txBody>
      </p:sp>
    </p:spTree>
    <p:extLst>
      <p:ext uri="{BB962C8B-B14F-4D97-AF65-F5344CB8AC3E}">
        <p14:creationId xmlns:p14="http://schemas.microsoft.com/office/powerpoint/2010/main" val="19475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Quick Wins for 2018</a:t>
            </a: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76</a:t>
            </a:fld>
            <a:endParaRPr lang="en-US" dirty="0"/>
          </a:p>
        </p:txBody>
      </p:sp>
      <p:graphicFrame>
        <p:nvGraphicFramePr>
          <p:cNvPr id="24" name="Table 23"/>
          <p:cNvGraphicFramePr>
            <a:graphicFrameLocks noGrp="1"/>
          </p:cNvGraphicFramePr>
          <p:nvPr>
            <p:extLst/>
          </p:nvPr>
        </p:nvGraphicFramePr>
        <p:xfrm>
          <a:off x="481650" y="766290"/>
          <a:ext cx="11500804" cy="3692301"/>
        </p:xfrm>
        <a:graphic>
          <a:graphicData uri="http://schemas.openxmlformats.org/drawingml/2006/table">
            <a:tbl>
              <a:tblPr firstRow="1" firstCol="1"/>
              <a:tblGrid>
                <a:gridCol w="1545454">
                  <a:extLst>
                    <a:ext uri="{9D8B030D-6E8A-4147-A177-3AD203B41FA5}">
                      <a16:colId xmlns:a16="http://schemas.microsoft.com/office/drawing/2014/main" xmlns="" val="3288611451"/>
                    </a:ext>
                  </a:extLst>
                </a:gridCol>
                <a:gridCol w="1487277">
                  <a:extLst>
                    <a:ext uri="{9D8B030D-6E8A-4147-A177-3AD203B41FA5}">
                      <a16:colId xmlns:a16="http://schemas.microsoft.com/office/drawing/2014/main" xmlns="" val="1495349344"/>
                    </a:ext>
                  </a:extLst>
                </a:gridCol>
                <a:gridCol w="1476260">
                  <a:extLst>
                    <a:ext uri="{9D8B030D-6E8A-4147-A177-3AD203B41FA5}">
                      <a16:colId xmlns:a16="http://schemas.microsoft.com/office/drawing/2014/main" xmlns="" val="1479845369"/>
                    </a:ext>
                  </a:extLst>
                </a:gridCol>
                <a:gridCol w="1101687">
                  <a:extLst>
                    <a:ext uri="{9D8B030D-6E8A-4147-A177-3AD203B41FA5}">
                      <a16:colId xmlns:a16="http://schemas.microsoft.com/office/drawing/2014/main" xmlns="" val="1945203708"/>
                    </a:ext>
                  </a:extLst>
                </a:gridCol>
                <a:gridCol w="1157905">
                  <a:extLst>
                    <a:ext uri="{9D8B030D-6E8A-4147-A177-3AD203B41FA5}">
                      <a16:colId xmlns:a16="http://schemas.microsoft.com/office/drawing/2014/main" xmlns="" val="2506154741"/>
                    </a:ext>
                  </a:extLst>
                </a:gridCol>
                <a:gridCol w="1577407">
                  <a:extLst>
                    <a:ext uri="{9D8B030D-6E8A-4147-A177-3AD203B41FA5}">
                      <a16:colId xmlns:a16="http://schemas.microsoft.com/office/drawing/2014/main" xmlns="" val="13459867"/>
                    </a:ext>
                  </a:extLst>
                </a:gridCol>
                <a:gridCol w="1577407">
                  <a:extLst>
                    <a:ext uri="{9D8B030D-6E8A-4147-A177-3AD203B41FA5}">
                      <a16:colId xmlns:a16="http://schemas.microsoft.com/office/drawing/2014/main" xmlns="" val="568084104"/>
                    </a:ext>
                  </a:extLst>
                </a:gridCol>
                <a:gridCol w="1577407">
                  <a:extLst>
                    <a:ext uri="{9D8B030D-6E8A-4147-A177-3AD203B41FA5}">
                      <a16:colId xmlns:a16="http://schemas.microsoft.com/office/drawing/2014/main" xmlns="" val="867766418"/>
                    </a:ext>
                  </a:extLst>
                </a:gridCol>
              </a:tblGrid>
              <a:tr h="328555">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Name</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2000">
                          <a:srgbClr val="9CE9BC"/>
                        </a:gs>
                        <a:gs pos="100000">
                          <a:srgbClr val="41D6B1"/>
                        </a:gs>
                      </a:gsLst>
                      <a:lin ang="5400000" scaled="0"/>
                    </a:gradFill>
                  </a:tcPr>
                </a:tc>
                <a:tc rowSpan="2">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Repeatability/</a:t>
                      </a:r>
                    </a:p>
                    <a:p>
                      <a:pPr algn="ctr" fontAlgn="b"/>
                      <a:r>
                        <a:rPr lang="en-US" sz="1600" b="1" u="none" strike="noStrike" dirty="0">
                          <a:solidFill>
                            <a:schemeClr val="tx1"/>
                          </a:solidFill>
                          <a:effectLst/>
                          <a:latin typeface="Calibri" panose="020F0502020204030204" pitchFamily="34" charset="0"/>
                        </a:rPr>
                        <a:t>Reusability</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rowSpan="2">
                  <a:txBody>
                    <a:bodyPr/>
                    <a:lstStyle/>
                    <a:p>
                      <a:pPr algn="ctr" fontAlgn="b"/>
                      <a:r>
                        <a:rPr lang="en-US" sz="1600" b="1" i="0" u="none" strike="noStrike">
                          <a:solidFill>
                            <a:schemeClr val="tx1"/>
                          </a:solidFill>
                          <a:effectLst/>
                          <a:latin typeface="Calibri" panose="020F0502020204030204" pitchFamily="34" charset="0"/>
                        </a:rPr>
                        <a:t>Process Understanding</a:t>
                      </a:r>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gridSpan="4">
                  <a:txBody>
                    <a:bodyPr/>
                    <a:lstStyle/>
                    <a:p>
                      <a:pPr algn="ctr" fontAlgn="b"/>
                      <a:r>
                        <a:rPr lang="en-US" sz="1600" b="1" i="0" u="none" strike="noStrike">
                          <a:solidFill>
                            <a:schemeClr val="tx1"/>
                          </a:solidFill>
                          <a:effectLst/>
                          <a:latin typeface="Calibri" panose="020F0502020204030204" pitchFamily="34" charset="0"/>
                        </a:rPr>
                        <a:t>Value</a:t>
                      </a:r>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hMerge="1">
                  <a:txBody>
                    <a:bodyPr/>
                    <a:lstStyle/>
                    <a:p>
                      <a:pPr algn="ctr" fontAlgn="b"/>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hMerge="1">
                  <a:txBody>
                    <a:bodyPr/>
                    <a:lstStyle/>
                    <a:p>
                      <a:pPr algn="ctr" fontAlgn="b"/>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hMerge="1">
                  <a:txBody>
                    <a:bodyPr/>
                    <a:lstStyle/>
                    <a:p>
                      <a:pPr algn="ctr" fontAlgn="b"/>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rowSpan="2">
                  <a:txBody>
                    <a:bodyPr/>
                    <a:lstStyle/>
                    <a:p>
                      <a:pPr algn="ctr" fontAlgn="b"/>
                      <a:r>
                        <a:rPr lang="en-US" sz="1600" b="1" i="0" u="none" strike="noStrike">
                          <a:solidFill>
                            <a:schemeClr val="tx1"/>
                          </a:solidFill>
                          <a:effectLst/>
                          <a:latin typeface="Calibri" panose="020F0502020204030204" pitchFamily="34" charset="0"/>
                        </a:rPr>
                        <a:t>SME Rank</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extLst>
                  <a:ext uri="{0D108BD9-81ED-4DB2-BD59-A6C34878D82A}">
                    <a16:rowId xmlns:a16="http://schemas.microsoft.com/office/drawing/2014/main" xmlns="" val="2528450926"/>
                  </a:ext>
                </a:extLst>
              </a:tr>
              <a:tr h="403403">
                <a:tc vMerge="1">
                  <a:txBody>
                    <a:bodyPr/>
                    <a:lstStyle/>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vMerge="1">
                  <a:txBody>
                    <a:bodyPr/>
                    <a:lstStyle/>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vMerge="1">
                  <a:txBody>
                    <a:bodyPr/>
                    <a:lstStyle/>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marL="0" algn="ctr" defTabSz="914400" rtl="0" eaLnBrk="1" fontAlgn="b" latinLnBrk="0" hangingPunct="1"/>
                      <a:r>
                        <a:rPr lang="en-US" sz="1600" b="1" i="0" u="none" strike="noStrike" kern="1200">
                          <a:solidFill>
                            <a:schemeClr val="tx1"/>
                          </a:solidFill>
                          <a:effectLst/>
                          <a:latin typeface="Calibri" panose="020F0502020204030204" pitchFamily="34" charset="0"/>
                          <a:ea typeface="+mn-ea"/>
                          <a:cs typeface="+mn-cs"/>
                        </a:rPr>
                        <a:t>ROI</a:t>
                      </a:r>
                      <a:endParaRPr lang="en-US" sz="16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69E0B7"/>
                    </a:solidFill>
                  </a:tcPr>
                </a:tc>
                <a:tc>
                  <a:txBody>
                    <a:bodyPr/>
                    <a:lstStyle/>
                    <a:p>
                      <a:pPr marL="0" algn="ctr" defTabSz="914400" rtl="0" eaLnBrk="1" fontAlgn="b" latinLnBrk="0" hangingPunct="1"/>
                      <a:r>
                        <a:rPr lang="en-US" sz="1600" b="1" i="0" u="none" strike="noStrike" kern="1200">
                          <a:solidFill>
                            <a:schemeClr val="tx1"/>
                          </a:solidFill>
                          <a:effectLst/>
                          <a:latin typeface="Calibri" panose="020F0502020204030204" pitchFamily="34" charset="0"/>
                          <a:ea typeface="+mn-ea"/>
                          <a:cs typeface="+mn-cs"/>
                        </a:rPr>
                        <a:t>Quality</a:t>
                      </a:r>
                      <a:endParaRPr lang="en-US" sz="16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69E0B7"/>
                    </a:solidFill>
                  </a:tcPr>
                </a:tc>
                <a:tc>
                  <a:txBody>
                    <a:bodyPr/>
                    <a:lstStyle/>
                    <a:p>
                      <a:pPr marL="0" algn="ctr" defTabSz="914400" rtl="0" eaLnBrk="1" fontAlgn="b" latinLnBrk="0" hangingPunct="1"/>
                      <a:r>
                        <a:rPr lang="en-US" sz="1600" b="1" i="0" u="none" strike="noStrike" kern="1200">
                          <a:solidFill>
                            <a:schemeClr val="tx1"/>
                          </a:solidFill>
                          <a:effectLst/>
                          <a:latin typeface="Calibri" panose="020F0502020204030204" pitchFamily="34" charset="0"/>
                          <a:ea typeface="+mn-ea"/>
                          <a:cs typeface="+mn-cs"/>
                        </a:rPr>
                        <a:t>Delight</a:t>
                      </a:r>
                      <a:endParaRPr lang="en-US" sz="16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69E0B7"/>
                    </a:solidFill>
                  </a:tcPr>
                </a:tc>
                <a:tc>
                  <a:txBody>
                    <a:bodyPr/>
                    <a:lstStyle/>
                    <a:p>
                      <a:pPr marL="0" algn="ctr" defTabSz="914400" rtl="0" eaLnBrk="1" fontAlgn="b" latinLnBrk="0" hangingPunct="1"/>
                      <a:r>
                        <a:rPr lang="en-US" sz="1600" b="1" i="0" u="none" strike="noStrike" kern="1200">
                          <a:solidFill>
                            <a:schemeClr val="tx1"/>
                          </a:solidFill>
                          <a:effectLst/>
                          <a:latin typeface="Calibri" panose="020F0502020204030204" pitchFamily="34" charset="0"/>
                          <a:ea typeface="+mn-ea"/>
                          <a:cs typeface="+mn-cs"/>
                        </a:rPr>
                        <a:t>Cycle Time</a:t>
                      </a:r>
                      <a:endParaRPr lang="en-US" sz="16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69E0B7"/>
                    </a:solidFill>
                  </a:tcPr>
                </a:tc>
                <a:tc vMerge="1">
                  <a:txBody>
                    <a:bodyPr/>
                    <a:lstStyle/>
                    <a:p>
                      <a:pPr algn="l" fontAlgn="ct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111858986"/>
                  </a:ext>
                </a:extLst>
              </a:tr>
              <a:tr h="403403">
                <a:tc>
                  <a:txBody>
                    <a:bodyPr/>
                    <a:lstStyle/>
                    <a:p>
                      <a:r>
                        <a:rPr lang="en-US" sz="1600" dirty="0"/>
                        <a:t>End of</a:t>
                      </a:r>
                      <a:r>
                        <a:rPr lang="en-US" sz="1600" baseline="0" dirty="0"/>
                        <a:t> Trial Reconciler</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dirty="0"/>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High</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Low</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marL="0" algn="ctr" defTabSz="914400" rtl="0" eaLnBrk="1" latinLnBrk="0" hangingPunct="1"/>
                      <a:r>
                        <a:rPr lang="en-US" sz="1600" kern="1200">
                          <a:solidFill>
                            <a:schemeClr val="dk1"/>
                          </a:solidFill>
                          <a:latin typeface="+mn-lt"/>
                          <a:ea typeface="+mn-ea"/>
                          <a:cs typeface="+mn-cs"/>
                        </a:rPr>
                        <a:t>1</a:t>
                      </a:r>
                      <a:endParaRPr lang="en-US" sz="1600" kern="1200" dirty="0">
                        <a:solidFill>
                          <a:schemeClr val="dk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466000633"/>
                  </a:ext>
                </a:extLst>
              </a:tr>
              <a:tr h="600701">
                <a:tc>
                  <a:txBody>
                    <a:bodyPr/>
                    <a:lstStyle/>
                    <a:p>
                      <a:r>
                        <a:rPr lang="en-US" sz="1600" dirty="0"/>
                        <a:t>Content Reuse</a:t>
                      </a:r>
                      <a:r>
                        <a:rPr lang="en-US" sz="1600" baseline="0" dirty="0"/>
                        <a:t> Platform- Ph1</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dirty="0"/>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Medium</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Low</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a:t>2</a:t>
                      </a:r>
                      <a:endParaRPr lang="en-US" sz="16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830706070"/>
                  </a:ext>
                </a:extLst>
              </a:tr>
              <a:tr h="403403">
                <a:tc>
                  <a:txBody>
                    <a:bodyPr/>
                    <a:lstStyle/>
                    <a:p>
                      <a:r>
                        <a:rPr lang="en-US" sz="1600" dirty="0"/>
                        <a:t>Registry Posting Assistant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dirty="0"/>
                        <a:t>High</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High</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Low</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a:t>3</a:t>
                      </a:r>
                      <a:endParaRPr lang="en-US" sz="16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932336686"/>
                  </a:ext>
                </a:extLst>
              </a:tr>
              <a:tr h="600701">
                <a:tc>
                  <a:txBody>
                    <a:bodyPr/>
                    <a:lstStyle/>
                    <a:p>
                      <a:r>
                        <a:rPr lang="en-US" sz="1600" dirty="0"/>
                        <a:t>Auto Document Formatter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Medium</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High</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Low</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a:t>4</a:t>
                      </a:r>
                      <a:endParaRPr lang="en-US" sz="1600"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208600994"/>
                  </a:ext>
                </a:extLst>
              </a:tr>
              <a:tr h="600701">
                <a:tc>
                  <a:txBody>
                    <a:bodyPr/>
                    <a:lstStyle/>
                    <a:p>
                      <a:r>
                        <a:rPr lang="en-US" sz="1600" dirty="0"/>
                        <a:t>Lab Invoice Reconciler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dirty="0"/>
                        <a:t>Medium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High</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Low</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a:t>5</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3746865122"/>
                  </a:ext>
                </a:extLst>
              </a:tr>
            </a:tbl>
          </a:graphicData>
        </a:graphic>
      </p:graphicFrame>
      <p:sp>
        <p:nvSpPr>
          <p:cNvPr id="5" name="5-Point Star 4"/>
          <p:cNvSpPr/>
          <p:nvPr/>
        </p:nvSpPr>
        <p:spPr>
          <a:xfrm>
            <a:off x="6446699" y="4035106"/>
            <a:ext cx="180109" cy="152400"/>
          </a:xfrm>
          <a:prstGeom prst="star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7898748" y="4052794"/>
            <a:ext cx="180109" cy="152400"/>
          </a:xfrm>
          <a:prstGeom prst="star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9517159" y="4052794"/>
            <a:ext cx="180109" cy="152400"/>
          </a:xfrm>
          <a:prstGeom prst="star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335862" y="3441780"/>
            <a:ext cx="471055" cy="152400"/>
            <a:chOff x="8482444" y="7183582"/>
            <a:chExt cx="471055" cy="152400"/>
          </a:xfrm>
          <a:solidFill>
            <a:schemeClr val="accent6">
              <a:lumMod val="75000"/>
            </a:schemeClr>
          </a:solidFill>
        </p:grpSpPr>
        <p:sp>
          <p:nvSpPr>
            <p:cNvPr id="28" name="5-Point Star 27"/>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371685" y="1658258"/>
            <a:ext cx="471055" cy="152400"/>
            <a:chOff x="8482444" y="7183582"/>
            <a:chExt cx="471055" cy="152400"/>
          </a:xfrm>
          <a:solidFill>
            <a:schemeClr val="accent6">
              <a:lumMod val="75000"/>
            </a:schemeClr>
          </a:solidFill>
        </p:grpSpPr>
        <p:sp>
          <p:nvSpPr>
            <p:cNvPr id="31" name="5-Point Star 30"/>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6245808" y="1665952"/>
            <a:ext cx="713507" cy="152400"/>
            <a:chOff x="7093527" y="4024746"/>
            <a:chExt cx="713507" cy="152400"/>
          </a:xfrm>
          <a:solidFill>
            <a:schemeClr val="accent6">
              <a:lumMod val="75000"/>
            </a:schemeClr>
          </a:solidFill>
        </p:grpSpPr>
        <p:sp>
          <p:nvSpPr>
            <p:cNvPr id="34" name="5-Point Star 33"/>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7753274" y="1665952"/>
            <a:ext cx="471055" cy="152400"/>
            <a:chOff x="8482444" y="7183582"/>
            <a:chExt cx="471055" cy="152400"/>
          </a:xfrm>
          <a:solidFill>
            <a:schemeClr val="accent6">
              <a:lumMod val="75000"/>
            </a:schemeClr>
          </a:solidFill>
        </p:grpSpPr>
        <p:sp>
          <p:nvSpPr>
            <p:cNvPr id="38" name="5-Point Star 37"/>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6245808" y="2257142"/>
            <a:ext cx="713507" cy="152400"/>
            <a:chOff x="7093527" y="4024746"/>
            <a:chExt cx="713507" cy="152400"/>
          </a:xfrm>
          <a:solidFill>
            <a:schemeClr val="accent6">
              <a:lumMod val="75000"/>
            </a:schemeClr>
          </a:solidFill>
        </p:grpSpPr>
        <p:sp>
          <p:nvSpPr>
            <p:cNvPr id="45" name="5-Point Star 44"/>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632048" y="2257142"/>
            <a:ext cx="713507" cy="152400"/>
            <a:chOff x="7093527" y="4024746"/>
            <a:chExt cx="713507" cy="152400"/>
          </a:xfrm>
          <a:solidFill>
            <a:schemeClr val="accent6">
              <a:lumMod val="75000"/>
            </a:schemeClr>
          </a:solidFill>
        </p:grpSpPr>
        <p:sp>
          <p:nvSpPr>
            <p:cNvPr id="49" name="5-Point Star 48"/>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9250459" y="2257142"/>
            <a:ext cx="713507" cy="152400"/>
            <a:chOff x="7093527" y="4024746"/>
            <a:chExt cx="713507" cy="152400"/>
          </a:xfrm>
          <a:solidFill>
            <a:schemeClr val="accent6">
              <a:lumMod val="75000"/>
            </a:schemeClr>
          </a:solidFill>
        </p:grpSpPr>
        <p:sp>
          <p:nvSpPr>
            <p:cNvPr id="53" name="5-Point Star 52"/>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6245808" y="2868156"/>
            <a:ext cx="713507" cy="152400"/>
            <a:chOff x="7093527" y="4024746"/>
            <a:chExt cx="713507" cy="152400"/>
          </a:xfrm>
          <a:solidFill>
            <a:schemeClr val="accent6">
              <a:lumMod val="75000"/>
            </a:schemeClr>
          </a:solidFill>
        </p:grpSpPr>
        <p:sp>
          <p:nvSpPr>
            <p:cNvPr id="57" name="5-Point Star 56"/>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7632048" y="2859373"/>
            <a:ext cx="713507" cy="152400"/>
            <a:chOff x="7093527" y="4024746"/>
            <a:chExt cx="713507" cy="152400"/>
          </a:xfrm>
          <a:solidFill>
            <a:schemeClr val="accent6">
              <a:lumMod val="75000"/>
            </a:schemeClr>
          </a:solidFill>
        </p:grpSpPr>
        <p:sp>
          <p:nvSpPr>
            <p:cNvPr id="61" name="5-Point Star 60"/>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5-Point Star 61"/>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5-Point Star 62"/>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a:off x="9410814" y="2869643"/>
            <a:ext cx="471055" cy="152400"/>
            <a:chOff x="8482444" y="7183582"/>
            <a:chExt cx="471055" cy="152400"/>
          </a:xfrm>
          <a:solidFill>
            <a:schemeClr val="accent6">
              <a:lumMod val="75000"/>
            </a:schemeClr>
          </a:solidFill>
        </p:grpSpPr>
        <p:sp>
          <p:nvSpPr>
            <p:cNvPr id="65" name="5-Point Star 64"/>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5-Point Star 65"/>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7632048" y="3477683"/>
            <a:ext cx="713507" cy="152400"/>
            <a:chOff x="7093527" y="4024746"/>
            <a:chExt cx="713507" cy="152400"/>
          </a:xfrm>
          <a:solidFill>
            <a:schemeClr val="accent6">
              <a:lumMod val="75000"/>
            </a:schemeClr>
          </a:solidFill>
        </p:grpSpPr>
        <p:sp>
          <p:nvSpPr>
            <p:cNvPr id="68" name="5-Point Star 67"/>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5-Point Star 68"/>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5-Point Star 69"/>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9385459" y="3491239"/>
            <a:ext cx="471055" cy="152400"/>
            <a:chOff x="8482444" y="7183582"/>
            <a:chExt cx="471055" cy="152400"/>
          </a:xfrm>
          <a:solidFill>
            <a:schemeClr val="accent6">
              <a:lumMod val="75000"/>
            </a:schemeClr>
          </a:solidFill>
        </p:grpSpPr>
        <p:sp>
          <p:nvSpPr>
            <p:cNvPr id="72" name="5-Point Star 71"/>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687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Top Recommendations</a:t>
            </a:r>
          </a:p>
        </p:txBody>
      </p:sp>
      <p:sp>
        <p:nvSpPr>
          <p:cNvPr id="3" name="Slide Number Placeholder 2"/>
          <p:cNvSpPr>
            <a:spLocks noGrp="1"/>
          </p:cNvSpPr>
          <p:nvPr>
            <p:ph type="sldNum" sz="quarter" idx="4294967295"/>
          </p:nvPr>
        </p:nvSpPr>
        <p:spPr>
          <a:xfrm>
            <a:off x="9239250" y="6546850"/>
            <a:ext cx="2743200" cy="365125"/>
          </a:xfrm>
          <a:prstGeom prst="rect">
            <a:avLst/>
          </a:prstGeom>
        </p:spPr>
        <p:txBody>
          <a:bodyPr/>
          <a:lstStyle/>
          <a:p>
            <a:fld id="{B0F44E99-70CB-4F4A-9930-CBFFEC315CCC}" type="slidenum">
              <a:rPr lang="en-US" smtClean="0"/>
              <a:pPr/>
              <a:t>77</a:t>
            </a:fld>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29059392"/>
              </p:ext>
            </p:extLst>
          </p:nvPr>
        </p:nvGraphicFramePr>
        <p:xfrm>
          <a:off x="481650" y="766290"/>
          <a:ext cx="11500800" cy="4336164"/>
        </p:xfrm>
        <a:graphic>
          <a:graphicData uri="http://schemas.openxmlformats.org/drawingml/2006/table">
            <a:tbl>
              <a:tblPr firstRow="1" firstCol="1"/>
              <a:tblGrid>
                <a:gridCol w="3649675">
                  <a:extLst>
                    <a:ext uri="{9D8B030D-6E8A-4147-A177-3AD203B41FA5}">
                      <a16:colId xmlns:a16="http://schemas.microsoft.com/office/drawing/2014/main" xmlns="" val="3288611451"/>
                    </a:ext>
                  </a:extLst>
                </a:gridCol>
                <a:gridCol w="1961003">
                  <a:extLst>
                    <a:ext uri="{9D8B030D-6E8A-4147-A177-3AD203B41FA5}">
                      <a16:colId xmlns:a16="http://schemas.microsoft.com/office/drawing/2014/main" xmlns="" val="1495349344"/>
                    </a:ext>
                  </a:extLst>
                </a:gridCol>
                <a:gridCol w="2909469">
                  <a:extLst>
                    <a:ext uri="{9D8B030D-6E8A-4147-A177-3AD203B41FA5}">
                      <a16:colId xmlns:a16="http://schemas.microsoft.com/office/drawing/2014/main" xmlns="" val="1479845369"/>
                    </a:ext>
                  </a:extLst>
                </a:gridCol>
                <a:gridCol w="2980653">
                  <a:extLst>
                    <a:ext uri="{9D8B030D-6E8A-4147-A177-3AD203B41FA5}">
                      <a16:colId xmlns:a16="http://schemas.microsoft.com/office/drawing/2014/main" xmlns="" val="867766418"/>
                    </a:ext>
                  </a:extLst>
                </a:gridCol>
              </a:tblGrid>
              <a:tr h="7319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Name</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2000">
                          <a:srgbClr val="9CE9BC"/>
                        </a:gs>
                        <a:gs pos="100000">
                          <a:srgbClr val="41D6B1"/>
                        </a:gs>
                      </a:gsLst>
                      <a:lin ang="5400000" scaled="0"/>
                    </a:gra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fontAlgn="b"/>
                      <a:r>
                        <a:rPr lang="en-US" sz="1600" b="1" u="none" strike="noStrike" dirty="0">
                          <a:solidFill>
                            <a:schemeClr val="tx1"/>
                          </a:solidFill>
                          <a:effectLst/>
                          <a:latin typeface="Calibri" panose="020F0502020204030204" pitchFamily="34" charset="0"/>
                        </a:rPr>
                        <a:t>Solution type</a:t>
                      </a:r>
                      <a:endParaRPr lang="en-US" sz="1600" b="1" i="0" u="none" strike="noStrike" dirty="0">
                        <a:solidFill>
                          <a:schemeClr val="tx1"/>
                        </a:solidFill>
                        <a:effectLst/>
                        <a:latin typeface="Calibri" panose="020F0502020204030204" pitchFamily="34" charset="0"/>
                      </a:endParaRPr>
                    </a:p>
                  </a:txBody>
                  <a:tcPr marL="9525" marR="9525" marT="9525"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a:txBody>
                    <a:bodyPr/>
                    <a:lstStyle/>
                    <a:p>
                      <a:pPr algn="ctr" fontAlgn="b"/>
                      <a:r>
                        <a:rPr lang="en-US" sz="1600" b="1" i="0" u="none" strike="noStrike">
                          <a:solidFill>
                            <a:schemeClr val="tx1"/>
                          </a:solidFill>
                          <a:effectLst/>
                          <a:latin typeface="Calibri" panose="020F0502020204030204" pitchFamily="34" charset="0"/>
                        </a:rPr>
                        <a:t>ROI</a:t>
                      </a:r>
                      <a:endParaRPr lang="en-US" sz="16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tc>
                  <a:txBody>
                    <a:bodyPr/>
                    <a:lstStyle/>
                    <a:p>
                      <a:pPr algn="ctr" fontAlgn="b"/>
                      <a:r>
                        <a:rPr lang="en-US" sz="1600" b="1" i="0" u="none" strike="noStrike" dirty="0">
                          <a:solidFill>
                            <a:schemeClr val="tx1"/>
                          </a:solidFill>
                          <a:effectLst/>
                          <a:latin typeface="Calibri" panose="020F0502020204030204" pitchFamily="34" charset="0"/>
                        </a:rPr>
                        <a:t>Business Impact</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gradFill>
                      <a:gsLst>
                        <a:gs pos="0">
                          <a:srgbClr val="9CE9BC"/>
                        </a:gs>
                        <a:gs pos="100000">
                          <a:srgbClr val="41D6B1"/>
                        </a:gs>
                      </a:gsLst>
                      <a:lin ang="5400000" scaled="0"/>
                    </a:gradFill>
                  </a:tcPr>
                </a:tc>
                <a:extLst>
                  <a:ext uri="{0D108BD9-81ED-4DB2-BD59-A6C34878D82A}">
                    <a16:rowId xmlns:a16="http://schemas.microsoft.com/office/drawing/2014/main" xmlns="" val="2528450926"/>
                  </a:ext>
                </a:extLst>
              </a:tr>
              <a:tr h="600701">
                <a:tc>
                  <a:txBody>
                    <a:bodyPr/>
                    <a:lstStyle/>
                    <a:p>
                      <a:r>
                        <a:rPr lang="en-US" sz="1600" dirty="0"/>
                        <a:t>Automated Dataset  Specifications and Programming (DAFFY)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Transformative</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a:solidFill>
                            <a:schemeClr val="tx1"/>
                          </a:solidFill>
                        </a:rPr>
                        <a:t>$ </a:t>
                      </a:r>
                      <a:r>
                        <a:rPr lang="en-US" sz="1600" dirty="0" smtClean="0">
                          <a:solidFill>
                            <a:schemeClr val="tx1"/>
                          </a:solidFill>
                        </a:rPr>
                        <a:t>1.3 M </a:t>
                      </a:r>
                      <a:r>
                        <a:rPr lang="en-US" sz="1600" dirty="0">
                          <a:solidFill>
                            <a:schemeClr val="tx1"/>
                          </a:solidFill>
                        </a:rPr>
                        <a:t>to $ </a:t>
                      </a:r>
                      <a:r>
                        <a:rPr lang="en-US" sz="1600" dirty="0" smtClean="0">
                          <a:solidFill>
                            <a:schemeClr val="tx1"/>
                          </a:solidFill>
                        </a:rPr>
                        <a:t>2.8 M</a:t>
                      </a:r>
                      <a:endParaRPr lang="en-US" sz="1600" dirty="0">
                        <a:solidFill>
                          <a:schemeClr val="tx1"/>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709741394"/>
                  </a:ext>
                </a:extLst>
              </a:tr>
              <a:tr h="600701">
                <a:tc>
                  <a:txBody>
                    <a:bodyPr/>
                    <a:lstStyle/>
                    <a:p>
                      <a:r>
                        <a:rPr lang="en-US" sz="1600" dirty="0"/>
                        <a:t>Issue Tracking &amp; Management System</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Shared</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a:solidFill>
                            <a:schemeClr val="tx1"/>
                          </a:solidFill>
                        </a:rPr>
                        <a:t>$ </a:t>
                      </a:r>
                      <a:r>
                        <a:rPr lang="en-US" sz="1600" dirty="0" smtClean="0">
                          <a:solidFill>
                            <a:schemeClr val="tx1"/>
                          </a:solidFill>
                        </a:rPr>
                        <a:t>3.3 M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 </a:t>
                      </a:r>
                      <a:r>
                        <a:rPr lang="en-US" sz="1600" dirty="0" smtClean="0">
                          <a:solidFill>
                            <a:schemeClr val="tx1"/>
                          </a:solidFill>
                        </a:rPr>
                        <a:t>5.2 M</a:t>
                      </a:r>
                      <a:endParaRPr lang="en-US" sz="1600" dirty="0">
                        <a:solidFill>
                          <a:schemeClr val="tx1"/>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940709351"/>
                  </a:ext>
                </a:extLst>
              </a:tr>
              <a:tr h="600701">
                <a:tc>
                  <a:txBody>
                    <a:bodyPr/>
                    <a:lstStyle/>
                    <a:p>
                      <a:r>
                        <a:rPr lang="en-US" sz="1600" dirty="0"/>
                        <a:t>Translation</a:t>
                      </a:r>
                      <a:r>
                        <a:rPr lang="en-US" sz="1600" baseline="0" dirty="0"/>
                        <a:t> Workbench</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Shared</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smtClean="0">
                          <a:solidFill>
                            <a:srgbClr val="FF0000"/>
                          </a:solidFill>
                        </a:rPr>
                        <a:t>-($ </a:t>
                      </a:r>
                      <a:r>
                        <a:rPr lang="en-US" sz="1600" dirty="0">
                          <a:solidFill>
                            <a:srgbClr val="FF0000"/>
                          </a:solidFill>
                        </a:rPr>
                        <a:t>1 </a:t>
                      </a:r>
                      <a:r>
                        <a:rPr lang="en-US" sz="1600" dirty="0" smtClean="0">
                          <a:solidFill>
                            <a:srgbClr val="FF0000"/>
                          </a:solidFill>
                        </a:rPr>
                        <a:t>M </a:t>
                      </a:r>
                      <a:r>
                        <a:rPr lang="en-US" sz="1600" dirty="0">
                          <a:solidFill>
                            <a:srgbClr val="FF0000"/>
                          </a:solidFill>
                        </a:rPr>
                        <a:t>to </a:t>
                      </a:r>
                      <a:r>
                        <a:rPr lang="en-US" sz="1600" dirty="0" smtClean="0">
                          <a:solidFill>
                            <a:srgbClr val="FF0000"/>
                          </a:solidFill>
                        </a:rPr>
                        <a:t>$ 1.3 M)</a:t>
                      </a:r>
                      <a:endParaRPr lang="en-US" sz="1600" dirty="0">
                        <a:solidFill>
                          <a:srgbClr val="FF0000"/>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1411068531"/>
                  </a:ext>
                </a:extLst>
              </a:tr>
              <a:tr h="600701">
                <a:tc>
                  <a:txBody>
                    <a:bodyPr/>
                    <a:lstStyle/>
                    <a:p>
                      <a:r>
                        <a:rPr lang="en-US" sz="1600" dirty="0"/>
                        <a:t>Study Build</a:t>
                      </a:r>
                      <a:r>
                        <a:rPr lang="en-US" sz="1600" baseline="0" dirty="0"/>
                        <a:t> Assistant</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Point</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rPr>
                        <a:t>-($ 1.7 M </a:t>
                      </a:r>
                      <a:r>
                        <a:rPr lang="en-US" sz="1600" dirty="0">
                          <a:solidFill>
                            <a:srgbClr val="FF0000"/>
                          </a:solidFill>
                        </a:rPr>
                        <a:t>to </a:t>
                      </a:r>
                      <a:r>
                        <a:rPr lang="en-US" sz="1600" dirty="0" smtClean="0">
                          <a:solidFill>
                            <a:srgbClr val="FF0000"/>
                          </a:solidFill>
                        </a:rPr>
                        <a:t>$ </a:t>
                      </a:r>
                      <a:r>
                        <a:rPr lang="en-US" sz="1600" dirty="0">
                          <a:solidFill>
                            <a:srgbClr val="FF0000"/>
                          </a:solidFill>
                        </a:rPr>
                        <a:t>1.5</a:t>
                      </a:r>
                      <a:r>
                        <a:rPr lang="en-US" sz="1600" baseline="0" dirty="0">
                          <a:solidFill>
                            <a:srgbClr val="FF0000"/>
                          </a:solidFill>
                        </a:rPr>
                        <a:t> </a:t>
                      </a:r>
                      <a:r>
                        <a:rPr lang="en-US" sz="1600" baseline="0" dirty="0" smtClean="0">
                          <a:solidFill>
                            <a:srgbClr val="FF0000"/>
                          </a:solidFill>
                        </a:rPr>
                        <a:t>M)</a:t>
                      </a:r>
                      <a:endParaRPr lang="en-US" sz="1600" dirty="0">
                        <a:solidFill>
                          <a:srgbClr val="FF0000"/>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4025890194"/>
                  </a:ext>
                </a:extLst>
              </a:tr>
              <a:tr h="600701">
                <a:tc>
                  <a:txBody>
                    <a:bodyPr/>
                    <a:lstStyle/>
                    <a:p>
                      <a:r>
                        <a:rPr lang="en-US" sz="1600" dirty="0"/>
                        <a:t>Project Management Tool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Shared</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a:solidFill>
                            <a:schemeClr val="tx1"/>
                          </a:solidFill>
                        </a:rPr>
                        <a:t>$ </a:t>
                      </a:r>
                      <a:r>
                        <a:rPr lang="en-US" sz="1600" dirty="0" smtClean="0">
                          <a:solidFill>
                            <a:schemeClr val="tx1"/>
                          </a:solidFill>
                        </a:rPr>
                        <a:t>0.65 M</a:t>
                      </a:r>
                      <a:r>
                        <a:rPr lang="en-US" sz="1600" baseline="0" dirty="0" smtClean="0">
                          <a:solidFill>
                            <a:schemeClr val="tx1"/>
                          </a:solidFill>
                        </a:rPr>
                        <a:t> </a:t>
                      </a:r>
                      <a:r>
                        <a:rPr lang="en-US" sz="1600" baseline="0" dirty="0">
                          <a:solidFill>
                            <a:schemeClr val="tx1"/>
                          </a:solidFill>
                        </a:rPr>
                        <a:t>to</a:t>
                      </a:r>
                      <a:r>
                        <a:rPr lang="en-US" sz="1600" dirty="0">
                          <a:solidFill>
                            <a:schemeClr val="tx1"/>
                          </a:solidFill>
                        </a:rPr>
                        <a:t> $ </a:t>
                      </a:r>
                      <a:r>
                        <a:rPr lang="en-US" sz="1600" dirty="0" smtClean="0">
                          <a:solidFill>
                            <a:schemeClr val="tx1"/>
                          </a:solidFill>
                        </a:rPr>
                        <a:t>2.0 M</a:t>
                      </a:r>
                      <a:endParaRPr lang="en-US" sz="1600" dirty="0">
                        <a:solidFill>
                          <a:schemeClr val="tx1"/>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2192255744"/>
                  </a:ext>
                </a:extLst>
              </a:tr>
              <a:tr h="600701">
                <a:tc>
                  <a:txBody>
                    <a:bodyPr/>
                    <a:lstStyle/>
                    <a:p>
                      <a:r>
                        <a:rPr lang="en-US" sz="1600" dirty="0"/>
                        <a:t>eTMF Upload</a:t>
                      </a:r>
                      <a:r>
                        <a:rPr lang="en-US" sz="1600" baseline="0" dirty="0"/>
                        <a:t> Assistant</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r>
                        <a:rPr lang="en-US" sz="1600"/>
                        <a:t>Point</a:t>
                      </a:r>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pPr algn="ctr"/>
                      <a:r>
                        <a:rPr lang="en-US" sz="1600" dirty="0">
                          <a:solidFill>
                            <a:schemeClr val="tx1"/>
                          </a:solidFill>
                        </a:rPr>
                        <a:t>$ 0 </a:t>
                      </a:r>
                      <a:r>
                        <a:rPr lang="en-US" sz="1600" dirty="0" smtClean="0">
                          <a:solidFill>
                            <a:schemeClr val="tx1"/>
                          </a:solidFill>
                        </a:rPr>
                        <a:t>M </a:t>
                      </a:r>
                      <a:r>
                        <a:rPr lang="en-US" sz="1600" dirty="0">
                          <a:solidFill>
                            <a:schemeClr val="tx1"/>
                          </a:solidFill>
                        </a:rPr>
                        <a:t>to $ </a:t>
                      </a:r>
                      <a:r>
                        <a:rPr lang="en-US" sz="1600" dirty="0" smtClean="0">
                          <a:solidFill>
                            <a:schemeClr val="tx1"/>
                          </a:solidFill>
                        </a:rPr>
                        <a:t>0.06 M</a:t>
                      </a:r>
                      <a:endParaRPr lang="en-US" sz="1600" dirty="0">
                        <a:solidFill>
                          <a:schemeClr val="tx1"/>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tc>
                  <a:txBody>
                    <a:bodyPr/>
                    <a:lstStyle/>
                    <a:p>
                      <a:endParaRPr lang="en-US" sz="160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6F6F9"/>
                    </a:solidFill>
                  </a:tcPr>
                </a:tc>
                <a:extLst>
                  <a:ext uri="{0D108BD9-81ED-4DB2-BD59-A6C34878D82A}">
                    <a16:rowId xmlns:a16="http://schemas.microsoft.com/office/drawing/2014/main" xmlns="" val="550300834"/>
                  </a:ext>
                </a:extLst>
              </a:tr>
            </a:tbl>
          </a:graphicData>
        </a:graphic>
      </p:graphicFrame>
      <p:grpSp>
        <p:nvGrpSpPr>
          <p:cNvPr id="27" name="Group 26"/>
          <p:cNvGrpSpPr/>
          <p:nvPr/>
        </p:nvGrpSpPr>
        <p:grpSpPr>
          <a:xfrm>
            <a:off x="9971219" y="4613402"/>
            <a:ext cx="471055" cy="152400"/>
            <a:chOff x="8482444" y="7183582"/>
            <a:chExt cx="471055" cy="152400"/>
          </a:xfrm>
          <a:solidFill>
            <a:schemeClr val="accent6">
              <a:lumMod val="75000"/>
            </a:schemeClr>
          </a:solidFill>
        </p:grpSpPr>
        <p:sp>
          <p:nvSpPr>
            <p:cNvPr id="28" name="5-Point Star 27"/>
            <p:cNvSpPr/>
            <p:nvPr/>
          </p:nvSpPr>
          <p:spPr>
            <a:xfrm>
              <a:off x="8773390"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8482444" y="7183582"/>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9824030" y="4034282"/>
            <a:ext cx="713507" cy="152400"/>
            <a:chOff x="7093527" y="4024746"/>
            <a:chExt cx="713507" cy="152400"/>
          </a:xfrm>
          <a:solidFill>
            <a:schemeClr val="accent6">
              <a:lumMod val="75000"/>
            </a:schemeClr>
          </a:solidFill>
        </p:grpSpPr>
        <p:sp>
          <p:nvSpPr>
            <p:cNvPr id="34" name="5-Point Star 33"/>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9805286" y="1700181"/>
            <a:ext cx="713507" cy="152400"/>
            <a:chOff x="7093527" y="4024746"/>
            <a:chExt cx="713507" cy="152400"/>
          </a:xfrm>
          <a:solidFill>
            <a:schemeClr val="accent6">
              <a:lumMod val="75000"/>
            </a:schemeClr>
          </a:solidFill>
        </p:grpSpPr>
        <p:sp>
          <p:nvSpPr>
            <p:cNvPr id="45" name="5-Point Star 44"/>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9825747" y="2290811"/>
            <a:ext cx="713507" cy="152400"/>
            <a:chOff x="7093527" y="4024746"/>
            <a:chExt cx="713507" cy="152400"/>
          </a:xfrm>
          <a:solidFill>
            <a:schemeClr val="accent6">
              <a:lumMod val="75000"/>
            </a:schemeClr>
          </a:solidFill>
        </p:grpSpPr>
        <p:sp>
          <p:nvSpPr>
            <p:cNvPr id="57" name="5-Point Star 56"/>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5-Point Star 57"/>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5-Point Star 58"/>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9807205" y="2861476"/>
            <a:ext cx="713507" cy="152400"/>
            <a:chOff x="7093527" y="4024746"/>
            <a:chExt cx="713507" cy="152400"/>
          </a:xfrm>
          <a:solidFill>
            <a:schemeClr val="accent6">
              <a:lumMod val="75000"/>
            </a:schemeClr>
          </a:solidFill>
        </p:grpSpPr>
        <p:sp>
          <p:nvSpPr>
            <p:cNvPr id="75" name="5-Point Star 74"/>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5-Point Star 76"/>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a:off x="9825747" y="3455162"/>
            <a:ext cx="713507" cy="152400"/>
            <a:chOff x="7093527" y="4024746"/>
            <a:chExt cx="713507" cy="152400"/>
          </a:xfrm>
          <a:solidFill>
            <a:schemeClr val="accent6">
              <a:lumMod val="75000"/>
            </a:schemeClr>
          </a:solidFill>
        </p:grpSpPr>
        <p:sp>
          <p:nvSpPr>
            <p:cNvPr id="79" name="5-Point Star 78"/>
            <p:cNvSpPr/>
            <p:nvPr/>
          </p:nvSpPr>
          <p:spPr>
            <a:xfrm>
              <a:off x="7626925"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7384473"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5-Point Star 80"/>
            <p:cNvSpPr/>
            <p:nvPr/>
          </p:nvSpPr>
          <p:spPr>
            <a:xfrm>
              <a:off x="7093527" y="4024746"/>
              <a:ext cx="180109" cy="152400"/>
            </a:xfrm>
            <a:prstGeom prst="star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068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757137"/>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368473"/>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282792"/>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069153" y="3525322"/>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216672"/>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2" name="Title 1"/>
          <p:cNvSpPr>
            <a:spLocks noGrp="1"/>
          </p:cNvSpPr>
          <p:nvPr>
            <p:ph type="title"/>
          </p:nvPr>
        </p:nvSpPr>
        <p:spPr>
          <a:xfrm>
            <a:off x="668937" y="147432"/>
            <a:ext cx="8441645" cy="339086"/>
          </a:xfrm>
        </p:spPr>
        <p:txBody>
          <a:bodyPr/>
          <a:lstStyle/>
          <a:p>
            <a:r>
              <a:rPr lang="en-US" dirty="0" smtClean="0">
                <a:solidFill>
                  <a:schemeClr val="tx1">
                    <a:lumMod val="75000"/>
                    <a:lumOff val="25000"/>
                  </a:schemeClr>
                </a:solidFill>
              </a:rPr>
              <a:t>Trial Management</a:t>
            </a:r>
            <a:endParaRPr lang="en-US" dirty="0">
              <a:solidFill>
                <a:schemeClr val="tx1">
                  <a:lumMod val="75000"/>
                  <a:lumOff val="25000"/>
                </a:schemeClr>
              </a:solidFill>
            </a:endParaRPr>
          </a:p>
        </p:txBody>
      </p:sp>
      <p:sp>
        <p:nvSpPr>
          <p:cNvPr id="7" name="TextBox 6"/>
          <p:cNvSpPr txBox="1"/>
          <p:nvPr/>
        </p:nvSpPr>
        <p:spPr>
          <a:xfrm>
            <a:off x="10083002" y="2892502"/>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39" name="Oval 38"/>
          <p:cNvSpPr/>
          <p:nvPr/>
        </p:nvSpPr>
        <p:spPr>
          <a:xfrm>
            <a:off x="8375759" y="3697338"/>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253864"/>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xtBox 43"/>
          <p:cNvSpPr txBox="1"/>
          <p:nvPr/>
        </p:nvSpPr>
        <p:spPr>
          <a:xfrm>
            <a:off x="8977856" y="37830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46" name="Oval 45"/>
          <p:cNvSpPr/>
          <p:nvPr/>
        </p:nvSpPr>
        <p:spPr>
          <a:xfrm>
            <a:off x="6432628" y="1873444"/>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245978"/>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5067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p:cNvSpPr txBox="1"/>
          <p:nvPr/>
        </p:nvSpPr>
        <p:spPr>
          <a:xfrm>
            <a:off x="2131376" y="5278144"/>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2" name="Oval 51"/>
          <p:cNvSpPr/>
          <p:nvPr/>
        </p:nvSpPr>
        <p:spPr>
          <a:xfrm>
            <a:off x="6392305" y="3713764"/>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2432911" y="2593219"/>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54" name="Oval 53"/>
          <p:cNvSpPr/>
          <p:nvPr/>
        </p:nvSpPr>
        <p:spPr>
          <a:xfrm>
            <a:off x="8936875" y="2290942"/>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4584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361100"/>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501111"/>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6443508" y="2340628"/>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2892584"/>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803939"/>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328787"/>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5" name="Oval 64"/>
          <p:cNvSpPr/>
          <p:nvPr/>
        </p:nvSpPr>
        <p:spPr>
          <a:xfrm>
            <a:off x="10351336" y="338463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p:cNvSpPr txBox="1"/>
          <p:nvPr/>
        </p:nvSpPr>
        <p:spPr>
          <a:xfrm>
            <a:off x="5834245" y="4364712"/>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68" name="Oval 67"/>
          <p:cNvSpPr/>
          <p:nvPr/>
        </p:nvSpPr>
        <p:spPr>
          <a:xfrm>
            <a:off x="5816976" y="3376417"/>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p:cNvSpPr txBox="1"/>
          <p:nvPr/>
        </p:nvSpPr>
        <p:spPr>
          <a:xfrm>
            <a:off x="5132992" y="2870595"/>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10" name="Diamond 9"/>
          <p:cNvSpPr/>
          <p:nvPr/>
        </p:nvSpPr>
        <p:spPr>
          <a:xfrm>
            <a:off x="3449138" y="82332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970560"/>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03674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168034"/>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234218"/>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a:grpSpLocks noChangeAspect="1"/>
          </p:cNvGrpSpPr>
          <p:nvPr/>
        </p:nvGrpSpPr>
        <p:grpSpPr>
          <a:xfrm>
            <a:off x="8919118" y="5008728"/>
            <a:ext cx="2820227" cy="1135467"/>
            <a:chOff x="8203804" y="5148072"/>
            <a:chExt cx="3435650" cy="113546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noChangeAspect="1"/>
            </p:cNvSpPr>
            <p:nvPr/>
          </p:nvSpPr>
          <p:spPr>
            <a:xfrm>
              <a:off x="8379062" y="5285232"/>
              <a:ext cx="274320" cy="2743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noChangeAspect="1"/>
            </p:cNvSpPr>
            <p:nvPr/>
          </p:nvSpPr>
          <p:spPr>
            <a:xfrm>
              <a:off x="9113630" y="5239512"/>
              <a:ext cx="365760"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noChangeAspect="1"/>
            </p:cNvSpPr>
            <p:nvPr/>
          </p:nvSpPr>
          <p:spPr>
            <a:xfrm>
              <a:off x="9983834" y="5193792"/>
              <a:ext cx="457200" cy="457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noChangeAspect="1"/>
            </p:cNvSpPr>
            <p:nvPr/>
          </p:nvSpPr>
          <p:spPr>
            <a:xfrm>
              <a:off x="10799174" y="5148072"/>
              <a:ext cx="548640"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03804" y="5687569"/>
              <a:ext cx="7737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855602" y="5687569"/>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14434" y="5687569"/>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791545" y="5687569"/>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821156"/>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820444"/>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234043"/>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757137"/>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p:cNvSpPr/>
          <p:nvPr/>
        </p:nvSpPr>
        <p:spPr>
          <a:xfrm>
            <a:off x="8691412" y="5016153"/>
            <a:ext cx="3209914" cy="10138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p:cNvSpPr/>
          <p:nvPr/>
        </p:nvSpPr>
        <p:spPr>
          <a:xfrm>
            <a:off x="209743" y="620327"/>
            <a:ext cx="11982257" cy="623767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76" name="TextBox 75"/>
          <p:cNvSpPr txBox="1"/>
          <p:nvPr/>
        </p:nvSpPr>
        <p:spPr>
          <a:xfrm>
            <a:off x="664039" y="1431517"/>
            <a:ext cx="367553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Project Management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Tool: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Integrated trial milestone information enabling resource management and view of trial deliverable execution, notifications/workflow automate communication and associated actions cross-functionally; reduces manual tracking and reliance on individual communications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8" name="TextBox 77"/>
          <p:cNvSpPr txBox="1"/>
          <p:nvPr/>
        </p:nvSpPr>
        <p:spPr>
          <a:xfrm>
            <a:off x="1557062" y="5207225"/>
            <a:ext cx="261586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End of trial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reconciler:</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Reconcile financial disclosure with payments, ERB name/address, investigators name and laboratory name information for CSR; reduces time pressure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80" name="TextBox 79"/>
          <p:cNvSpPr txBox="1"/>
          <p:nvPr/>
        </p:nvSpPr>
        <p:spPr>
          <a:xfrm>
            <a:off x="648458" y="3581371"/>
            <a:ext cx="188117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eTMF upload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Assistant:</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Upload documents from email/other locations to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Veeva</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populate document metadata; timely trial documentation, improves inspection readiness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0" name="Oval 69"/>
          <p:cNvSpPr/>
          <p:nvPr/>
        </p:nvSpPr>
        <p:spPr>
          <a:xfrm>
            <a:off x="1367920" y="584689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04089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25443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117226"/>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49785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1862941" y="2896258"/>
            <a:ext cx="278679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Lab Invoice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Reconciler:</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Reconcile lab payment invoices against the budget; effort focused on resolving issues vs. reviewing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9" name="TextBox 78"/>
          <p:cNvSpPr txBox="1"/>
          <p:nvPr/>
        </p:nvSpPr>
        <p:spPr>
          <a:xfrm>
            <a:off x="4555823" y="5169521"/>
            <a:ext cx="250815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eTMF QC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Assistant: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Check document quality during upload, identifies areas of correction; improves quality and inspection readiness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81" name="TextBox 80"/>
          <p:cNvSpPr txBox="1"/>
          <p:nvPr/>
        </p:nvSpPr>
        <p:spPr>
          <a:xfrm>
            <a:off x="3901730" y="3571489"/>
            <a:ext cx="2816736"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Clinical Access Management Portal (CAMP</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a:t>
            </a:r>
            <a:r>
              <a:rPr kumimoji="0" lang="en-US"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Centralize tracking of study team personnel, manage system (i.e. </a:t>
            </a:r>
            <a:r>
              <a:rPr kumimoji="0" lang="en-US" sz="1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InForm</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IWRS, training) access for study and site personnel based on role; automate tracking and system access.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73" name="Oval 72"/>
          <p:cNvSpPr/>
          <p:nvPr/>
        </p:nvSpPr>
        <p:spPr>
          <a:xfrm>
            <a:off x="5220643" y="59617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p:cNvCxnSpPr>
            <a:endCxn id="75" idx="1"/>
          </p:cNvCxnSpPr>
          <p:nvPr/>
        </p:nvCxnSpPr>
        <p:spPr>
          <a:xfrm>
            <a:off x="4140677" y="2065549"/>
            <a:ext cx="870143" cy="4590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p:cNvCxnSpPr/>
          <p:nvPr/>
        </p:nvCxnSpPr>
        <p:spPr>
          <a:xfrm flipH="1">
            <a:off x="3110516" y="3693612"/>
            <a:ext cx="197068" cy="58544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p:cNvCxnSpPr>
            <a:endCxn id="70" idx="2"/>
          </p:cNvCxnSpPr>
          <p:nvPr/>
        </p:nvCxnSpPr>
        <p:spPr>
          <a:xfrm flipH="1">
            <a:off x="1367920" y="4868247"/>
            <a:ext cx="172590" cy="10700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Straight Connector 101"/>
          <p:cNvCxnSpPr/>
          <p:nvPr/>
        </p:nvCxnSpPr>
        <p:spPr>
          <a:xfrm>
            <a:off x="2928498" y="5125653"/>
            <a:ext cx="23448" cy="4780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p:cNvCxnSpPr/>
          <p:nvPr/>
        </p:nvCxnSpPr>
        <p:spPr>
          <a:xfrm flipV="1">
            <a:off x="4216516" y="4432650"/>
            <a:ext cx="303445" cy="82793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p:cNvCxnSpPr/>
          <p:nvPr/>
        </p:nvCxnSpPr>
        <p:spPr>
          <a:xfrm flipV="1">
            <a:off x="5310098" y="5625138"/>
            <a:ext cx="216661" cy="3734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TextBox 121"/>
          <p:cNvSpPr txBox="1"/>
          <p:nvPr/>
        </p:nvSpPr>
        <p:spPr>
          <a:xfrm>
            <a:off x="7176968" y="659422"/>
            <a:ext cx="5016459" cy="5078313"/>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300" b="1" dirty="0">
              <a:solidFill>
                <a:srgbClr val="C00000"/>
              </a:solidFill>
              <a:latin typeface="Calibri" panose="020F0502020204030204"/>
            </a:endParaRPr>
          </a:p>
          <a:p>
            <a:pPr lvl="0">
              <a:defRPr/>
            </a:pPr>
            <a:r>
              <a:rPr lang="en-US" sz="1300" dirty="0" smtClean="0"/>
              <a:t>Facilitating proactive oversight and execution of Trial Deliverables from Setup to Submissions</a:t>
            </a:r>
          </a:p>
          <a:p>
            <a:pPr lvl="0">
              <a:defRPr/>
            </a:pPr>
            <a:endParaRPr kumimoji="0" lang="en-US" sz="13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a:t>C</a:t>
            </a:r>
            <a:r>
              <a:rPr lang="en-US" sz="1300" dirty="0" smtClean="0"/>
              <a:t>ycle time reduction with proactive decisions made for milestones on  critical path </a:t>
            </a:r>
          </a:p>
          <a:p>
            <a:pPr marL="115888" indent="-115888">
              <a:buFont typeface="Wingdings" panose="05000000000000000000" pitchFamily="2" charset="2"/>
              <a:buChar char="§"/>
              <a:defRPr/>
            </a:pPr>
            <a:r>
              <a:rPr lang="en-US" sz="1300" dirty="0"/>
              <a:t>E</a:t>
            </a:r>
            <a:r>
              <a:rPr lang="en-US" sz="1300" dirty="0" smtClean="0"/>
              <a:t>ffort </a:t>
            </a:r>
            <a:r>
              <a:rPr lang="en-US" sz="1300" dirty="0"/>
              <a:t>savings by </a:t>
            </a:r>
            <a:r>
              <a:rPr lang="en-US" sz="1300" dirty="0" smtClean="0"/>
              <a:t>implementing of Trial management tools </a:t>
            </a:r>
          </a:p>
          <a:p>
            <a:pPr marL="115888" indent="-115888">
              <a:buFont typeface="Wingdings" panose="05000000000000000000" pitchFamily="2" charset="2"/>
              <a:buChar char="§"/>
              <a:defRPr/>
            </a:pPr>
            <a:r>
              <a:rPr lang="en-US" sz="1300" dirty="0" smtClean="0"/>
              <a:t>Improved quality of data and documents uploaded</a:t>
            </a:r>
          </a:p>
          <a:p>
            <a:pPr marL="115888" indent="-115888">
              <a:buFont typeface="Wingdings" panose="05000000000000000000" pitchFamily="2" charset="2"/>
              <a:buChar char="§"/>
              <a:defRPr/>
            </a:pPr>
            <a:endParaRPr lang="en-US" sz="1300" b="1" dirty="0">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Next Steps</a:t>
            </a:r>
          </a:p>
          <a:p>
            <a:pPr marL="115888" indent="-115888">
              <a:buFont typeface="Wingdings" panose="05000000000000000000" pitchFamily="2" charset="2"/>
              <a:buChar char="§"/>
              <a:defRPr/>
            </a:pPr>
            <a:r>
              <a:rPr lang="en-US" sz="1300" dirty="0"/>
              <a:t>Aggregate all milestones, tasks, dependencies and enlist all business rules for workflows and notifications to configure PM </a:t>
            </a:r>
            <a:r>
              <a:rPr lang="en-US" sz="1300" dirty="0" smtClean="0"/>
              <a:t>tool </a:t>
            </a:r>
          </a:p>
          <a:p>
            <a:pPr marL="115888" indent="-115888">
              <a:buFont typeface="Wingdings" panose="05000000000000000000" pitchFamily="2" charset="2"/>
              <a:buChar char="§"/>
              <a:defRPr/>
            </a:pPr>
            <a:r>
              <a:rPr lang="en-US" sz="1300" dirty="0"/>
              <a:t>Current business rules for providing access to all the existing systems for setup of CAMP </a:t>
            </a:r>
            <a:endParaRPr lang="en-US" sz="1300" dirty="0" smtClean="0"/>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t>Create a repository of document templates  for auto upload and QC. Configure RPA using OCR tool for auto QC and auto upload </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t>Create repository of source and output documents for reconciliation tool to run and provide output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a:p>
          <a:p>
            <a:pPr lvl="0">
              <a:defRPr/>
            </a:pPr>
            <a:r>
              <a:rPr lang="en-US" sz="1200" b="1" dirty="0">
                <a:solidFill>
                  <a:srgbClr val="C00000"/>
                </a:solidFill>
              </a:rPr>
              <a:t>Dependencies</a:t>
            </a:r>
          </a:p>
          <a:p>
            <a:pPr marL="115888" lvl="0" indent="-115888">
              <a:buFont typeface="Wingdings" panose="05000000000000000000" pitchFamily="2" charset="2"/>
              <a:buChar char="§"/>
              <a:defRPr/>
            </a:pPr>
            <a:r>
              <a:rPr lang="en-US" sz="1200" dirty="0">
                <a:solidFill>
                  <a:prstClr val="black"/>
                </a:solidFill>
              </a:rPr>
              <a:t>Shared Investigator </a:t>
            </a:r>
            <a:r>
              <a:rPr lang="en-US" sz="1200" dirty="0" smtClean="0">
                <a:solidFill>
                  <a:prstClr val="black"/>
                </a:solidFill>
              </a:rPr>
              <a:t>Platform</a:t>
            </a:r>
            <a:r>
              <a:rPr lang="en-US" sz="1300" dirty="0" smtClean="0"/>
              <a:t>  </a:t>
            </a:r>
          </a:p>
          <a:p>
            <a:pPr marR="0" lvl="0" algn="l" defTabSz="914400" rtl="0" eaLnBrk="1" fontAlgn="auto" latinLnBrk="0" hangingPunct="1">
              <a:lnSpc>
                <a:spcPct val="100000"/>
              </a:lnSpc>
              <a:spcBef>
                <a:spcPts val="0"/>
              </a:spcBef>
              <a:spcAft>
                <a:spcPts val="0"/>
              </a:spcAft>
              <a:buClrTx/>
              <a:buSzTx/>
              <a:tabLst/>
              <a:defRPr/>
            </a:pPr>
            <a:endParaRPr lang="en-US" sz="1300" dirty="0" smtClean="0"/>
          </a:p>
          <a:p>
            <a:pPr marR="0" lvl="0" algn="l" defTabSz="914400" rtl="0" eaLnBrk="1" fontAlgn="auto" latinLnBrk="0" hangingPunct="1">
              <a:lnSpc>
                <a:spcPct val="100000"/>
              </a:lnSpc>
              <a:spcBef>
                <a:spcPts val="0"/>
              </a:spcBef>
              <a:spcAft>
                <a:spcPts val="0"/>
              </a:spcAft>
              <a:buClrTx/>
              <a:buSzTx/>
              <a:tabLst/>
              <a:defRPr/>
            </a:pPr>
            <a:endParaRPr kumimoji="0" lang="en-US" sz="1300" b="0" i="0" u="none" strike="noStrike" kern="1200" cap="none" spc="0" normalizeH="0" baseline="0" noProof="0" dirty="0">
              <a:ln>
                <a:noFill/>
              </a:ln>
              <a:effectLst/>
              <a:uLnTx/>
              <a:uFillTx/>
              <a:latin typeface="Calibri" panose="020F0502020204030204"/>
            </a:endParaRPr>
          </a:p>
        </p:txBody>
      </p:sp>
      <p:sp>
        <p:nvSpPr>
          <p:cNvPr id="82" name="TextBox 81"/>
          <p:cNvSpPr txBox="1"/>
          <p:nvPr/>
        </p:nvSpPr>
        <p:spPr>
          <a:xfrm rot="16200000">
            <a:off x="-110667" y="3625500"/>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203167"/>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499259"/>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193771"/>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659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Clinical Risk Management</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181485" y="738363"/>
            <a:ext cx="11994293" cy="61196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Box 48"/>
          <p:cNvSpPr txBox="1"/>
          <p:nvPr/>
        </p:nvSpPr>
        <p:spPr>
          <a:xfrm>
            <a:off x="3019476" y="2616278"/>
            <a:ext cx="279750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eRACT</a:t>
            </a: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 Electronic Risk Assessment &amp; Categorization Tool: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 library of risks and associated mitigation plans, facilitates study team collaboration with linkages to Integrated Quality Risk Management and risk review; evolving from risk assessment to predictive risk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Box 46"/>
          <p:cNvSpPr txBox="1"/>
          <p:nvPr/>
        </p:nvSpPr>
        <p:spPr>
          <a:xfrm>
            <a:off x="3302725" y="1033931"/>
            <a:ext cx="3256668"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Issue Tracking and Management System (ITMS):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Aggregated tracking, management and reporting of issues and actions; leading to informed decisions, on-going trending and timely interventions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2" name="Straight Connector 121"/>
          <p:cNvCxnSpPr>
            <a:endCxn id="48" idx="1"/>
          </p:cNvCxnSpPr>
          <p:nvPr/>
        </p:nvCxnSpPr>
        <p:spPr>
          <a:xfrm>
            <a:off x="4638777" y="3981025"/>
            <a:ext cx="431298" cy="4164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a:off x="6136043" y="1694120"/>
            <a:ext cx="436281" cy="40861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7078526" y="807960"/>
            <a:ext cx="5016459" cy="5493812"/>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300" b="1" dirty="0">
              <a:solidFill>
                <a:srgbClr val="C00000"/>
              </a:solidFill>
              <a:latin typeface="Calibri" panose="020F0502020204030204"/>
            </a:endParaRPr>
          </a:p>
          <a:p>
            <a:pPr lvl="0">
              <a:defRPr/>
            </a:pPr>
            <a:r>
              <a:rPr lang="en-US" sz="1300" dirty="0" smtClean="0"/>
              <a:t>Efficient, Integrated  and Predictive Risk </a:t>
            </a:r>
            <a:r>
              <a:rPr lang="en-US" sz="1300" dirty="0"/>
              <a:t>Identification, Assessment </a:t>
            </a:r>
            <a:r>
              <a:rPr lang="en-US" sz="1300" dirty="0" smtClean="0"/>
              <a:t>&amp; Issue Management</a:t>
            </a:r>
          </a:p>
          <a:p>
            <a:pPr lvl="0">
              <a:defRPr/>
            </a:pPr>
            <a:endParaRPr kumimoji="0" lang="en-US" sz="13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Impact</a:t>
            </a:r>
            <a:endParaRPr lang="en-US" sz="1300" dirty="0" smtClean="0">
              <a:solidFill>
                <a:prstClr val="black"/>
              </a:solidFill>
            </a:endParaRPr>
          </a:p>
          <a:p>
            <a:pPr marL="285750" indent="-285750">
              <a:buFont typeface="Arial" panose="020B0604020202020204" pitchFamily="34" charset="0"/>
              <a:buChar char="•"/>
            </a:pPr>
            <a:r>
              <a:rPr lang="en-US" sz="1300" dirty="0" smtClean="0"/>
              <a:t>Increased efficiency with proactive  and predictive  risk management driven through </a:t>
            </a:r>
            <a:r>
              <a:rPr lang="en-US" sz="1300" dirty="0"/>
              <a:t>library of risks, key data points and mitigation </a:t>
            </a:r>
            <a:r>
              <a:rPr lang="en-US" sz="1300" dirty="0" smtClean="0"/>
              <a:t>plans</a:t>
            </a:r>
            <a:endParaRPr lang="en-US" sz="1300" dirty="0"/>
          </a:p>
          <a:p>
            <a:pPr marL="285750" indent="-285750">
              <a:buFont typeface="Arial" panose="020B0604020202020204" pitchFamily="34" charset="0"/>
              <a:buChar char="•"/>
            </a:pPr>
            <a:r>
              <a:rPr lang="en-US" sz="1300" dirty="0"/>
              <a:t>Data driven interventions for managing risks and issues across all areas within a </a:t>
            </a:r>
            <a:r>
              <a:rPr lang="en-US" sz="1300" dirty="0" smtClean="0"/>
              <a:t>Trial</a:t>
            </a:r>
          </a:p>
          <a:p>
            <a:pPr marL="285750" indent="-285750">
              <a:buFont typeface="Arial" panose="020B0604020202020204" pitchFamily="34" charset="0"/>
              <a:buChar char="•"/>
            </a:pPr>
            <a:endParaRPr lang="en-US" sz="1300" b="1" dirty="0">
              <a:solidFill>
                <a:srgbClr val="0070C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Next Steps</a:t>
            </a:r>
            <a:endParaRPr lang="en-US" sz="1300" dirty="0" smtClean="0">
              <a:solidFill>
                <a:prstClr val="black"/>
              </a:solidFill>
            </a:endParaRPr>
          </a:p>
          <a:p>
            <a:pPr marL="115888" lvl="0" indent="-115888">
              <a:buFont typeface="Wingdings" panose="05000000000000000000" pitchFamily="2" charset="2"/>
              <a:buChar char="§"/>
              <a:defRPr/>
            </a:pPr>
            <a:r>
              <a:rPr lang="en-US" sz="1300" dirty="0" smtClean="0">
                <a:solidFill>
                  <a:prstClr val="black"/>
                </a:solidFill>
              </a:rPr>
              <a:t> Identify all data sources currently used for managing and tracking issues (</a:t>
            </a:r>
            <a:r>
              <a:rPr lang="en-US" sz="1300" dirty="0" err="1" smtClean="0">
                <a:solidFill>
                  <a:prstClr val="black"/>
                </a:solidFill>
              </a:rPr>
              <a:t>eg</a:t>
            </a:r>
            <a:r>
              <a:rPr lang="en-US" sz="1300" dirty="0" smtClean="0">
                <a:solidFill>
                  <a:prstClr val="black"/>
                </a:solidFill>
              </a:rPr>
              <a:t> Esmeralda for Labs, CTMS and other trackers across Stats, CDM, central monitoring) </a:t>
            </a:r>
            <a:r>
              <a:rPr lang="en-US" sz="1300" dirty="0">
                <a:solidFill>
                  <a:prstClr val="black"/>
                </a:solidFill>
              </a:rPr>
              <a:t>for </a:t>
            </a:r>
            <a:r>
              <a:rPr lang="en-US" sz="1300" dirty="0" smtClean="0">
                <a:solidFill>
                  <a:prstClr val="black"/>
                </a:solidFill>
              </a:rPr>
              <a:t>aggregation, reporting and visualizations</a:t>
            </a:r>
          </a:p>
          <a:p>
            <a:pPr marL="115888" lvl="0" indent="-115888">
              <a:buFont typeface="Wingdings" panose="05000000000000000000" pitchFamily="2" charset="2"/>
              <a:buChar char="§"/>
              <a:defRPr/>
            </a:pPr>
            <a:r>
              <a:rPr lang="en-US" sz="1300" dirty="0" smtClean="0">
                <a:solidFill>
                  <a:prstClr val="black"/>
                </a:solidFill>
              </a:rPr>
              <a:t>Build business rules, change management plan and  processes for migration to ITMS with required workflows and notifications   </a:t>
            </a:r>
          </a:p>
          <a:p>
            <a:pPr marL="115888" lvl="0" indent="-115888">
              <a:buFont typeface="Wingdings" panose="05000000000000000000" pitchFamily="2" charset="2"/>
              <a:buChar char="§"/>
              <a:defRPr/>
            </a:pPr>
            <a:r>
              <a:rPr lang="en-US" sz="1300" dirty="0" smtClean="0">
                <a:solidFill>
                  <a:prstClr val="black"/>
                </a:solidFill>
              </a:rPr>
              <a:t>User requirements and Functional specifications for </a:t>
            </a:r>
            <a:r>
              <a:rPr lang="en-US" sz="1300" dirty="0" err="1" smtClean="0">
                <a:solidFill>
                  <a:prstClr val="black"/>
                </a:solidFill>
              </a:rPr>
              <a:t>eRACT</a:t>
            </a:r>
            <a:r>
              <a:rPr lang="en-US" sz="1300" dirty="0" smtClean="0">
                <a:solidFill>
                  <a:prstClr val="black"/>
                </a:solidFill>
              </a:rPr>
              <a:t> </a:t>
            </a:r>
            <a:r>
              <a:rPr lang="en-US" sz="1300" dirty="0">
                <a:solidFill>
                  <a:prstClr val="black"/>
                </a:solidFill>
              </a:rPr>
              <a:t> </a:t>
            </a:r>
            <a:r>
              <a:rPr lang="en-US" sz="1300" dirty="0" smtClean="0">
                <a:solidFill>
                  <a:prstClr val="black"/>
                </a:solidFill>
              </a:rPr>
              <a:t>covering configuration requirements for libraries, workflows, re-review and  link to IQRMP</a:t>
            </a:r>
          </a:p>
          <a:p>
            <a:pPr marL="115888" lvl="0" indent="-115888">
              <a:buFont typeface="Wingdings" panose="05000000000000000000" pitchFamily="2" charset="2"/>
              <a:buChar char="§"/>
              <a:defRPr/>
            </a:pPr>
            <a:endParaRPr lang="en-US" sz="1300" dirty="0">
              <a:solidFill>
                <a:prstClr val="black"/>
              </a:solidFill>
            </a:endParaRPr>
          </a:p>
          <a:p>
            <a:pPr lvl="0">
              <a:defRPr/>
            </a:pPr>
            <a:r>
              <a:rPr lang="en-US" sz="1300" b="1" dirty="0">
                <a:solidFill>
                  <a:srgbClr val="C00000"/>
                </a:solidFill>
              </a:rPr>
              <a:t>Dependencies</a:t>
            </a:r>
          </a:p>
          <a:p>
            <a:pPr marL="115888" indent="-115888">
              <a:buFont typeface="Wingdings" panose="05000000000000000000" pitchFamily="2" charset="2"/>
              <a:buChar char="§"/>
              <a:defRPr/>
            </a:pPr>
            <a:r>
              <a:rPr lang="en-US" sz="1300" dirty="0" err="1"/>
              <a:t>xxxxxxxxxx</a:t>
            </a:r>
            <a:r>
              <a:rPr lang="en-US" sz="1300" dirty="0"/>
              <a:t> </a:t>
            </a:r>
          </a:p>
          <a:p>
            <a:pPr marL="115888" lvl="0" indent="-115888">
              <a:buFont typeface="Wingdings" panose="05000000000000000000" pitchFamily="2" charset="2"/>
              <a:buChar char="§"/>
              <a:defRPr/>
            </a:pPr>
            <a:endParaRPr lang="en-US" sz="1300" dirty="0" smtClean="0">
              <a:solidFill>
                <a:prstClr val="black"/>
              </a:solidFill>
            </a:endParaRPr>
          </a:p>
          <a:p>
            <a:pPr lvl="0">
              <a:defRPr/>
            </a:pPr>
            <a:endParaRPr lang="en-US" sz="1300" dirty="0" smtClean="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smtClean="0">
              <a:solidFill>
                <a:prstClr val="black"/>
              </a:solidFill>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520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p:cNvSpPr txBox="1"/>
          <p:nvPr/>
        </p:nvSpPr>
        <p:spPr>
          <a:xfrm>
            <a:off x="8579410" y="6275214"/>
            <a:ext cx="177923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66"/>
                </a:solidFill>
                <a:effectLst/>
                <a:uLnTx/>
                <a:uFillTx/>
                <a:latin typeface="Calibri" panose="020F0502020204030204"/>
                <a:ea typeface="+mn-ea"/>
                <a:cs typeface="+mn-cs"/>
              </a:rPr>
              <a:t>Trial Management</a:t>
            </a:r>
          </a:p>
        </p:txBody>
      </p:sp>
      <p:sp>
        <p:nvSpPr>
          <p:cNvPr id="87" name="TextBox 86"/>
          <p:cNvSpPr txBox="1"/>
          <p:nvPr/>
        </p:nvSpPr>
        <p:spPr>
          <a:xfrm>
            <a:off x="628366" y="757137"/>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368473"/>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282792"/>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364974" y="1709150"/>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Project Management Tool</a:t>
            </a:r>
          </a:p>
        </p:txBody>
      </p:sp>
      <p:sp>
        <p:nvSpPr>
          <p:cNvPr id="78" name="TextBox 77"/>
          <p:cNvSpPr txBox="1"/>
          <p:nvPr/>
        </p:nvSpPr>
        <p:spPr>
          <a:xfrm>
            <a:off x="2261790" y="4549420"/>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End of </a:t>
            </a:r>
            <a:r>
              <a:rPr kumimoji="0" lang="en-US" sz="1400" b="0" i="0" u="none" strike="noStrike" kern="1200" cap="none" spc="0" normalizeH="0" baseline="0" noProof="0" dirty="0" smtClean="0">
                <a:ln>
                  <a:noFill/>
                </a:ln>
                <a:solidFill>
                  <a:schemeClr val="tx1">
                    <a:lumMod val="65000"/>
                    <a:lumOff val="35000"/>
                  </a:schemeClr>
                </a:solidFill>
                <a:effectLst/>
                <a:uLnTx/>
                <a:uFillTx/>
                <a:latin typeface="Calibri" panose="020F0502020204030204"/>
                <a:ea typeface="+mn-ea"/>
                <a:cs typeface="+mn-cs"/>
              </a:rPr>
              <a:t>Trial Reconciler</a:t>
            </a:r>
            <a:endPar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endParaRPr>
          </a:p>
        </p:txBody>
      </p:sp>
      <p:sp>
        <p:nvSpPr>
          <p:cNvPr id="80" name="TextBox 79"/>
          <p:cNvSpPr txBox="1"/>
          <p:nvPr/>
        </p:nvSpPr>
        <p:spPr>
          <a:xfrm>
            <a:off x="757949" y="53491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upload Assistant</a:t>
            </a:r>
          </a:p>
        </p:txBody>
      </p:sp>
      <p:sp>
        <p:nvSpPr>
          <p:cNvPr id="49" name="TextBox 48"/>
          <p:cNvSpPr txBox="1"/>
          <p:nvPr/>
        </p:nvSpPr>
        <p:spPr>
          <a:xfrm>
            <a:off x="4069153" y="3525322"/>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216672"/>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Issue Tracking and Management System (ITMS)</a:t>
            </a:r>
          </a:p>
        </p:txBody>
      </p:sp>
      <p:sp>
        <p:nvSpPr>
          <p:cNvPr id="2" name="Title 1"/>
          <p:cNvSpPr>
            <a:spLocks noGrp="1"/>
          </p:cNvSpPr>
          <p:nvPr>
            <p:ph type="title"/>
          </p:nvPr>
        </p:nvSpPr>
        <p:spPr>
          <a:xfrm>
            <a:off x="668937" y="147432"/>
            <a:ext cx="8441645" cy="339086"/>
          </a:xfrm>
        </p:spPr>
        <p:txBody>
          <a:bodyPr/>
          <a:lstStyle/>
          <a:p>
            <a:r>
              <a:rPr lang="en-US" dirty="0">
                <a:solidFill>
                  <a:schemeClr val="tx1">
                    <a:lumMod val="75000"/>
                    <a:lumOff val="25000"/>
                  </a:schemeClr>
                </a:solidFill>
              </a:rPr>
              <a:t>Consolidated Value versus </a:t>
            </a:r>
            <a:r>
              <a:rPr lang="en-US" dirty="0" smtClean="0">
                <a:solidFill>
                  <a:schemeClr val="tx1">
                    <a:lumMod val="75000"/>
                    <a:lumOff val="25000"/>
                  </a:schemeClr>
                </a:solidFill>
              </a:rPr>
              <a:t>Effort</a:t>
            </a:r>
            <a:endParaRPr lang="en-US" dirty="0">
              <a:solidFill>
                <a:schemeClr val="tx1">
                  <a:lumMod val="75000"/>
                  <a:lumOff val="25000"/>
                </a:schemeClr>
              </a:solidFill>
            </a:endParaRPr>
          </a:p>
        </p:txBody>
      </p:sp>
      <p:sp>
        <p:nvSpPr>
          <p:cNvPr id="7" name="TextBox 6"/>
          <p:cNvSpPr txBox="1"/>
          <p:nvPr/>
        </p:nvSpPr>
        <p:spPr>
          <a:xfrm>
            <a:off x="10083002" y="2892502"/>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Translation Workbench</a:t>
            </a:r>
          </a:p>
        </p:txBody>
      </p:sp>
      <p:sp>
        <p:nvSpPr>
          <p:cNvPr id="39" name="Oval 38"/>
          <p:cNvSpPr/>
          <p:nvPr/>
        </p:nvSpPr>
        <p:spPr>
          <a:xfrm>
            <a:off x="8375759" y="3697338"/>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253864"/>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TextBox 43"/>
          <p:cNvSpPr txBox="1"/>
          <p:nvPr/>
        </p:nvSpPr>
        <p:spPr>
          <a:xfrm>
            <a:off x="8977856" y="37830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Content Reuse Platform</a:t>
            </a:r>
          </a:p>
        </p:txBody>
      </p:sp>
      <p:sp>
        <p:nvSpPr>
          <p:cNvPr id="46" name="Oval 45"/>
          <p:cNvSpPr/>
          <p:nvPr/>
        </p:nvSpPr>
        <p:spPr>
          <a:xfrm>
            <a:off x="6432628" y="1873444"/>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245978"/>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5067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TextBox 50"/>
          <p:cNvSpPr txBox="1"/>
          <p:nvPr/>
        </p:nvSpPr>
        <p:spPr>
          <a:xfrm>
            <a:off x="2131376" y="5278144"/>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 Document Formatter</a:t>
            </a:r>
          </a:p>
        </p:txBody>
      </p:sp>
      <p:sp>
        <p:nvSpPr>
          <p:cNvPr id="52" name="Oval 51"/>
          <p:cNvSpPr/>
          <p:nvPr/>
        </p:nvSpPr>
        <p:spPr>
          <a:xfrm>
            <a:off x="6392305" y="3713764"/>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2432911" y="2593219"/>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Registry Posting Assistant</a:t>
            </a:r>
          </a:p>
        </p:txBody>
      </p:sp>
      <p:sp>
        <p:nvSpPr>
          <p:cNvPr id="54" name="Oval 53"/>
          <p:cNvSpPr/>
          <p:nvPr/>
        </p:nvSpPr>
        <p:spPr>
          <a:xfrm>
            <a:off x="8936875" y="2290942"/>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4584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361100"/>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501111"/>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6443508" y="2340628"/>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Data Integrity Oversight</a:t>
            </a:r>
          </a:p>
        </p:txBody>
      </p:sp>
      <p:sp>
        <p:nvSpPr>
          <p:cNvPr id="61" name="TextBox 60"/>
          <p:cNvSpPr txBox="1"/>
          <p:nvPr/>
        </p:nvSpPr>
        <p:spPr>
          <a:xfrm>
            <a:off x="6797685" y="2892584"/>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Data Tracking Tool</a:t>
            </a:r>
          </a:p>
        </p:txBody>
      </p:sp>
      <p:sp>
        <p:nvSpPr>
          <p:cNvPr id="62" name="TextBox 61"/>
          <p:cNvSpPr txBox="1"/>
          <p:nvPr/>
        </p:nvSpPr>
        <p:spPr>
          <a:xfrm>
            <a:off x="8687601" y="1803939"/>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Study Build Assistant</a:t>
            </a:r>
          </a:p>
        </p:txBody>
      </p:sp>
      <p:sp>
        <p:nvSpPr>
          <p:cNvPr id="64" name="TextBox 63"/>
          <p:cNvSpPr txBox="1"/>
          <p:nvPr/>
        </p:nvSpPr>
        <p:spPr>
          <a:xfrm>
            <a:off x="10027580" y="1328787"/>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Automated Datasets Specifications &amp; Programming (DAFFY)</a:t>
            </a:r>
          </a:p>
        </p:txBody>
      </p:sp>
      <p:sp>
        <p:nvSpPr>
          <p:cNvPr id="65" name="Oval 64"/>
          <p:cNvSpPr/>
          <p:nvPr/>
        </p:nvSpPr>
        <p:spPr>
          <a:xfrm>
            <a:off x="10351336" y="338463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p:cNvSpPr txBox="1"/>
          <p:nvPr/>
        </p:nvSpPr>
        <p:spPr>
          <a:xfrm>
            <a:off x="5834245" y="4364712"/>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t>
            </a:r>
          </a:p>
        </p:txBody>
      </p:sp>
      <p:sp>
        <p:nvSpPr>
          <p:cNvPr id="68" name="Oval 67"/>
          <p:cNvSpPr/>
          <p:nvPr/>
        </p:nvSpPr>
        <p:spPr>
          <a:xfrm>
            <a:off x="5816976" y="3376417"/>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p:cNvSpPr txBox="1"/>
          <p:nvPr/>
        </p:nvSpPr>
        <p:spPr>
          <a:xfrm>
            <a:off x="5132992" y="2870595"/>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Grants Integration (Asia/Europe)</a:t>
            </a:r>
          </a:p>
        </p:txBody>
      </p:sp>
      <p:sp>
        <p:nvSpPr>
          <p:cNvPr id="70" name="Oval 69"/>
          <p:cNvSpPr/>
          <p:nvPr/>
        </p:nvSpPr>
        <p:spPr>
          <a:xfrm>
            <a:off x="1367920" y="584689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04089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25443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59617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117226"/>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49785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2528231" y="374355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Lab Invoice Reconciler</a:t>
            </a:r>
          </a:p>
        </p:txBody>
      </p:sp>
      <p:sp>
        <p:nvSpPr>
          <p:cNvPr id="79" name="TextBox 78"/>
          <p:cNvSpPr txBox="1"/>
          <p:nvPr/>
        </p:nvSpPr>
        <p:spPr>
          <a:xfrm>
            <a:off x="5131780" y="573582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QC Assistant</a:t>
            </a:r>
          </a:p>
        </p:txBody>
      </p:sp>
      <p:sp>
        <p:nvSpPr>
          <p:cNvPr id="81" name="TextBox 80"/>
          <p:cNvSpPr txBox="1"/>
          <p:nvPr/>
        </p:nvSpPr>
        <p:spPr>
          <a:xfrm>
            <a:off x="4248053" y="4945961"/>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Clinical Access Management Portal (CAMP)</a:t>
            </a:r>
          </a:p>
        </p:txBody>
      </p:sp>
      <p:sp>
        <p:nvSpPr>
          <p:cNvPr id="10" name="Diamond 9"/>
          <p:cNvSpPr/>
          <p:nvPr/>
        </p:nvSpPr>
        <p:spPr>
          <a:xfrm>
            <a:off x="3449138" y="82332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TextBox 81"/>
          <p:cNvSpPr txBox="1"/>
          <p:nvPr/>
        </p:nvSpPr>
        <p:spPr>
          <a:xfrm rot="16200000">
            <a:off x="-110667" y="3625500"/>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203167"/>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sp>
        <p:nvSpPr>
          <p:cNvPr id="88" name="TextBox 87"/>
          <p:cNvSpPr txBox="1"/>
          <p:nvPr/>
        </p:nvSpPr>
        <p:spPr>
          <a:xfrm>
            <a:off x="633236" y="970560"/>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Shared Investigator Platform</a:t>
            </a:r>
          </a:p>
        </p:txBody>
      </p:sp>
      <p:sp>
        <p:nvSpPr>
          <p:cNvPr id="89" name="Diamond 88"/>
          <p:cNvSpPr/>
          <p:nvPr/>
        </p:nvSpPr>
        <p:spPr>
          <a:xfrm>
            <a:off x="3454008" y="103674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168034"/>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Common Protocol Template</a:t>
            </a:r>
          </a:p>
        </p:txBody>
      </p:sp>
      <p:sp>
        <p:nvSpPr>
          <p:cNvPr id="91" name="Diamond 90"/>
          <p:cNvSpPr/>
          <p:nvPr/>
        </p:nvSpPr>
        <p:spPr>
          <a:xfrm>
            <a:off x="3466292" y="1234218"/>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Oval 91"/>
          <p:cNvSpPr/>
          <p:nvPr/>
        </p:nvSpPr>
        <p:spPr>
          <a:xfrm>
            <a:off x="8402974" y="6315268"/>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TextBox 93"/>
          <p:cNvSpPr txBox="1"/>
          <p:nvPr/>
        </p:nvSpPr>
        <p:spPr>
          <a:xfrm>
            <a:off x="6308718" y="6275214"/>
            <a:ext cx="213797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Clinical Risk Management</a:t>
            </a:r>
          </a:p>
        </p:txBody>
      </p:sp>
      <p:sp>
        <p:nvSpPr>
          <p:cNvPr id="95" name="Oval 94"/>
          <p:cNvSpPr/>
          <p:nvPr/>
        </p:nvSpPr>
        <p:spPr>
          <a:xfrm>
            <a:off x="10154874" y="6321923"/>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TextBox 95"/>
          <p:cNvSpPr txBox="1"/>
          <p:nvPr/>
        </p:nvSpPr>
        <p:spPr>
          <a:xfrm>
            <a:off x="10273917" y="6236080"/>
            <a:ext cx="188623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30A0"/>
                </a:solidFill>
                <a:effectLst/>
                <a:uLnTx/>
                <a:uFillTx/>
                <a:latin typeface="Calibri" panose="020F0502020204030204"/>
                <a:ea typeface="+mn-ea"/>
                <a:cs typeface="+mn-cs"/>
              </a:rPr>
              <a:t>Content reuse &amp; structured authoring</a:t>
            </a:r>
          </a:p>
        </p:txBody>
      </p:sp>
      <p:sp>
        <p:nvSpPr>
          <p:cNvPr id="98" name="TextBox 97"/>
          <p:cNvSpPr txBox="1"/>
          <p:nvPr/>
        </p:nvSpPr>
        <p:spPr>
          <a:xfrm>
            <a:off x="6363413" y="6536824"/>
            <a:ext cx="170946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CC00"/>
                </a:solidFill>
                <a:effectLst/>
                <a:uLnTx/>
                <a:uFillTx/>
                <a:latin typeface="Calibri" panose="020F0502020204030204"/>
                <a:ea typeface="+mn-ea"/>
                <a:cs typeface="+mn-cs"/>
              </a:rPr>
              <a:t>Digital Data Flow</a:t>
            </a:r>
          </a:p>
        </p:txBody>
      </p:sp>
      <p:cxnSp>
        <p:nvCxnSpPr>
          <p:cNvPr id="37" name="Straight Arrow Connector 36"/>
          <p:cNvCxnSpPr/>
          <p:nvPr/>
        </p:nvCxnSpPr>
        <p:spPr>
          <a:xfrm flipV="1">
            <a:off x="539128" y="1499259"/>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193771"/>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180534" y="6321923"/>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92"/>
          <p:cNvSpPr/>
          <p:nvPr/>
        </p:nvSpPr>
        <p:spPr>
          <a:xfrm>
            <a:off x="6180534" y="6591408"/>
            <a:ext cx="182880" cy="18288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Oval 106"/>
          <p:cNvSpPr/>
          <p:nvPr/>
        </p:nvSpPr>
        <p:spPr>
          <a:xfrm>
            <a:off x="8392188" y="6565200"/>
            <a:ext cx="182880" cy="18288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8629653" y="6533089"/>
            <a:ext cx="148978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C000"/>
                </a:solidFill>
                <a:effectLst/>
                <a:uLnTx/>
                <a:uFillTx/>
                <a:latin typeface="Calibri" panose="020F0502020204030204"/>
                <a:ea typeface="+mn-ea"/>
                <a:cs typeface="+mn-cs"/>
              </a:rPr>
              <a:t>Site Operations</a:t>
            </a:r>
          </a:p>
        </p:txBody>
      </p:sp>
      <p:grpSp>
        <p:nvGrpSpPr>
          <p:cNvPr id="109" name="Group 108"/>
          <p:cNvGrpSpPr>
            <a:grpSpLocks noChangeAspect="1"/>
          </p:cNvGrpSpPr>
          <p:nvPr/>
        </p:nvGrpSpPr>
        <p:grpSpPr>
          <a:xfrm>
            <a:off x="8963508" y="4919948"/>
            <a:ext cx="2820229" cy="1224247"/>
            <a:chOff x="8257879" y="5059292"/>
            <a:chExt cx="3435652" cy="122424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821156"/>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820444"/>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234043"/>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757137"/>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347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757137"/>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368473"/>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282792"/>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672860"/>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364974" y="1709150"/>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Project Management Tool</a:t>
            </a:r>
          </a:p>
        </p:txBody>
      </p:sp>
      <p:sp>
        <p:nvSpPr>
          <p:cNvPr id="78" name="TextBox 77"/>
          <p:cNvSpPr txBox="1"/>
          <p:nvPr/>
        </p:nvSpPr>
        <p:spPr>
          <a:xfrm>
            <a:off x="2261790" y="4549420"/>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End of trial reconciler</a:t>
            </a:r>
          </a:p>
        </p:txBody>
      </p:sp>
      <p:sp>
        <p:nvSpPr>
          <p:cNvPr id="80" name="TextBox 79"/>
          <p:cNvSpPr txBox="1"/>
          <p:nvPr/>
        </p:nvSpPr>
        <p:spPr>
          <a:xfrm>
            <a:off x="757949" y="53491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upload Assistant</a:t>
            </a:r>
          </a:p>
        </p:txBody>
      </p:sp>
      <p:sp>
        <p:nvSpPr>
          <p:cNvPr id="49" name="TextBox 48"/>
          <p:cNvSpPr txBox="1"/>
          <p:nvPr/>
        </p:nvSpPr>
        <p:spPr>
          <a:xfrm>
            <a:off x="4069153" y="3525322"/>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216672"/>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Issue Tracking and Management System (ITMS)</a:t>
            </a:r>
          </a:p>
        </p:txBody>
      </p:sp>
      <p:sp>
        <p:nvSpPr>
          <p:cNvPr id="2" name="Title 1"/>
          <p:cNvSpPr>
            <a:spLocks noGrp="1"/>
          </p:cNvSpPr>
          <p:nvPr>
            <p:ph type="title"/>
          </p:nvPr>
        </p:nvSpPr>
        <p:spPr>
          <a:xfrm>
            <a:off x="668937" y="147432"/>
            <a:ext cx="8441645" cy="339086"/>
          </a:xfrm>
        </p:spPr>
        <p:txBody>
          <a:bodyPr/>
          <a:lstStyle/>
          <a:p>
            <a:r>
              <a:rPr lang="en-US" dirty="0" smtClean="0">
                <a:solidFill>
                  <a:schemeClr val="tx1">
                    <a:lumMod val="75000"/>
                    <a:lumOff val="25000"/>
                  </a:schemeClr>
                </a:solidFill>
              </a:rPr>
              <a:t>Content reuse and structured authoring</a:t>
            </a:r>
            <a:endParaRPr lang="en-US" dirty="0">
              <a:solidFill>
                <a:schemeClr val="tx1">
                  <a:lumMod val="75000"/>
                  <a:lumOff val="25000"/>
                </a:schemeClr>
              </a:solidFill>
            </a:endParaRPr>
          </a:p>
        </p:txBody>
      </p:sp>
      <p:sp>
        <p:nvSpPr>
          <p:cNvPr id="7" name="TextBox 6"/>
          <p:cNvSpPr txBox="1"/>
          <p:nvPr/>
        </p:nvSpPr>
        <p:spPr>
          <a:xfrm>
            <a:off x="10083002" y="2892502"/>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Translation Workbench</a:t>
            </a:r>
          </a:p>
        </p:txBody>
      </p:sp>
      <p:sp>
        <p:nvSpPr>
          <p:cNvPr id="44" name="TextBox 43"/>
          <p:cNvSpPr txBox="1"/>
          <p:nvPr/>
        </p:nvSpPr>
        <p:spPr>
          <a:xfrm>
            <a:off x="8977856" y="378300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Content Reuse Platform</a:t>
            </a:r>
          </a:p>
        </p:txBody>
      </p:sp>
      <p:sp>
        <p:nvSpPr>
          <p:cNvPr id="46" name="Oval 45"/>
          <p:cNvSpPr/>
          <p:nvPr/>
        </p:nvSpPr>
        <p:spPr>
          <a:xfrm>
            <a:off x="6432628" y="1873444"/>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245978"/>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713764"/>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TextBox 52"/>
          <p:cNvSpPr txBox="1"/>
          <p:nvPr/>
        </p:nvSpPr>
        <p:spPr>
          <a:xfrm>
            <a:off x="2432911" y="2593219"/>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Registry Posting Assistant</a:t>
            </a:r>
          </a:p>
        </p:txBody>
      </p:sp>
      <p:sp>
        <p:nvSpPr>
          <p:cNvPr id="54" name="Oval 53"/>
          <p:cNvSpPr/>
          <p:nvPr/>
        </p:nvSpPr>
        <p:spPr>
          <a:xfrm>
            <a:off x="8936875" y="2290942"/>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4584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361100"/>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501111"/>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6443508" y="2340628"/>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Data Integrity Oversight</a:t>
            </a:r>
          </a:p>
        </p:txBody>
      </p:sp>
      <p:sp>
        <p:nvSpPr>
          <p:cNvPr id="61" name="TextBox 60"/>
          <p:cNvSpPr txBox="1"/>
          <p:nvPr/>
        </p:nvSpPr>
        <p:spPr>
          <a:xfrm>
            <a:off x="6797685" y="2892584"/>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 Data Tracking Tool</a:t>
            </a:r>
          </a:p>
        </p:txBody>
      </p:sp>
      <p:sp>
        <p:nvSpPr>
          <p:cNvPr id="62" name="TextBox 61"/>
          <p:cNvSpPr txBox="1"/>
          <p:nvPr/>
        </p:nvSpPr>
        <p:spPr>
          <a:xfrm>
            <a:off x="8687601" y="1803939"/>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Study Build Assistant</a:t>
            </a:r>
          </a:p>
        </p:txBody>
      </p:sp>
      <p:sp>
        <p:nvSpPr>
          <p:cNvPr id="64" name="TextBox 63"/>
          <p:cNvSpPr txBox="1"/>
          <p:nvPr/>
        </p:nvSpPr>
        <p:spPr>
          <a:xfrm>
            <a:off x="10027580" y="1328787"/>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Automated Datasets Specifications &amp; Programming (DAFFY)</a:t>
            </a:r>
          </a:p>
        </p:txBody>
      </p:sp>
      <p:sp>
        <p:nvSpPr>
          <p:cNvPr id="65" name="Oval 64"/>
          <p:cNvSpPr/>
          <p:nvPr/>
        </p:nvSpPr>
        <p:spPr>
          <a:xfrm>
            <a:off x="10351336" y="3384638"/>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p:cNvSpPr txBox="1"/>
          <p:nvPr/>
        </p:nvSpPr>
        <p:spPr>
          <a:xfrm>
            <a:off x="5834245" y="4364712"/>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schemeClr val="tx1">
                    <a:lumMod val="65000"/>
                    <a:lumOff val="35000"/>
                  </a:scheme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a:t>
            </a:r>
          </a:p>
        </p:txBody>
      </p:sp>
      <p:sp>
        <p:nvSpPr>
          <p:cNvPr id="68" name="Oval 67"/>
          <p:cNvSpPr/>
          <p:nvPr/>
        </p:nvSpPr>
        <p:spPr>
          <a:xfrm>
            <a:off x="5816976" y="3376417"/>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p:cNvSpPr txBox="1"/>
          <p:nvPr/>
        </p:nvSpPr>
        <p:spPr>
          <a:xfrm>
            <a:off x="5132992" y="2870595"/>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Grants Integration (Asia/Europe)</a:t>
            </a:r>
          </a:p>
        </p:txBody>
      </p:sp>
      <p:sp>
        <p:nvSpPr>
          <p:cNvPr id="70" name="Oval 69"/>
          <p:cNvSpPr/>
          <p:nvPr/>
        </p:nvSpPr>
        <p:spPr>
          <a:xfrm>
            <a:off x="1367920" y="5846891"/>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040893"/>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25443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5961722"/>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117226"/>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49785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p:cNvSpPr txBox="1"/>
          <p:nvPr/>
        </p:nvSpPr>
        <p:spPr>
          <a:xfrm>
            <a:off x="2528231" y="374355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Lab Invoice Reconciler</a:t>
            </a:r>
          </a:p>
        </p:txBody>
      </p:sp>
      <p:sp>
        <p:nvSpPr>
          <p:cNvPr id="79" name="TextBox 78"/>
          <p:cNvSpPr txBox="1"/>
          <p:nvPr/>
        </p:nvSpPr>
        <p:spPr>
          <a:xfrm>
            <a:off x="5131780" y="5735829"/>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eTMF QC Assistant</a:t>
            </a:r>
          </a:p>
        </p:txBody>
      </p:sp>
      <p:sp>
        <p:nvSpPr>
          <p:cNvPr id="81" name="TextBox 80"/>
          <p:cNvSpPr txBox="1"/>
          <p:nvPr/>
        </p:nvSpPr>
        <p:spPr>
          <a:xfrm>
            <a:off x="4248053" y="4945961"/>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Clinical Access Management Portal (CAMP)</a:t>
            </a:r>
          </a:p>
        </p:txBody>
      </p:sp>
      <p:sp>
        <p:nvSpPr>
          <p:cNvPr id="10" name="Diamond 9"/>
          <p:cNvSpPr/>
          <p:nvPr/>
        </p:nvSpPr>
        <p:spPr>
          <a:xfrm>
            <a:off x="3449138" y="82332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970560"/>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Shared Investigator Platform</a:t>
            </a:r>
          </a:p>
        </p:txBody>
      </p:sp>
      <p:sp>
        <p:nvSpPr>
          <p:cNvPr id="89" name="Diamond 88"/>
          <p:cNvSpPr/>
          <p:nvPr/>
        </p:nvSpPr>
        <p:spPr>
          <a:xfrm>
            <a:off x="3454008" y="103674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168034"/>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Common Protocol Template</a:t>
            </a:r>
          </a:p>
        </p:txBody>
      </p:sp>
      <p:sp>
        <p:nvSpPr>
          <p:cNvPr id="91" name="Diamond 90"/>
          <p:cNvSpPr/>
          <p:nvPr/>
        </p:nvSpPr>
        <p:spPr>
          <a:xfrm>
            <a:off x="3466292" y="1234218"/>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a:grpSpLocks noChangeAspect="1"/>
          </p:cNvGrpSpPr>
          <p:nvPr/>
        </p:nvGrpSpPr>
        <p:grpSpPr>
          <a:xfrm>
            <a:off x="8963502" y="4919948"/>
            <a:ext cx="2820227" cy="1224247"/>
            <a:chOff x="8257879" y="5059292"/>
            <a:chExt cx="3435652" cy="122424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p:cNvSpPr>
            <p:nvPr/>
          </p:nvSpPr>
          <p:spPr>
            <a:xfrm>
              <a:off x="8379060" y="5338500"/>
              <a:ext cx="222788" cy="18288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p:cNvSpPr>
            <p:nvPr/>
          </p:nvSpPr>
          <p:spPr>
            <a:xfrm>
              <a:off x="8973036" y="5239512"/>
              <a:ext cx="445575"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p:cNvSpPr>
            <p:nvPr/>
          </p:nvSpPr>
          <p:spPr>
            <a:xfrm>
              <a:off x="9778346" y="5158280"/>
              <a:ext cx="668363"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p:cNvSpPr>
            <p:nvPr/>
          </p:nvSpPr>
          <p:spPr>
            <a:xfrm>
              <a:off x="10799173" y="5059292"/>
              <a:ext cx="89115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57879" y="5723081"/>
              <a:ext cx="773703"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909677" y="5723081"/>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68510" y="5723081"/>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845622" y="5723081"/>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821156"/>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820444"/>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234043"/>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757137"/>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691412" y="4823408"/>
            <a:ext cx="3209914" cy="120658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16816" y="723069"/>
            <a:ext cx="11877417" cy="611963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82" name="TextBox 81"/>
          <p:cNvSpPr txBox="1"/>
          <p:nvPr/>
        </p:nvSpPr>
        <p:spPr>
          <a:xfrm rot="16200000">
            <a:off x="-110667" y="3625500"/>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203167"/>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499259"/>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193771"/>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8375759" y="3697338"/>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253864"/>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506714"/>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p:cNvSpPr txBox="1"/>
          <p:nvPr/>
        </p:nvSpPr>
        <p:spPr>
          <a:xfrm>
            <a:off x="1055648" y="2800486"/>
            <a:ext cx="2581417" cy="2677656"/>
          </a:xfrm>
          <a:prstGeom prst="rect">
            <a:avLst/>
          </a:prstGeom>
          <a:noFill/>
        </p:spPr>
        <p:txBody>
          <a:bodyPr wrap="square" rtlCol="0">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Auto Document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Formatter: </a:t>
            </a:r>
            <a:r>
              <a:rPr lang="en-US" sz="1200" dirty="0">
                <a:solidFill>
                  <a:prstClr val="black"/>
                </a:solidFill>
                <a:latin typeface="Calibri" panose="020F0502020204030204" pitchFamily="34" charset="0"/>
              </a:rPr>
              <a:t>E</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dit</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and modify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target documents per formatting guidelines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i.e. </a:t>
            </a:r>
            <a:r>
              <a:rPr lang="en-US" sz="1200" dirty="0">
                <a:solidFill>
                  <a:prstClr val="black"/>
                </a:solidFill>
                <a:latin typeface="Calibri" panose="020F0502020204030204" pitchFamily="34" charset="0"/>
              </a:rPr>
              <a:t>g</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rammar</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Lilly writing style</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guide,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headers</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margins); </a:t>
            </a:r>
            <a:r>
              <a:rPr lang="en-US" sz="1200" dirty="0" smtClean="0">
                <a:solidFill>
                  <a:prstClr val="black"/>
                </a:solidFill>
                <a:latin typeface="Calibri" panose="020F0502020204030204" pitchFamily="34" charset="0"/>
              </a:rPr>
              <a:t>accelerate</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document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finalization. Examples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include fonts, headers footers, margins,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symbols, bullets references, cross</a:t>
            </a:r>
            <a:r>
              <a:rPr lang="en-US" sz="1200" dirty="0">
                <a:solidFill>
                  <a:prstClr val="black"/>
                </a:solidFill>
                <a:latin typeface="Calibri" panose="020F0502020204030204" pitchFamily="34" charset="0"/>
              </a:rPr>
              <a:t>-</a:t>
            </a:r>
            <a:r>
              <a:rPr kumimoji="0" lang="en-US" sz="12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references, hyperlink and Bookmark, Label and Caption, </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Calibri" panose="020F0502020204030204" pitchFamily="34" charset="0"/>
                <a:ea typeface="+mn-ea"/>
                <a:cs typeface="+mn-cs"/>
              </a:rPr>
              <a:t>ToC</a:t>
            </a:r>
            <a:r>
              <a:rPr kumimoji="0" lang="en-US" sz="12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etc. This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tool can handle multiple document types/templates. It will also enable external linking sheet for CRR.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Box 100"/>
          <p:cNvSpPr txBox="1"/>
          <p:nvPr/>
        </p:nvSpPr>
        <p:spPr>
          <a:xfrm>
            <a:off x="8886649" y="4474947"/>
            <a:ext cx="279794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Content Reuse </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Platform:  </a:t>
            </a:r>
            <a:r>
              <a:rPr lang="en-US" sz="1200" dirty="0" smtClean="0">
                <a:solidFill>
                  <a:srgbClr val="000000"/>
                </a:solidFill>
                <a:latin typeface="Calibri" panose="020F0502020204030204" pitchFamily="34" charset="0"/>
              </a:rPr>
              <a:t>Re</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use  content</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from multiple sour e documents (protocol, SAP, repositories  etc.) to p</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opulate templates of different</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reports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(i.e</a:t>
            </a: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CSR,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 IB , results summaries</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etc.); improve  quality &amp;</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TAT</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 will allow  tense conversion </a:t>
            </a:r>
            <a:r>
              <a:rPr lang="en-US" sz="1200" dirty="0" smtClean="0">
                <a:solidFill>
                  <a:srgbClr val="000000"/>
                </a:solidFill>
                <a:latin typeface="Calibri" panose="020F0502020204030204" pitchFamily="34" charset="0"/>
              </a:rPr>
              <a:t>&amp; </a:t>
            </a:r>
            <a:r>
              <a:rPr kumimoji="0" lang="en-US" sz="12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comprehension</a:t>
            </a:r>
            <a:r>
              <a:rPr kumimoji="0" lang="en-US" sz="1200" b="0" i="0" u="none" strike="noStrike" kern="1200" cap="none" spc="0" normalizeH="0" noProof="0" dirty="0" smtClean="0">
                <a:ln>
                  <a:noFill/>
                </a:ln>
                <a:solidFill>
                  <a:srgbClr val="000000"/>
                </a:solidFill>
                <a:effectLst/>
                <a:uLnTx/>
                <a:uFillTx/>
                <a:latin typeface="Calibri" panose="020F0502020204030204" pitchFamily="34" charset="0"/>
                <a:ea typeface="+mn-ea"/>
                <a:cs typeface="+mn-cs"/>
              </a:rPr>
              <a:t> of intelligent statements from data</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2" name="TextBox 101"/>
          <p:cNvSpPr txBox="1"/>
          <p:nvPr/>
        </p:nvSpPr>
        <p:spPr>
          <a:xfrm>
            <a:off x="602781" y="1634279"/>
            <a:ext cx="237135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Registry Posting Assistant: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Interfaces with source system to extract information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and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update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Lilly Trial Guide/CT.gov/EudraCT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3" name="Straight Connector 102"/>
          <p:cNvCxnSpPr/>
          <p:nvPr/>
        </p:nvCxnSpPr>
        <p:spPr>
          <a:xfrm>
            <a:off x="2732119" y="2191720"/>
            <a:ext cx="396887" cy="2338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p:cNvCxnSpPr>
            <a:endCxn id="50" idx="0"/>
          </p:cNvCxnSpPr>
          <p:nvPr/>
        </p:nvCxnSpPr>
        <p:spPr>
          <a:xfrm>
            <a:off x="2027585" y="4982501"/>
            <a:ext cx="178759" cy="5242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Connector 105"/>
          <p:cNvCxnSpPr/>
          <p:nvPr/>
        </p:nvCxnSpPr>
        <p:spPr>
          <a:xfrm>
            <a:off x="8857018" y="4171760"/>
            <a:ext cx="178759" cy="5242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TextBox 121"/>
          <p:cNvSpPr txBox="1"/>
          <p:nvPr/>
        </p:nvSpPr>
        <p:spPr>
          <a:xfrm>
            <a:off x="3926287" y="911025"/>
            <a:ext cx="4114226" cy="4662815"/>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300" b="1" dirty="0">
              <a:solidFill>
                <a:srgbClr val="C00000"/>
              </a:solidFill>
              <a:latin typeface="Calibri" panose="020F0502020204030204"/>
            </a:endParaRPr>
          </a:p>
          <a:p>
            <a:pPr lvl="0">
              <a:defRPr/>
            </a:pPr>
            <a:r>
              <a:rPr lang="en-US" sz="1300" dirty="0"/>
              <a:t>Reusable Digital Content Mapped Across Trial Docs</a:t>
            </a:r>
          </a:p>
          <a:p>
            <a:pPr lvl="0">
              <a:defRPr/>
            </a:pPr>
            <a:endParaRPr kumimoji="0" lang="en-US" sz="13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Accelerate document creation and finalization</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Improved quality and consistency</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Reduce cycle time for development of documents</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Next Steps</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Identify and map all content across related documents for which the Platform can help in content reuse using NLP and AI</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Create formatting rules for the specified document templates  for Tool to auto format with add-inns to MS Word</a:t>
            </a:r>
          </a:p>
          <a:p>
            <a:pPr marL="115888" lvl="0" indent="-115888">
              <a:buFont typeface="Wingdings" panose="05000000000000000000" pitchFamily="2" charset="2"/>
              <a:buChar char="§"/>
              <a:defRPr/>
            </a:pPr>
            <a:r>
              <a:rPr lang="en-US" sz="1300" dirty="0">
                <a:solidFill>
                  <a:prstClr val="black"/>
                </a:solidFill>
              </a:rPr>
              <a:t>Create business rules for the the rule engine to pull information from related </a:t>
            </a:r>
            <a:r>
              <a:rPr lang="en-US" sz="1300" dirty="0" smtClean="0"/>
              <a:t>source documents and </a:t>
            </a:r>
            <a:r>
              <a:rPr lang="en-US" sz="1300" dirty="0"/>
              <a:t>update </a:t>
            </a:r>
            <a:r>
              <a:rPr lang="en-US" sz="1300" dirty="0" smtClean="0"/>
              <a:t>CT.gov/</a:t>
            </a:r>
            <a:r>
              <a:rPr lang="en-US" sz="1300" dirty="0" err="1" smtClean="0"/>
              <a:t>EudraCT</a:t>
            </a:r>
            <a:endParaRPr lang="en-US" sz="1300" dirty="0" smtClean="0"/>
          </a:p>
          <a:p>
            <a:pPr marL="115888" lvl="0" indent="-115888">
              <a:buFont typeface="Wingdings" panose="05000000000000000000" pitchFamily="2" charset="2"/>
              <a:buChar char="§"/>
              <a:defRPr/>
            </a:pPr>
            <a:endParaRPr lang="en-US" sz="1300" dirty="0" smtClean="0"/>
          </a:p>
          <a:p>
            <a:pPr lvl="0">
              <a:defRPr/>
            </a:pPr>
            <a:r>
              <a:rPr lang="en-US" sz="1200" b="1" dirty="0">
                <a:solidFill>
                  <a:srgbClr val="C00000"/>
                </a:solidFill>
              </a:rPr>
              <a:t>Dependencies</a:t>
            </a:r>
          </a:p>
          <a:p>
            <a:pPr marL="115888" lvl="0" indent="-115888">
              <a:buFont typeface="Wingdings" panose="05000000000000000000" pitchFamily="2" charset="2"/>
              <a:buChar char="§"/>
              <a:defRPr/>
            </a:pPr>
            <a:r>
              <a:rPr lang="en-US" sz="1200" dirty="0">
                <a:solidFill>
                  <a:prstClr val="black"/>
                </a:solidFill>
              </a:rPr>
              <a:t>Common Protocol Template</a:t>
            </a:r>
          </a:p>
          <a:p>
            <a:pPr marL="115888" lvl="0" indent="-115888">
              <a:buFont typeface="Wingdings" panose="05000000000000000000" pitchFamily="2" charset="2"/>
              <a:buChar char="§"/>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Calibri" panose="020F0502020204030204"/>
            </a:endParaRPr>
          </a:p>
        </p:txBody>
      </p:sp>
    </p:spTree>
    <p:extLst>
      <p:ext uri="{BB962C8B-B14F-4D97-AF65-F5344CB8AC3E}">
        <p14:creationId xmlns:p14="http://schemas.microsoft.com/office/powerpoint/2010/main" val="2579729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Digital Data Flow</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a:grpSpLocks noChangeAspect="1"/>
          </p:cNvGrpSpPr>
          <p:nvPr/>
        </p:nvGrpSpPr>
        <p:grpSpPr>
          <a:xfrm>
            <a:off x="8919118" y="5133421"/>
            <a:ext cx="2820227" cy="1135467"/>
            <a:chOff x="8203804" y="5148072"/>
            <a:chExt cx="3435650" cy="113546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noChangeAspect="1"/>
            </p:cNvSpPr>
            <p:nvPr/>
          </p:nvSpPr>
          <p:spPr>
            <a:xfrm>
              <a:off x="8379062" y="5285232"/>
              <a:ext cx="274320" cy="2743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noChangeAspect="1"/>
            </p:cNvSpPr>
            <p:nvPr/>
          </p:nvSpPr>
          <p:spPr>
            <a:xfrm>
              <a:off x="9113630" y="5239512"/>
              <a:ext cx="365760"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noChangeAspect="1"/>
            </p:cNvSpPr>
            <p:nvPr/>
          </p:nvSpPr>
          <p:spPr>
            <a:xfrm>
              <a:off x="9983834" y="5193792"/>
              <a:ext cx="457200" cy="457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noChangeAspect="1"/>
            </p:cNvSpPr>
            <p:nvPr/>
          </p:nvSpPr>
          <p:spPr>
            <a:xfrm>
              <a:off x="10799174" y="5148072"/>
              <a:ext cx="548640"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03804" y="5687569"/>
              <a:ext cx="7737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855602" y="5687569"/>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14434" y="5687569"/>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791545" y="5687569"/>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p:cNvSpPr/>
          <p:nvPr/>
        </p:nvSpPr>
        <p:spPr>
          <a:xfrm>
            <a:off x="8691412" y="5140846"/>
            <a:ext cx="3209914" cy="10138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7" name="TextBox 6"/>
          <p:cNvSpPr txBox="1"/>
          <p:nvPr/>
        </p:nvSpPr>
        <p:spPr>
          <a:xfrm>
            <a:off x="10083002" y="3017195"/>
            <a:ext cx="128543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Translation Workbench</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9" name="TextBox 68"/>
          <p:cNvSpPr txBox="1"/>
          <p:nvPr/>
        </p:nvSpPr>
        <p:spPr>
          <a:xfrm>
            <a:off x="5132992" y="2995288"/>
            <a:ext cx="179158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Grants Integration (Asia/Europe)</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181485" y="699950"/>
            <a:ext cx="11994293" cy="63543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p:cNvSpPr txBox="1"/>
          <p:nvPr/>
        </p:nvSpPr>
        <p:spPr>
          <a:xfrm>
            <a:off x="8411882" y="3807069"/>
            <a:ext cx="275654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BioSample</a:t>
            </a: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 Data Tracking Tool: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Dashboard view of data acquisition to data reconciliation for tissue and ECGs</a:t>
            </a:r>
            <a:r>
              <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 </a:t>
            </a:r>
            <a:r>
              <a:rPr lang="en-US" sz="1200">
                <a:solidFill>
                  <a:prstClr val="black">
                    <a:lumMod val="65000"/>
                    <a:lumOff val="35000"/>
                  </a:prstClr>
                </a:solidFill>
                <a:latin typeface="Calibri" panose="020F0502020204030204"/>
              </a:rPr>
              <a:t>timely</a:t>
            </a:r>
            <a:r>
              <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action and readiness for </a:t>
            </a:r>
            <a:r>
              <a:rPr kumimoji="0" lang="en-US" sz="12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datalock</a:t>
            </a: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2" name="TextBox 61"/>
          <p:cNvSpPr txBox="1"/>
          <p:nvPr/>
        </p:nvSpPr>
        <p:spPr>
          <a:xfrm>
            <a:off x="7608364" y="781614"/>
            <a:ext cx="2017529"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Study Build Assistant: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Ensures study build conforms to standards, traceability across documents residing in multiple locations, automate specifications; reduces rework and enables downstream automation for Stats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4" name="TextBox 63"/>
          <p:cNvSpPr txBox="1"/>
          <p:nvPr/>
        </p:nvSpPr>
        <p:spPr>
          <a:xfrm>
            <a:off x="10081235" y="867682"/>
            <a:ext cx="2184321" cy="230832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Automated Datasets Specifications &amp; Programming (DAFFY):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tool to automate dimensions of statistical programming and dataset delivery; enabled by a multi-dimensional, connected information model; (broad expansion of current TFL capability); high cost/effort currently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67" name="TextBox 66"/>
          <p:cNvSpPr txBox="1"/>
          <p:nvPr/>
        </p:nvSpPr>
        <p:spPr>
          <a:xfrm>
            <a:off x="5465677" y="4540850"/>
            <a:ext cx="2899260"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Digital Analysis Results (</a:t>
            </a:r>
            <a:r>
              <a:rPr kumimoji="0" lang="en-US" sz="1200" b="1" i="0" u="none" strike="noStrike" kern="1200" cap="none" spc="0" normalizeH="0" baseline="0" noProof="0" dirty="0" err="1">
                <a:ln>
                  <a:noFill/>
                </a:ln>
                <a:solidFill>
                  <a:srgbClr val="C00000"/>
                </a:solidFill>
                <a:effectLst/>
                <a:uLnTx/>
                <a:uFillTx/>
                <a:latin typeface="Calibri" panose="020F0502020204030204"/>
                <a:ea typeface="+mn-ea"/>
                <a:cs typeface="+mn-cs"/>
              </a:rPr>
              <a:t>DARe</a:t>
            </a:r>
            <a:r>
              <a:rPr kumimoji="0" lang="en-US" sz="1200" b="1" i="0" u="none" strike="noStrike" kern="1200" cap="none" spc="0" normalizeH="0" baseline="0" noProof="0" dirty="0" smtClean="0">
                <a:ln>
                  <a:noFill/>
                </a:ln>
                <a:solidFill>
                  <a:srgbClr val="C00000"/>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Delivery of analysis results data in digital format (vs. traditional static tables/figures/listings); enables dynamic visualization of results, accelerated decisions, and efficient multi-purpose information delivery</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Box 59"/>
          <p:cNvSpPr txBox="1"/>
          <p:nvPr/>
        </p:nvSpPr>
        <p:spPr>
          <a:xfrm>
            <a:off x="5615928" y="938979"/>
            <a:ext cx="1651445"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Data Integrity Oversight: </a:t>
            </a: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 tool to automate manual vendor oversight checks with a tracking dashboard; improved data quality, timely actions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cxnSp>
        <p:nvCxnSpPr>
          <p:cNvPr id="122" name="Straight Connector 121"/>
          <p:cNvCxnSpPr/>
          <p:nvPr/>
        </p:nvCxnSpPr>
        <p:spPr>
          <a:xfrm flipH="1">
            <a:off x="6448774" y="2488972"/>
            <a:ext cx="217311" cy="3250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flipH="1">
            <a:off x="6690297" y="4238516"/>
            <a:ext cx="15275" cy="38705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Connector 134"/>
          <p:cNvCxnSpPr/>
          <p:nvPr/>
        </p:nvCxnSpPr>
        <p:spPr>
          <a:xfrm>
            <a:off x="7611094" y="3706394"/>
            <a:ext cx="946579" cy="4552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Straight Connector 135"/>
          <p:cNvCxnSpPr/>
          <p:nvPr/>
        </p:nvCxnSpPr>
        <p:spPr>
          <a:xfrm flipH="1">
            <a:off x="10057887" y="1487555"/>
            <a:ext cx="217311" cy="3250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Straight Connector 136"/>
          <p:cNvCxnSpPr/>
          <p:nvPr/>
        </p:nvCxnSpPr>
        <p:spPr>
          <a:xfrm>
            <a:off x="8936874" y="2301435"/>
            <a:ext cx="264987" cy="2730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968798" y="1029231"/>
            <a:ext cx="3658644" cy="5232202"/>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300" b="1" dirty="0">
              <a:solidFill>
                <a:srgbClr val="C00000"/>
              </a:solidFill>
              <a:latin typeface="Calibri" panose="020F0502020204030204"/>
            </a:endParaRPr>
          </a:p>
          <a:p>
            <a:pPr lvl="0">
              <a:defRPr/>
            </a:pPr>
            <a:r>
              <a:rPr lang="en-US" sz="1300" dirty="0"/>
              <a:t>Seamless Digital Data Flow Automating Study Build, Datasets and </a:t>
            </a:r>
            <a:r>
              <a:rPr lang="en-US" sz="1300" dirty="0" smtClean="0"/>
              <a:t>TFLs</a:t>
            </a:r>
          </a:p>
          <a:p>
            <a:pPr lvl="0">
              <a:defRPr/>
            </a:pPr>
            <a:endParaRPr kumimoji="0" lang="en-US" sz="13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a:solidFill>
                  <a:prstClr val="black"/>
                </a:solidFill>
              </a:rPr>
              <a:t>R</a:t>
            </a:r>
            <a:r>
              <a:rPr lang="en-US" sz="1300" dirty="0" smtClean="0">
                <a:solidFill>
                  <a:prstClr val="black"/>
                </a:solidFill>
              </a:rPr>
              <a:t>eduction </a:t>
            </a:r>
            <a:r>
              <a:rPr lang="en-US" sz="1300" dirty="0">
                <a:solidFill>
                  <a:prstClr val="black"/>
                </a:solidFill>
              </a:rPr>
              <a:t>in clinical trial cycle </a:t>
            </a:r>
            <a:r>
              <a:rPr lang="en-US" sz="1300" dirty="0" smtClean="0">
                <a:solidFill>
                  <a:prstClr val="black"/>
                </a:solidFill>
              </a:rPr>
              <a:t>time and improve quality minimize rework</a:t>
            </a:r>
            <a:endParaRPr lang="en-US" sz="1300" dirty="0">
              <a:solidFill>
                <a:prstClr val="black"/>
              </a:solidFill>
            </a:endParaRPr>
          </a:p>
          <a:p>
            <a:pPr marL="115888" lvl="0" indent="-115888">
              <a:buFont typeface="Wingdings" panose="05000000000000000000" pitchFamily="2" charset="2"/>
              <a:buChar char="§"/>
              <a:defRPr/>
            </a:pPr>
            <a:r>
              <a:rPr lang="en-US" sz="1300" dirty="0">
                <a:solidFill>
                  <a:prstClr val="black"/>
                </a:solidFill>
              </a:rPr>
              <a:t>E</a:t>
            </a:r>
            <a:r>
              <a:rPr lang="en-US" sz="1300" dirty="0" smtClean="0">
                <a:solidFill>
                  <a:prstClr val="black"/>
                </a:solidFill>
              </a:rPr>
              <a:t>ffort </a:t>
            </a:r>
            <a:r>
              <a:rPr lang="en-US" sz="1300" dirty="0">
                <a:solidFill>
                  <a:prstClr val="black"/>
                </a:solidFill>
              </a:rPr>
              <a:t>savings </a:t>
            </a:r>
            <a:r>
              <a:rPr lang="en-US" sz="1300" dirty="0" smtClean="0">
                <a:solidFill>
                  <a:prstClr val="black"/>
                </a:solidFill>
              </a:rPr>
              <a:t>by implementing Information Model &amp; setting metadata standardization &amp; Governance.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b="1" dirty="0">
              <a:solidFill>
                <a:srgbClr val="0070C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Next Steps</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Create Semantics </a:t>
            </a:r>
            <a:r>
              <a:rPr lang="en-US" sz="1300" dirty="0">
                <a:solidFill>
                  <a:prstClr val="black"/>
                </a:solidFill>
              </a:rPr>
              <a:t>linkage &amp; </a:t>
            </a:r>
            <a:r>
              <a:rPr lang="en-US" sz="1300" dirty="0" smtClean="0">
                <a:solidFill>
                  <a:prstClr val="black"/>
                </a:solidFill>
              </a:rPr>
              <a:t>lineage </a:t>
            </a:r>
            <a:r>
              <a:rPr lang="en-US" sz="1300" dirty="0">
                <a:solidFill>
                  <a:prstClr val="black"/>
                </a:solidFill>
              </a:rPr>
              <a:t>between metadata &amp; data to derive insights from existing </a:t>
            </a:r>
            <a:r>
              <a:rPr lang="en-US" sz="1300" dirty="0" smtClean="0">
                <a:solidFill>
                  <a:prstClr val="black"/>
                </a:solidFill>
              </a:rPr>
              <a:t>data </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Apply </a:t>
            </a:r>
            <a:r>
              <a:rPr lang="en-US" sz="1300" dirty="0">
                <a:solidFill>
                  <a:prstClr val="black"/>
                </a:solidFill>
              </a:rPr>
              <a:t>artificial intelligence and advanced analytics to data assembled from different sources (</a:t>
            </a:r>
            <a:r>
              <a:rPr lang="en-US" sz="1300" i="1" dirty="0">
                <a:solidFill>
                  <a:prstClr val="black"/>
                </a:solidFill>
              </a:rPr>
              <a:t>real-world evidence, claims, and completed and ongoing studies</a:t>
            </a:r>
            <a:r>
              <a:rPr lang="en-US" sz="1300" dirty="0" smtClean="0">
                <a:solidFill>
                  <a:prstClr val="black"/>
                </a:solidFill>
              </a:rPr>
              <a: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a:endParaRPr>
          </a:p>
          <a:p>
            <a:pPr lvl="0">
              <a:defRPr/>
            </a:pPr>
            <a:r>
              <a:rPr lang="en-US" sz="1200" b="1" dirty="0">
                <a:solidFill>
                  <a:srgbClr val="C00000"/>
                </a:solidFill>
              </a:rPr>
              <a:t>Dependencies</a:t>
            </a:r>
          </a:p>
          <a:p>
            <a:pPr marL="115888" lvl="0" indent="-115888">
              <a:buFont typeface="Wingdings" panose="05000000000000000000" pitchFamily="2" charset="2"/>
              <a:buChar char="§"/>
              <a:defRPr/>
            </a:pPr>
            <a:r>
              <a:rPr lang="en-US" sz="1200" dirty="0">
                <a:solidFill>
                  <a:prstClr val="black"/>
                </a:solidFill>
              </a:rPr>
              <a:t>Semantic Clinical Information Model</a:t>
            </a:r>
          </a:p>
          <a:p>
            <a:pPr marL="115888" lvl="0" indent="-115888">
              <a:buFont typeface="Wingdings" panose="05000000000000000000" pitchFamily="2" charset="2"/>
              <a:buChar char="§"/>
              <a:defRPr/>
            </a:pPr>
            <a:r>
              <a:rPr lang="en-US" sz="1200" dirty="0" smtClean="0">
                <a:solidFill>
                  <a:prstClr val="black"/>
                </a:solidFill>
              </a:rPr>
              <a:t>Common Protocol Template</a:t>
            </a:r>
          </a:p>
          <a:p>
            <a:pPr marL="115888" lvl="0" indent="-115888">
              <a:buFont typeface="Wingdings" panose="05000000000000000000" pitchFamily="2" charset="2"/>
              <a:buChar char="§"/>
              <a:defRPr/>
            </a:pPr>
            <a:r>
              <a:rPr lang="en-US" sz="1200" dirty="0" smtClean="0">
                <a:solidFill>
                  <a:prstClr val="black"/>
                </a:solidFill>
              </a:rPr>
              <a:t>Shared Investigator Platform</a:t>
            </a:r>
            <a:endParaRPr lang="en-US" sz="1200" dirty="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300" b="0" i="0" u="none" strike="noStrike" kern="1200" cap="none" spc="0" normalizeH="0" baseline="0" noProof="0" dirty="0">
              <a:ln>
                <a:noFill/>
              </a:ln>
              <a:solidFill>
                <a:prstClr val="black">
                  <a:lumMod val="65000"/>
                  <a:lumOff val="35000"/>
                </a:prstClr>
              </a:solidFill>
              <a:effectLst/>
              <a:uLnTx/>
              <a:uFillTx/>
              <a:latin typeface="Calibri" panose="020F0502020204030204"/>
            </a:endParaRPr>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291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628366" y="881830"/>
            <a:ext cx="307004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Semantic Clinical Information Model</a:t>
            </a:r>
          </a:p>
        </p:txBody>
      </p:sp>
      <p:cxnSp>
        <p:nvCxnSpPr>
          <p:cNvPr id="29" name="Straight Connector 28"/>
          <p:cNvCxnSpPr/>
          <p:nvPr/>
        </p:nvCxnSpPr>
        <p:spPr>
          <a:xfrm>
            <a:off x="539128" y="2493166"/>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9128" y="4407485"/>
            <a:ext cx="1165287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0677"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573895" y="797553"/>
            <a:ext cx="0" cy="55209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8936" y="147432"/>
            <a:ext cx="11232389" cy="339086"/>
          </a:xfrm>
        </p:spPr>
        <p:txBody>
          <a:bodyPr/>
          <a:lstStyle/>
          <a:p>
            <a:r>
              <a:rPr lang="en-US" dirty="0" smtClean="0">
                <a:solidFill>
                  <a:schemeClr val="tx1">
                    <a:lumMod val="75000"/>
                    <a:lumOff val="25000"/>
                  </a:schemeClr>
                </a:solidFill>
              </a:rPr>
              <a:t>Site Operations</a:t>
            </a:r>
            <a:endParaRPr lang="en-US" dirty="0">
              <a:solidFill>
                <a:schemeClr val="tx1">
                  <a:lumMod val="75000"/>
                  <a:lumOff val="25000"/>
                </a:schemeClr>
              </a:solidFill>
            </a:endParaRPr>
          </a:p>
        </p:txBody>
      </p:sp>
      <p:sp>
        <p:nvSpPr>
          <p:cNvPr id="39" name="Oval 38"/>
          <p:cNvSpPr/>
          <p:nvPr/>
        </p:nvSpPr>
        <p:spPr>
          <a:xfrm>
            <a:off x="8375759" y="3822031"/>
            <a:ext cx="731520" cy="7315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p:cNvSpPr/>
          <p:nvPr/>
        </p:nvSpPr>
        <p:spPr>
          <a:xfrm>
            <a:off x="3009151" y="2378557"/>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p:cNvSpPr/>
          <p:nvPr/>
        </p:nvSpPr>
        <p:spPr>
          <a:xfrm>
            <a:off x="6432628" y="1998137"/>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47"/>
          <p:cNvSpPr/>
          <p:nvPr/>
        </p:nvSpPr>
        <p:spPr>
          <a:xfrm>
            <a:off x="5043293" y="4370671"/>
            <a:ext cx="182880" cy="18288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p:cNvSpPr/>
          <p:nvPr/>
        </p:nvSpPr>
        <p:spPr>
          <a:xfrm>
            <a:off x="2114904" y="5631407"/>
            <a:ext cx="182880" cy="18288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p:cNvSpPr/>
          <p:nvPr/>
        </p:nvSpPr>
        <p:spPr>
          <a:xfrm>
            <a:off x="6392305" y="3838457"/>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p:cNvSpPr/>
          <p:nvPr/>
        </p:nvSpPr>
        <p:spPr>
          <a:xfrm>
            <a:off x="8936875" y="2415635"/>
            <a:ext cx="548640" cy="54864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Oval 54"/>
          <p:cNvSpPr/>
          <p:nvPr/>
        </p:nvSpPr>
        <p:spPr>
          <a:xfrm>
            <a:off x="6247907" y="2583097"/>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p:cNvSpPr/>
          <p:nvPr/>
        </p:nvSpPr>
        <p:spPr>
          <a:xfrm>
            <a:off x="7328704" y="3485793"/>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p:cNvSpPr/>
          <p:nvPr/>
        </p:nvSpPr>
        <p:spPr>
          <a:xfrm>
            <a:off x="9849043" y="1625804"/>
            <a:ext cx="365760" cy="365760"/>
          </a:xfrm>
          <a:prstGeom prst="ellips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Oval 69"/>
          <p:cNvSpPr/>
          <p:nvPr/>
        </p:nvSpPr>
        <p:spPr>
          <a:xfrm>
            <a:off x="1367920" y="5971584"/>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Oval 70"/>
          <p:cNvSpPr/>
          <p:nvPr/>
        </p:nvSpPr>
        <p:spPr>
          <a:xfrm>
            <a:off x="2850227" y="5165586"/>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p:cNvSpPr/>
          <p:nvPr/>
        </p:nvSpPr>
        <p:spPr>
          <a:xfrm>
            <a:off x="3119845" y="4379127"/>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Oval 72"/>
          <p:cNvSpPr/>
          <p:nvPr/>
        </p:nvSpPr>
        <p:spPr>
          <a:xfrm>
            <a:off x="5220643" y="6086415"/>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Oval 73"/>
          <p:cNvSpPr/>
          <p:nvPr/>
        </p:nvSpPr>
        <p:spPr>
          <a:xfrm>
            <a:off x="4039985" y="5241919"/>
            <a:ext cx="365760" cy="36576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Oval 74"/>
          <p:cNvSpPr/>
          <p:nvPr/>
        </p:nvSpPr>
        <p:spPr>
          <a:xfrm>
            <a:off x="4984038" y="2622550"/>
            <a:ext cx="182880" cy="182880"/>
          </a:xfrm>
          <a:prstGeom prst="ellipse">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iamond 9"/>
          <p:cNvSpPr/>
          <p:nvPr/>
        </p:nvSpPr>
        <p:spPr>
          <a:xfrm>
            <a:off x="3449138" y="948014"/>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33236" y="1095253"/>
            <a:ext cx="257495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Shared Investigator Platform</a:t>
            </a:r>
          </a:p>
        </p:txBody>
      </p:sp>
      <p:sp>
        <p:nvSpPr>
          <p:cNvPr id="89" name="Diamond 88"/>
          <p:cNvSpPr/>
          <p:nvPr/>
        </p:nvSpPr>
        <p:spPr>
          <a:xfrm>
            <a:off x="3454008" y="1161437"/>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p:cNvSpPr txBox="1"/>
          <p:nvPr/>
        </p:nvSpPr>
        <p:spPr>
          <a:xfrm>
            <a:off x="645521" y="1292727"/>
            <a:ext cx="256266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Common Protocol Template</a:t>
            </a:r>
          </a:p>
        </p:txBody>
      </p:sp>
      <p:sp>
        <p:nvSpPr>
          <p:cNvPr id="91" name="Diamond 90"/>
          <p:cNvSpPr/>
          <p:nvPr/>
        </p:nvSpPr>
        <p:spPr>
          <a:xfrm>
            <a:off x="3466292" y="1358911"/>
            <a:ext cx="182880" cy="182880"/>
          </a:xfrm>
          <a:prstGeom prst="diamond">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9" name="Group 108"/>
          <p:cNvGrpSpPr>
            <a:grpSpLocks noChangeAspect="1"/>
          </p:cNvGrpSpPr>
          <p:nvPr/>
        </p:nvGrpSpPr>
        <p:grpSpPr>
          <a:xfrm>
            <a:off x="8919118" y="5133421"/>
            <a:ext cx="2820227" cy="1135467"/>
            <a:chOff x="8203804" y="5148072"/>
            <a:chExt cx="3435650" cy="1135467"/>
          </a:xfrm>
        </p:grpSpPr>
        <p:cxnSp>
          <p:nvCxnSpPr>
            <p:cNvPr id="110" name="Straight Arrow Connector 109"/>
            <p:cNvCxnSpPr/>
            <p:nvPr/>
          </p:nvCxnSpPr>
          <p:spPr>
            <a:xfrm>
              <a:off x="8412480" y="5422392"/>
              <a:ext cx="302666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a:spLocks noChangeAspect="1"/>
            </p:cNvSpPr>
            <p:nvPr/>
          </p:nvSpPr>
          <p:spPr>
            <a:xfrm>
              <a:off x="8379062" y="5285232"/>
              <a:ext cx="274320" cy="2743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Oval 111"/>
            <p:cNvSpPr>
              <a:spLocks noChangeAspect="1"/>
            </p:cNvSpPr>
            <p:nvPr/>
          </p:nvSpPr>
          <p:spPr>
            <a:xfrm>
              <a:off x="9113630" y="5239512"/>
              <a:ext cx="365760" cy="3657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Oval 112"/>
            <p:cNvSpPr>
              <a:spLocks noChangeAspect="1"/>
            </p:cNvSpPr>
            <p:nvPr/>
          </p:nvSpPr>
          <p:spPr>
            <a:xfrm>
              <a:off x="9983834" y="5193792"/>
              <a:ext cx="457200" cy="457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Oval 113"/>
            <p:cNvSpPr>
              <a:spLocks noChangeAspect="1"/>
            </p:cNvSpPr>
            <p:nvPr/>
          </p:nvSpPr>
          <p:spPr>
            <a:xfrm>
              <a:off x="10799174" y="5148072"/>
              <a:ext cx="548640" cy="5486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p:cNvSpPr txBox="1"/>
            <p:nvPr/>
          </p:nvSpPr>
          <p:spPr>
            <a:xfrm>
              <a:off x="8855602" y="5946095"/>
              <a:ext cx="2284315" cy="337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Automation Maturity Path</a:t>
              </a:r>
            </a:p>
          </p:txBody>
        </p:sp>
        <p:sp>
          <p:nvSpPr>
            <p:cNvPr id="116" name="TextBox 115"/>
            <p:cNvSpPr txBox="1"/>
            <p:nvPr/>
          </p:nvSpPr>
          <p:spPr>
            <a:xfrm>
              <a:off x="8203804" y="5687569"/>
              <a:ext cx="7737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Assisted</a:t>
              </a:r>
            </a:p>
          </p:txBody>
        </p:sp>
        <p:sp>
          <p:nvSpPr>
            <p:cNvPr id="117" name="TextBox 116"/>
            <p:cNvSpPr txBox="1"/>
            <p:nvPr/>
          </p:nvSpPr>
          <p:spPr>
            <a:xfrm>
              <a:off x="8855602" y="5687569"/>
              <a:ext cx="94750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Unassisted</a:t>
              </a:r>
            </a:p>
          </p:txBody>
        </p:sp>
        <p:sp>
          <p:nvSpPr>
            <p:cNvPr id="118" name="TextBox 117"/>
            <p:cNvSpPr txBox="1"/>
            <p:nvPr/>
          </p:nvSpPr>
          <p:spPr>
            <a:xfrm>
              <a:off x="9814434" y="5687569"/>
              <a:ext cx="1086152"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Autonomous</a:t>
              </a:r>
            </a:p>
          </p:txBody>
        </p:sp>
        <p:sp>
          <p:nvSpPr>
            <p:cNvPr id="119" name="TextBox 118"/>
            <p:cNvSpPr txBox="1"/>
            <p:nvPr/>
          </p:nvSpPr>
          <p:spPr>
            <a:xfrm>
              <a:off x="10791545" y="5687569"/>
              <a:ext cx="847909" cy="30932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Cognitive</a:t>
              </a:r>
            </a:p>
          </p:txBody>
        </p:sp>
      </p:grpSp>
      <p:sp>
        <p:nvSpPr>
          <p:cNvPr id="120" name="Diamond 119"/>
          <p:cNvSpPr/>
          <p:nvPr/>
        </p:nvSpPr>
        <p:spPr>
          <a:xfrm>
            <a:off x="3645511" y="945849"/>
            <a:ext cx="182880" cy="182880"/>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Diamond 120"/>
          <p:cNvSpPr/>
          <p:nvPr/>
        </p:nvSpPr>
        <p:spPr>
          <a:xfrm>
            <a:off x="3843079" y="945137"/>
            <a:ext cx="182880" cy="182880"/>
          </a:xfrm>
          <a:prstGeom prst="diamond">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Diamond 122"/>
          <p:cNvSpPr/>
          <p:nvPr/>
        </p:nvSpPr>
        <p:spPr>
          <a:xfrm>
            <a:off x="3661934" y="1358736"/>
            <a:ext cx="182880" cy="182880"/>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570956" y="881830"/>
            <a:ext cx="3530970" cy="7186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p:cNvSpPr/>
          <p:nvPr/>
        </p:nvSpPr>
        <p:spPr>
          <a:xfrm>
            <a:off x="8691412" y="5140846"/>
            <a:ext cx="3209914" cy="101384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TextBox 75"/>
          <p:cNvSpPr txBox="1"/>
          <p:nvPr/>
        </p:nvSpPr>
        <p:spPr>
          <a:xfrm>
            <a:off x="4364974" y="1833843"/>
            <a:ext cx="1457751"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Project Management Tool</a:t>
            </a:r>
          </a:p>
        </p:txBody>
      </p:sp>
      <p:sp>
        <p:nvSpPr>
          <p:cNvPr id="78" name="TextBox 77"/>
          <p:cNvSpPr txBox="1"/>
          <p:nvPr/>
        </p:nvSpPr>
        <p:spPr>
          <a:xfrm>
            <a:off x="2261790" y="4674113"/>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End of trial reconciler</a:t>
            </a:r>
          </a:p>
        </p:txBody>
      </p:sp>
      <p:sp>
        <p:nvSpPr>
          <p:cNvPr id="80" name="TextBox 79"/>
          <p:cNvSpPr txBox="1"/>
          <p:nvPr/>
        </p:nvSpPr>
        <p:spPr>
          <a:xfrm>
            <a:off x="757949" y="54738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upload Assistant</a:t>
            </a:r>
          </a:p>
        </p:txBody>
      </p:sp>
      <p:sp>
        <p:nvSpPr>
          <p:cNvPr id="49" name="TextBox 48"/>
          <p:cNvSpPr txBox="1"/>
          <p:nvPr/>
        </p:nvSpPr>
        <p:spPr>
          <a:xfrm>
            <a:off x="4069153" y="3650015"/>
            <a:ext cx="175698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eRACT</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Electronic Risk Assessment &amp; Categorization Tool</a:t>
            </a:r>
          </a:p>
        </p:txBody>
      </p:sp>
      <p:sp>
        <p:nvSpPr>
          <p:cNvPr id="47" name="TextBox 46"/>
          <p:cNvSpPr txBox="1"/>
          <p:nvPr/>
        </p:nvSpPr>
        <p:spPr>
          <a:xfrm>
            <a:off x="5593249" y="1341365"/>
            <a:ext cx="188292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Issue Tracking and Management System (ITMS)</a:t>
            </a:r>
          </a:p>
        </p:txBody>
      </p:sp>
      <p:sp>
        <p:nvSpPr>
          <p:cNvPr id="44" name="TextBox 43"/>
          <p:cNvSpPr txBox="1"/>
          <p:nvPr/>
        </p:nvSpPr>
        <p:spPr>
          <a:xfrm>
            <a:off x="8977856" y="390770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Content Reuse Platform</a:t>
            </a:r>
          </a:p>
        </p:txBody>
      </p:sp>
      <p:sp>
        <p:nvSpPr>
          <p:cNvPr id="51" name="TextBox 50"/>
          <p:cNvSpPr txBox="1"/>
          <p:nvPr/>
        </p:nvSpPr>
        <p:spPr>
          <a:xfrm>
            <a:off x="2131376" y="5402837"/>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 Document Formatter</a:t>
            </a:r>
          </a:p>
        </p:txBody>
      </p:sp>
      <p:sp>
        <p:nvSpPr>
          <p:cNvPr id="53" name="TextBox 52"/>
          <p:cNvSpPr txBox="1"/>
          <p:nvPr/>
        </p:nvSpPr>
        <p:spPr>
          <a:xfrm>
            <a:off x="2432911" y="2717912"/>
            <a:ext cx="151777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Registry Posting Assistant</a:t>
            </a:r>
          </a:p>
        </p:txBody>
      </p:sp>
      <p:sp>
        <p:nvSpPr>
          <p:cNvPr id="60" name="TextBox 59"/>
          <p:cNvSpPr txBox="1"/>
          <p:nvPr/>
        </p:nvSpPr>
        <p:spPr>
          <a:xfrm>
            <a:off x="6443508" y="2465321"/>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Data Integrity Oversight</a:t>
            </a:r>
          </a:p>
        </p:txBody>
      </p:sp>
      <p:sp>
        <p:nvSpPr>
          <p:cNvPr id="61" name="TextBox 60"/>
          <p:cNvSpPr txBox="1"/>
          <p:nvPr/>
        </p:nvSpPr>
        <p:spPr>
          <a:xfrm>
            <a:off x="6797685" y="3017277"/>
            <a:ext cx="163508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BioSample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 Data Tracking Tool</a:t>
            </a:r>
          </a:p>
        </p:txBody>
      </p:sp>
      <p:sp>
        <p:nvSpPr>
          <p:cNvPr id="62" name="TextBox 61"/>
          <p:cNvSpPr txBox="1"/>
          <p:nvPr/>
        </p:nvSpPr>
        <p:spPr>
          <a:xfrm>
            <a:off x="8687601" y="1928632"/>
            <a:ext cx="10744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Study Build Assistant</a:t>
            </a:r>
          </a:p>
        </p:txBody>
      </p:sp>
      <p:sp>
        <p:nvSpPr>
          <p:cNvPr id="64" name="TextBox 63"/>
          <p:cNvSpPr txBox="1"/>
          <p:nvPr/>
        </p:nvSpPr>
        <p:spPr>
          <a:xfrm>
            <a:off x="10027580" y="1453480"/>
            <a:ext cx="193310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Automated Datasets Specifications &amp; Programming (DAFFY)</a:t>
            </a:r>
          </a:p>
        </p:txBody>
      </p:sp>
      <p:sp>
        <p:nvSpPr>
          <p:cNvPr id="67" name="TextBox 66"/>
          <p:cNvSpPr txBox="1"/>
          <p:nvPr/>
        </p:nvSpPr>
        <p:spPr>
          <a:xfrm>
            <a:off x="5834245" y="4489405"/>
            <a:ext cx="167733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Digital Analysis Results (</a:t>
            </a:r>
            <a:r>
              <a:rPr kumimoji="0" lang="en-US" sz="1400" b="0" i="0" u="none" strike="noStrike" kern="1200" cap="none" spc="0" normalizeH="0" baseline="0" noProof="0" dirty="0" err="1">
                <a:ln>
                  <a:noFill/>
                </a:ln>
                <a:solidFill>
                  <a:prstClr val="black">
                    <a:lumMod val="65000"/>
                    <a:lumOff val="35000"/>
                  </a:prstClr>
                </a:solidFill>
                <a:effectLst/>
                <a:uLnTx/>
                <a:uFillTx/>
                <a:latin typeface="Calibri" panose="020F0502020204030204"/>
                <a:ea typeface="+mn-ea"/>
                <a:cs typeface="+mn-cs"/>
              </a:rPr>
              <a:t>DARe</a:t>
            </a: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a:t>
            </a:r>
          </a:p>
        </p:txBody>
      </p:sp>
      <p:sp>
        <p:nvSpPr>
          <p:cNvPr id="77" name="TextBox 76"/>
          <p:cNvSpPr txBox="1"/>
          <p:nvPr/>
        </p:nvSpPr>
        <p:spPr>
          <a:xfrm>
            <a:off x="2528231" y="3868245"/>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Lab Invoice Reconciler</a:t>
            </a:r>
          </a:p>
        </p:txBody>
      </p:sp>
      <p:sp>
        <p:nvSpPr>
          <p:cNvPr id="79" name="TextBox 78"/>
          <p:cNvSpPr txBox="1"/>
          <p:nvPr/>
        </p:nvSpPr>
        <p:spPr>
          <a:xfrm>
            <a:off x="5131780" y="5860522"/>
            <a:ext cx="138078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eTMF QC Assistant</a:t>
            </a:r>
          </a:p>
        </p:txBody>
      </p:sp>
      <p:sp>
        <p:nvSpPr>
          <p:cNvPr id="81" name="TextBox 80"/>
          <p:cNvSpPr txBox="1"/>
          <p:nvPr/>
        </p:nvSpPr>
        <p:spPr>
          <a:xfrm>
            <a:off x="4248053" y="5070654"/>
            <a:ext cx="1380788"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Clinical Access Management Portal (CAMP)</a:t>
            </a:r>
          </a:p>
        </p:txBody>
      </p:sp>
      <p:sp>
        <p:nvSpPr>
          <p:cNvPr id="4" name="Rectangle 3"/>
          <p:cNvSpPr/>
          <p:nvPr/>
        </p:nvSpPr>
        <p:spPr>
          <a:xfrm>
            <a:off x="213335" y="755956"/>
            <a:ext cx="11978665" cy="603357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65" name="Oval 64"/>
          <p:cNvSpPr/>
          <p:nvPr/>
        </p:nvSpPr>
        <p:spPr>
          <a:xfrm>
            <a:off x="10351336" y="3509331"/>
            <a:ext cx="731520" cy="7315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67"/>
          <p:cNvSpPr/>
          <p:nvPr/>
        </p:nvSpPr>
        <p:spPr>
          <a:xfrm>
            <a:off x="5816976" y="3501110"/>
            <a:ext cx="365760" cy="3657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p:cNvSpPr txBox="1"/>
          <p:nvPr/>
        </p:nvSpPr>
        <p:spPr>
          <a:xfrm>
            <a:off x="9929131" y="2047174"/>
            <a:ext cx="1877683"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Translation Workbench: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Use translation capability (e.g. AWS Translate, Microsoft,) to automate first version of standard translations; improve quality and speed delivery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Box 68"/>
          <p:cNvSpPr txBox="1"/>
          <p:nvPr/>
        </p:nvSpPr>
        <p:spPr>
          <a:xfrm>
            <a:off x="5421018" y="2227726"/>
            <a:ext cx="241924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00000"/>
                </a:solidFill>
                <a:effectLst/>
                <a:uLnTx/>
                <a:uFillTx/>
                <a:latin typeface="Calibri" panose="020F0502020204030204"/>
                <a:ea typeface="+mn-ea"/>
                <a:cs typeface="+mn-cs"/>
              </a:rPr>
              <a:t>Grants Integration (Asia/Europe):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Implement automated clinical grants payment process in SAP for AP/EU; unified global process, site satisfaction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2" name="Straight Connector 121"/>
          <p:cNvCxnSpPr/>
          <p:nvPr/>
        </p:nvCxnSpPr>
        <p:spPr>
          <a:xfrm flipH="1">
            <a:off x="6098208" y="3230774"/>
            <a:ext cx="424237" cy="2319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2" name="Straight Connector 131"/>
          <p:cNvCxnSpPr/>
          <p:nvPr/>
        </p:nvCxnSpPr>
        <p:spPr>
          <a:xfrm>
            <a:off x="10572483" y="3375272"/>
            <a:ext cx="114550" cy="3062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822615" y="1348419"/>
            <a:ext cx="4301801" cy="4493538"/>
          </a:xfrm>
          <a:prstGeom prst="rect">
            <a:avLst/>
          </a:prstGeom>
          <a:solidFill>
            <a:schemeClr val="accent5">
              <a:lumMod val="40000"/>
              <a:lumOff val="60000"/>
              <a:alpha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smtClean="0">
              <a:ln>
                <a:noFill/>
              </a:ln>
              <a:solidFill>
                <a:prstClr val="black">
                  <a:lumMod val="65000"/>
                  <a:lumOff val="35000"/>
                </a:prstClr>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Theme Tweet</a:t>
            </a:r>
            <a:endParaRPr lang="en-US" sz="1300" b="1" dirty="0">
              <a:solidFill>
                <a:srgbClr val="C00000"/>
              </a:solidFill>
              <a:latin typeface="Calibri" panose="020F0502020204030204"/>
            </a:endParaRPr>
          </a:p>
          <a:p>
            <a:pPr lvl="0">
              <a:defRPr/>
            </a:pPr>
            <a:r>
              <a:rPr lang="en-US" sz="1300" dirty="0"/>
              <a:t>Improving Site </a:t>
            </a:r>
            <a:r>
              <a:rPr lang="en-US" sz="1300" dirty="0" smtClean="0"/>
              <a:t>Start-up </a:t>
            </a:r>
            <a:r>
              <a:rPr lang="en-US" sz="1300" dirty="0"/>
              <a:t>&amp; Management</a:t>
            </a:r>
          </a:p>
          <a:p>
            <a:pPr lvl="0">
              <a:defRPr/>
            </a:pPr>
            <a:endParaRPr kumimoji="0" lang="en-US" sz="1300" b="1" i="0" u="none" strike="noStrike" kern="1200" cap="none" spc="0" normalizeH="0" baseline="0" noProof="0" dirty="0" smtClean="0">
              <a:ln>
                <a:noFill/>
              </a:ln>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Impact</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a:solidFill>
                <a:prstClr val="black"/>
              </a:solidFill>
            </a:endParaRP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a:t>E</a:t>
            </a:r>
            <a:r>
              <a:rPr lang="en-US" sz="1300" dirty="0" smtClean="0"/>
              <a:t>fficiency gain with automated translations  </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t>Improvement in efficiency for invoice with automated  site payments </a:t>
            </a:r>
          </a:p>
          <a:p>
            <a:pPr marR="0" lvl="0" algn="l" defTabSz="914400" rtl="0" eaLnBrk="1" fontAlgn="auto" latinLnBrk="0" hangingPunct="1">
              <a:lnSpc>
                <a:spcPct val="100000"/>
              </a:lnSpc>
              <a:spcBef>
                <a:spcPts val="0"/>
              </a:spcBef>
              <a:spcAft>
                <a:spcPts val="0"/>
              </a:spcAft>
              <a:buClrTx/>
              <a:buSzTx/>
              <a:tabLst/>
              <a:defRPr/>
            </a:pPr>
            <a:endParaRPr lang="en-US" sz="1300"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b="1" dirty="0">
              <a:solidFill>
                <a:srgbClr val="0070C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C00000"/>
                </a:solidFill>
                <a:effectLst/>
                <a:uLnTx/>
                <a:uFillTx/>
                <a:latin typeface="Calibri" panose="020F0502020204030204"/>
              </a:rPr>
              <a:t>Next Steps</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solidFill>
                  <a:prstClr val="black"/>
                </a:solidFill>
              </a:rPr>
              <a:t>Identify all potential documents with sample templates to be included for automated translations and configure the translation workbench solution to generate output for </a:t>
            </a:r>
            <a:r>
              <a:rPr lang="en-US" sz="1300" dirty="0" smtClean="0"/>
              <a:t>verification</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00" dirty="0" smtClean="0"/>
              <a:t>Identify WBS codes to be utilized for SAP implementation for AP region</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a:p>
          <a:p>
            <a:pPr lvl="0">
              <a:defRPr/>
            </a:pPr>
            <a:r>
              <a:rPr lang="en-US" sz="1300" b="1" dirty="0">
                <a:solidFill>
                  <a:srgbClr val="C00000"/>
                </a:solidFill>
              </a:rPr>
              <a:t>Dependencies</a:t>
            </a:r>
          </a:p>
          <a:p>
            <a:pPr marL="115888" indent="-115888">
              <a:buFont typeface="Wingdings" panose="05000000000000000000" pitchFamily="2" charset="2"/>
              <a:buChar char="§"/>
              <a:defRPr/>
            </a:pPr>
            <a:r>
              <a:rPr lang="en-US" sz="1300" dirty="0" err="1"/>
              <a:t>xxxxxxxxxx</a:t>
            </a:r>
            <a:r>
              <a:rPr lang="en-US" sz="1300" dirty="0"/>
              <a:t> </a:t>
            </a:r>
          </a:p>
          <a:p>
            <a:pPr marL="115888" marR="0" lvl="0" indent="-1158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300" dirty="0"/>
          </a:p>
        </p:txBody>
      </p:sp>
      <p:sp>
        <p:nvSpPr>
          <p:cNvPr id="82" name="TextBox 81"/>
          <p:cNvSpPr txBox="1"/>
          <p:nvPr/>
        </p:nvSpPr>
        <p:spPr>
          <a:xfrm rot="16200000">
            <a:off x="-110667" y="3750193"/>
            <a:ext cx="9790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Value</a:t>
            </a:r>
          </a:p>
        </p:txBody>
      </p:sp>
      <p:sp>
        <p:nvSpPr>
          <p:cNvPr id="83" name="TextBox 82"/>
          <p:cNvSpPr txBox="1"/>
          <p:nvPr/>
        </p:nvSpPr>
        <p:spPr>
          <a:xfrm>
            <a:off x="3882446" y="6327860"/>
            <a:ext cx="979083" cy="461665"/>
          </a:xfrm>
          <a:prstGeom prst="rect">
            <a:avLst/>
          </a:prstGeom>
          <a:noFill/>
        </p:spPr>
        <p:txBody>
          <a:bodyPr wrap="square" rtlCol="0">
            <a:spAutoFit/>
          </a:bodyPr>
          <a:lstStyle>
            <a:defPPr>
              <a:defRPr lang="en-US"/>
            </a:defPPr>
            <a:lvl1pPr>
              <a:defRPr b="1">
                <a:solidFill>
                  <a:schemeClr val="bg1">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Effort</a:t>
            </a:r>
          </a:p>
        </p:txBody>
      </p:sp>
      <p:cxnSp>
        <p:nvCxnSpPr>
          <p:cNvPr id="37" name="Straight Arrow Connector 36"/>
          <p:cNvCxnSpPr/>
          <p:nvPr/>
        </p:nvCxnSpPr>
        <p:spPr>
          <a:xfrm flipV="1">
            <a:off x="539128" y="1623952"/>
            <a:ext cx="0" cy="4694513"/>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39128" y="6318464"/>
            <a:ext cx="11555105" cy="0"/>
          </a:xfrm>
          <a:prstGeom prst="straightConnector1">
            <a:avLst/>
          </a:prstGeom>
          <a:ln w="1270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142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3742" y="-12787"/>
            <a:ext cx="12265742" cy="6870787"/>
          </a:xfrm>
          <a:prstGeom prst="rect">
            <a:avLst/>
          </a:prstGeom>
        </p:spPr>
      </p:pic>
      <p:grpSp>
        <p:nvGrpSpPr>
          <p:cNvPr id="144" name="Group 143"/>
          <p:cNvGrpSpPr/>
          <p:nvPr/>
        </p:nvGrpSpPr>
        <p:grpSpPr>
          <a:xfrm>
            <a:off x="0" y="3417883"/>
            <a:ext cx="6432375" cy="609600"/>
            <a:chOff x="24369" y="3325806"/>
            <a:chExt cx="6432375" cy="609600"/>
          </a:xfrm>
        </p:grpSpPr>
        <p:sp>
          <p:nvSpPr>
            <p:cNvPr id="145" name="Rectangle 76"/>
            <p:cNvSpPr/>
            <p:nvPr/>
          </p:nvSpPr>
          <p:spPr>
            <a:xfrm>
              <a:off x="24369" y="3325806"/>
              <a:ext cx="6432375" cy="609600"/>
            </a:xfrm>
            <a:custGeom>
              <a:avLst/>
              <a:gdLst>
                <a:gd name="connsiteX0" fmla="*/ 0 w 6350524"/>
                <a:gd name="connsiteY0" fmla="*/ 0 h 416365"/>
                <a:gd name="connsiteX1" fmla="*/ 6350524 w 6350524"/>
                <a:gd name="connsiteY1" fmla="*/ 0 h 416365"/>
                <a:gd name="connsiteX2" fmla="*/ 6350524 w 6350524"/>
                <a:gd name="connsiteY2" fmla="*/ 416365 h 416365"/>
                <a:gd name="connsiteX3" fmla="*/ 0 w 6350524"/>
                <a:gd name="connsiteY3" fmla="*/ 416365 h 416365"/>
                <a:gd name="connsiteX4" fmla="*/ 0 w 6350524"/>
                <a:gd name="connsiteY4" fmla="*/ 0 h 416365"/>
                <a:gd name="connsiteX0" fmla="*/ 0 w 6537136"/>
                <a:gd name="connsiteY0" fmla="*/ 0 h 416365"/>
                <a:gd name="connsiteX1" fmla="*/ 6537136 w 6537136"/>
                <a:gd name="connsiteY1" fmla="*/ 0 h 416365"/>
                <a:gd name="connsiteX2" fmla="*/ 6350524 w 6537136"/>
                <a:gd name="connsiteY2" fmla="*/ 416365 h 416365"/>
                <a:gd name="connsiteX3" fmla="*/ 0 w 6537136"/>
                <a:gd name="connsiteY3" fmla="*/ 416365 h 416365"/>
                <a:gd name="connsiteX4" fmla="*/ 0 w 6537136"/>
                <a:gd name="connsiteY4" fmla="*/ 0 h 416365"/>
                <a:gd name="connsiteX0" fmla="*/ 0 w 6593119"/>
                <a:gd name="connsiteY0" fmla="*/ 0 h 416365"/>
                <a:gd name="connsiteX1" fmla="*/ 6593119 w 6593119"/>
                <a:gd name="connsiteY1" fmla="*/ 0 h 416365"/>
                <a:gd name="connsiteX2" fmla="*/ 6350524 w 6593119"/>
                <a:gd name="connsiteY2" fmla="*/ 416365 h 416365"/>
                <a:gd name="connsiteX3" fmla="*/ 0 w 6593119"/>
                <a:gd name="connsiteY3" fmla="*/ 416365 h 416365"/>
                <a:gd name="connsiteX4" fmla="*/ 0 w 6593119"/>
                <a:gd name="connsiteY4" fmla="*/ 0 h 416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3119" h="416365">
                  <a:moveTo>
                    <a:pt x="0" y="0"/>
                  </a:moveTo>
                  <a:lnTo>
                    <a:pt x="6593119" y="0"/>
                  </a:lnTo>
                  <a:lnTo>
                    <a:pt x="6350524" y="416365"/>
                  </a:lnTo>
                  <a:lnTo>
                    <a:pt x="0" y="416365"/>
                  </a:lnTo>
                  <a:lnTo>
                    <a:pt x="0" y="0"/>
                  </a:lnTo>
                  <a:close/>
                </a:path>
              </a:pathLst>
            </a:custGeom>
            <a:gradFill flip="none" rotWithShape="1">
              <a:gsLst>
                <a:gs pos="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algn="ctr"/>
              <a:endParaRPr lang="en-US" kern="0" dirty="0">
                <a:solidFill>
                  <a:srgbClr val="FFFFFF"/>
                </a:solidFill>
                <a:latin typeface="Arial"/>
              </a:endParaRPr>
            </a:p>
          </p:txBody>
        </p:sp>
        <p:sp>
          <p:nvSpPr>
            <p:cNvPr id="146" name="TextBox 145"/>
            <p:cNvSpPr txBox="1"/>
            <p:nvPr/>
          </p:nvSpPr>
          <p:spPr>
            <a:xfrm>
              <a:off x="712467" y="3541974"/>
              <a:ext cx="3320136" cy="177264"/>
            </a:xfrm>
            <a:custGeom>
              <a:avLst/>
              <a:gdLst/>
              <a:ahLst/>
              <a:cxnLst/>
              <a:rect l="l" t="t" r="r" b="b"/>
              <a:pathLst>
                <a:path w="3320136" h="177264">
                  <a:moveTo>
                    <a:pt x="1739163" y="42778"/>
                  </a:moveTo>
                  <a:lnTo>
                    <a:pt x="1716183" y="111843"/>
                  </a:lnTo>
                  <a:lnTo>
                    <a:pt x="1762268" y="111843"/>
                  </a:lnTo>
                  <a:lnTo>
                    <a:pt x="1739288" y="42778"/>
                  </a:lnTo>
                  <a:close/>
                  <a:moveTo>
                    <a:pt x="2637722" y="37001"/>
                  </a:moveTo>
                  <a:lnTo>
                    <a:pt x="2637722" y="83087"/>
                  </a:lnTo>
                  <a:lnTo>
                    <a:pt x="2654549" y="83087"/>
                  </a:lnTo>
                  <a:cubicBezTo>
                    <a:pt x="2659237" y="83087"/>
                    <a:pt x="2663339" y="82522"/>
                    <a:pt x="2666855" y="81391"/>
                  </a:cubicBezTo>
                  <a:cubicBezTo>
                    <a:pt x="2670371" y="80261"/>
                    <a:pt x="2673301" y="78671"/>
                    <a:pt x="2675645" y="76620"/>
                  </a:cubicBezTo>
                  <a:cubicBezTo>
                    <a:pt x="2677989" y="74569"/>
                    <a:pt x="2679747" y="72120"/>
                    <a:pt x="2680919" y="69274"/>
                  </a:cubicBezTo>
                  <a:cubicBezTo>
                    <a:pt x="2682091" y="66427"/>
                    <a:pt x="2682677" y="63246"/>
                    <a:pt x="2682677" y="59730"/>
                  </a:cubicBezTo>
                  <a:cubicBezTo>
                    <a:pt x="2682677" y="54372"/>
                    <a:pt x="2681464" y="49852"/>
                    <a:pt x="2679036" y="46168"/>
                  </a:cubicBezTo>
                  <a:cubicBezTo>
                    <a:pt x="2676608" y="42485"/>
                    <a:pt x="2672632" y="39889"/>
                    <a:pt x="2667106" y="38382"/>
                  </a:cubicBezTo>
                  <a:cubicBezTo>
                    <a:pt x="2665432" y="37964"/>
                    <a:pt x="2663527" y="37629"/>
                    <a:pt x="2661393" y="37378"/>
                  </a:cubicBezTo>
                  <a:cubicBezTo>
                    <a:pt x="2659258" y="37127"/>
                    <a:pt x="2656307" y="37001"/>
                    <a:pt x="2652540" y="37001"/>
                  </a:cubicBezTo>
                  <a:close/>
                  <a:moveTo>
                    <a:pt x="921790" y="35997"/>
                  </a:moveTo>
                  <a:cubicBezTo>
                    <a:pt x="913669" y="35997"/>
                    <a:pt x="906888" y="37524"/>
                    <a:pt x="901447" y="40580"/>
                  </a:cubicBezTo>
                  <a:cubicBezTo>
                    <a:pt x="896005" y="43636"/>
                    <a:pt x="891610" y="47717"/>
                    <a:pt x="888261" y="52823"/>
                  </a:cubicBezTo>
                  <a:cubicBezTo>
                    <a:pt x="884913" y="57930"/>
                    <a:pt x="882548" y="63895"/>
                    <a:pt x="881166" y="70718"/>
                  </a:cubicBezTo>
                  <a:cubicBezTo>
                    <a:pt x="879785" y="77541"/>
                    <a:pt x="879094" y="84761"/>
                    <a:pt x="879094" y="92379"/>
                  </a:cubicBezTo>
                  <a:cubicBezTo>
                    <a:pt x="879094" y="101253"/>
                    <a:pt x="879764" y="109227"/>
                    <a:pt x="881104" y="116301"/>
                  </a:cubicBezTo>
                  <a:cubicBezTo>
                    <a:pt x="882443" y="123375"/>
                    <a:pt x="884703" y="129423"/>
                    <a:pt x="887885" y="134446"/>
                  </a:cubicBezTo>
                  <a:cubicBezTo>
                    <a:pt x="891066" y="139469"/>
                    <a:pt x="895335" y="143299"/>
                    <a:pt x="900693" y="145936"/>
                  </a:cubicBezTo>
                  <a:cubicBezTo>
                    <a:pt x="906051" y="148573"/>
                    <a:pt x="912790" y="149892"/>
                    <a:pt x="920910" y="149892"/>
                  </a:cubicBezTo>
                  <a:cubicBezTo>
                    <a:pt x="929031" y="149892"/>
                    <a:pt x="935812" y="148385"/>
                    <a:pt x="941253" y="145371"/>
                  </a:cubicBezTo>
                  <a:cubicBezTo>
                    <a:pt x="946695" y="142358"/>
                    <a:pt x="951090" y="138255"/>
                    <a:pt x="954439" y="133065"/>
                  </a:cubicBezTo>
                  <a:cubicBezTo>
                    <a:pt x="957787" y="127875"/>
                    <a:pt x="960152" y="121826"/>
                    <a:pt x="961534" y="114920"/>
                  </a:cubicBezTo>
                  <a:cubicBezTo>
                    <a:pt x="962915" y="108013"/>
                    <a:pt x="963606" y="100667"/>
                    <a:pt x="963606" y="92881"/>
                  </a:cubicBezTo>
                  <a:cubicBezTo>
                    <a:pt x="963606" y="84342"/>
                    <a:pt x="962936" y="76578"/>
                    <a:pt x="961596" y="69588"/>
                  </a:cubicBezTo>
                  <a:cubicBezTo>
                    <a:pt x="960257" y="62597"/>
                    <a:pt x="957976" y="56612"/>
                    <a:pt x="954753" y="51630"/>
                  </a:cubicBezTo>
                  <a:cubicBezTo>
                    <a:pt x="951530" y="46649"/>
                    <a:pt x="947239" y="42798"/>
                    <a:pt x="941881" y="40078"/>
                  </a:cubicBezTo>
                  <a:cubicBezTo>
                    <a:pt x="936523" y="37357"/>
                    <a:pt x="929826" y="35997"/>
                    <a:pt x="921790" y="35997"/>
                  </a:cubicBezTo>
                  <a:close/>
                  <a:moveTo>
                    <a:pt x="3109791" y="11761"/>
                  </a:moveTo>
                  <a:lnTo>
                    <a:pt x="3190911" y="11761"/>
                  </a:lnTo>
                  <a:cubicBezTo>
                    <a:pt x="3191665" y="11761"/>
                    <a:pt x="3192335" y="11970"/>
                    <a:pt x="3192921" y="12389"/>
                  </a:cubicBezTo>
                  <a:cubicBezTo>
                    <a:pt x="3193507" y="12807"/>
                    <a:pt x="3194009" y="13540"/>
                    <a:pt x="3194428" y="14586"/>
                  </a:cubicBezTo>
                  <a:cubicBezTo>
                    <a:pt x="3194846" y="15633"/>
                    <a:pt x="3195160" y="16972"/>
                    <a:pt x="3195369" y="18605"/>
                  </a:cubicBezTo>
                  <a:cubicBezTo>
                    <a:pt x="3195579" y="20237"/>
                    <a:pt x="3195683" y="22309"/>
                    <a:pt x="3195683" y="24821"/>
                  </a:cubicBezTo>
                  <a:cubicBezTo>
                    <a:pt x="3195683" y="27165"/>
                    <a:pt x="3195579" y="29153"/>
                    <a:pt x="3195369" y="30785"/>
                  </a:cubicBezTo>
                  <a:cubicBezTo>
                    <a:pt x="3195160" y="32418"/>
                    <a:pt x="3194846" y="33736"/>
                    <a:pt x="3194428" y="34741"/>
                  </a:cubicBezTo>
                  <a:cubicBezTo>
                    <a:pt x="3194009" y="35745"/>
                    <a:pt x="3193507" y="36478"/>
                    <a:pt x="3192921" y="36938"/>
                  </a:cubicBezTo>
                  <a:cubicBezTo>
                    <a:pt x="3192335" y="37399"/>
                    <a:pt x="3191665" y="37629"/>
                    <a:pt x="3190911" y="37629"/>
                  </a:cubicBezTo>
                  <a:lnTo>
                    <a:pt x="3132896" y="37629"/>
                  </a:lnTo>
                  <a:lnTo>
                    <a:pt x="3132896" y="77310"/>
                  </a:lnTo>
                  <a:lnTo>
                    <a:pt x="3181996" y="77310"/>
                  </a:lnTo>
                  <a:cubicBezTo>
                    <a:pt x="3182749" y="77310"/>
                    <a:pt x="3183440" y="77541"/>
                    <a:pt x="3184068" y="78001"/>
                  </a:cubicBezTo>
                  <a:cubicBezTo>
                    <a:pt x="3184696" y="78461"/>
                    <a:pt x="3185219" y="79173"/>
                    <a:pt x="3185637" y="80136"/>
                  </a:cubicBezTo>
                  <a:cubicBezTo>
                    <a:pt x="3186056" y="81098"/>
                    <a:pt x="3186370" y="82396"/>
                    <a:pt x="3186579" y="84029"/>
                  </a:cubicBezTo>
                  <a:cubicBezTo>
                    <a:pt x="3186788" y="85661"/>
                    <a:pt x="3186893" y="87649"/>
                    <a:pt x="3186893" y="89993"/>
                  </a:cubicBezTo>
                  <a:cubicBezTo>
                    <a:pt x="3186893" y="92421"/>
                    <a:pt x="3186788" y="94430"/>
                    <a:pt x="3186579" y="96021"/>
                  </a:cubicBezTo>
                  <a:cubicBezTo>
                    <a:pt x="3186370" y="97611"/>
                    <a:pt x="3186056" y="98888"/>
                    <a:pt x="3185637" y="99851"/>
                  </a:cubicBezTo>
                  <a:cubicBezTo>
                    <a:pt x="3185219" y="100814"/>
                    <a:pt x="3184696" y="101504"/>
                    <a:pt x="3184068" y="101923"/>
                  </a:cubicBezTo>
                  <a:cubicBezTo>
                    <a:pt x="3183440" y="102341"/>
                    <a:pt x="3182749" y="102551"/>
                    <a:pt x="3181996" y="102551"/>
                  </a:cubicBezTo>
                  <a:lnTo>
                    <a:pt x="3132896" y="102551"/>
                  </a:lnTo>
                  <a:lnTo>
                    <a:pt x="3132896" y="148385"/>
                  </a:lnTo>
                  <a:lnTo>
                    <a:pt x="3191414" y="148385"/>
                  </a:lnTo>
                  <a:cubicBezTo>
                    <a:pt x="3192167" y="148385"/>
                    <a:pt x="3192858" y="148615"/>
                    <a:pt x="3193486" y="149076"/>
                  </a:cubicBezTo>
                  <a:cubicBezTo>
                    <a:pt x="3194114" y="149536"/>
                    <a:pt x="3194637" y="150269"/>
                    <a:pt x="3195055" y="151273"/>
                  </a:cubicBezTo>
                  <a:cubicBezTo>
                    <a:pt x="3195474" y="152278"/>
                    <a:pt x="3195788" y="153596"/>
                    <a:pt x="3195997" y="155229"/>
                  </a:cubicBezTo>
                  <a:cubicBezTo>
                    <a:pt x="3196206" y="156861"/>
                    <a:pt x="3196311" y="158891"/>
                    <a:pt x="3196311" y="161319"/>
                  </a:cubicBezTo>
                  <a:cubicBezTo>
                    <a:pt x="3196311" y="163747"/>
                    <a:pt x="3196206" y="165777"/>
                    <a:pt x="3195997" y="167409"/>
                  </a:cubicBezTo>
                  <a:cubicBezTo>
                    <a:pt x="3195788" y="169042"/>
                    <a:pt x="3195474" y="170360"/>
                    <a:pt x="3195055" y="171365"/>
                  </a:cubicBezTo>
                  <a:cubicBezTo>
                    <a:pt x="3194637" y="172370"/>
                    <a:pt x="3194114" y="173102"/>
                    <a:pt x="3193486" y="173563"/>
                  </a:cubicBezTo>
                  <a:cubicBezTo>
                    <a:pt x="3192858" y="174023"/>
                    <a:pt x="3192167" y="174253"/>
                    <a:pt x="3191414" y="174253"/>
                  </a:cubicBezTo>
                  <a:lnTo>
                    <a:pt x="3109791" y="174253"/>
                  </a:lnTo>
                  <a:cubicBezTo>
                    <a:pt x="3107028" y="174253"/>
                    <a:pt x="3104705" y="173437"/>
                    <a:pt x="3102821" y="171805"/>
                  </a:cubicBezTo>
                  <a:cubicBezTo>
                    <a:pt x="3100938" y="170172"/>
                    <a:pt x="3099996" y="167514"/>
                    <a:pt x="3099996" y="163831"/>
                  </a:cubicBezTo>
                  <a:lnTo>
                    <a:pt x="3099996" y="22183"/>
                  </a:lnTo>
                  <a:cubicBezTo>
                    <a:pt x="3099996" y="18500"/>
                    <a:pt x="3100938" y="15842"/>
                    <a:pt x="3102821" y="14210"/>
                  </a:cubicBezTo>
                  <a:cubicBezTo>
                    <a:pt x="3104705" y="12577"/>
                    <a:pt x="3107028" y="11761"/>
                    <a:pt x="3109791" y="11761"/>
                  </a:cubicBezTo>
                  <a:close/>
                  <a:moveTo>
                    <a:pt x="2614491" y="11761"/>
                  </a:moveTo>
                  <a:lnTo>
                    <a:pt x="2656558" y="11761"/>
                  </a:lnTo>
                  <a:cubicBezTo>
                    <a:pt x="2660828" y="11761"/>
                    <a:pt x="2664344" y="11845"/>
                    <a:pt x="2667106" y="12012"/>
                  </a:cubicBezTo>
                  <a:cubicBezTo>
                    <a:pt x="2669869" y="12179"/>
                    <a:pt x="2672380" y="12389"/>
                    <a:pt x="2674641" y="12640"/>
                  </a:cubicBezTo>
                  <a:cubicBezTo>
                    <a:pt x="2681171" y="13561"/>
                    <a:pt x="2687052" y="15151"/>
                    <a:pt x="2692284" y="17412"/>
                  </a:cubicBezTo>
                  <a:cubicBezTo>
                    <a:pt x="2697516" y="19672"/>
                    <a:pt x="2701953" y="22623"/>
                    <a:pt x="2705595" y="26265"/>
                  </a:cubicBezTo>
                  <a:cubicBezTo>
                    <a:pt x="2709236" y="29906"/>
                    <a:pt x="2712020" y="34218"/>
                    <a:pt x="2713945" y="39199"/>
                  </a:cubicBezTo>
                  <a:cubicBezTo>
                    <a:pt x="2715871" y="44180"/>
                    <a:pt x="2716833" y="49893"/>
                    <a:pt x="2716833" y="56340"/>
                  </a:cubicBezTo>
                  <a:cubicBezTo>
                    <a:pt x="2716833" y="61781"/>
                    <a:pt x="2716143" y="66741"/>
                    <a:pt x="2714761" y="71220"/>
                  </a:cubicBezTo>
                  <a:cubicBezTo>
                    <a:pt x="2713380" y="75699"/>
                    <a:pt x="2711350" y="79696"/>
                    <a:pt x="2708671" y="83212"/>
                  </a:cubicBezTo>
                  <a:cubicBezTo>
                    <a:pt x="2705992" y="86728"/>
                    <a:pt x="2702686" y="89784"/>
                    <a:pt x="2698751" y="92379"/>
                  </a:cubicBezTo>
                  <a:cubicBezTo>
                    <a:pt x="2694816" y="94974"/>
                    <a:pt x="2690337" y="97067"/>
                    <a:pt x="2685314" y="98658"/>
                  </a:cubicBezTo>
                  <a:cubicBezTo>
                    <a:pt x="2687742" y="99830"/>
                    <a:pt x="2690023" y="101253"/>
                    <a:pt x="2692158" y="102927"/>
                  </a:cubicBezTo>
                  <a:cubicBezTo>
                    <a:pt x="2694293" y="104602"/>
                    <a:pt x="2696302" y="106632"/>
                    <a:pt x="2698186" y="109018"/>
                  </a:cubicBezTo>
                  <a:cubicBezTo>
                    <a:pt x="2700069" y="111404"/>
                    <a:pt x="2701848" y="114124"/>
                    <a:pt x="2703523" y="117180"/>
                  </a:cubicBezTo>
                  <a:cubicBezTo>
                    <a:pt x="2705197" y="120236"/>
                    <a:pt x="2706829" y="123689"/>
                    <a:pt x="2708420" y="127540"/>
                  </a:cubicBezTo>
                  <a:lnTo>
                    <a:pt x="2722108" y="159561"/>
                  </a:lnTo>
                  <a:cubicBezTo>
                    <a:pt x="2723363" y="162742"/>
                    <a:pt x="2724200" y="165065"/>
                    <a:pt x="2724619" y="166530"/>
                  </a:cubicBezTo>
                  <a:cubicBezTo>
                    <a:pt x="2725038" y="167995"/>
                    <a:pt x="2725247" y="169147"/>
                    <a:pt x="2725247" y="169984"/>
                  </a:cubicBezTo>
                  <a:cubicBezTo>
                    <a:pt x="2725247" y="170905"/>
                    <a:pt x="2725079" y="171679"/>
                    <a:pt x="2724745" y="172307"/>
                  </a:cubicBezTo>
                  <a:cubicBezTo>
                    <a:pt x="2724410" y="172935"/>
                    <a:pt x="2723614" y="173458"/>
                    <a:pt x="2722359" y="173877"/>
                  </a:cubicBezTo>
                  <a:cubicBezTo>
                    <a:pt x="2721103" y="174295"/>
                    <a:pt x="2719261" y="174588"/>
                    <a:pt x="2716833" y="174756"/>
                  </a:cubicBezTo>
                  <a:cubicBezTo>
                    <a:pt x="2714406" y="174923"/>
                    <a:pt x="2711099" y="175007"/>
                    <a:pt x="2706913" y="175007"/>
                  </a:cubicBezTo>
                  <a:cubicBezTo>
                    <a:pt x="2703397" y="175007"/>
                    <a:pt x="2700593" y="174923"/>
                    <a:pt x="2698500" y="174756"/>
                  </a:cubicBezTo>
                  <a:cubicBezTo>
                    <a:pt x="2696407" y="174588"/>
                    <a:pt x="2694753" y="174274"/>
                    <a:pt x="2693540" y="173814"/>
                  </a:cubicBezTo>
                  <a:cubicBezTo>
                    <a:pt x="2692326" y="173353"/>
                    <a:pt x="2691468" y="172767"/>
                    <a:pt x="2690965" y="172056"/>
                  </a:cubicBezTo>
                  <a:cubicBezTo>
                    <a:pt x="2690463" y="171344"/>
                    <a:pt x="2690044" y="170486"/>
                    <a:pt x="2689710" y="169481"/>
                  </a:cubicBezTo>
                  <a:lnTo>
                    <a:pt x="2675143" y="133191"/>
                  </a:lnTo>
                  <a:cubicBezTo>
                    <a:pt x="2673385" y="129089"/>
                    <a:pt x="2671669" y="125447"/>
                    <a:pt x="2669994" y="122266"/>
                  </a:cubicBezTo>
                  <a:cubicBezTo>
                    <a:pt x="2668320" y="119085"/>
                    <a:pt x="2666457" y="116427"/>
                    <a:pt x="2664406" y="114292"/>
                  </a:cubicBezTo>
                  <a:cubicBezTo>
                    <a:pt x="2662355" y="112157"/>
                    <a:pt x="2659990" y="110545"/>
                    <a:pt x="2657312" y="109457"/>
                  </a:cubicBezTo>
                  <a:cubicBezTo>
                    <a:pt x="2654633" y="108369"/>
                    <a:pt x="2651535" y="107825"/>
                    <a:pt x="2648019" y="107825"/>
                  </a:cubicBezTo>
                  <a:lnTo>
                    <a:pt x="2637722" y="107825"/>
                  </a:lnTo>
                  <a:lnTo>
                    <a:pt x="2637722" y="169733"/>
                  </a:lnTo>
                  <a:cubicBezTo>
                    <a:pt x="2637722" y="170570"/>
                    <a:pt x="2637450" y="171323"/>
                    <a:pt x="2636906" y="171993"/>
                  </a:cubicBezTo>
                  <a:cubicBezTo>
                    <a:pt x="2636362" y="172663"/>
                    <a:pt x="2635462" y="173207"/>
                    <a:pt x="2634206" y="173625"/>
                  </a:cubicBezTo>
                  <a:cubicBezTo>
                    <a:pt x="2632950" y="174044"/>
                    <a:pt x="2631276" y="174379"/>
                    <a:pt x="2629183" y="174630"/>
                  </a:cubicBezTo>
                  <a:cubicBezTo>
                    <a:pt x="2627090" y="174881"/>
                    <a:pt x="2624411" y="175007"/>
                    <a:pt x="2621146" y="175007"/>
                  </a:cubicBezTo>
                  <a:cubicBezTo>
                    <a:pt x="2617965" y="175007"/>
                    <a:pt x="2615307" y="174881"/>
                    <a:pt x="2613172" y="174630"/>
                  </a:cubicBezTo>
                  <a:cubicBezTo>
                    <a:pt x="2611038" y="174379"/>
                    <a:pt x="2609342" y="174044"/>
                    <a:pt x="2608087" y="173625"/>
                  </a:cubicBezTo>
                  <a:cubicBezTo>
                    <a:pt x="2606831" y="173207"/>
                    <a:pt x="2605952" y="172663"/>
                    <a:pt x="2605450" y="171993"/>
                  </a:cubicBezTo>
                  <a:cubicBezTo>
                    <a:pt x="2604947" y="171323"/>
                    <a:pt x="2604696" y="170570"/>
                    <a:pt x="2604696" y="169733"/>
                  </a:cubicBezTo>
                  <a:lnTo>
                    <a:pt x="2604696" y="22183"/>
                  </a:lnTo>
                  <a:cubicBezTo>
                    <a:pt x="2604696" y="18500"/>
                    <a:pt x="2605638" y="15842"/>
                    <a:pt x="2607522" y="14210"/>
                  </a:cubicBezTo>
                  <a:cubicBezTo>
                    <a:pt x="2609405" y="12577"/>
                    <a:pt x="2611728" y="11761"/>
                    <a:pt x="2614491" y="11761"/>
                  </a:cubicBezTo>
                  <a:close/>
                  <a:moveTo>
                    <a:pt x="2490666" y="11761"/>
                  </a:moveTo>
                  <a:lnTo>
                    <a:pt x="2571787" y="11761"/>
                  </a:lnTo>
                  <a:cubicBezTo>
                    <a:pt x="2572540" y="11761"/>
                    <a:pt x="2573210" y="11970"/>
                    <a:pt x="2573796" y="12389"/>
                  </a:cubicBezTo>
                  <a:cubicBezTo>
                    <a:pt x="2574382" y="12807"/>
                    <a:pt x="2574884" y="13540"/>
                    <a:pt x="2575303" y="14586"/>
                  </a:cubicBezTo>
                  <a:cubicBezTo>
                    <a:pt x="2575721" y="15633"/>
                    <a:pt x="2576035" y="16972"/>
                    <a:pt x="2576244" y="18605"/>
                  </a:cubicBezTo>
                  <a:cubicBezTo>
                    <a:pt x="2576454" y="20237"/>
                    <a:pt x="2576558" y="22309"/>
                    <a:pt x="2576558" y="24821"/>
                  </a:cubicBezTo>
                  <a:cubicBezTo>
                    <a:pt x="2576558" y="27165"/>
                    <a:pt x="2576454" y="29153"/>
                    <a:pt x="2576244" y="30785"/>
                  </a:cubicBezTo>
                  <a:cubicBezTo>
                    <a:pt x="2576035" y="32418"/>
                    <a:pt x="2575721" y="33736"/>
                    <a:pt x="2575303" y="34741"/>
                  </a:cubicBezTo>
                  <a:cubicBezTo>
                    <a:pt x="2574884" y="35745"/>
                    <a:pt x="2574382" y="36478"/>
                    <a:pt x="2573796" y="36938"/>
                  </a:cubicBezTo>
                  <a:cubicBezTo>
                    <a:pt x="2573210" y="37399"/>
                    <a:pt x="2572540" y="37629"/>
                    <a:pt x="2571787" y="37629"/>
                  </a:cubicBezTo>
                  <a:lnTo>
                    <a:pt x="2513771" y="37629"/>
                  </a:lnTo>
                  <a:lnTo>
                    <a:pt x="2513771" y="77310"/>
                  </a:lnTo>
                  <a:lnTo>
                    <a:pt x="2562871" y="77310"/>
                  </a:lnTo>
                  <a:cubicBezTo>
                    <a:pt x="2563624" y="77310"/>
                    <a:pt x="2564315" y="77541"/>
                    <a:pt x="2564943" y="78001"/>
                  </a:cubicBezTo>
                  <a:cubicBezTo>
                    <a:pt x="2565571" y="78461"/>
                    <a:pt x="2566094" y="79173"/>
                    <a:pt x="2566512" y="80136"/>
                  </a:cubicBezTo>
                  <a:cubicBezTo>
                    <a:pt x="2566931" y="81098"/>
                    <a:pt x="2567245" y="82396"/>
                    <a:pt x="2567454" y="84029"/>
                  </a:cubicBezTo>
                  <a:cubicBezTo>
                    <a:pt x="2567664" y="85661"/>
                    <a:pt x="2567768" y="87649"/>
                    <a:pt x="2567768" y="89993"/>
                  </a:cubicBezTo>
                  <a:cubicBezTo>
                    <a:pt x="2567768" y="92421"/>
                    <a:pt x="2567664" y="94430"/>
                    <a:pt x="2567454" y="96021"/>
                  </a:cubicBezTo>
                  <a:cubicBezTo>
                    <a:pt x="2567245" y="97611"/>
                    <a:pt x="2566931" y="98888"/>
                    <a:pt x="2566512" y="99851"/>
                  </a:cubicBezTo>
                  <a:cubicBezTo>
                    <a:pt x="2566094" y="100814"/>
                    <a:pt x="2565571" y="101504"/>
                    <a:pt x="2564943" y="101923"/>
                  </a:cubicBezTo>
                  <a:cubicBezTo>
                    <a:pt x="2564315" y="102341"/>
                    <a:pt x="2563624" y="102551"/>
                    <a:pt x="2562871" y="102551"/>
                  </a:cubicBezTo>
                  <a:lnTo>
                    <a:pt x="2513771" y="102551"/>
                  </a:lnTo>
                  <a:lnTo>
                    <a:pt x="2513771" y="148385"/>
                  </a:lnTo>
                  <a:lnTo>
                    <a:pt x="2572289" y="148385"/>
                  </a:lnTo>
                  <a:cubicBezTo>
                    <a:pt x="2573042" y="148385"/>
                    <a:pt x="2573733" y="148615"/>
                    <a:pt x="2574361" y="149076"/>
                  </a:cubicBezTo>
                  <a:cubicBezTo>
                    <a:pt x="2574989" y="149536"/>
                    <a:pt x="2575512" y="150269"/>
                    <a:pt x="2575930" y="151273"/>
                  </a:cubicBezTo>
                  <a:cubicBezTo>
                    <a:pt x="2576349" y="152278"/>
                    <a:pt x="2576663" y="153596"/>
                    <a:pt x="2576872" y="155229"/>
                  </a:cubicBezTo>
                  <a:cubicBezTo>
                    <a:pt x="2577082" y="156861"/>
                    <a:pt x="2577186" y="158891"/>
                    <a:pt x="2577186" y="161319"/>
                  </a:cubicBezTo>
                  <a:cubicBezTo>
                    <a:pt x="2577186" y="163747"/>
                    <a:pt x="2577082" y="165777"/>
                    <a:pt x="2576872" y="167409"/>
                  </a:cubicBezTo>
                  <a:cubicBezTo>
                    <a:pt x="2576663" y="169042"/>
                    <a:pt x="2576349" y="170360"/>
                    <a:pt x="2575930" y="171365"/>
                  </a:cubicBezTo>
                  <a:cubicBezTo>
                    <a:pt x="2575512" y="172370"/>
                    <a:pt x="2574989" y="173102"/>
                    <a:pt x="2574361" y="173563"/>
                  </a:cubicBezTo>
                  <a:cubicBezTo>
                    <a:pt x="2573733" y="174023"/>
                    <a:pt x="2573042" y="174253"/>
                    <a:pt x="2572289" y="174253"/>
                  </a:cubicBezTo>
                  <a:lnTo>
                    <a:pt x="2490666" y="174253"/>
                  </a:lnTo>
                  <a:cubicBezTo>
                    <a:pt x="2487903" y="174253"/>
                    <a:pt x="2485580" y="173437"/>
                    <a:pt x="2483697" y="171805"/>
                  </a:cubicBezTo>
                  <a:cubicBezTo>
                    <a:pt x="2481813" y="170172"/>
                    <a:pt x="2480871" y="167514"/>
                    <a:pt x="2480871" y="163831"/>
                  </a:cubicBezTo>
                  <a:lnTo>
                    <a:pt x="2480871" y="22183"/>
                  </a:lnTo>
                  <a:cubicBezTo>
                    <a:pt x="2480871" y="18500"/>
                    <a:pt x="2481813" y="15842"/>
                    <a:pt x="2483697" y="14210"/>
                  </a:cubicBezTo>
                  <a:cubicBezTo>
                    <a:pt x="2485580" y="12577"/>
                    <a:pt x="2487903" y="11761"/>
                    <a:pt x="2490666" y="11761"/>
                  </a:cubicBezTo>
                  <a:close/>
                  <a:moveTo>
                    <a:pt x="1564695" y="11761"/>
                  </a:moveTo>
                  <a:lnTo>
                    <a:pt x="1679218" y="11761"/>
                  </a:lnTo>
                  <a:cubicBezTo>
                    <a:pt x="1679971" y="11761"/>
                    <a:pt x="1680662" y="11991"/>
                    <a:pt x="1681290" y="12451"/>
                  </a:cubicBezTo>
                  <a:cubicBezTo>
                    <a:pt x="1681918" y="12912"/>
                    <a:pt x="1682441" y="13665"/>
                    <a:pt x="1682859" y="14712"/>
                  </a:cubicBezTo>
                  <a:cubicBezTo>
                    <a:pt x="1683278" y="15758"/>
                    <a:pt x="1683592" y="17161"/>
                    <a:pt x="1683801" y="18919"/>
                  </a:cubicBezTo>
                  <a:cubicBezTo>
                    <a:pt x="1684010" y="20677"/>
                    <a:pt x="1684115" y="22811"/>
                    <a:pt x="1684115" y="25323"/>
                  </a:cubicBezTo>
                  <a:cubicBezTo>
                    <a:pt x="1684115" y="27751"/>
                    <a:pt x="1684010" y="29823"/>
                    <a:pt x="1683801" y="31539"/>
                  </a:cubicBezTo>
                  <a:cubicBezTo>
                    <a:pt x="1683592" y="33255"/>
                    <a:pt x="1683278" y="34636"/>
                    <a:pt x="1682859" y="35683"/>
                  </a:cubicBezTo>
                  <a:cubicBezTo>
                    <a:pt x="1682441" y="36729"/>
                    <a:pt x="1681918" y="37503"/>
                    <a:pt x="1681290" y="38006"/>
                  </a:cubicBezTo>
                  <a:cubicBezTo>
                    <a:pt x="1680662" y="38508"/>
                    <a:pt x="1679971" y="38759"/>
                    <a:pt x="1679218" y="38759"/>
                  </a:cubicBezTo>
                  <a:lnTo>
                    <a:pt x="1638532" y="38759"/>
                  </a:lnTo>
                  <a:lnTo>
                    <a:pt x="1638532" y="169733"/>
                  </a:lnTo>
                  <a:cubicBezTo>
                    <a:pt x="1638532" y="170570"/>
                    <a:pt x="1638260" y="171323"/>
                    <a:pt x="1637716" y="171993"/>
                  </a:cubicBezTo>
                  <a:cubicBezTo>
                    <a:pt x="1637171" y="172663"/>
                    <a:pt x="1636271" y="173207"/>
                    <a:pt x="1635016" y="173625"/>
                  </a:cubicBezTo>
                  <a:cubicBezTo>
                    <a:pt x="1633760" y="174044"/>
                    <a:pt x="1632065" y="174379"/>
                    <a:pt x="1629930" y="174630"/>
                  </a:cubicBezTo>
                  <a:cubicBezTo>
                    <a:pt x="1627795" y="174881"/>
                    <a:pt x="1625137" y="175007"/>
                    <a:pt x="1621956" y="175007"/>
                  </a:cubicBezTo>
                  <a:cubicBezTo>
                    <a:pt x="1618775" y="175007"/>
                    <a:pt x="1616117" y="174881"/>
                    <a:pt x="1613982" y="174630"/>
                  </a:cubicBezTo>
                  <a:cubicBezTo>
                    <a:pt x="1611847" y="174379"/>
                    <a:pt x="1610152" y="174044"/>
                    <a:pt x="1608896" y="173625"/>
                  </a:cubicBezTo>
                  <a:cubicBezTo>
                    <a:pt x="1607641" y="173207"/>
                    <a:pt x="1606741" y="172663"/>
                    <a:pt x="1606197" y="171993"/>
                  </a:cubicBezTo>
                  <a:cubicBezTo>
                    <a:pt x="1605653" y="171323"/>
                    <a:pt x="1605380" y="170570"/>
                    <a:pt x="1605380" y="169733"/>
                  </a:cubicBezTo>
                  <a:lnTo>
                    <a:pt x="1605380" y="38759"/>
                  </a:lnTo>
                  <a:lnTo>
                    <a:pt x="1564695" y="38759"/>
                  </a:lnTo>
                  <a:cubicBezTo>
                    <a:pt x="1563857" y="38759"/>
                    <a:pt x="1563146" y="38508"/>
                    <a:pt x="1562560" y="38006"/>
                  </a:cubicBezTo>
                  <a:cubicBezTo>
                    <a:pt x="1561974" y="37503"/>
                    <a:pt x="1561471" y="36729"/>
                    <a:pt x="1561053" y="35683"/>
                  </a:cubicBezTo>
                  <a:cubicBezTo>
                    <a:pt x="1560634" y="34636"/>
                    <a:pt x="1560320" y="33255"/>
                    <a:pt x="1560111" y="31539"/>
                  </a:cubicBezTo>
                  <a:cubicBezTo>
                    <a:pt x="1559902" y="29823"/>
                    <a:pt x="1559797" y="27751"/>
                    <a:pt x="1559797" y="25323"/>
                  </a:cubicBezTo>
                  <a:cubicBezTo>
                    <a:pt x="1559797" y="22811"/>
                    <a:pt x="1559902" y="20677"/>
                    <a:pt x="1560111" y="18919"/>
                  </a:cubicBezTo>
                  <a:cubicBezTo>
                    <a:pt x="1560320" y="17161"/>
                    <a:pt x="1560634" y="15758"/>
                    <a:pt x="1561053" y="14712"/>
                  </a:cubicBezTo>
                  <a:cubicBezTo>
                    <a:pt x="1561471" y="13665"/>
                    <a:pt x="1561974" y="12912"/>
                    <a:pt x="1562560" y="12451"/>
                  </a:cubicBezTo>
                  <a:cubicBezTo>
                    <a:pt x="1563146" y="11991"/>
                    <a:pt x="1563857" y="11761"/>
                    <a:pt x="1564695" y="11761"/>
                  </a:cubicBezTo>
                  <a:close/>
                  <a:moveTo>
                    <a:pt x="1952717" y="11259"/>
                  </a:moveTo>
                  <a:cubicBezTo>
                    <a:pt x="1955564" y="11259"/>
                    <a:pt x="1957950" y="11363"/>
                    <a:pt x="1959875" y="11572"/>
                  </a:cubicBezTo>
                  <a:cubicBezTo>
                    <a:pt x="1961800" y="11782"/>
                    <a:pt x="1963286" y="12138"/>
                    <a:pt x="1964333" y="12640"/>
                  </a:cubicBezTo>
                  <a:cubicBezTo>
                    <a:pt x="1965379" y="13142"/>
                    <a:pt x="1966112" y="13728"/>
                    <a:pt x="1966530" y="14398"/>
                  </a:cubicBezTo>
                  <a:cubicBezTo>
                    <a:pt x="1966949" y="15068"/>
                    <a:pt x="1967158" y="15821"/>
                    <a:pt x="1967158" y="16658"/>
                  </a:cubicBezTo>
                  <a:lnTo>
                    <a:pt x="1967158" y="162700"/>
                  </a:lnTo>
                  <a:cubicBezTo>
                    <a:pt x="1967158" y="164626"/>
                    <a:pt x="1966823" y="166342"/>
                    <a:pt x="1966154" y="167849"/>
                  </a:cubicBezTo>
                  <a:cubicBezTo>
                    <a:pt x="1965484" y="169356"/>
                    <a:pt x="1964584" y="170612"/>
                    <a:pt x="1963454" y="171616"/>
                  </a:cubicBezTo>
                  <a:cubicBezTo>
                    <a:pt x="1962324" y="172621"/>
                    <a:pt x="1960984" y="173353"/>
                    <a:pt x="1959436" y="173814"/>
                  </a:cubicBezTo>
                  <a:cubicBezTo>
                    <a:pt x="1957887" y="174274"/>
                    <a:pt x="1956317" y="174504"/>
                    <a:pt x="1954727" y="174504"/>
                  </a:cubicBezTo>
                  <a:lnTo>
                    <a:pt x="1940662" y="174504"/>
                  </a:lnTo>
                  <a:cubicBezTo>
                    <a:pt x="1937732" y="174504"/>
                    <a:pt x="1935200" y="174211"/>
                    <a:pt x="1933065" y="173625"/>
                  </a:cubicBezTo>
                  <a:cubicBezTo>
                    <a:pt x="1930930" y="173039"/>
                    <a:pt x="1928963" y="171972"/>
                    <a:pt x="1927163" y="170423"/>
                  </a:cubicBezTo>
                  <a:cubicBezTo>
                    <a:pt x="1925363" y="168874"/>
                    <a:pt x="1923626" y="166782"/>
                    <a:pt x="1921952" y="164145"/>
                  </a:cubicBezTo>
                  <a:cubicBezTo>
                    <a:pt x="1920277" y="161507"/>
                    <a:pt x="1918394" y="158096"/>
                    <a:pt x="1916301" y="153910"/>
                  </a:cubicBezTo>
                  <a:lnTo>
                    <a:pt x="1875866" y="77938"/>
                  </a:lnTo>
                  <a:cubicBezTo>
                    <a:pt x="1873522" y="73418"/>
                    <a:pt x="1871136" y="68541"/>
                    <a:pt x="1868709" y="63309"/>
                  </a:cubicBezTo>
                  <a:cubicBezTo>
                    <a:pt x="1866281" y="58077"/>
                    <a:pt x="1864104" y="52991"/>
                    <a:pt x="1862179" y="48052"/>
                  </a:cubicBezTo>
                  <a:lnTo>
                    <a:pt x="1861928" y="48052"/>
                  </a:lnTo>
                  <a:cubicBezTo>
                    <a:pt x="1862262" y="54079"/>
                    <a:pt x="1862513" y="60086"/>
                    <a:pt x="1862681" y="66071"/>
                  </a:cubicBezTo>
                  <a:cubicBezTo>
                    <a:pt x="1862848" y="72057"/>
                    <a:pt x="1862932" y="78231"/>
                    <a:pt x="1862932" y="84594"/>
                  </a:cubicBezTo>
                  <a:lnTo>
                    <a:pt x="1862932" y="169607"/>
                  </a:lnTo>
                  <a:cubicBezTo>
                    <a:pt x="1862932" y="170444"/>
                    <a:pt x="1862702" y="171198"/>
                    <a:pt x="1862242" y="171867"/>
                  </a:cubicBezTo>
                  <a:cubicBezTo>
                    <a:pt x="1861781" y="172537"/>
                    <a:pt x="1860986" y="173102"/>
                    <a:pt x="1859856" y="173563"/>
                  </a:cubicBezTo>
                  <a:cubicBezTo>
                    <a:pt x="1858726" y="174023"/>
                    <a:pt x="1857198" y="174379"/>
                    <a:pt x="1855272" y="174630"/>
                  </a:cubicBezTo>
                  <a:cubicBezTo>
                    <a:pt x="1853347" y="174881"/>
                    <a:pt x="1850877" y="175007"/>
                    <a:pt x="1847863" y="175007"/>
                  </a:cubicBezTo>
                  <a:cubicBezTo>
                    <a:pt x="1844933" y="175007"/>
                    <a:pt x="1842505" y="174881"/>
                    <a:pt x="1840580" y="174630"/>
                  </a:cubicBezTo>
                  <a:cubicBezTo>
                    <a:pt x="1838654" y="174379"/>
                    <a:pt x="1837148" y="174023"/>
                    <a:pt x="1836059" y="173563"/>
                  </a:cubicBezTo>
                  <a:cubicBezTo>
                    <a:pt x="1834971" y="173102"/>
                    <a:pt x="1834218" y="172537"/>
                    <a:pt x="1833799" y="171867"/>
                  </a:cubicBezTo>
                  <a:cubicBezTo>
                    <a:pt x="1833380" y="171198"/>
                    <a:pt x="1833171" y="170444"/>
                    <a:pt x="1833171" y="169607"/>
                  </a:cubicBezTo>
                  <a:lnTo>
                    <a:pt x="1833171" y="23565"/>
                  </a:lnTo>
                  <a:cubicBezTo>
                    <a:pt x="1833171" y="19630"/>
                    <a:pt x="1834322" y="16679"/>
                    <a:pt x="1836624" y="14712"/>
                  </a:cubicBezTo>
                  <a:cubicBezTo>
                    <a:pt x="1838927" y="12744"/>
                    <a:pt x="1841752" y="11761"/>
                    <a:pt x="1845101" y="11761"/>
                  </a:cubicBezTo>
                  <a:lnTo>
                    <a:pt x="1862807" y="11761"/>
                  </a:lnTo>
                  <a:cubicBezTo>
                    <a:pt x="1865988" y="11761"/>
                    <a:pt x="1868667" y="12033"/>
                    <a:pt x="1870843" y="12577"/>
                  </a:cubicBezTo>
                  <a:cubicBezTo>
                    <a:pt x="1873020" y="13121"/>
                    <a:pt x="1874966" y="14021"/>
                    <a:pt x="1876683" y="15277"/>
                  </a:cubicBezTo>
                  <a:cubicBezTo>
                    <a:pt x="1878399" y="16533"/>
                    <a:pt x="1880010" y="18270"/>
                    <a:pt x="1881517" y="20488"/>
                  </a:cubicBezTo>
                  <a:cubicBezTo>
                    <a:pt x="1883024" y="22707"/>
                    <a:pt x="1884573" y="25448"/>
                    <a:pt x="1886163" y="28713"/>
                  </a:cubicBezTo>
                  <a:lnTo>
                    <a:pt x="1917808" y="88110"/>
                  </a:lnTo>
                  <a:cubicBezTo>
                    <a:pt x="1919649" y="91709"/>
                    <a:pt x="1921470" y="95246"/>
                    <a:pt x="1923270" y="98721"/>
                  </a:cubicBezTo>
                  <a:cubicBezTo>
                    <a:pt x="1925070" y="102195"/>
                    <a:pt x="1926807" y="105669"/>
                    <a:pt x="1928482" y="109143"/>
                  </a:cubicBezTo>
                  <a:cubicBezTo>
                    <a:pt x="1930156" y="112617"/>
                    <a:pt x="1931788" y="116029"/>
                    <a:pt x="1933379" y="119378"/>
                  </a:cubicBezTo>
                  <a:cubicBezTo>
                    <a:pt x="1934970" y="122726"/>
                    <a:pt x="1936518" y="126075"/>
                    <a:pt x="1938025" y="129423"/>
                  </a:cubicBezTo>
                  <a:lnTo>
                    <a:pt x="1938151" y="129423"/>
                  </a:lnTo>
                  <a:cubicBezTo>
                    <a:pt x="1937900" y="123563"/>
                    <a:pt x="1937711" y="117452"/>
                    <a:pt x="1937586" y="111090"/>
                  </a:cubicBezTo>
                  <a:cubicBezTo>
                    <a:pt x="1937460" y="104727"/>
                    <a:pt x="1937397" y="98658"/>
                    <a:pt x="1937397" y="92881"/>
                  </a:cubicBezTo>
                  <a:lnTo>
                    <a:pt x="1937397" y="16658"/>
                  </a:lnTo>
                  <a:cubicBezTo>
                    <a:pt x="1937397" y="15821"/>
                    <a:pt x="1937648" y="15068"/>
                    <a:pt x="1938151" y="14398"/>
                  </a:cubicBezTo>
                  <a:cubicBezTo>
                    <a:pt x="1938653" y="13728"/>
                    <a:pt x="1939490" y="13142"/>
                    <a:pt x="1940662" y="12640"/>
                  </a:cubicBezTo>
                  <a:cubicBezTo>
                    <a:pt x="1941834" y="12138"/>
                    <a:pt x="1943383" y="11782"/>
                    <a:pt x="1945308" y="11572"/>
                  </a:cubicBezTo>
                  <a:cubicBezTo>
                    <a:pt x="1947234" y="11363"/>
                    <a:pt x="1949704" y="11259"/>
                    <a:pt x="1952717" y="11259"/>
                  </a:cubicBezTo>
                  <a:close/>
                  <a:moveTo>
                    <a:pt x="1143092" y="11259"/>
                  </a:moveTo>
                  <a:cubicBezTo>
                    <a:pt x="1145939" y="11259"/>
                    <a:pt x="1148325" y="11363"/>
                    <a:pt x="1150250" y="11572"/>
                  </a:cubicBezTo>
                  <a:cubicBezTo>
                    <a:pt x="1152175" y="11782"/>
                    <a:pt x="1153661" y="12138"/>
                    <a:pt x="1154708" y="12640"/>
                  </a:cubicBezTo>
                  <a:cubicBezTo>
                    <a:pt x="1155754" y="13142"/>
                    <a:pt x="1156487" y="13728"/>
                    <a:pt x="1156905" y="14398"/>
                  </a:cubicBezTo>
                  <a:cubicBezTo>
                    <a:pt x="1157324" y="15068"/>
                    <a:pt x="1157533" y="15821"/>
                    <a:pt x="1157533" y="16658"/>
                  </a:cubicBezTo>
                  <a:lnTo>
                    <a:pt x="1157533" y="162700"/>
                  </a:lnTo>
                  <a:cubicBezTo>
                    <a:pt x="1157533" y="164626"/>
                    <a:pt x="1157198" y="166342"/>
                    <a:pt x="1156529" y="167849"/>
                  </a:cubicBezTo>
                  <a:cubicBezTo>
                    <a:pt x="1155859" y="169356"/>
                    <a:pt x="1154959" y="170612"/>
                    <a:pt x="1153829" y="171616"/>
                  </a:cubicBezTo>
                  <a:cubicBezTo>
                    <a:pt x="1152699" y="172621"/>
                    <a:pt x="1151359" y="173353"/>
                    <a:pt x="1149810" y="173814"/>
                  </a:cubicBezTo>
                  <a:cubicBezTo>
                    <a:pt x="1148262" y="174274"/>
                    <a:pt x="1146692" y="174504"/>
                    <a:pt x="1145101" y="174504"/>
                  </a:cubicBezTo>
                  <a:lnTo>
                    <a:pt x="1131037" y="174504"/>
                  </a:lnTo>
                  <a:cubicBezTo>
                    <a:pt x="1128107" y="174504"/>
                    <a:pt x="1125575" y="174211"/>
                    <a:pt x="1123440" y="173625"/>
                  </a:cubicBezTo>
                  <a:cubicBezTo>
                    <a:pt x="1121305" y="173039"/>
                    <a:pt x="1119338" y="171972"/>
                    <a:pt x="1117538" y="170423"/>
                  </a:cubicBezTo>
                  <a:cubicBezTo>
                    <a:pt x="1115738" y="168874"/>
                    <a:pt x="1114001" y="166782"/>
                    <a:pt x="1112327" y="164145"/>
                  </a:cubicBezTo>
                  <a:cubicBezTo>
                    <a:pt x="1110652" y="161507"/>
                    <a:pt x="1108769" y="158096"/>
                    <a:pt x="1106676" y="153910"/>
                  </a:cubicBezTo>
                  <a:lnTo>
                    <a:pt x="1066241" y="77938"/>
                  </a:lnTo>
                  <a:cubicBezTo>
                    <a:pt x="1063897" y="73418"/>
                    <a:pt x="1061511" y="68541"/>
                    <a:pt x="1059083" y="63309"/>
                  </a:cubicBezTo>
                  <a:cubicBezTo>
                    <a:pt x="1056656" y="58077"/>
                    <a:pt x="1054479" y="52991"/>
                    <a:pt x="1052554" y="48052"/>
                  </a:cubicBezTo>
                  <a:lnTo>
                    <a:pt x="1052302" y="48052"/>
                  </a:lnTo>
                  <a:cubicBezTo>
                    <a:pt x="1052637" y="54079"/>
                    <a:pt x="1052888" y="60086"/>
                    <a:pt x="1053056" y="66071"/>
                  </a:cubicBezTo>
                  <a:cubicBezTo>
                    <a:pt x="1053223" y="72057"/>
                    <a:pt x="1053307" y="78231"/>
                    <a:pt x="1053307" y="84594"/>
                  </a:cubicBezTo>
                  <a:lnTo>
                    <a:pt x="1053307" y="169607"/>
                  </a:lnTo>
                  <a:cubicBezTo>
                    <a:pt x="1053307" y="170444"/>
                    <a:pt x="1053077" y="171198"/>
                    <a:pt x="1052616" y="171867"/>
                  </a:cubicBezTo>
                  <a:cubicBezTo>
                    <a:pt x="1052156" y="172537"/>
                    <a:pt x="1051361" y="173102"/>
                    <a:pt x="1050230" y="173563"/>
                  </a:cubicBezTo>
                  <a:cubicBezTo>
                    <a:pt x="1049100" y="174023"/>
                    <a:pt x="1047572" y="174379"/>
                    <a:pt x="1045647" y="174630"/>
                  </a:cubicBezTo>
                  <a:cubicBezTo>
                    <a:pt x="1043722" y="174881"/>
                    <a:pt x="1041252" y="175007"/>
                    <a:pt x="1038238" y="175007"/>
                  </a:cubicBezTo>
                  <a:cubicBezTo>
                    <a:pt x="1035308" y="175007"/>
                    <a:pt x="1032880" y="174881"/>
                    <a:pt x="1030955" y="174630"/>
                  </a:cubicBezTo>
                  <a:cubicBezTo>
                    <a:pt x="1029029" y="174379"/>
                    <a:pt x="1027523" y="174023"/>
                    <a:pt x="1026434" y="173563"/>
                  </a:cubicBezTo>
                  <a:cubicBezTo>
                    <a:pt x="1025346" y="173102"/>
                    <a:pt x="1024593" y="172537"/>
                    <a:pt x="1024174" y="171867"/>
                  </a:cubicBezTo>
                  <a:cubicBezTo>
                    <a:pt x="1023755" y="171198"/>
                    <a:pt x="1023546" y="170444"/>
                    <a:pt x="1023546" y="169607"/>
                  </a:cubicBezTo>
                  <a:lnTo>
                    <a:pt x="1023546" y="23565"/>
                  </a:lnTo>
                  <a:cubicBezTo>
                    <a:pt x="1023546" y="19630"/>
                    <a:pt x="1024697" y="16679"/>
                    <a:pt x="1026999" y="14712"/>
                  </a:cubicBezTo>
                  <a:cubicBezTo>
                    <a:pt x="1029302" y="12744"/>
                    <a:pt x="1032127" y="11761"/>
                    <a:pt x="1035476" y="11761"/>
                  </a:cubicBezTo>
                  <a:lnTo>
                    <a:pt x="1053181" y="11761"/>
                  </a:lnTo>
                  <a:cubicBezTo>
                    <a:pt x="1056363" y="11761"/>
                    <a:pt x="1059042" y="12033"/>
                    <a:pt x="1061218" y="12577"/>
                  </a:cubicBezTo>
                  <a:cubicBezTo>
                    <a:pt x="1063395" y="13121"/>
                    <a:pt x="1065341" y="14021"/>
                    <a:pt x="1067057" y="15277"/>
                  </a:cubicBezTo>
                  <a:cubicBezTo>
                    <a:pt x="1068774" y="16533"/>
                    <a:pt x="1070385" y="18270"/>
                    <a:pt x="1071892" y="20488"/>
                  </a:cubicBezTo>
                  <a:cubicBezTo>
                    <a:pt x="1073399" y="22707"/>
                    <a:pt x="1074948" y="25448"/>
                    <a:pt x="1076538" y="28713"/>
                  </a:cubicBezTo>
                  <a:lnTo>
                    <a:pt x="1108183" y="88110"/>
                  </a:lnTo>
                  <a:cubicBezTo>
                    <a:pt x="1110025" y="91709"/>
                    <a:pt x="1111845" y="95246"/>
                    <a:pt x="1113645" y="98721"/>
                  </a:cubicBezTo>
                  <a:cubicBezTo>
                    <a:pt x="1115445" y="102195"/>
                    <a:pt x="1117182" y="105669"/>
                    <a:pt x="1118857" y="109143"/>
                  </a:cubicBezTo>
                  <a:cubicBezTo>
                    <a:pt x="1120531" y="112617"/>
                    <a:pt x="1122163" y="116029"/>
                    <a:pt x="1123754" y="119378"/>
                  </a:cubicBezTo>
                  <a:cubicBezTo>
                    <a:pt x="1125344" y="122726"/>
                    <a:pt x="1126893" y="126075"/>
                    <a:pt x="1128400" y="129423"/>
                  </a:cubicBezTo>
                  <a:lnTo>
                    <a:pt x="1128526" y="129423"/>
                  </a:lnTo>
                  <a:cubicBezTo>
                    <a:pt x="1128275" y="123563"/>
                    <a:pt x="1128086" y="117452"/>
                    <a:pt x="1127961" y="111090"/>
                  </a:cubicBezTo>
                  <a:cubicBezTo>
                    <a:pt x="1127835" y="104727"/>
                    <a:pt x="1127772" y="98658"/>
                    <a:pt x="1127772" y="92881"/>
                  </a:cubicBezTo>
                  <a:lnTo>
                    <a:pt x="1127772" y="16658"/>
                  </a:lnTo>
                  <a:cubicBezTo>
                    <a:pt x="1127772" y="15821"/>
                    <a:pt x="1128023" y="15068"/>
                    <a:pt x="1128526" y="14398"/>
                  </a:cubicBezTo>
                  <a:cubicBezTo>
                    <a:pt x="1129028" y="13728"/>
                    <a:pt x="1129865" y="13142"/>
                    <a:pt x="1131037" y="12640"/>
                  </a:cubicBezTo>
                  <a:cubicBezTo>
                    <a:pt x="1132209" y="12138"/>
                    <a:pt x="1133758" y="11782"/>
                    <a:pt x="1135683" y="11572"/>
                  </a:cubicBezTo>
                  <a:cubicBezTo>
                    <a:pt x="1137609" y="11363"/>
                    <a:pt x="1140078" y="11259"/>
                    <a:pt x="1143092" y="11259"/>
                  </a:cubicBezTo>
                  <a:close/>
                  <a:moveTo>
                    <a:pt x="2916547" y="11007"/>
                  </a:moveTo>
                  <a:cubicBezTo>
                    <a:pt x="2919812" y="11007"/>
                    <a:pt x="2922491" y="11133"/>
                    <a:pt x="2924584" y="11384"/>
                  </a:cubicBezTo>
                  <a:cubicBezTo>
                    <a:pt x="2926676" y="11635"/>
                    <a:pt x="2928351" y="11970"/>
                    <a:pt x="2929606" y="12389"/>
                  </a:cubicBezTo>
                  <a:cubicBezTo>
                    <a:pt x="2930862" y="12807"/>
                    <a:pt x="2931762" y="13351"/>
                    <a:pt x="2932306" y="14021"/>
                  </a:cubicBezTo>
                  <a:cubicBezTo>
                    <a:pt x="2932851" y="14691"/>
                    <a:pt x="2933123" y="15444"/>
                    <a:pt x="2933123" y="16281"/>
                  </a:cubicBezTo>
                  <a:lnTo>
                    <a:pt x="2933123" y="169733"/>
                  </a:lnTo>
                  <a:cubicBezTo>
                    <a:pt x="2933123" y="170570"/>
                    <a:pt x="2932851" y="171323"/>
                    <a:pt x="2932306" y="171993"/>
                  </a:cubicBezTo>
                  <a:cubicBezTo>
                    <a:pt x="2931762" y="172663"/>
                    <a:pt x="2930862" y="173207"/>
                    <a:pt x="2929606" y="173625"/>
                  </a:cubicBezTo>
                  <a:cubicBezTo>
                    <a:pt x="2928351" y="174044"/>
                    <a:pt x="2926676" y="174379"/>
                    <a:pt x="2924584" y="174630"/>
                  </a:cubicBezTo>
                  <a:cubicBezTo>
                    <a:pt x="2922491" y="174881"/>
                    <a:pt x="2919812" y="175007"/>
                    <a:pt x="2916547" y="175007"/>
                  </a:cubicBezTo>
                  <a:cubicBezTo>
                    <a:pt x="2913366" y="175007"/>
                    <a:pt x="2910708" y="174881"/>
                    <a:pt x="2908573" y="174630"/>
                  </a:cubicBezTo>
                  <a:cubicBezTo>
                    <a:pt x="2906438" y="174379"/>
                    <a:pt x="2904743" y="174044"/>
                    <a:pt x="2903487" y="173625"/>
                  </a:cubicBezTo>
                  <a:cubicBezTo>
                    <a:pt x="2902231" y="173207"/>
                    <a:pt x="2901332" y="172663"/>
                    <a:pt x="2900787" y="171993"/>
                  </a:cubicBezTo>
                  <a:cubicBezTo>
                    <a:pt x="2900243" y="171323"/>
                    <a:pt x="2899971" y="170570"/>
                    <a:pt x="2899971" y="169733"/>
                  </a:cubicBezTo>
                  <a:lnTo>
                    <a:pt x="2899971" y="16281"/>
                  </a:lnTo>
                  <a:cubicBezTo>
                    <a:pt x="2899971" y="15444"/>
                    <a:pt x="2900243" y="14691"/>
                    <a:pt x="2900787" y="14021"/>
                  </a:cubicBezTo>
                  <a:cubicBezTo>
                    <a:pt x="2901332" y="13351"/>
                    <a:pt x="2902252" y="12807"/>
                    <a:pt x="2903550" y="12389"/>
                  </a:cubicBezTo>
                  <a:cubicBezTo>
                    <a:pt x="2904848" y="11970"/>
                    <a:pt x="2906543" y="11635"/>
                    <a:pt x="2908636" y="11384"/>
                  </a:cubicBezTo>
                  <a:cubicBezTo>
                    <a:pt x="2910729" y="11133"/>
                    <a:pt x="2913366" y="11007"/>
                    <a:pt x="2916547" y="11007"/>
                  </a:cubicBezTo>
                  <a:close/>
                  <a:moveTo>
                    <a:pt x="2750083" y="11007"/>
                  </a:moveTo>
                  <a:cubicBezTo>
                    <a:pt x="2753933" y="11007"/>
                    <a:pt x="2756947" y="11091"/>
                    <a:pt x="2759124" y="11259"/>
                  </a:cubicBezTo>
                  <a:cubicBezTo>
                    <a:pt x="2761300" y="11426"/>
                    <a:pt x="2762975" y="11719"/>
                    <a:pt x="2764147" y="12138"/>
                  </a:cubicBezTo>
                  <a:cubicBezTo>
                    <a:pt x="2765319" y="12556"/>
                    <a:pt x="2766135" y="13184"/>
                    <a:pt x="2766596" y="14021"/>
                  </a:cubicBezTo>
                  <a:cubicBezTo>
                    <a:pt x="2767056" y="14858"/>
                    <a:pt x="2767495" y="15905"/>
                    <a:pt x="2767914" y="17161"/>
                  </a:cubicBezTo>
                  <a:lnTo>
                    <a:pt x="2807470" y="142483"/>
                  </a:lnTo>
                  <a:lnTo>
                    <a:pt x="2807595" y="142483"/>
                  </a:lnTo>
                  <a:lnTo>
                    <a:pt x="2846398" y="17788"/>
                  </a:lnTo>
                  <a:cubicBezTo>
                    <a:pt x="2846732" y="16365"/>
                    <a:pt x="2847151" y="15214"/>
                    <a:pt x="2847653" y="14335"/>
                  </a:cubicBezTo>
                  <a:cubicBezTo>
                    <a:pt x="2848156" y="13456"/>
                    <a:pt x="2849014" y="12765"/>
                    <a:pt x="2850228" y="12263"/>
                  </a:cubicBezTo>
                  <a:cubicBezTo>
                    <a:pt x="2851441" y="11761"/>
                    <a:pt x="2853179" y="11426"/>
                    <a:pt x="2855439" y="11259"/>
                  </a:cubicBezTo>
                  <a:cubicBezTo>
                    <a:pt x="2857699" y="11091"/>
                    <a:pt x="2860797" y="11007"/>
                    <a:pt x="2864732" y="11007"/>
                  </a:cubicBezTo>
                  <a:cubicBezTo>
                    <a:pt x="2868582" y="11007"/>
                    <a:pt x="2871575" y="11133"/>
                    <a:pt x="2873710" y="11384"/>
                  </a:cubicBezTo>
                  <a:cubicBezTo>
                    <a:pt x="2875845" y="11635"/>
                    <a:pt x="2877310" y="12242"/>
                    <a:pt x="2878105" y="13205"/>
                  </a:cubicBezTo>
                  <a:cubicBezTo>
                    <a:pt x="2878900" y="14168"/>
                    <a:pt x="2879151" y="15528"/>
                    <a:pt x="2878859" y="17286"/>
                  </a:cubicBezTo>
                  <a:cubicBezTo>
                    <a:pt x="2878565" y="19044"/>
                    <a:pt x="2877917" y="21388"/>
                    <a:pt x="2876912" y="24318"/>
                  </a:cubicBezTo>
                  <a:lnTo>
                    <a:pt x="2828441" y="168477"/>
                  </a:lnTo>
                  <a:cubicBezTo>
                    <a:pt x="2828022" y="169900"/>
                    <a:pt x="2827478" y="171051"/>
                    <a:pt x="2826808" y="171930"/>
                  </a:cubicBezTo>
                  <a:cubicBezTo>
                    <a:pt x="2826138" y="172809"/>
                    <a:pt x="2825050" y="173479"/>
                    <a:pt x="2823543" y="173939"/>
                  </a:cubicBezTo>
                  <a:cubicBezTo>
                    <a:pt x="2822036" y="174400"/>
                    <a:pt x="2819985" y="174693"/>
                    <a:pt x="2817390" y="174818"/>
                  </a:cubicBezTo>
                  <a:cubicBezTo>
                    <a:pt x="2814795" y="174944"/>
                    <a:pt x="2811404" y="175007"/>
                    <a:pt x="2807219" y="175007"/>
                  </a:cubicBezTo>
                  <a:cubicBezTo>
                    <a:pt x="2803870" y="175007"/>
                    <a:pt x="2801003" y="174986"/>
                    <a:pt x="2798617" y="174944"/>
                  </a:cubicBezTo>
                  <a:cubicBezTo>
                    <a:pt x="2796231" y="174902"/>
                    <a:pt x="2794201" y="174797"/>
                    <a:pt x="2792527" y="174630"/>
                  </a:cubicBezTo>
                  <a:cubicBezTo>
                    <a:pt x="2790852" y="174463"/>
                    <a:pt x="2789492" y="174211"/>
                    <a:pt x="2788445" y="173877"/>
                  </a:cubicBezTo>
                  <a:cubicBezTo>
                    <a:pt x="2787399" y="173542"/>
                    <a:pt x="2786520" y="173123"/>
                    <a:pt x="2785808" y="172621"/>
                  </a:cubicBezTo>
                  <a:cubicBezTo>
                    <a:pt x="2785097" y="172118"/>
                    <a:pt x="2784553" y="171512"/>
                    <a:pt x="2784176" y="170800"/>
                  </a:cubicBezTo>
                  <a:cubicBezTo>
                    <a:pt x="2783799" y="170088"/>
                    <a:pt x="2783443" y="169188"/>
                    <a:pt x="2783109" y="168100"/>
                  </a:cubicBezTo>
                  <a:lnTo>
                    <a:pt x="2734763" y="24067"/>
                  </a:lnTo>
                  <a:cubicBezTo>
                    <a:pt x="2733758" y="21053"/>
                    <a:pt x="2733151" y="18667"/>
                    <a:pt x="2732942" y="16909"/>
                  </a:cubicBezTo>
                  <a:cubicBezTo>
                    <a:pt x="2732732" y="15151"/>
                    <a:pt x="2733151" y="13833"/>
                    <a:pt x="2734197" y="12954"/>
                  </a:cubicBezTo>
                  <a:cubicBezTo>
                    <a:pt x="2735244" y="12075"/>
                    <a:pt x="2737023" y="11531"/>
                    <a:pt x="2739534" y="11321"/>
                  </a:cubicBezTo>
                  <a:cubicBezTo>
                    <a:pt x="2742046" y="11112"/>
                    <a:pt x="2745562" y="11007"/>
                    <a:pt x="2750083" y="11007"/>
                  </a:cubicBezTo>
                  <a:close/>
                  <a:moveTo>
                    <a:pt x="2139855" y="11007"/>
                  </a:moveTo>
                  <a:cubicBezTo>
                    <a:pt x="2143706" y="11007"/>
                    <a:pt x="2146782" y="11091"/>
                    <a:pt x="2149084" y="11259"/>
                  </a:cubicBezTo>
                  <a:cubicBezTo>
                    <a:pt x="2151387" y="11426"/>
                    <a:pt x="2153207" y="11740"/>
                    <a:pt x="2154547" y="12200"/>
                  </a:cubicBezTo>
                  <a:cubicBezTo>
                    <a:pt x="2155886" y="12661"/>
                    <a:pt x="2156870" y="13268"/>
                    <a:pt x="2157498" y="14021"/>
                  </a:cubicBezTo>
                  <a:cubicBezTo>
                    <a:pt x="2158126" y="14775"/>
                    <a:pt x="2158733" y="15737"/>
                    <a:pt x="2159319" y="16909"/>
                  </a:cubicBezTo>
                  <a:lnTo>
                    <a:pt x="2177401" y="56842"/>
                  </a:lnTo>
                  <a:cubicBezTo>
                    <a:pt x="2179159" y="60693"/>
                    <a:pt x="2180896" y="64753"/>
                    <a:pt x="2182613" y="69022"/>
                  </a:cubicBezTo>
                  <a:cubicBezTo>
                    <a:pt x="2184329" y="73292"/>
                    <a:pt x="2186066" y="77771"/>
                    <a:pt x="2187824" y="82459"/>
                  </a:cubicBezTo>
                  <a:lnTo>
                    <a:pt x="2188075" y="82459"/>
                  </a:lnTo>
                  <a:cubicBezTo>
                    <a:pt x="2189666" y="77938"/>
                    <a:pt x="2191298" y="73543"/>
                    <a:pt x="2192972" y="69274"/>
                  </a:cubicBezTo>
                  <a:cubicBezTo>
                    <a:pt x="2194647" y="65004"/>
                    <a:pt x="2196279" y="60944"/>
                    <a:pt x="2197870" y="57093"/>
                  </a:cubicBezTo>
                  <a:lnTo>
                    <a:pt x="2215701" y="17412"/>
                  </a:lnTo>
                  <a:cubicBezTo>
                    <a:pt x="2216120" y="16072"/>
                    <a:pt x="2216643" y="15005"/>
                    <a:pt x="2217271" y="14210"/>
                  </a:cubicBezTo>
                  <a:cubicBezTo>
                    <a:pt x="2217899" y="13414"/>
                    <a:pt x="2218841" y="12765"/>
                    <a:pt x="2220096" y="12263"/>
                  </a:cubicBezTo>
                  <a:cubicBezTo>
                    <a:pt x="2221352" y="11761"/>
                    <a:pt x="2223068" y="11426"/>
                    <a:pt x="2225245" y="11259"/>
                  </a:cubicBezTo>
                  <a:cubicBezTo>
                    <a:pt x="2227421" y="11091"/>
                    <a:pt x="2230310" y="11007"/>
                    <a:pt x="2233909" y="11007"/>
                  </a:cubicBezTo>
                  <a:cubicBezTo>
                    <a:pt x="2238681" y="11007"/>
                    <a:pt x="2242386" y="11112"/>
                    <a:pt x="2245023" y="11321"/>
                  </a:cubicBezTo>
                  <a:cubicBezTo>
                    <a:pt x="2247660" y="11531"/>
                    <a:pt x="2249460" y="12075"/>
                    <a:pt x="2250422" y="12954"/>
                  </a:cubicBezTo>
                  <a:cubicBezTo>
                    <a:pt x="2251385" y="13833"/>
                    <a:pt x="2251615" y="15151"/>
                    <a:pt x="2251113" y="16909"/>
                  </a:cubicBezTo>
                  <a:cubicBezTo>
                    <a:pt x="2250611" y="18667"/>
                    <a:pt x="2249606" y="21053"/>
                    <a:pt x="2248099" y="24067"/>
                  </a:cubicBezTo>
                  <a:lnTo>
                    <a:pt x="2203646" y="112597"/>
                  </a:lnTo>
                  <a:lnTo>
                    <a:pt x="2203646" y="169733"/>
                  </a:lnTo>
                  <a:cubicBezTo>
                    <a:pt x="2203646" y="170570"/>
                    <a:pt x="2203374" y="171323"/>
                    <a:pt x="2202830" y="171993"/>
                  </a:cubicBezTo>
                  <a:cubicBezTo>
                    <a:pt x="2202286" y="172663"/>
                    <a:pt x="2201386" y="173207"/>
                    <a:pt x="2200130" y="173625"/>
                  </a:cubicBezTo>
                  <a:cubicBezTo>
                    <a:pt x="2198874" y="174044"/>
                    <a:pt x="2197179" y="174379"/>
                    <a:pt x="2195044" y="174630"/>
                  </a:cubicBezTo>
                  <a:cubicBezTo>
                    <a:pt x="2192910" y="174881"/>
                    <a:pt x="2190252" y="175007"/>
                    <a:pt x="2187070" y="175007"/>
                  </a:cubicBezTo>
                  <a:cubicBezTo>
                    <a:pt x="2183806" y="175007"/>
                    <a:pt x="2181127" y="174881"/>
                    <a:pt x="2179034" y="174630"/>
                  </a:cubicBezTo>
                  <a:cubicBezTo>
                    <a:pt x="2176941" y="174379"/>
                    <a:pt x="2175246" y="174044"/>
                    <a:pt x="2173948" y="173625"/>
                  </a:cubicBezTo>
                  <a:cubicBezTo>
                    <a:pt x="2172650" y="173207"/>
                    <a:pt x="2171750" y="172663"/>
                    <a:pt x="2171248" y="171993"/>
                  </a:cubicBezTo>
                  <a:cubicBezTo>
                    <a:pt x="2170746" y="171323"/>
                    <a:pt x="2170495" y="170570"/>
                    <a:pt x="2170495" y="169733"/>
                  </a:cubicBezTo>
                  <a:lnTo>
                    <a:pt x="2170495" y="112597"/>
                  </a:lnTo>
                  <a:lnTo>
                    <a:pt x="2126042" y="24067"/>
                  </a:lnTo>
                  <a:cubicBezTo>
                    <a:pt x="2124451" y="20970"/>
                    <a:pt x="2123426" y="18563"/>
                    <a:pt x="2122965" y="16847"/>
                  </a:cubicBezTo>
                  <a:cubicBezTo>
                    <a:pt x="2122505" y="15130"/>
                    <a:pt x="2122756" y="13833"/>
                    <a:pt x="2123719" y="12954"/>
                  </a:cubicBezTo>
                  <a:cubicBezTo>
                    <a:pt x="2124681" y="12075"/>
                    <a:pt x="2126460" y="11531"/>
                    <a:pt x="2129055" y="11321"/>
                  </a:cubicBezTo>
                  <a:cubicBezTo>
                    <a:pt x="2131651" y="11112"/>
                    <a:pt x="2135250" y="11007"/>
                    <a:pt x="2139855" y="11007"/>
                  </a:cubicBezTo>
                  <a:close/>
                  <a:moveTo>
                    <a:pt x="1739665" y="11007"/>
                  </a:moveTo>
                  <a:cubicBezTo>
                    <a:pt x="1744604" y="11007"/>
                    <a:pt x="1748539" y="11070"/>
                    <a:pt x="1751469" y="11196"/>
                  </a:cubicBezTo>
                  <a:cubicBezTo>
                    <a:pt x="1754399" y="11321"/>
                    <a:pt x="1756680" y="11614"/>
                    <a:pt x="1758313" y="12075"/>
                  </a:cubicBezTo>
                  <a:cubicBezTo>
                    <a:pt x="1759945" y="12535"/>
                    <a:pt x="1761117" y="13226"/>
                    <a:pt x="1761829" y="14147"/>
                  </a:cubicBezTo>
                  <a:cubicBezTo>
                    <a:pt x="1762541" y="15068"/>
                    <a:pt x="1763148" y="16323"/>
                    <a:pt x="1763650" y="17914"/>
                  </a:cubicBezTo>
                  <a:lnTo>
                    <a:pt x="1813879" y="161947"/>
                  </a:lnTo>
                  <a:cubicBezTo>
                    <a:pt x="1814884" y="164961"/>
                    <a:pt x="1815512" y="167347"/>
                    <a:pt x="1815763" y="169105"/>
                  </a:cubicBezTo>
                  <a:cubicBezTo>
                    <a:pt x="1816014" y="170863"/>
                    <a:pt x="1815679" y="172181"/>
                    <a:pt x="1814758" y="173060"/>
                  </a:cubicBezTo>
                  <a:cubicBezTo>
                    <a:pt x="1813837" y="173939"/>
                    <a:pt x="1812205" y="174483"/>
                    <a:pt x="1809861" y="174693"/>
                  </a:cubicBezTo>
                  <a:cubicBezTo>
                    <a:pt x="1807517" y="174902"/>
                    <a:pt x="1804294" y="175007"/>
                    <a:pt x="1800192" y="175007"/>
                  </a:cubicBezTo>
                  <a:cubicBezTo>
                    <a:pt x="1795922" y="175007"/>
                    <a:pt x="1792594" y="174944"/>
                    <a:pt x="1790209" y="174818"/>
                  </a:cubicBezTo>
                  <a:cubicBezTo>
                    <a:pt x="1787823" y="174693"/>
                    <a:pt x="1786002" y="174442"/>
                    <a:pt x="1784746" y="174065"/>
                  </a:cubicBezTo>
                  <a:cubicBezTo>
                    <a:pt x="1783490" y="173688"/>
                    <a:pt x="1782611" y="173165"/>
                    <a:pt x="1782109" y="172495"/>
                  </a:cubicBezTo>
                  <a:cubicBezTo>
                    <a:pt x="1781607" y="171825"/>
                    <a:pt x="1781188" y="170946"/>
                    <a:pt x="1780853" y="169858"/>
                  </a:cubicBezTo>
                  <a:lnTo>
                    <a:pt x="1769928" y="137209"/>
                  </a:lnTo>
                  <a:lnTo>
                    <a:pt x="1708900" y="137209"/>
                  </a:lnTo>
                  <a:lnTo>
                    <a:pt x="1698603" y="168979"/>
                  </a:lnTo>
                  <a:cubicBezTo>
                    <a:pt x="1698268" y="170151"/>
                    <a:pt x="1697828" y="171135"/>
                    <a:pt x="1697284" y="171930"/>
                  </a:cubicBezTo>
                  <a:cubicBezTo>
                    <a:pt x="1696740" y="172725"/>
                    <a:pt x="1695861" y="173353"/>
                    <a:pt x="1694647" y="173814"/>
                  </a:cubicBezTo>
                  <a:cubicBezTo>
                    <a:pt x="1693433" y="174274"/>
                    <a:pt x="1691717" y="174588"/>
                    <a:pt x="1689498" y="174756"/>
                  </a:cubicBezTo>
                  <a:cubicBezTo>
                    <a:pt x="1687280" y="174923"/>
                    <a:pt x="1684371" y="175007"/>
                    <a:pt x="1680771" y="175007"/>
                  </a:cubicBezTo>
                  <a:cubicBezTo>
                    <a:pt x="1676920" y="175007"/>
                    <a:pt x="1673906" y="174881"/>
                    <a:pt x="1671730" y="174630"/>
                  </a:cubicBezTo>
                  <a:cubicBezTo>
                    <a:pt x="1669553" y="174379"/>
                    <a:pt x="1668046" y="173772"/>
                    <a:pt x="1667209" y="172809"/>
                  </a:cubicBezTo>
                  <a:cubicBezTo>
                    <a:pt x="1666372" y="171846"/>
                    <a:pt x="1666079" y="170486"/>
                    <a:pt x="1666330" y="168728"/>
                  </a:cubicBezTo>
                  <a:cubicBezTo>
                    <a:pt x="1666581" y="166970"/>
                    <a:pt x="1667209" y="164626"/>
                    <a:pt x="1668214" y="161696"/>
                  </a:cubicBezTo>
                  <a:lnTo>
                    <a:pt x="1718318" y="17537"/>
                  </a:lnTo>
                  <a:cubicBezTo>
                    <a:pt x="1718820" y="16114"/>
                    <a:pt x="1719406" y="14963"/>
                    <a:pt x="1720076" y="14084"/>
                  </a:cubicBezTo>
                  <a:cubicBezTo>
                    <a:pt x="1720745" y="13205"/>
                    <a:pt x="1721813" y="12535"/>
                    <a:pt x="1723278" y="12075"/>
                  </a:cubicBezTo>
                  <a:cubicBezTo>
                    <a:pt x="1724743" y="11614"/>
                    <a:pt x="1726773" y="11321"/>
                    <a:pt x="1729368" y="11196"/>
                  </a:cubicBezTo>
                  <a:cubicBezTo>
                    <a:pt x="1731963" y="11070"/>
                    <a:pt x="1735396" y="11007"/>
                    <a:pt x="1739665" y="11007"/>
                  </a:cubicBezTo>
                  <a:close/>
                  <a:moveTo>
                    <a:pt x="1506847" y="11007"/>
                  </a:moveTo>
                  <a:cubicBezTo>
                    <a:pt x="1510112" y="11007"/>
                    <a:pt x="1512791" y="11133"/>
                    <a:pt x="1514884" y="11384"/>
                  </a:cubicBezTo>
                  <a:cubicBezTo>
                    <a:pt x="1516976" y="11635"/>
                    <a:pt x="1518651" y="11970"/>
                    <a:pt x="1519907" y="12389"/>
                  </a:cubicBezTo>
                  <a:cubicBezTo>
                    <a:pt x="1521162" y="12807"/>
                    <a:pt x="1522062" y="13351"/>
                    <a:pt x="1522606" y="14021"/>
                  </a:cubicBezTo>
                  <a:cubicBezTo>
                    <a:pt x="1523151" y="14691"/>
                    <a:pt x="1523423" y="15444"/>
                    <a:pt x="1523423" y="16281"/>
                  </a:cubicBezTo>
                  <a:lnTo>
                    <a:pt x="1523423" y="147004"/>
                  </a:lnTo>
                  <a:lnTo>
                    <a:pt x="1574531" y="147004"/>
                  </a:lnTo>
                  <a:cubicBezTo>
                    <a:pt x="1575368" y="147004"/>
                    <a:pt x="1576101" y="147234"/>
                    <a:pt x="1576729" y="147694"/>
                  </a:cubicBezTo>
                  <a:cubicBezTo>
                    <a:pt x="1577357" y="148155"/>
                    <a:pt x="1577880" y="148908"/>
                    <a:pt x="1578298" y="149955"/>
                  </a:cubicBezTo>
                  <a:cubicBezTo>
                    <a:pt x="1578717" y="151001"/>
                    <a:pt x="1579031" y="152382"/>
                    <a:pt x="1579240" y="154099"/>
                  </a:cubicBezTo>
                  <a:cubicBezTo>
                    <a:pt x="1579449" y="155815"/>
                    <a:pt x="1579554" y="157929"/>
                    <a:pt x="1579554" y="160440"/>
                  </a:cubicBezTo>
                  <a:cubicBezTo>
                    <a:pt x="1579554" y="162952"/>
                    <a:pt x="1579449" y="165065"/>
                    <a:pt x="1579240" y="166782"/>
                  </a:cubicBezTo>
                  <a:cubicBezTo>
                    <a:pt x="1579031" y="168498"/>
                    <a:pt x="1578717" y="169921"/>
                    <a:pt x="1578298" y="171051"/>
                  </a:cubicBezTo>
                  <a:cubicBezTo>
                    <a:pt x="1577880" y="172181"/>
                    <a:pt x="1577357" y="172997"/>
                    <a:pt x="1576729" y="173500"/>
                  </a:cubicBezTo>
                  <a:cubicBezTo>
                    <a:pt x="1576101" y="174002"/>
                    <a:pt x="1575368" y="174253"/>
                    <a:pt x="1574531" y="174253"/>
                  </a:cubicBezTo>
                  <a:lnTo>
                    <a:pt x="1500066" y="174253"/>
                  </a:lnTo>
                  <a:cubicBezTo>
                    <a:pt x="1497303" y="174253"/>
                    <a:pt x="1494980" y="173437"/>
                    <a:pt x="1493097" y="171805"/>
                  </a:cubicBezTo>
                  <a:cubicBezTo>
                    <a:pt x="1491213" y="170172"/>
                    <a:pt x="1490271" y="167514"/>
                    <a:pt x="1490271" y="163831"/>
                  </a:cubicBezTo>
                  <a:lnTo>
                    <a:pt x="1490271" y="16281"/>
                  </a:lnTo>
                  <a:cubicBezTo>
                    <a:pt x="1490271" y="15444"/>
                    <a:pt x="1490543" y="14691"/>
                    <a:pt x="1491087" y="14021"/>
                  </a:cubicBezTo>
                  <a:cubicBezTo>
                    <a:pt x="1491631" y="13351"/>
                    <a:pt x="1492531" y="12807"/>
                    <a:pt x="1493787" y="12389"/>
                  </a:cubicBezTo>
                  <a:cubicBezTo>
                    <a:pt x="1495043" y="11970"/>
                    <a:pt x="1496738" y="11635"/>
                    <a:pt x="1498873" y="11384"/>
                  </a:cubicBezTo>
                  <a:cubicBezTo>
                    <a:pt x="1501008" y="11133"/>
                    <a:pt x="1503666" y="11007"/>
                    <a:pt x="1506847" y="11007"/>
                  </a:cubicBezTo>
                  <a:close/>
                  <a:moveTo>
                    <a:pt x="1335271" y="11007"/>
                  </a:moveTo>
                  <a:cubicBezTo>
                    <a:pt x="1338453" y="11007"/>
                    <a:pt x="1341090" y="11133"/>
                    <a:pt x="1343182" y="11384"/>
                  </a:cubicBezTo>
                  <a:cubicBezTo>
                    <a:pt x="1345275" y="11635"/>
                    <a:pt x="1346950" y="11970"/>
                    <a:pt x="1348205" y="12389"/>
                  </a:cubicBezTo>
                  <a:cubicBezTo>
                    <a:pt x="1349461" y="12807"/>
                    <a:pt x="1350361" y="13351"/>
                    <a:pt x="1350905" y="14021"/>
                  </a:cubicBezTo>
                  <a:cubicBezTo>
                    <a:pt x="1351449" y="14691"/>
                    <a:pt x="1351721" y="15444"/>
                    <a:pt x="1351721" y="16281"/>
                  </a:cubicBezTo>
                  <a:lnTo>
                    <a:pt x="1351721" y="112220"/>
                  </a:lnTo>
                  <a:cubicBezTo>
                    <a:pt x="1351721" y="118666"/>
                    <a:pt x="1352517" y="124254"/>
                    <a:pt x="1354107" y="128984"/>
                  </a:cubicBezTo>
                  <a:cubicBezTo>
                    <a:pt x="1355698" y="133714"/>
                    <a:pt x="1357979" y="137628"/>
                    <a:pt x="1360951" y="140725"/>
                  </a:cubicBezTo>
                  <a:cubicBezTo>
                    <a:pt x="1363923" y="143823"/>
                    <a:pt x="1367481" y="146146"/>
                    <a:pt x="1371625" y="147694"/>
                  </a:cubicBezTo>
                  <a:cubicBezTo>
                    <a:pt x="1375769" y="149243"/>
                    <a:pt x="1380394" y="150017"/>
                    <a:pt x="1385501" y="150017"/>
                  </a:cubicBezTo>
                  <a:cubicBezTo>
                    <a:pt x="1390691" y="150017"/>
                    <a:pt x="1395337" y="149222"/>
                    <a:pt x="1399439" y="147632"/>
                  </a:cubicBezTo>
                  <a:cubicBezTo>
                    <a:pt x="1403542" y="146041"/>
                    <a:pt x="1407016" y="143718"/>
                    <a:pt x="1409862" y="140662"/>
                  </a:cubicBezTo>
                  <a:cubicBezTo>
                    <a:pt x="1412708" y="137607"/>
                    <a:pt x="1414906" y="133839"/>
                    <a:pt x="1416455" y="129361"/>
                  </a:cubicBezTo>
                  <a:cubicBezTo>
                    <a:pt x="1418003" y="124882"/>
                    <a:pt x="1418778" y="119796"/>
                    <a:pt x="1418778" y="114103"/>
                  </a:cubicBezTo>
                  <a:lnTo>
                    <a:pt x="1418778" y="16281"/>
                  </a:lnTo>
                  <a:cubicBezTo>
                    <a:pt x="1418778" y="15444"/>
                    <a:pt x="1419029" y="14691"/>
                    <a:pt x="1419531" y="14021"/>
                  </a:cubicBezTo>
                  <a:cubicBezTo>
                    <a:pt x="1420034" y="13351"/>
                    <a:pt x="1420913" y="12807"/>
                    <a:pt x="1422168" y="12389"/>
                  </a:cubicBezTo>
                  <a:cubicBezTo>
                    <a:pt x="1423424" y="11970"/>
                    <a:pt x="1425119" y="11635"/>
                    <a:pt x="1427254" y="11384"/>
                  </a:cubicBezTo>
                  <a:cubicBezTo>
                    <a:pt x="1429389" y="11133"/>
                    <a:pt x="1432047" y="11007"/>
                    <a:pt x="1435228" y="11007"/>
                  </a:cubicBezTo>
                  <a:cubicBezTo>
                    <a:pt x="1438409" y="11007"/>
                    <a:pt x="1441025" y="11133"/>
                    <a:pt x="1443076" y="11384"/>
                  </a:cubicBezTo>
                  <a:cubicBezTo>
                    <a:pt x="1445127" y="11635"/>
                    <a:pt x="1446781" y="11970"/>
                    <a:pt x="1448036" y="12389"/>
                  </a:cubicBezTo>
                  <a:cubicBezTo>
                    <a:pt x="1449292" y="12807"/>
                    <a:pt x="1450171" y="13351"/>
                    <a:pt x="1450674" y="14021"/>
                  </a:cubicBezTo>
                  <a:cubicBezTo>
                    <a:pt x="1451176" y="14691"/>
                    <a:pt x="1451427" y="15444"/>
                    <a:pt x="1451427" y="16281"/>
                  </a:cubicBezTo>
                  <a:lnTo>
                    <a:pt x="1451427" y="113727"/>
                  </a:lnTo>
                  <a:cubicBezTo>
                    <a:pt x="1451427" y="123689"/>
                    <a:pt x="1449962" y="132605"/>
                    <a:pt x="1447032" y="140474"/>
                  </a:cubicBezTo>
                  <a:cubicBezTo>
                    <a:pt x="1444102" y="148343"/>
                    <a:pt x="1439790" y="154999"/>
                    <a:pt x="1434098" y="160440"/>
                  </a:cubicBezTo>
                  <a:cubicBezTo>
                    <a:pt x="1428405" y="165882"/>
                    <a:pt x="1421373" y="170026"/>
                    <a:pt x="1413001" y="172872"/>
                  </a:cubicBezTo>
                  <a:cubicBezTo>
                    <a:pt x="1404630" y="175718"/>
                    <a:pt x="1395003" y="177141"/>
                    <a:pt x="1384120" y="177141"/>
                  </a:cubicBezTo>
                  <a:cubicBezTo>
                    <a:pt x="1373906" y="177141"/>
                    <a:pt x="1364739" y="175865"/>
                    <a:pt x="1356619" y="173311"/>
                  </a:cubicBezTo>
                  <a:cubicBezTo>
                    <a:pt x="1348498" y="170758"/>
                    <a:pt x="1341634" y="166886"/>
                    <a:pt x="1336025" y="161696"/>
                  </a:cubicBezTo>
                  <a:cubicBezTo>
                    <a:pt x="1330416" y="156505"/>
                    <a:pt x="1326125" y="150038"/>
                    <a:pt x="1323153" y="142295"/>
                  </a:cubicBezTo>
                  <a:cubicBezTo>
                    <a:pt x="1320181" y="134551"/>
                    <a:pt x="1318696" y="125489"/>
                    <a:pt x="1318696" y="115108"/>
                  </a:cubicBezTo>
                  <a:lnTo>
                    <a:pt x="1318696" y="16281"/>
                  </a:lnTo>
                  <a:cubicBezTo>
                    <a:pt x="1318696" y="15444"/>
                    <a:pt x="1318947" y="14691"/>
                    <a:pt x="1319449" y="14021"/>
                  </a:cubicBezTo>
                  <a:cubicBezTo>
                    <a:pt x="1319951" y="13351"/>
                    <a:pt x="1320851" y="12807"/>
                    <a:pt x="1322149" y="12389"/>
                  </a:cubicBezTo>
                  <a:cubicBezTo>
                    <a:pt x="1323446" y="11970"/>
                    <a:pt x="1325142" y="11635"/>
                    <a:pt x="1327235" y="11384"/>
                  </a:cubicBezTo>
                  <a:cubicBezTo>
                    <a:pt x="1329327" y="11133"/>
                    <a:pt x="1332006" y="11007"/>
                    <a:pt x="1335271" y="11007"/>
                  </a:cubicBezTo>
                  <a:close/>
                  <a:moveTo>
                    <a:pt x="3034205" y="9124"/>
                  </a:moveTo>
                  <a:cubicBezTo>
                    <a:pt x="3038725" y="9124"/>
                    <a:pt x="3043079" y="9501"/>
                    <a:pt x="3047264" y="10254"/>
                  </a:cubicBezTo>
                  <a:cubicBezTo>
                    <a:pt x="3051450" y="11007"/>
                    <a:pt x="3055322" y="11991"/>
                    <a:pt x="3058880" y="13205"/>
                  </a:cubicBezTo>
                  <a:cubicBezTo>
                    <a:pt x="3062438" y="14419"/>
                    <a:pt x="3065640" y="15821"/>
                    <a:pt x="3068486" y="17412"/>
                  </a:cubicBezTo>
                  <a:cubicBezTo>
                    <a:pt x="3071333" y="19002"/>
                    <a:pt x="3073321" y="20363"/>
                    <a:pt x="3074451" y="21493"/>
                  </a:cubicBezTo>
                  <a:cubicBezTo>
                    <a:pt x="3075581" y="22623"/>
                    <a:pt x="3076356" y="23565"/>
                    <a:pt x="3076774" y="24318"/>
                  </a:cubicBezTo>
                  <a:cubicBezTo>
                    <a:pt x="3077193" y="25072"/>
                    <a:pt x="3077528" y="26034"/>
                    <a:pt x="3077779" y="27206"/>
                  </a:cubicBezTo>
                  <a:cubicBezTo>
                    <a:pt x="3078030" y="28378"/>
                    <a:pt x="3078218" y="29760"/>
                    <a:pt x="3078344" y="31350"/>
                  </a:cubicBezTo>
                  <a:cubicBezTo>
                    <a:pt x="3078469" y="32941"/>
                    <a:pt x="3078532" y="34908"/>
                    <a:pt x="3078532" y="37252"/>
                  </a:cubicBezTo>
                  <a:cubicBezTo>
                    <a:pt x="3078532" y="39764"/>
                    <a:pt x="3078449" y="41899"/>
                    <a:pt x="3078281" y="43657"/>
                  </a:cubicBezTo>
                  <a:cubicBezTo>
                    <a:pt x="3078114" y="45415"/>
                    <a:pt x="3077821" y="46838"/>
                    <a:pt x="3077402" y="47926"/>
                  </a:cubicBezTo>
                  <a:cubicBezTo>
                    <a:pt x="3076984" y="49014"/>
                    <a:pt x="3076481" y="49810"/>
                    <a:pt x="3075895" y="50312"/>
                  </a:cubicBezTo>
                  <a:cubicBezTo>
                    <a:pt x="3075309" y="50814"/>
                    <a:pt x="3074639" y="51065"/>
                    <a:pt x="3073886" y="51065"/>
                  </a:cubicBezTo>
                  <a:cubicBezTo>
                    <a:pt x="3072630" y="51065"/>
                    <a:pt x="3071040" y="50333"/>
                    <a:pt x="3069114" y="48868"/>
                  </a:cubicBezTo>
                  <a:cubicBezTo>
                    <a:pt x="3067189" y="47403"/>
                    <a:pt x="3064698" y="45770"/>
                    <a:pt x="3061643" y="43970"/>
                  </a:cubicBezTo>
                  <a:cubicBezTo>
                    <a:pt x="3058587" y="42171"/>
                    <a:pt x="3054945" y="40538"/>
                    <a:pt x="3050718" y="39073"/>
                  </a:cubicBezTo>
                  <a:cubicBezTo>
                    <a:pt x="3046490" y="37608"/>
                    <a:pt x="3041446" y="36876"/>
                    <a:pt x="3035586" y="36876"/>
                  </a:cubicBezTo>
                  <a:cubicBezTo>
                    <a:pt x="3029140" y="36876"/>
                    <a:pt x="3023385" y="38194"/>
                    <a:pt x="3018320" y="40831"/>
                  </a:cubicBezTo>
                  <a:cubicBezTo>
                    <a:pt x="3013255" y="43468"/>
                    <a:pt x="3008944" y="47235"/>
                    <a:pt x="3005386" y="52133"/>
                  </a:cubicBezTo>
                  <a:cubicBezTo>
                    <a:pt x="3001828" y="57030"/>
                    <a:pt x="2999128" y="62953"/>
                    <a:pt x="2997286" y="69901"/>
                  </a:cubicBezTo>
                  <a:cubicBezTo>
                    <a:pt x="2995444" y="76850"/>
                    <a:pt x="2994523" y="84677"/>
                    <a:pt x="2994523" y="93384"/>
                  </a:cubicBezTo>
                  <a:cubicBezTo>
                    <a:pt x="2994523" y="102927"/>
                    <a:pt x="2995507" y="111194"/>
                    <a:pt x="2997474" y="118185"/>
                  </a:cubicBezTo>
                  <a:cubicBezTo>
                    <a:pt x="2999442" y="125175"/>
                    <a:pt x="3002246" y="130930"/>
                    <a:pt x="3005888" y="135451"/>
                  </a:cubicBezTo>
                  <a:cubicBezTo>
                    <a:pt x="3009530" y="139972"/>
                    <a:pt x="3013925" y="143341"/>
                    <a:pt x="3019073" y="145560"/>
                  </a:cubicBezTo>
                  <a:cubicBezTo>
                    <a:pt x="3024222" y="147778"/>
                    <a:pt x="3030019" y="148887"/>
                    <a:pt x="3036465" y="148887"/>
                  </a:cubicBezTo>
                  <a:cubicBezTo>
                    <a:pt x="3042325" y="148887"/>
                    <a:pt x="3047390" y="148197"/>
                    <a:pt x="3051659" y="146815"/>
                  </a:cubicBezTo>
                  <a:cubicBezTo>
                    <a:pt x="3055929" y="145434"/>
                    <a:pt x="3059592" y="143906"/>
                    <a:pt x="3062647" y="142232"/>
                  </a:cubicBezTo>
                  <a:cubicBezTo>
                    <a:pt x="3065703" y="140558"/>
                    <a:pt x="3068214" y="139051"/>
                    <a:pt x="3070182" y="137711"/>
                  </a:cubicBezTo>
                  <a:cubicBezTo>
                    <a:pt x="3072149" y="136372"/>
                    <a:pt x="3073677" y="135702"/>
                    <a:pt x="3074765" y="135702"/>
                  </a:cubicBezTo>
                  <a:cubicBezTo>
                    <a:pt x="3075602" y="135702"/>
                    <a:pt x="3076272" y="135870"/>
                    <a:pt x="3076774" y="136204"/>
                  </a:cubicBezTo>
                  <a:cubicBezTo>
                    <a:pt x="3077277" y="136539"/>
                    <a:pt x="3077695" y="137209"/>
                    <a:pt x="3078030" y="138214"/>
                  </a:cubicBezTo>
                  <a:cubicBezTo>
                    <a:pt x="3078365" y="139218"/>
                    <a:pt x="3078616" y="140620"/>
                    <a:pt x="3078783" y="142420"/>
                  </a:cubicBezTo>
                  <a:cubicBezTo>
                    <a:pt x="3078951" y="144220"/>
                    <a:pt x="3079035" y="146627"/>
                    <a:pt x="3079035" y="149641"/>
                  </a:cubicBezTo>
                  <a:cubicBezTo>
                    <a:pt x="3079035" y="151734"/>
                    <a:pt x="3078972" y="153513"/>
                    <a:pt x="3078846" y="154978"/>
                  </a:cubicBezTo>
                  <a:cubicBezTo>
                    <a:pt x="3078721" y="156443"/>
                    <a:pt x="3078532" y="157698"/>
                    <a:pt x="3078281" y="158745"/>
                  </a:cubicBezTo>
                  <a:cubicBezTo>
                    <a:pt x="3078030" y="159791"/>
                    <a:pt x="3077695" y="160691"/>
                    <a:pt x="3077277" y="161445"/>
                  </a:cubicBezTo>
                  <a:cubicBezTo>
                    <a:pt x="3076858" y="162198"/>
                    <a:pt x="3076188" y="163056"/>
                    <a:pt x="3075267" y="164019"/>
                  </a:cubicBezTo>
                  <a:cubicBezTo>
                    <a:pt x="3074346" y="164982"/>
                    <a:pt x="3072568" y="166217"/>
                    <a:pt x="3069930" y="167723"/>
                  </a:cubicBezTo>
                  <a:cubicBezTo>
                    <a:pt x="3067293" y="169230"/>
                    <a:pt x="3064070" y="170674"/>
                    <a:pt x="3060261" y="172056"/>
                  </a:cubicBezTo>
                  <a:cubicBezTo>
                    <a:pt x="3056452" y="173437"/>
                    <a:pt x="3052099" y="174588"/>
                    <a:pt x="3047202" y="175509"/>
                  </a:cubicBezTo>
                  <a:cubicBezTo>
                    <a:pt x="3042304" y="176430"/>
                    <a:pt x="3037009" y="176890"/>
                    <a:pt x="3031317" y="176890"/>
                  </a:cubicBezTo>
                  <a:cubicBezTo>
                    <a:pt x="3020182" y="176890"/>
                    <a:pt x="3010137" y="175174"/>
                    <a:pt x="3001179" y="171742"/>
                  </a:cubicBezTo>
                  <a:cubicBezTo>
                    <a:pt x="2992221" y="168309"/>
                    <a:pt x="2984603" y="163182"/>
                    <a:pt x="2978324" y="156359"/>
                  </a:cubicBezTo>
                  <a:cubicBezTo>
                    <a:pt x="2972046" y="149536"/>
                    <a:pt x="2967232" y="141018"/>
                    <a:pt x="2963883" y="130805"/>
                  </a:cubicBezTo>
                  <a:cubicBezTo>
                    <a:pt x="2960535" y="120591"/>
                    <a:pt x="2958861" y="108704"/>
                    <a:pt x="2958861" y="95142"/>
                  </a:cubicBezTo>
                  <a:cubicBezTo>
                    <a:pt x="2958861" y="81329"/>
                    <a:pt x="2960702" y="69064"/>
                    <a:pt x="2964386" y="58349"/>
                  </a:cubicBezTo>
                  <a:cubicBezTo>
                    <a:pt x="2968069" y="47633"/>
                    <a:pt x="2973218" y="38634"/>
                    <a:pt x="2979831" y="31350"/>
                  </a:cubicBezTo>
                  <a:cubicBezTo>
                    <a:pt x="2986445" y="24067"/>
                    <a:pt x="2994377" y="18542"/>
                    <a:pt x="3003628" y="14775"/>
                  </a:cubicBezTo>
                  <a:cubicBezTo>
                    <a:pt x="3012878" y="11007"/>
                    <a:pt x="3023071" y="9124"/>
                    <a:pt x="3034205" y="9124"/>
                  </a:cubicBezTo>
                  <a:close/>
                  <a:moveTo>
                    <a:pt x="2072180" y="9124"/>
                  </a:moveTo>
                  <a:cubicBezTo>
                    <a:pt x="2076700" y="9124"/>
                    <a:pt x="2081054" y="9501"/>
                    <a:pt x="2085239" y="10254"/>
                  </a:cubicBezTo>
                  <a:cubicBezTo>
                    <a:pt x="2089425" y="11007"/>
                    <a:pt x="2093297" y="11991"/>
                    <a:pt x="2096855" y="13205"/>
                  </a:cubicBezTo>
                  <a:cubicBezTo>
                    <a:pt x="2100413" y="14419"/>
                    <a:pt x="2103615" y="15821"/>
                    <a:pt x="2106461" y="17412"/>
                  </a:cubicBezTo>
                  <a:cubicBezTo>
                    <a:pt x="2109308" y="19002"/>
                    <a:pt x="2111296" y="20363"/>
                    <a:pt x="2112426" y="21493"/>
                  </a:cubicBezTo>
                  <a:cubicBezTo>
                    <a:pt x="2113556" y="22623"/>
                    <a:pt x="2114331" y="23565"/>
                    <a:pt x="2114749" y="24318"/>
                  </a:cubicBezTo>
                  <a:cubicBezTo>
                    <a:pt x="2115168" y="25072"/>
                    <a:pt x="2115503" y="26034"/>
                    <a:pt x="2115754" y="27206"/>
                  </a:cubicBezTo>
                  <a:cubicBezTo>
                    <a:pt x="2116005" y="28378"/>
                    <a:pt x="2116193" y="29760"/>
                    <a:pt x="2116319" y="31350"/>
                  </a:cubicBezTo>
                  <a:cubicBezTo>
                    <a:pt x="2116445" y="32941"/>
                    <a:pt x="2116507" y="34908"/>
                    <a:pt x="2116507" y="37252"/>
                  </a:cubicBezTo>
                  <a:cubicBezTo>
                    <a:pt x="2116507" y="39764"/>
                    <a:pt x="2116424" y="41899"/>
                    <a:pt x="2116256" y="43657"/>
                  </a:cubicBezTo>
                  <a:cubicBezTo>
                    <a:pt x="2116089" y="45415"/>
                    <a:pt x="2115796" y="46838"/>
                    <a:pt x="2115377" y="47926"/>
                  </a:cubicBezTo>
                  <a:cubicBezTo>
                    <a:pt x="2114959" y="49014"/>
                    <a:pt x="2114456" y="49810"/>
                    <a:pt x="2113870" y="50312"/>
                  </a:cubicBezTo>
                  <a:cubicBezTo>
                    <a:pt x="2113284" y="50814"/>
                    <a:pt x="2112615" y="51065"/>
                    <a:pt x="2111861" y="51065"/>
                  </a:cubicBezTo>
                  <a:cubicBezTo>
                    <a:pt x="2110605" y="51065"/>
                    <a:pt x="2109015" y="50333"/>
                    <a:pt x="2107089" y="48868"/>
                  </a:cubicBezTo>
                  <a:cubicBezTo>
                    <a:pt x="2105164" y="47403"/>
                    <a:pt x="2102673" y="45770"/>
                    <a:pt x="2099618" y="43970"/>
                  </a:cubicBezTo>
                  <a:cubicBezTo>
                    <a:pt x="2096562" y="42171"/>
                    <a:pt x="2092920" y="40538"/>
                    <a:pt x="2088693" y="39073"/>
                  </a:cubicBezTo>
                  <a:cubicBezTo>
                    <a:pt x="2084465" y="37608"/>
                    <a:pt x="2079421" y="36876"/>
                    <a:pt x="2073561" y="36876"/>
                  </a:cubicBezTo>
                  <a:cubicBezTo>
                    <a:pt x="2067115" y="36876"/>
                    <a:pt x="2061360" y="38194"/>
                    <a:pt x="2056295" y="40831"/>
                  </a:cubicBezTo>
                  <a:cubicBezTo>
                    <a:pt x="2051230" y="43468"/>
                    <a:pt x="2046919" y="47235"/>
                    <a:pt x="2043361" y="52133"/>
                  </a:cubicBezTo>
                  <a:cubicBezTo>
                    <a:pt x="2039803" y="57030"/>
                    <a:pt x="2037103" y="62953"/>
                    <a:pt x="2035261" y="69901"/>
                  </a:cubicBezTo>
                  <a:cubicBezTo>
                    <a:pt x="2033419" y="76850"/>
                    <a:pt x="2032499" y="84677"/>
                    <a:pt x="2032499" y="93384"/>
                  </a:cubicBezTo>
                  <a:cubicBezTo>
                    <a:pt x="2032499" y="102927"/>
                    <a:pt x="2033482" y="111194"/>
                    <a:pt x="2035449" y="118185"/>
                  </a:cubicBezTo>
                  <a:cubicBezTo>
                    <a:pt x="2037417" y="125175"/>
                    <a:pt x="2040221" y="130930"/>
                    <a:pt x="2043863" y="135451"/>
                  </a:cubicBezTo>
                  <a:cubicBezTo>
                    <a:pt x="2047505" y="139972"/>
                    <a:pt x="2051900" y="143341"/>
                    <a:pt x="2057048" y="145560"/>
                  </a:cubicBezTo>
                  <a:cubicBezTo>
                    <a:pt x="2062197" y="147778"/>
                    <a:pt x="2067994" y="148887"/>
                    <a:pt x="2074440" y="148887"/>
                  </a:cubicBezTo>
                  <a:cubicBezTo>
                    <a:pt x="2080300" y="148887"/>
                    <a:pt x="2085365" y="148197"/>
                    <a:pt x="2089635" y="146815"/>
                  </a:cubicBezTo>
                  <a:cubicBezTo>
                    <a:pt x="2093904" y="145434"/>
                    <a:pt x="2097567" y="143906"/>
                    <a:pt x="2100622" y="142232"/>
                  </a:cubicBezTo>
                  <a:cubicBezTo>
                    <a:pt x="2103678" y="140558"/>
                    <a:pt x="2106189" y="139051"/>
                    <a:pt x="2108157" y="137711"/>
                  </a:cubicBezTo>
                  <a:cubicBezTo>
                    <a:pt x="2110124" y="136372"/>
                    <a:pt x="2111652" y="135702"/>
                    <a:pt x="2112740" y="135702"/>
                  </a:cubicBezTo>
                  <a:cubicBezTo>
                    <a:pt x="2113577" y="135702"/>
                    <a:pt x="2114247" y="135870"/>
                    <a:pt x="2114749" y="136204"/>
                  </a:cubicBezTo>
                  <a:cubicBezTo>
                    <a:pt x="2115252" y="136539"/>
                    <a:pt x="2115670" y="137209"/>
                    <a:pt x="2116005" y="138214"/>
                  </a:cubicBezTo>
                  <a:cubicBezTo>
                    <a:pt x="2116340" y="139218"/>
                    <a:pt x="2116591" y="140620"/>
                    <a:pt x="2116758" y="142420"/>
                  </a:cubicBezTo>
                  <a:cubicBezTo>
                    <a:pt x="2116926" y="144220"/>
                    <a:pt x="2117010" y="146627"/>
                    <a:pt x="2117010" y="149641"/>
                  </a:cubicBezTo>
                  <a:cubicBezTo>
                    <a:pt x="2117010" y="151734"/>
                    <a:pt x="2116947" y="153513"/>
                    <a:pt x="2116821" y="154978"/>
                  </a:cubicBezTo>
                  <a:cubicBezTo>
                    <a:pt x="2116696" y="156443"/>
                    <a:pt x="2116507" y="157698"/>
                    <a:pt x="2116256" y="158745"/>
                  </a:cubicBezTo>
                  <a:cubicBezTo>
                    <a:pt x="2116005" y="159791"/>
                    <a:pt x="2115670" y="160691"/>
                    <a:pt x="2115252" y="161445"/>
                  </a:cubicBezTo>
                  <a:cubicBezTo>
                    <a:pt x="2114833" y="162198"/>
                    <a:pt x="2114163" y="163056"/>
                    <a:pt x="2113242" y="164019"/>
                  </a:cubicBezTo>
                  <a:cubicBezTo>
                    <a:pt x="2112322" y="164982"/>
                    <a:pt x="2110543" y="166217"/>
                    <a:pt x="2107906" y="167723"/>
                  </a:cubicBezTo>
                  <a:cubicBezTo>
                    <a:pt x="2105268" y="169230"/>
                    <a:pt x="2102045" y="170674"/>
                    <a:pt x="2098236" y="172056"/>
                  </a:cubicBezTo>
                  <a:cubicBezTo>
                    <a:pt x="2094427" y="173437"/>
                    <a:pt x="2090074" y="174588"/>
                    <a:pt x="2085177" y="175509"/>
                  </a:cubicBezTo>
                  <a:cubicBezTo>
                    <a:pt x="2080279" y="176430"/>
                    <a:pt x="2074984" y="176890"/>
                    <a:pt x="2069292" y="176890"/>
                  </a:cubicBezTo>
                  <a:cubicBezTo>
                    <a:pt x="2058157" y="176890"/>
                    <a:pt x="2048112" y="175174"/>
                    <a:pt x="2039154" y="171742"/>
                  </a:cubicBezTo>
                  <a:cubicBezTo>
                    <a:pt x="2030196" y="168309"/>
                    <a:pt x="2022578" y="163182"/>
                    <a:pt x="2016299" y="156359"/>
                  </a:cubicBezTo>
                  <a:cubicBezTo>
                    <a:pt x="2010021" y="149536"/>
                    <a:pt x="2005207" y="141018"/>
                    <a:pt x="2001859" y="130805"/>
                  </a:cubicBezTo>
                  <a:cubicBezTo>
                    <a:pt x="1998510" y="120591"/>
                    <a:pt x="1996836" y="108704"/>
                    <a:pt x="1996836" y="95142"/>
                  </a:cubicBezTo>
                  <a:cubicBezTo>
                    <a:pt x="1996836" y="81329"/>
                    <a:pt x="1998677" y="69064"/>
                    <a:pt x="2002361" y="58349"/>
                  </a:cubicBezTo>
                  <a:cubicBezTo>
                    <a:pt x="2006044" y="47633"/>
                    <a:pt x="2011193" y="38634"/>
                    <a:pt x="2017806" y="31350"/>
                  </a:cubicBezTo>
                  <a:cubicBezTo>
                    <a:pt x="2024420" y="24067"/>
                    <a:pt x="2032352" y="18542"/>
                    <a:pt x="2041603" y="14775"/>
                  </a:cubicBezTo>
                  <a:cubicBezTo>
                    <a:pt x="2050853" y="11007"/>
                    <a:pt x="2061046" y="9124"/>
                    <a:pt x="2072180" y="9124"/>
                  </a:cubicBezTo>
                  <a:close/>
                  <a:moveTo>
                    <a:pt x="786305" y="9124"/>
                  </a:moveTo>
                  <a:cubicBezTo>
                    <a:pt x="790825" y="9124"/>
                    <a:pt x="795179" y="9501"/>
                    <a:pt x="799364" y="10254"/>
                  </a:cubicBezTo>
                  <a:cubicBezTo>
                    <a:pt x="803550" y="11007"/>
                    <a:pt x="807422" y="11991"/>
                    <a:pt x="810980" y="13205"/>
                  </a:cubicBezTo>
                  <a:cubicBezTo>
                    <a:pt x="814538" y="14419"/>
                    <a:pt x="817740" y="15821"/>
                    <a:pt x="820586" y="17412"/>
                  </a:cubicBezTo>
                  <a:cubicBezTo>
                    <a:pt x="823433" y="19002"/>
                    <a:pt x="825421" y="20363"/>
                    <a:pt x="826551" y="21493"/>
                  </a:cubicBezTo>
                  <a:cubicBezTo>
                    <a:pt x="827681" y="22623"/>
                    <a:pt x="828456" y="23565"/>
                    <a:pt x="828874" y="24318"/>
                  </a:cubicBezTo>
                  <a:cubicBezTo>
                    <a:pt x="829293" y="25072"/>
                    <a:pt x="829628" y="26034"/>
                    <a:pt x="829879" y="27206"/>
                  </a:cubicBezTo>
                  <a:cubicBezTo>
                    <a:pt x="830130" y="28378"/>
                    <a:pt x="830318" y="29760"/>
                    <a:pt x="830444" y="31350"/>
                  </a:cubicBezTo>
                  <a:cubicBezTo>
                    <a:pt x="830569" y="32941"/>
                    <a:pt x="830632" y="34908"/>
                    <a:pt x="830632" y="37252"/>
                  </a:cubicBezTo>
                  <a:cubicBezTo>
                    <a:pt x="830632" y="39764"/>
                    <a:pt x="830549" y="41899"/>
                    <a:pt x="830381" y="43657"/>
                  </a:cubicBezTo>
                  <a:cubicBezTo>
                    <a:pt x="830214" y="45415"/>
                    <a:pt x="829921" y="46838"/>
                    <a:pt x="829502" y="47926"/>
                  </a:cubicBezTo>
                  <a:cubicBezTo>
                    <a:pt x="829084" y="49014"/>
                    <a:pt x="828581" y="49810"/>
                    <a:pt x="827995" y="50312"/>
                  </a:cubicBezTo>
                  <a:cubicBezTo>
                    <a:pt x="827409" y="50814"/>
                    <a:pt x="826739" y="51065"/>
                    <a:pt x="825986" y="51065"/>
                  </a:cubicBezTo>
                  <a:cubicBezTo>
                    <a:pt x="824730" y="51065"/>
                    <a:pt x="823140" y="50333"/>
                    <a:pt x="821214" y="48868"/>
                  </a:cubicBezTo>
                  <a:cubicBezTo>
                    <a:pt x="819289" y="47403"/>
                    <a:pt x="816798" y="45770"/>
                    <a:pt x="813743" y="43970"/>
                  </a:cubicBezTo>
                  <a:cubicBezTo>
                    <a:pt x="810687" y="42171"/>
                    <a:pt x="807045" y="40538"/>
                    <a:pt x="802818" y="39073"/>
                  </a:cubicBezTo>
                  <a:cubicBezTo>
                    <a:pt x="798590" y="37608"/>
                    <a:pt x="793546" y="36876"/>
                    <a:pt x="787686" y="36876"/>
                  </a:cubicBezTo>
                  <a:cubicBezTo>
                    <a:pt x="781240" y="36876"/>
                    <a:pt x="775484" y="38194"/>
                    <a:pt x="770420" y="40831"/>
                  </a:cubicBezTo>
                  <a:cubicBezTo>
                    <a:pt x="765355" y="43468"/>
                    <a:pt x="761043" y="47235"/>
                    <a:pt x="757486" y="52133"/>
                  </a:cubicBezTo>
                  <a:cubicBezTo>
                    <a:pt x="753928" y="57030"/>
                    <a:pt x="751228" y="62953"/>
                    <a:pt x="749386" y="69901"/>
                  </a:cubicBezTo>
                  <a:cubicBezTo>
                    <a:pt x="747544" y="76850"/>
                    <a:pt x="746623" y="84677"/>
                    <a:pt x="746623" y="93384"/>
                  </a:cubicBezTo>
                  <a:cubicBezTo>
                    <a:pt x="746623" y="102927"/>
                    <a:pt x="747607" y="111194"/>
                    <a:pt x="749574" y="118185"/>
                  </a:cubicBezTo>
                  <a:cubicBezTo>
                    <a:pt x="751542" y="125175"/>
                    <a:pt x="754346" y="130930"/>
                    <a:pt x="757988" y="135451"/>
                  </a:cubicBezTo>
                  <a:cubicBezTo>
                    <a:pt x="761630" y="139972"/>
                    <a:pt x="766025" y="143341"/>
                    <a:pt x="771173" y="145560"/>
                  </a:cubicBezTo>
                  <a:cubicBezTo>
                    <a:pt x="776322" y="147778"/>
                    <a:pt x="782119" y="148887"/>
                    <a:pt x="788565" y="148887"/>
                  </a:cubicBezTo>
                  <a:cubicBezTo>
                    <a:pt x="794425" y="148887"/>
                    <a:pt x="799490" y="148197"/>
                    <a:pt x="803759" y="146815"/>
                  </a:cubicBezTo>
                  <a:cubicBezTo>
                    <a:pt x="808029" y="145434"/>
                    <a:pt x="811692" y="143906"/>
                    <a:pt x="814747" y="142232"/>
                  </a:cubicBezTo>
                  <a:cubicBezTo>
                    <a:pt x="817803" y="140558"/>
                    <a:pt x="820314" y="139051"/>
                    <a:pt x="822282" y="137711"/>
                  </a:cubicBezTo>
                  <a:cubicBezTo>
                    <a:pt x="824249" y="136372"/>
                    <a:pt x="825777" y="135702"/>
                    <a:pt x="826865" y="135702"/>
                  </a:cubicBezTo>
                  <a:cubicBezTo>
                    <a:pt x="827702" y="135702"/>
                    <a:pt x="828372" y="135870"/>
                    <a:pt x="828874" y="136204"/>
                  </a:cubicBezTo>
                  <a:cubicBezTo>
                    <a:pt x="829377" y="136539"/>
                    <a:pt x="829795" y="137209"/>
                    <a:pt x="830130" y="138214"/>
                  </a:cubicBezTo>
                  <a:cubicBezTo>
                    <a:pt x="830465" y="139218"/>
                    <a:pt x="830716" y="140620"/>
                    <a:pt x="830883" y="142420"/>
                  </a:cubicBezTo>
                  <a:cubicBezTo>
                    <a:pt x="831051" y="144220"/>
                    <a:pt x="831135" y="146627"/>
                    <a:pt x="831135" y="149641"/>
                  </a:cubicBezTo>
                  <a:cubicBezTo>
                    <a:pt x="831135" y="151734"/>
                    <a:pt x="831072" y="153513"/>
                    <a:pt x="830946" y="154978"/>
                  </a:cubicBezTo>
                  <a:cubicBezTo>
                    <a:pt x="830821" y="156443"/>
                    <a:pt x="830632" y="157698"/>
                    <a:pt x="830381" y="158745"/>
                  </a:cubicBezTo>
                  <a:cubicBezTo>
                    <a:pt x="830130" y="159791"/>
                    <a:pt x="829795" y="160691"/>
                    <a:pt x="829377" y="161445"/>
                  </a:cubicBezTo>
                  <a:cubicBezTo>
                    <a:pt x="828958" y="162198"/>
                    <a:pt x="828288" y="163056"/>
                    <a:pt x="827367" y="164019"/>
                  </a:cubicBezTo>
                  <a:cubicBezTo>
                    <a:pt x="826446" y="164982"/>
                    <a:pt x="824667" y="166217"/>
                    <a:pt x="822030" y="167723"/>
                  </a:cubicBezTo>
                  <a:cubicBezTo>
                    <a:pt x="819393" y="169230"/>
                    <a:pt x="816170" y="170674"/>
                    <a:pt x="812361" y="172056"/>
                  </a:cubicBezTo>
                  <a:cubicBezTo>
                    <a:pt x="808552" y="173437"/>
                    <a:pt x="804199" y="174588"/>
                    <a:pt x="799302" y="175509"/>
                  </a:cubicBezTo>
                  <a:cubicBezTo>
                    <a:pt x="794404" y="176430"/>
                    <a:pt x="789109" y="176890"/>
                    <a:pt x="783417" y="176890"/>
                  </a:cubicBezTo>
                  <a:cubicBezTo>
                    <a:pt x="772282" y="176890"/>
                    <a:pt x="762236" y="175174"/>
                    <a:pt x="753279" y="171742"/>
                  </a:cubicBezTo>
                  <a:cubicBezTo>
                    <a:pt x="744321" y="168309"/>
                    <a:pt x="736703" y="163182"/>
                    <a:pt x="730424" y="156359"/>
                  </a:cubicBezTo>
                  <a:cubicBezTo>
                    <a:pt x="724146" y="149536"/>
                    <a:pt x="719332" y="141018"/>
                    <a:pt x="715983" y="130805"/>
                  </a:cubicBezTo>
                  <a:cubicBezTo>
                    <a:pt x="712635" y="120591"/>
                    <a:pt x="710960" y="108704"/>
                    <a:pt x="710960" y="95142"/>
                  </a:cubicBezTo>
                  <a:cubicBezTo>
                    <a:pt x="710960" y="81329"/>
                    <a:pt x="712802" y="69064"/>
                    <a:pt x="716486" y="58349"/>
                  </a:cubicBezTo>
                  <a:cubicBezTo>
                    <a:pt x="720169" y="47633"/>
                    <a:pt x="725318" y="38634"/>
                    <a:pt x="731931" y="31350"/>
                  </a:cubicBezTo>
                  <a:cubicBezTo>
                    <a:pt x="738545" y="24067"/>
                    <a:pt x="746477" y="18542"/>
                    <a:pt x="755728" y="14775"/>
                  </a:cubicBezTo>
                  <a:cubicBezTo>
                    <a:pt x="764978" y="11007"/>
                    <a:pt x="775171" y="9124"/>
                    <a:pt x="786305" y="9124"/>
                  </a:cubicBezTo>
                  <a:close/>
                  <a:moveTo>
                    <a:pt x="3271288" y="8873"/>
                  </a:moveTo>
                  <a:cubicBezTo>
                    <a:pt x="3275139" y="8873"/>
                    <a:pt x="3278990" y="9166"/>
                    <a:pt x="3282841" y="9752"/>
                  </a:cubicBezTo>
                  <a:cubicBezTo>
                    <a:pt x="3286692" y="10338"/>
                    <a:pt x="3290291" y="11133"/>
                    <a:pt x="3293640" y="12138"/>
                  </a:cubicBezTo>
                  <a:cubicBezTo>
                    <a:pt x="3296989" y="13142"/>
                    <a:pt x="3299961" y="14272"/>
                    <a:pt x="3302556" y="15528"/>
                  </a:cubicBezTo>
                  <a:cubicBezTo>
                    <a:pt x="3305151" y="16784"/>
                    <a:pt x="3306867" y="17830"/>
                    <a:pt x="3307704" y="18667"/>
                  </a:cubicBezTo>
                  <a:cubicBezTo>
                    <a:pt x="3308541" y="19505"/>
                    <a:pt x="3309107" y="20216"/>
                    <a:pt x="3309400" y="20802"/>
                  </a:cubicBezTo>
                  <a:cubicBezTo>
                    <a:pt x="3309693" y="21388"/>
                    <a:pt x="3309944" y="22163"/>
                    <a:pt x="3310153" y="23125"/>
                  </a:cubicBezTo>
                  <a:cubicBezTo>
                    <a:pt x="3310362" y="24088"/>
                    <a:pt x="3310509" y="25302"/>
                    <a:pt x="3310593" y="26767"/>
                  </a:cubicBezTo>
                  <a:cubicBezTo>
                    <a:pt x="3310676" y="28232"/>
                    <a:pt x="3310718" y="30053"/>
                    <a:pt x="3310718" y="32229"/>
                  </a:cubicBezTo>
                  <a:cubicBezTo>
                    <a:pt x="3310718" y="34657"/>
                    <a:pt x="3310655" y="36708"/>
                    <a:pt x="3310530" y="38382"/>
                  </a:cubicBezTo>
                  <a:cubicBezTo>
                    <a:pt x="3310404" y="40057"/>
                    <a:pt x="3310195" y="41438"/>
                    <a:pt x="3309902" y="42526"/>
                  </a:cubicBezTo>
                  <a:cubicBezTo>
                    <a:pt x="3309609" y="43615"/>
                    <a:pt x="3309190" y="44410"/>
                    <a:pt x="3308646" y="44912"/>
                  </a:cubicBezTo>
                  <a:cubicBezTo>
                    <a:pt x="3308102" y="45415"/>
                    <a:pt x="3307369" y="45666"/>
                    <a:pt x="3306449" y="45666"/>
                  </a:cubicBezTo>
                  <a:cubicBezTo>
                    <a:pt x="3305528" y="45666"/>
                    <a:pt x="3304063" y="45080"/>
                    <a:pt x="3302054" y="43908"/>
                  </a:cubicBezTo>
                  <a:cubicBezTo>
                    <a:pt x="3300044" y="42736"/>
                    <a:pt x="3297575" y="41459"/>
                    <a:pt x="3294645" y="40078"/>
                  </a:cubicBezTo>
                  <a:cubicBezTo>
                    <a:pt x="3291715" y="38696"/>
                    <a:pt x="3288324" y="37441"/>
                    <a:pt x="3284473" y="36310"/>
                  </a:cubicBezTo>
                  <a:cubicBezTo>
                    <a:pt x="3280622" y="35180"/>
                    <a:pt x="3276395" y="34615"/>
                    <a:pt x="3271790" y="34615"/>
                  </a:cubicBezTo>
                  <a:cubicBezTo>
                    <a:pt x="3268190" y="34615"/>
                    <a:pt x="3265051" y="35055"/>
                    <a:pt x="3262372" y="35934"/>
                  </a:cubicBezTo>
                  <a:cubicBezTo>
                    <a:pt x="3259693" y="36813"/>
                    <a:pt x="3257454" y="38027"/>
                    <a:pt x="3255654" y="39575"/>
                  </a:cubicBezTo>
                  <a:cubicBezTo>
                    <a:pt x="3253854" y="41124"/>
                    <a:pt x="3252515" y="42987"/>
                    <a:pt x="3251636" y="45163"/>
                  </a:cubicBezTo>
                  <a:cubicBezTo>
                    <a:pt x="3250757" y="47340"/>
                    <a:pt x="3250317" y="49642"/>
                    <a:pt x="3250317" y="52070"/>
                  </a:cubicBezTo>
                  <a:cubicBezTo>
                    <a:pt x="3250317" y="55670"/>
                    <a:pt x="3251301" y="58788"/>
                    <a:pt x="3253268" y="61425"/>
                  </a:cubicBezTo>
                  <a:cubicBezTo>
                    <a:pt x="3255235" y="64062"/>
                    <a:pt x="3257872" y="66406"/>
                    <a:pt x="3261179" y="68457"/>
                  </a:cubicBezTo>
                  <a:cubicBezTo>
                    <a:pt x="3264486" y="70508"/>
                    <a:pt x="3268232" y="72434"/>
                    <a:pt x="3272418" y="74234"/>
                  </a:cubicBezTo>
                  <a:cubicBezTo>
                    <a:pt x="3276604" y="76034"/>
                    <a:pt x="3280873" y="77938"/>
                    <a:pt x="3285227" y="79947"/>
                  </a:cubicBezTo>
                  <a:cubicBezTo>
                    <a:pt x="3289580" y="81957"/>
                    <a:pt x="3293849" y="84238"/>
                    <a:pt x="3298035" y="86791"/>
                  </a:cubicBezTo>
                  <a:cubicBezTo>
                    <a:pt x="3302221" y="89344"/>
                    <a:pt x="3305946" y="92400"/>
                    <a:pt x="3309211" y="95958"/>
                  </a:cubicBezTo>
                  <a:cubicBezTo>
                    <a:pt x="3312476" y="99516"/>
                    <a:pt x="3315113" y="103702"/>
                    <a:pt x="3317122" y="108515"/>
                  </a:cubicBezTo>
                  <a:cubicBezTo>
                    <a:pt x="3319132" y="113329"/>
                    <a:pt x="3320136" y="119001"/>
                    <a:pt x="3320136" y="125531"/>
                  </a:cubicBezTo>
                  <a:cubicBezTo>
                    <a:pt x="3320136" y="134070"/>
                    <a:pt x="3318546" y="141562"/>
                    <a:pt x="3315364" y="148008"/>
                  </a:cubicBezTo>
                  <a:cubicBezTo>
                    <a:pt x="3312183" y="154454"/>
                    <a:pt x="3307872" y="159833"/>
                    <a:pt x="3302430" y="164145"/>
                  </a:cubicBezTo>
                  <a:cubicBezTo>
                    <a:pt x="3296989" y="168456"/>
                    <a:pt x="3290626" y="171700"/>
                    <a:pt x="3283343" y="173877"/>
                  </a:cubicBezTo>
                  <a:cubicBezTo>
                    <a:pt x="3276060" y="176053"/>
                    <a:pt x="3268274" y="177141"/>
                    <a:pt x="3259986" y="177141"/>
                  </a:cubicBezTo>
                  <a:cubicBezTo>
                    <a:pt x="3254377" y="177141"/>
                    <a:pt x="3249166" y="176681"/>
                    <a:pt x="3244352" y="175760"/>
                  </a:cubicBezTo>
                  <a:cubicBezTo>
                    <a:pt x="3239539" y="174839"/>
                    <a:pt x="3235290" y="173730"/>
                    <a:pt x="3231607" y="172432"/>
                  </a:cubicBezTo>
                  <a:cubicBezTo>
                    <a:pt x="3227923" y="171135"/>
                    <a:pt x="3224847" y="169774"/>
                    <a:pt x="3222377" y="168351"/>
                  </a:cubicBezTo>
                  <a:cubicBezTo>
                    <a:pt x="3219907" y="166928"/>
                    <a:pt x="3218128" y="165672"/>
                    <a:pt x="3217040" y="164584"/>
                  </a:cubicBezTo>
                  <a:cubicBezTo>
                    <a:pt x="3215952" y="163496"/>
                    <a:pt x="3215177" y="161926"/>
                    <a:pt x="3214717" y="159875"/>
                  </a:cubicBezTo>
                  <a:cubicBezTo>
                    <a:pt x="3214257" y="157824"/>
                    <a:pt x="3214026" y="154873"/>
                    <a:pt x="3214026" y="151022"/>
                  </a:cubicBezTo>
                  <a:cubicBezTo>
                    <a:pt x="3214026" y="148427"/>
                    <a:pt x="3214110" y="146250"/>
                    <a:pt x="3214277" y="144492"/>
                  </a:cubicBezTo>
                  <a:cubicBezTo>
                    <a:pt x="3214445" y="142734"/>
                    <a:pt x="3214717" y="141311"/>
                    <a:pt x="3215094" y="140223"/>
                  </a:cubicBezTo>
                  <a:cubicBezTo>
                    <a:pt x="3215470" y="139134"/>
                    <a:pt x="3215973" y="138360"/>
                    <a:pt x="3216601" y="137900"/>
                  </a:cubicBezTo>
                  <a:cubicBezTo>
                    <a:pt x="3217228" y="137439"/>
                    <a:pt x="3217961" y="137209"/>
                    <a:pt x="3218798" y="137209"/>
                  </a:cubicBezTo>
                  <a:cubicBezTo>
                    <a:pt x="3219970" y="137209"/>
                    <a:pt x="3221624" y="137900"/>
                    <a:pt x="3223758" y="139281"/>
                  </a:cubicBezTo>
                  <a:cubicBezTo>
                    <a:pt x="3225893" y="140662"/>
                    <a:pt x="3228635" y="142190"/>
                    <a:pt x="3231983" y="143864"/>
                  </a:cubicBezTo>
                  <a:cubicBezTo>
                    <a:pt x="3235332" y="145539"/>
                    <a:pt x="3239329" y="147067"/>
                    <a:pt x="3243976" y="148448"/>
                  </a:cubicBezTo>
                  <a:cubicBezTo>
                    <a:pt x="3248622" y="149829"/>
                    <a:pt x="3254001" y="150520"/>
                    <a:pt x="3260112" y="150520"/>
                  </a:cubicBezTo>
                  <a:cubicBezTo>
                    <a:pt x="3264130" y="150520"/>
                    <a:pt x="3267730" y="150038"/>
                    <a:pt x="3270911" y="149076"/>
                  </a:cubicBezTo>
                  <a:cubicBezTo>
                    <a:pt x="3274092" y="148113"/>
                    <a:pt x="3276792" y="146753"/>
                    <a:pt x="3279011" y="144995"/>
                  </a:cubicBezTo>
                  <a:cubicBezTo>
                    <a:pt x="3281229" y="143237"/>
                    <a:pt x="3282924" y="141060"/>
                    <a:pt x="3284096" y="138465"/>
                  </a:cubicBezTo>
                  <a:cubicBezTo>
                    <a:pt x="3285268" y="135870"/>
                    <a:pt x="3285855" y="132981"/>
                    <a:pt x="3285855" y="129800"/>
                  </a:cubicBezTo>
                  <a:cubicBezTo>
                    <a:pt x="3285855" y="126117"/>
                    <a:pt x="3284850" y="122956"/>
                    <a:pt x="3282841" y="120319"/>
                  </a:cubicBezTo>
                  <a:cubicBezTo>
                    <a:pt x="3280832" y="117682"/>
                    <a:pt x="3278215" y="115338"/>
                    <a:pt x="3274992" y="113287"/>
                  </a:cubicBezTo>
                  <a:cubicBezTo>
                    <a:pt x="3271769" y="111236"/>
                    <a:pt x="3268107" y="109311"/>
                    <a:pt x="3264005" y="107511"/>
                  </a:cubicBezTo>
                  <a:cubicBezTo>
                    <a:pt x="3259903" y="105711"/>
                    <a:pt x="3255675" y="103806"/>
                    <a:pt x="3251322" y="101797"/>
                  </a:cubicBezTo>
                  <a:cubicBezTo>
                    <a:pt x="3246969" y="99788"/>
                    <a:pt x="3242741" y="97507"/>
                    <a:pt x="3238639" y="94953"/>
                  </a:cubicBezTo>
                  <a:cubicBezTo>
                    <a:pt x="3234537" y="92400"/>
                    <a:pt x="3230874" y="89344"/>
                    <a:pt x="3227651" y="85787"/>
                  </a:cubicBezTo>
                  <a:cubicBezTo>
                    <a:pt x="3224428" y="82229"/>
                    <a:pt x="3221812" y="78022"/>
                    <a:pt x="3219803" y="73166"/>
                  </a:cubicBezTo>
                  <a:cubicBezTo>
                    <a:pt x="3217794" y="68311"/>
                    <a:pt x="3216789" y="62493"/>
                    <a:pt x="3216789" y="55712"/>
                  </a:cubicBezTo>
                  <a:cubicBezTo>
                    <a:pt x="3216789" y="47926"/>
                    <a:pt x="3218233" y="41082"/>
                    <a:pt x="3221121" y="35180"/>
                  </a:cubicBezTo>
                  <a:cubicBezTo>
                    <a:pt x="3224009" y="29278"/>
                    <a:pt x="3227902" y="24381"/>
                    <a:pt x="3232800" y="20488"/>
                  </a:cubicBezTo>
                  <a:cubicBezTo>
                    <a:pt x="3237697" y="16595"/>
                    <a:pt x="3243473" y="13686"/>
                    <a:pt x="3250129" y="11761"/>
                  </a:cubicBezTo>
                  <a:cubicBezTo>
                    <a:pt x="3256784" y="9835"/>
                    <a:pt x="3263837" y="8873"/>
                    <a:pt x="3271288" y="8873"/>
                  </a:cubicBezTo>
                  <a:close/>
                  <a:moveTo>
                    <a:pt x="2404513" y="8873"/>
                  </a:moveTo>
                  <a:cubicBezTo>
                    <a:pt x="2408364" y="8873"/>
                    <a:pt x="2412215" y="9166"/>
                    <a:pt x="2416066" y="9752"/>
                  </a:cubicBezTo>
                  <a:cubicBezTo>
                    <a:pt x="2419917" y="10338"/>
                    <a:pt x="2423517" y="11133"/>
                    <a:pt x="2426865" y="12138"/>
                  </a:cubicBezTo>
                  <a:cubicBezTo>
                    <a:pt x="2430214" y="13142"/>
                    <a:pt x="2433186" y="14272"/>
                    <a:pt x="2435781" y="15528"/>
                  </a:cubicBezTo>
                  <a:cubicBezTo>
                    <a:pt x="2438376" y="16784"/>
                    <a:pt x="2440092" y="17830"/>
                    <a:pt x="2440929" y="18667"/>
                  </a:cubicBezTo>
                  <a:cubicBezTo>
                    <a:pt x="2441767" y="19505"/>
                    <a:pt x="2442332" y="20216"/>
                    <a:pt x="2442625" y="20802"/>
                  </a:cubicBezTo>
                  <a:cubicBezTo>
                    <a:pt x="2442918" y="21388"/>
                    <a:pt x="2443169" y="22163"/>
                    <a:pt x="2443378" y="23125"/>
                  </a:cubicBezTo>
                  <a:cubicBezTo>
                    <a:pt x="2443587" y="24088"/>
                    <a:pt x="2443734" y="25302"/>
                    <a:pt x="2443818" y="26767"/>
                  </a:cubicBezTo>
                  <a:cubicBezTo>
                    <a:pt x="2443901" y="28232"/>
                    <a:pt x="2443943" y="30053"/>
                    <a:pt x="2443943" y="32229"/>
                  </a:cubicBezTo>
                  <a:cubicBezTo>
                    <a:pt x="2443943" y="34657"/>
                    <a:pt x="2443880" y="36708"/>
                    <a:pt x="2443755" y="38382"/>
                  </a:cubicBezTo>
                  <a:cubicBezTo>
                    <a:pt x="2443629" y="40057"/>
                    <a:pt x="2443420" y="41438"/>
                    <a:pt x="2443127" y="42526"/>
                  </a:cubicBezTo>
                  <a:cubicBezTo>
                    <a:pt x="2442834" y="43615"/>
                    <a:pt x="2442415" y="44410"/>
                    <a:pt x="2441871" y="44912"/>
                  </a:cubicBezTo>
                  <a:cubicBezTo>
                    <a:pt x="2441327" y="45415"/>
                    <a:pt x="2440595" y="45666"/>
                    <a:pt x="2439674" y="45666"/>
                  </a:cubicBezTo>
                  <a:cubicBezTo>
                    <a:pt x="2438753" y="45666"/>
                    <a:pt x="2437288" y="45080"/>
                    <a:pt x="2435279" y="43908"/>
                  </a:cubicBezTo>
                  <a:cubicBezTo>
                    <a:pt x="2433269" y="42736"/>
                    <a:pt x="2430800" y="41459"/>
                    <a:pt x="2427870" y="40078"/>
                  </a:cubicBezTo>
                  <a:cubicBezTo>
                    <a:pt x="2424940" y="38696"/>
                    <a:pt x="2421549" y="37441"/>
                    <a:pt x="2417698" y="36310"/>
                  </a:cubicBezTo>
                  <a:cubicBezTo>
                    <a:pt x="2413847" y="35180"/>
                    <a:pt x="2409620" y="34615"/>
                    <a:pt x="2405015" y="34615"/>
                  </a:cubicBezTo>
                  <a:cubicBezTo>
                    <a:pt x="2401416" y="34615"/>
                    <a:pt x="2398276" y="35055"/>
                    <a:pt x="2395597" y="35934"/>
                  </a:cubicBezTo>
                  <a:cubicBezTo>
                    <a:pt x="2392918" y="36813"/>
                    <a:pt x="2390679" y="38027"/>
                    <a:pt x="2388879" y="39575"/>
                  </a:cubicBezTo>
                  <a:cubicBezTo>
                    <a:pt x="2387079" y="41124"/>
                    <a:pt x="2385740" y="42987"/>
                    <a:pt x="2384861" y="45163"/>
                  </a:cubicBezTo>
                  <a:cubicBezTo>
                    <a:pt x="2383982" y="47340"/>
                    <a:pt x="2383542" y="49642"/>
                    <a:pt x="2383542" y="52070"/>
                  </a:cubicBezTo>
                  <a:cubicBezTo>
                    <a:pt x="2383542" y="55670"/>
                    <a:pt x="2384526" y="58788"/>
                    <a:pt x="2386493" y="61425"/>
                  </a:cubicBezTo>
                  <a:cubicBezTo>
                    <a:pt x="2388461" y="64062"/>
                    <a:pt x="2391098" y="66406"/>
                    <a:pt x="2394404" y="68457"/>
                  </a:cubicBezTo>
                  <a:cubicBezTo>
                    <a:pt x="2397711" y="70508"/>
                    <a:pt x="2401457" y="72434"/>
                    <a:pt x="2405643" y="74234"/>
                  </a:cubicBezTo>
                  <a:cubicBezTo>
                    <a:pt x="2409829" y="76034"/>
                    <a:pt x="2414098" y="77938"/>
                    <a:pt x="2418452" y="79947"/>
                  </a:cubicBezTo>
                  <a:cubicBezTo>
                    <a:pt x="2422805" y="81957"/>
                    <a:pt x="2427074" y="84238"/>
                    <a:pt x="2431260" y="86791"/>
                  </a:cubicBezTo>
                  <a:cubicBezTo>
                    <a:pt x="2435446" y="89344"/>
                    <a:pt x="2439171" y="92400"/>
                    <a:pt x="2442436" y="95958"/>
                  </a:cubicBezTo>
                  <a:cubicBezTo>
                    <a:pt x="2445701" y="99516"/>
                    <a:pt x="2448338" y="103702"/>
                    <a:pt x="2450347" y="108515"/>
                  </a:cubicBezTo>
                  <a:cubicBezTo>
                    <a:pt x="2452357" y="113329"/>
                    <a:pt x="2453361" y="119001"/>
                    <a:pt x="2453361" y="125531"/>
                  </a:cubicBezTo>
                  <a:cubicBezTo>
                    <a:pt x="2453361" y="134070"/>
                    <a:pt x="2451771" y="141562"/>
                    <a:pt x="2448589" y="148008"/>
                  </a:cubicBezTo>
                  <a:cubicBezTo>
                    <a:pt x="2445408" y="154454"/>
                    <a:pt x="2441097" y="159833"/>
                    <a:pt x="2435655" y="164145"/>
                  </a:cubicBezTo>
                  <a:cubicBezTo>
                    <a:pt x="2430214" y="168456"/>
                    <a:pt x="2423851" y="171700"/>
                    <a:pt x="2416568" y="173877"/>
                  </a:cubicBezTo>
                  <a:cubicBezTo>
                    <a:pt x="2409285" y="176053"/>
                    <a:pt x="2401499" y="177141"/>
                    <a:pt x="2393211" y="177141"/>
                  </a:cubicBezTo>
                  <a:cubicBezTo>
                    <a:pt x="2387602" y="177141"/>
                    <a:pt x="2382391" y="176681"/>
                    <a:pt x="2377577" y="175760"/>
                  </a:cubicBezTo>
                  <a:cubicBezTo>
                    <a:pt x="2372764" y="174839"/>
                    <a:pt x="2368515" y="173730"/>
                    <a:pt x="2364832" y="172432"/>
                  </a:cubicBezTo>
                  <a:cubicBezTo>
                    <a:pt x="2361148" y="171135"/>
                    <a:pt x="2358072" y="169774"/>
                    <a:pt x="2355602" y="168351"/>
                  </a:cubicBezTo>
                  <a:cubicBezTo>
                    <a:pt x="2353132" y="166928"/>
                    <a:pt x="2351353" y="165672"/>
                    <a:pt x="2350265" y="164584"/>
                  </a:cubicBezTo>
                  <a:cubicBezTo>
                    <a:pt x="2349177" y="163496"/>
                    <a:pt x="2348402" y="161926"/>
                    <a:pt x="2347942" y="159875"/>
                  </a:cubicBezTo>
                  <a:cubicBezTo>
                    <a:pt x="2347482" y="157824"/>
                    <a:pt x="2347251" y="154873"/>
                    <a:pt x="2347251" y="151022"/>
                  </a:cubicBezTo>
                  <a:cubicBezTo>
                    <a:pt x="2347251" y="148427"/>
                    <a:pt x="2347335" y="146250"/>
                    <a:pt x="2347503" y="144492"/>
                  </a:cubicBezTo>
                  <a:cubicBezTo>
                    <a:pt x="2347670" y="142734"/>
                    <a:pt x="2347942" y="141311"/>
                    <a:pt x="2348319" y="140223"/>
                  </a:cubicBezTo>
                  <a:cubicBezTo>
                    <a:pt x="2348695" y="139134"/>
                    <a:pt x="2349198" y="138360"/>
                    <a:pt x="2349826" y="137900"/>
                  </a:cubicBezTo>
                  <a:cubicBezTo>
                    <a:pt x="2350454" y="137439"/>
                    <a:pt x="2351186" y="137209"/>
                    <a:pt x="2352023" y="137209"/>
                  </a:cubicBezTo>
                  <a:cubicBezTo>
                    <a:pt x="2353195" y="137209"/>
                    <a:pt x="2354849" y="137900"/>
                    <a:pt x="2356983" y="139281"/>
                  </a:cubicBezTo>
                  <a:cubicBezTo>
                    <a:pt x="2359118" y="140662"/>
                    <a:pt x="2361860" y="142190"/>
                    <a:pt x="2365208" y="143864"/>
                  </a:cubicBezTo>
                  <a:cubicBezTo>
                    <a:pt x="2368557" y="145539"/>
                    <a:pt x="2372554" y="147067"/>
                    <a:pt x="2377201" y="148448"/>
                  </a:cubicBezTo>
                  <a:cubicBezTo>
                    <a:pt x="2381847" y="149829"/>
                    <a:pt x="2387226" y="150520"/>
                    <a:pt x="2393337" y="150520"/>
                  </a:cubicBezTo>
                  <a:cubicBezTo>
                    <a:pt x="2397355" y="150520"/>
                    <a:pt x="2400955" y="150038"/>
                    <a:pt x="2404136" y="149076"/>
                  </a:cubicBezTo>
                  <a:cubicBezTo>
                    <a:pt x="2407317" y="148113"/>
                    <a:pt x="2410017" y="146753"/>
                    <a:pt x="2412236" y="144995"/>
                  </a:cubicBezTo>
                  <a:cubicBezTo>
                    <a:pt x="2414454" y="143237"/>
                    <a:pt x="2416150" y="141060"/>
                    <a:pt x="2417322" y="138465"/>
                  </a:cubicBezTo>
                  <a:cubicBezTo>
                    <a:pt x="2418494" y="135870"/>
                    <a:pt x="2419080" y="132981"/>
                    <a:pt x="2419080" y="129800"/>
                  </a:cubicBezTo>
                  <a:cubicBezTo>
                    <a:pt x="2419080" y="126117"/>
                    <a:pt x="2418075" y="122956"/>
                    <a:pt x="2416066" y="120319"/>
                  </a:cubicBezTo>
                  <a:cubicBezTo>
                    <a:pt x="2414057" y="117682"/>
                    <a:pt x="2411440" y="115338"/>
                    <a:pt x="2408217" y="113287"/>
                  </a:cubicBezTo>
                  <a:cubicBezTo>
                    <a:pt x="2404994" y="111236"/>
                    <a:pt x="2401332" y="109311"/>
                    <a:pt x="2397230" y="107511"/>
                  </a:cubicBezTo>
                  <a:cubicBezTo>
                    <a:pt x="2393128" y="105711"/>
                    <a:pt x="2388900" y="103806"/>
                    <a:pt x="2384547" y="101797"/>
                  </a:cubicBezTo>
                  <a:cubicBezTo>
                    <a:pt x="2380194" y="99788"/>
                    <a:pt x="2375966" y="97507"/>
                    <a:pt x="2371864" y="94953"/>
                  </a:cubicBezTo>
                  <a:cubicBezTo>
                    <a:pt x="2367762" y="92400"/>
                    <a:pt x="2364099" y="89344"/>
                    <a:pt x="2360876" y="85787"/>
                  </a:cubicBezTo>
                  <a:cubicBezTo>
                    <a:pt x="2357653" y="82229"/>
                    <a:pt x="2355037" y="78022"/>
                    <a:pt x="2353028" y="73166"/>
                  </a:cubicBezTo>
                  <a:cubicBezTo>
                    <a:pt x="2351019" y="68311"/>
                    <a:pt x="2350014" y="62493"/>
                    <a:pt x="2350014" y="55712"/>
                  </a:cubicBezTo>
                  <a:cubicBezTo>
                    <a:pt x="2350014" y="47926"/>
                    <a:pt x="2351458" y="41082"/>
                    <a:pt x="2354346" y="35180"/>
                  </a:cubicBezTo>
                  <a:cubicBezTo>
                    <a:pt x="2357235" y="29278"/>
                    <a:pt x="2361127" y="24381"/>
                    <a:pt x="2366025" y="20488"/>
                  </a:cubicBezTo>
                  <a:cubicBezTo>
                    <a:pt x="2370922" y="16595"/>
                    <a:pt x="2376698" y="13686"/>
                    <a:pt x="2383354" y="11761"/>
                  </a:cubicBezTo>
                  <a:cubicBezTo>
                    <a:pt x="2390009" y="9835"/>
                    <a:pt x="2397062" y="8873"/>
                    <a:pt x="2404513" y="8873"/>
                  </a:cubicBezTo>
                  <a:close/>
                  <a:moveTo>
                    <a:pt x="1242463" y="8873"/>
                  </a:moveTo>
                  <a:cubicBezTo>
                    <a:pt x="1246314" y="8873"/>
                    <a:pt x="1250165" y="9166"/>
                    <a:pt x="1254016" y="9752"/>
                  </a:cubicBezTo>
                  <a:cubicBezTo>
                    <a:pt x="1257867" y="10338"/>
                    <a:pt x="1261467" y="11133"/>
                    <a:pt x="1264815" y="12138"/>
                  </a:cubicBezTo>
                  <a:cubicBezTo>
                    <a:pt x="1268164" y="13142"/>
                    <a:pt x="1271136" y="14272"/>
                    <a:pt x="1273731" y="15528"/>
                  </a:cubicBezTo>
                  <a:cubicBezTo>
                    <a:pt x="1276326" y="16784"/>
                    <a:pt x="1278042" y="17830"/>
                    <a:pt x="1278879" y="18667"/>
                  </a:cubicBezTo>
                  <a:cubicBezTo>
                    <a:pt x="1279717" y="19505"/>
                    <a:pt x="1280282" y="20216"/>
                    <a:pt x="1280575" y="20802"/>
                  </a:cubicBezTo>
                  <a:cubicBezTo>
                    <a:pt x="1280868" y="21388"/>
                    <a:pt x="1281119" y="22163"/>
                    <a:pt x="1281328" y="23125"/>
                  </a:cubicBezTo>
                  <a:cubicBezTo>
                    <a:pt x="1281537" y="24088"/>
                    <a:pt x="1281684" y="25302"/>
                    <a:pt x="1281768" y="26767"/>
                  </a:cubicBezTo>
                  <a:cubicBezTo>
                    <a:pt x="1281851" y="28232"/>
                    <a:pt x="1281893" y="30053"/>
                    <a:pt x="1281893" y="32229"/>
                  </a:cubicBezTo>
                  <a:cubicBezTo>
                    <a:pt x="1281893" y="34657"/>
                    <a:pt x="1281830" y="36708"/>
                    <a:pt x="1281705" y="38382"/>
                  </a:cubicBezTo>
                  <a:cubicBezTo>
                    <a:pt x="1281579" y="40057"/>
                    <a:pt x="1281370" y="41438"/>
                    <a:pt x="1281077" y="42526"/>
                  </a:cubicBezTo>
                  <a:cubicBezTo>
                    <a:pt x="1280784" y="43615"/>
                    <a:pt x="1280365" y="44410"/>
                    <a:pt x="1279821" y="44912"/>
                  </a:cubicBezTo>
                  <a:cubicBezTo>
                    <a:pt x="1279277" y="45415"/>
                    <a:pt x="1278545" y="45666"/>
                    <a:pt x="1277624" y="45666"/>
                  </a:cubicBezTo>
                  <a:cubicBezTo>
                    <a:pt x="1276703" y="45666"/>
                    <a:pt x="1275238" y="45080"/>
                    <a:pt x="1273229" y="43908"/>
                  </a:cubicBezTo>
                  <a:cubicBezTo>
                    <a:pt x="1271219" y="42736"/>
                    <a:pt x="1268750" y="41459"/>
                    <a:pt x="1265820" y="40078"/>
                  </a:cubicBezTo>
                  <a:cubicBezTo>
                    <a:pt x="1262890" y="38696"/>
                    <a:pt x="1259499" y="37441"/>
                    <a:pt x="1255648" y="36310"/>
                  </a:cubicBezTo>
                  <a:cubicBezTo>
                    <a:pt x="1251797" y="35180"/>
                    <a:pt x="1247570" y="34615"/>
                    <a:pt x="1242965" y="34615"/>
                  </a:cubicBezTo>
                  <a:cubicBezTo>
                    <a:pt x="1239366" y="34615"/>
                    <a:pt x="1236226" y="35055"/>
                    <a:pt x="1233547" y="35934"/>
                  </a:cubicBezTo>
                  <a:cubicBezTo>
                    <a:pt x="1230868" y="36813"/>
                    <a:pt x="1228629" y="38027"/>
                    <a:pt x="1226829" y="39575"/>
                  </a:cubicBezTo>
                  <a:cubicBezTo>
                    <a:pt x="1225029" y="41124"/>
                    <a:pt x="1223690" y="42987"/>
                    <a:pt x="1222811" y="45163"/>
                  </a:cubicBezTo>
                  <a:cubicBezTo>
                    <a:pt x="1221932" y="47340"/>
                    <a:pt x="1221492" y="49642"/>
                    <a:pt x="1221492" y="52070"/>
                  </a:cubicBezTo>
                  <a:cubicBezTo>
                    <a:pt x="1221492" y="55670"/>
                    <a:pt x="1222476" y="58788"/>
                    <a:pt x="1224443" y="61425"/>
                  </a:cubicBezTo>
                  <a:cubicBezTo>
                    <a:pt x="1226411" y="64062"/>
                    <a:pt x="1229048" y="66406"/>
                    <a:pt x="1232354" y="68457"/>
                  </a:cubicBezTo>
                  <a:cubicBezTo>
                    <a:pt x="1235661" y="70508"/>
                    <a:pt x="1239407" y="72434"/>
                    <a:pt x="1243593" y="74234"/>
                  </a:cubicBezTo>
                  <a:cubicBezTo>
                    <a:pt x="1247779" y="76034"/>
                    <a:pt x="1252049" y="77938"/>
                    <a:pt x="1256402" y="79947"/>
                  </a:cubicBezTo>
                  <a:cubicBezTo>
                    <a:pt x="1260755" y="81957"/>
                    <a:pt x="1265024" y="84238"/>
                    <a:pt x="1269210" y="86791"/>
                  </a:cubicBezTo>
                  <a:cubicBezTo>
                    <a:pt x="1273396" y="89344"/>
                    <a:pt x="1277121" y="92400"/>
                    <a:pt x="1280386" y="95958"/>
                  </a:cubicBezTo>
                  <a:cubicBezTo>
                    <a:pt x="1283651" y="99516"/>
                    <a:pt x="1286288" y="103702"/>
                    <a:pt x="1288297" y="108515"/>
                  </a:cubicBezTo>
                  <a:cubicBezTo>
                    <a:pt x="1290307" y="113329"/>
                    <a:pt x="1291311" y="119001"/>
                    <a:pt x="1291311" y="125531"/>
                  </a:cubicBezTo>
                  <a:cubicBezTo>
                    <a:pt x="1291311" y="134070"/>
                    <a:pt x="1289721" y="141562"/>
                    <a:pt x="1286539" y="148008"/>
                  </a:cubicBezTo>
                  <a:cubicBezTo>
                    <a:pt x="1283358" y="154454"/>
                    <a:pt x="1279047" y="159833"/>
                    <a:pt x="1273605" y="164145"/>
                  </a:cubicBezTo>
                  <a:cubicBezTo>
                    <a:pt x="1268164" y="168456"/>
                    <a:pt x="1261801" y="171700"/>
                    <a:pt x="1254518" y="173877"/>
                  </a:cubicBezTo>
                  <a:cubicBezTo>
                    <a:pt x="1247235" y="176053"/>
                    <a:pt x="1239449" y="177141"/>
                    <a:pt x="1231161" y="177141"/>
                  </a:cubicBezTo>
                  <a:cubicBezTo>
                    <a:pt x="1225552" y="177141"/>
                    <a:pt x="1220341" y="176681"/>
                    <a:pt x="1215527" y="175760"/>
                  </a:cubicBezTo>
                  <a:cubicBezTo>
                    <a:pt x="1210714" y="174839"/>
                    <a:pt x="1206465" y="173730"/>
                    <a:pt x="1202782" y="172432"/>
                  </a:cubicBezTo>
                  <a:cubicBezTo>
                    <a:pt x="1199098" y="171135"/>
                    <a:pt x="1196022" y="169774"/>
                    <a:pt x="1193552" y="168351"/>
                  </a:cubicBezTo>
                  <a:cubicBezTo>
                    <a:pt x="1191082" y="166928"/>
                    <a:pt x="1189303" y="165672"/>
                    <a:pt x="1188215" y="164584"/>
                  </a:cubicBezTo>
                  <a:cubicBezTo>
                    <a:pt x="1187127" y="163496"/>
                    <a:pt x="1186352" y="161926"/>
                    <a:pt x="1185892" y="159875"/>
                  </a:cubicBezTo>
                  <a:cubicBezTo>
                    <a:pt x="1185432" y="157824"/>
                    <a:pt x="1185201" y="154873"/>
                    <a:pt x="1185201" y="151022"/>
                  </a:cubicBezTo>
                  <a:cubicBezTo>
                    <a:pt x="1185201" y="148427"/>
                    <a:pt x="1185285" y="146250"/>
                    <a:pt x="1185453" y="144492"/>
                  </a:cubicBezTo>
                  <a:cubicBezTo>
                    <a:pt x="1185620" y="142734"/>
                    <a:pt x="1185892" y="141311"/>
                    <a:pt x="1186269" y="140223"/>
                  </a:cubicBezTo>
                  <a:cubicBezTo>
                    <a:pt x="1186645" y="139134"/>
                    <a:pt x="1187148" y="138360"/>
                    <a:pt x="1187776" y="137900"/>
                  </a:cubicBezTo>
                  <a:cubicBezTo>
                    <a:pt x="1188404" y="137439"/>
                    <a:pt x="1189136" y="137209"/>
                    <a:pt x="1189973" y="137209"/>
                  </a:cubicBezTo>
                  <a:cubicBezTo>
                    <a:pt x="1191145" y="137209"/>
                    <a:pt x="1192799" y="137900"/>
                    <a:pt x="1194933" y="139281"/>
                  </a:cubicBezTo>
                  <a:cubicBezTo>
                    <a:pt x="1197068" y="140662"/>
                    <a:pt x="1199810" y="142190"/>
                    <a:pt x="1203158" y="143864"/>
                  </a:cubicBezTo>
                  <a:cubicBezTo>
                    <a:pt x="1206507" y="145539"/>
                    <a:pt x="1210504" y="147067"/>
                    <a:pt x="1215151" y="148448"/>
                  </a:cubicBezTo>
                  <a:cubicBezTo>
                    <a:pt x="1219797" y="149829"/>
                    <a:pt x="1225176" y="150520"/>
                    <a:pt x="1231287" y="150520"/>
                  </a:cubicBezTo>
                  <a:cubicBezTo>
                    <a:pt x="1235305" y="150520"/>
                    <a:pt x="1238905" y="150038"/>
                    <a:pt x="1242086" y="149076"/>
                  </a:cubicBezTo>
                  <a:cubicBezTo>
                    <a:pt x="1245268" y="148113"/>
                    <a:pt x="1247967" y="146753"/>
                    <a:pt x="1250186" y="144995"/>
                  </a:cubicBezTo>
                  <a:cubicBezTo>
                    <a:pt x="1252404" y="143237"/>
                    <a:pt x="1254100" y="141060"/>
                    <a:pt x="1255272" y="138465"/>
                  </a:cubicBezTo>
                  <a:cubicBezTo>
                    <a:pt x="1256444" y="135870"/>
                    <a:pt x="1257030" y="132981"/>
                    <a:pt x="1257030" y="129800"/>
                  </a:cubicBezTo>
                  <a:cubicBezTo>
                    <a:pt x="1257030" y="126117"/>
                    <a:pt x="1256025" y="122956"/>
                    <a:pt x="1254016" y="120319"/>
                  </a:cubicBezTo>
                  <a:cubicBezTo>
                    <a:pt x="1252007" y="117682"/>
                    <a:pt x="1249391" y="115338"/>
                    <a:pt x="1246167" y="113287"/>
                  </a:cubicBezTo>
                  <a:cubicBezTo>
                    <a:pt x="1242944" y="111236"/>
                    <a:pt x="1239282" y="109311"/>
                    <a:pt x="1235180" y="107511"/>
                  </a:cubicBezTo>
                  <a:cubicBezTo>
                    <a:pt x="1231078" y="105711"/>
                    <a:pt x="1226850" y="103806"/>
                    <a:pt x="1222497" y="101797"/>
                  </a:cubicBezTo>
                  <a:cubicBezTo>
                    <a:pt x="1218144" y="99788"/>
                    <a:pt x="1213916" y="97507"/>
                    <a:pt x="1209814" y="94953"/>
                  </a:cubicBezTo>
                  <a:cubicBezTo>
                    <a:pt x="1205712" y="92400"/>
                    <a:pt x="1202049" y="89344"/>
                    <a:pt x="1198826" y="85787"/>
                  </a:cubicBezTo>
                  <a:cubicBezTo>
                    <a:pt x="1195603" y="82229"/>
                    <a:pt x="1192987" y="78022"/>
                    <a:pt x="1190978" y="73166"/>
                  </a:cubicBezTo>
                  <a:cubicBezTo>
                    <a:pt x="1188969" y="68311"/>
                    <a:pt x="1187964" y="62493"/>
                    <a:pt x="1187964" y="55712"/>
                  </a:cubicBezTo>
                  <a:cubicBezTo>
                    <a:pt x="1187964" y="47926"/>
                    <a:pt x="1189408" y="41082"/>
                    <a:pt x="1192296" y="35180"/>
                  </a:cubicBezTo>
                  <a:cubicBezTo>
                    <a:pt x="1195184" y="29278"/>
                    <a:pt x="1199077" y="24381"/>
                    <a:pt x="1203975" y="20488"/>
                  </a:cubicBezTo>
                  <a:cubicBezTo>
                    <a:pt x="1208872" y="16595"/>
                    <a:pt x="1214648" y="13686"/>
                    <a:pt x="1221304" y="11761"/>
                  </a:cubicBezTo>
                  <a:cubicBezTo>
                    <a:pt x="1227959" y="9835"/>
                    <a:pt x="1235012" y="8873"/>
                    <a:pt x="1242463" y="8873"/>
                  </a:cubicBezTo>
                  <a:close/>
                  <a:moveTo>
                    <a:pt x="922920" y="8873"/>
                  </a:moveTo>
                  <a:cubicBezTo>
                    <a:pt x="935226" y="8873"/>
                    <a:pt x="946088" y="10505"/>
                    <a:pt x="955506" y="13770"/>
                  </a:cubicBezTo>
                  <a:cubicBezTo>
                    <a:pt x="964924" y="17035"/>
                    <a:pt x="972793" y="22058"/>
                    <a:pt x="979114" y="28839"/>
                  </a:cubicBezTo>
                  <a:cubicBezTo>
                    <a:pt x="985434" y="35620"/>
                    <a:pt x="990206" y="44180"/>
                    <a:pt x="993429" y="54519"/>
                  </a:cubicBezTo>
                  <a:cubicBezTo>
                    <a:pt x="996652" y="64858"/>
                    <a:pt x="998264" y="77059"/>
                    <a:pt x="998264" y="91123"/>
                  </a:cubicBezTo>
                  <a:cubicBezTo>
                    <a:pt x="998264" y="104602"/>
                    <a:pt x="996590" y="116657"/>
                    <a:pt x="993241" y="127289"/>
                  </a:cubicBezTo>
                  <a:cubicBezTo>
                    <a:pt x="989892" y="137921"/>
                    <a:pt x="984911" y="146941"/>
                    <a:pt x="978298" y="154350"/>
                  </a:cubicBezTo>
                  <a:cubicBezTo>
                    <a:pt x="971684" y="161759"/>
                    <a:pt x="963501" y="167409"/>
                    <a:pt x="953748" y="171302"/>
                  </a:cubicBezTo>
                  <a:cubicBezTo>
                    <a:pt x="943995" y="175195"/>
                    <a:pt x="932714" y="177141"/>
                    <a:pt x="919906" y="177141"/>
                  </a:cubicBezTo>
                  <a:cubicBezTo>
                    <a:pt x="907265" y="177141"/>
                    <a:pt x="896235" y="175488"/>
                    <a:pt x="886817" y="172181"/>
                  </a:cubicBezTo>
                  <a:cubicBezTo>
                    <a:pt x="877399" y="168874"/>
                    <a:pt x="869551" y="163831"/>
                    <a:pt x="863272" y="157050"/>
                  </a:cubicBezTo>
                  <a:cubicBezTo>
                    <a:pt x="856993" y="150269"/>
                    <a:pt x="852284" y="141646"/>
                    <a:pt x="849145" y="131181"/>
                  </a:cubicBezTo>
                  <a:cubicBezTo>
                    <a:pt x="846006" y="120717"/>
                    <a:pt x="844436" y="108327"/>
                    <a:pt x="844436" y="94012"/>
                  </a:cubicBezTo>
                  <a:cubicBezTo>
                    <a:pt x="844436" y="80868"/>
                    <a:pt x="846110" y="69043"/>
                    <a:pt x="849459" y="58537"/>
                  </a:cubicBezTo>
                  <a:cubicBezTo>
                    <a:pt x="852808" y="48031"/>
                    <a:pt x="857789" y="39094"/>
                    <a:pt x="864402" y="31727"/>
                  </a:cubicBezTo>
                  <a:cubicBezTo>
                    <a:pt x="871016" y="24360"/>
                    <a:pt x="879199" y="18709"/>
                    <a:pt x="888952" y="14775"/>
                  </a:cubicBezTo>
                  <a:cubicBezTo>
                    <a:pt x="898705" y="10840"/>
                    <a:pt x="910027" y="8873"/>
                    <a:pt x="922920" y="8873"/>
                  </a:cubicBezTo>
                  <a:close/>
                  <a:moveTo>
                    <a:pt x="532586" y="468"/>
                  </a:moveTo>
                  <a:lnTo>
                    <a:pt x="535131" y="468"/>
                  </a:lnTo>
                  <a:lnTo>
                    <a:pt x="599024" y="468"/>
                  </a:lnTo>
                  <a:lnTo>
                    <a:pt x="601569" y="468"/>
                  </a:lnTo>
                  <a:lnTo>
                    <a:pt x="600296" y="3613"/>
                  </a:lnTo>
                  <a:lnTo>
                    <a:pt x="670552" y="177264"/>
                  </a:lnTo>
                  <a:lnTo>
                    <a:pt x="604114" y="177264"/>
                  </a:lnTo>
                  <a:lnTo>
                    <a:pt x="567077" y="85721"/>
                  </a:lnTo>
                  <a:lnTo>
                    <a:pt x="530041" y="177264"/>
                  </a:lnTo>
                  <a:lnTo>
                    <a:pt x="463603" y="177264"/>
                  </a:lnTo>
                  <a:lnTo>
                    <a:pt x="533858" y="3613"/>
                  </a:lnTo>
                  <a:close/>
                  <a:moveTo>
                    <a:pt x="204738" y="468"/>
                  </a:moveTo>
                  <a:lnTo>
                    <a:pt x="207283" y="468"/>
                  </a:lnTo>
                  <a:lnTo>
                    <a:pt x="271176" y="468"/>
                  </a:lnTo>
                  <a:lnTo>
                    <a:pt x="273721" y="468"/>
                  </a:lnTo>
                  <a:lnTo>
                    <a:pt x="272448" y="3613"/>
                  </a:lnTo>
                  <a:lnTo>
                    <a:pt x="342704" y="177264"/>
                  </a:lnTo>
                  <a:lnTo>
                    <a:pt x="276266" y="177264"/>
                  </a:lnTo>
                  <a:lnTo>
                    <a:pt x="239229" y="85721"/>
                  </a:lnTo>
                  <a:lnTo>
                    <a:pt x="202193" y="177264"/>
                  </a:lnTo>
                  <a:lnTo>
                    <a:pt x="135754" y="177264"/>
                  </a:lnTo>
                  <a:lnTo>
                    <a:pt x="206010" y="3613"/>
                  </a:lnTo>
                  <a:close/>
                  <a:moveTo>
                    <a:pt x="328227" y="1"/>
                  </a:moveTo>
                  <a:lnTo>
                    <a:pt x="495867" y="1"/>
                  </a:lnTo>
                  <a:lnTo>
                    <a:pt x="495867" y="55321"/>
                  </a:lnTo>
                  <a:lnTo>
                    <a:pt x="443197" y="55321"/>
                  </a:lnTo>
                  <a:lnTo>
                    <a:pt x="443197" y="177264"/>
                  </a:lnTo>
                  <a:lnTo>
                    <a:pt x="369565" y="177264"/>
                  </a:lnTo>
                  <a:lnTo>
                    <a:pt x="369565" y="55321"/>
                  </a:lnTo>
                  <a:lnTo>
                    <a:pt x="328227" y="55321"/>
                  </a:lnTo>
                  <a:close/>
                  <a:moveTo>
                    <a:pt x="0" y="0"/>
                  </a:moveTo>
                  <a:lnTo>
                    <a:pt x="167640" y="0"/>
                  </a:lnTo>
                  <a:lnTo>
                    <a:pt x="167640" y="55320"/>
                  </a:lnTo>
                  <a:lnTo>
                    <a:pt x="114970" y="55320"/>
                  </a:lnTo>
                  <a:lnTo>
                    <a:pt x="114970" y="177263"/>
                  </a:lnTo>
                  <a:lnTo>
                    <a:pt x="41338" y="177263"/>
                  </a:lnTo>
                  <a:lnTo>
                    <a:pt x="41338" y="55320"/>
                  </a:lnTo>
                  <a:lnTo>
                    <a:pt x="0" y="55320"/>
                  </a:lnTo>
                  <a:close/>
                </a:path>
              </a:pathLst>
            </a:custGeom>
            <a:solidFill>
              <a:schemeClr val="tx1">
                <a:lumMod val="65000"/>
                <a:lumOff val="3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50" b="1" i="0" u="none" strike="noStrike" kern="0" cap="none" spc="0" normalizeH="0" baseline="0" noProof="0" dirty="0">
                <a:ln>
                  <a:noFill/>
                </a:ln>
                <a:solidFill>
                  <a:srgbClr val="FFFFFF"/>
                </a:solidFill>
                <a:uLnTx/>
                <a:uFillTx/>
                <a:latin typeface="Arial"/>
              </a:endParaRPr>
            </a:p>
          </p:txBody>
        </p:sp>
      </p:grpSp>
      <p:sp>
        <p:nvSpPr>
          <p:cNvPr id="149" name="Rectangle 148"/>
          <p:cNvSpPr/>
          <p:nvPr/>
        </p:nvSpPr>
        <p:spPr>
          <a:xfrm>
            <a:off x="398207" y="4291406"/>
            <a:ext cx="5552678" cy="814024"/>
          </a:xfrm>
          <a:prstGeom prst="rect">
            <a:avLst/>
          </a:prstGeom>
          <a:gradFill flip="none" rotWithShape="1">
            <a:gsLst>
              <a:gs pos="42000">
                <a:schemeClr val="bg1">
                  <a:alpha val="34000"/>
                </a:schemeClr>
              </a:gs>
              <a:gs pos="100000">
                <a:schemeClr val="bg1">
                  <a:alpha val="0"/>
                </a:schemeClr>
              </a:gs>
            </a:gsLst>
            <a:lin ang="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3" name="Rectangle 142"/>
          <p:cNvSpPr/>
          <p:nvPr/>
        </p:nvSpPr>
        <p:spPr>
          <a:xfrm>
            <a:off x="575770" y="4436808"/>
            <a:ext cx="6518860" cy="523220"/>
          </a:xfrm>
          <a:prstGeom prst="rect">
            <a:avLst/>
          </a:prstGeom>
        </p:spPr>
        <p:txBody>
          <a:bodyPr wrap="square">
            <a:spAutoFit/>
          </a:bodyPr>
          <a:lstStyle/>
          <a:p>
            <a:pPr defTabSz="914400"/>
            <a:r>
              <a:rPr lang="en-US" sz="2800" b="1" dirty="0">
                <a:solidFill>
                  <a:schemeClr val="tx1">
                    <a:lumMod val="85000"/>
                    <a:lumOff val="15000"/>
                  </a:schemeClr>
                </a:solidFill>
                <a:ea typeface="Roboto" panose="02000000000000000000" pitchFamily="2" charset="0"/>
              </a:rPr>
              <a:t>Thank You</a:t>
            </a:r>
          </a:p>
        </p:txBody>
      </p:sp>
      <p:sp>
        <p:nvSpPr>
          <p:cNvPr id="2" name="Slide Number Placeholder 1"/>
          <p:cNvSpPr>
            <a:spLocks noGrp="1"/>
          </p:cNvSpPr>
          <p:nvPr>
            <p:ph type="sldNum" sz="quarter" idx="12"/>
          </p:nvPr>
        </p:nvSpPr>
        <p:spPr/>
        <p:txBody>
          <a:bodyPr/>
          <a:lstStyle/>
          <a:p>
            <a:fld id="{0CA9B495-CF4F-4BF3-9E44-DB2823AEAE04}" type="slidenum">
              <a:rPr lang="en-US" smtClean="0"/>
              <a:t>83</a:t>
            </a:fld>
            <a:endParaRPr lang="en-US" dirty="0"/>
          </a:p>
        </p:txBody>
      </p:sp>
    </p:spTree>
    <p:extLst>
      <p:ext uri="{BB962C8B-B14F-4D97-AF65-F5344CB8AC3E}">
        <p14:creationId xmlns:p14="http://schemas.microsoft.com/office/powerpoint/2010/main" val="245373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937" y="147432"/>
            <a:ext cx="8441645" cy="339086"/>
          </a:xfrm>
        </p:spPr>
        <p:txBody>
          <a:bodyPr/>
          <a:lstStyle/>
          <a:p>
            <a:r>
              <a:rPr lang="en-US" dirty="0"/>
              <a:t>TCS </a:t>
            </a:r>
            <a:r>
              <a:rPr lang="en-US" dirty="0" smtClean="0"/>
              <a:t>Recommendations – Quick Wins 2018</a:t>
            </a:r>
            <a:endParaRPr lang="en-US" dirty="0">
              <a:solidFill>
                <a:schemeClr val="tx1">
                  <a:lumMod val="75000"/>
                  <a:lumOff val="25000"/>
                </a:schemeClr>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1495717188"/>
              </p:ext>
            </p:extLst>
          </p:nvPr>
        </p:nvGraphicFramePr>
        <p:xfrm>
          <a:off x="668939" y="880634"/>
          <a:ext cx="11324794" cy="5112041"/>
        </p:xfrm>
        <a:graphic>
          <a:graphicData uri="http://schemas.openxmlformats.org/drawingml/2006/table">
            <a:tbl>
              <a:tblPr firstCol="1" bandRow="1">
                <a:tableStyleId>{5940675A-B579-460E-94D1-54222C63F5DA}</a:tableStyleId>
              </a:tblPr>
              <a:tblGrid>
                <a:gridCol w="2759590">
                  <a:extLst>
                    <a:ext uri="{9D8B030D-6E8A-4147-A177-3AD203B41FA5}">
                      <a16:colId xmlns:a16="http://schemas.microsoft.com/office/drawing/2014/main" xmlns="" val="3220385871"/>
                    </a:ext>
                  </a:extLst>
                </a:gridCol>
                <a:gridCol w="3147418">
                  <a:extLst>
                    <a:ext uri="{9D8B030D-6E8A-4147-A177-3AD203B41FA5}">
                      <a16:colId xmlns:a16="http://schemas.microsoft.com/office/drawing/2014/main" xmlns="" val="179007179"/>
                    </a:ext>
                  </a:extLst>
                </a:gridCol>
                <a:gridCol w="5417786">
                  <a:extLst>
                    <a:ext uri="{9D8B030D-6E8A-4147-A177-3AD203B41FA5}">
                      <a16:colId xmlns:a16="http://schemas.microsoft.com/office/drawing/2014/main" xmlns="" val="638406808"/>
                    </a:ext>
                  </a:extLst>
                </a:gridCol>
              </a:tblGrid>
              <a:tr h="652765">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Theme</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Solution Name</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tc>
                  <a:txBody>
                    <a:bodyPr/>
                    <a:lstStyle/>
                    <a:p>
                      <a:pPr marL="0" algn="ctr" defTabSz="914400" rtl="0" eaLnBrk="1" latinLnBrk="0" hangingPunct="1"/>
                      <a:r>
                        <a:rPr lang="en-US" sz="1600" b="1" kern="1200" dirty="0" smtClean="0">
                          <a:solidFill>
                            <a:schemeClr val="bg1"/>
                          </a:solidFill>
                          <a:effectLst>
                            <a:outerShdw blurRad="38100" dist="38100" dir="2700000" algn="tl">
                              <a:srgbClr val="000000">
                                <a:alpha val="43137"/>
                              </a:srgbClr>
                            </a:outerShdw>
                          </a:effectLst>
                          <a:latin typeface="+mn-lt"/>
                          <a:ea typeface="+mn-ea"/>
                          <a:cs typeface="+mn-cs"/>
                        </a:rPr>
                        <a:t>Reason For Recommendations</a:t>
                      </a:r>
                      <a:endParaRPr lang="en-US" sz="1600" b="1" kern="1200" dirty="0">
                        <a:solidFill>
                          <a:schemeClr val="bg1"/>
                        </a:solidFill>
                        <a:effectLst>
                          <a:outerShdw blurRad="38100" dist="38100" dir="2700000" algn="tl">
                            <a:srgbClr val="000000">
                              <a:alpha val="43137"/>
                            </a:srgbClr>
                          </a:outerShdw>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7989"/>
                    </a:solidFill>
                  </a:tcPr>
                </a:tc>
                <a:extLst>
                  <a:ext uri="{0D108BD9-81ED-4DB2-BD59-A6C34878D82A}">
                    <a16:rowId xmlns:a16="http://schemas.microsoft.com/office/drawing/2014/main" xmlns="" val="4025576708"/>
                  </a:ext>
                </a:extLst>
              </a:tr>
              <a:tr h="1065992">
                <a:tc>
                  <a:txBody>
                    <a:bodyPr/>
                    <a:lstStyle/>
                    <a:p>
                      <a:pPr marL="0" indent="0" algn="l">
                        <a:buFont typeface="Wingdings" panose="05000000000000000000" pitchFamily="2" charset="2"/>
                        <a:buNone/>
                      </a:pPr>
                      <a:r>
                        <a:rPr lang="en-US" sz="1350" b="0" kern="1200" dirty="0" smtClean="0">
                          <a:solidFill>
                            <a:schemeClr val="tx1">
                              <a:lumMod val="85000"/>
                              <a:lumOff val="15000"/>
                            </a:schemeClr>
                          </a:solidFill>
                          <a:latin typeface="+mn-lt"/>
                          <a:ea typeface="+mn-ea"/>
                          <a:cs typeface="+mn-cs"/>
                        </a:rPr>
                        <a:t>Content Reuse &amp; Structured Authoring</a:t>
                      </a:r>
                      <a:endParaRPr lang="en-US" sz="1350" b="0" kern="1200" dirty="0">
                        <a:solidFill>
                          <a:schemeClr val="tx1">
                            <a:lumMod val="85000"/>
                            <a:lumOff val="1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350" b="1" kern="1200" dirty="0" smtClean="0">
                          <a:solidFill>
                            <a:schemeClr val="tx1"/>
                          </a:solidFill>
                          <a:latin typeface="+mn-lt"/>
                          <a:ea typeface="+mn-ea"/>
                          <a:cs typeface="+mn-cs"/>
                        </a:rPr>
                        <a:t>Registry Posting Assistant</a:t>
                      </a:r>
                      <a:endParaRPr lang="en-US" sz="135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t>Problem and Solution Well Understood</a:t>
                      </a:r>
                      <a:endParaRPr lang="en-US" sz="1350" dirty="0" smtClean="0"/>
                    </a:p>
                    <a:p>
                      <a:pPr marL="173038" indent="-173038">
                        <a:buFont typeface="Wingdings" panose="05000000000000000000" pitchFamily="2" charset="2"/>
                        <a:buChar char="§"/>
                      </a:pPr>
                      <a:r>
                        <a:rPr lang="en-US" sz="1350" dirty="0" smtClean="0"/>
                        <a:t>50%</a:t>
                      </a:r>
                      <a:r>
                        <a:rPr lang="en-US" sz="1350" baseline="0" dirty="0" smtClean="0"/>
                        <a:t> of the requirement are already being addressed by existing Lilly Initiative</a:t>
                      </a:r>
                    </a:p>
                    <a:p>
                      <a:pPr marL="173038" indent="-173038">
                        <a:buFont typeface="Wingdings" panose="05000000000000000000" pitchFamily="2" charset="2"/>
                        <a:buChar char="§"/>
                      </a:pPr>
                      <a:r>
                        <a:rPr lang="en-US" sz="1350" dirty="0" smtClean="0"/>
                        <a:t>Opportunity</a:t>
                      </a:r>
                      <a:r>
                        <a:rPr lang="en-US" sz="1350" baseline="0" dirty="0" smtClean="0"/>
                        <a:t> for learning cycle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572398">
                <a:tc>
                  <a:txBody>
                    <a:bodyPr/>
                    <a:lstStyle/>
                    <a:p>
                      <a:pPr marL="0" indent="0" algn="l" defTabSz="914400" rtl="0" eaLnBrk="1" latinLnBrk="0" hangingPunct="1">
                        <a:buFont typeface="Wingdings" panose="05000000000000000000" pitchFamily="2" charset="2"/>
                        <a:buNone/>
                      </a:pPr>
                      <a:r>
                        <a:rPr lang="en-US" sz="1350" b="0" kern="1200" dirty="0" smtClean="0">
                          <a:solidFill>
                            <a:schemeClr val="tx1">
                              <a:lumMod val="85000"/>
                              <a:lumOff val="15000"/>
                            </a:schemeClr>
                          </a:solidFill>
                          <a:latin typeface="+mn-lt"/>
                          <a:ea typeface="+mn-ea"/>
                          <a:cs typeface="+mn-cs"/>
                        </a:rPr>
                        <a:t>Trial Management</a:t>
                      </a:r>
                      <a:endParaRPr lang="en-US" sz="1350" b="0" kern="1200" dirty="0">
                        <a:solidFill>
                          <a:schemeClr val="tx1">
                            <a:lumMod val="85000"/>
                            <a:lumOff val="1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t>Lab Invoice Reconciler</a:t>
                      </a:r>
                      <a:endParaRPr lang="en-US" sz="13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t>Problem and Solution Well Understood</a:t>
                      </a:r>
                      <a:endParaRPr lang="en-US" sz="1350" dirty="0" smtClean="0"/>
                    </a:p>
                    <a:p>
                      <a:pPr marL="173038" indent="-173038">
                        <a:buFont typeface="Wingdings" panose="05000000000000000000" pitchFamily="2" charset="2"/>
                        <a:buChar char="§"/>
                      </a:pPr>
                      <a:r>
                        <a:rPr lang="en-US" sz="1350" dirty="0" smtClean="0"/>
                        <a:t>Proven technology</a:t>
                      </a:r>
                      <a:endParaRPr lang="en-US" sz="1350" baseline="0" dirty="0" smtClean="0"/>
                    </a:p>
                    <a:p>
                      <a:pPr marL="173038" indent="-173038">
                        <a:buFont typeface="Wingdings" panose="05000000000000000000" pitchFamily="2" charset="2"/>
                        <a:buChar char="§"/>
                      </a:pPr>
                      <a:r>
                        <a:rPr lang="en-US" sz="1350" baseline="0" dirty="0" smtClean="0"/>
                        <a:t>Improved job satisfaction</a:t>
                      </a:r>
                      <a:endParaRPr lang="en-US" sz="1350" dirty="0"/>
                    </a:p>
                    <a:p>
                      <a:pPr marL="173038" indent="-173038">
                        <a:buFont typeface="Wingdings" panose="05000000000000000000" pitchFamily="2" charset="2"/>
                        <a:buChar char="§"/>
                      </a:pPr>
                      <a:r>
                        <a:rPr lang="en-US" sz="1350" dirty="0" smtClean="0"/>
                        <a:t>High impact on quality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6827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350" b="0"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Trial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t>End of Trial Reconciler</a:t>
                      </a:r>
                      <a:endParaRPr lang="en-US" sz="13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dirty="0" smtClean="0"/>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05895564"/>
                  </a:ext>
                </a:extLst>
              </a:tr>
              <a:tr h="738116">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350" b="0" i="0" u="none" strike="noStrike" kern="1200" cap="none" spc="0" normalizeH="0" baseline="0" dirty="0" smtClean="0">
                          <a:ln>
                            <a:noFill/>
                          </a:ln>
                          <a:solidFill>
                            <a:prstClr val="black">
                              <a:lumMod val="85000"/>
                              <a:lumOff val="15000"/>
                            </a:prstClr>
                          </a:solidFill>
                          <a:effectLst/>
                          <a:uLnTx/>
                          <a:uFillTx/>
                          <a:latin typeface="+mn-lt"/>
                          <a:ea typeface="+mn-ea"/>
                          <a:cs typeface="+mn-cs"/>
                        </a:rPr>
                        <a:t>Digital Data Flow</a:t>
                      </a:r>
                      <a:endParaRPr kumimoji="0" lang="en-US" sz="1350" b="0" i="0" u="none" strike="noStrike" kern="1200" cap="none" spc="0" normalizeH="0" baseline="0" dirty="0">
                        <a:ln>
                          <a:noFill/>
                        </a:ln>
                        <a:solidFill>
                          <a:prstClr val="black">
                            <a:lumMod val="85000"/>
                            <a:lumOff val="15000"/>
                          </a:prstClr>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b="1" dirty="0" smtClean="0"/>
                        <a:t>Data Integrity</a:t>
                      </a:r>
                      <a:r>
                        <a:rPr lang="en-US" sz="1350" b="1" baseline="0" dirty="0" smtClean="0"/>
                        <a:t> Oversight Tool - Phase 1</a:t>
                      </a:r>
                      <a:endParaRPr lang="en-US" sz="135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vMerge="1">
                  <a:txBody>
                    <a:bodyPr/>
                    <a:lstStyle/>
                    <a:p>
                      <a:endParaRPr lang="en-US"/>
                    </a:p>
                  </a:txBody>
                  <a:tcPr/>
                </a:tc>
                <a:extLst>
                  <a:ext uri="{0D108BD9-81ED-4DB2-BD59-A6C34878D82A}">
                    <a16:rowId xmlns:a16="http://schemas.microsoft.com/office/drawing/2014/main" xmlns="" val="10004"/>
                  </a:ext>
                </a:extLst>
              </a:tr>
              <a:tr h="627797">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350" b="0"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Content Reuse &amp; Structured Authoring</a:t>
                      </a:r>
                    </a:p>
                    <a:p>
                      <a:pPr marL="0" indent="0" algn="l" defTabSz="914400" rtl="0" eaLnBrk="1" latinLnBrk="0" hangingPunct="1">
                        <a:buFont typeface="Wingdings" panose="05000000000000000000" pitchFamily="2" charset="2"/>
                        <a:buNone/>
                      </a:pPr>
                      <a:endParaRPr lang="en-US" sz="1350" b="0" kern="1200" dirty="0">
                        <a:solidFill>
                          <a:schemeClr val="tx1">
                            <a:lumMod val="85000"/>
                            <a:lumOff val="1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t>Auto</a:t>
                      </a:r>
                      <a:r>
                        <a:rPr lang="en-US" sz="1350" baseline="0" dirty="0" smtClean="0"/>
                        <a:t> Document Formatter</a:t>
                      </a:r>
                      <a:endParaRPr lang="en-US" sz="13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350" baseline="0" dirty="0" smtClean="0"/>
                        <a:t>Problem and Solution Well Understood</a:t>
                      </a:r>
                      <a:endParaRPr lang="en-US" sz="1350" dirty="0" smtClean="0"/>
                    </a:p>
                    <a:p>
                      <a:pPr marL="173038" indent="-173038">
                        <a:buFont typeface="Wingdings" panose="05000000000000000000" pitchFamily="2" charset="2"/>
                        <a:buChar char="§"/>
                      </a:pPr>
                      <a:r>
                        <a:rPr lang="en-US" sz="1350" dirty="0" smtClean="0"/>
                        <a:t>Proven technology</a:t>
                      </a:r>
                      <a:endParaRPr lang="en-US" sz="1350" baseline="0" dirty="0" smtClean="0"/>
                    </a:p>
                    <a:p>
                      <a:pPr marL="173038" indent="-173038">
                        <a:buFont typeface="Wingdings" panose="05000000000000000000" pitchFamily="2" charset="2"/>
                        <a:buChar char="§"/>
                      </a:pPr>
                      <a:r>
                        <a:rPr lang="en-US" sz="1350" baseline="0" dirty="0" smtClean="0"/>
                        <a:t>Improved job satisfaction</a:t>
                      </a:r>
                      <a:endParaRPr lang="en-US" sz="1350" dirty="0" smtClean="0"/>
                    </a:p>
                    <a:p>
                      <a:pPr marL="173038" indent="-173038">
                        <a:buFont typeface="Wingdings" panose="05000000000000000000" pitchFamily="2" charset="2"/>
                        <a:buChar char="§"/>
                      </a:pPr>
                      <a:r>
                        <a:rPr lang="en-US" sz="1350" baseline="0" dirty="0" smtClean="0"/>
                        <a:t>Opportunity </a:t>
                      </a:r>
                      <a:r>
                        <a:rPr lang="en-US" sz="1350" baseline="0" dirty="0" smtClean="0"/>
                        <a:t>for expansion</a:t>
                      </a:r>
                      <a:endParaRPr lang="en-US" sz="135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50050569"/>
                  </a:ext>
                </a:extLst>
              </a:tr>
              <a:tr h="38100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350" b="0" i="0" u="none" strike="noStrike" kern="1200" cap="none" spc="0" normalizeH="0" baseline="0" noProof="0" dirty="0" smtClean="0">
                          <a:ln>
                            <a:noFill/>
                          </a:ln>
                          <a:solidFill>
                            <a:prstClr val="black">
                              <a:lumMod val="85000"/>
                              <a:lumOff val="15000"/>
                            </a:prstClr>
                          </a:solidFill>
                          <a:effectLst/>
                          <a:uLnTx/>
                          <a:uFillTx/>
                          <a:latin typeface="+mn-lt"/>
                          <a:ea typeface="+mn-ea"/>
                          <a:cs typeface="+mn-cs"/>
                        </a:rPr>
                        <a:t>Trial Management</a:t>
                      </a:r>
                    </a:p>
                    <a:p>
                      <a:pPr marL="0" indent="0" algn="l" defTabSz="914400" rtl="0" eaLnBrk="1" latinLnBrk="0" hangingPunct="1">
                        <a:buFont typeface="Wingdings" panose="05000000000000000000" pitchFamily="2" charset="2"/>
                        <a:buNone/>
                      </a:pPr>
                      <a:endParaRPr lang="en-US" sz="1350" b="0" kern="1200" dirty="0">
                        <a:solidFill>
                          <a:schemeClr val="tx1">
                            <a:lumMod val="85000"/>
                            <a:lumOff val="1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b="1" dirty="0" smtClean="0"/>
                        <a:t>eTMF Upload Assistant</a:t>
                      </a:r>
                      <a:endParaRPr lang="en-US" sz="135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vMerge="1">
                  <a:txBody>
                    <a:bodyPr/>
                    <a:lstStyle/>
                    <a:p>
                      <a:pPr marL="173038" marR="0" lvl="0" indent="-17303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baseline="0" dirty="0" smtClean="0"/>
                    </a:p>
                  </a:txBody>
                  <a:tcP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098304"/>
                  </a:ext>
                </a:extLst>
              </a:tr>
              <a:tr h="38100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350" b="0" kern="1200" dirty="0" smtClean="0">
                          <a:solidFill>
                            <a:schemeClr val="tx1">
                              <a:lumMod val="85000"/>
                              <a:lumOff val="15000"/>
                            </a:schemeClr>
                          </a:solidFill>
                          <a:latin typeface="+mn-lt"/>
                          <a:ea typeface="+mn-ea"/>
                          <a:cs typeface="+mn-cs"/>
                        </a:rPr>
                        <a:t>Content Reuse &amp; Structured Authoring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50" dirty="0" smtClean="0"/>
                        <a:t>Content Reuse</a:t>
                      </a:r>
                      <a:r>
                        <a:rPr lang="en-US" sz="1350" baseline="0" dirty="0" smtClean="0"/>
                        <a:t> Platform – Phase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3038" indent="-173038">
                        <a:buFont typeface="Wingdings" panose="05000000000000000000" pitchFamily="2" charset="2"/>
                        <a:buChar char="§"/>
                      </a:pPr>
                      <a:endParaRPr lang="en-US" sz="1600" dirty="0" smtClean="0"/>
                    </a:p>
                  </a:txBody>
                  <a:tcPr anchor="ctr">
                    <a:lnL w="12700" cap="flat" cmpd="sng" algn="ctr">
                      <a:solidFill>
                        <a:schemeClr val="bg1">
                          <a:lumMod val="85000"/>
                        </a:schemeClr>
                      </a:solidFill>
                      <a:prstDash val="sysDot"/>
                      <a:round/>
                      <a:headEnd type="none" w="med" len="med"/>
                      <a:tailEnd type="none" w="med" len="med"/>
                    </a:lnL>
                    <a:lnR w="12700" cap="flat" cmpd="sng" algn="ctr">
                      <a:solidFill>
                        <a:schemeClr val="bg1">
                          <a:lumMod val="85000"/>
                        </a:schemeClr>
                      </a:solidFill>
                      <a:prstDash val="sysDot"/>
                      <a:round/>
                      <a:headEnd type="none" w="med" len="med"/>
                      <a:tailEnd type="none" w="med" len="med"/>
                    </a:lnR>
                    <a:lnT w="12700" cap="flat" cmpd="sng" algn="ctr">
                      <a:solidFill>
                        <a:schemeClr val="bg1">
                          <a:lumMod val="85000"/>
                        </a:schemeClr>
                      </a:solidFill>
                      <a:prstDash val="sys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bl>
          </a:graphicData>
        </a:graphic>
      </p:graphicFrame>
      <p:sp>
        <p:nvSpPr>
          <p:cNvPr id="5" name="TextBox 4"/>
          <p:cNvSpPr txBox="1"/>
          <p:nvPr/>
        </p:nvSpPr>
        <p:spPr>
          <a:xfrm>
            <a:off x="668937" y="6017459"/>
            <a:ext cx="4960525" cy="369332"/>
          </a:xfrm>
          <a:prstGeom prst="rect">
            <a:avLst/>
          </a:prstGeom>
          <a:noFill/>
        </p:spPr>
        <p:txBody>
          <a:bodyPr wrap="none" rtlCol="0">
            <a:spAutoFit/>
          </a:bodyPr>
          <a:lstStyle/>
          <a:p>
            <a:r>
              <a:rPr lang="en-US" dirty="0" smtClean="0"/>
              <a:t>Solutions with shading are top 3 recommendations</a:t>
            </a:r>
            <a:endParaRPr lang="en-US" dirty="0"/>
          </a:p>
        </p:txBody>
      </p:sp>
      <p:sp>
        <p:nvSpPr>
          <p:cNvPr id="6" name="TextBox 5"/>
          <p:cNvSpPr txBox="1"/>
          <p:nvPr/>
        </p:nvSpPr>
        <p:spPr>
          <a:xfrm>
            <a:off x="668937" y="6386791"/>
            <a:ext cx="2928238" cy="461665"/>
          </a:xfrm>
          <a:prstGeom prst="rect">
            <a:avLst/>
          </a:prstGeom>
          <a:noFill/>
        </p:spPr>
        <p:txBody>
          <a:bodyPr wrap="none" rtlCol="0">
            <a:spAutoFit/>
          </a:bodyPr>
          <a:lstStyle/>
          <a:p>
            <a:r>
              <a:rPr lang="en-US" sz="2400" b="1" dirty="0" smtClean="0"/>
              <a:t>$500,000 investment </a:t>
            </a:r>
            <a:endParaRPr lang="en-US" sz="2400" b="1" dirty="0"/>
          </a:p>
        </p:txBody>
      </p:sp>
    </p:spTree>
    <p:extLst>
      <p:ext uri="{BB962C8B-B14F-4D97-AF65-F5344CB8AC3E}">
        <p14:creationId xmlns:p14="http://schemas.microsoft.com/office/powerpoint/2010/main" val="3853075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erpriseDocumentLanguageTaxHTField0 xmlns="33648e8c-5399-4ce0-994e-2f4ddb1c4614">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39540796-0396-4e54-afe9-a602f28bbe8f</TermId>
        </TermInfo>
      </Terms>
    </EnterpriseDocumentLanguageTaxHTField0>
    <Document_x0020_Owner xmlns="6a909c56-355f-411a-9feb-0b21322eabbd">
      <UserInfo>
        <DisplayName/>
        <AccountId xsi:nil="true"/>
        <AccountType/>
      </UserInfo>
    </Document_x0020_Owner>
    <Topic xmlns="bf661f0b-6b91-46f0-b0d6-7ec3a1dea9f0" xsi:nil="true"/>
    <EnterpriseRecordSeriesCodeTaxHTField0 xmlns="33648e8c-5399-4ce0-994e-2f4ddb1c4614">
      <Terms xmlns="http://schemas.microsoft.com/office/infopath/2007/PartnerControls">
        <TermInfo xmlns="http://schemas.microsoft.com/office/infopath/2007/PartnerControls">
          <TermName xmlns="http://schemas.microsoft.com/office/infopath/2007/PartnerControls">ADM130</TermName>
          <TermId xmlns="http://schemas.microsoft.com/office/infopath/2007/PartnerControls">70dc3311-3e76-421c-abfa-d108df48853c</TermId>
        </TermInfo>
      </Terms>
    </EnterpriseRecordSeriesCodeTaxHTField0>
    <Document_x0020_Creation_x0020_Date xmlns="bf661f0b-6b91-46f0-b0d6-7ec3a1dea9f0" xsi:nil="true"/>
    <Document_x0020_Category xmlns="bf661f0b-6b91-46f0-b0d6-7ec3a1dea9f0" xsi:nil="true"/>
    <TaxCatchAll xmlns="33648e8c-5399-4ce0-994e-2f4ddb1c4614">
      <Value>2</Value>
      <Value>1</Value>
    </TaxCatchAl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FC122F8C91CE4592475DB0D3BD483B" ma:contentTypeVersion="12" ma:contentTypeDescription="Create a new document." ma:contentTypeScope="" ma:versionID="3de29259352b0839d30e60f03049d43d">
  <xsd:schema xmlns:xsd="http://www.w3.org/2001/XMLSchema" xmlns:xs="http://www.w3.org/2001/XMLSchema" xmlns:p="http://schemas.microsoft.com/office/2006/metadata/properties" xmlns:ns2="33648e8c-5399-4ce0-994e-2f4ddb1c4614" xmlns:ns3="bf661f0b-6b91-46f0-b0d6-7ec3a1dea9f0" xmlns:ns4="6a909c56-355f-411a-9feb-0b21322eabbd" targetNamespace="http://schemas.microsoft.com/office/2006/metadata/properties" ma:root="true" ma:fieldsID="38b5e31dcf58e5bb723ccaf36103370d" ns2:_="" ns3:_="" ns4:_="">
    <xsd:import namespace="33648e8c-5399-4ce0-994e-2f4ddb1c4614"/>
    <xsd:import namespace="bf661f0b-6b91-46f0-b0d6-7ec3a1dea9f0"/>
    <xsd:import namespace="6a909c56-355f-411a-9feb-0b21322eabbd"/>
    <xsd:element name="properties">
      <xsd:complexType>
        <xsd:sequence>
          <xsd:element name="documentManagement">
            <xsd:complexType>
              <xsd:all>
                <xsd:element ref="ns2:TaxCatchAll" minOccurs="0"/>
                <xsd:element ref="ns2:TaxCatchAllLabel" minOccurs="0"/>
                <xsd:element ref="ns2:EnterpriseDocumentLanguageTaxHTField0" minOccurs="0"/>
                <xsd:element ref="ns2:EnterpriseRecordSeriesCodeTaxHTField0" minOccurs="0"/>
                <xsd:element ref="ns3:Document_x0020_Category" minOccurs="0"/>
                <xsd:element ref="ns3:Topic" minOccurs="0"/>
                <xsd:element ref="ns3:Document_x0020_Creation_x0020_Date" minOccurs="0"/>
                <xsd:element ref="ns4:Document_x0020_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648e8c-5399-4ce0-994e-2f4ddb1c4614" elementFormDefault="qualified">
    <xsd:import namespace="http://schemas.microsoft.com/office/2006/documentManagement/types"/>
    <xsd:import namespace="http://schemas.microsoft.com/office/infopath/2007/PartnerControls"/>
    <xsd:element name="TaxCatchAll" ma:index="7" nillable="true" ma:displayName="Taxonomy Catch All Column" ma:description="" ma:hidden="true" ma:list="{fbaedd43-9d09-4112-9d02-286417e2c473}" ma:internalName="TaxCatchAll" ma:showField="CatchAllData" ma:web="074a08f2-3784-49e2-a4a6-5af17c300a66">
      <xsd:complexType>
        <xsd:complexContent>
          <xsd:extension base="dms:MultiChoiceLookup">
            <xsd:sequence>
              <xsd:element name="Value" type="dms:Lookup" maxOccurs="unbounded" minOccurs="0" nillable="true"/>
            </xsd:sequence>
          </xsd:extension>
        </xsd:complexContent>
      </xsd:complexType>
    </xsd:element>
    <xsd:element name="TaxCatchAllLabel" ma:index="8" nillable="true" ma:displayName="Taxonomy Catch All Column1" ma:description="" ma:hidden="true" ma:list="{fbaedd43-9d09-4112-9d02-286417e2c473}" ma:internalName="TaxCatchAllLabel" ma:readOnly="true" ma:showField="CatchAllDataLabel" ma:web="074a08f2-3784-49e2-a4a6-5af17c300a66">
      <xsd:complexType>
        <xsd:complexContent>
          <xsd:extension base="dms:MultiChoiceLookup">
            <xsd:sequence>
              <xsd:element name="Value" type="dms:Lookup" maxOccurs="unbounded" minOccurs="0" nillable="true"/>
            </xsd:sequence>
          </xsd:extension>
        </xsd:complexContent>
      </xsd:complexType>
    </xsd:element>
    <xsd:element name="EnterpriseDocumentLanguageTaxHTField0" ma:index="9" ma:taxonomy="true" ma:internalName="EnterpriseDocumentLanguageTaxHTField0" ma:taxonomyFieldName="EnterpriseDocumentLanguage" ma:displayName="Lilly Document Language" ma:readOnly="false" ma:default="2;#eng|39540796-0396-4e54-afe9-a602f28bbe8f" ma:fieldId="{93e5a5e9-0ea5-4512-9a61-30e562d954b4}" ma:sspId="dc7d05db-9a88-43f7-9979-b3027636d983" ma:termSetId="29d92dd9-4caf-4659-961a-1591fcb1f2f5" ma:anchorId="00000000-0000-0000-0000-000000000000" ma:open="false" ma:isKeyword="false">
      <xsd:complexType>
        <xsd:sequence>
          <xsd:element ref="pc:Terms" minOccurs="0" maxOccurs="1"/>
        </xsd:sequence>
      </xsd:complexType>
    </xsd:element>
    <xsd:element name="EnterpriseRecordSeriesCodeTaxHTField0" ma:index="11" ma:taxonomy="true" ma:internalName="EnterpriseRecordSeriesCodeTaxHTField0" ma:taxonomyFieldName="EnterpriseRecordSeriesCode" ma:displayName="Lilly Record Series Code" ma:readOnly="false" ma:default="1;#ADM130|70dc3311-3e76-421c-abfa-d108df48853c" ma:fieldId="{23eb9118-512f-4e30-ae67-b759512ccd2b}" ma:sspId="dc7d05db-9a88-43f7-9979-b3027636d983" ma:termSetId="596d0819-e4b3-4e25-8f9b-94317537e4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661f0b-6b91-46f0-b0d6-7ec3a1dea9f0" elementFormDefault="qualified">
    <xsd:import namespace="http://schemas.microsoft.com/office/2006/documentManagement/types"/>
    <xsd:import namespace="http://schemas.microsoft.com/office/infopath/2007/PartnerControls"/>
    <xsd:element name="Document_x0020_Category" ma:index="14" nillable="true" ma:displayName="Document Category" ma:format="Dropdown" ma:internalName="Document_x0020_Category">
      <xsd:simpleType>
        <xsd:restriction base="dms:Choice">
          <xsd:enumeration value="Enter Choice #1"/>
          <xsd:enumeration value="Enter Choice #2"/>
          <xsd:enumeration value="Enter Choice #3"/>
        </xsd:restriction>
      </xsd:simpleType>
    </xsd:element>
    <xsd:element name="Topic" ma:index="15" nillable="true" ma:displayName="Topic" ma:format="Dropdown" ma:internalName="Topic">
      <xsd:simpleType>
        <xsd:restriction base="dms:Choice">
          <xsd:enumeration value="Enter Choice #1"/>
          <xsd:enumeration value="Enter Choice #2"/>
          <xsd:enumeration value="Enter Choice #3"/>
        </xsd:restriction>
      </xsd:simpleType>
    </xsd:element>
    <xsd:element name="Document_x0020_Creation_x0020_Date" ma:index="16" nillable="true" ma:displayName="Document Creation Date" ma:description="Enter the date the document was initially created for record retention purposes" ma:format="DateOnly" ma:internalName="Document_x0020_Creation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a909c56-355f-411a-9feb-0b21322eabbd" elementFormDefault="qualified">
    <xsd:import namespace="http://schemas.microsoft.com/office/2006/documentManagement/types"/>
    <xsd:import namespace="http://schemas.microsoft.com/office/infopath/2007/PartnerControls"/>
    <xsd:element name="Document_x0020_Owner" ma:index="17" nillable="true" ma:displayName="Document Owner" ma:list="UserInfo" ma:SharePointGroup="0" ma:internalName="Document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8C879-1B90-4659-8404-177D658AE0EB}">
  <ds:schemaRefs>
    <ds:schemaRef ds:uri="33648e8c-5399-4ce0-994e-2f4ddb1c4614"/>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6a909c56-355f-411a-9feb-0b21322eabbd"/>
    <ds:schemaRef ds:uri="http://schemas.openxmlformats.org/package/2006/metadata/core-properties"/>
    <ds:schemaRef ds:uri="http://schemas.microsoft.com/office/infopath/2007/PartnerControls"/>
    <ds:schemaRef ds:uri="bf661f0b-6b91-46f0-b0d6-7ec3a1dea9f0"/>
  </ds:schemaRefs>
</ds:datastoreItem>
</file>

<file path=customXml/itemProps2.xml><?xml version="1.0" encoding="utf-8"?>
<ds:datastoreItem xmlns:ds="http://schemas.openxmlformats.org/officeDocument/2006/customXml" ds:itemID="{1DE40396-60F0-479A-943E-C80D24B1C305}">
  <ds:schemaRefs>
    <ds:schemaRef ds:uri="http://schemas.microsoft.com/sharepoint/v3/contenttype/forms"/>
  </ds:schemaRefs>
</ds:datastoreItem>
</file>

<file path=customXml/itemProps3.xml><?xml version="1.0" encoding="utf-8"?>
<ds:datastoreItem xmlns:ds="http://schemas.openxmlformats.org/officeDocument/2006/customXml" ds:itemID="{F29C2944-4F96-4A89-94ED-07D6632287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648e8c-5399-4ce0-994e-2f4ddb1c4614"/>
    <ds:schemaRef ds:uri="bf661f0b-6b91-46f0-b0d6-7ec3a1dea9f0"/>
    <ds:schemaRef ds:uri="6a909c56-355f-411a-9feb-0b21322eab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4558</TotalTime>
  <Words>11882</Words>
  <Application>Microsoft Office PowerPoint</Application>
  <PresentationFormat>Widescreen</PresentationFormat>
  <Paragraphs>2671</Paragraphs>
  <Slides>83</Slides>
  <Notes>30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6" baseType="lpstr">
      <vt:lpstr>ＭＳ Ｐゴシック</vt:lpstr>
      <vt:lpstr>Arial</vt:lpstr>
      <vt:lpstr>Calibri</vt:lpstr>
      <vt:lpstr>Calibri Light</vt:lpstr>
      <vt:lpstr>Century Gothic</vt:lpstr>
      <vt:lpstr>Corbel</vt:lpstr>
      <vt:lpstr>DIN-Regular</vt:lpstr>
      <vt:lpstr>Raleway Medium</vt:lpstr>
      <vt:lpstr>Roboto</vt:lpstr>
      <vt:lpstr>Wingdings</vt:lpstr>
      <vt:lpstr>Custom Design</vt:lpstr>
      <vt:lpstr>1_Custom Design</vt:lpstr>
      <vt:lpstr>think-cell Slide</vt:lpstr>
      <vt:lpstr>PowerPoint Presentation</vt:lpstr>
      <vt:lpstr>Objectives</vt:lpstr>
      <vt:lpstr>Automation</vt:lpstr>
      <vt:lpstr>Journey and Approach</vt:lpstr>
      <vt:lpstr>Assessment Summary</vt:lpstr>
      <vt:lpstr>Priority Themes</vt:lpstr>
      <vt:lpstr>Solution Summary by Theme</vt:lpstr>
      <vt:lpstr>Consolidated Value versus Effort</vt:lpstr>
      <vt:lpstr>TCS Recommendations – Quick Wins 2018</vt:lpstr>
      <vt:lpstr>TCS Recommendations – Top Automation Opportunities</vt:lpstr>
      <vt:lpstr>PowerPoint Presentation</vt:lpstr>
      <vt:lpstr>PowerPoint Presentation</vt:lpstr>
      <vt:lpstr>PowerPoint Presentation</vt:lpstr>
      <vt:lpstr>TCS Recommended Automation Implementation Best Practices</vt:lpstr>
      <vt:lpstr>Next Steps</vt:lpstr>
      <vt:lpstr>PowerPoint Presentation</vt:lpstr>
      <vt:lpstr>Intentionally Left Blank</vt:lpstr>
      <vt:lpstr>PowerPoint Presentation</vt:lpstr>
      <vt:lpstr>Trial Management</vt:lpstr>
      <vt:lpstr>Clinical Risk Management</vt:lpstr>
      <vt:lpstr>Content reuse and structured authoring</vt:lpstr>
      <vt:lpstr>Digital Data Flow</vt:lpstr>
      <vt:lpstr>Site Operations</vt:lpstr>
      <vt:lpstr>Solution Summary in Alphabetical Order</vt:lpstr>
      <vt:lpstr>Solution Summary in Alphabetical Order</vt:lpstr>
      <vt:lpstr>PowerPoint Presentation</vt:lpstr>
      <vt:lpstr>Digital Analysis Results (DARe)  </vt:lpstr>
      <vt:lpstr>Automated Dataset  Specifications and Programming (DAFFY)</vt:lpstr>
      <vt:lpstr>PowerPoint Presentation</vt:lpstr>
      <vt:lpstr>PowerPoint Presentation</vt:lpstr>
      <vt:lpstr>PowerPoint Presentation</vt:lpstr>
      <vt:lpstr>Semantic Clinical Information Mode (SCIM)</vt:lpstr>
      <vt:lpstr>Consolidated Value versus Effort – ROI Overlay 3 Years</vt:lpstr>
      <vt:lpstr>PowerPoint Presentation</vt:lpstr>
      <vt:lpstr>Assessment Summary</vt:lpstr>
      <vt:lpstr>Consolidated Value versus Effort – ROI Overlay 5 Years</vt:lpstr>
      <vt:lpstr>PowerPoint Presentation</vt:lpstr>
      <vt:lpstr>Intentionally Left Blank</vt:lpstr>
      <vt:lpstr>PowerPoint Presentation</vt:lpstr>
      <vt:lpstr>PowerPoint Presentation</vt:lpstr>
      <vt:lpstr>Bio Sample Data Tracking Tool</vt:lpstr>
      <vt:lpstr>Study Build Assistant</vt:lpstr>
      <vt:lpstr>Data Integrity Oversight Tool</vt:lpstr>
      <vt:lpstr>Lab Invoice Reconciler</vt:lpstr>
      <vt:lpstr>Registry Posting Assistant</vt:lpstr>
      <vt:lpstr>Auto Document Formatter</vt:lpstr>
      <vt:lpstr>Grants Integration (Europe and Asia Pacific)</vt:lpstr>
      <vt:lpstr>eTMF Upload Assistant</vt:lpstr>
      <vt:lpstr>eTMF QC Assistant</vt:lpstr>
      <vt:lpstr>eRACT (Electronic Risk Assessment and Categorization Tool)</vt:lpstr>
      <vt:lpstr>End of Trial Reconciler</vt:lpstr>
      <vt:lpstr>PowerPoint Presentation</vt:lpstr>
      <vt:lpstr>Project Management Tool (PMT): Current Challenges</vt:lpstr>
      <vt:lpstr>Project Management Tool (PMT): Solution Highlights</vt:lpstr>
      <vt:lpstr>Issue Tracking and Management System (ITMS): Current Challenges</vt:lpstr>
      <vt:lpstr>Issue Tracking and Management System (ITMS): Solution Highlights</vt:lpstr>
      <vt:lpstr>Clinical Access Management Portal (CAMP): Current Challenges</vt:lpstr>
      <vt:lpstr>Clinical Access Management Portal (CAMP): Solution Highlights</vt:lpstr>
      <vt:lpstr>Translation Workbench: Current Challenges</vt:lpstr>
      <vt:lpstr>Translation Workbench: Solution Highlights</vt:lpstr>
      <vt:lpstr>Content Reuse Platform (CRP): Current Challenges</vt:lpstr>
      <vt:lpstr>Content Reuse Platform (CRP): Solution Highlights</vt:lpstr>
      <vt:lpstr>Digital Analysis Results (DARe): Current Challenges</vt:lpstr>
      <vt:lpstr>Digital Analysis Results (DARe): Solution Highlights</vt:lpstr>
      <vt:lpstr>Automated Dataset  Specifications and Programming (DAFFY)</vt:lpstr>
      <vt:lpstr>PowerPoint Presentation</vt:lpstr>
      <vt:lpstr>Semantic Clinical Information Mode (SCIM)</vt:lpstr>
      <vt:lpstr>PowerPoint Presentation</vt:lpstr>
      <vt:lpstr>Digital Analysis Results (DARe)  </vt:lpstr>
      <vt:lpstr>Automated Dataset  Specifications and Programming (DAFFY)</vt:lpstr>
      <vt:lpstr>PowerPoint Presentation</vt:lpstr>
      <vt:lpstr>PowerPoint Presentation</vt:lpstr>
      <vt:lpstr>PowerPoint Presentation</vt:lpstr>
      <vt:lpstr>Semantic Clinical Information Mode (SCIM)</vt:lpstr>
      <vt:lpstr>PowerPoint Presentation</vt:lpstr>
      <vt:lpstr>Quick Wins for 2018</vt:lpstr>
      <vt:lpstr>Top Recommendations</vt:lpstr>
      <vt:lpstr>Trial Management</vt:lpstr>
      <vt:lpstr>Clinical Risk Management</vt:lpstr>
      <vt:lpstr>Content reuse and structured authoring</vt:lpstr>
      <vt:lpstr>Digital Data Flow</vt:lpstr>
      <vt:lpstr>Site Operations</vt:lpstr>
      <vt:lpstr>PowerPoint Presentation</vt:lpstr>
    </vt:vector>
  </TitlesOfParts>
  <Company>Eli Lilly and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Jinesh Mehta - Network</dc:creator>
  <cp:lastModifiedBy>Bhojani, MS. Shashibala Nimesh(Shashibala)</cp:lastModifiedBy>
  <cp:revision>504</cp:revision>
  <cp:lastPrinted>2018-05-03T15:40:07Z</cp:lastPrinted>
  <dcterms:created xsi:type="dcterms:W3CDTF">2018-04-25T20:25:21Z</dcterms:created>
  <dcterms:modified xsi:type="dcterms:W3CDTF">2018-05-08T19:18:33Z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0x0101000EFC122F8C91CE4592475DB0D3BD483B</vt:lpwstr>
  </property>
  <property fmtid="{D5CDD505-2E9C-101B-9397-08002B2CF9AE}" pid="3" name="EnterpriseDocumentLanguage">
    <vt:lpwstr>2;#eng|39540796-0396-4e54-afe9-a602f28bbe8f</vt:lpwstr>
  </property>
  <property fmtid="{D5CDD505-2E9C-101B-9397-08002B2CF9AE}" pid="4" name="EnterpriseRecordSeriesCode">
    <vt:lpwstr>1;#ADM130|70dc3311-3e76-421c-abfa-d108df48853c</vt:lpwstr>
  </property>
</Properties>
</file>