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yas, Dr. Niraj (Niraj Vyas)" initials="VDN(V" lastIdx="9" clrIdx="0"/>
  <p:cmAuthor id="1" name="Deven Kishor Babre" initials="DKB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1" d="100"/>
          <a:sy n="71" d="100"/>
        </p:scale>
        <p:origin x="3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400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03B7C-7EA8-40B1-BC0D-DADF13BE330E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1D0D4-0C21-4A08-B211-E44F7BF86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9"/>
          <p:cNvSpPr txBox="1"/>
          <p:nvPr/>
        </p:nvSpPr>
        <p:spPr>
          <a:xfrm>
            <a:off x="469900" y="392728"/>
            <a:ext cx="11201400" cy="58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0066B1"/>
              </a:buClr>
              <a:buSzPct val="25000"/>
            </a:pPr>
            <a:r>
              <a:rPr lang="en-US" sz="3000" dirty="0" smtClean="0">
                <a:solidFill>
                  <a:srgbClr val="0066B1"/>
                </a:solidFill>
              </a:rPr>
              <a:t>Lilly Scope</a:t>
            </a:r>
            <a:endParaRPr lang="en-US" sz="3000" dirty="0">
              <a:solidFill>
                <a:srgbClr val="0066B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332554" y="3566208"/>
            <a:ext cx="7940072" cy="4908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32554" y="2128489"/>
            <a:ext cx="7940072" cy="4908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32554" y="2646055"/>
            <a:ext cx="7940954" cy="8764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33394" y="1580831"/>
            <a:ext cx="7940072" cy="4908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1544" y="1580893"/>
            <a:ext cx="1728052" cy="490835"/>
          </a:xfrm>
          <a:prstGeom prst="rect">
            <a:avLst/>
          </a:prstGeom>
          <a:gradFill flip="none" rotWithShape="1">
            <a:gsLst>
              <a:gs pos="59000">
                <a:srgbClr val="6491EC"/>
              </a:gs>
              <a:gs pos="39000">
                <a:srgbClr val="5D8CE9"/>
              </a:gs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Plan 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Study Activities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495600" y="1649976"/>
            <a:ext cx="1620000" cy="350596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 smtClean="0">
                <a:solidFill>
                  <a:srgbClr val="FFFFFF"/>
                </a:solidFill>
              </a:rPr>
              <a:t>Plan Study Finance &amp; Resources</a:t>
            </a:r>
            <a:endParaRPr lang="en-US" sz="1000" kern="1200" dirty="0">
              <a:solidFill>
                <a:srgbClr val="FFFFFF"/>
              </a:solidFill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4511824" y="1649976"/>
            <a:ext cx="1620000" cy="350596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solidFill>
            <a:srgbClr val="00B0F0"/>
          </a:solidFill>
          <a:ln w="19050">
            <a:solidFill>
              <a:schemeClr val="bg1"/>
            </a:solidFill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>
                <a:solidFill>
                  <a:srgbClr val="FFFFFF"/>
                </a:solidFill>
              </a:rPr>
              <a:t>Create &amp;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>
                <a:solidFill>
                  <a:srgbClr val="FFFFFF"/>
                </a:solidFill>
              </a:rPr>
              <a:t>Manage </a:t>
            </a:r>
            <a:r>
              <a:rPr lang="en-US" sz="1000" kern="1200" dirty="0" smtClean="0">
                <a:solidFill>
                  <a:srgbClr val="FFFFFF"/>
                </a:solidFill>
              </a:rPr>
              <a:t>Clinical Development Plan</a:t>
            </a:r>
            <a:endParaRPr lang="en-US" sz="1000" kern="1200" dirty="0">
              <a:solidFill>
                <a:srgbClr val="FFFFFF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6528048" y="1649976"/>
            <a:ext cx="1620000" cy="350596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solidFill>
                  <a:srgbClr val="FFFFFF"/>
                </a:solidFill>
              </a:rPr>
              <a:t>Site/ Study Feasibility</a:t>
            </a:r>
            <a:endParaRPr lang="en-US" sz="1000" kern="1200" dirty="0">
              <a:solidFill>
                <a:srgbClr val="FFFFFF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8544272" y="1649976"/>
            <a:ext cx="1620000" cy="350596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>
                <a:solidFill>
                  <a:srgbClr val="FFFFFF"/>
                </a:solidFill>
              </a:rPr>
              <a:t>Create &amp; Manage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>
                <a:solidFill>
                  <a:srgbClr val="FFFFFF"/>
                </a:solidFill>
              </a:rPr>
              <a:t>Protocol &amp; </a:t>
            </a:r>
            <a:r>
              <a:rPr lang="en-US" sz="1000" kern="1200" dirty="0" smtClean="0">
                <a:solidFill>
                  <a:srgbClr val="FFFFFF"/>
                </a:solidFill>
              </a:rPr>
              <a:t>Inform Consent Form</a:t>
            </a:r>
            <a:endParaRPr lang="en-US" sz="1000" kern="120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1544" y="2128489"/>
            <a:ext cx="1728052" cy="490835"/>
          </a:xfrm>
          <a:prstGeom prst="rect">
            <a:avLst/>
          </a:prstGeom>
          <a:gradFill flip="none" rotWithShape="1">
            <a:gsLst>
              <a:gs pos="59000">
                <a:srgbClr val="6491EC"/>
              </a:gs>
              <a:gs pos="39000">
                <a:srgbClr val="5D8CE9"/>
              </a:gs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Manage 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</a:rPr>
              <a:t>Study Setup</a:t>
            </a:r>
          </a:p>
        </p:txBody>
      </p:sp>
      <p:sp>
        <p:nvSpPr>
          <p:cNvPr id="36" name="Freeform 35"/>
          <p:cNvSpPr/>
          <p:nvPr/>
        </p:nvSpPr>
        <p:spPr>
          <a:xfrm>
            <a:off x="2495600" y="2198608"/>
            <a:ext cx="1620000" cy="350596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solidFill>
                  <a:srgbClr val="FFFFFF"/>
                </a:solidFill>
              </a:rPr>
              <a:t>Systems Setup  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solidFill>
                  <a:srgbClr val="FFFFFF"/>
                </a:solidFill>
              </a:rPr>
              <a:t>CTMS &amp;  eTMF</a:t>
            </a:r>
            <a:endParaRPr lang="en-US" sz="1000" kern="1200" dirty="0">
              <a:solidFill>
                <a:srgbClr val="FFFFFF"/>
              </a:solidFill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4511824" y="2198608"/>
            <a:ext cx="1620000" cy="350596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solidFill>
                  <a:srgbClr val="FFFFFF"/>
                </a:solidFill>
              </a:rPr>
              <a:t>Study and Site Initiation</a:t>
            </a:r>
            <a:endParaRPr lang="en-US" sz="1000" kern="1200" dirty="0">
              <a:solidFill>
                <a:srgbClr val="FFFFFF"/>
              </a:solidFill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6528048" y="2198608"/>
            <a:ext cx="1620000" cy="350596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>
                <a:solidFill>
                  <a:srgbClr val="FFFFFF"/>
                </a:solidFill>
              </a:rPr>
              <a:t>Design </a:t>
            </a:r>
            <a:r>
              <a:rPr lang="en-US" sz="1000" kern="1200" dirty="0" smtClean="0">
                <a:solidFill>
                  <a:srgbClr val="FFFFFF"/>
                </a:solidFill>
              </a:rPr>
              <a:t>Electronic / 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 smtClean="0">
                <a:solidFill>
                  <a:srgbClr val="FFFFFF"/>
                </a:solidFill>
              </a:rPr>
              <a:t>Case Report Form’s</a:t>
            </a:r>
            <a:endParaRPr lang="en-US" sz="1000" kern="1200" dirty="0">
              <a:solidFill>
                <a:srgbClr val="FFFFFF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544272" y="2198608"/>
            <a:ext cx="1620000" cy="350596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>
                <a:solidFill>
                  <a:srgbClr val="FFFFFF"/>
                </a:solidFill>
              </a:rPr>
              <a:t>Manage </a:t>
            </a:r>
            <a:r>
              <a:rPr lang="en-US" sz="1000" kern="1200" dirty="0" smtClean="0">
                <a:solidFill>
                  <a:srgbClr val="FFFFFF"/>
                </a:solidFill>
              </a:rPr>
              <a:t>Laboratory </a:t>
            </a:r>
            <a:r>
              <a:rPr lang="en-US" sz="1000" kern="1200" dirty="0">
                <a:solidFill>
                  <a:srgbClr val="FFFFFF"/>
                </a:solidFill>
              </a:rPr>
              <a:t>&amp; Drug 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>
                <a:solidFill>
                  <a:srgbClr val="FFFFFF"/>
                </a:solidFill>
              </a:rPr>
              <a:t>Supply Readiness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551544" y="2646057"/>
            <a:ext cx="1728052" cy="876489"/>
          </a:xfrm>
          <a:prstGeom prst="rect">
            <a:avLst/>
          </a:prstGeom>
          <a:gradFill flip="none" rotWithShape="1">
            <a:gsLst>
              <a:gs pos="59000">
                <a:srgbClr val="6491EC"/>
              </a:gs>
              <a:gs pos="39000">
                <a:srgbClr val="5D8CE9"/>
              </a:gs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Manage Study Operations</a:t>
            </a:r>
          </a:p>
        </p:txBody>
      </p:sp>
      <p:sp>
        <p:nvSpPr>
          <p:cNvPr id="41" name="Freeform 40"/>
          <p:cNvSpPr/>
          <p:nvPr/>
        </p:nvSpPr>
        <p:spPr>
          <a:xfrm>
            <a:off x="2495600" y="2698109"/>
            <a:ext cx="1620000" cy="350596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>
                <a:solidFill>
                  <a:srgbClr val="FFFFFF"/>
                </a:solidFill>
              </a:rPr>
              <a:t>Manage 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>
                <a:solidFill>
                  <a:srgbClr val="FFFFFF"/>
                </a:solidFill>
              </a:rPr>
              <a:t>Patients</a:t>
            </a:r>
          </a:p>
        </p:txBody>
      </p:sp>
      <p:sp>
        <p:nvSpPr>
          <p:cNvPr id="42" name="Freeform 41"/>
          <p:cNvSpPr/>
          <p:nvPr/>
        </p:nvSpPr>
        <p:spPr>
          <a:xfrm>
            <a:off x="4511824" y="2698109"/>
            <a:ext cx="1620000" cy="350596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solidFill>
                  <a:srgbClr val="FFFFFF"/>
                </a:solidFill>
              </a:rPr>
              <a:t>eTMF &amp;</a:t>
            </a:r>
            <a:r>
              <a:rPr lang="en-US" sz="1000" dirty="0" smtClean="0">
                <a:solidFill>
                  <a:srgbClr val="FFFFFF"/>
                </a:solidFill>
              </a:rPr>
              <a:t> Centralized/ </a:t>
            </a:r>
            <a:r>
              <a:rPr lang="en-US" sz="1000" dirty="0">
                <a:solidFill>
                  <a:srgbClr val="FFFFFF"/>
                </a:solidFill>
              </a:rPr>
              <a:t>Risk Based Monitoring</a:t>
            </a:r>
            <a:endParaRPr lang="en-US" sz="1000" kern="1200" dirty="0">
              <a:solidFill>
                <a:srgbClr val="FFFFFF"/>
              </a:solidFill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6528048" y="2698109"/>
            <a:ext cx="1620000" cy="350596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>
                <a:solidFill>
                  <a:srgbClr val="FFFFFF"/>
                </a:solidFill>
              </a:rPr>
              <a:t>Perform Country &amp; Site 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>
                <a:solidFill>
                  <a:srgbClr val="FFFFFF"/>
                </a:solidFill>
              </a:rPr>
              <a:t>Monitoring</a:t>
            </a:r>
          </a:p>
        </p:txBody>
      </p:sp>
      <p:sp>
        <p:nvSpPr>
          <p:cNvPr id="44" name="Freeform 43"/>
          <p:cNvSpPr/>
          <p:nvPr/>
        </p:nvSpPr>
        <p:spPr>
          <a:xfrm>
            <a:off x="8544272" y="2698109"/>
            <a:ext cx="1620000" cy="350596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>
                <a:solidFill>
                  <a:srgbClr val="FFFFFF"/>
                </a:solidFill>
              </a:rPr>
              <a:t>Manage Study Finance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>
                <a:solidFill>
                  <a:srgbClr val="FFFFFF"/>
                </a:solidFill>
              </a:rPr>
              <a:t> &amp; Payments</a:t>
            </a:r>
          </a:p>
        </p:txBody>
      </p:sp>
      <p:sp>
        <p:nvSpPr>
          <p:cNvPr id="46" name="Freeform 45"/>
          <p:cNvSpPr/>
          <p:nvPr/>
        </p:nvSpPr>
        <p:spPr>
          <a:xfrm>
            <a:off x="4512004" y="3099073"/>
            <a:ext cx="1620000" cy="350596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>
                <a:solidFill>
                  <a:srgbClr val="FFFFFF"/>
                </a:solidFill>
              </a:rPr>
              <a:t>Manage Subject 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>
                <a:solidFill>
                  <a:srgbClr val="FFFFFF"/>
                </a:solidFill>
              </a:rPr>
              <a:t>Samples</a:t>
            </a:r>
          </a:p>
        </p:txBody>
      </p:sp>
      <p:sp>
        <p:nvSpPr>
          <p:cNvPr id="47" name="Freeform 46"/>
          <p:cNvSpPr/>
          <p:nvPr/>
        </p:nvSpPr>
        <p:spPr>
          <a:xfrm>
            <a:off x="6528048" y="3099073"/>
            <a:ext cx="1620000" cy="350596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>
                <a:solidFill>
                  <a:srgbClr val="FFFFFF"/>
                </a:solidFill>
              </a:rPr>
              <a:t>Manage Study &amp; 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>
                <a:solidFill>
                  <a:srgbClr val="FFFFFF"/>
                </a:solidFill>
              </a:rPr>
              <a:t>Site Close-Out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551544" y="3566145"/>
            <a:ext cx="1728052" cy="490835"/>
          </a:xfrm>
          <a:prstGeom prst="rect">
            <a:avLst/>
          </a:prstGeom>
          <a:gradFill flip="none" rotWithShape="1">
            <a:gsLst>
              <a:gs pos="59000">
                <a:srgbClr val="6491EC"/>
              </a:gs>
              <a:gs pos="39000">
                <a:srgbClr val="5D8CE9"/>
              </a:gs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Manage Data Capture, Analysis &amp;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</a:rPr>
              <a:t>Scientific Writing</a:t>
            </a:r>
          </a:p>
        </p:txBody>
      </p:sp>
      <p:sp>
        <p:nvSpPr>
          <p:cNvPr id="49" name="Freeform 48"/>
          <p:cNvSpPr/>
          <p:nvPr/>
        </p:nvSpPr>
        <p:spPr>
          <a:xfrm>
            <a:off x="2495600" y="3626996"/>
            <a:ext cx="1620000" cy="350596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 smtClean="0">
                <a:solidFill>
                  <a:srgbClr val="FFFFFF"/>
                </a:solidFill>
              </a:rPr>
              <a:t>Database Lock</a:t>
            </a:r>
            <a:endParaRPr lang="en-US" sz="1000" kern="1200" dirty="0">
              <a:solidFill>
                <a:srgbClr val="FFFFFF"/>
              </a:solidFill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4511824" y="3626996"/>
            <a:ext cx="1620000" cy="350596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 smtClean="0">
                <a:solidFill>
                  <a:srgbClr val="FFFFFF"/>
                </a:solidFill>
              </a:rPr>
              <a:t>Analysis &amp; Report 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 smtClean="0">
                <a:solidFill>
                  <a:srgbClr val="FFFFFF"/>
                </a:solidFill>
              </a:rPr>
              <a:t>Clinical Data</a:t>
            </a:r>
            <a:endParaRPr lang="en-US" sz="1000" kern="1200" dirty="0">
              <a:solidFill>
                <a:srgbClr val="FFFFFF"/>
              </a:solidFill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6528048" y="3626996"/>
            <a:ext cx="1620000" cy="350596"/>
          </a:xfrm>
          <a:custGeom>
            <a:avLst/>
            <a:gdLst>
              <a:gd name="connsiteX0" fmla="*/ 0 w 1989754"/>
              <a:gd name="connsiteY0" fmla="*/ 45371 h 453709"/>
              <a:gd name="connsiteX1" fmla="*/ 45371 w 1989754"/>
              <a:gd name="connsiteY1" fmla="*/ 0 h 453709"/>
              <a:gd name="connsiteX2" fmla="*/ 1944383 w 1989754"/>
              <a:gd name="connsiteY2" fmla="*/ 0 h 453709"/>
              <a:gd name="connsiteX3" fmla="*/ 1989754 w 1989754"/>
              <a:gd name="connsiteY3" fmla="*/ 45371 h 453709"/>
              <a:gd name="connsiteX4" fmla="*/ 1989754 w 1989754"/>
              <a:gd name="connsiteY4" fmla="*/ 408338 h 453709"/>
              <a:gd name="connsiteX5" fmla="*/ 1944383 w 1989754"/>
              <a:gd name="connsiteY5" fmla="*/ 453709 h 453709"/>
              <a:gd name="connsiteX6" fmla="*/ 45371 w 1989754"/>
              <a:gd name="connsiteY6" fmla="*/ 453709 h 453709"/>
              <a:gd name="connsiteX7" fmla="*/ 0 w 1989754"/>
              <a:gd name="connsiteY7" fmla="*/ 408338 h 453709"/>
              <a:gd name="connsiteX8" fmla="*/ 0 w 1989754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9754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944383" y="0"/>
                </a:lnTo>
                <a:cubicBezTo>
                  <a:pt x="1969441" y="0"/>
                  <a:pt x="1989754" y="20313"/>
                  <a:pt x="1989754" y="45371"/>
                </a:cubicBezTo>
                <a:lnTo>
                  <a:pt x="1989754" y="408338"/>
                </a:lnTo>
                <a:cubicBezTo>
                  <a:pt x="1989754" y="433396"/>
                  <a:pt x="1969441" y="453709"/>
                  <a:pt x="1944383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 smtClean="0">
                <a:solidFill>
                  <a:srgbClr val="FFFFFF"/>
                </a:solidFill>
              </a:rPr>
              <a:t>Manage Information Standards </a:t>
            </a:r>
            <a:endParaRPr lang="en-US" sz="1000" kern="1200" dirty="0">
              <a:solidFill>
                <a:srgbClr val="FFFFFF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333234" y="4089808"/>
            <a:ext cx="7940072" cy="432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51384" y="4089808"/>
            <a:ext cx="1728052" cy="453830"/>
          </a:xfrm>
          <a:prstGeom prst="rect">
            <a:avLst/>
          </a:prstGeom>
          <a:gradFill flip="none" rotWithShape="1">
            <a:gsLst>
              <a:gs pos="59000">
                <a:srgbClr val="6491EC"/>
              </a:gs>
              <a:gs pos="39000">
                <a:srgbClr val="5D8CE9"/>
              </a:gs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Manage Global 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</a:rPr>
              <a:t>Medical Affairs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333394" y="4584145"/>
            <a:ext cx="7940072" cy="45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51544" y="4584146"/>
            <a:ext cx="1728052" cy="455774"/>
          </a:xfrm>
          <a:prstGeom prst="rect">
            <a:avLst/>
          </a:prstGeom>
          <a:gradFill flip="none" rotWithShape="1">
            <a:gsLst>
              <a:gs pos="59000">
                <a:srgbClr val="6491EC"/>
              </a:gs>
              <a:gs pos="39000">
                <a:srgbClr val="5D8CE9"/>
              </a:gs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Manage Regulatory Reporting &amp; Submissions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334236" y="5075529"/>
            <a:ext cx="7940072" cy="4908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52386" y="5075592"/>
            <a:ext cx="1728052" cy="490835"/>
          </a:xfrm>
          <a:prstGeom prst="rect">
            <a:avLst/>
          </a:prstGeom>
          <a:gradFill flip="none" rotWithShape="1">
            <a:gsLst>
              <a:gs pos="59000">
                <a:srgbClr val="6491EC"/>
              </a:gs>
              <a:gs pos="39000">
                <a:srgbClr val="5D8CE9"/>
              </a:gs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Manage Drug Safety &amp;    Risk Management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2334236" y="5598204"/>
            <a:ext cx="7940072" cy="4908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552386" y="5598266"/>
            <a:ext cx="1728052" cy="490835"/>
          </a:xfrm>
          <a:prstGeom prst="rect">
            <a:avLst/>
          </a:prstGeom>
          <a:gradFill flip="none" rotWithShape="1">
            <a:gsLst>
              <a:gs pos="59000">
                <a:srgbClr val="6491EC"/>
              </a:gs>
              <a:gs pos="39000">
                <a:srgbClr val="5D8CE9"/>
              </a:gs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Manage </a:t>
            </a:r>
            <a:endParaRPr lang="en-US" sz="10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Quality </a:t>
            </a:r>
            <a:r>
              <a:rPr lang="en-US" sz="1000" b="1" dirty="0">
                <a:solidFill>
                  <a:schemeClr val="bg1"/>
                </a:solidFill>
              </a:rPr>
              <a:t>&amp;Compliance</a:t>
            </a:r>
          </a:p>
        </p:txBody>
      </p:sp>
      <p:sp>
        <p:nvSpPr>
          <p:cNvPr id="126" name="Freeform 125"/>
          <p:cNvSpPr/>
          <p:nvPr/>
        </p:nvSpPr>
        <p:spPr>
          <a:xfrm>
            <a:off x="2495600" y="5147782"/>
            <a:ext cx="1404000" cy="350596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solidFill>
            <a:srgbClr val="00B0F0"/>
          </a:solidFill>
          <a:ln w="19050">
            <a:solidFill>
              <a:schemeClr val="bg1"/>
            </a:solidFill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Manage </a:t>
            </a:r>
            <a:r>
              <a:rPr lang="en-US" sz="1000" dirty="0" smtClean="0">
                <a:solidFill>
                  <a:srgbClr val="FFFFFF"/>
                </a:solidFill>
              </a:rPr>
              <a:t>PV </a:t>
            </a:r>
            <a:r>
              <a:rPr lang="en-US" sz="1000" dirty="0">
                <a:solidFill>
                  <a:srgbClr val="FFFFFF"/>
                </a:solidFill>
              </a:rPr>
              <a:t>&amp; </a:t>
            </a:r>
          </a:p>
          <a:p>
            <a:pPr algn="ctr"/>
            <a:r>
              <a:rPr lang="en-US" sz="1000" dirty="0">
                <a:solidFill>
                  <a:srgbClr val="FFFFFF"/>
                </a:solidFill>
              </a:rPr>
              <a:t>Scientific </a:t>
            </a:r>
            <a:r>
              <a:rPr lang="en-US" sz="1000" dirty="0" smtClean="0">
                <a:solidFill>
                  <a:srgbClr val="FFFFFF"/>
                </a:solidFill>
              </a:rPr>
              <a:t>Development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27" name="Freeform 126"/>
          <p:cNvSpPr/>
          <p:nvPr/>
        </p:nvSpPr>
        <p:spPr>
          <a:xfrm>
            <a:off x="4061768" y="5147782"/>
            <a:ext cx="1404000" cy="350596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solidFill>
            <a:srgbClr val="00B0F0"/>
          </a:solidFill>
          <a:ln w="19050">
            <a:solidFill>
              <a:schemeClr val="bg1"/>
            </a:solidFill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Manage </a:t>
            </a:r>
          </a:p>
          <a:p>
            <a:pPr algn="ctr"/>
            <a:r>
              <a:rPr lang="en-US" sz="1000" dirty="0">
                <a:solidFill>
                  <a:srgbClr val="FFFFFF"/>
                </a:solidFill>
              </a:rPr>
              <a:t>Safety </a:t>
            </a:r>
            <a:r>
              <a:rPr lang="en-US" sz="1000" dirty="0" smtClean="0">
                <a:solidFill>
                  <a:srgbClr val="FFFFFF"/>
                </a:solidFill>
              </a:rPr>
              <a:t>Services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627936" y="5147782"/>
            <a:ext cx="1404000" cy="350596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solidFill>
            <a:srgbClr val="00B0F0"/>
          </a:solidFill>
          <a:ln w="19050">
            <a:solidFill>
              <a:schemeClr val="bg1"/>
            </a:solidFill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Manage Safety </a:t>
            </a:r>
            <a:r>
              <a:rPr lang="en-US" sz="1000" dirty="0" smtClean="0">
                <a:solidFill>
                  <a:srgbClr val="FFFFFF"/>
                </a:solidFill>
              </a:rPr>
              <a:t>Operations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29" name="Freeform 128"/>
          <p:cNvSpPr/>
          <p:nvPr/>
        </p:nvSpPr>
        <p:spPr>
          <a:xfrm>
            <a:off x="7194104" y="5147782"/>
            <a:ext cx="1404000" cy="350596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solidFill>
            <a:srgbClr val="00B0F0"/>
          </a:solidFill>
          <a:ln w="19050">
            <a:solidFill>
              <a:schemeClr val="bg1"/>
            </a:solidFill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Manage </a:t>
            </a:r>
          </a:p>
          <a:p>
            <a:pPr algn="ctr"/>
            <a:r>
              <a:rPr lang="en-US" sz="1000" dirty="0">
                <a:solidFill>
                  <a:srgbClr val="FFFFFF"/>
                </a:solidFill>
              </a:rPr>
              <a:t>Safety </a:t>
            </a:r>
            <a:r>
              <a:rPr lang="en-US" sz="1000" dirty="0" smtClean="0">
                <a:solidFill>
                  <a:srgbClr val="FFFFFF"/>
                </a:solidFill>
              </a:rPr>
              <a:t>Science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6" name="Freeform 135"/>
          <p:cNvSpPr/>
          <p:nvPr/>
        </p:nvSpPr>
        <p:spPr>
          <a:xfrm>
            <a:off x="8760272" y="5147782"/>
            <a:ext cx="1404000" cy="350596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solidFill>
            <a:srgbClr val="00B0F0"/>
          </a:solidFill>
          <a:ln w="19050">
            <a:solidFill>
              <a:schemeClr val="bg1"/>
            </a:solidFill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Manage International </a:t>
            </a:r>
          </a:p>
          <a:p>
            <a:pPr algn="ctr"/>
            <a:r>
              <a:rPr lang="en-US" sz="1000" dirty="0">
                <a:solidFill>
                  <a:srgbClr val="FFFFFF"/>
                </a:solidFill>
              </a:rPr>
              <a:t>PV (IPV) &amp; </a:t>
            </a:r>
            <a:r>
              <a:rPr lang="en-US" sz="1000" dirty="0" smtClean="0">
                <a:solidFill>
                  <a:srgbClr val="FFFFFF"/>
                </a:solidFill>
              </a:rPr>
              <a:t>QPPV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0345474" y="1580886"/>
            <a:ext cx="1151126" cy="490835"/>
          </a:xfrm>
          <a:prstGeom prst="rect">
            <a:avLst/>
          </a:prstGeom>
          <a:gradFill flip="none" rotWithShape="1">
            <a:gsLst>
              <a:gs pos="0">
                <a:srgbClr val="C9A6E4">
                  <a:shade val="30000"/>
                  <a:satMod val="115000"/>
                </a:srgbClr>
              </a:gs>
              <a:gs pos="50000">
                <a:srgbClr val="C9A6E4">
                  <a:shade val="67500"/>
                  <a:satMod val="115000"/>
                </a:srgbClr>
              </a:gs>
              <a:gs pos="100000">
                <a:srgbClr val="C9A6E4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 err="1" smtClean="0">
                <a:solidFill>
                  <a:srgbClr val="FFFFFF"/>
                </a:solidFill>
              </a:rPr>
              <a:t>ClinOps</a:t>
            </a:r>
            <a:r>
              <a:rPr lang="en-US" sz="900" b="1" dirty="0" smtClean="0">
                <a:solidFill>
                  <a:srgbClr val="FFFFFF"/>
                </a:solidFill>
              </a:rPr>
              <a:t> / </a:t>
            </a:r>
            <a:r>
              <a:rPr lang="en-US" sz="900" b="1" dirty="0" err="1" smtClean="0">
                <a:solidFill>
                  <a:srgbClr val="FFFFFF"/>
                </a:solidFill>
              </a:rPr>
              <a:t>BnSP</a:t>
            </a:r>
            <a:r>
              <a:rPr lang="en-US" sz="900" b="1" dirty="0" smtClean="0">
                <a:solidFill>
                  <a:srgbClr val="FFFFFF"/>
                </a:solidFill>
              </a:rPr>
              <a:t> / MW</a:t>
            </a:r>
            <a:endParaRPr lang="en-US" sz="900" b="1" dirty="0">
              <a:solidFill>
                <a:srgbClr val="FFFFFF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0345474" y="2132572"/>
            <a:ext cx="1151126" cy="490835"/>
          </a:xfrm>
          <a:prstGeom prst="rect">
            <a:avLst/>
          </a:prstGeom>
          <a:gradFill flip="none" rotWithShape="1">
            <a:gsLst>
              <a:gs pos="0">
                <a:srgbClr val="C9A6E4">
                  <a:shade val="30000"/>
                  <a:satMod val="115000"/>
                </a:srgbClr>
              </a:gs>
              <a:gs pos="50000">
                <a:srgbClr val="C9A6E4">
                  <a:shade val="67500"/>
                  <a:satMod val="115000"/>
                </a:srgbClr>
              </a:gs>
              <a:gs pos="100000">
                <a:srgbClr val="C9A6E4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 err="1" smtClean="0">
                <a:solidFill>
                  <a:srgbClr val="FFFFFF"/>
                </a:solidFill>
              </a:rPr>
              <a:t>ClinOps</a:t>
            </a:r>
            <a:r>
              <a:rPr lang="en-US" sz="900" b="1" dirty="0" smtClean="0">
                <a:solidFill>
                  <a:srgbClr val="FFFFFF"/>
                </a:solidFill>
              </a:rPr>
              <a:t> / CDM</a:t>
            </a:r>
            <a:endParaRPr lang="en-US" sz="900" b="1" dirty="0">
              <a:solidFill>
                <a:srgbClr val="FFFFFF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0345474" y="2655294"/>
            <a:ext cx="1151126" cy="857976"/>
          </a:xfrm>
          <a:prstGeom prst="rect">
            <a:avLst/>
          </a:prstGeom>
          <a:gradFill flip="none" rotWithShape="1">
            <a:gsLst>
              <a:gs pos="0">
                <a:srgbClr val="C9A6E4">
                  <a:shade val="30000"/>
                  <a:satMod val="115000"/>
                </a:srgbClr>
              </a:gs>
              <a:gs pos="50000">
                <a:srgbClr val="C9A6E4">
                  <a:shade val="67500"/>
                  <a:satMod val="115000"/>
                </a:srgbClr>
              </a:gs>
              <a:gs pos="100000">
                <a:srgbClr val="C9A6E4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 err="1" smtClean="0">
                <a:solidFill>
                  <a:srgbClr val="FFFFFF"/>
                </a:solidFill>
              </a:rPr>
              <a:t>ClinOps</a:t>
            </a:r>
            <a:r>
              <a:rPr lang="en-US" sz="900" b="1" dirty="0" smtClean="0">
                <a:solidFill>
                  <a:srgbClr val="FFFFFF"/>
                </a:solidFill>
              </a:rPr>
              <a:t> / CDM / </a:t>
            </a:r>
            <a:r>
              <a:rPr lang="en-US" sz="900" b="1" dirty="0" err="1" smtClean="0">
                <a:solidFill>
                  <a:srgbClr val="FFFFFF"/>
                </a:solidFill>
              </a:rPr>
              <a:t>BnSP</a:t>
            </a:r>
            <a:r>
              <a:rPr lang="en-US" sz="900" b="1" dirty="0" smtClean="0">
                <a:solidFill>
                  <a:srgbClr val="FFFFFF"/>
                </a:solidFill>
              </a:rPr>
              <a:t> </a:t>
            </a:r>
          </a:p>
          <a:p>
            <a:pPr algn="ctr"/>
            <a:r>
              <a:rPr lang="en-US" sz="900" b="1" dirty="0" smtClean="0">
                <a:solidFill>
                  <a:srgbClr val="FFFFFF"/>
                </a:solidFill>
              </a:rPr>
              <a:t>/ MW</a:t>
            </a:r>
            <a:endParaRPr lang="en-US" sz="900" b="1" dirty="0">
              <a:solidFill>
                <a:srgbClr val="FFFFFF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345474" y="3556924"/>
            <a:ext cx="1151126" cy="490835"/>
          </a:xfrm>
          <a:prstGeom prst="rect">
            <a:avLst/>
          </a:prstGeom>
          <a:gradFill flip="none" rotWithShape="1">
            <a:gsLst>
              <a:gs pos="0">
                <a:srgbClr val="C9A6E4">
                  <a:shade val="30000"/>
                  <a:satMod val="115000"/>
                </a:srgbClr>
              </a:gs>
              <a:gs pos="50000">
                <a:srgbClr val="C9A6E4">
                  <a:shade val="67500"/>
                  <a:satMod val="115000"/>
                </a:srgbClr>
              </a:gs>
              <a:gs pos="100000">
                <a:srgbClr val="C9A6E4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 smtClean="0">
                <a:solidFill>
                  <a:srgbClr val="FFFFFF"/>
                </a:solidFill>
              </a:rPr>
              <a:t>CDM / </a:t>
            </a:r>
            <a:r>
              <a:rPr lang="en-US" sz="900" b="1" dirty="0" err="1" smtClean="0">
                <a:solidFill>
                  <a:srgbClr val="FFFFFF"/>
                </a:solidFill>
              </a:rPr>
              <a:t>BnSP</a:t>
            </a:r>
            <a:r>
              <a:rPr lang="en-US" sz="900" b="1" dirty="0" smtClean="0">
                <a:solidFill>
                  <a:srgbClr val="FFFFFF"/>
                </a:solidFill>
              </a:rPr>
              <a:t> / MW</a:t>
            </a:r>
            <a:endParaRPr lang="en-US" sz="900" b="1" dirty="0">
              <a:solidFill>
                <a:srgbClr val="FFFFFF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0345474" y="4089808"/>
            <a:ext cx="1151126" cy="453831"/>
          </a:xfrm>
          <a:prstGeom prst="rect">
            <a:avLst/>
          </a:prstGeom>
          <a:solidFill>
            <a:srgbClr val="00B0F0"/>
          </a:solidFill>
          <a:ln w="19050">
            <a:solidFill>
              <a:schemeClr val="bg1"/>
            </a:solidFill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Out Of Scope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10345474" y="4584145"/>
            <a:ext cx="1151126" cy="416506"/>
          </a:xfrm>
          <a:prstGeom prst="rect">
            <a:avLst/>
          </a:prstGeom>
          <a:gradFill flip="none" rotWithShape="1">
            <a:gsLst>
              <a:gs pos="0">
                <a:srgbClr val="C9A6E4">
                  <a:shade val="30000"/>
                  <a:satMod val="115000"/>
                </a:srgbClr>
              </a:gs>
              <a:gs pos="50000">
                <a:srgbClr val="C9A6E4">
                  <a:shade val="67500"/>
                  <a:satMod val="115000"/>
                </a:srgbClr>
              </a:gs>
              <a:gs pos="100000">
                <a:srgbClr val="C9A6E4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 smtClean="0">
                <a:solidFill>
                  <a:srgbClr val="FFFFFF"/>
                </a:solidFill>
              </a:rPr>
              <a:t>MW</a:t>
            </a:r>
            <a:endParaRPr lang="en-US" sz="900" b="1" dirty="0">
              <a:solidFill>
                <a:srgbClr val="FFFFFF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0345474" y="5061114"/>
            <a:ext cx="1151126" cy="490835"/>
          </a:xfrm>
          <a:prstGeom prst="rect">
            <a:avLst/>
          </a:prstGeom>
          <a:solidFill>
            <a:srgbClr val="00B0F0"/>
          </a:solidFill>
          <a:ln w="19050">
            <a:solidFill>
              <a:schemeClr val="bg1"/>
            </a:solidFill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Out Of Scope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10345474" y="5588985"/>
            <a:ext cx="1151126" cy="490835"/>
          </a:xfrm>
          <a:prstGeom prst="rect">
            <a:avLst/>
          </a:prstGeom>
          <a:solidFill>
            <a:srgbClr val="00B0F0"/>
          </a:solidFill>
          <a:ln w="19050">
            <a:solidFill>
              <a:schemeClr val="bg1"/>
            </a:solidFill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Out of Scope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2" name="Freeform 131"/>
          <p:cNvSpPr/>
          <p:nvPr/>
        </p:nvSpPr>
        <p:spPr>
          <a:xfrm>
            <a:off x="4512004" y="5668323"/>
            <a:ext cx="1620000" cy="350596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solidFill>
            <a:srgbClr val="00B0F0"/>
          </a:solidFill>
          <a:ln w="19050">
            <a:solidFill>
              <a:schemeClr val="bg1"/>
            </a:solidFill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solidFill>
                  <a:srgbClr val="FFFFFF"/>
                </a:solidFill>
              </a:rPr>
              <a:t>Manage 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solidFill>
                  <a:srgbClr val="FFFFFF"/>
                </a:solidFill>
              </a:rPr>
              <a:t>Quality Assurance</a:t>
            </a:r>
          </a:p>
        </p:txBody>
      </p:sp>
      <p:sp>
        <p:nvSpPr>
          <p:cNvPr id="59" name="Freeform 58"/>
          <p:cNvSpPr/>
          <p:nvPr/>
        </p:nvSpPr>
        <p:spPr>
          <a:xfrm>
            <a:off x="6528048" y="5668323"/>
            <a:ext cx="1620000" cy="350596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solidFill>
            <a:srgbClr val="00B0F0"/>
          </a:solidFill>
          <a:ln w="19050">
            <a:solidFill>
              <a:schemeClr val="bg1"/>
            </a:solidFill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solidFill>
                  <a:srgbClr val="FFFFFF"/>
                </a:solidFill>
              </a:rPr>
              <a:t>Manage Continuous Improvements</a:t>
            </a:r>
            <a:endParaRPr lang="en-US" sz="1000" kern="1200" dirty="0">
              <a:solidFill>
                <a:srgbClr val="FFFFFF"/>
              </a:solidFill>
            </a:endParaRPr>
          </a:p>
        </p:txBody>
      </p:sp>
      <p:sp>
        <p:nvSpPr>
          <p:cNvPr id="114" name="Freeform 113"/>
          <p:cNvSpPr/>
          <p:nvPr/>
        </p:nvSpPr>
        <p:spPr>
          <a:xfrm>
            <a:off x="2495600" y="4124907"/>
            <a:ext cx="1620000" cy="350596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solidFill>
            <a:srgbClr val="00B0F0"/>
          </a:solidFill>
          <a:ln w="19050">
            <a:solidFill>
              <a:schemeClr val="bg1"/>
            </a:solidFill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 smtClean="0">
                <a:solidFill>
                  <a:srgbClr val="FFFFFF"/>
                </a:solidFill>
              </a:rPr>
              <a:t>Manage Medical 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 smtClean="0">
                <a:solidFill>
                  <a:srgbClr val="FFFFFF"/>
                </a:solidFill>
              </a:rPr>
              <a:t>Information &amp; Insight</a:t>
            </a:r>
            <a:endParaRPr lang="en-US" sz="1000" kern="1200" dirty="0">
              <a:solidFill>
                <a:srgbClr val="FFFFFF"/>
              </a:solidFill>
            </a:endParaRPr>
          </a:p>
        </p:txBody>
      </p:sp>
      <p:sp>
        <p:nvSpPr>
          <p:cNvPr id="115" name="Freeform 114"/>
          <p:cNvSpPr/>
          <p:nvPr/>
        </p:nvSpPr>
        <p:spPr>
          <a:xfrm>
            <a:off x="4511824" y="4124907"/>
            <a:ext cx="1620000" cy="350596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solidFill>
            <a:srgbClr val="00B0F0"/>
          </a:solidFill>
          <a:ln w="19050">
            <a:solidFill>
              <a:schemeClr val="bg1"/>
            </a:solidFill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>
                <a:solidFill>
                  <a:srgbClr val="FFFFFF"/>
                </a:solidFill>
              </a:rPr>
              <a:t>Manage </a:t>
            </a:r>
            <a:r>
              <a:rPr lang="en-US" sz="1000" kern="1200" dirty="0" smtClean="0">
                <a:solidFill>
                  <a:srgbClr val="FFFFFF"/>
                </a:solidFill>
              </a:rPr>
              <a:t>Scientific Communications</a:t>
            </a:r>
            <a:endParaRPr lang="en-US" sz="1000" kern="1200" dirty="0">
              <a:solidFill>
                <a:srgbClr val="FFFFFF"/>
              </a:solidFill>
            </a:endParaRPr>
          </a:p>
        </p:txBody>
      </p:sp>
      <p:sp>
        <p:nvSpPr>
          <p:cNvPr id="116" name="Freeform 115"/>
          <p:cNvSpPr/>
          <p:nvPr/>
        </p:nvSpPr>
        <p:spPr>
          <a:xfrm>
            <a:off x="6528048" y="4124907"/>
            <a:ext cx="1620000" cy="350596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solidFill>
            <a:srgbClr val="00B0F0"/>
          </a:solidFill>
          <a:ln w="19050">
            <a:solidFill>
              <a:schemeClr val="bg1"/>
            </a:solidFill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>
                <a:solidFill>
                  <a:srgbClr val="FFFFFF"/>
                </a:solidFill>
              </a:rPr>
              <a:t>Manage and Explore Therapeutic Areas</a:t>
            </a:r>
          </a:p>
        </p:txBody>
      </p:sp>
      <p:sp>
        <p:nvSpPr>
          <p:cNvPr id="117" name="Freeform 116"/>
          <p:cNvSpPr/>
          <p:nvPr/>
        </p:nvSpPr>
        <p:spPr>
          <a:xfrm>
            <a:off x="8544272" y="4124907"/>
            <a:ext cx="1620000" cy="350596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solidFill>
            <a:srgbClr val="00B0F0"/>
          </a:solidFill>
          <a:ln w="19050">
            <a:solidFill>
              <a:schemeClr val="bg1"/>
            </a:solidFill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>
                <a:solidFill>
                  <a:srgbClr val="FFFFFF"/>
                </a:solidFill>
              </a:rPr>
              <a:t> Manage </a:t>
            </a:r>
            <a:r>
              <a:rPr lang="en-US" sz="1000" kern="1200" dirty="0" smtClean="0">
                <a:solidFill>
                  <a:srgbClr val="FFFFFF"/>
                </a:solidFill>
              </a:rPr>
              <a:t>Medical Affair </a:t>
            </a:r>
            <a:r>
              <a:rPr lang="en-US" sz="1000" kern="1200" dirty="0">
                <a:solidFill>
                  <a:srgbClr val="FFFFFF"/>
                </a:solidFill>
              </a:rPr>
              <a:t>Excellence</a:t>
            </a:r>
          </a:p>
        </p:txBody>
      </p:sp>
      <p:sp>
        <p:nvSpPr>
          <p:cNvPr id="121" name="Freeform 120"/>
          <p:cNvSpPr/>
          <p:nvPr/>
        </p:nvSpPr>
        <p:spPr>
          <a:xfrm>
            <a:off x="2495600" y="4643394"/>
            <a:ext cx="1620000" cy="350596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solidFill>
            <a:srgbClr val="00B0F0"/>
          </a:solidFill>
          <a:ln w="19050">
            <a:solidFill>
              <a:schemeClr val="bg1"/>
            </a:solidFill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Manage </a:t>
            </a:r>
            <a:r>
              <a:rPr lang="en-US" sz="1000" dirty="0">
                <a:solidFill>
                  <a:srgbClr val="FFFFFF"/>
                </a:solidFill>
              </a:rPr>
              <a:t>Regulatory </a:t>
            </a:r>
            <a:endParaRPr lang="en-US" sz="1000" dirty="0" smtClean="0">
              <a:solidFill>
                <a:srgbClr val="FFFFFF"/>
              </a:solidFill>
            </a:endParaRPr>
          </a:p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Content &amp; Knowledge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6528048" y="4643394"/>
            <a:ext cx="1620000" cy="350596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solidFill>
            <a:srgbClr val="00B0F0"/>
          </a:solidFill>
          <a:ln w="19050">
            <a:solidFill>
              <a:schemeClr val="bg1"/>
            </a:solidFill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Manage Regulatory </a:t>
            </a:r>
          </a:p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Product Lifecycle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0" name="Freeform 89"/>
          <p:cNvSpPr/>
          <p:nvPr/>
        </p:nvSpPr>
        <p:spPr>
          <a:xfrm>
            <a:off x="8544272" y="4643394"/>
            <a:ext cx="1620000" cy="350596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solidFill>
            <a:srgbClr val="00B0F0"/>
          </a:solidFill>
          <a:ln w="19050">
            <a:solidFill>
              <a:schemeClr val="bg1"/>
            </a:solidFill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Manage Regulatory </a:t>
            </a:r>
          </a:p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Submissions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333234" y="1048388"/>
            <a:ext cx="7940072" cy="4908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51384" y="1048450"/>
            <a:ext cx="1728052" cy="490835"/>
          </a:xfrm>
          <a:prstGeom prst="rect">
            <a:avLst/>
          </a:prstGeom>
          <a:gradFill flip="none" rotWithShape="1">
            <a:gsLst>
              <a:gs pos="59000">
                <a:srgbClr val="6491EC"/>
              </a:gs>
              <a:gs pos="39000">
                <a:srgbClr val="5D8CE9"/>
              </a:gs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Manage Pharma 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Portfolio &amp; Projects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96" name="Freeform 95"/>
          <p:cNvSpPr/>
          <p:nvPr/>
        </p:nvSpPr>
        <p:spPr>
          <a:xfrm>
            <a:off x="2495600" y="1117532"/>
            <a:ext cx="1620000" cy="350597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solidFill>
            <a:srgbClr val="00B0F0"/>
          </a:solidFill>
          <a:ln w="19050">
            <a:solidFill>
              <a:schemeClr val="bg1"/>
            </a:solidFill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>
                <a:solidFill>
                  <a:srgbClr val="FFFFFF"/>
                </a:solidFill>
              </a:rPr>
              <a:t>Manage Strategy for PD Process, Systems &amp; Tools</a:t>
            </a:r>
          </a:p>
        </p:txBody>
      </p:sp>
      <p:sp>
        <p:nvSpPr>
          <p:cNvPr id="97" name="Freeform 96"/>
          <p:cNvSpPr/>
          <p:nvPr/>
        </p:nvSpPr>
        <p:spPr>
          <a:xfrm>
            <a:off x="4511824" y="1117532"/>
            <a:ext cx="1620000" cy="350597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solidFill>
            <a:srgbClr val="00B0F0"/>
          </a:solidFill>
          <a:ln w="19050">
            <a:solidFill>
              <a:schemeClr val="bg1"/>
            </a:solidFill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>
                <a:solidFill>
                  <a:srgbClr val="FFFFFF"/>
                </a:solidFill>
              </a:rPr>
              <a:t>Manage Product </a:t>
            </a:r>
            <a:endParaRPr lang="en-US" sz="1000" kern="1200" dirty="0" smtClean="0">
              <a:solidFill>
                <a:srgbClr val="FFFFFF"/>
              </a:solidFill>
            </a:endParaRPr>
          </a:p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 smtClean="0">
                <a:solidFill>
                  <a:srgbClr val="FFFFFF"/>
                </a:solidFill>
              </a:rPr>
              <a:t>Portfolio </a:t>
            </a:r>
            <a:r>
              <a:rPr lang="en-US" sz="1000" kern="1200" dirty="0">
                <a:solidFill>
                  <a:srgbClr val="FFFFFF"/>
                </a:solidFill>
              </a:rPr>
              <a:t>&amp; Pipeline</a:t>
            </a:r>
          </a:p>
        </p:txBody>
      </p:sp>
      <p:sp>
        <p:nvSpPr>
          <p:cNvPr id="98" name="Freeform 97"/>
          <p:cNvSpPr/>
          <p:nvPr/>
        </p:nvSpPr>
        <p:spPr>
          <a:xfrm>
            <a:off x="6528048" y="1117532"/>
            <a:ext cx="1620000" cy="350597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solidFill>
            <a:srgbClr val="00B0F0"/>
          </a:solidFill>
          <a:ln w="19050">
            <a:solidFill>
              <a:schemeClr val="bg1"/>
            </a:solidFill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>
                <a:solidFill>
                  <a:srgbClr val="FFFFFF"/>
                </a:solidFill>
              </a:rPr>
              <a:t>Manage </a:t>
            </a:r>
            <a:endParaRPr lang="en-US" sz="1000" kern="1200" dirty="0" smtClean="0">
              <a:solidFill>
                <a:srgbClr val="FFFFFF"/>
              </a:solidFill>
            </a:endParaRPr>
          </a:p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 smtClean="0">
                <a:solidFill>
                  <a:srgbClr val="FFFFFF"/>
                </a:solidFill>
              </a:rPr>
              <a:t>Product Development </a:t>
            </a:r>
            <a:r>
              <a:rPr lang="en-US" sz="1000" kern="1200" dirty="0">
                <a:solidFill>
                  <a:srgbClr val="FFFFFF"/>
                </a:solidFill>
              </a:rPr>
              <a:t>Excellence</a:t>
            </a:r>
          </a:p>
        </p:txBody>
      </p:sp>
      <p:sp>
        <p:nvSpPr>
          <p:cNvPr id="99" name="Freeform 98"/>
          <p:cNvSpPr/>
          <p:nvPr/>
        </p:nvSpPr>
        <p:spPr>
          <a:xfrm>
            <a:off x="8544272" y="1117532"/>
            <a:ext cx="1620000" cy="350597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solidFill>
            <a:srgbClr val="00B0F0"/>
          </a:solidFill>
          <a:ln w="19050">
            <a:solidFill>
              <a:schemeClr val="bg1"/>
            </a:solidFill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>
                <a:solidFill>
                  <a:srgbClr val="FFFFFF"/>
                </a:solidFill>
              </a:rPr>
              <a:t>Manage </a:t>
            </a:r>
            <a:endParaRPr lang="en-US" sz="1000" kern="1200" dirty="0" smtClean="0">
              <a:solidFill>
                <a:srgbClr val="FFFFFF"/>
              </a:solidFill>
            </a:endParaRPr>
          </a:p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 smtClean="0">
                <a:solidFill>
                  <a:srgbClr val="FFFFFF"/>
                </a:solidFill>
              </a:rPr>
              <a:t>Projects</a:t>
            </a:r>
            <a:endParaRPr lang="en-US" sz="1000" kern="1200" dirty="0">
              <a:solidFill>
                <a:srgbClr val="FFFFFF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345314" y="1048443"/>
            <a:ext cx="1151126" cy="490835"/>
          </a:xfrm>
          <a:prstGeom prst="rect">
            <a:avLst/>
          </a:prstGeom>
          <a:solidFill>
            <a:srgbClr val="00B0F0"/>
          </a:solidFill>
          <a:ln w="19050">
            <a:solidFill>
              <a:schemeClr val="bg1"/>
            </a:solidFill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Out Of Scope</a:t>
            </a:r>
          </a:p>
        </p:txBody>
      </p:sp>
      <p:sp>
        <p:nvSpPr>
          <p:cNvPr id="104" name="Freeform 103"/>
          <p:cNvSpPr/>
          <p:nvPr/>
        </p:nvSpPr>
        <p:spPr>
          <a:xfrm>
            <a:off x="8544272" y="3626996"/>
            <a:ext cx="1620000" cy="350596"/>
          </a:xfrm>
          <a:custGeom>
            <a:avLst/>
            <a:gdLst>
              <a:gd name="connsiteX0" fmla="*/ 0 w 1989754"/>
              <a:gd name="connsiteY0" fmla="*/ 45371 h 453709"/>
              <a:gd name="connsiteX1" fmla="*/ 45371 w 1989754"/>
              <a:gd name="connsiteY1" fmla="*/ 0 h 453709"/>
              <a:gd name="connsiteX2" fmla="*/ 1944383 w 1989754"/>
              <a:gd name="connsiteY2" fmla="*/ 0 h 453709"/>
              <a:gd name="connsiteX3" fmla="*/ 1989754 w 1989754"/>
              <a:gd name="connsiteY3" fmla="*/ 45371 h 453709"/>
              <a:gd name="connsiteX4" fmla="*/ 1989754 w 1989754"/>
              <a:gd name="connsiteY4" fmla="*/ 408338 h 453709"/>
              <a:gd name="connsiteX5" fmla="*/ 1944383 w 1989754"/>
              <a:gd name="connsiteY5" fmla="*/ 453709 h 453709"/>
              <a:gd name="connsiteX6" fmla="*/ 45371 w 1989754"/>
              <a:gd name="connsiteY6" fmla="*/ 453709 h 453709"/>
              <a:gd name="connsiteX7" fmla="*/ 0 w 1989754"/>
              <a:gd name="connsiteY7" fmla="*/ 408338 h 453709"/>
              <a:gd name="connsiteX8" fmla="*/ 0 w 1989754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9754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944383" y="0"/>
                </a:lnTo>
                <a:cubicBezTo>
                  <a:pt x="1969441" y="0"/>
                  <a:pt x="1989754" y="20313"/>
                  <a:pt x="1989754" y="45371"/>
                </a:cubicBezTo>
                <a:lnTo>
                  <a:pt x="1989754" y="408338"/>
                </a:lnTo>
                <a:cubicBezTo>
                  <a:pt x="1989754" y="433396"/>
                  <a:pt x="1969441" y="453709"/>
                  <a:pt x="1944383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solidFill>
            <a:srgbClr val="00B0F0"/>
          </a:solidFill>
          <a:ln w="19050">
            <a:solidFill>
              <a:schemeClr val="bg1"/>
            </a:solidFill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 smtClean="0">
                <a:solidFill>
                  <a:srgbClr val="FFFFFF"/>
                </a:solidFill>
              </a:rPr>
              <a:t>Manage Real 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 smtClean="0">
                <a:solidFill>
                  <a:srgbClr val="FFFFFF"/>
                </a:solidFill>
              </a:rPr>
              <a:t>World Data</a:t>
            </a:r>
            <a:endParaRPr lang="en-US" sz="1000" kern="1200" dirty="0">
              <a:solidFill>
                <a:srgbClr val="FFFFFF"/>
              </a:solidFill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4511824" y="4643394"/>
            <a:ext cx="1620000" cy="350596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Manage </a:t>
            </a:r>
          </a:p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Scientific Writing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5870448" y="6171319"/>
            <a:ext cx="1620000" cy="350596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solidFill>
                  <a:srgbClr val="FFFFFF"/>
                </a:solidFill>
              </a:rPr>
              <a:t>In Scope</a:t>
            </a:r>
            <a:endParaRPr lang="en-US" sz="1000" kern="1200" dirty="0">
              <a:solidFill>
                <a:srgbClr val="FFFFFF"/>
              </a:solidFill>
            </a:endParaRPr>
          </a:p>
        </p:txBody>
      </p:sp>
      <p:sp>
        <p:nvSpPr>
          <p:cNvPr id="68" name="Freeform 67"/>
          <p:cNvSpPr/>
          <p:nvPr/>
        </p:nvSpPr>
        <p:spPr>
          <a:xfrm>
            <a:off x="7886492" y="6171319"/>
            <a:ext cx="1620000" cy="350596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solidFill>
            <a:srgbClr val="00B0F0"/>
          </a:solidFill>
          <a:ln w="19050">
            <a:solidFill>
              <a:schemeClr val="bg1"/>
            </a:solidFill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solidFill>
                  <a:srgbClr val="FFFFFF"/>
                </a:solidFill>
              </a:rPr>
              <a:t>Out Of Scope</a:t>
            </a:r>
            <a:endParaRPr lang="en-US" sz="1000" kern="1200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4560" y="31889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0" name="Freeform 69"/>
          <p:cNvSpPr/>
          <p:nvPr/>
        </p:nvSpPr>
        <p:spPr>
          <a:xfrm>
            <a:off x="2503036" y="3084282"/>
            <a:ext cx="1620000" cy="350596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 smtClean="0">
                <a:solidFill>
                  <a:srgbClr val="FFFFFF"/>
                </a:solidFill>
              </a:rPr>
              <a:t>Setup &amp; Review of </a:t>
            </a:r>
            <a:r>
              <a:rPr lang="en-US" sz="1000" kern="1200" dirty="0" err="1" smtClean="0">
                <a:solidFill>
                  <a:srgbClr val="FFFFFF"/>
                </a:solidFill>
              </a:rPr>
              <a:t>eCRF</a:t>
            </a:r>
            <a:r>
              <a:rPr lang="en-US" sz="1000" kern="1200" dirty="0" smtClean="0">
                <a:solidFill>
                  <a:srgbClr val="FFFFFF"/>
                </a:solidFill>
              </a:rPr>
              <a:t> &amp; 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 smtClean="0">
                <a:solidFill>
                  <a:srgbClr val="FFFFFF"/>
                </a:solidFill>
              </a:rPr>
              <a:t>Non </a:t>
            </a:r>
            <a:r>
              <a:rPr lang="en-US" sz="1000" kern="1200" dirty="0" err="1" smtClean="0">
                <a:solidFill>
                  <a:srgbClr val="FFFFFF"/>
                </a:solidFill>
              </a:rPr>
              <a:t>eCRF</a:t>
            </a:r>
            <a:r>
              <a:rPr lang="en-US" sz="1000" kern="1200" dirty="0" smtClean="0">
                <a:solidFill>
                  <a:srgbClr val="FFFFFF"/>
                </a:solidFill>
              </a:rPr>
              <a:t> Data</a:t>
            </a:r>
            <a:endParaRPr lang="en-US" sz="1000" kern="1200" dirty="0">
              <a:solidFill>
                <a:srgbClr val="FFFFFF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8544272" y="3099073"/>
            <a:ext cx="1620000" cy="350596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 smtClean="0">
                <a:solidFill>
                  <a:srgbClr val="FFFFFF"/>
                </a:solidFill>
              </a:rPr>
              <a:t>Setup &amp; Maintenance Medical Dictionary; Medical Coding</a:t>
            </a:r>
            <a:endParaRPr lang="en-US" sz="1000" kern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37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2554" y="1239872"/>
            <a:ext cx="7940072" cy="10461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1544" y="1239809"/>
            <a:ext cx="1728052" cy="1046191"/>
          </a:xfrm>
          <a:prstGeom prst="rect">
            <a:avLst/>
          </a:prstGeom>
          <a:gradFill flip="none" rotWithShape="1">
            <a:gsLst>
              <a:gs pos="59000">
                <a:srgbClr val="6491EC"/>
              </a:gs>
              <a:gs pos="39000">
                <a:srgbClr val="5D8CE9"/>
              </a:gs>
              <a:gs pos="0">
                <a:schemeClr val="accent5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Manage Data Capture, Analysis &amp;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</a:rPr>
              <a:t>Scientific Writing</a:t>
            </a:r>
          </a:p>
        </p:txBody>
      </p:sp>
      <p:sp>
        <p:nvSpPr>
          <p:cNvPr id="4" name="Freeform 3"/>
          <p:cNvSpPr/>
          <p:nvPr/>
        </p:nvSpPr>
        <p:spPr>
          <a:xfrm>
            <a:off x="2495600" y="1300660"/>
            <a:ext cx="1620000" cy="350596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 smtClean="0">
                <a:solidFill>
                  <a:srgbClr val="FFFFFF"/>
                </a:solidFill>
              </a:rPr>
              <a:t>Database Lock</a:t>
            </a:r>
            <a:endParaRPr lang="en-US" sz="1000" kern="1200" dirty="0">
              <a:solidFill>
                <a:srgbClr val="FFFFFF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511824" y="1300660"/>
            <a:ext cx="1620000" cy="350596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 smtClean="0">
                <a:solidFill>
                  <a:srgbClr val="FFFFFF"/>
                </a:solidFill>
              </a:rPr>
              <a:t>Statistical Analysis Plan</a:t>
            </a:r>
            <a:endParaRPr lang="en-US" sz="1000" kern="1200" dirty="0">
              <a:solidFill>
                <a:srgbClr val="FFFFFF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6528048" y="1300660"/>
            <a:ext cx="1620000" cy="350596"/>
          </a:xfrm>
          <a:custGeom>
            <a:avLst/>
            <a:gdLst>
              <a:gd name="connsiteX0" fmla="*/ 0 w 1989754"/>
              <a:gd name="connsiteY0" fmla="*/ 45371 h 453709"/>
              <a:gd name="connsiteX1" fmla="*/ 45371 w 1989754"/>
              <a:gd name="connsiteY1" fmla="*/ 0 h 453709"/>
              <a:gd name="connsiteX2" fmla="*/ 1944383 w 1989754"/>
              <a:gd name="connsiteY2" fmla="*/ 0 h 453709"/>
              <a:gd name="connsiteX3" fmla="*/ 1989754 w 1989754"/>
              <a:gd name="connsiteY3" fmla="*/ 45371 h 453709"/>
              <a:gd name="connsiteX4" fmla="*/ 1989754 w 1989754"/>
              <a:gd name="connsiteY4" fmla="*/ 408338 h 453709"/>
              <a:gd name="connsiteX5" fmla="*/ 1944383 w 1989754"/>
              <a:gd name="connsiteY5" fmla="*/ 453709 h 453709"/>
              <a:gd name="connsiteX6" fmla="*/ 45371 w 1989754"/>
              <a:gd name="connsiteY6" fmla="*/ 453709 h 453709"/>
              <a:gd name="connsiteX7" fmla="*/ 0 w 1989754"/>
              <a:gd name="connsiteY7" fmla="*/ 408338 h 453709"/>
              <a:gd name="connsiteX8" fmla="*/ 0 w 1989754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9754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944383" y="0"/>
                </a:lnTo>
                <a:cubicBezTo>
                  <a:pt x="1969441" y="0"/>
                  <a:pt x="1989754" y="20313"/>
                  <a:pt x="1989754" y="45371"/>
                </a:cubicBezTo>
                <a:lnTo>
                  <a:pt x="1989754" y="408338"/>
                </a:lnTo>
                <a:cubicBezTo>
                  <a:pt x="1989754" y="433396"/>
                  <a:pt x="1969441" y="453709"/>
                  <a:pt x="1944383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 smtClean="0">
                <a:solidFill>
                  <a:srgbClr val="FFFFFF"/>
                </a:solidFill>
              </a:rPr>
              <a:t>Manage Information Standards </a:t>
            </a:r>
            <a:endParaRPr lang="en-US" sz="1000" kern="12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45474" y="1230588"/>
            <a:ext cx="1151126" cy="1055412"/>
          </a:xfrm>
          <a:prstGeom prst="rect">
            <a:avLst/>
          </a:prstGeom>
          <a:gradFill flip="none" rotWithShape="1">
            <a:gsLst>
              <a:gs pos="0">
                <a:srgbClr val="C9A6E4">
                  <a:shade val="30000"/>
                  <a:satMod val="115000"/>
                </a:srgbClr>
              </a:gs>
              <a:gs pos="50000">
                <a:srgbClr val="C9A6E4">
                  <a:shade val="67500"/>
                  <a:satMod val="115000"/>
                </a:srgbClr>
              </a:gs>
              <a:gs pos="100000">
                <a:srgbClr val="C9A6E4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 smtClean="0">
                <a:solidFill>
                  <a:srgbClr val="FFFFFF"/>
                </a:solidFill>
              </a:rPr>
              <a:t>CDM / </a:t>
            </a:r>
            <a:r>
              <a:rPr lang="en-US" sz="900" b="1" dirty="0" err="1" smtClean="0">
                <a:solidFill>
                  <a:srgbClr val="FFFFFF"/>
                </a:solidFill>
              </a:rPr>
              <a:t>BnSP</a:t>
            </a:r>
            <a:r>
              <a:rPr lang="en-US" sz="900" b="1" dirty="0" smtClean="0">
                <a:solidFill>
                  <a:srgbClr val="FFFFFF"/>
                </a:solidFill>
              </a:rPr>
              <a:t> / MW</a:t>
            </a:r>
            <a:endParaRPr lang="en-US" sz="900" b="1" dirty="0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8544272" y="1300660"/>
            <a:ext cx="1620000" cy="350596"/>
          </a:xfrm>
          <a:custGeom>
            <a:avLst/>
            <a:gdLst>
              <a:gd name="connsiteX0" fmla="*/ 0 w 1989754"/>
              <a:gd name="connsiteY0" fmla="*/ 45371 h 453709"/>
              <a:gd name="connsiteX1" fmla="*/ 45371 w 1989754"/>
              <a:gd name="connsiteY1" fmla="*/ 0 h 453709"/>
              <a:gd name="connsiteX2" fmla="*/ 1944383 w 1989754"/>
              <a:gd name="connsiteY2" fmla="*/ 0 h 453709"/>
              <a:gd name="connsiteX3" fmla="*/ 1989754 w 1989754"/>
              <a:gd name="connsiteY3" fmla="*/ 45371 h 453709"/>
              <a:gd name="connsiteX4" fmla="*/ 1989754 w 1989754"/>
              <a:gd name="connsiteY4" fmla="*/ 408338 h 453709"/>
              <a:gd name="connsiteX5" fmla="*/ 1944383 w 1989754"/>
              <a:gd name="connsiteY5" fmla="*/ 453709 h 453709"/>
              <a:gd name="connsiteX6" fmla="*/ 45371 w 1989754"/>
              <a:gd name="connsiteY6" fmla="*/ 453709 h 453709"/>
              <a:gd name="connsiteX7" fmla="*/ 0 w 1989754"/>
              <a:gd name="connsiteY7" fmla="*/ 408338 h 453709"/>
              <a:gd name="connsiteX8" fmla="*/ 0 w 1989754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9754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944383" y="0"/>
                </a:lnTo>
                <a:cubicBezTo>
                  <a:pt x="1969441" y="0"/>
                  <a:pt x="1989754" y="20313"/>
                  <a:pt x="1989754" y="45371"/>
                </a:cubicBezTo>
                <a:lnTo>
                  <a:pt x="1989754" y="408338"/>
                </a:lnTo>
                <a:cubicBezTo>
                  <a:pt x="1989754" y="433396"/>
                  <a:pt x="1969441" y="453709"/>
                  <a:pt x="1944383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solidFill>
            <a:srgbClr val="00B0F0"/>
          </a:solidFill>
          <a:ln w="19050">
            <a:solidFill>
              <a:schemeClr val="bg1"/>
            </a:solidFill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 smtClean="0">
                <a:solidFill>
                  <a:srgbClr val="FFFFFF"/>
                </a:solidFill>
              </a:rPr>
              <a:t>Manage Real 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 smtClean="0">
                <a:solidFill>
                  <a:srgbClr val="FFFFFF"/>
                </a:solidFill>
              </a:rPr>
              <a:t>World Data</a:t>
            </a:r>
            <a:endParaRPr lang="en-US" sz="1000" kern="1200" dirty="0">
              <a:solidFill>
                <a:srgbClr val="FFFFFF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495600" y="1806291"/>
            <a:ext cx="1620000" cy="350596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 smtClean="0">
                <a:solidFill>
                  <a:srgbClr val="FFFFFF"/>
                </a:solidFill>
              </a:rPr>
              <a:t>Programming Data Specifications</a:t>
            </a:r>
            <a:endParaRPr lang="en-US" sz="1000" kern="1200" dirty="0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11824" y="1797715"/>
            <a:ext cx="1620000" cy="350596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 smtClean="0">
                <a:solidFill>
                  <a:srgbClr val="FFFFFF"/>
                </a:solidFill>
              </a:rPr>
              <a:t>SDTM &amp; </a:t>
            </a:r>
            <a:r>
              <a:rPr lang="en-US" sz="1000" kern="1200" dirty="0" err="1" smtClean="0">
                <a:solidFill>
                  <a:srgbClr val="FFFFFF"/>
                </a:solidFill>
              </a:rPr>
              <a:t>ADaM</a:t>
            </a:r>
            <a:endParaRPr lang="en-US" sz="1000" kern="1200" dirty="0">
              <a:solidFill>
                <a:srgbClr val="FFFFFF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528048" y="1806291"/>
            <a:ext cx="1620000" cy="350596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kern="1200" dirty="0" smtClean="0">
                <a:solidFill>
                  <a:srgbClr val="FFFFFF"/>
                </a:solidFill>
              </a:rPr>
              <a:t>Tables, Listings and Figures</a:t>
            </a:r>
            <a:endParaRPr lang="en-US" sz="1000" kern="1200" dirty="0">
              <a:solidFill>
                <a:srgbClr val="FFFFFF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544272" y="1806291"/>
            <a:ext cx="1620000" cy="350596"/>
          </a:xfrm>
          <a:custGeom>
            <a:avLst/>
            <a:gdLst>
              <a:gd name="connsiteX0" fmla="*/ 0 w 1814839"/>
              <a:gd name="connsiteY0" fmla="*/ 45371 h 453709"/>
              <a:gd name="connsiteX1" fmla="*/ 45371 w 1814839"/>
              <a:gd name="connsiteY1" fmla="*/ 0 h 453709"/>
              <a:gd name="connsiteX2" fmla="*/ 1769468 w 1814839"/>
              <a:gd name="connsiteY2" fmla="*/ 0 h 453709"/>
              <a:gd name="connsiteX3" fmla="*/ 1814839 w 1814839"/>
              <a:gd name="connsiteY3" fmla="*/ 45371 h 453709"/>
              <a:gd name="connsiteX4" fmla="*/ 1814839 w 1814839"/>
              <a:gd name="connsiteY4" fmla="*/ 408338 h 453709"/>
              <a:gd name="connsiteX5" fmla="*/ 1769468 w 1814839"/>
              <a:gd name="connsiteY5" fmla="*/ 453709 h 453709"/>
              <a:gd name="connsiteX6" fmla="*/ 45371 w 1814839"/>
              <a:gd name="connsiteY6" fmla="*/ 453709 h 453709"/>
              <a:gd name="connsiteX7" fmla="*/ 0 w 1814839"/>
              <a:gd name="connsiteY7" fmla="*/ 408338 h 453709"/>
              <a:gd name="connsiteX8" fmla="*/ 0 w 1814839"/>
              <a:gd name="connsiteY8" fmla="*/ 45371 h 45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839" h="453709">
                <a:moveTo>
                  <a:pt x="0" y="45371"/>
                </a:moveTo>
                <a:cubicBezTo>
                  <a:pt x="0" y="20313"/>
                  <a:pt x="20313" y="0"/>
                  <a:pt x="45371" y="0"/>
                </a:cubicBezTo>
                <a:lnTo>
                  <a:pt x="1769468" y="0"/>
                </a:lnTo>
                <a:cubicBezTo>
                  <a:pt x="1794526" y="0"/>
                  <a:pt x="1814839" y="20313"/>
                  <a:pt x="1814839" y="45371"/>
                </a:cubicBezTo>
                <a:lnTo>
                  <a:pt x="1814839" y="408338"/>
                </a:lnTo>
                <a:cubicBezTo>
                  <a:pt x="1814839" y="433396"/>
                  <a:pt x="1794526" y="453709"/>
                  <a:pt x="1769468" y="453709"/>
                </a:cubicBezTo>
                <a:lnTo>
                  <a:pt x="45371" y="453709"/>
                </a:lnTo>
                <a:cubicBezTo>
                  <a:pt x="20313" y="453709"/>
                  <a:pt x="0" y="433396"/>
                  <a:pt x="0" y="408338"/>
                </a:cubicBezTo>
                <a:lnTo>
                  <a:pt x="0" y="45371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en-US" sz="1000" dirty="0" err="1" smtClean="0">
                <a:solidFill>
                  <a:srgbClr val="FFFFFF"/>
                </a:solidFill>
              </a:rPr>
              <a:t>eSubmission</a:t>
            </a:r>
            <a:r>
              <a:rPr lang="en-US" sz="1000" dirty="0" smtClean="0">
                <a:solidFill>
                  <a:srgbClr val="FFFFFF"/>
                </a:solidFill>
              </a:rPr>
              <a:t>, registries, data de-identification</a:t>
            </a:r>
            <a:endParaRPr lang="en-US" sz="1000" kern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453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307</Words>
  <Application>Microsoft Office PowerPoint</Application>
  <PresentationFormat>Widescreen</PresentationFormat>
  <Paragraphs>105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Representation of Business Capabilities</dc:title>
  <dc:creator>Narayanan  R.</dc:creator>
  <cp:lastModifiedBy>Varsha Mahajan</cp:lastModifiedBy>
  <cp:revision>19</cp:revision>
  <dcterms:created xsi:type="dcterms:W3CDTF">2018-02-16T15:44:21Z</dcterms:created>
  <dcterms:modified xsi:type="dcterms:W3CDTF">2018-02-20T08:15:27Z</dcterms:modified>
</cp:coreProperties>
</file>