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3" r:id="rId2"/>
    <p:sldMasterId id="2147483695" r:id="rId3"/>
    <p:sldMasterId id="2147483697" r:id="rId4"/>
    <p:sldMasterId id="2147483699" r:id="rId5"/>
    <p:sldMasterId id="2147483701" r:id="rId6"/>
    <p:sldMasterId id="2147483703" r:id="rId7"/>
    <p:sldMasterId id="2147483705" r:id="rId8"/>
  </p:sldMasterIdLst>
  <p:notesMasterIdLst>
    <p:notesMasterId r:id="rId22"/>
  </p:notesMasterIdLst>
  <p:sldIdLst>
    <p:sldId id="315" r:id="rId9"/>
    <p:sldId id="317" r:id="rId10"/>
    <p:sldId id="316" r:id="rId11"/>
    <p:sldId id="308" r:id="rId12"/>
    <p:sldId id="303" r:id="rId13"/>
    <p:sldId id="309" r:id="rId14"/>
    <p:sldId id="314" r:id="rId15"/>
    <p:sldId id="307" r:id="rId16"/>
    <p:sldId id="313" r:id="rId17"/>
    <p:sldId id="311" r:id="rId18"/>
    <p:sldId id="310" r:id="rId19"/>
    <p:sldId id="312" r:id="rId20"/>
    <p:sldId id="306" r:id="rId21"/>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2">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3E82"/>
    <a:srgbClr val="C1EFFF"/>
    <a:srgbClr val="FDD69D"/>
    <a:srgbClr val="FA990A"/>
    <a:srgbClr val="EE96BC"/>
    <a:srgbClr val="EC8CB5"/>
    <a:srgbClr val="FDE1B9"/>
    <a:srgbClr val="E1F1CF"/>
    <a:srgbClr val="E7F4D8"/>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429" autoAdjust="0"/>
  </p:normalViewPr>
  <p:slideViewPr>
    <p:cSldViewPr snapToGrid="0">
      <p:cViewPr varScale="1">
        <p:scale>
          <a:sx n="67" d="100"/>
          <a:sy n="67" d="100"/>
        </p:scale>
        <p:origin x="1200" y="66"/>
      </p:cViewPr>
      <p:guideLst>
        <p:guide orient="horz" pos="3312"/>
        <p:guide pos="3840"/>
        <p:guide orient="horz" pos="1620"/>
        <p:guide pos="2880"/>
      </p:guideLst>
    </p:cSldViewPr>
  </p:slideViewPr>
  <p:notesTextViewPr>
    <p:cViewPr>
      <p:scale>
        <a:sx n="1" d="1"/>
        <a:sy n="1" d="1"/>
      </p:scale>
      <p:origin x="0" y="0"/>
    </p:cViewPr>
  </p:notesTextViewPr>
  <p:sorterViewPr>
    <p:cViewPr varScale="1">
      <p:scale>
        <a:sx n="100" d="100"/>
        <a:sy n="100" d="100"/>
      </p:scale>
      <p:origin x="0" y="-2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6ACDD-C55B-4FC4-89E7-E9F98F22F217}" type="datetimeFigureOut">
              <a:rPr lang="en-US" smtClean="0"/>
              <a:t>11/6/2017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4190E-9D7B-4847-98AB-991B2B42748F}" type="slidenum">
              <a:rPr lang="en-US" smtClean="0"/>
              <a:t>‹#›</a:t>
            </a:fld>
            <a:endParaRPr lang="en-US" dirty="0"/>
          </a:p>
        </p:txBody>
      </p:sp>
    </p:spTree>
    <p:extLst>
      <p:ext uri="{BB962C8B-B14F-4D97-AF65-F5344CB8AC3E}">
        <p14:creationId xmlns:p14="http://schemas.microsoft.com/office/powerpoint/2010/main" val="328900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transceleratebiopharmainc.com/assets/common-protocol-templat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transceleratebiopharmainc.com/videos/transcelerate-common-protocol-templat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transceleratebiopharmainc.com/assets/common-protocol-templat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transceleratebiopharmainc.com/videos/transcelerate-common-protocol-templat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PRM (Protocol Representation model) v1.0 is a clinical data standard that identifies, defines, and describes a set of over 100 common protocol elements and the relationships between them.</a:t>
            </a:r>
          </a:p>
          <a:p>
            <a:r>
              <a:rPr lang="en-US" sz="1200" b="0" i="0" u="none" strike="noStrike" kern="1200" baseline="0" dirty="0" smtClean="0">
                <a:solidFill>
                  <a:schemeClr val="tx1"/>
                </a:solidFill>
                <a:latin typeface="+mn-lt"/>
                <a:ea typeface="+mn-ea"/>
                <a:cs typeface="+mn-cs"/>
              </a:rPr>
              <a:t>The PRM was initiated as a project by leaders from CDISC and FDA within the HL7 Regulated Clinical Research Information Management (RCRIM)</a:t>
            </a:r>
            <a:endParaRPr lang="en-US" sz="1200" dirty="0" smtClean="0"/>
          </a:p>
          <a:p>
            <a:r>
              <a:rPr lang="en-US" sz="1200" b="0" i="0" u="none" strike="noStrike" kern="1200" baseline="0" dirty="0" smtClean="0">
                <a:solidFill>
                  <a:schemeClr val="tx1"/>
                </a:solidFill>
                <a:latin typeface="+mn-lt"/>
                <a:ea typeface="+mn-ea"/>
                <a:cs typeface="+mn-cs"/>
              </a:rPr>
              <a:t>The PRM elements were developed so that protocol information could be reused and repurposed across multiple documents, databases, and systems from study start-up through reporting and regulatory submissions. The PRM is NOT a specific protocol template; rather, when a template is designed to meet the purposes of a given organization or study type, the use of the PRM common elements will enable and facilitate information re-use without constraining the design of the study or the style of the document.</a:t>
            </a:r>
            <a:endParaRPr lang="en-US" sz="1200" dirty="0" smtClean="0"/>
          </a:p>
          <a:p>
            <a:r>
              <a:rPr lang="en-US" sz="1200" b="0" i="0" u="none" strike="noStrike" kern="1200" baseline="0" dirty="0" smtClean="0">
                <a:solidFill>
                  <a:schemeClr val="tx1"/>
                </a:solidFill>
                <a:latin typeface="+mn-lt"/>
                <a:ea typeface="+mn-ea"/>
                <a:cs typeface="+mn-cs"/>
              </a:rPr>
              <a:t>The identification of protocol elements began with examination of the International Conference on Harmonization (ICH) </a:t>
            </a:r>
            <a:r>
              <a:rPr lang="en-US" sz="1200" b="0" i="0" u="none" strike="noStrike" kern="1200" baseline="0" dirty="0" err="1" smtClean="0">
                <a:solidFill>
                  <a:schemeClr val="tx1"/>
                </a:solidFill>
                <a:latin typeface="+mn-lt"/>
                <a:ea typeface="+mn-ea"/>
                <a:cs typeface="+mn-cs"/>
              </a:rPr>
              <a:t>guidances</a:t>
            </a:r>
            <a:r>
              <a:rPr lang="en-US" sz="1200" b="0" i="0" u="none" strike="noStrike" kern="1200" baseline="0" dirty="0" smtClean="0">
                <a:solidFill>
                  <a:schemeClr val="tx1"/>
                </a:solidFill>
                <a:latin typeface="+mn-lt"/>
                <a:ea typeface="+mn-ea"/>
                <a:cs typeface="+mn-cs"/>
              </a:rPr>
              <a:t> E6, E3, and E9 and the requirements for registration of studies in EudraCT. The ICH E6 guidance on good clinical practice provided an outline of information that should be contained in a protocol, and the E3 guidance on clinical study reports and the E9 guidance on statistical considerations provided further detail.</a:t>
            </a:r>
          </a:p>
          <a:p>
            <a:endParaRPr lang="en-US" sz="1200" dirty="0" smtClean="0"/>
          </a:p>
          <a:p>
            <a:r>
              <a:rPr lang="en-US" sz="1200" dirty="0" smtClean="0"/>
              <a:t>SEND- standards</a:t>
            </a:r>
            <a:r>
              <a:rPr lang="en-US" sz="1200" baseline="0" dirty="0" smtClean="0"/>
              <a:t> of exchange for non-clinical data</a:t>
            </a:r>
          </a:p>
          <a:p>
            <a:endParaRPr lang="en-US" sz="1200" dirty="0" smtClean="0"/>
          </a:p>
          <a:p>
            <a:r>
              <a:rPr lang="en-US" sz="1200" dirty="0" smtClean="0"/>
              <a:t>The CDISC SEND Implementation Guide: Developmental and Reproductive Toxicology (SENDIG-DART) v1.0 is available for provisional use. The SENDIG-DART v1.0 supports study data typically found in embryo-fetal developmental (EFD) toxicity studies and is based on, and should be used in accordance with, the SENDIG v3.1 for single-dose general toxicology, repeat-dose general toxicology, and carcinogenicity studies. While v1.0 focuses on EFD, other study designs will be covered in future releases.</a:t>
            </a:r>
          </a:p>
          <a:p>
            <a:endParaRPr lang="en-US" sz="1200" dirty="0" smtClean="0"/>
          </a:p>
          <a:p>
            <a:r>
              <a:rPr lang="en-US" sz="1200" dirty="0" smtClean="0"/>
              <a:t>Clinical</a:t>
            </a:r>
            <a:r>
              <a:rPr lang="en-US" sz="1200" baseline="0" dirty="0" smtClean="0"/>
              <a:t> Data Acquisition Standards Harmonization</a:t>
            </a:r>
          </a:p>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5</a:t>
            </a:fld>
            <a:endParaRPr lang="en-US" dirty="0"/>
          </a:p>
        </p:txBody>
      </p:sp>
    </p:spTree>
    <p:extLst>
      <p:ext uri="{BB962C8B-B14F-4D97-AF65-F5344CB8AC3E}">
        <p14:creationId xmlns:p14="http://schemas.microsoft.com/office/powerpoint/2010/main" val="579402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Clinical Trial Registry - xml</a:t>
            </a:r>
          </a:p>
          <a:p>
            <a:r>
              <a:rPr lang="en-US" dirty="0" smtClean="0"/>
              <a:t>ODM- operational data model</a:t>
            </a:r>
          </a:p>
          <a:p>
            <a:endParaRPr lang="en-US" dirty="0" smtClean="0"/>
          </a:p>
          <a:p>
            <a:r>
              <a:rPr lang="en-US" sz="1200" b="0" i="0" kern="1200" dirty="0" smtClean="0">
                <a:solidFill>
                  <a:schemeClr val="tx1"/>
                </a:solidFill>
                <a:effectLst/>
                <a:latin typeface="+mn-lt"/>
                <a:ea typeface="+mn-ea"/>
                <a:cs typeface="+mn-cs"/>
              </a:rPr>
              <a:t>CDISC CTR-XML standard is a approved standard based on the CDISC Operational Data Model (ODM) for clinical trial registry submissions primarily to the: World Health Organization (WHO), European Medicines Agency (EMA) EudraCT Registry and United States ClinicalTrials.gov.</a:t>
            </a:r>
          </a:p>
          <a:p>
            <a:r>
              <a:rPr lang="en-US" sz="1200" b="0" i="0" kern="1200" dirty="0" smtClean="0">
                <a:solidFill>
                  <a:schemeClr val="tx1"/>
                </a:solidFill>
                <a:effectLst/>
                <a:latin typeface="+mn-lt"/>
                <a:ea typeface="+mn-ea"/>
                <a:cs typeface="+mn-cs"/>
              </a:rPr>
              <a:t>CTR-XML provides a means for generating harmonized messages to each of the registries listed above.</a:t>
            </a:r>
          </a:p>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6</a:t>
            </a:fld>
            <a:endParaRPr lang="en-US" dirty="0"/>
          </a:p>
        </p:txBody>
      </p:sp>
    </p:spTree>
    <p:extLst>
      <p:ext uri="{BB962C8B-B14F-4D97-AF65-F5344CB8AC3E}">
        <p14:creationId xmlns:p14="http://schemas.microsoft.com/office/powerpoint/2010/main" val="3345366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7</a:t>
            </a:fld>
            <a:endParaRPr lang="en-US" dirty="0"/>
          </a:p>
        </p:txBody>
      </p:sp>
    </p:spTree>
    <p:extLst>
      <p:ext uri="{BB962C8B-B14F-4D97-AF65-F5344CB8AC3E}">
        <p14:creationId xmlns:p14="http://schemas.microsoft.com/office/powerpoint/2010/main" val="6628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Common Protocol Template Initiative launched its tech enabled protocol template in alignment with the FDA and NIH. Check out our </a:t>
            </a:r>
            <a:r>
              <a:rPr lang="en-US" sz="1200" b="0" i="0" u="none" strike="noStrike" kern="1200" dirty="0" smtClean="0">
                <a:solidFill>
                  <a:schemeClr val="tx1"/>
                </a:solidFill>
                <a:effectLst/>
                <a:latin typeface="+mn-lt"/>
                <a:ea typeface="+mn-ea"/>
                <a:cs typeface="+mn-cs"/>
                <a:hlinkClick r:id="rId3"/>
              </a:rPr>
              <a:t>CPT Initiative Asset page</a:t>
            </a:r>
            <a:r>
              <a:rPr lang="en-US" sz="1200" b="0" i="0" kern="1200" dirty="0" smtClean="0">
                <a:solidFill>
                  <a:schemeClr val="tx1"/>
                </a:solidFill>
                <a:effectLst/>
                <a:latin typeface="+mn-lt"/>
                <a:ea typeface="+mn-ea"/>
                <a:cs typeface="+mn-cs"/>
              </a:rPr>
              <a:t> for helpful materials and our </a:t>
            </a:r>
            <a:r>
              <a:rPr lang="en-US" sz="1200" b="0" i="0" u="none" strike="noStrike" kern="1200" dirty="0" smtClean="0">
                <a:solidFill>
                  <a:schemeClr val="tx1"/>
                </a:solidFill>
                <a:effectLst/>
                <a:latin typeface="+mn-lt"/>
                <a:ea typeface="+mn-ea"/>
                <a:cs typeface="+mn-cs"/>
                <a:hlinkClick r:id="rId4"/>
              </a:rPr>
              <a:t>brief overview video</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8</a:t>
            </a:fld>
            <a:endParaRPr lang="en-US" dirty="0"/>
          </a:p>
        </p:txBody>
      </p:sp>
    </p:spTree>
    <p:extLst>
      <p:ext uri="{BB962C8B-B14F-4D97-AF65-F5344CB8AC3E}">
        <p14:creationId xmlns:p14="http://schemas.microsoft.com/office/powerpoint/2010/main" val="250356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Common Protocol Template Initiative launched its tech enabled protocol template in alignment with the FDA and NIH. Check out our </a:t>
            </a:r>
            <a:r>
              <a:rPr lang="en-US" sz="1200" b="0" i="0" u="none" strike="noStrike" kern="1200" dirty="0" smtClean="0">
                <a:solidFill>
                  <a:schemeClr val="tx1"/>
                </a:solidFill>
                <a:effectLst/>
                <a:latin typeface="+mn-lt"/>
                <a:ea typeface="+mn-ea"/>
                <a:cs typeface="+mn-cs"/>
                <a:hlinkClick r:id="rId3"/>
              </a:rPr>
              <a:t>CPT Initiative Asset page</a:t>
            </a:r>
            <a:r>
              <a:rPr lang="en-US" sz="1200" b="0" i="0" kern="1200" dirty="0" smtClean="0">
                <a:solidFill>
                  <a:schemeClr val="tx1"/>
                </a:solidFill>
                <a:effectLst/>
                <a:latin typeface="+mn-lt"/>
                <a:ea typeface="+mn-ea"/>
                <a:cs typeface="+mn-cs"/>
              </a:rPr>
              <a:t> for helpful materials and our </a:t>
            </a:r>
            <a:r>
              <a:rPr lang="en-US" sz="1200" b="0" i="0" u="none" strike="noStrike" kern="1200" dirty="0" smtClean="0">
                <a:solidFill>
                  <a:schemeClr val="tx1"/>
                </a:solidFill>
                <a:effectLst/>
                <a:latin typeface="+mn-lt"/>
                <a:ea typeface="+mn-ea"/>
                <a:cs typeface="+mn-cs"/>
                <a:hlinkClick r:id="rId4"/>
              </a:rPr>
              <a:t>brief overview video</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9</a:t>
            </a:fld>
            <a:endParaRPr lang="en-US" dirty="0"/>
          </a:p>
        </p:txBody>
      </p:sp>
    </p:spTree>
    <p:extLst>
      <p:ext uri="{BB962C8B-B14F-4D97-AF65-F5344CB8AC3E}">
        <p14:creationId xmlns:p14="http://schemas.microsoft.com/office/powerpoint/2010/main" val="3067036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CFAST is an initiative formed to accelerate clinical research and medical product development by creating and maintaining data standards, tools and methods for conducting research in therapeutic areas that are important to public health. CFAST was initiated as a partnership between CDISC and the Critical Path Institute (C-Path).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BRIDG is a domain analysis model that represents the realm of protocol-driven clinical, pre-clinical, translational and basic research.  This breadth includes concepts from Common (i.e., concepts shared by all research protocols), Protocol Representation, Study Conduct, Adverse Events, </a:t>
            </a:r>
            <a:r>
              <a:rPr lang="en-US" sz="1200" b="0" i="0" kern="1200" dirty="0" err="1" smtClean="0">
                <a:solidFill>
                  <a:schemeClr val="tx1"/>
                </a:solidFill>
                <a:effectLst/>
                <a:latin typeface="+mn-lt"/>
                <a:ea typeface="+mn-ea"/>
                <a:cs typeface="+mn-cs"/>
              </a:rPr>
              <a:t>Biospecimen</a:t>
            </a:r>
            <a:r>
              <a:rPr lang="en-US" sz="1200" b="0" i="0" kern="1200" dirty="0" smtClean="0">
                <a:solidFill>
                  <a:schemeClr val="tx1"/>
                </a:solidFill>
                <a:effectLst/>
                <a:latin typeface="+mn-lt"/>
                <a:ea typeface="+mn-ea"/>
                <a:cs typeface="+mn-cs"/>
              </a:rPr>
              <a:t>, Molecular Biology, Experiment, Statistical Analysis and Regulatory subdomains. BRIDG is a CDISC, HL7 (Healthcare Level 7) and ISO (International Organization for Standardization) standard. </a:t>
            </a:r>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10</a:t>
            </a:fld>
            <a:endParaRPr lang="en-US" dirty="0"/>
          </a:p>
        </p:txBody>
      </p:sp>
    </p:spTree>
    <p:extLst>
      <p:ext uri="{BB962C8B-B14F-4D97-AF65-F5344CB8AC3E}">
        <p14:creationId xmlns:p14="http://schemas.microsoft.com/office/powerpoint/2010/main" val="502704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dirty="0" smtClean="0"/>
              <a:t>CDISC SHARE supports Foundational Standards Development Teams in streamlining metadata creation processes and serves an important role in developing, managing and re-using metadata for new Therapeutic Area standards, other specialized implementations of the Standard Data Tabulation Model (SDTM) such as the Pharmacogenomics/Genetics and Medical devices Implementation Guides.</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11</a:t>
            </a:fld>
            <a:endParaRPr lang="en-US" dirty="0"/>
          </a:p>
        </p:txBody>
      </p:sp>
    </p:spTree>
    <p:extLst>
      <p:ext uri="{BB962C8B-B14F-4D97-AF65-F5344CB8AC3E}">
        <p14:creationId xmlns:p14="http://schemas.microsoft.com/office/powerpoint/2010/main" val="2016558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QRS – Questionnaires, Ratings and  Scale</a:t>
            </a:r>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12</a:t>
            </a:fld>
            <a:endParaRPr lang="en-US" dirty="0"/>
          </a:p>
        </p:txBody>
      </p:sp>
    </p:spTree>
    <p:extLst>
      <p:ext uri="{BB962C8B-B14F-4D97-AF65-F5344CB8AC3E}">
        <p14:creationId xmlns:p14="http://schemas.microsoft.com/office/powerpoint/2010/main" val="24726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2" name="Title 1"/>
          <p:cNvSpPr>
            <a:spLocks noGrp="1"/>
          </p:cNvSpPr>
          <p:nvPr>
            <p:ph type="ctrTitle"/>
          </p:nvPr>
        </p:nvSpPr>
        <p:spPr>
          <a:xfrm>
            <a:off x="381003" y="1560458"/>
            <a:ext cx="7157083" cy="397764"/>
          </a:xfrm>
        </p:spPr>
        <p:txBody>
          <a:bodyPr>
            <a:noAutofit/>
          </a:bodyPr>
          <a:lstStyle>
            <a:lvl1pPr algn="l">
              <a:defRPr sz="2300">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81003" y="2006850"/>
            <a:ext cx="7157083" cy="342900"/>
          </a:xfrm>
        </p:spPr>
        <p:txBody>
          <a:bodyPr>
            <a:noAutofit/>
          </a:bodyPr>
          <a:lstStyle>
            <a:lvl1pPr marL="0" indent="0" algn="l">
              <a:buNone/>
              <a:defRPr sz="18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18" name="Text Placeholder 5"/>
          <p:cNvSpPr>
            <a:spLocks noGrp="1"/>
          </p:cNvSpPr>
          <p:nvPr>
            <p:ph type="body" sz="quarter" idx="11" hasCustomPrompt="1"/>
          </p:nvPr>
        </p:nvSpPr>
        <p:spPr>
          <a:xfrm>
            <a:off x="399646" y="4409776"/>
            <a:ext cx="1856666" cy="301760"/>
          </a:xfrm>
        </p:spPr>
        <p:txBody>
          <a:bodyPr>
            <a:noAutofit/>
          </a:bodyPr>
          <a:lstStyle>
            <a:lvl1pPr marL="0" indent="0">
              <a:buNone/>
              <a:defRPr sz="1400">
                <a:solidFill>
                  <a:schemeClr val="bg1"/>
                </a:solidFill>
                <a:latin typeface="+mj-lt"/>
              </a:defRPr>
            </a:lvl1pPr>
          </a:lstStyle>
          <a:p>
            <a:pPr lvl="0"/>
            <a:r>
              <a:rPr lang="en-US" dirty="0" smtClean="0"/>
              <a:t>Insert Date</a:t>
            </a: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099471"/>
            <a:ext cx="1840877" cy="843880"/>
          </a:xfrm>
          <a:prstGeom prst="rect">
            <a:avLst/>
          </a:prstGeom>
        </p:spPr>
      </p:pic>
      <p:sp>
        <p:nvSpPr>
          <p:cNvPr id="16" name="TextBox 15"/>
          <p:cNvSpPr txBox="1"/>
          <p:nvPr/>
        </p:nvSpPr>
        <p:spPr>
          <a:xfrm>
            <a:off x="6780738" y="4788205"/>
            <a:ext cx="2210862" cy="200055"/>
          </a:xfrm>
          <a:prstGeom prst="rect">
            <a:avLst/>
          </a:prstGeom>
          <a:noFill/>
        </p:spPr>
        <p:txBody>
          <a:bodyPr wrap="none" rtlCol="0">
            <a:spAutoFit/>
          </a:bodyPr>
          <a:lstStyle/>
          <a:p>
            <a:pPr algn="r"/>
            <a:r>
              <a:rPr lang="en-US" sz="700" dirty="0" smtClean="0">
                <a:solidFill>
                  <a:prstClr val="white"/>
                </a:solidFill>
                <a:latin typeface="+mj-lt"/>
              </a:rPr>
              <a:t>|   Copyright </a:t>
            </a:r>
            <a:r>
              <a:rPr lang="en-US" sz="700" dirty="0">
                <a:solidFill>
                  <a:prstClr val="white"/>
                </a:solidFill>
                <a:latin typeface="+mj-lt"/>
              </a:rPr>
              <a:t>© </a:t>
            </a:r>
            <a:r>
              <a:rPr lang="en-US" sz="700" dirty="0" smtClean="0">
                <a:solidFill>
                  <a:prstClr val="white"/>
                </a:solidFill>
                <a:latin typeface="+mj-lt"/>
              </a:rPr>
              <a:t>2017 Tata Consultancy Services Limited</a:t>
            </a:r>
            <a:endParaRPr lang="en-US" sz="700" dirty="0">
              <a:solidFill>
                <a:prstClr val="white"/>
              </a:solidFill>
              <a:latin typeface="+mj-lt"/>
            </a:endParaRPr>
          </a:p>
        </p:txBody>
      </p:sp>
      <p:sp>
        <p:nvSpPr>
          <p:cNvPr id="20" name="Text Placeholder 4"/>
          <p:cNvSpPr>
            <a:spLocks noGrp="1"/>
          </p:cNvSpPr>
          <p:nvPr>
            <p:ph type="body" sz="quarter" idx="14" hasCustomPrompt="1"/>
          </p:nvPr>
        </p:nvSpPr>
        <p:spPr>
          <a:xfrm>
            <a:off x="4610100" y="4787739"/>
            <a:ext cx="2286000" cy="152400"/>
          </a:xfrm>
        </p:spPr>
        <p:txBody>
          <a:bodyPr wrap="none">
            <a:noAutofit/>
          </a:bodyPr>
          <a:lstStyle>
            <a:lvl1pPr marL="0" indent="0" algn="r">
              <a:buNone/>
              <a:defRPr sz="800">
                <a:solidFill>
                  <a:schemeClr val="bg1"/>
                </a:solidFill>
                <a:latin typeface="+mj-lt"/>
              </a:defRPr>
            </a:lvl1pPr>
          </a:lstStyle>
          <a:p>
            <a:pPr lvl="0"/>
            <a:r>
              <a:rPr lang="en-US" dirty="0" smtClean="0"/>
              <a:t>Click to add Information Classification</a:t>
            </a:r>
            <a:endParaRPr lang="en-US" dirty="0"/>
          </a:p>
        </p:txBody>
      </p:sp>
      <p:grpSp>
        <p:nvGrpSpPr>
          <p:cNvPr id="19" name="Group 18"/>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2" name="Group 15"/>
            <p:cNvGrpSpPr/>
            <p:nvPr/>
          </p:nvGrpSpPr>
          <p:grpSpPr>
            <a:xfrm>
              <a:off x="285753" y="250031"/>
              <a:ext cx="1670572" cy="84203"/>
              <a:chOff x="68096" y="6650480"/>
              <a:chExt cx="2503487" cy="127000"/>
            </a:xfrm>
            <a:solidFill>
              <a:schemeClr val="bg1"/>
            </a:solidFill>
          </p:grpSpPr>
          <p:sp>
            <p:nvSpPr>
              <p:cNvPr id="30" name="Freeform 29"/>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2" name="Freeform 3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3" name="Freeform 32"/>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8" name="Freeform 2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6560146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le slide with Visual">
    <p:spTree>
      <p:nvGrpSpPr>
        <p:cNvPr id="1" name=""/>
        <p:cNvGrpSpPr/>
        <p:nvPr/>
      </p:nvGrpSpPr>
      <p:grpSpPr>
        <a:xfrm>
          <a:off x="0" y="0"/>
          <a:ext cx="0" cy="0"/>
          <a:chOff x="0" y="0"/>
          <a:chExt cx="0" cy="0"/>
        </a:xfrm>
      </p:grpSpPr>
      <p:pic>
        <p:nvPicPr>
          <p:cNvPr id="9218" name="Picture 2" descr="R:\Template\Final Image 240614_9-16_Lowres\16-9 B\148053291.jpg"/>
          <p:cNvPicPr>
            <a:picLocks noChangeAspect="1" noChangeArrowheads="1"/>
          </p:cNvPicPr>
          <p:nvPr/>
        </p:nvPicPr>
        <p:blipFill rotWithShape="1">
          <a:blip r:embed="rId2">
            <a:extLst>
              <a:ext uri="{28A0092B-C50C-407E-A947-70E740481C1C}">
                <a14:useLocalDpi xmlns:a14="http://schemas.microsoft.com/office/drawing/2010/main" val="0"/>
              </a:ext>
            </a:extLst>
          </a:blip>
          <a:srcRect t="7812" b="7812"/>
          <a:stretch/>
        </p:blipFill>
        <p:spPr bwMode="auto">
          <a:xfrm>
            <a:off x="0" y="2"/>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D6492A">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389514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p:txBody>
          <a:bodyPr>
            <a:noAutofit/>
          </a:bodyPr>
          <a:lstStyle>
            <a:lvl1pPr>
              <a:buClr>
                <a:srgbClr val="595959"/>
              </a:buClr>
              <a:defRPr/>
            </a:lvl1pPr>
            <a:lvl2pPr>
              <a:buClr>
                <a:srgbClr val="595959"/>
              </a:buClr>
              <a:defRPr/>
            </a:lvl2pPr>
            <a:lvl3pPr>
              <a:buClr>
                <a:srgbClr val="595959"/>
              </a:buClr>
              <a:defRPr/>
            </a:lvl3pPr>
            <a:lvl4pPr>
              <a:buClr>
                <a:srgbClr val="595959"/>
              </a:buCl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97247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
        <p:nvSpPr>
          <p:cNvPr id="3"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4193143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340062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3" name="Content Placeholder 2"/>
          <p:cNvSpPr>
            <a:spLocks noGrp="1"/>
          </p:cNvSpPr>
          <p:nvPr>
            <p:ph sz="half" idx="1"/>
          </p:nvPr>
        </p:nvSpPr>
        <p:spPr>
          <a:xfrm>
            <a:off x="428172" y="891778"/>
            <a:ext cx="4038600" cy="3394472"/>
          </a:xfrm>
        </p:spPr>
        <p:txBody>
          <a:bodyPr>
            <a:noAutofit/>
          </a:bodyPr>
          <a:lstStyle>
            <a:lvl1pPr>
              <a:defRPr sz="1700"/>
            </a:lvl1pPr>
            <a:lvl2pPr>
              <a:defRPr sz="1500"/>
            </a:lvl2pPr>
            <a:lvl3pPr>
              <a:defRPr sz="1400"/>
            </a:lvl3pPr>
            <a:lvl4pPr>
              <a:defRPr sz="12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891778"/>
            <a:ext cx="4038600" cy="3394472"/>
          </a:xfrm>
        </p:spPr>
        <p:txBody>
          <a:bodyPr>
            <a:noAutofit/>
          </a:bodyPr>
          <a:lstStyle>
            <a:lvl1pPr>
              <a:defRPr sz="1700"/>
            </a:lvl1pPr>
            <a:lvl2pPr>
              <a:defRPr sz="1500"/>
            </a:lvl2pPr>
            <a:lvl3pPr>
              <a:defRPr sz="1400"/>
            </a:lvl3pPr>
            <a:lvl4pPr>
              <a:defRPr sz="12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114405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14650"/>
            <a:ext cx="7772400" cy="466725"/>
          </a:xfrm>
        </p:spPr>
        <p:txBody>
          <a:bodyPr anchor="t">
            <a:noAutofit/>
          </a:bodyPr>
          <a:lstStyle>
            <a:lvl1pPr algn="ctr">
              <a:defRPr sz="21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6"/>
            <a:ext cx="7772400" cy="563165"/>
          </a:xfrm>
        </p:spPr>
        <p:txBody>
          <a:bodyPr anchor="b">
            <a:noAutofit/>
          </a:bodyPr>
          <a:lstStyle>
            <a:lvl1pPr marL="0" indent="0" algn="ctr">
              <a:buNone/>
              <a:defRPr sz="2100">
                <a:solidFill>
                  <a:schemeClr val="tx1"/>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986901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28172" y="890588"/>
            <a:ext cx="4040188" cy="534590"/>
          </a:xfrm>
        </p:spPr>
        <p:txBody>
          <a:bodyPr anchor="b">
            <a:noAutofit/>
          </a:bodyPr>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28172" y="1437084"/>
            <a:ext cx="4040188" cy="2963466"/>
          </a:xfrm>
        </p:spPr>
        <p:txBody>
          <a:bodyPr>
            <a:noAutofit/>
          </a:bodyPr>
          <a:lstStyle>
            <a:lvl1pPr>
              <a:defRPr sz="17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8" y="890588"/>
            <a:ext cx="4041775" cy="534590"/>
          </a:xfrm>
        </p:spPr>
        <p:txBody>
          <a:bodyPr anchor="b">
            <a:noAutofit/>
          </a:bodyPr>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61138" y="1437084"/>
            <a:ext cx="4041775" cy="2963466"/>
          </a:xfrm>
        </p:spPr>
        <p:txBody>
          <a:bodyPr>
            <a:noAutofit/>
          </a:bodyPr>
          <a:lstStyle>
            <a:lvl1pPr>
              <a:defRPr sz="17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579184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3" y="844154"/>
            <a:ext cx="3008313" cy="590549"/>
          </a:xfrm>
        </p:spPr>
        <p:txBody>
          <a:bodyPr anchor="b">
            <a:noAutofit/>
          </a:bodyPr>
          <a:lstStyle>
            <a:lvl1pPr algn="l">
              <a:defRPr sz="17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844154"/>
            <a:ext cx="5111750" cy="3899297"/>
          </a:xfrm>
        </p:spPr>
        <p:txBody>
          <a:bodyPr>
            <a:noAutofit/>
          </a:bodyPr>
          <a:lstStyle>
            <a:lvl1pPr>
              <a:defRPr sz="1700"/>
            </a:lvl1pPr>
            <a:lvl2pPr>
              <a:defRPr sz="1500"/>
            </a:lvl2pPr>
            <a:lvl3pPr>
              <a:defRPr sz="1400"/>
            </a:lvl3pPr>
            <a:lvl4pPr>
              <a:defRPr sz="12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3" y="1463278"/>
            <a:ext cx="3008313" cy="3280172"/>
          </a:xfrm>
        </p:spPr>
        <p:txBody>
          <a:bodyPr>
            <a:noAutofit/>
          </a:bodyPr>
          <a:lstStyle>
            <a:lvl1pPr marL="0" indent="0">
              <a:buNone/>
              <a:defRPr sz="17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756026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57601"/>
            <a:ext cx="5486400" cy="425054"/>
          </a:xfrm>
        </p:spPr>
        <p:txBody>
          <a:bodyPr anchor="b">
            <a:noAutofit/>
          </a:bodyPr>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857251"/>
            <a:ext cx="5486400" cy="2745581"/>
          </a:xfrm>
        </p:spPr>
        <p:txBody>
          <a:bodyPr>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82654"/>
            <a:ext cx="5486400" cy="603647"/>
          </a:xfrm>
        </p:spPr>
        <p:txBody>
          <a:bodyPr>
            <a:no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491152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100"/>
            </a:lvl1pPr>
          </a:lstStyle>
          <a:p>
            <a:r>
              <a:rPr lang="en-US" smtClean="0"/>
              <a:t>Click to edit Master title style</a:t>
            </a:r>
            <a:endParaRPr lang="en-US" dirty="0"/>
          </a:p>
        </p:txBody>
      </p:sp>
      <p:sp>
        <p:nvSpPr>
          <p:cNvPr id="3" name="Table Placeholder 2"/>
          <p:cNvSpPr>
            <a:spLocks noGrp="1"/>
          </p:cNvSpPr>
          <p:nvPr>
            <p:ph type="tbl" idx="1"/>
          </p:nvPr>
        </p:nvSpPr>
        <p:spPr>
          <a:xfrm>
            <a:off x="513304" y="892969"/>
            <a:ext cx="8370888" cy="992981"/>
          </a:xfrm>
          <a:ln>
            <a:solidFill>
              <a:schemeClr val="bg1"/>
            </a:solidFill>
          </a:ln>
        </p:spPr>
        <p:txBody>
          <a:bodyPr/>
          <a:lstStyle>
            <a:lvl1pPr>
              <a:buNone/>
              <a:defRPr>
                <a:solidFill>
                  <a:schemeClr val="bg1"/>
                </a:solidFill>
              </a:defRPr>
            </a:lvl1pPr>
          </a:lstStyle>
          <a:p>
            <a:pPr lvl="0"/>
            <a:r>
              <a:rPr lang="en-US" noProof="0" dirty="0" smtClean="0"/>
              <a:t>Click icon to add table</a:t>
            </a:r>
            <a:endParaRPr lang="en-US" noProof="0" dirty="0"/>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34414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with Visual">
    <p:spTree>
      <p:nvGrpSpPr>
        <p:cNvPr id="1" name=""/>
        <p:cNvGrpSpPr/>
        <p:nvPr/>
      </p:nvGrpSpPr>
      <p:grpSpPr>
        <a:xfrm>
          <a:off x="0" y="0"/>
          <a:ext cx="0" cy="0"/>
          <a:chOff x="0" y="0"/>
          <a:chExt cx="0" cy="0"/>
        </a:xfrm>
      </p:grpSpPr>
      <p:pic>
        <p:nvPicPr>
          <p:cNvPr id="20" name="Picture 2" descr="R:\Template\Final Image 240614_9-16_Lowres\16-9 B\78161708.JPG"/>
          <p:cNvPicPr>
            <a:picLocks noChangeAspect="1" noChangeArrowheads="1"/>
          </p:cNvPicPr>
          <p:nvPr/>
        </p:nvPicPr>
        <p:blipFill rotWithShape="1">
          <a:blip r:embed="rId2">
            <a:extLst>
              <a:ext uri="{28A0092B-C50C-407E-A947-70E740481C1C}">
                <a14:useLocalDpi xmlns:a14="http://schemas.microsoft.com/office/drawing/2010/main" val="0"/>
              </a:ext>
            </a:extLst>
          </a:blip>
          <a:srcRect l="289" t="307" r="924" b="16653"/>
          <a:stretch/>
        </p:blipFill>
        <p:spPr bwMode="auto">
          <a:xfrm>
            <a:off x="0" y="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16" name="TextBox 15"/>
          <p:cNvSpPr txBox="1"/>
          <p:nvPr/>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
        <p:nvSpPr>
          <p:cNvPr id="17"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4976931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1144" y="876300"/>
            <a:ext cx="8428056" cy="3867150"/>
          </a:xfrm>
        </p:spPr>
        <p:txBody>
          <a:bodyPr vert="eaVert">
            <a:noAutofit/>
          </a:bodyPr>
          <a:lstStyle>
            <a:lvl3pPr>
              <a:defRPr/>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617605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891779"/>
            <a:ext cx="2057400" cy="3851672"/>
          </a:xfrm>
        </p:spPr>
        <p:txBody>
          <a:bodyPr vert="eaVert">
            <a:normAutofit/>
          </a:bodyPr>
          <a:lstStyle>
            <a:lvl1pPr>
              <a:defRPr>
                <a:solidFill>
                  <a:schemeClr val="tx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3658" y="891779"/>
            <a:ext cx="6190342" cy="3851672"/>
          </a:xfrm>
        </p:spPr>
        <p:txBody>
          <a:bodyPr vert="eaVert">
            <a:noAutofit/>
          </a:bodyPr>
          <a:lstStyle>
            <a:lvl3pPr>
              <a:defRPr/>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253475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gn="l" defTabSz="685800" rtl="0" eaLnBrk="1" latinLnBrk="0" hangingPunct="1">
              <a:spcBef>
                <a:spcPct val="20000"/>
              </a:spcBef>
              <a:buClr>
                <a:srgbClr val="4E84C4"/>
              </a:buClr>
              <a:buFont typeface="Wingdings" pitchFamily="2" charset="2"/>
              <a:buChar char="§"/>
              <a:defRPr lang="en-US" sz="1650" kern="1200" dirty="0" smtClean="0">
                <a:solidFill>
                  <a:schemeClr val="bg2"/>
                </a:solidFill>
                <a:latin typeface="Myriad Pro" pitchFamily="34" charset="0"/>
                <a:ea typeface="+mn-ea"/>
                <a:cs typeface="+mn-cs"/>
              </a:defRPr>
            </a:lvl1pPr>
            <a:lvl2pPr algn="l" defTabSz="685800" rtl="0" eaLnBrk="1" latinLnBrk="0" hangingPunct="1">
              <a:spcBef>
                <a:spcPct val="20000"/>
              </a:spcBef>
              <a:buClr>
                <a:srgbClr val="4E84C4"/>
              </a:buClr>
              <a:buFont typeface="Myriad Pro" pitchFamily="34" charset="0"/>
              <a:buChar char="–"/>
              <a:defRPr lang="en-US" sz="1650" kern="1200" dirty="0" smtClean="0">
                <a:solidFill>
                  <a:schemeClr val="bg2"/>
                </a:solidFill>
                <a:latin typeface="Myriad Pro" pitchFamily="34" charset="0"/>
                <a:ea typeface="+mn-ea"/>
                <a:cs typeface="+mn-cs"/>
              </a:defRPr>
            </a:lvl2pPr>
          </a:lstStyle>
          <a:p>
            <a:pPr marL="257175" lvl="0" indent="-257175" algn="l" defTabSz="685800" rtl="0" eaLnBrk="1" latinLnBrk="0" hangingPunct="1">
              <a:spcBef>
                <a:spcPct val="20000"/>
              </a:spcBef>
              <a:buClr>
                <a:srgbClr val="4E84C4"/>
              </a:buClr>
              <a:buFont typeface="Wingdings" pitchFamily="2" charset="2"/>
              <a:buChar char="§"/>
            </a:pPr>
            <a:r>
              <a:rPr lang="en-US" smtClean="0"/>
              <a:t>Click to edit Master text styles</a:t>
            </a:r>
          </a:p>
          <a:p>
            <a:pPr marL="257175" lvl="1" indent="-257175" algn="l" defTabSz="685800" rtl="0" eaLnBrk="1" latinLnBrk="0" hangingPunct="1">
              <a:spcBef>
                <a:spcPct val="20000"/>
              </a:spcBef>
              <a:buClr>
                <a:srgbClr val="4E84C4"/>
              </a:buClr>
              <a:buFont typeface="Wingdings" pitchFamily="2" charset="2"/>
              <a:buChar char="§"/>
            </a:pPr>
            <a:r>
              <a:rPr lang="en-US" smtClean="0"/>
              <a:t>Second level</a:t>
            </a:r>
          </a:p>
        </p:txBody>
      </p:sp>
    </p:spTree>
    <p:extLst>
      <p:ext uri="{BB962C8B-B14F-4D97-AF65-F5344CB8AC3E}">
        <p14:creationId xmlns:p14="http://schemas.microsoft.com/office/powerpoint/2010/main" val="237565717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parator Slide 1">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dirty="0"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7" name="Group 16"/>
          <p:cNvGrpSpPr/>
          <p:nvPr/>
        </p:nvGrpSpPr>
        <p:grpSpPr>
          <a:xfrm>
            <a:off x="285753" y="192882"/>
            <a:ext cx="8630823" cy="318254"/>
            <a:chOff x="285753" y="192882"/>
            <a:chExt cx="8630823" cy="318254"/>
          </a:xfrm>
        </p:grpSpPr>
        <p:sp>
          <p:nvSpPr>
            <p:cNvPr id="19"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2" name="Freeform 2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7" name="Freeform 26"/>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1" name="Freeform 20"/>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140823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parator Slide 2">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3790014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parator Slide 3">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62139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parator Slide 4">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621643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parator Slide 5">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9828277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parator Slide 6">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3796292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710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slide with Visual">
    <p:spTree>
      <p:nvGrpSpPr>
        <p:cNvPr id="1" name=""/>
        <p:cNvGrpSpPr/>
        <p:nvPr/>
      </p:nvGrpSpPr>
      <p:grpSpPr>
        <a:xfrm>
          <a:off x="0" y="0"/>
          <a:ext cx="0" cy="0"/>
          <a:chOff x="0" y="0"/>
          <a:chExt cx="0" cy="0"/>
        </a:xfrm>
      </p:grpSpPr>
      <p:pic>
        <p:nvPicPr>
          <p:cNvPr id="3075" name="Picture 3" descr="R:\Template\Final Image 240614_9-16_Lowres\16-9 B\200363998-001(4).jpg"/>
          <p:cNvPicPr>
            <a:picLocks noChangeAspect="1" noChangeArrowheads="1"/>
          </p:cNvPicPr>
          <p:nvPr/>
        </p:nvPicPr>
        <p:blipFill rotWithShape="1">
          <a:blip r:embed="rId2">
            <a:extLst>
              <a:ext uri="{28A0092B-C50C-407E-A947-70E740481C1C}">
                <a14:useLocalDpi xmlns:a14="http://schemas.microsoft.com/office/drawing/2010/main" val="0"/>
              </a:ext>
            </a:extLst>
          </a:blip>
          <a:srcRect l="1638" t="24335" b="374"/>
          <a:stretch/>
        </p:blipFill>
        <p:spPr bwMode="auto">
          <a:xfrm>
            <a:off x="1" y="4"/>
            <a:ext cx="9143998" cy="514349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58763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with Visual">
    <p:spTree>
      <p:nvGrpSpPr>
        <p:cNvPr id="1" name=""/>
        <p:cNvGrpSpPr/>
        <p:nvPr/>
      </p:nvGrpSpPr>
      <p:grpSpPr>
        <a:xfrm>
          <a:off x="0" y="0"/>
          <a:ext cx="0" cy="0"/>
          <a:chOff x="0" y="0"/>
          <a:chExt cx="0" cy="0"/>
        </a:xfrm>
      </p:grpSpPr>
      <p:pic>
        <p:nvPicPr>
          <p:cNvPr id="4098" name="Picture 2" descr="R:\Template\Final Image 240614_9-16_Lowres\16-9 B\New Final GettyImages_medwt7053.jpg"/>
          <p:cNvPicPr>
            <a:picLocks noChangeAspect="1" noChangeArrowheads="1"/>
          </p:cNvPicPr>
          <p:nvPr/>
        </p:nvPicPr>
        <p:blipFill rotWithShape="1">
          <a:blip r:embed="rId2">
            <a:extLst>
              <a:ext uri="{28A0092B-C50C-407E-A947-70E740481C1C}">
                <a14:useLocalDpi xmlns:a14="http://schemas.microsoft.com/office/drawing/2010/main" val="0"/>
              </a:ext>
            </a:extLst>
          </a:blip>
          <a:srcRect t="17432" r="1162"/>
          <a:stretch/>
        </p:blipFill>
        <p:spPr bwMode="auto">
          <a:xfrm>
            <a:off x="1" y="2"/>
            <a:ext cx="9143998" cy="51435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372417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9_Title slide with Visual">
    <p:spTree>
      <p:nvGrpSpPr>
        <p:cNvPr id="1" name=""/>
        <p:cNvGrpSpPr/>
        <p:nvPr/>
      </p:nvGrpSpPr>
      <p:grpSpPr>
        <a:xfrm>
          <a:off x="0" y="0"/>
          <a:ext cx="0" cy="0"/>
          <a:chOff x="0" y="0"/>
          <a:chExt cx="0" cy="0"/>
        </a:xfrm>
      </p:grpSpPr>
      <p:pic>
        <p:nvPicPr>
          <p:cNvPr id="2050" name="Picture 2" descr="R:\Template\Final Image 240614_9-16_Lowres\16-9 B\Rowing-Close-up.jpg"/>
          <p:cNvPicPr>
            <a:picLocks noChangeAspect="1" noChangeArrowheads="1"/>
          </p:cNvPicPr>
          <p:nvPr/>
        </p:nvPicPr>
        <p:blipFill rotWithShape="1">
          <a:blip r:embed="rId2">
            <a:extLst>
              <a:ext uri="{28A0092B-C50C-407E-A947-70E740481C1C}">
                <a14:useLocalDpi xmlns:a14="http://schemas.microsoft.com/office/drawing/2010/main" val="0"/>
              </a:ext>
            </a:extLst>
          </a:blip>
          <a:srcRect t="13793" b="1568"/>
          <a:stretch/>
        </p:blipFill>
        <p:spPr bwMode="auto">
          <a:xfrm>
            <a:off x="-6636" y="0"/>
            <a:ext cx="9149731" cy="51435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55A51C">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263355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itle slide with Visual">
    <p:spTree>
      <p:nvGrpSpPr>
        <p:cNvPr id="1" name=""/>
        <p:cNvGrpSpPr/>
        <p:nvPr/>
      </p:nvGrpSpPr>
      <p:grpSpPr>
        <a:xfrm>
          <a:off x="0" y="0"/>
          <a:ext cx="0" cy="0"/>
          <a:chOff x="0" y="0"/>
          <a:chExt cx="0" cy="0"/>
        </a:xfrm>
      </p:grpSpPr>
      <p:pic>
        <p:nvPicPr>
          <p:cNvPr id="5122" name="Picture 2" descr="R:\Template\Final Image 240614_9-16_Lowres\16-9 B\Pict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a:stretch/>
        </p:blipFill>
        <p:spPr bwMode="auto">
          <a:xfrm>
            <a:off x="0" y="3"/>
            <a:ext cx="9144000" cy="51434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84442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Title slide with Visual">
    <p:spTree>
      <p:nvGrpSpPr>
        <p:cNvPr id="1" name=""/>
        <p:cNvGrpSpPr/>
        <p:nvPr/>
      </p:nvGrpSpPr>
      <p:grpSpPr>
        <a:xfrm>
          <a:off x="0" y="0"/>
          <a:ext cx="0" cy="0"/>
          <a:chOff x="0" y="0"/>
          <a:chExt cx="0" cy="0"/>
        </a:xfrm>
      </p:grpSpPr>
      <p:pic>
        <p:nvPicPr>
          <p:cNvPr id="6146" name="Picture 2" descr="R:\Template\Final Image 240614_9-16_Lowres\16-9 B\Picture2-2.JPG"/>
          <p:cNvPicPr>
            <a:picLocks noChangeAspect="1" noChangeArrowheads="1"/>
          </p:cNvPicPr>
          <p:nvPr/>
        </p:nvPicPr>
        <p:blipFill rotWithShape="1">
          <a:blip r:embed="rId2">
            <a:extLst>
              <a:ext uri="{28A0092B-C50C-407E-A947-70E740481C1C}">
                <a14:useLocalDpi xmlns:a14="http://schemas.microsoft.com/office/drawing/2010/main" val="0"/>
              </a:ext>
            </a:extLst>
          </a:blip>
          <a:srcRect l="11419" t="5247" r="5248" b="11420"/>
          <a:stretch/>
        </p:blipFill>
        <p:spPr bwMode="auto">
          <a:xfrm>
            <a:off x="-1" y="2"/>
            <a:ext cx="9143999" cy="51434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D6492A">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92213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le slide with Visual">
    <p:spTree>
      <p:nvGrpSpPr>
        <p:cNvPr id="1" name=""/>
        <p:cNvGrpSpPr/>
        <p:nvPr/>
      </p:nvGrpSpPr>
      <p:grpSpPr>
        <a:xfrm>
          <a:off x="0" y="0"/>
          <a:ext cx="0" cy="0"/>
          <a:chOff x="0" y="0"/>
          <a:chExt cx="0" cy="0"/>
        </a:xfrm>
      </p:grpSpPr>
      <p:pic>
        <p:nvPicPr>
          <p:cNvPr id="7170" name="Picture 2" descr="R:\Template\Final Image 240614_9-16_Lowres\16-9 B\Picture3.JPG"/>
          <p:cNvPicPr>
            <a:picLocks noChangeAspect="1" noChangeArrowheads="1"/>
          </p:cNvPicPr>
          <p:nvPr/>
        </p:nvPicPr>
        <p:blipFill rotWithShape="1">
          <a:blip r:embed="rId2">
            <a:extLst>
              <a:ext uri="{28A0092B-C50C-407E-A947-70E740481C1C}">
                <a14:useLocalDpi xmlns:a14="http://schemas.microsoft.com/office/drawing/2010/main" val="0"/>
              </a:ext>
            </a:extLst>
          </a:blip>
          <a:srcRect t="12500" b="12500"/>
          <a:stretch/>
        </p:blipFill>
        <p:spPr bwMode="auto">
          <a:xfrm>
            <a:off x="1" y="3"/>
            <a:ext cx="9143998" cy="514349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04842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Title slide with Visual">
    <p:spTree>
      <p:nvGrpSpPr>
        <p:cNvPr id="1" name=""/>
        <p:cNvGrpSpPr/>
        <p:nvPr/>
      </p:nvGrpSpPr>
      <p:grpSpPr>
        <a:xfrm>
          <a:off x="0" y="0"/>
          <a:ext cx="0" cy="0"/>
          <a:chOff x="0" y="0"/>
          <a:chExt cx="0" cy="0"/>
        </a:xfrm>
      </p:grpSpPr>
      <p:pic>
        <p:nvPicPr>
          <p:cNvPr id="8194" name="Picture 2" descr="R:\Template\Final Image 240614_9-16_Lowres\16-9 B\Picture4.JPG"/>
          <p:cNvPicPr>
            <a:picLocks noChangeAspect="1" noChangeArrowheads="1"/>
          </p:cNvPicPr>
          <p:nvPr/>
        </p:nvPicPr>
        <p:blipFill rotWithShape="1">
          <a:blip r:embed="rId2">
            <a:extLst>
              <a:ext uri="{28A0092B-C50C-407E-A947-70E740481C1C}">
                <a14:useLocalDpi xmlns:a14="http://schemas.microsoft.com/office/drawing/2010/main" val="0"/>
              </a:ext>
            </a:extLst>
          </a:blip>
          <a:srcRect t="15469"/>
          <a:stretch/>
        </p:blipFill>
        <p:spPr bwMode="auto">
          <a:xfrm>
            <a:off x="0" y="3"/>
            <a:ext cx="9144000" cy="515302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F1A434">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70572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38"/>
            <a:ext cx="9144000" cy="590806"/>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algn="ctr"/>
            <a:endParaRPr lang="en-US" sz="1400" kern="0" dirty="0">
              <a:solidFill>
                <a:sysClr val="window" lastClr="FFFFFF"/>
              </a:solidFill>
              <a:latin typeface="+mj-lt"/>
            </a:endParaRPr>
          </a:p>
        </p:txBody>
      </p:sp>
      <p:sp>
        <p:nvSpPr>
          <p:cNvPr id="2" name="Title Placeholder 1"/>
          <p:cNvSpPr>
            <a:spLocks noGrp="1"/>
          </p:cNvSpPr>
          <p:nvPr>
            <p:ph type="title"/>
          </p:nvPr>
        </p:nvSpPr>
        <p:spPr>
          <a:xfrm>
            <a:off x="403760" y="45555"/>
            <a:ext cx="8511639" cy="481985"/>
          </a:xfrm>
          <a:prstGeom prst="rect">
            <a:avLst/>
          </a:prstGeom>
        </p:spPr>
        <p:txBody>
          <a:bodyPr vert="horz" wrap="square" lIns="68580" tIns="34290" rIns="68580" bIns="3429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3760" y="693709"/>
            <a:ext cx="8511639" cy="3394472"/>
          </a:xfrm>
          <a:prstGeom prst="rect">
            <a:avLst/>
          </a:prstGeom>
        </p:spPr>
        <p:txBody>
          <a:bodyPr vert="horz" lIns="68580" tIns="34290" rIns="68580" bIns="3429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lumMod val="50000"/>
                  </a:schemeClr>
                </a:solidFill>
                <a:latin typeface="+mj-lt"/>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lumMod val="50000"/>
                  </a:schemeClr>
                </a:solidFill>
                <a:latin typeface="+mj-lt"/>
                <a:ea typeface="+mn-ea"/>
                <a:cs typeface="Arial" pitchFamily="34" charset="0"/>
              </a:rPr>
              <a:t> </a:t>
            </a:r>
            <a:endParaRPr lang="en-US" sz="800" b="1" kern="1200" noProof="0" dirty="0">
              <a:solidFill>
                <a:schemeClr val="bg1">
                  <a:lumMod val="50000"/>
                </a:schemeClr>
              </a:solidFill>
              <a:latin typeface="+mj-lt"/>
              <a:ea typeface="+mn-ea"/>
              <a:cs typeface="Arial" pitchFamily="34" charset="0"/>
            </a:endParaRPr>
          </a:p>
        </p:txBody>
      </p:sp>
      <p:sp>
        <p:nvSpPr>
          <p:cNvPr id="11" name="Freeform 13"/>
          <p:cNvSpPr>
            <a:spLocks noEditPoints="1"/>
          </p:cNvSpPr>
          <p:nvPr/>
        </p:nvSpPr>
        <p:spPr bwMode="auto">
          <a:xfrm flipH="1">
            <a:off x="0" y="4737761"/>
            <a:ext cx="1647825" cy="409575"/>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68580" tIns="34290" rIns="68580" bIns="34290" numCol="1" anchor="t" anchorCtr="0" compatLnSpc="1">
            <a:prstTxWarp prst="textNoShape">
              <a:avLst/>
            </a:prstTxWarp>
          </a:bodyPr>
          <a:lstStyle/>
          <a:p>
            <a:pPr lvl="0"/>
            <a:endParaRPr lang="en-US" dirty="0">
              <a:latin typeface="+mj-lt"/>
            </a:endParaRPr>
          </a:p>
        </p:txBody>
      </p:sp>
      <p:sp>
        <p:nvSpPr>
          <p:cNvPr id="30" name="Freeform 29"/>
          <p:cNvSpPr>
            <a:spLocks noEditPoints="1"/>
          </p:cNvSpPr>
          <p:nvPr/>
        </p:nvSpPr>
        <p:spPr bwMode="auto">
          <a:xfrm>
            <a:off x="8425987" y="4944997"/>
            <a:ext cx="489413" cy="84203"/>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
        <p:nvSpPr>
          <p:cNvPr id="31" name="Freeform 30"/>
          <p:cNvSpPr>
            <a:spLocks noEditPoints="1"/>
          </p:cNvSpPr>
          <p:nvPr/>
        </p:nvSpPr>
        <p:spPr bwMode="auto">
          <a:xfrm>
            <a:off x="7615596" y="4944997"/>
            <a:ext cx="780730" cy="84203"/>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
        <p:nvSpPr>
          <p:cNvPr id="32" name="Freeform 31"/>
          <p:cNvSpPr>
            <a:spLocks noEditPoints="1"/>
          </p:cNvSpPr>
          <p:nvPr/>
        </p:nvSpPr>
        <p:spPr bwMode="auto">
          <a:xfrm>
            <a:off x="7244828" y="4946051"/>
            <a:ext cx="329453" cy="82097"/>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Tree>
    <p:extLst>
      <p:ext uri="{BB962C8B-B14F-4D97-AF65-F5344CB8AC3E}">
        <p14:creationId xmlns:p14="http://schemas.microsoft.com/office/powerpoint/2010/main" val="419142049"/>
      </p:ext>
    </p:extLst>
  </p:cSld>
  <p:clrMap bg1="lt1" tx1="dk1" bg2="lt2" tx2="dk2" accent1="accent1" accent2="accent2" accent3="accent3" accent4="accent4" accent5="accent5" accent6="accent6" hlink="hlink" folHlink="folHlink"/>
  <p:sldLayoutIdLst>
    <p:sldLayoutId id="2147483673"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682" r:id="rId11"/>
    <p:sldLayoutId id="2147483686" r:id="rId12"/>
    <p:sldLayoutId id="2147483687" r:id="rId13"/>
    <p:sldLayoutId id="2147483684" r:id="rId14"/>
    <p:sldLayoutId id="2147483683" r:id="rId15"/>
    <p:sldLayoutId id="2147483685" r:id="rId16"/>
    <p:sldLayoutId id="2147483688" r:id="rId17"/>
    <p:sldLayoutId id="2147483689" r:id="rId18"/>
    <p:sldLayoutId id="2147483690" r:id="rId19"/>
    <p:sldLayoutId id="2147483691" r:id="rId20"/>
    <p:sldLayoutId id="2147483692" r:id="rId21"/>
    <p:sldLayoutId id="2147483716" r:id="rId22"/>
  </p:sldLayoutIdLst>
  <p:timing>
    <p:tnLst>
      <p:par>
        <p:cTn id="1" dur="indefinite" restart="never" nodeType="tmRoot"/>
      </p:par>
    </p:tnLst>
  </p:timing>
  <p:txStyles>
    <p:titleStyle>
      <a:lvl1pPr algn="l" defTabSz="685800" rtl="0" eaLnBrk="1" latinLnBrk="0" hangingPunct="1">
        <a:spcBef>
          <a:spcPct val="0"/>
        </a:spcBef>
        <a:buNone/>
        <a:defRPr sz="2100" kern="1200">
          <a:solidFill>
            <a:schemeClr val="bg1"/>
          </a:solidFill>
          <a:latin typeface="+mj-lt"/>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j-lt"/>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j-lt"/>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j-lt"/>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18" name="Rectangle 17"/>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20" name="Group 19"/>
          <p:cNvGrpSpPr/>
          <p:nvPr/>
        </p:nvGrpSpPr>
        <p:grpSpPr>
          <a:xfrm>
            <a:off x="285753" y="192882"/>
            <a:ext cx="8630823" cy="318254"/>
            <a:chOff x="285753" y="192882"/>
            <a:chExt cx="8630823" cy="318254"/>
          </a:xfrm>
        </p:grpSpPr>
        <p:sp>
          <p:nvSpPr>
            <p:cNvPr id="23"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4" name="Group 23"/>
            <p:cNvGrpSpPr/>
            <p:nvPr/>
          </p:nvGrpSpPr>
          <p:grpSpPr>
            <a:xfrm>
              <a:off x="285753" y="250031"/>
              <a:ext cx="1670572" cy="84203"/>
              <a:chOff x="68096" y="6650480"/>
              <a:chExt cx="2503487" cy="127000"/>
            </a:xfrm>
            <a:solidFill>
              <a:schemeClr val="bg1"/>
            </a:solidFill>
          </p:grpSpPr>
          <p:sp>
            <p:nvSpPr>
              <p:cNvPr id="26" name="Freeform 25"/>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5" name="Freeform 24"/>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406366950"/>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685800" rtl="0" eaLnBrk="1" latinLnBrk="0" hangingPunct="1">
        <a:spcBef>
          <a:spcPct val="0"/>
        </a:spcBef>
        <a:buNone/>
        <a:defRPr sz="1800" kern="1200">
          <a:solidFill>
            <a:schemeClr val="bg1"/>
          </a:solidFill>
          <a:latin typeface="Myriad Pro"/>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691110911"/>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806777927"/>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492894606"/>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709721341"/>
      </p:ext>
    </p:extLst>
  </p:cSld>
  <p:clrMap bg1="lt1" tx1="dk1" bg2="lt2" tx2="dk2" accent1="accent1" accent2="accent2" accent3="accent3" accent4="accent4" accent5="accent5" accent6="accent6" hlink="hlink" folHlink="folHlink"/>
  <p:sldLayoutIdLst>
    <p:sldLayoutId id="2147483702"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22" name="Group 21"/>
          <p:cNvGrpSpPr/>
          <p:nvPr/>
        </p:nvGrpSpPr>
        <p:grpSpPr>
          <a:xfrm>
            <a:off x="285753" y="192882"/>
            <a:ext cx="8630823" cy="318254"/>
            <a:chOff x="285753" y="192882"/>
            <a:chExt cx="8630823" cy="318254"/>
          </a:xfrm>
        </p:grpSpPr>
        <p:sp>
          <p:nvSpPr>
            <p:cNvPr id="23"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4" name="Group 23"/>
            <p:cNvGrpSpPr/>
            <p:nvPr/>
          </p:nvGrpSpPr>
          <p:grpSpPr>
            <a:xfrm>
              <a:off x="285753" y="250031"/>
              <a:ext cx="1670572" cy="84203"/>
              <a:chOff x="68096" y="6650480"/>
              <a:chExt cx="2503487" cy="127000"/>
            </a:xfrm>
            <a:solidFill>
              <a:schemeClr val="bg1"/>
            </a:solidFill>
          </p:grpSpPr>
          <p:sp>
            <p:nvSpPr>
              <p:cNvPr id="26" name="Freeform 25"/>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5" name="Freeform 24"/>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989715618"/>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22" name="Rectangle 17"/>
          <p:cNvSpPr/>
          <p:nvPr/>
        </p:nvSpPr>
        <p:spPr>
          <a:xfrm>
            <a:off x="-19051" y="2"/>
            <a:ext cx="9163050" cy="4743450"/>
          </a:xfrm>
          <a:custGeom>
            <a:avLst/>
            <a:gdLst>
              <a:gd name="connsiteX0" fmla="*/ 0 w 9144000"/>
              <a:gd name="connsiteY0" fmla="*/ 0 h 4648200"/>
              <a:gd name="connsiteX1" fmla="*/ 9144000 w 9144000"/>
              <a:gd name="connsiteY1" fmla="*/ 0 h 4648200"/>
              <a:gd name="connsiteX2" fmla="*/ 9144000 w 9144000"/>
              <a:gd name="connsiteY2" fmla="*/ 4648200 h 4648200"/>
              <a:gd name="connsiteX3" fmla="*/ 0 w 9144000"/>
              <a:gd name="connsiteY3" fmla="*/ 4648200 h 4648200"/>
              <a:gd name="connsiteX4" fmla="*/ 0 w 9144000"/>
              <a:gd name="connsiteY4"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0 w 9144000"/>
              <a:gd name="connsiteY4" fmla="*/ 4648200 h 4648200"/>
              <a:gd name="connsiteX5" fmla="*/ 0 w 9144000"/>
              <a:gd name="connsiteY5"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819150 w 9144000"/>
              <a:gd name="connsiteY4" fmla="*/ 4648200 h 4648200"/>
              <a:gd name="connsiteX5" fmla="*/ 0 w 9144000"/>
              <a:gd name="connsiteY5" fmla="*/ 4648200 h 4648200"/>
              <a:gd name="connsiteX6" fmla="*/ 0 w 9144000"/>
              <a:gd name="connsiteY6" fmla="*/ 0 h 4648200"/>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0 w 9144000"/>
              <a:gd name="connsiteY5" fmla="*/ 4648200 h 6181725"/>
              <a:gd name="connsiteX6" fmla="*/ 0 w 9144000"/>
              <a:gd name="connsiteY6" fmla="*/ 0 h 6181725"/>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552450 w 9144000"/>
              <a:gd name="connsiteY5" fmla="*/ 5534025 h 6181725"/>
              <a:gd name="connsiteX6" fmla="*/ 0 w 9144000"/>
              <a:gd name="connsiteY6" fmla="*/ 4648200 h 6181725"/>
              <a:gd name="connsiteX7" fmla="*/ 0 w 9144000"/>
              <a:gd name="connsiteY7" fmla="*/ 0 h 6181725"/>
              <a:gd name="connsiteX0" fmla="*/ 9525 w 9153525"/>
              <a:gd name="connsiteY0" fmla="*/ 0 h 6267450"/>
              <a:gd name="connsiteX1" fmla="*/ 9153525 w 9153525"/>
              <a:gd name="connsiteY1" fmla="*/ 0 h 6267450"/>
              <a:gd name="connsiteX2" fmla="*/ 9153525 w 9153525"/>
              <a:gd name="connsiteY2" fmla="*/ 4648200 h 6267450"/>
              <a:gd name="connsiteX3" fmla="*/ 962025 w 9153525"/>
              <a:gd name="connsiteY3" fmla="*/ 4648200 h 6267450"/>
              <a:gd name="connsiteX4" fmla="*/ 952500 w 9153525"/>
              <a:gd name="connsiteY4" fmla="*/ 6181725 h 6267450"/>
              <a:gd name="connsiteX5" fmla="*/ 0 w 9153525"/>
              <a:gd name="connsiteY5" fmla="*/ 6267450 h 6267450"/>
              <a:gd name="connsiteX6" fmla="*/ 9525 w 9153525"/>
              <a:gd name="connsiteY6" fmla="*/ 4648200 h 6267450"/>
              <a:gd name="connsiteX7" fmla="*/ 9525 w 9153525"/>
              <a:gd name="connsiteY7" fmla="*/ 0 h 6267450"/>
              <a:gd name="connsiteX0" fmla="*/ 9525 w 9153525"/>
              <a:gd name="connsiteY0" fmla="*/ 0 h 6315075"/>
              <a:gd name="connsiteX1" fmla="*/ 9153525 w 9153525"/>
              <a:gd name="connsiteY1" fmla="*/ 0 h 6315075"/>
              <a:gd name="connsiteX2" fmla="*/ 9153525 w 9153525"/>
              <a:gd name="connsiteY2" fmla="*/ 4648200 h 6315075"/>
              <a:gd name="connsiteX3" fmla="*/ 9620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9525 w 9153525"/>
              <a:gd name="connsiteY0" fmla="*/ 0 h 6315075"/>
              <a:gd name="connsiteX1" fmla="*/ 9153525 w 9153525"/>
              <a:gd name="connsiteY1" fmla="*/ 0 h 6315075"/>
              <a:gd name="connsiteX2" fmla="*/ 9153525 w 9153525"/>
              <a:gd name="connsiteY2" fmla="*/ 4648200 h 6315075"/>
              <a:gd name="connsiteX3" fmla="*/ 10763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19050 w 9163050"/>
              <a:gd name="connsiteY0" fmla="*/ 0 h 6324600"/>
              <a:gd name="connsiteX1" fmla="*/ 9163050 w 9163050"/>
              <a:gd name="connsiteY1" fmla="*/ 0 h 6324600"/>
              <a:gd name="connsiteX2" fmla="*/ 9163050 w 9163050"/>
              <a:gd name="connsiteY2" fmla="*/ 4648200 h 6324600"/>
              <a:gd name="connsiteX3" fmla="*/ 1085850 w 9163050"/>
              <a:gd name="connsiteY3" fmla="*/ 4648200 h 6324600"/>
              <a:gd name="connsiteX4" fmla="*/ 1085850 w 9163050"/>
              <a:gd name="connsiteY4" fmla="*/ 6315075 h 6324600"/>
              <a:gd name="connsiteX5" fmla="*/ 0 w 9163050"/>
              <a:gd name="connsiteY5" fmla="*/ 6324600 h 6324600"/>
              <a:gd name="connsiteX6" fmla="*/ 19050 w 9163050"/>
              <a:gd name="connsiteY6" fmla="*/ 4648200 h 6324600"/>
              <a:gd name="connsiteX7" fmla="*/ 19050 w 916305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3050" h="6324600">
                <a:moveTo>
                  <a:pt x="19050" y="0"/>
                </a:moveTo>
                <a:lnTo>
                  <a:pt x="9163050" y="0"/>
                </a:lnTo>
                <a:lnTo>
                  <a:pt x="9163050" y="4648200"/>
                </a:lnTo>
                <a:lnTo>
                  <a:pt x="1085850" y="4648200"/>
                </a:lnTo>
                <a:lnTo>
                  <a:pt x="1085850" y="6315075"/>
                </a:lnTo>
                <a:lnTo>
                  <a:pt x="0" y="6324600"/>
                </a:lnTo>
                <a:lnTo>
                  <a:pt x="19050" y="4648200"/>
                </a:lnTo>
                <a:lnTo>
                  <a:pt x="19050" y="0"/>
                </a:lnTo>
                <a:close/>
              </a:path>
            </a:pathLst>
          </a:cu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sp>
        <p:nvSpPr>
          <p:cNvPr id="6" name="TextBox 5"/>
          <p:cNvSpPr txBox="1"/>
          <p:nvPr/>
        </p:nvSpPr>
        <p:spPr>
          <a:xfrm>
            <a:off x="495300" y="2200275"/>
            <a:ext cx="8077200" cy="415499"/>
          </a:xfrm>
          <a:prstGeom prst="rect">
            <a:avLst/>
          </a:prstGeom>
          <a:noFill/>
        </p:spPr>
        <p:txBody>
          <a:bodyPr wrap="square" lIns="68580" tIns="34290" rIns="68580" bIns="34290" rtlCol="0">
            <a:noAutofit/>
          </a:bodyPr>
          <a:lstStyle/>
          <a:p>
            <a:pPr algn="l" defTabSz="685800" rtl="0" eaLnBrk="1" latinLnBrk="0" hangingPunct="1">
              <a:spcBef>
                <a:spcPct val="0"/>
              </a:spcBef>
              <a:buNone/>
            </a:pPr>
            <a:r>
              <a:rPr lang="en-US" sz="2300" kern="1200" dirty="0" smtClean="0">
                <a:solidFill>
                  <a:schemeClr val="bg1"/>
                </a:solidFill>
                <a:latin typeface="Calibri" panose="020F0502020204030204" pitchFamily="34" charset="0"/>
                <a:ea typeface="+mj-ea"/>
                <a:cs typeface="Arial" pitchFamily="34" charset="0"/>
              </a:rPr>
              <a:t>Thank You</a:t>
            </a:r>
          </a:p>
        </p:txBody>
      </p:sp>
      <p:sp>
        <p:nvSpPr>
          <p:cNvPr id="19" name="Rectangle 18"/>
          <p:cNvSpPr/>
          <p:nvPr/>
        </p:nvSpPr>
        <p:spPr>
          <a:xfrm flipH="1">
            <a:off x="-9728" y="4286251"/>
            <a:ext cx="9153728" cy="891540"/>
          </a:xfrm>
          <a:prstGeom prst="rect">
            <a:avLst/>
          </a:prstGeom>
          <a:solidFill>
            <a:srgbClr val="B9AFA4"/>
          </a:solidFill>
          <a:ln w="9525" cap="flat" cmpd="sng" algn="ctr">
            <a:noFill/>
            <a:prstDash val="solid"/>
          </a:ln>
          <a:effectLst/>
        </p:spPr>
        <p:txBody>
          <a:bodyPr lIns="68580" tIns="34290" rIns="68580" bIns="34290" rtlCol="0" anchor="ctr"/>
          <a:lstStyle/>
          <a:p>
            <a:pPr algn="ctr"/>
            <a:endParaRPr lang="en-US" sz="1400" kern="0" dirty="0">
              <a:solidFill>
                <a:sysClr val="window" lastClr="FFFFFF"/>
              </a:solidFill>
              <a:latin typeface="Calibri" panose="020F0502020204030204" pitchFamily="34" charset="0"/>
            </a:endParaRPr>
          </a:p>
        </p:txBody>
      </p:sp>
      <p:sp>
        <p:nvSpPr>
          <p:cNvPr id="20" name="TextBox 19"/>
          <p:cNvSpPr txBox="1"/>
          <p:nvPr/>
        </p:nvSpPr>
        <p:spPr>
          <a:xfrm>
            <a:off x="384048" y="4457700"/>
            <a:ext cx="1958998" cy="614058"/>
          </a:xfrm>
          <a:prstGeom prst="rect">
            <a:avLst/>
          </a:prstGeom>
          <a:noFill/>
        </p:spPr>
        <p:txBody>
          <a:bodyPr wrap="none" lIns="68580" tIns="34290" rIns="68580" bIns="34290" rtlCol="0">
            <a:noAutofit/>
          </a:bodyPr>
          <a:lstStyle/>
          <a:p>
            <a:r>
              <a:rPr lang="en-US" sz="1100" dirty="0" smtClean="0">
                <a:solidFill>
                  <a:srgbClr val="EEECE1">
                    <a:lumMod val="90000"/>
                  </a:srgbClr>
                </a:solidFill>
                <a:latin typeface="Calibri" panose="020F0502020204030204" pitchFamily="34" charset="0"/>
              </a:rPr>
              <a:t>IT Services</a:t>
            </a:r>
          </a:p>
          <a:p>
            <a:r>
              <a:rPr lang="en-US" sz="1100" dirty="0" smtClean="0">
                <a:solidFill>
                  <a:srgbClr val="EEECE1">
                    <a:lumMod val="90000"/>
                  </a:srgbClr>
                </a:solidFill>
                <a:latin typeface="Calibri" panose="020F0502020204030204" pitchFamily="34" charset="0"/>
              </a:rPr>
              <a:t>Business Solutions</a:t>
            </a:r>
          </a:p>
          <a:p>
            <a:r>
              <a:rPr lang="en-US" sz="1100" dirty="0" smtClean="0">
                <a:solidFill>
                  <a:srgbClr val="EEECE1">
                    <a:lumMod val="90000"/>
                  </a:srgbClr>
                </a:solidFill>
                <a:latin typeface="Calibri" panose="020F0502020204030204" pitchFamily="34" charset="0"/>
              </a:rPr>
              <a:t>Consulting</a:t>
            </a:r>
            <a:endParaRPr lang="en-US" sz="1100" dirty="0">
              <a:solidFill>
                <a:srgbClr val="EEECE1">
                  <a:lumMod val="90000"/>
                </a:srgbClr>
              </a:solidFill>
              <a:latin typeface="Calibri" panose="020F0502020204030204" pitchFamily="34" charset="0"/>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5" name="Group 14"/>
          <p:cNvGrpSpPr/>
          <p:nvPr/>
        </p:nvGrpSpPr>
        <p:grpSpPr>
          <a:xfrm>
            <a:off x="285753" y="192882"/>
            <a:ext cx="8630823" cy="318254"/>
            <a:chOff x="285753" y="192882"/>
            <a:chExt cx="8630823" cy="318254"/>
          </a:xfrm>
        </p:grpSpPr>
        <p:sp>
          <p:nvSpPr>
            <p:cNvPr id="16"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7" name="Group 16"/>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18" name="Freeform 1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14" name="TextBox 13"/>
          <p:cNvSpPr txBox="1"/>
          <p:nvPr userDrawn="1"/>
        </p:nvSpPr>
        <p:spPr>
          <a:xfrm>
            <a:off x="7972973" y="4885741"/>
            <a:ext cx="1144865" cy="230832"/>
          </a:xfrm>
          <a:prstGeom prst="rect">
            <a:avLst/>
          </a:prstGeom>
          <a:noFill/>
        </p:spPr>
        <p:txBody>
          <a:bodyPr wrap="none" rtlCol="0">
            <a:spAutoFit/>
          </a:bodyPr>
          <a:lstStyle/>
          <a:p>
            <a:r>
              <a:rPr lang="nn-NO" sz="900" dirty="0" smtClean="0">
                <a:solidFill>
                  <a:schemeClr val="tx1">
                    <a:lumMod val="75000"/>
                    <a:lumOff val="25000"/>
                  </a:schemeClr>
                </a:solidFill>
                <a:latin typeface="Calibri" panose="020F0502020204030204" pitchFamily="34" charset="0"/>
              </a:rPr>
              <a:t>studioppt I 09 I 2017</a:t>
            </a:r>
            <a:endParaRPr lang="en-US" sz="900" dirty="0">
              <a:solidFill>
                <a:schemeClr val="tx1">
                  <a:lumMod val="75000"/>
                  <a:lumOff val="25000"/>
                </a:schemeClr>
              </a:solidFill>
              <a:latin typeface="Calibri" panose="020F0502020204030204" pitchFamily="34" charset="0"/>
            </a:endParaRPr>
          </a:p>
        </p:txBody>
      </p:sp>
    </p:spTree>
    <p:extLst>
      <p:ext uri="{BB962C8B-B14F-4D97-AF65-F5344CB8AC3E}">
        <p14:creationId xmlns:p14="http://schemas.microsoft.com/office/powerpoint/2010/main" val="2555492640"/>
      </p:ext>
    </p:extLst>
  </p:cSld>
  <p:clrMap bg1="lt1" tx1="dk1" bg2="lt2" tx2="dk2" accent1="accent1" accent2="accent2" accent3="accent3" accent4="accent4" accent5="accent5" accent6="accent6" hlink="hlink" folHlink="folHlink"/>
  <p:sldLayoutIdLst>
    <p:sldLayoutId id="2147483706" r:id="rId1"/>
  </p:sldLayoutIdLst>
  <p:timing>
    <p:tnLst>
      <p:par>
        <p:cTn id="1" dur="indefinite" restart="never" nodeType="tmRoot"/>
      </p:par>
    </p:tnLst>
  </p:timing>
  <p:txStyles>
    <p:titleStyle>
      <a:lvl1pPr algn="l" defTabSz="685800" rtl="0" eaLnBrk="1" latinLnBrk="0" hangingPunct="1">
        <a:spcBef>
          <a:spcPct val="0"/>
        </a:spcBef>
        <a:buNone/>
        <a:defRPr sz="2300" kern="1200">
          <a:solidFill>
            <a:schemeClr val="bg1"/>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Anagha Bhatkhande </a:t>
            </a:r>
            <a:br>
              <a:rPr lang="en-US" dirty="0" smtClean="0"/>
            </a:br>
            <a:r>
              <a:rPr lang="en-US" dirty="0" smtClean="0"/>
              <a:t>Varsha Mahajan</a:t>
            </a:r>
            <a:endParaRPr lang="en-US" dirty="0"/>
          </a:p>
        </p:txBody>
      </p:sp>
      <p:sp>
        <p:nvSpPr>
          <p:cNvPr id="3" name="Text Placeholder 2"/>
          <p:cNvSpPr>
            <a:spLocks noGrp="1"/>
          </p:cNvSpPr>
          <p:nvPr>
            <p:ph type="body" idx="1"/>
          </p:nvPr>
        </p:nvSpPr>
        <p:spPr/>
        <p:txBody>
          <a:bodyPr/>
          <a:lstStyle/>
          <a:p>
            <a:r>
              <a:rPr lang="en-IN" dirty="0"/>
              <a:t>CDISC OVERVIEW</a:t>
            </a:r>
            <a:endParaRPr lang="en-US" dirty="0"/>
          </a:p>
        </p:txBody>
      </p:sp>
      <p:sp>
        <p:nvSpPr>
          <p:cNvPr id="4" name="Text Placeholder 3"/>
          <p:cNvSpPr>
            <a:spLocks noGrp="1"/>
          </p:cNvSpPr>
          <p:nvPr>
            <p:ph type="body" sz="quarter" idx="10"/>
          </p:nvPr>
        </p:nvSpPr>
        <p:spPr/>
        <p:txBody>
          <a:bodyPr/>
          <a:lstStyle/>
          <a:p>
            <a:r>
              <a:rPr lang="en-US" dirty="0" smtClean="0"/>
              <a:t>October 30, 2017</a:t>
            </a:r>
            <a:endParaRPr lang="en-US" dirty="0"/>
          </a:p>
        </p:txBody>
      </p:sp>
      <p:sp>
        <p:nvSpPr>
          <p:cNvPr id="6" name="Text Placeholder 4"/>
          <p:cNvSpPr txBox="1">
            <a:spLocks noGrp="1"/>
          </p:cNvSpPr>
          <p:nvPr>
            <p:ph type="body" sz="quarter" idx="13"/>
          </p:nvPr>
        </p:nvSpPr>
        <p:spPr>
          <a:prstGeom prst="rect">
            <a:avLst/>
          </a:prstGeom>
        </p:spPr>
        <p:txBody>
          <a:bodyPr>
            <a:normAutofit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860788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CDSIC standards and Scope</a:t>
            </a:r>
          </a:p>
        </p:txBody>
      </p:sp>
      <p:grpSp>
        <p:nvGrpSpPr>
          <p:cNvPr id="14" name="Group 13"/>
          <p:cNvGrpSpPr/>
          <p:nvPr/>
        </p:nvGrpSpPr>
        <p:grpSpPr>
          <a:xfrm>
            <a:off x="840827" y="998480"/>
            <a:ext cx="3250762" cy="2473056"/>
            <a:chOff x="989908" y="924910"/>
            <a:chExt cx="2933516" cy="2473056"/>
          </a:xfrm>
        </p:grpSpPr>
        <p:grpSp>
          <p:nvGrpSpPr>
            <p:cNvPr id="7" name="Group 6"/>
            <p:cNvGrpSpPr/>
            <p:nvPr/>
          </p:nvGrpSpPr>
          <p:grpSpPr>
            <a:xfrm>
              <a:off x="989908" y="924910"/>
              <a:ext cx="2933516" cy="572221"/>
              <a:chOff x="3083460" y="702269"/>
              <a:chExt cx="2809340" cy="572221"/>
            </a:xfrm>
          </p:grpSpPr>
          <p:sp>
            <p:nvSpPr>
              <p:cNvPr id="8" name="Flowchart: Stored Data 7"/>
              <p:cNvSpPr/>
              <p:nvPr/>
            </p:nvSpPr>
            <p:spPr>
              <a:xfrm rot="5400000">
                <a:off x="4238235" y="-324169"/>
                <a:ext cx="499790" cy="2697528"/>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 name="Rectangle 8"/>
              <p:cNvSpPr/>
              <p:nvPr/>
            </p:nvSpPr>
            <p:spPr>
              <a:xfrm>
                <a:off x="3083460" y="702269"/>
                <a:ext cx="2809340" cy="410647"/>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Solutions </a:t>
                </a:r>
              </a:p>
            </p:txBody>
          </p:sp>
        </p:grpSp>
        <p:sp>
          <p:nvSpPr>
            <p:cNvPr id="10" name="Rectangle 9"/>
            <p:cNvSpPr/>
            <p:nvPr/>
          </p:nvSpPr>
          <p:spPr>
            <a:xfrm>
              <a:off x="994507" y="1412807"/>
              <a:ext cx="2896598" cy="1985159"/>
            </a:xfrm>
            <a:prstGeom prst="rect">
              <a:avLst/>
            </a:prstGeom>
          </p:spPr>
          <p:txBody>
            <a:bodyPr wrap="square">
              <a:spAutoFit/>
            </a:bodyPr>
            <a:lstStyle/>
            <a:p>
              <a:pPr marL="168275" indent="-168275">
                <a:buClr>
                  <a:srgbClr val="595959"/>
                </a:buClr>
                <a:buFont typeface="Wingdings" panose="05000000000000000000" pitchFamily="2" charset="2"/>
                <a:buChar char="§"/>
              </a:pPr>
              <a:r>
                <a:rPr lang="en-US" dirty="0"/>
                <a:t>CFAST Therapeutic Area Products</a:t>
              </a:r>
            </a:p>
            <a:p>
              <a:pPr marL="168275" indent="-168275">
                <a:spcBef>
                  <a:spcPts val="600"/>
                </a:spcBef>
                <a:buClr>
                  <a:srgbClr val="595959"/>
                </a:buClr>
                <a:buFont typeface="Wingdings" panose="05000000000000000000" pitchFamily="2" charset="2"/>
                <a:buChar char="§"/>
              </a:pPr>
              <a:r>
                <a:rPr lang="en-US" dirty="0"/>
                <a:t>Medical device Products</a:t>
              </a:r>
            </a:p>
            <a:p>
              <a:pPr marL="168275" indent="-168275">
                <a:spcBef>
                  <a:spcPts val="600"/>
                </a:spcBef>
                <a:buClr>
                  <a:srgbClr val="595959"/>
                </a:buClr>
                <a:buFont typeface="Wingdings" panose="05000000000000000000" pitchFamily="2" charset="2"/>
                <a:buChar char="§"/>
              </a:pPr>
              <a:r>
                <a:rPr lang="en-US" dirty="0"/>
                <a:t>Pharmacogenomics/ Genetics</a:t>
              </a:r>
            </a:p>
            <a:p>
              <a:pPr marL="168275" indent="-168275">
                <a:spcBef>
                  <a:spcPts val="600"/>
                </a:spcBef>
                <a:buClr>
                  <a:srgbClr val="595959"/>
                </a:buClr>
                <a:buFont typeface="Wingdings" panose="05000000000000000000" pitchFamily="2" charset="2"/>
                <a:buChar char="§"/>
              </a:pPr>
              <a:r>
                <a:rPr lang="en-US" dirty="0"/>
                <a:t>Other Specialty Areas</a:t>
              </a:r>
            </a:p>
            <a:p>
              <a:pPr marL="168275" indent="-168275">
                <a:spcBef>
                  <a:spcPts val="600"/>
                </a:spcBef>
                <a:buClr>
                  <a:srgbClr val="595959"/>
                </a:buClr>
                <a:buFont typeface="Wingdings" panose="05000000000000000000" pitchFamily="2" charset="2"/>
                <a:buChar char="§"/>
              </a:pPr>
              <a:r>
                <a:rPr lang="en-US" dirty="0"/>
                <a:t>Questionnaires, Ratings and scales</a:t>
              </a:r>
            </a:p>
            <a:p>
              <a:pPr marL="168275" indent="-168275">
                <a:spcBef>
                  <a:spcPts val="600"/>
                </a:spcBef>
                <a:buClr>
                  <a:srgbClr val="595959"/>
                </a:buClr>
                <a:buFont typeface="Wingdings" panose="05000000000000000000" pitchFamily="2" charset="2"/>
                <a:buChar char="§"/>
              </a:pPr>
              <a:r>
                <a:rPr lang="en-US" dirty="0"/>
                <a:t>CDISC-IHE Healthcare Link Products</a:t>
              </a:r>
            </a:p>
          </p:txBody>
        </p:sp>
      </p:grpSp>
      <p:sp>
        <p:nvSpPr>
          <p:cNvPr id="18" name="Flowchart: Stored Data 17"/>
          <p:cNvSpPr/>
          <p:nvPr/>
        </p:nvSpPr>
        <p:spPr>
          <a:xfrm rot="5400000">
            <a:off x="5979016" y="-239885"/>
            <a:ext cx="499790" cy="312138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9" name="Rectangle 18"/>
          <p:cNvSpPr/>
          <p:nvPr/>
        </p:nvSpPr>
        <p:spPr>
          <a:xfrm>
            <a:off x="4603530" y="998480"/>
            <a:ext cx="3250762" cy="410647"/>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Semantics</a:t>
            </a:r>
          </a:p>
        </p:txBody>
      </p:sp>
      <p:sp>
        <p:nvSpPr>
          <p:cNvPr id="17" name="Rectangle 16"/>
          <p:cNvSpPr/>
          <p:nvPr/>
        </p:nvSpPr>
        <p:spPr>
          <a:xfrm>
            <a:off x="4608626" y="1486377"/>
            <a:ext cx="3209851" cy="1323439"/>
          </a:xfrm>
          <a:prstGeom prst="rect">
            <a:avLst/>
          </a:prstGeom>
        </p:spPr>
        <p:txBody>
          <a:bodyPr wrap="square">
            <a:spAutoFit/>
          </a:bodyPr>
          <a:lstStyle/>
          <a:p>
            <a:pPr marL="168275" indent="-168275">
              <a:buClr>
                <a:srgbClr val="595959"/>
              </a:buClr>
              <a:buFont typeface="Wingdings" panose="05000000000000000000" pitchFamily="2" charset="2"/>
              <a:buChar char="§"/>
            </a:pPr>
            <a:r>
              <a:rPr lang="en-US" dirty="0"/>
              <a:t>CDISC Controlled Terminology (powered by NCI EVS)</a:t>
            </a:r>
          </a:p>
          <a:p>
            <a:pPr marL="168275" indent="-168275">
              <a:spcBef>
                <a:spcPts val="600"/>
              </a:spcBef>
              <a:buClr>
                <a:srgbClr val="595959"/>
              </a:buClr>
              <a:buFont typeface="Wingdings" panose="05000000000000000000" pitchFamily="2" charset="2"/>
              <a:buChar char="§"/>
            </a:pPr>
            <a:r>
              <a:rPr lang="en-US" dirty="0"/>
              <a:t>CDISC Glossary</a:t>
            </a:r>
          </a:p>
          <a:p>
            <a:pPr marL="168275" indent="-168275">
              <a:spcBef>
                <a:spcPts val="600"/>
              </a:spcBef>
              <a:buClr>
                <a:srgbClr val="595959"/>
              </a:buClr>
              <a:buFont typeface="Wingdings" panose="05000000000000000000" pitchFamily="2" charset="2"/>
              <a:buChar char="§"/>
            </a:pPr>
            <a:r>
              <a:rPr lang="en-US" dirty="0"/>
              <a:t>BRIDG Biomedical Research Domain Analysis Model</a:t>
            </a:r>
          </a:p>
        </p:txBody>
      </p:sp>
      <p:cxnSp>
        <p:nvCxnSpPr>
          <p:cNvPr id="21" name="Straight Connector 20"/>
          <p:cNvCxnSpPr/>
          <p:nvPr/>
        </p:nvCxnSpPr>
        <p:spPr>
          <a:xfrm>
            <a:off x="4382813" y="1409127"/>
            <a:ext cx="0" cy="2062409"/>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3361930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421"/>
          <p:cNvGrpSpPr/>
          <p:nvPr/>
        </p:nvGrpSpPr>
        <p:grpSpPr>
          <a:xfrm>
            <a:off x="428625" y="1268818"/>
            <a:ext cx="8677275" cy="583497"/>
            <a:chOff x="822783" y="1771650"/>
            <a:chExt cx="4905565" cy="923925"/>
          </a:xfrm>
        </p:grpSpPr>
        <p:sp>
          <p:nvSpPr>
            <p:cNvPr id="72" name="Rectangle 71"/>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3" name="Rectangle 72"/>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3" name="Group 421"/>
          <p:cNvGrpSpPr/>
          <p:nvPr/>
        </p:nvGrpSpPr>
        <p:grpSpPr>
          <a:xfrm>
            <a:off x="428625" y="2496231"/>
            <a:ext cx="8677275" cy="583497"/>
            <a:chOff x="822783" y="1771650"/>
            <a:chExt cx="4905565" cy="923925"/>
          </a:xfrm>
        </p:grpSpPr>
        <p:sp>
          <p:nvSpPr>
            <p:cNvPr id="54" name="Rectangle 53"/>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Rectangle 54"/>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21"/>
          <p:cNvGrpSpPr/>
          <p:nvPr/>
        </p:nvGrpSpPr>
        <p:grpSpPr>
          <a:xfrm>
            <a:off x="428625" y="1965456"/>
            <a:ext cx="8677275" cy="583497"/>
            <a:chOff x="822783" y="1771650"/>
            <a:chExt cx="4905565" cy="923925"/>
          </a:xfrm>
        </p:grpSpPr>
        <p:sp>
          <p:nvSpPr>
            <p:cNvPr id="51" name="Rectangle 50"/>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Rectangle 51"/>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7" name="Group 421"/>
          <p:cNvGrpSpPr/>
          <p:nvPr/>
        </p:nvGrpSpPr>
        <p:grpSpPr>
          <a:xfrm>
            <a:off x="428625" y="1655729"/>
            <a:ext cx="8677275" cy="583497"/>
            <a:chOff x="822783" y="1771650"/>
            <a:chExt cx="4905565" cy="923925"/>
          </a:xfrm>
        </p:grpSpPr>
        <p:sp>
          <p:nvSpPr>
            <p:cNvPr id="48" name="Rectangle 47"/>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8" name="Group 421"/>
          <p:cNvGrpSpPr/>
          <p:nvPr/>
        </p:nvGrpSpPr>
        <p:grpSpPr>
          <a:xfrm>
            <a:off x="428625" y="1064807"/>
            <a:ext cx="8677275" cy="360196"/>
            <a:chOff x="822783" y="2125231"/>
            <a:chExt cx="4905565" cy="570344"/>
          </a:xfrm>
        </p:grpSpPr>
        <p:sp>
          <p:nvSpPr>
            <p:cNvPr id="69" name="Rectangle 68"/>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Rectangle 69"/>
            <p:cNvSpPr/>
            <p:nvPr/>
          </p:nvSpPr>
          <p:spPr>
            <a:xfrm>
              <a:off x="822783" y="2125231"/>
              <a:ext cx="4905565" cy="57034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4" name="Group 421"/>
          <p:cNvGrpSpPr/>
          <p:nvPr/>
        </p:nvGrpSpPr>
        <p:grpSpPr>
          <a:xfrm>
            <a:off x="428625" y="1202143"/>
            <a:ext cx="8677275" cy="583497"/>
            <a:chOff x="822783" y="1771650"/>
            <a:chExt cx="4905565" cy="923925"/>
          </a:xfrm>
        </p:grpSpPr>
        <p:sp>
          <p:nvSpPr>
            <p:cNvPr id="45" name="Rectangle 44"/>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Rectangle 45"/>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6" name="Group 421"/>
          <p:cNvGrpSpPr/>
          <p:nvPr/>
        </p:nvGrpSpPr>
        <p:grpSpPr>
          <a:xfrm>
            <a:off x="428625" y="897343"/>
            <a:ext cx="8677275" cy="583497"/>
            <a:chOff x="822783" y="1771650"/>
            <a:chExt cx="4905565" cy="923925"/>
          </a:xfrm>
        </p:grpSpPr>
        <p:sp>
          <p:nvSpPr>
            <p:cNvPr id="27" name="Rectangle 26"/>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2" name="Group 421"/>
          <p:cNvGrpSpPr/>
          <p:nvPr/>
        </p:nvGrpSpPr>
        <p:grpSpPr>
          <a:xfrm>
            <a:off x="428625" y="626657"/>
            <a:ext cx="8677275" cy="360196"/>
            <a:chOff x="822783" y="2125231"/>
            <a:chExt cx="4905565" cy="570344"/>
          </a:xfrm>
        </p:grpSpPr>
        <p:sp>
          <p:nvSpPr>
            <p:cNvPr id="63" name="Rectangle 62"/>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Rectangle 63"/>
            <p:cNvSpPr/>
            <p:nvPr/>
          </p:nvSpPr>
          <p:spPr>
            <a:xfrm>
              <a:off x="822783" y="2125231"/>
              <a:ext cx="4905565" cy="57034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6" name="Group 421"/>
          <p:cNvGrpSpPr/>
          <p:nvPr/>
        </p:nvGrpSpPr>
        <p:grpSpPr>
          <a:xfrm>
            <a:off x="428625" y="3386980"/>
            <a:ext cx="8677275" cy="583497"/>
            <a:chOff x="822783" y="1771650"/>
            <a:chExt cx="4905565" cy="923925"/>
          </a:xfrm>
        </p:grpSpPr>
        <p:sp>
          <p:nvSpPr>
            <p:cNvPr id="57" name="Rectangle 56"/>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57"/>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Title 3"/>
          <p:cNvSpPr>
            <a:spLocks noGrp="1"/>
          </p:cNvSpPr>
          <p:nvPr>
            <p:ph type="title"/>
          </p:nvPr>
        </p:nvSpPr>
        <p:spPr/>
        <p:txBody>
          <a:bodyPr>
            <a:normAutofit/>
          </a:bodyPr>
          <a:lstStyle/>
          <a:p>
            <a:r>
              <a:rPr lang="en-US" sz="2400" dirty="0" smtClean="0"/>
              <a:t>CDISC SHARE </a:t>
            </a:r>
            <a:endParaRPr lang="en-US" dirty="0"/>
          </a:p>
        </p:txBody>
      </p:sp>
      <p:sp>
        <p:nvSpPr>
          <p:cNvPr id="2" name="Content Placeholder 1"/>
          <p:cNvSpPr>
            <a:spLocks noGrp="1"/>
          </p:cNvSpPr>
          <p:nvPr>
            <p:ph idx="1"/>
          </p:nvPr>
        </p:nvSpPr>
        <p:spPr>
          <a:xfrm>
            <a:off x="403760" y="693709"/>
            <a:ext cx="8511639" cy="3276768"/>
          </a:xfrm>
        </p:spPr>
        <p:txBody>
          <a:bodyPr/>
          <a:lstStyle/>
          <a:p>
            <a:pPr marL="231775" indent="0">
              <a:spcBef>
                <a:spcPts val="800"/>
              </a:spcBef>
              <a:buNone/>
            </a:pPr>
            <a:r>
              <a:rPr lang="en-US" sz="1300" dirty="0"/>
              <a:t>CDISC standards are open and freely available as published PDFs on CDISC </a:t>
            </a:r>
            <a:r>
              <a:rPr lang="en-US" sz="1300" dirty="0" smtClean="0"/>
              <a:t>Website.</a:t>
            </a:r>
          </a:p>
          <a:p>
            <a:pPr marL="231775" indent="0">
              <a:spcBef>
                <a:spcPts val="800"/>
              </a:spcBef>
              <a:buNone/>
            </a:pPr>
            <a:r>
              <a:rPr lang="en-US" sz="1300" dirty="0" smtClean="0"/>
              <a:t>CDISC Shared Health And Research Electronic library (SHARE) </a:t>
            </a:r>
            <a:r>
              <a:rPr lang="en-US" sz="1300" dirty="0"/>
              <a:t>was launched </a:t>
            </a:r>
            <a:r>
              <a:rPr lang="en-US" sz="1300" dirty="0" smtClean="0"/>
              <a:t>o </a:t>
            </a:r>
            <a:r>
              <a:rPr lang="en-US" sz="1300" dirty="0"/>
              <a:t>provide machine-readable versions of CDISC standards, the .</a:t>
            </a:r>
          </a:p>
          <a:p>
            <a:pPr marL="231775" indent="0">
              <a:spcBef>
                <a:spcPts val="800"/>
              </a:spcBef>
              <a:buNone/>
            </a:pPr>
            <a:r>
              <a:rPr lang="en-US" sz="1300" dirty="0"/>
              <a:t>The standards allow developing, integrating and accessing CDISC standards metadata electronically. </a:t>
            </a:r>
          </a:p>
          <a:p>
            <a:pPr marL="231775" indent="0">
              <a:spcBef>
                <a:spcPts val="800"/>
              </a:spcBef>
              <a:buNone/>
            </a:pPr>
            <a:r>
              <a:rPr lang="en-US" sz="1300" dirty="0"/>
              <a:t>CDISC SHARE </a:t>
            </a:r>
            <a:r>
              <a:rPr lang="en-US" sz="1300" dirty="0" smtClean="0"/>
              <a:t>eases the implementation of </a:t>
            </a:r>
            <a:r>
              <a:rPr lang="en-US" sz="1300" dirty="0"/>
              <a:t>CDISC standards in electronic systems such as clinical data management systems, mobile apps, and learning health systems. </a:t>
            </a:r>
          </a:p>
          <a:p>
            <a:pPr marL="231775" indent="0">
              <a:spcBef>
                <a:spcPts val="800"/>
              </a:spcBef>
              <a:buNone/>
            </a:pPr>
            <a:r>
              <a:rPr lang="en-US" sz="1300" dirty="0"/>
              <a:t>It also increases accessibility of these standards to programmers, data managers and biostatisticians. </a:t>
            </a:r>
          </a:p>
          <a:p>
            <a:pPr marL="231775" indent="0">
              <a:spcBef>
                <a:spcPts val="800"/>
              </a:spcBef>
              <a:buNone/>
            </a:pPr>
            <a:r>
              <a:rPr lang="en-US" sz="1300" dirty="0"/>
              <a:t>Implementing CDISC SHARE’s standards </a:t>
            </a:r>
            <a:r>
              <a:rPr lang="en-US" sz="1300" dirty="0" smtClean="0"/>
              <a:t>facilitates </a:t>
            </a:r>
            <a:r>
              <a:rPr lang="en-US" sz="1300" dirty="0"/>
              <a:t>collecting, aggregating and analyzing standardized data from early design to end analysis. </a:t>
            </a:r>
          </a:p>
          <a:p>
            <a:pPr marL="231775" indent="0">
              <a:spcBef>
                <a:spcPts val="800"/>
              </a:spcBef>
              <a:buNone/>
            </a:pPr>
            <a:r>
              <a:rPr lang="en-US" sz="1300" dirty="0"/>
              <a:t>CDISC SHARE </a:t>
            </a:r>
            <a:r>
              <a:rPr lang="en-US" sz="1300" dirty="0" smtClean="0"/>
              <a:t>supports in developing</a:t>
            </a:r>
            <a:r>
              <a:rPr lang="en-US" sz="1300" dirty="0"/>
              <a:t>, managing and re-using metadata for new Therapeutic Area standards, other specialized implementations of the Standard Data Tabulation Model (SDTM) such as the </a:t>
            </a:r>
            <a:r>
              <a:rPr lang="en-US" sz="1300" dirty="0" smtClean="0"/>
              <a:t>Pharmacogenomics/Genetics </a:t>
            </a:r>
            <a:r>
              <a:rPr lang="en-US" sz="1300" dirty="0"/>
              <a:t>and Medical devices Implementation Guides.</a:t>
            </a:r>
          </a:p>
          <a:p>
            <a:pPr marL="231775" indent="0">
              <a:spcBef>
                <a:spcPts val="800"/>
              </a:spcBef>
              <a:buNone/>
            </a:pPr>
            <a:r>
              <a:rPr lang="en-US" sz="1300" dirty="0"/>
              <a:t>CDISC SHARE serves as a critical tool for developing and sharing biomedical concepts and furthering CDISC innovations for the clinical research community.</a:t>
            </a:r>
          </a:p>
        </p:txBody>
      </p:sp>
      <p:sp>
        <p:nvSpPr>
          <p:cNvPr id="6" name="Isosceles Triangle 5"/>
          <p:cNvSpPr/>
          <p:nvPr/>
        </p:nvSpPr>
        <p:spPr>
          <a:xfrm rot="5400000">
            <a:off x="371647" y="780024"/>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p:cNvSpPr/>
          <p:nvPr/>
        </p:nvSpPr>
        <p:spPr>
          <a:xfrm rot="5400000">
            <a:off x="410375" y="780024"/>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p:cNvSpPr/>
          <p:nvPr/>
        </p:nvSpPr>
        <p:spPr>
          <a:xfrm rot="5400000">
            <a:off x="371647" y="1565337"/>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8"/>
          <p:cNvSpPr/>
          <p:nvPr/>
        </p:nvSpPr>
        <p:spPr>
          <a:xfrm rot="5400000">
            <a:off x="410375" y="1565337"/>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p:cNvSpPr/>
          <p:nvPr/>
        </p:nvSpPr>
        <p:spPr>
          <a:xfrm rot="5400000">
            <a:off x="371647" y="1866525"/>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p:cNvSpPr/>
          <p:nvPr/>
        </p:nvSpPr>
        <p:spPr>
          <a:xfrm rot="5400000">
            <a:off x="410375" y="1866525"/>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rot="5400000">
            <a:off x="371647" y="2311570"/>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rot="5400000">
            <a:off x="410375" y="2311570"/>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Isosceles Triangle 32"/>
          <p:cNvSpPr/>
          <p:nvPr/>
        </p:nvSpPr>
        <p:spPr>
          <a:xfrm rot="5400000">
            <a:off x="371647" y="2658410"/>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Isosceles Triangle 33"/>
          <p:cNvSpPr/>
          <p:nvPr/>
        </p:nvSpPr>
        <p:spPr>
          <a:xfrm rot="5400000">
            <a:off x="410375" y="2658410"/>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p:cNvSpPr/>
          <p:nvPr/>
        </p:nvSpPr>
        <p:spPr>
          <a:xfrm rot="5400000">
            <a:off x="371647" y="3150097"/>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Isosceles Triangle 39"/>
          <p:cNvSpPr/>
          <p:nvPr/>
        </p:nvSpPr>
        <p:spPr>
          <a:xfrm rot="5400000">
            <a:off x="410375" y="3150097"/>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Isosceles Triangle 41"/>
          <p:cNvSpPr/>
          <p:nvPr/>
        </p:nvSpPr>
        <p:spPr>
          <a:xfrm rot="5400000">
            <a:off x="365879" y="3873399"/>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p:cNvSpPr/>
          <p:nvPr/>
        </p:nvSpPr>
        <p:spPr>
          <a:xfrm rot="5400000">
            <a:off x="399411" y="3867517"/>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Isosceles Triangle 65"/>
          <p:cNvSpPr/>
          <p:nvPr/>
        </p:nvSpPr>
        <p:spPr>
          <a:xfrm rot="5400000">
            <a:off x="371647" y="1084824"/>
            <a:ext cx="171288" cy="112861"/>
          </a:xfrm>
          <a:prstGeom prst="triangle">
            <a:avLst/>
          </a:prstGeom>
          <a:solidFill>
            <a:srgbClr val="FDD69D"/>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rot="5400000">
            <a:off x="410375" y="1084824"/>
            <a:ext cx="171288" cy="112861"/>
          </a:xfrm>
          <a:prstGeom prst="triangle">
            <a:avLst/>
          </a:prstGeom>
          <a:solidFill>
            <a:srgbClr val="FA990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1653927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421"/>
          <p:cNvGrpSpPr/>
          <p:nvPr/>
        </p:nvGrpSpPr>
        <p:grpSpPr>
          <a:xfrm>
            <a:off x="428625" y="3772996"/>
            <a:ext cx="8677275" cy="583497"/>
            <a:chOff x="822783" y="1771650"/>
            <a:chExt cx="4905565" cy="923925"/>
          </a:xfrm>
        </p:grpSpPr>
        <p:sp>
          <p:nvSpPr>
            <p:cNvPr id="87" name="Rectangle 86"/>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8" name="Rectangle 87"/>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80" name="Group 421"/>
          <p:cNvGrpSpPr/>
          <p:nvPr/>
        </p:nvGrpSpPr>
        <p:grpSpPr>
          <a:xfrm>
            <a:off x="428625" y="3507178"/>
            <a:ext cx="8677275" cy="583497"/>
            <a:chOff x="822783" y="1771650"/>
            <a:chExt cx="4905565" cy="923925"/>
          </a:xfrm>
        </p:grpSpPr>
        <p:sp>
          <p:nvSpPr>
            <p:cNvPr id="81" name="Rectangle 80"/>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2" name="Rectangle 81"/>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7" name="Group 421"/>
          <p:cNvGrpSpPr/>
          <p:nvPr/>
        </p:nvGrpSpPr>
        <p:grpSpPr>
          <a:xfrm>
            <a:off x="428625" y="3039346"/>
            <a:ext cx="8677275" cy="583497"/>
            <a:chOff x="822783" y="1771650"/>
            <a:chExt cx="4905565" cy="923925"/>
          </a:xfrm>
        </p:grpSpPr>
        <p:sp>
          <p:nvSpPr>
            <p:cNvPr id="78" name="Rectangle 77"/>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9" name="Rectangle 78"/>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9" name="Group 421"/>
          <p:cNvGrpSpPr/>
          <p:nvPr/>
        </p:nvGrpSpPr>
        <p:grpSpPr>
          <a:xfrm>
            <a:off x="428625" y="2752263"/>
            <a:ext cx="8677275" cy="583497"/>
            <a:chOff x="822783" y="1771650"/>
            <a:chExt cx="4905565" cy="923925"/>
          </a:xfrm>
        </p:grpSpPr>
        <p:sp>
          <p:nvSpPr>
            <p:cNvPr id="60" name="Rectangle 59"/>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Rectangle 60"/>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71" name="Group 421"/>
          <p:cNvGrpSpPr/>
          <p:nvPr/>
        </p:nvGrpSpPr>
        <p:grpSpPr>
          <a:xfrm>
            <a:off x="428625" y="1268818"/>
            <a:ext cx="8677275" cy="583497"/>
            <a:chOff x="822783" y="1771650"/>
            <a:chExt cx="4905565" cy="923925"/>
          </a:xfrm>
        </p:grpSpPr>
        <p:sp>
          <p:nvSpPr>
            <p:cNvPr id="72" name="Rectangle 71"/>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3" name="Rectangle 72"/>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3" name="Group 421"/>
          <p:cNvGrpSpPr/>
          <p:nvPr/>
        </p:nvGrpSpPr>
        <p:grpSpPr>
          <a:xfrm>
            <a:off x="428625" y="2251681"/>
            <a:ext cx="8677275" cy="583497"/>
            <a:chOff x="822783" y="1771650"/>
            <a:chExt cx="4905565" cy="923925"/>
          </a:xfrm>
        </p:grpSpPr>
        <p:sp>
          <p:nvSpPr>
            <p:cNvPr id="54" name="Rectangle 53"/>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Rectangle 54"/>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21"/>
          <p:cNvGrpSpPr/>
          <p:nvPr/>
        </p:nvGrpSpPr>
        <p:grpSpPr>
          <a:xfrm>
            <a:off x="428625" y="1805964"/>
            <a:ext cx="8677275" cy="583497"/>
            <a:chOff x="822783" y="1771650"/>
            <a:chExt cx="4905565" cy="923925"/>
          </a:xfrm>
        </p:grpSpPr>
        <p:sp>
          <p:nvSpPr>
            <p:cNvPr id="51" name="Rectangle 50"/>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Rectangle 51"/>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7" name="Group 421"/>
          <p:cNvGrpSpPr/>
          <p:nvPr/>
        </p:nvGrpSpPr>
        <p:grpSpPr>
          <a:xfrm>
            <a:off x="428625" y="1528133"/>
            <a:ext cx="8677275" cy="583497"/>
            <a:chOff x="822783" y="1771650"/>
            <a:chExt cx="4905565" cy="923925"/>
          </a:xfrm>
        </p:grpSpPr>
        <p:sp>
          <p:nvSpPr>
            <p:cNvPr id="48" name="Rectangle 47"/>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Rectangle 48"/>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8" name="Group 421"/>
          <p:cNvGrpSpPr/>
          <p:nvPr/>
        </p:nvGrpSpPr>
        <p:grpSpPr>
          <a:xfrm>
            <a:off x="428625" y="1064807"/>
            <a:ext cx="8677275" cy="360196"/>
            <a:chOff x="822783" y="2125231"/>
            <a:chExt cx="4905565" cy="570344"/>
          </a:xfrm>
        </p:grpSpPr>
        <p:sp>
          <p:nvSpPr>
            <p:cNvPr id="69" name="Rectangle 68"/>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0" name="Rectangle 69"/>
            <p:cNvSpPr/>
            <p:nvPr/>
          </p:nvSpPr>
          <p:spPr>
            <a:xfrm>
              <a:off x="822783" y="2125231"/>
              <a:ext cx="4905565" cy="57034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6" name="Group 421"/>
          <p:cNvGrpSpPr/>
          <p:nvPr/>
        </p:nvGrpSpPr>
        <p:grpSpPr>
          <a:xfrm>
            <a:off x="428625" y="1056834"/>
            <a:ext cx="8677275" cy="583497"/>
            <a:chOff x="822783" y="1771650"/>
            <a:chExt cx="4905565" cy="923925"/>
          </a:xfrm>
        </p:grpSpPr>
        <p:sp>
          <p:nvSpPr>
            <p:cNvPr id="27" name="Rectangle 26"/>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p:cNvSpPr/>
            <p:nvPr/>
          </p:nvSpPr>
          <p:spPr>
            <a:xfrm>
              <a:off x="822783" y="1771650"/>
              <a:ext cx="4905565" cy="92392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62" name="Group 421"/>
          <p:cNvGrpSpPr/>
          <p:nvPr/>
        </p:nvGrpSpPr>
        <p:grpSpPr>
          <a:xfrm>
            <a:off x="428625" y="794718"/>
            <a:ext cx="8677275" cy="360196"/>
            <a:chOff x="822783" y="2125231"/>
            <a:chExt cx="4905565" cy="570344"/>
          </a:xfrm>
        </p:grpSpPr>
        <p:sp>
          <p:nvSpPr>
            <p:cNvPr id="63" name="Rectangle 62"/>
            <p:cNvSpPr/>
            <p:nvPr/>
          </p:nvSpPr>
          <p:spPr>
            <a:xfrm>
              <a:off x="828675" y="2209799"/>
              <a:ext cx="4829176" cy="485775"/>
            </a:xfrm>
            <a:prstGeom prst="rect">
              <a:avLst/>
            </a:prstGeom>
            <a:solidFill>
              <a:schemeClr val="bg1">
                <a:lumMod val="95000"/>
              </a:schemeClr>
            </a:solidFill>
            <a:ln w="9525">
              <a:noFill/>
            </a:ln>
            <a:effectLst>
              <a:outerShdw blurRad="127000" dist="38100" dir="5400000" sx="95000" sy="95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4" name="Rectangle 63"/>
            <p:cNvSpPr/>
            <p:nvPr/>
          </p:nvSpPr>
          <p:spPr>
            <a:xfrm>
              <a:off x="822783" y="2125231"/>
              <a:ext cx="4905565" cy="57034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Title 3"/>
          <p:cNvSpPr>
            <a:spLocks noGrp="1"/>
          </p:cNvSpPr>
          <p:nvPr>
            <p:ph type="title"/>
          </p:nvPr>
        </p:nvSpPr>
        <p:spPr/>
        <p:txBody>
          <a:bodyPr/>
          <a:lstStyle/>
          <a:p>
            <a:r>
              <a:rPr lang="en-US" dirty="0"/>
              <a:t>Controlled TERMINOLOGY</a:t>
            </a:r>
          </a:p>
        </p:txBody>
      </p:sp>
      <p:sp>
        <p:nvSpPr>
          <p:cNvPr id="2" name="Content Placeholder 1"/>
          <p:cNvSpPr>
            <a:spLocks noGrp="1"/>
          </p:cNvSpPr>
          <p:nvPr>
            <p:ph idx="1"/>
          </p:nvPr>
        </p:nvSpPr>
        <p:spPr/>
        <p:txBody>
          <a:bodyPr/>
          <a:lstStyle/>
          <a:p>
            <a:pPr marL="231775" indent="0">
              <a:spcBef>
                <a:spcPts val="600"/>
              </a:spcBef>
              <a:buNone/>
            </a:pPr>
            <a:r>
              <a:rPr lang="en-US" sz="1300" dirty="0"/>
              <a:t>CDISC Controlled Terminology is the set of </a:t>
            </a:r>
            <a:r>
              <a:rPr lang="en-US" sz="1300" u="sng" dirty="0"/>
              <a:t>CDISC-developed</a:t>
            </a:r>
            <a:r>
              <a:rPr lang="en-US" sz="1300" dirty="0"/>
              <a:t> or </a:t>
            </a:r>
            <a:r>
              <a:rPr lang="en-US" sz="1300" u="sng" dirty="0"/>
              <a:t>CDISC-adopted</a:t>
            </a:r>
            <a:r>
              <a:rPr lang="en-US" sz="1300" dirty="0"/>
              <a:t> standard expressions (values) used with data items within CDISC-defined datasets. </a:t>
            </a:r>
          </a:p>
          <a:p>
            <a:pPr marL="231775" indent="0">
              <a:spcBef>
                <a:spcPts val="600"/>
              </a:spcBef>
              <a:buNone/>
            </a:pPr>
            <a:r>
              <a:rPr lang="en-US" sz="1300" dirty="0"/>
              <a:t>CDISC, </a:t>
            </a:r>
            <a:r>
              <a:rPr lang="en-US" sz="1300" u="sng" dirty="0"/>
              <a:t>in collaboration </a:t>
            </a:r>
            <a:r>
              <a:rPr lang="en-US" sz="1300" dirty="0"/>
              <a:t>with the National Cancer Institute's Enterprise Vocabulary Services (EVS), supports the controlled terminology needs of </a:t>
            </a:r>
            <a:r>
              <a:rPr lang="en-US" sz="1300" u="sng" dirty="0"/>
              <a:t>CDISC Foundational and Therapeutic Area Standards</a:t>
            </a:r>
            <a:r>
              <a:rPr lang="en-US" sz="1300" dirty="0"/>
              <a:t>. </a:t>
            </a:r>
          </a:p>
          <a:p>
            <a:pPr marL="231775" indent="0">
              <a:spcBef>
                <a:spcPts val="600"/>
              </a:spcBef>
              <a:buNone/>
            </a:pPr>
            <a:r>
              <a:rPr lang="en-US" sz="1300" dirty="0"/>
              <a:t>CDISC Controlled Terminology is </a:t>
            </a:r>
            <a:r>
              <a:rPr lang="en-US" sz="1300" u="sng" dirty="0"/>
              <a:t>maintained and distributed </a:t>
            </a:r>
            <a:r>
              <a:rPr lang="en-US" sz="1300" dirty="0"/>
              <a:t>as part of </a:t>
            </a:r>
            <a:r>
              <a:rPr lang="en-US" sz="1300" u="sng" dirty="0"/>
              <a:t>NCI Thesaurus </a:t>
            </a:r>
            <a:r>
              <a:rPr lang="en-US" sz="1300" dirty="0"/>
              <a:t>on an NCI File Transfer Protocol (FTP) site and is available for direct download on </a:t>
            </a:r>
            <a:r>
              <a:rPr lang="en-US" sz="1300" dirty="0" smtClean="0"/>
              <a:t>the </a:t>
            </a:r>
            <a:r>
              <a:rPr lang="en-US" sz="1300" dirty="0"/>
              <a:t>page.  </a:t>
            </a:r>
          </a:p>
          <a:p>
            <a:pPr marL="231775" indent="0">
              <a:spcBef>
                <a:spcPts val="600"/>
              </a:spcBef>
              <a:buNone/>
            </a:pPr>
            <a:r>
              <a:rPr lang="en-US" sz="1300" dirty="0"/>
              <a:t>It is available in Excel, text, odm.xml, pdf, html and OWL/RDF formats.  </a:t>
            </a:r>
          </a:p>
          <a:p>
            <a:pPr marL="231775" indent="0">
              <a:spcBef>
                <a:spcPts val="600"/>
              </a:spcBef>
              <a:buNone/>
            </a:pPr>
            <a:r>
              <a:rPr lang="en-US" sz="1300" dirty="0"/>
              <a:t>New requests or changes to existing terminology can be accessed through the NCI/EVS New Term Request Page and is available for direct download on </a:t>
            </a:r>
            <a:r>
              <a:rPr lang="en-US" sz="1300" dirty="0" smtClean="0"/>
              <a:t>the </a:t>
            </a:r>
            <a:r>
              <a:rPr lang="en-US" sz="1300" dirty="0"/>
              <a:t>page.</a:t>
            </a:r>
          </a:p>
          <a:p>
            <a:pPr marL="231775" indent="0">
              <a:spcBef>
                <a:spcPts val="600"/>
              </a:spcBef>
              <a:buNone/>
            </a:pPr>
            <a:r>
              <a:rPr lang="en-US" sz="1300" dirty="0"/>
              <a:t>As of 29 September 2017 the CDASH, SDTM, SEND, ADaM, and Protocol Controlled Terminology files have been updated on the NCI-EVS Ftp site. </a:t>
            </a:r>
          </a:p>
          <a:p>
            <a:pPr marL="231775" indent="0">
              <a:spcBef>
                <a:spcPts val="600"/>
              </a:spcBef>
              <a:buNone/>
            </a:pPr>
            <a:r>
              <a:rPr lang="en-US" sz="1300" dirty="0"/>
              <a:t>The dates of the new files are 2017-09-29.</a:t>
            </a:r>
          </a:p>
          <a:p>
            <a:pPr marL="231775" indent="0">
              <a:spcBef>
                <a:spcPts val="600"/>
              </a:spcBef>
              <a:buNone/>
            </a:pPr>
            <a:r>
              <a:rPr lang="en-US" sz="1300" dirty="0"/>
              <a:t>These terminology files replace all older CDASH, SDTM, SEND, ADaM and Protocol files and include terms from Review Package 31.</a:t>
            </a:r>
          </a:p>
          <a:p>
            <a:pPr marL="231775" indent="0">
              <a:spcBef>
                <a:spcPts val="600"/>
              </a:spcBef>
              <a:buNone/>
            </a:pPr>
            <a:r>
              <a:rPr lang="en-US" sz="1300" dirty="0"/>
              <a:t>There are approximately 617 new QRS terms and 371 new terms across CDASH, SDTM, SEND, ADaM and Protocol.</a:t>
            </a:r>
          </a:p>
          <a:p>
            <a:pPr marL="231775" indent="0">
              <a:spcBef>
                <a:spcPts val="600"/>
              </a:spcBef>
              <a:buNone/>
            </a:pPr>
            <a:r>
              <a:rPr lang="en-US" sz="1300" dirty="0"/>
              <a:t>CDISC Controlled Terminology is also available through SHARE Exports.</a:t>
            </a:r>
          </a:p>
        </p:txBody>
      </p:sp>
      <p:sp>
        <p:nvSpPr>
          <p:cNvPr id="6" name="Isosceles Triangle 5"/>
          <p:cNvSpPr/>
          <p:nvPr/>
        </p:nvSpPr>
        <p:spPr>
          <a:xfrm rot="5400000">
            <a:off x="376611" y="782692"/>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p:cNvSpPr/>
          <p:nvPr/>
        </p:nvSpPr>
        <p:spPr>
          <a:xfrm rot="5400000">
            <a:off x="413509" y="782692"/>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p:cNvSpPr/>
          <p:nvPr/>
        </p:nvSpPr>
        <p:spPr>
          <a:xfrm rot="5400000">
            <a:off x="376611" y="1762865"/>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p:cNvSpPr/>
          <p:nvPr/>
        </p:nvSpPr>
        <p:spPr>
          <a:xfrm rot="5400000">
            <a:off x="413509" y="1762865"/>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rot="5400000">
            <a:off x="376611" y="2197276"/>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rot="5400000">
            <a:off x="413509" y="2197276"/>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Isosceles Triangle 32"/>
          <p:cNvSpPr/>
          <p:nvPr/>
        </p:nvSpPr>
        <p:spPr>
          <a:xfrm rot="5400000">
            <a:off x="376611" y="2480323"/>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Isosceles Triangle 33"/>
          <p:cNvSpPr/>
          <p:nvPr/>
        </p:nvSpPr>
        <p:spPr>
          <a:xfrm rot="5400000">
            <a:off x="413509" y="2480323"/>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p:cNvSpPr/>
          <p:nvPr/>
        </p:nvSpPr>
        <p:spPr>
          <a:xfrm rot="5400000">
            <a:off x="376611" y="2950742"/>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Isosceles Triangle 39"/>
          <p:cNvSpPr/>
          <p:nvPr/>
        </p:nvSpPr>
        <p:spPr>
          <a:xfrm rot="5400000">
            <a:off x="413509" y="2950742"/>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Isosceles Triangle 41"/>
          <p:cNvSpPr/>
          <p:nvPr/>
        </p:nvSpPr>
        <p:spPr>
          <a:xfrm rot="5400000">
            <a:off x="376611" y="3404328"/>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Isosceles Triangle 42"/>
          <p:cNvSpPr/>
          <p:nvPr/>
        </p:nvSpPr>
        <p:spPr>
          <a:xfrm rot="5400000">
            <a:off x="413509" y="3404328"/>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Isosceles Triangle 65"/>
          <p:cNvSpPr/>
          <p:nvPr/>
        </p:nvSpPr>
        <p:spPr>
          <a:xfrm rot="5400000">
            <a:off x="376611" y="1246985"/>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p:cNvSpPr/>
          <p:nvPr/>
        </p:nvSpPr>
        <p:spPr>
          <a:xfrm rot="5400000">
            <a:off x="413509" y="1246985"/>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Isosceles Triangle 83"/>
          <p:cNvSpPr/>
          <p:nvPr/>
        </p:nvSpPr>
        <p:spPr>
          <a:xfrm rot="5400000">
            <a:off x="376611" y="3697278"/>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Isosceles Triangle 84"/>
          <p:cNvSpPr/>
          <p:nvPr/>
        </p:nvSpPr>
        <p:spPr>
          <a:xfrm rot="5400000">
            <a:off x="413509" y="3697278"/>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Isosceles Triangle 89"/>
          <p:cNvSpPr/>
          <p:nvPr/>
        </p:nvSpPr>
        <p:spPr>
          <a:xfrm rot="5400000">
            <a:off x="376611" y="4165810"/>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Isosceles Triangle 90"/>
          <p:cNvSpPr/>
          <p:nvPr/>
        </p:nvSpPr>
        <p:spPr>
          <a:xfrm rot="5400000">
            <a:off x="413509" y="4165810"/>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Isosceles Triangle 92"/>
          <p:cNvSpPr/>
          <p:nvPr/>
        </p:nvSpPr>
        <p:spPr>
          <a:xfrm rot="5400000">
            <a:off x="376611" y="4422985"/>
            <a:ext cx="163190" cy="107526"/>
          </a:xfrm>
          <a:prstGeom prst="triangle">
            <a:avLst/>
          </a:prstGeom>
          <a:solidFill>
            <a:srgbClr val="EE96BC"/>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Isosceles Triangle 93"/>
          <p:cNvSpPr/>
          <p:nvPr/>
        </p:nvSpPr>
        <p:spPr>
          <a:xfrm rot="5400000">
            <a:off x="413509" y="4422985"/>
            <a:ext cx="163190" cy="107526"/>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1274789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34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p:cNvSpPr txBox="1">
            <a:spLocks/>
          </p:cNvSpPr>
          <p:nvPr/>
        </p:nvSpPr>
        <p:spPr>
          <a:xfrm>
            <a:off x="2911570" y="1179115"/>
            <a:ext cx="5775230" cy="3172697"/>
          </a:xfrm>
          <a:prstGeom prst="rect">
            <a:avLst/>
          </a:prstGeom>
          <a:solidFill>
            <a:srgbClr val="6DCFF6"/>
          </a:solidFill>
          <a:ln w="12700">
            <a:solidFill>
              <a:srgbClr val="6DCFF6"/>
            </a:solidFill>
            <a:miter lim="800000"/>
            <a:headEnd/>
            <a:tailEnd/>
          </a:ln>
        </p:spPr>
        <p:txBody>
          <a:bodyPr anchor="ctr">
            <a:noAutofit/>
          </a:bodyPr>
          <a:lstStyle>
            <a:lvl1pPr marL="342891" indent="-342891" algn="l" defTabSz="914377" rtl="0" eaLnBrk="1" latinLnBrk="0" hangingPunct="1">
              <a:spcBef>
                <a:spcPct val="20000"/>
              </a:spcBef>
              <a:buClr>
                <a:srgbClr val="4E84C4"/>
              </a:buClr>
              <a:buFont typeface="Wingdings" pitchFamily="2" charset="2"/>
              <a:buChar char="§"/>
              <a:defRPr sz="2000" kern="1200">
                <a:solidFill>
                  <a:schemeClr val="tx1"/>
                </a:solidFill>
                <a:latin typeface="+mj-lt"/>
                <a:ea typeface="+mn-ea"/>
                <a:cs typeface="Arial" pitchFamily="34" charset="0"/>
              </a:defRPr>
            </a:lvl1pPr>
            <a:lvl2pPr marL="742932" indent="-285744" algn="l" defTabSz="914377" rtl="0" eaLnBrk="1" latinLnBrk="0" hangingPunct="1">
              <a:spcBef>
                <a:spcPct val="20000"/>
              </a:spcBef>
              <a:buClr>
                <a:srgbClr val="4E84C4"/>
              </a:buClr>
              <a:buFont typeface="Myriad Pro" pitchFamily="34" charset="0"/>
              <a:buChar char="–"/>
              <a:defRPr sz="2000" kern="1200">
                <a:solidFill>
                  <a:schemeClr val="tx1"/>
                </a:solidFill>
                <a:latin typeface="+mj-lt"/>
                <a:ea typeface="+mn-ea"/>
                <a:cs typeface="Arial" pitchFamily="34" charset="0"/>
              </a:defRPr>
            </a:lvl2pPr>
            <a:lvl3pPr marL="1142971" indent="-228594" algn="l" defTabSz="914377" rtl="0" eaLnBrk="1" latinLnBrk="0" hangingPunct="1">
              <a:spcBef>
                <a:spcPct val="20000"/>
              </a:spcBef>
              <a:buClr>
                <a:srgbClr val="4E84C4"/>
              </a:buClr>
              <a:buFont typeface="Courier New" pitchFamily="49" charset="0"/>
              <a:buChar char="o"/>
              <a:defRPr sz="1867" kern="1200">
                <a:solidFill>
                  <a:schemeClr val="tx1"/>
                </a:solidFill>
                <a:latin typeface="+mj-lt"/>
                <a:ea typeface="+mn-ea"/>
                <a:cs typeface="Arial" pitchFamily="34" charset="0"/>
              </a:defRPr>
            </a:lvl3pPr>
            <a:lvl4pPr marL="1600160" indent="-228594" algn="l" defTabSz="914377" rtl="0" eaLnBrk="1" latinLnBrk="0" hangingPunct="1">
              <a:spcBef>
                <a:spcPct val="20000"/>
              </a:spcBef>
              <a:buClr>
                <a:srgbClr val="4E84C4"/>
              </a:buClr>
              <a:buFont typeface="Arial" pitchFamily="34" charset="0"/>
              <a:buChar char="•"/>
              <a:defRPr sz="1600" kern="1200" baseline="0">
                <a:solidFill>
                  <a:schemeClr val="tx1"/>
                </a:solidFill>
                <a:latin typeface="+mj-lt"/>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chemeClr val="tx1"/>
              </a:buClr>
              <a:buFont typeface="Arial" panose="020B0604020202020204" pitchFamily="34" charset="0"/>
              <a:buChar char="•"/>
            </a:pPr>
            <a:endParaRPr lang="en-US" altLang="en-US" sz="900" dirty="0"/>
          </a:p>
        </p:txBody>
      </p:sp>
      <p:sp>
        <p:nvSpPr>
          <p:cNvPr id="6" name="Title 5"/>
          <p:cNvSpPr>
            <a:spLocks noGrp="1"/>
          </p:cNvSpPr>
          <p:nvPr>
            <p:ph type="title"/>
          </p:nvPr>
        </p:nvSpPr>
        <p:spPr/>
        <p:txBody>
          <a:bodyPr>
            <a:normAutofit/>
          </a:bodyPr>
          <a:lstStyle/>
          <a:p>
            <a:r>
              <a:rPr lang="en-US" dirty="0"/>
              <a:t>Confidentiality </a:t>
            </a:r>
            <a:r>
              <a:rPr lang="en-US" dirty="0" smtClean="0"/>
              <a:t>Statement</a:t>
            </a:r>
            <a:endParaRPr lang="en-US" dirty="0"/>
          </a:p>
        </p:txBody>
      </p:sp>
      <p:sp>
        <p:nvSpPr>
          <p:cNvPr id="10" name="Content Placeholder 2"/>
          <p:cNvSpPr>
            <a:spLocks noGrp="1"/>
          </p:cNvSpPr>
          <p:nvPr>
            <p:ph idx="1"/>
          </p:nvPr>
        </p:nvSpPr>
        <p:spPr>
          <a:xfrm>
            <a:off x="3009541" y="976734"/>
            <a:ext cx="5905859" cy="3275146"/>
          </a:xfrm>
          <a:solidFill>
            <a:schemeClr val="bg1">
              <a:lumMod val="95000"/>
            </a:schemeClr>
          </a:solidFill>
          <a:ln w="12700">
            <a:solidFill>
              <a:srgbClr val="6DCFF6"/>
            </a:solidFill>
            <a:miter lim="800000"/>
            <a:headEnd/>
            <a:tailEnd/>
          </a:ln>
        </p:spPr>
        <p:txBody>
          <a:bodyPr vert="horz" lIns="205740" tIns="34290" rIns="205740" bIns="34290" rtlCol="0" anchor="ctr">
            <a:noAutofit/>
          </a:bodyPr>
          <a:lstStyle/>
          <a:p>
            <a:pPr marL="0" indent="0" algn="just">
              <a:lnSpc>
                <a:spcPct val="150000"/>
              </a:lnSpc>
              <a:spcBef>
                <a:spcPts val="450"/>
              </a:spcBef>
              <a:buClr>
                <a:schemeClr val="tx1"/>
              </a:buClr>
              <a:buNone/>
            </a:pPr>
            <a:r>
              <a:rPr lang="en-US" altLang="en-US" sz="900" dirty="0"/>
              <a:t>This document contains information which is commercially confidential to Tata Consultancy Services Ltd. ("TCS") and is provided for the sole purpose of permitting the recipient to evaluate the proposal submitted within the document. In consideration of the receipt of this document, the recipient agrees to maintain the information it contains in confidence and not to reproduce or otherwise disclose the contents of this document to any person outside the recipient's evaluation team or nominated advisors. The document may not be used, reproduced or disclosed to others, except as specifically permitted by TCS in writing. The recipient of this document, by its retention and use, agrees to take reasonable  endeavours to protect the document and the information it contains from loss or theft.</a:t>
            </a:r>
          </a:p>
          <a:p>
            <a:pPr marL="0" indent="0" algn="just">
              <a:lnSpc>
                <a:spcPct val="150000"/>
              </a:lnSpc>
              <a:spcBef>
                <a:spcPts val="450"/>
              </a:spcBef>
              <a:buClr>
                <a:schemeClr val="tx1"/>
              </a:buClr>
              <a:buNone/>
            </a:pPr>
            <a:endParaRPr lang="en-US" altLang="en-US" sz="900" dirty="0"/>
          </a:p>
          <a:p>
            <a:pPr marL="0" indent="0" algn="just">
              <a:lnSpc>
                <a:spcPct val="150000"/>
              </a:lnSpc>
              <a:spcBef>
                <a:spcPts val="450"/>
              </a:spcBef>
              <a:buClr>
                <a:schemeClr val="tx1"/>
              </a:buClr>
              <a:buNone/>
            </a:pPr>
            <a:r>
              <a:rPr lang="en-US" altLang="en-US" sz="900" dirty="0"/>
              <a:t>© 2017 - TATA Consultancy Services Limited (TCS)</a:t>
            </a:r>
          </a:p>
          <a:p>
            <a:pPr marL="0" indent="0" algn="just">
              <a:lnSpc>
                <a:spcPct val="150000"/>
              </a:lnSpc>
              <a:spcBef>
                <a:spcPts val="450"/>
              </a:spcBef>
              <a:buClr>
                <a:schemeClr val="tx1"/>
              </a:buClr>
              <a:buNone/>
            </a:pPr>
            <a:endParaRPr lang="en-US" altLang="en-US" sz="900" dirty="0"/>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1571" y="671240"/>
            <a:ext cx="697892" cy="697892"/>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927" y="1512831"/>
            <a:ext cx="1993015" cy="2093778"/>
          </a:xfrm>
          <a:prstGeom prst="rect">
            <a:avLst/>
          </a:prstGeom>
        </p:spPr>
      </p:pic>
      <p:cxnSp>
        <p:nvCxnSpPr>
          <p:cNvPr id="4" name="Straight Connector 3"/>
          <p:cNvCxnSpPr/>
          <p:nvPr/>
        </p:nvCxnSpPr>
        <p:spPr>
          <a:xfrm>
            <a:off x="2500313" y="829865"/>
            <a:ext cx="0" cy="3766550"/>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ext Placeholder 4"/>
          <p:cNvSpPr txBox="1">
            <a:spLocks noGrp="1"/>
          </p:cNvSpPr>
          <p:nvPr>
            <p:ph type="body" sz="quarter" idx="4294967295"/>
          </p:nvPr>
        </p:nvSpPr>
        <p:spPr>
          <a:xfrm>
            <a:off x="4297666" y="4896639"/>
            <a:ext cx="2430780" cy="213496"/>
          </a:xfrm>
          <a:prstGeom prst="rect">
            <a:avLst/>
          </a:prstGeom>
        </p:spPr>
        <p:txBody>
          <a:bodyPr>
            <a:normAutofit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580566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6" name="Rounded Rectangle 5"/>
          <p:cNvSpPr/>
          <p:nvPr/>
        </p:nvSpPr>
        <p:spPr>
          <a:xfrm>
            <a:off x="1824246" y="1154704"/>
            <a:ext cx="5817424" cy="2428413"/>
          </a:xfrm>
          <a:prstGeom prst="roundRect">
            <a:avLst>
              <a:gd name="adj" fmla="val 3244"/>
            </a:avLst>
          </a:prstGeom>
          <a:solidFill>
            <a:srgbClr val="92D050"/>
          </a:solidFill>
          <a:ln w="9525">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1893987" y="1220721"/>
            <a:ext cx="5672453" cy="2560488"/>
          </a:xfrm>
          <a:prstGeom prst="roundRect">
            <a:avLst>
              <a:gd name="adj" fmla="val 3140"/>
            </a:avLst>
          </a:prstGeom>
          <a:gradFill flip="none" rotWithShape="1">
            <a:gsLst>
              <a:gs pos="0">
                <a:srgbClr val="E4E6E3"/>
              </a:gs>
              <a:gs pos="100000">
                <a:schemeClr val="bg1">
                  <a:shade val="100000"/>
                  <a:satMod val="11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35387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366495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8054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393165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06262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18882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432932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445552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59363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471984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486033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498654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51175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52437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53842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55104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56247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576521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58914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flipH="1">
            <a:off x="355303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flipH="1">
            <a:off x="358322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flipH="1">
            <a:off x="36835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flipH="1">
            <a:off x="37137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flipH="1">
            <a:off x="382406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flipH="1">
            <a:off x="38542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flipH="1">
            <a:off x="39502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flipH="1">
            <a:off x="39804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flipH="1">
            <a:off x="408124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flipH="1">
            <a:off x="41114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flipH="1">
            <a:off x="420744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flipH="1">
            <a:off x="423764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flipH="1">
            <a:off x="434794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flipH="1">
            <a:off x="43781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flipH="1">
            <a:off x="447414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flipH="1">
            <a:off x="450434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flipH="1">
            <a:off x="46122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flipH="1">
            <a:off x="464245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flipH="1">
            <a:off x="47326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flipH="1">
            <a:off x="476284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flipH="1">
            <a:off x="48659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flipH="1">
            <a:off x="489611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flipH="1">
            <a:off x="499723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flipH="1">
            <a:off x="502742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flipH="1">
            <a:off x="51287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flipH="1">
            <a:off x="515892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flipH="1">
            <a:off x="52637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flipH="1">
            <a:off x="52939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flipH="1">
            <a:off x="53952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flipH="1">
            <a:off x="542545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flipH="1">
            <a:off x="55290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flipH="1">
            <a:off x="555923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flipH="1">
            <a:off x="564429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flipH="1">
            <a:off x="567448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flipH="1">
            <a:off x="57793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flipH="1">
            <a:off x="58095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flipH="1">
            <a:off x="591083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flipH="1">
            <a:off x="594102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60319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1581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2986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64248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65391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667961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68058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flipH="1">
            <a:off x="60431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flipH="1">
            <a:off x="607332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flipH="1">
            <a:off x="61781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p:nvPr/>
        </p:nvSpPr>
        <p:spPr>
          <a:xfrm flipH="1">
            <a:off x="62083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flipH="1">
            <a:off x="63096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flipH="1">
            <a:off x="633985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flipH="1">
            <a:off x="64434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flipH="1">
            <a:off x="647363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flipH="1">
            <a:off x="655869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flipH="1">
            <a:off x="658888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flipH="1">
            <a:off x="66937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flipH="1">
            <a:off x="67239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flipH="1">
            <a:off x="682523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flipH="1">
            <a:off x="685542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301283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313903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27953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340573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353670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flipH="1">
            <a:off x="302711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flipH="1">
            <a:off x="305730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flipH="1">
            <a:off x="31576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flipH="1">
            <a:off x="318785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p:cNvSpPr/>
          <p:nvPr/>
        </p:nvSpPr>
        <p:spPr>
          <a:xfrm flipH="1">
            <a:off x="32981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flipH="1">
            <a:off x="332834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flipH="1">
            <a:off x="34243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flipH="1">
            <a:off x="345455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flipH="1">
            <a:off x="355532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flipH="1">
            <a:off x="358552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87765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flipH="1">
            <a:off x="289193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flipH="1">
            <a:off x="292213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237079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249699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261843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27446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287561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flipH="1">
            <a:off x="238507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flipH="1">
            <a:off x="24152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flipH="1">
            <a:off x="251562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flipH="1">
            <a:off x="254581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flipH="1">
            <a:off x="263706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flipH="1">
            <a:off x="26672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p:cNvSpPr/>
          <p:nvPr/>
        </p:nvSpPr>
        <p:spPr>
          <a:xfrm flipH="1">
            <a:off x="276326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flipH="1">
            <a:off x="27934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p:cNvSpPr/>
          <p:nvPr/>
        </p:nvSpPr>
        <p:spPr>
          <a:xfrm flipH="1">
            <a:off x="289423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p:nvPr/>
        </p:nvSpPr>
        <p:spPr>
          <a:xfrm flipH="1">
            <a:off x="292442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211856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24477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p:cNvSpPr/>
          <p:nvPr/>
        </p:nvSpPr>
        <p:spPr>
          <a:xfrm flipH="1">
            <a:off x="213285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p:cNvSpPr/>
          <p:nvPr/>
        </p:nvSpPr>
        <p:spPr>
          <a:xfrm flipH="1">
            <a:off x="21630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p:cNvSpPr/>
          <p:nvPr/>
        </p:nvSpPr>
        <p:spPr>
          <a:xfrm flipH="1">
            <a:off x="226339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p:cNvSpPr/>
          <p:nvPr/>
        </p:nvSpPr>
        <p:spPr>
          <a:xfrm flipH="1">
            <a:off x="229358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99235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p:cNvSpPr/>
          <p:nvPr/>
        </p:nvSpPr>
        <p:spPr>
          <a:xfrm flipH="1">
            <a:off x="200664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p:cNvSpPr/>
          <p:nvPr/>
        </p:nvSpPr>
        <p:spPr>
          <a:xfrm flipH="1">
            <a:off x="203683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693685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706306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717735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731785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744405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p:cNvSpPr/>
          <p:nvPr/>
        </p:nvSpPr>
        <p:spPr>
          <a:xfrm flipH="1">
            <a:off x="694790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p:cNvSpPr/>
          <p:nvPr/>
        </p:nvSpPr>
        <p:spPr>
          <a:xfrm flipH="1">
            <a:off x="697810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p:cNvSpPr/>
          <p:nvPr/>
        </p:nvSpPr>
        <p:spPr>
          <a:xfrm flipH="1">
            <a:off x="708168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p:nvSpPr>
        <p:spPr>
          <a:xfrm flipH="1">
            <a:off x="711187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p:cNvSpPr/>
          <p:nvPr/>
        </p:nvSpPr>
        <p:spPr>
          <a:xfrm flipH="1">
            <a:off x="719693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flipH="1">
            <a:off x="72271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p:cNvSpPr/>
          <p:nvPr/>
        </p:nvSpPr>
        <p:spPr>
          <a:xfrm flipH="1">
            <a:off x="733197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p:cNvSpPr/>
          <p:nvPr/>
        </p:nvSpPr>
        <p:spPr>
          <a:xfrm flipH="1">
            <a:off x="73621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p:cNvSpPr/>
          <p:nvPr/>
        </p:nvSpPr>
        <p:spPr>
          <a:xfrm flipH="1">
            <a:off x="74634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p:cNvSpPr/>
          <p:nvPr/>
        </p:nvSpPr>
        <p:spPr>
          <a:xfrm flipH="1">
            <a:off x="74936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p:cNvSpPr/>
          <p:nvPr/>
        </p:nvSpPr>
        <p:spPr>
          <a:xfrm>
            <a:off x="2576914" y="1599247"/>
            <a:ext cx="4695035" cy="400110"/>
          </a:xfrm>
          <a:prstGeom prst="rect">
            <a:avLst/>
          </a:prstGeom>
        </p:spPr>
        <p:txBody>
          <a:bodyPr wrap="square">
            <a:spAutoFit/>
          </a:bodyPr>
          <a:lstStyle/>
          <a:p>
            <a:r>
              <a:rPr lang="en-US" sz="2000" b="1" dirty="0">
                <a:solidFill>
                  <a:srgbClr val="595959"/>
                </a:solidFill>
              </a:rPr>
              <a:t>Introduction to </a:t>
            </a:r>
            <a:r>
              <a:rPr lang="en-US" sz="2000" b="1" dirty="0" smtClean="0">
                <a:solidFill>
                  <a:srgbClr val="595959"/>
                </a:solidFill>
              </a:rPr>
              <a:t>CDISC</a:t>
            </a:r>
            <a:endParaRPr lang="en-US" sz="2000" b="1" dirty="0">
              <a:solidFill>
                <a:srgbClr val="595959"/>
              </a:solidFill>
            </a:endParaRPr>
          </a:p>
        </p:txBody>
      </p:sp>
      <p:sp>
        <p:nvSpPr>
          <p:cNvPr id="144" name="Rectangle 143"/>
          <p:cNvSpPr/>
          <p:nvPr/>
        </p:nvSpPr>
        <p:spPr>
          <a:xfrm>
            <a:off x="1986303" y="1588737"/>
            <a:ext cx="495650" cy="461665"/>
          </a:xfrm>
          <a:prstGeom prst="rect">
            <a:avLst/>
          </a:prstGeom>
        </p:spPr>
        <p:txBody>
          <a:bodyPr wrap="none" anchor="ctr">
            <a:spAutoFit/>
          </a:bodyPr>
          <a:lstStyle/>
          <a:p>
            <a:pPr algn="ctr"/>
            <a:r>
              <a:rPr lang="en-US" sz="2400" b="1" dirty="0" smtClean="0">
                <a:solidFill>
                  <a:srgbClr val="DF3E82"/>
                </a:solidFill>
              </a:rPr>
              <a:t>01</a:t>
            </a:r>
            <a:endParaRPr lang="en-US" sz="2400" b="1" dirty="0">
              <a:solidFill>
                <a:srgbClr val="DF3E82"/>
              </a:solidFill>
            </a:endParaRPr>
          </a:p>
        </p:txBody>
      </p:sp>
      <p:sp>
        <p:nvSpPr>
          <p:cNvPr id="145" name="Rectangle 144"/>
          <p:cNvSpPr/>
          <p:nvPr/>
        </p:nvSpPr>
        <p:spPr>
          <a:xfrm>
            <a:off x="2586434" y="1980250"/>
            <a:ext cx="4695035" cy="400110"/>
          </a:xfrm>
          <a:prstGeom prst="rect">
            <a:avLst/>
          </a:prstGeom>
        </p:spPr>
        <p:txBody>
          <a:bodyPr wrap="square">
            <a:spAutoFit/>
          </a:bodyPr>
          <a:lstStyle/>
          <a:p>
            <a:r>
              <a:rPr lang="en-US" sz="2000" b="1" dirty="0" smtClean="0">
                <a:solidFill>
                  <a:srgbClr val="595959"/>
                </a:solidFill>
              </a:rPr>
              <a:t>CDISC Standards and Scope</a:t>
            </a:r>
            <a:endParaRPr lang="en-US" sz="2000" b="1" dirty="0">
              <a:solidFill>
                <a:srgbClr val="595959"/>
              </a:solidFill>
            </a:endParaRPr>
          </a:p>
        </p:txBody>
      </p:sp>
      <p:sp>
        <p:nvSpPr>
          <p:cNvPr id="146" name="Rectangle 145"/>
          <p:cNvSpPr/>
          <p:nvPr/>
        </p:nvSpPr>
        <p:spPr>
          <a:xfrm>
            <a:off x="1995823" y="1969740"/>
            <a:ext cx="495650" cy="461665"/>
          </a:xfrm>
          <a:prstGeom prst="rect">
            <a:avLst/>
          </a:prstGeom>
        </p:spPr>
        <p:txBody>
          <a:bodyPr wrap="none" anchor="ctr">
            <a:spAutoFit/>
          </a:bodyPr>
          <a:lstStyle/>
          <a:p>
            <a:pPr algn="ctr"/>
            <a:r>
              <a:rPr lang="en-US" sz="2400" b="1" dirty="0" smtClean="0">
                <a:solidFill>
                  <a:srgbClr val="DF3E82"/>
                </a:solidFill>
              </a:rPr>
              <a:t>02</a:t>
            </a:r>
            <a:endParaRPr lang="en-US" sz="2400" b="1" dirty="0">
              <a:solidFill>
                <a:srgbClr val="DF3E82"/>
              </a:solidFill>
            </a:endParaRPr>
          </a:p>
        </p:txBody>
      </p:sp>
      <p:sp>
        <p:nvSpPr>
          <p:cNvPr id="147" name="Rectangle 146"/>
          <p:cNvSpPr/>
          <p:nvPr/>
        </p:nvSpPr>
        <p:spPr>
          <a:xfrm>
            <a:off x="2581666" y="2346965"/>
            <a:ext cx="4695035" cy="400110"/>
          </a:xfrm>
          <a:prstGeom prst="rect">
            <a:avLst/>
          </a:prstGeom>
        </p:spPr>
        <p:txBody>
          <a:bodyPr wrap="square">
            <a:spAutoFit/>
          </a:bodyPr>
          <a:lstStyle/>
          <a:p>
            <a:r>
              <a:rPr lang="en-US" sz="2000" b="1" dirty="0" smtClean="0">
                <a:solidFill>
                  <a:srgbClr val="595959"/>
                </a:solidFill>
              </a:rPr>
              <a:t>CDISC Terminology</a:t>
            </a:r>
            <a:endParaRPr lang="en-US" sz="2000" b="1" dirty="0">
              <a:solidFill>
                <a:srgbClr val="595959"/>
              </a:solidFill>
            </a:endParaRPr>
          </a:p>
        </p:txBody>
      </p:sp>
      <p:sp>
        <p:nvSpPr>
          <p:cNvPr id="148" name="Rectangle 147"/>
          <p:cNvSpPr/>
          <p:nvPr/>
        </p:nvSpPr>
        <p:spPr>
          <a:xfrm>
            <a:off x="1991055" y="2336455"/>
            <a:ext cx="495650" cy="461665"/>
          </a:xfrm>
          <a:prstGeom prst="rect">
            <a:avLst/>
          </a:prstGeom>
        </p:spPr>
        <p:txBody>
          <a:bodyPr wrap="none" anchor="ctr">
            <a:spAutoFit/>
          </a:bodyPr>
          <a:lstStyle/>
          <a:p>
            <a:pPr algn="ctr"/>
            <a:r>
              <a:rPr lang="en-US" sz="2400" b="1" dirty="0" smtClean="0">
                <a:solidFill>
                  <a:srgbClr val="DF3E82"/>
                </a:solidFill>
              </a:rPr>
              <a:t>03</a:t>
            </a:r>
            <a:endParaRPr lang="en-US" sz="2400" b="1" dirty="0">
              <a:solidFill>
                <a:srgbClr val="DF3E82"/>
              </a:solidFill>
            </a:endParaRPr>
          </a:p>
        </p:txBody>
      </p:sp>
      <p:sp>
        <p:nvSpPr>
          <p:cNvPr id="149" name="Rectangle 148"/>
          <p:cNvSpPr/>
          <p:nvPr/>
        </p:nvSpPr>
        <p:spPr>
          <a:xfrm>
            <a:off x="2595954" y="2718451"/>
            <a:ext cx="4695035" cy="400110"/>
          </a:xfrm>
          <a:prstGeom prst="rect">
            <a:avLst/>
          </a:prstGeom>
        </p:spPr>
        <p:txBody>
          <a:bodyPr wrap="square">
            <a:spAutoFit/>
          </a:bodyPr>
          <a:lstStyle/>
          <a:p>
            <a:r>
              <a:rPr lang="en-US" sz="2000" b="1" dirty="0" smtClean="0">
                <a:solidFill>
                  <a:srgbClr val="595959"/>
                </a:solidFill>
              </a:rPr>
              <a:t>CDISC SHARE</a:t>
            </a:r>
            <a:endParaRPr lang="en-US" sz="2000" b="1" dirty="0">
              <a:solidFill>
                <a:srgbClr val="595959"/>
              </a:solidFill>
            </a:endParaRPr>
          </a:p>
        </p:txBody>
      </p:sp>
      <p:sp>
        <p:nvSpPr>
          <p:cNvPr id="150" name="Rectangle 149"/>
          <p:cNvSpPr/>
          <p:nvPr/>
        </p:nvSpPr>
        <p:spPr>
          <a:xfrm>
            <a:off x="2005343" y="2707941"/>
            <a:ext cx="495650" cy="461665"/>
          </a:xfrm>
          <a:prstGeom prst="rect">
            <a:avLst/>
          </a:prstGeom>
        </p:spPr>
        <p:txBody>
          <a:bodyPr wrap="none" anchor="ctr">
            <a:spAutoFit/>
          </a:bodyPr>
          <a:lstStyle/>
          <a:p>
            <a:pPr algn="ctr"/>
            <a:r>
              <a:rPr lang="en-US" sz="2400" b="1" dirty="0" smtClean="0">
                <a:solidFill>
                  <a:srgbClr val="DF3E82"/>
                </a:solidFill>
              </a:rPr>
              <a:t>04</a:t>
            </a:r>
            <a:endParaRPr lang="en-US" sz="2400" b="1" dirty="0">
              <a:solidFill>
                <a:srgbClr val="DF3E82"/>
              </a:solidFill>
            </a:endParaRPr>
          </a:p>
        </p:txBody>
      </p:sp>
      <p:sp>
        <p:nvSpPr>
          <p:cNvPr id="151"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4133246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CDISC?</a:t>
            </a:r>
          </a:p>
        </p:txBody>
      </p:sp>
      <p:sp>
        <p:nvSpPr>
          <p:cNvPr id="6" name="Rectangle 5"/>
          <p:cNvSpPr/>
          <p:nvPr/>
        </p:nvSpPr>
        <p:spPr>
          <a:xfrm>
            <a:off x="299379" y="725697"/>
            <a:ext cx="4172937" cy="307777"/>
          </a:xfrm>
          <a:prstGeom prst="rect">
            <a:avLst/>
          </a:prstGeom>
        </p:spPr>
        <p:txBody>
          <a:bodyPr wrap="none">
            <a:spAutoFit/>
          </a:bodyPr>
          <a:lstStyle/>
          <a:p>
            <a:r>
              <a:rPr lang="en-US" dirty="0"/>
              <a:t>CDSIC: </a:t>
            </a:r>
            <a:r>
              <a:rPr lang="en-US" b="1" dirty="0"/>
              <a:t>C</a:t>
            </a:r>
            <a:r>
              <a:rPr lang="en-US" dirty="0"/>
              <a:t>linical </a:t>
            </a:r>
            <a:r>
              <a:rPr lang="en-US" b="1" dirty="0"/>
              <a:t>D</a:t>
            </a:r>
            <a:r>
              <a:rPr lang="en-US" dirty="0"/>
              <a:t>ata Interchange </a:t>
            </a:r>
            <a:r>
              <a:rPr lang="en-US" b="1" dirty="0"/>
              <a:t>S</a:t>
            </a:r>
            <a:r>
              <a:rPr lang="en-US" dirty="0"/>
              <a:t>tandards </a:t>
            </a:r>
            <a:r>
              <a:rPr lang="en-US" b="1" dirty="0"/>
              <a:t>C</a:t>
            </a:r>
            <a:r>
              <a:rPr lang="en-US" dirty="0"/>
              <a:t>onsortium</a:t>
            </a:r>
          </a:p>
        </p:txBody>
      </p:sp>
      <p:sp>
        <p:nvSpPr>
          <p:cNvPr id="9" name="Rectangle 8"/>
          <p:cNvSpPr/>
          <p:nvPr/>
        </p:nvSpPr>
        <p:spPr>
          <a:xfrm>
            <a:off x="1381659" y="1683314"/>
            <a:ext cx="6111341" cy="461665"/>
          </a:xfrm>
          <a:prstGeom prst="rect">
            <a:avLst/>
          </a:prstGeom>
        </p:spPr>
        <p:txBody>
          <a:bodyPr wrap="square">
            <a:spAutoFit/>
          </a:bodyPr>
          <a:lstStyle/>
          <a:p>
            <a:pPr algn="ctr">
              <a:buClr>
                <a:srgbClr val="595959"/>
              </a:buClr>
            </a:pPr>
            <a:r>
              <a:rPr lang="en-US" sz="1200" dirty="0"/>
              <a:t>To develop and support </a:t>
            </a:r>
            <a:r>
              <a:rPr lang="en-US" sz="1200" u="sng" dirty="0"/>
              <a:t>global</a:t>
            </a:r>
            <a:r>
              <a:rPr lang="en-US" sz="1200" dirty="0"/>
              <a:t>, </a:t>
            </a:r>
            <a:r>
              <a:rPr lang="en-US" sz="1200" u="sng" dirty="0"/>
              <a:t>platform-independent</a:t>
            </a:r>
            <a:r>
              <a:rPr lang="en-US" sz="1200" dirty="0"/>
              <a:t> data standards that enable information </a:t>
            </a:r>
            <a:r>
              <a:rPr lang="en-US" sz="1200" u="sng" dirty="0"/>
              <a:t>system interoperability</a:t>
            </a:r>
            <a:r>
              <a:rPr lang="en-US" sz="1200" dirty="0"/>
              <a:t> to improve medical research and related areas of healthcare.</a:t>
            </a:r>
          </a:p>
        </p:txBody>
      </p:sp>
      <p:grpSp>
        <p:nvGrpSpPr>
          <p:cNvPr id="17" name="Group 16"/>
          <p:cNvGrpSpPr/>
          <p:nvPr/>
        </p:nvGrpSpPr>
        <p:grpSpPr>
          <a:xfrm>
            <a:off x="1381660" y="1231900"/>
            <a:ext cx="6111340" cy="513578"/>
            <a:chOff x="403760" y="1168400"/>
            <a:chExt cx="4068556" cy="513578"/>
          </a:xfrm>
        </p:grpSpPr>
        <p:sp>
          <p:nvSpPr>
            <p:cNvPr id="7" name="Flowchart: Stored Data 6"/>
            <p:cNvSpPr/>
            <p:nvPr/>
          </p:nvSpPr>
          <p:spPr>
            <a:xfrm rot="5400000">
              <a:off x="2204214" y="-505160"/>
              <a:ext cx="467649" cy="3906627"/>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 name="Rectangle 7"/>
            <p:cNvSpPr/>
            <p:nvPr/>
          </p:nvSpPr>
          <p:spPr>
            <a:xfrm>
              <a:off x="403760" y="1168400"/>
              <a:ext cx="4068556" cy="352004"/>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CDSIC Mission Statement </a:t>
              </a:r>
            </a:p>
          </p:txBody>
        </p:sp>
      </p:grpSp>
      <p:grpSp>
        <p:nvGrpSpPr>
          <p:cNvPr id="16" name="Group 15"/>
          <p:cNvGrpSpPr/>
          <p:nvPr/>
        </p:nvGrpSpPr>
        <p:grpSpPr>
          <a:xfrm>
            <a:off x="1381660" y="2373481"/>
            <a:ext cx="6111340" cy="513578"/>
            <a:chOff x="403760" y="2322681"/>
            <a:chExt cx="4068556" cy="513578"/>
          </a:xfrm>
        </p:grpSpPr>
        <p:sp>
          <p:nvSpPr>
            <p:cNvPr id="13" name="Flowchart: Stored Data 12"/>
            <p:cNvSpPr/>
            <p:nvPr/>
          </p:nvSpPr>
          <p:spPr>
            <a:xfrm rot="5400000">
              <a:off x="2204214" y="649121"/>
              <a:ext cx="467649" cy="3906627"/>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Rectangle 13"/>
            <p:cNvSpPr/>
            <p:nvPr/>
          </p:nvSpPr>
          <p:spPr>
            <a:xfrm>
              <a:off x="403760" y="2322681"/>
              <a:ext cx="4068556" cy="352004"/>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Benefits of implementing CDISC standards </a:t>
              </a:r>
              <a:r>
                <a:rPr lang="en-US" b="1" dirty="0" smtClean="0">
                  <a:solidFill>
                    <a:schemeClr val="bg1"/>
                  </a:solidFill>
                </a:rPr>
                <a:t>include</a:t>
              </a:r>
              <a:endParaRPr lang="en-US" b="1" dirty="0">
                <a:solidFill>
                  <a:schemeClr val="bg1"/>
                </a:solidFill>
              </a:endParaRPr>
            </a:p>
          </p:txBody>
        </p:sp>
      </p:grpSp>
      <p:sp>
        <p:nvSpPr>
          <p:cNvPr id="15" name="Rectangle 14"/>
          <p:cNvSpPr/>
          <p:nvPr/>
        </p:nvSpPr>
        <p:spPr>
          <a:xfrm>
            <a:off x="1381659" y="2812195"/>
            <a:ext cx="6111341" cy="765300"/>
          </a:xfrm>
          <a:prstGeom prst="rect">
            <a:avLst/>
          </a:prstGeom>
        </p:spPr>
        <p:txBody>
          <a:bodyPr wrap="square" numCol="2" spcCol="274320">
            <a:noAutofit/>
          </a:bodyPr>
          <a:lstStyle/>
          <a:p>
            <a:pPr marL="171450" indent="-171450">
              <a:buClr>
                <a:srgbClr val="595959"/>
              </a:buClr>
              <a:buFont typeface="Wingdings" panose="05000000000000000000" pitchFamily="2" charset="2"/>
              <a:buChar char="§"/>
            </a:pPr>
            <a:r>
              <a:rPr lang="en-US" sz="1200" dirty="0"/>
              <a:t>Fostered efficiency </a:t>
            </a:r>
          </a:p>
          <a:p>
            <a:pPr marL="171450" indent="-171450">
              <a:spcBef>
                <a:spcPts val="600"/>
              </a:spcBef>
              <a:buClr>
                <a:srgbClr val="595959"/>
              </a:buClr>
              <a:buFont typeface="Wingdings" panose="05000000000000000000" pitchFamily="2" charset="2"/>
              <a:buChar char="§"/>
            </a:pPr>
            <a:r>
              <a:rPr lang="en-US" sz="1200" dirty="0"/>
              <a:t>Enhanced innovation</a:t>
            </a:r>
          </a:p>
          <a:p>
            <a:pPr marL="171450" indent="-171450">
              <a:spcBef>
                <a:spcPts val="600"/>
              </a:spcBef>
              <a:buClr>
                <a:srgbClr val="595959"/>
              </a:buClr>
              <a:buFont typeface="Wingdings" panose="05000000000000000000" pitchFamily="2" charset="2"/>
              <a:buChar char="§"/>
            </a:pPr>
            <a:r>
              <a:rPr lang="en-US" sz="1200" dirty="0"/>
              <a:t>Facilitated data sharing</a:t>
            </a:r>
          </a:p>
          <a:p>
            <a:pPr marL="171450" indent="-171450">
              <a:spcBef>
                <a:spcPts val="600"/>
              </a:spcBef>
              <a:buClr>
                <a:srgbClr val="595959"/>
              </a:buClr>
              <a:buFont typeface="Wingdings" panose="05000000000000000000" pitchFamily="2" charset="2"/>
              <a:buChar char="§"/>
            </a:pPr>
            <a:r>
              <a:rPr lang="en-US" sz="1200" dirty="0"/>
              <a:t>Streamlined </a:t>
            </a:r>
            <a:r>
              <a:rPr lang="en-US" sz="1200" dirty="0" smtClean="0"/>
              <a:t>processes</a:t>
            </a:r>
          </a:p>
          <a:p>
            <a:pPr marL="171450" indent="-171450">
              <a:spcBef>
                <a:spcPts val="600"/>
              </a:spcBef>
              <a:buClr>
                <a:srgbClr val="595959"/>
              </a:buClr>
              <a:buFont typeface="Wingdings" panose="05000000000000000000" pitchFamily="2" charset="2"/>
              <a:buChar char="§"/>
            </a:pPr>
            <a:r>
              <a:rPr lang="en-US" sz="1200" dirty="0"/>
              <a:t>Increased predictability</a:t>
            </a:r>
          </a:p>
          <a:p>
            <a:pPr marL="171450" indent="-171450">
              <a:spcBef>
                <a:spcPts val="600"/>
              </a:spcBef>
              <a:buClr>
                <a:srgbClr val="595959"/>
              </a:buClr>
              <a:buFont typeface="Wingdings" panose="05000000000000000000" pitchFamily="2" charset="2"/>
              <a:buChar char="§"/>
            </a:pPr>
            <a:r>
              <a:rPr lang="en-US" sz="1200" dirty="0"/>
              <a:t>Complete traceability</a:t>
            </a:r>
          </a:p>
          <a:p>
            <a:pPr marL="171450" indent="-171450">
              <a:spcBef>
                <a:spcPts val="600"/>
              </a:spcBef>
              <a:buClr>
                <a:srgbClr val="595959"/>
              </a:buClr>
              <a:buFont typeface="Wingdings" panose="05000000000000000000" pitchFamily="2" charset="2"/>
              <a:buChar char="§"/>
            </a:pPr>
            <a:r>
              <a:rPr lang="en-US" sz="1200" dirty="0"/>
              <a:t>Improved data quality</a:t>
            </a:r>
          </a:p>
          <a:p>
            <a:pPr marL="171450" indent="-171450">
              <a:spcBef>
                <a:spcPts val="600"/>
              </a:spcBef>
              <a:buClr>
                <a:srgbClr val="595959"/>
              </a:buClr>
              <a:buFont typeface="Wingdings" panose="05000000000000000000" pitchFamily="2" charset="2"/>
              <a:buChar char="§"/>
            </a:pPr>
            <a:r>
              <a:rPr lang="en-US" sz="1200" dirty="0"/>
              <a:t>Reduced </a:t>
            </a:r>
            <a:r>
              <a:rPr lang="en-US" sz="1200" dirty="0" smtClean="0"/>
              <a:t>costs</a:t>
            </a:r>
            <a:endParaRPr lang="en-US" sz="1200" dirty="0"/>
          </a:p>
        </p:txBody>
      </p:sp>
      <p:sp>
        <p:nvSpPr>
          <p:cNvPr id="18" name="TextBox 17"/>
          <p:cNvSpPr txBox="1"/>
          <p:nvPr/>
        </p:nvSpPr>
        <p:spPr>
          <a:xfrm>
            <a:off x="484725" y="4045977"/>
            <a:ext cx="8430674" cy="523220"/>
          </a:xfrm>
          <a:prstGeom prst="rect">
            <a:avLst/>
          </a:prstGeom>
          <a:noFill/>
        </p:spPr>
        <p:txBody>
          <a:bodyPr wrap="square" rtlCol="0">
            <a:spAutoFit/>
          </a:bodyPr>
          <a:lstStyle/>
          <a:p>
            <a:r>
              <a:rPr lang="en-US" b="1" dirty="0">
                <a:solidFill>
                  <a:srgbClr val="DF3E82"/>
                </a:solidFill>
              </a:rPr>
              <a:t>CDISC Standards are required for regulatory submissions to FDA (U.S.) and PMDA (Japan), endorsed by China FDA, and requested for use by the European Innovative Medicines Initiative (IMI). </a:t>
            </a:r>
          </a:p>
        </p:txBody>
      </p:sp>
      <p:sp>
        <p:nvSpPr>
          <p:cNvPr id="19"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610938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CDISC </a:t>
            </a:r>
            <a:r>
              <a:rPr lang="en-US" dirty="0" smtClean="0"/>
              <a:t>STANDARDS</a:t>
            </a:r>
            <a:endParaRPr lang="en-US" dirty="0"/>
          </a:p>
        </p:txBody>
      </p:sp>
      <p:sp>
        <p:nvSpPr>
          <p:cNvPr id="6" name="Flowchart: Stored Data 5"/>
          <p:cNvSpPr/>
          <p:nvPr/>
        </p:nvSpPr>
        <p:spPr>
          <a:xfrm rot="5400000">
            <a:off x="772097" y="349316"/>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6"/>
          <p:cNvSpPr/>
          <p:nvPr/>
        </p:nvSpPr>
        <p:spPr>
          <a:xfrm>
            <a:off x="403760" y="704194"/>
            <a:ext cx="1204323" cy="295568"/>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PRM</a:t>
            </a:r>
          </a:p>
        </p:txBody>
      </p:sp>
      <p:sp>
        <p:nvSpPr>
          <p:cNvPr id="3" name="Rectangle 2"/>
          <p:cNvSpPr/>
          <p:nvPr/>
        </p:nvSpPr>
        <p:spPr>
          <a:xfrm>
            <a:off x="403759" y="1010272"/>
            <a:ext cx="4094669" cy="1107996"/>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Standard for planning and designing a research protocol </a:t>
            </a:r>
          </a:p>
          <a:p>
            <a:pPr marL="171450" indent="-171450">
              <a:buClr>
                <a:srgbClr val="595959"/>
              </a:buClr>
              <a:buFont typeface="Wingdings" panose="05000000000000000000" pitchFamily="2" charset="2"/>
              <a:buChar char="§"/>
            </a:pPr>
            <a:r>
              <a:rPr lang="en-US" sz="1100" dirty="0"/>
              <a:t>Focus on  study design, eligibility criteria, and requirements from the ClinicalTrials.gov, World Health Organization (WHO) registries, </a:t>
            </a:r>
            <a:r>
              <a:rPr lang="en-US" sz="1100" dirty="0" smtClean="0"/>
              <a:t>and </a:t>
            </a:r>
            <a:r>
              <a:rPr lang="en-US" sz="1100" dirty="0"/>
              <a:t>EudraCT registries. </a:t>
            </a:r>
          </a:p>
          <a:p>
            <a:pPr marL="171450" indent="-171450">
              <a:buClr>
                <a:srgbClr val="595959"/>
              </a:buClr>
              <a:buFont typeface="Wingdings" panose="05000000000000000000" pitchFamily="2" charset="2"/>
              <a:buChar char="§"/>
            </a:pPr>
            <a:r>
              <a:rPr lang="en-US" sz="1100" dirty="0"/>
              <a:t>Helps in automating CRF creation and EHR configuration to support clinical research and data sharing.</a:t>
            </a:r>
          </a:p>
        </p:txBody>
      </p:sp>
      <p:sp>
        <p:nvSpPr>
          <p:cNvPr id="9" name="Flowchart: Stored Data 8"/>
          <p:cNvSpPr/>
          <p:nvPr/>
        </p:nvSpPr>
        <p:spPr>
          <a:xfrm rot="5400000">
            <a:off x="772097" y="1810562"/>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p:cNvSpPr/>
          <p:nvPr/>
        </p:nvSpPr>
        <p:spPr>
          <a:xfrm>
            <a:off x="403760" y="2165440"/>
            <a:ext cx="1204323" cy="295568"/>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SEND</a:t>
            </a:r>
          </a:p>
        </p:txBody>
      </p:sp>
      <p:sp>
        <p:nvSpPr>
          <p:cNvPr id="11" name="Rectangle 10"/>
          <p:cNvSpPr/>
          <p:nvPr/>
        </p:nvSpPr>
        <p:spPr>
          <a:xfrm>
            <a:off x="403760" y="2471518"/>
            <a:ext cx="4094668" cy="769441"/>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SDTM standard for nonclinical studies. </a:t>
            </a:r>
          </a:p>
          <a:p>
            <a:pPr marL="171450" indent="-171450">
              <a:buClr>
                <a:srgbClr val="595959"/>
              </a:buClr>
              <a:buFont typeface="Wingdings" panose="05000000000000000000" pitchFamily="2" charset="2"/>
              <a:buChar char="§"/>
            </a:pPr>
            <a:r>
              <a:rPr lang="en-US" sz="1100" dirty="0"/>
              <a:t>Helps in collecting  and presenting nonclinical data in a consistent format. </a:t>
            </a:r>
          </a:p>
          <a:p>
            <a:pPr marL="171450" indent="-171450">
              <a:buClr>
                <a:srgbClr val="595959"/>
              </a:buClr>
              <a:buFont typeface="Wingdings" panose="05000000000000000000" pitchFamily="2" charset="2"/>
              <a:buChar char="§"/>
            </a:pPr>
            <a:r>
              <a:rPr lang="en-US" sz="1100" dirty="0"/>
              <a:t>SEND is one of the required standards for data submission to FDA. </a:t>
            </a:r>
          </a:p>
        </p:txBody>
      </p:sp>
      <p:sp>
        <p:nvSpPr>
          <p:cNvPr id="17" name="Flowchart: Stored Data 16"/>
          <p:cNvSpPr/>
          <p:nvPr/>
        </p:nvSpPr>
        <p:spPr>
          <a:xfrm rot="5400000">
            <a:off x="772097" y="3072628"/>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8" name="Rectangle 17"/>
          <p:cNvSpPr/>
          <p:nvPr/>
        </p:nvSpPr>
        <p:spPr>
          <a:xfrm>
            <a:off x="403760" y="3427506"/>
            <a:ext cx="1204323" cy="295568"/>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CDASH</a:t>
            </a:r>
          </a:p>
        </p:txBody>
      </p:sp>
      <p:sp>
        <p:nvSpPr>
          <p:cNvPr id="19" name="Rectangle 18"/>
          <p:cNvSpPr/>
          <p:nvPr/>
        </p:nvSpPr>
        <p:spPr>
          <a:xfrm>
            <a:off x="403759" y="3733584"/>
            <a:ext cx="4241813" cy="938719"/>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Standard way  of data collection </a:t>
            </a:r>
          </a:p>
          <a:p>
            <a:pPr marL="171450" indent="-171450">
              <a:buClr>
                <a:srgbClr val="595959"/>
              </a:buClr>
              <a:buFont typeface="Wingdings" panose="05000000000000000000" pitchFamily="2" charset="2"/>
              <a:buChar char="§"/>
            </a:pPr>
            <a:r>
              <a:rPr lang="en-US" sz="1100" dirty="0"/>
              <a:t>Data collection formats and structures provide clear traceability of submission data into the Study Data Tabulation Model (SDTM), </a:t>
            </a:r>
          </a:p>
          <a:p>
            <a:pPr marL="171450" indent="-171450">
              <a:buClr>
                <a:srgbClr val="595959"/>
              </a:buClr>
              <a:buFont typeface="Wingdings" panose="05000000000000000000" pitchFamily="2" charset="2"/>
              <a:buChar char="§"/>
            </a:pPr>
            <a:r>
              <a:rPr lang="en-US" sz="1100" dirty="0"/>
              <a:t>More transparency to regulators and others who conduct data review.</a:t>
            </a:r>
          </a:p>
        </p:txBody>
      </p:sp>
      <p:cxnSp>
        <p:nvCxnSpPr>
          <p:cNvPr id="25" name="Straight Connector 24"/>
          <p:cNvCxnSpPr/>
          <p:nvPr/>
        </p:nvCxnSpPr>
        <p:spPr>
          <a:xfrm>
            <a:off x="4566738" y="723889"/>
            <a:ext cx="0" cy="3948414"/>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Flowchart: Stored Data 27"/>
          <p:cNvSpPr/>
          <p:nvPr/>
        </p:nvSpPr>
        <p:spPr>
          <a:xfrm rot="5400000">
            <a:off x="5090097" y="349316"/>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9" name="Rectangle 28"/>
          <p:cNvSpPr/>
          <p:nvPr/>
        </p:nvSpPr>
        <p:spPr>
          <a:xfrm>
            <a:off x="4721760" y="704194"/>
            <a:ext cx="1204323" cy="295568"/>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SDTM</a:t>
            </a:r>
          </a:p>
        </p:txBody>
      </p:sp>
      <p:sp>
        <p:nvSpPr>
          <p:cNvPr id="30" name="Rectangle 29"/>
          <p:cNvSpPr/>
          <p:nvPr/>
        </p:nvSpPr>
        <p:spPr>
          <a:xfrm>
            <a:off x="4721759" y="1010272"/>
            <a:ext cx="4094669" cy="938719"/>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A standard for organizing and formatting data to streamline processes in collection, management, analysis and reporting. </a:t>
            </a:r>
          </a:p>
          <a:p>
            <a:pPr marL="171450" indent="-171450">
              <a:buClr>
                <a:srgbClr val="595959"/>
              </a:buClr>
              <a:buFont typeface="Wingdings" panose="05000000000000000000" pitchFamily="2" charset="2"/>
              <a:buChar char="§"/>
            </a:pPr>
            <a:r>
              <a:rPr lang="en-US" sz="1100" dirty="0"/>
              <a:t>Helps in  improving the regulatory review and approval process</a:t>
            </a:r>
          </a:p>
          <a:p>
            <a:pPr marL="171450" indent="-171450">
              <a:buClr>
                <a:srgbClr val="595959"/>
              </a:buClr>
              <a:buFont typeface="Wingdings" panose="05000000000000000000" pitchFamily="2" charset="2"/>
              <a:buChar char="§"/>
            </a:pPr>
            <a:r>
              <a:rPr lang="en-US" sz="1100" dirty="0"/>
              <a:t>SDTM is one of the required standards for data submission to FDA (U.S.) and PMDA (Japan).</a:t>
            </a:r>
          </a:p>
        </p:txBody>
      </p:sp>
      <p:sp>
        <p:nvSpPr>
          <p:cNvPr id="32" name="Flowchart: Stored Data 31"/>
          <p:cNvSpPr/>
          <p:nvPr/>
        </p:nvSpPr>
        <p:spPr>
          <a:xfrm rot="5400000">
            <a:off x="5090097" y="1810562"/>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Rectangle 32"/>
          <p:cNvSpPr/>
          <p:nvPr/>
        </p:nvSpPr>
        <p:spPr>
          <a:xfrm>
            <a:off x="4721760" y="2165440"/>
            <a:ext cx="1204323" cy="295568"/>
          </a:xfrm>
          <a:prstGeom prst="rect">
            <a:avLst/>
          </a:prstGeom>
          <a:gradFill flip="none" rotWithShape="1">
            <a:gsLst>
              <a:gs pos="50000">
                <a:srgbClr val="4BD0FF"/>
              </a:gs>
              <a:gs pos="18000">
                <a:srgbClr val="00B0F0"/>
              </a:gs>
              <a:gs pos="88000">
                <a:srgbClr val="00B0F0"/>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ADaM </a:t>
            </a:r>
          </a:p>
        </p:txBody>
      </p:sp>
      <p:sp>
        <p:nvSpPr>
          <p:cNvPr id="34" name="Rectangle 33"/>
          <p:cNvSpPr/>
          <p:nvPr/>
        </p:nvSpPr>
        <p:spPr>
          <a:xfrm>
            <a:off x="4721760" y="2471518"/>
            <a:ext cx="4094668" cy="1107996"/>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Dataset and metadata standards  help in  improving efficiency, replication, and review of clinical trial statistical analyses</a:t>
            </a:r>
          </a:p>
          <a:p>
            <a:pPr marL="171450" indent="-171450">
              <a:buClr>
                <a:srgbClr val="595959"/>
              </a:buClr>
              <a:buFont typeface="Wingdings" panose="05000000000000000000" pitchFamily="2" charset="2"/>
              <a:buChar char="§"/>
            </a:pPr>
            <a:r>
              <a:rPr lang="en-US" sz="1100" dirty="0"/>
              <a:t>Provide traceability between analysis results, analysis data, and data represented in the Study Data Tabulation Model (SDTM).​ </a:t>
            </a:r>
          </a:p>
          <a:p>
            <a:pPr marL="171450" indent="-171450">
              <a:buClr>
                <a:srgbClr val="595959"/>
              </a:buClr>
              <a:buFont typeface="Wingdings" panose="05000000000000000000" pitchFamily="2" charset="2"/>
              <a:buChar char="§"/>
            </a:pPr>
            <a:r>
              <a:rPr lang="en-US" sz="1100" dirty="0"/>
              <a:t>ADaM is one of the required standards for data submission to FDA (U.S.) and PMDA (Japan</a:t>
            </a:r>
            <a:r>
              <a:rPr lang="en-US" sz="1100" dirty="0" smtClean="0"/>
              <a:t>).</a:t>
            </a:r>
            <a:endParaRPr lang="en-US" sz="1100" dirty="0"/>
          </a:p>
        </p:txBody>
      </p:sp>
      <p:sp>
        <p:nvSpPr>
          <p:cNvPr id="20"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1261102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CDISC Standards for Transporting </a:t>
            </a:r>
            <a:r>
              <a:rPr lang="en-US" dirty="0" smtClean="0"/>
              <a:t>Data</a:t>
            </a:r>
            <a:endParaRPr lang="en-US" dirty="0"/>
          </a:p>
        </p:txBody>
      </p:sp>
      <p:grpSp>
        <p:nvGrpSpPr>
          <p:cNvPr id="14" name="Group 13"/>
          <p:cNvGrpSpPr/>
          <p:nvPr/>
        </p:nvGrpSpPr>
        <p:grpSpPr>
          <a:xfrm>
            <a:off x="403760" y="693687"/>
            <a:ext cx="4000074" cy="467649"/>
            <a:chOff x="403760" y="735727"/>
            <a:chExt cx="1204323" cy="467649"/>
          </a:xfrm>
        </p:grpSpPr>
        <p:sp>
          <p:nvSpPr>
            <p:cNvPr id="6" name="Flowchart: Stored Data 5"/>
            <p:cNvSpPr/>
            <p:nvPr/>
          </p:nvSpPr>
          <p:spPr>
            <a:xfrm rot="5400000">
              <a:off x="772097" y="391356"/>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6"/>
            <p:cNvSpPr/>
            <p:nvPr/>
          </p:nvSpPr>
          <p:spPr>
            <a:xfrm>
              <a:off x="403760" y="746234"/>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bg1"/>
                  </a:solidFill>
                </a:rPr>
                <a:t>Clinical Trial Registry (CTR-XML)</a:t>
              </a:r>
              <a:endParaRPr lang="en-US" sz="1300" b="1" dirty="0">
                <a:solidFill>
                  <a:schemeClr val="bg1"/>
                </a:solidFill>
              </a:endParaRPr>
            </a:p>
          </p:txBody>
        </p:sp>
      </p:grpSp>
      <p:sp>
        <p:nvSpPr>
          <p:cNvPr id="3" name="Rectangle 2"/>
          <p:cNvSpPr/>
          <p:nvPr/>
        </p:nvSpPr>
        <p:spPr>
          <a:xfrm>
            <a:off x="403759" y="1010272"/>
            <a:ext cx="4094669" cy="1107996"/>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a:t>
            </a:r>
            <a:r>
              <a:rPr lang="en-US" sz="1100" u="sng" dirty="0"/>
              <a:t>write once, use many times</a:t>
            </a:r>
            <a:r>
              <a:rPr lang="en-US" sz="1100" dirty="0"/>
              <a:t>" solution based on a single XML file </a:t>
            </a:r>
          </a:p>
          <a:p>
            <a:pPr marL="171450" indent="-171450">
              <a:buClr>
                <a:srgbClr val="595959"/>
              </a:buClr>
              <a:buFont typeface="Wingdings" panose="05000000000000000000" pitchFamily="2" charset="2"/>
              <a:buChar char="§"/>
            </a:pPr>
            <a:r>
              <a:rPr lang="en-US" sz="1100" dirty="0" smtClean="0"/>
              <a:t>Holds </a:t>
            </a:r>
            <a:r>
              <a:rPr lang="en-US" sz="1100" dirty="0"/>
              <a:t>the information needed to generate submissions for multiple clinical trials for </a:t>
            </a:r>
            <a:r>
              <a:rPr lang="en-US" sz="1100" u="sng" dirty="0"/>
              <a:t>clinical trial registry submissions</a:t>
            </a:r>
          </a:p>
          <a:p>
            <a:pPr marL="171450" indent="-171450">
              <a:buClr>
                <a:srgbClr val="595959"/>
              </a:buClr>
              <a:buFont typeface="Wingdings" panose="05000000000000000000" pitchFamily="2" charset="2"/>
              <a:buChar char="§"/>
            </a:pPr>
            <a:r>
              <a:rPr lang="en-US" sz="1100" dirty="0" smtClean="0"/>
              <a:t>Primarily </a:t>
            </a:r>
            <a:r>
              <a:rPr lang="en-US" sz="1100" dirty="0"/>
              <a:t>submissions to the World Health Organization (WHO), European Medicines Agency (EMA) EudraCT Registry and  </a:t>
            </a:r>
          </a:p>
          <a:p>
            <a:pPr marL="171450" indent="-171450">
              <a:buClr>
                <a:srgbClr val="595959"/>
              </a:buClr>
              <a:buFont typeface="Wingdings" panose="05000000000000000000" pitchFamily="2" charset="2"/>
              <a:buChar char="§"/>
            </a:pPr>
            <a:r>
              <a:rPr lang="en-US" sz="1100" dirty="0" smtClean="0"/>
              <a:t>United </a:t>
            </a:r>
            <a:r>
              <a:rPr lang="en-US" sz="1100" dirty="0"/>
              <a:t>States ClinicalTrials.gov.</a:t>
            </a:r>
          </a:p>
        </p:txBody>
      </p:sp>
      <p:grpSp>
        <p:nvGrpSpPr>
          <p:cNvPr id="15" name="Group 14"/>
          <p:cNvGrpSpPr/>
          <p:nvPr/>
        </p:nvGrpSpPr>
        <p:grpSpPr>
          <a:xfrm>
            <a:off x="403760" y="2764532"/>
            <a:ext cx="4000074" cy="467649"/>
            <a:chOff x="403760" y="1975948"/>
            <a:chExt cx="1204323" cy="467649"/>
          </a:xfrm>
        </p:grpSpPr>
        <p:sp>
          <p:nvSpPr>
            <p:cNvPr id="9" name="Flowchart: Stored Data 8"/>
            <p:cNvSpPr/>
            <p:nvPr/>
          </p:nvSpPr>
          <p:spPr>
            <a:xfrm rot="5400000">
              <a:off x="772097" y="1631577"/>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 name="Rectangle 9"/>
            <p:cNvSpPr/>
            <p:nvPr/>
          </p:nvSpPr>
          <p:spPr>
            <a:xfrm>
              <a:off x="403760" y="1986455"/>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Study/Trial Design Model in XML (SDM-XML)</a:t>
              </a:r>
            </a:p>
          </p:txBody>
        </p:sp>
      </p:grpSp>
      <p:sp>
        <p:nvSpPr>
          <p:cNvPr id="11" name="Rectangle 10"/>
          <p:cNvSpPr/>
          <p:nvPr/>
        </p:nvSpPr>
        <p:spPr>
          <a:xfrm>
            <a:off x="403760" y="3081117"/>
            <a:ext cx="4094668" cy="938719"/>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Extension of  ODM-XML</a:t>
            </a:r>
          </a:p>
          <a:p>
            <a:pPr marL="171450" indent="-171450">
              <a:buClr>
                <a:srgbClr val="595959"/>
              </a:buClr>
              <a:buFont typeface="Wingdings" panose="05000000000000000000" pitchFamily="2" charset="2"/>
              <a:buChar char="§"/>
            </a:pPr>
            <a:r>
              <a:rPr lang="en-US" sz="1100" dirty="0" smtClean="0"/>
              <a:t>Allows </a:t>
            </a:r>
            <a:r>
              <a:rPr lang="en-US" sz="1100" u="sng" dirty="0"/>
              <a:t>machine-readable</a:t>
            </a:r>
            <a:r>
              <a:rPr lang="en-US" sz="1100" dirty="0"/>
              <a:t>, interchangeable descriptions of the designs of clinical studies, including treatment plans, eligibility and times and events. </a:t>
            </a:r>
          </a:p>
          <a:p>
            <a:pPr marL="171450" indent="-171450">
              <a:buClr>
                <a:srgbClr val="595959"/>
              </a:buClr>
              <a:buFont typeface="Wingdings" panose="05000000000000000000" pitchFamily="2" charset="2"/>
              <a:buChar char="§"/>
            </a:pPr>
            <a:r>
              <a:rPr lang="en-US" sz="1100" dirty="0" smtClean="0"/>
              <a:t>Defines </a:t>
            </a:r>
            <a:r>
              <a:rPr lang="en-US" sz="1100" dirty="0"/>
              <a:t>three key sub-modules – </a:t>
            </a:r>
            <a:r>
              <a:rPr lang="en-US" sz="1100" u="sng" dirty="0"/>
              <a:t>Structure</a:t>
            </a:r>
            <a:r>
              <a:rPr lang="en-US" sz="1100" dirty="0"/>
              <a:t>, </a:t>
            </a:r>
            <a:r>
              <a:rPr lang="en-US" sz="1100" u="sng" dirty="0"/>
              <a:t>Workflow</a:t>
            </a:r>
            <a:r>
              <a:rPr lang="en-US" sz="1100" dirty="0"/>
              <a:t>, and </a:t>
            </a:r>
            <a:r>
              <a:rPr lang="en-US" sz="1100" u="sng" dirty="0"/>
              <a:t>Timing</a:t>
            </a:r>
          </a:p>
        </p:txBody>
      </p:sp>
      <p:cxnSp>
        <p:nvCxnSpPr>
          <p:cNvPr id="25" name="Straight Connector 24"/>
          <p:cNvCxnSpPr/>
          <p:nvPr/>
        </p:nvCxnSpPr>
        <p:spPr>
          <a:xfrm>
            <a:off x="4566738" y="723889"/>
            <a:ext cx="0" cy="3948414"/>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4721759" y="693687"/>
            <a:ext cx="4075399" cy="467649"/>
            <a:chOff x="403760" y="735727"/>
            <a:chExt cx="1204323" cy="467649"/>
          </a:xfrm>
        </p:grpSpPr>
        <p:sp>
          <p:nvSpPr>
            <p:cNvPr id="28" name="Flowchart: Stored Data 27"/>
            <p:cNvSpPr/>
            <p:nvPr/>
          </p:nvSpPr>
          <p:spPr>
            <a:xfrm rot="5400000">
              <a:off x="772097" y="391356"/>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9" name="Rectangle 28"/>
            <p:cNvSpPr/>
            <p:nvPr/>
          </p:nvSpPr>
          <p:spPr>
            <a:xfrm>
              <a:off x="403760" y="746234"/>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solidFill>
                    <a:schemeClr val="bg1"/>
                  </a:solidFill>
                </a:rPr>
                <a:t>Operational Data Model (ODM-XML)</a:t>
              </a:r>
              <a:endParaRPr lang="en-US" sz="1300" b="1" dirty="0">
                <a:solidFill>
                  <a:schemeClr val="bg1"/>
                </a:solidFill>
              </a:endParaRPr>
            </a:p>
          </p:txBody>
        </p:sp>
      </p:grpSp>
      <p:sp>
        <p:nvSpPr>
          <p:cNvPr id="30" name="Rectangle 29"/>
          <p:cNvSpPr/>
          <p:nvPr/>
        </p:nvSpPr>
        <p:spPr>
          <a:xfrm>
            <a:off x="4721759" y="1010272"/>
            <a:ext cx="4094669" cy="1446550"/>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u="sng" dirty="0"/>
              <a:t>Vendor-neutral</a:t>
            </a:r>
            <a:r>
              <a:rPr lang="en-US" sz="1100" dirty="0"/>
              <a:t>, </a:t>
            </a:r>
            <a:r>
              <a:rPr lang="en-US" sz="1100" u="sng" dirty="0"/>
              <a:t>platform-independent </a:t>
            </a:r>
            <a:r>
              <a:rPr lang="en-US" sz="1100" dirty="0"/>
              <a:t>format </a:t>
            </a:r>
          </a:p>
          <a:p>
            <a:pPr marL="171450" indent="-171450">
              <a:buClr>
                <a:srgbClr val="595959"/>
              </a:buClr>
              <a:buFont typeface="Wingdings" panose="05000000000000000000" pitchFamily="2" charset="2"/>
              <a:buChar char="§"/>
            </a:pPr>
            <a:r>
              <a:rPr lang="en-US" sz="1100" dirty="0"/>
              <a:t>For </a:t>
            </a:r>
            <a:r>
              <a:rPr lang="en-US" sz="1100" u="sng" dirty="0"/>
              <a:t>exchanging</a:t>
            </a:r>
            <a:r>
              <a:rPr lang="en-US" sz="1100" dirty="0"/>
              <a:t> and </a:t>
            </a:r>
            <a:r>
              <a:rPr lang="en-US" sz="1100" u="sng" dirty="0"/>
              <a:t>archiving</a:t>
            </a:r>
            <a:r>
              <a:rPr lang="en-US" sz="1100" dirty="0"/>
              <a:t> clinical and translational research data, along with their associated metadata, administrative data, reference data, and audit information.</a:t>
            </a:r>
          </a:p>
          <a:p>
            <a:pPr marL="171450" indent="-171450">
              <a:buClr>
                <a:srgbClr val="595959"/>
              </a:buClr>
              <a:buFont typeface="Wingdings" panose="05000000000000000000" pitchFamily="2" charset="2"/>
              <a:buChar char="§"/>
            </a:pPr>
            <a:r>
              <a:rPr lang="en-US" sz="1100" dirty="0" smtClean="0"/>
              <a:t>ODM-XML </a:t>
            </a:r>
            <a:r>
              <a:rPr lang="en-US" sz="1100" u="sng" dirty="0"/>
              <a:t>facilitates</a:t>
            </a:r>
            <a:r>
              <a:rPr lang="en-US" sz="1100" dirty="0"/>
              <a:t> the </a:t>
            </a:r>
            <a:r>
              <a:rPr lang="en-US" sz="1100" u="sng" dirty="0"/>
              <a:t>regulatory-compliant</a:t>
            </a:r>
            <a:r>
              <a:rPr lang="en-US" sz="1100" dirty="0"/>
              <a:t> </a:t>
            </a:r>
            <a:r>
              <a:rPr lang="en-US" sz="1100" u="sng" dirty="0"/>
              <a:t>acquisition</a:t>
            </a:r>
            <a:r>
              <a:rPr lang="en-US" sz="1100" dirty="0"/>
              <a:t>, </a:t>
            </a:r>
            <a:r>
              <a:rPr lang="en-US" sz="1100" u="sng" dirty="0"/>
              <a:t>archival</a:t>
            </a:r>
            <a:r>
              <a:rPr lang="en-US" sz="1100" dirty="0"/>
              <a:t> and </a:t>
            </a:r>
            <a:r>
              <a:rPr lang="en-US" sz="1100" u="sng" dirty="0"/>
              <a:t>exchange</a:t>
            </a:r>
            <a:r>
              <a:rPr lang="en-US" sz="1100" dirty="0"/>
              <a:t> of metadata and data.</a:t>
            </a:r>
          </a:p>
          <a:p>
            <a:pPr marL="171450" indent="-171450">
              <a:buClr>
                <a:srgbClr val="595959"/>
              </a:buClr>
              <a:buFont typeface="Wingdings" panose="05000000000000000000" pitchFamily="2" charset="2"/>
              <a:buChar char="§"/>
            </a:pPr>
            <a:r>
              <a:rPr lang="en-US" sz="1100" dirty="0" smtClean="0"/>
              <a:t>It </a:t>
            </a:r>
            <a:r>
              <a:rPr lang="en-US" sz="1100" dirty="0"/>
              <a:t>has become the language of choice for representing CRF content in many electronic data capture (EDC) tools. ​</a:t>
            </a:r>
          </a:p>
        </p:txBody>
      </p:sp>
      <p:grpSp>
        <p:nvGrpSpPr>
          <p:cNvPr id="31" name="Group 30"/>
          <p:cNvGrpSpPr/>
          <p:nvPr/>
        </p:nvGrpSpPr>
        <p:grpSpPr>
          <a:xfrm>
            <a:off x="4721759" y="2764532"/>
            <a:ext cx="4075399" cy="467649"/>
            <a:chOff x="403760" y="1975948"/>
            <a:chExt cx="1204323" cy="467649"/>
          </a:xfrm>
        </p:grpSpPr>
        <p:sp>
          <p:nvSpPr>
            <p:cNvPr id="32" name="Flowchart: Stored Data 31"/>
            <p:cNvSpPr/>
            <p:nvPr/>
          </p:nvSpPr>
          <p:spPr>
            <a:xfrm rot="5400000">
              <a:off x="772097" y="1631577"/>
              <a:ext cx="467649" cy="1156391"/>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Rectangle 32"/>
            <p:cNvSpPr/>
            <p:nvPr/>
          </p:nvSpPr>
          <p:spPr>
            <a:xfrm>
              <a:off x="403760" y="1986455"/>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Define.XML</a:t>
              </a:r>
            </a:p>
          </p:txBody>
        </p:sp>
      </p:grpSp>
      <p:sp>
        <p:nvSpPr>
          <p:cNvPr id="34" name="Rectangle 33"/>
          <p:cNvSpPr/>
          <p:nvPr/>
        </p:nvSpPr>
        <p:spPr>
          <a:xfrm>
            <a:off x="4721760" y="3081117"/>
            <a:ext cx="4094668" cy="1446550"/>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Transmits metadata that describes any</a:t>
            </a:r>
            <a:r>
              <a:rPr lang="en-US" sz="1100" u="sng" dirty="0"/>
              <a:t> tabular datase</a:t>
            </a:r>
            <a:r>
              <a:rPr lang="en-US" sz="1100" dirty="0"/>
              <a:t>t structure.</a:t>
            </a:r>
          </a:p>
          <a:p>
            <a:pPr marL="171450" indent="-171450">
              <a:buClr>
                <a:srgbClr val="595959"/>
              </a:buClr>
              <a:buFont typeface="Wingdings" panose="05000000000000000000" pitchFamily="2" charset="2"/>
              <a:buChar char="§"/>
            </a:pPr>
            <a:r>
              <a:rPr lang="en-US" sz="1100" dirty="0" smtClean="0"/>
              <a:t>It </a:t>
            </a:r>
            <a:r>
              <a:rPr lang="en-US" sz="1100" dirty="0"/>
              <a:t>provides the metadata for human and animal model datasets using the</a:t>
            </a:r>
            <a:r>
              <a:rPr lang="en-US" sz="1100" u="sng" dirty="0"/>
              <a:t> SDTM and/or SEND</a:t>
            </a:r>
            <a:r>
              <a:rPr lang="en-US" sz="1100" dirty="0"/>
              <a:t> standards and analysis datasets using ADaM. </a:t>
            </a:r>
          </a:p>
          <a:p>
            <a:pPr marL="171450" indent="-171450">
              <a:buClr>
                <a:srgbClr val="595959"/>
              </a:buClr>
              <a:buFont typeface="Wingdings" panose="05000000000000000000" pitchFamily="2" charset="2"/>
              <a:buChar char="§"/>
            </a:pPr>
            <a:r>
              <a:rPr lang="en-US" sz="1100" dirty="0" smtClean="0"/>
              <a:t>Helps </a:t>
            </a:r>
            <a:r>
              <a:rPr lang="en-US" sz="1100" dirty="0"/>
              <a:t>in  </a:t>
            </a:r>
            <a:r>
              <a:rPr lang="en-US" sz="1100" u="sng" dirty="0"/>
              <a:t>informing</a:t>
            </a:r>
            <a:r>
              <a:rPr lang="en-US" sz="1100" dirty="0"/>
              <a:t>  the regulators which </a:t>
            </a:r>
            <a:r>
              <a:rPr lang="en-US" sz="1100" u="sng" dirty="0"/>
              <a:t>datasets</a:t>
            </a:r>
            <a:r>
              <a:rPr lang="en-US" sz="1100" dirty="0"/>
              <a:t>, </a:t>
            </a:r>
            <a:r>
              <a:rPr lang="en-US" sz="1100" u="sng" dirty="0"/>
              <a:t>variables</a:t>
            </a:r>
            <a:r>
              <a:rPr lang="en-US" sz="1100" dirty="0"/>
              <a:t>, </a:t>
            </a:r>
            <a:r>
              <a:rPr lang="en-US" sz="1100" u="sng" dirty="0"/>
              <a:t>controlled</a:t>
            </a:r>
            <a:r>
              <a:rPr lang="en-US" sz="1100" dirty="0"/>
              <a:t> </a:t>
            </a:r>
            <a:r>
              <a:rPr lang="en-US" sz="1100" u="sng" dirty="0"/>
              <a:t>terms</a:t>
            </a:r>
            <a:r>
              <a:rPr lang="en-US" sz="1100" dirty="0"/>
              <a:t>, and other specified metadata were used.</a:t>
            </a:r>
          </a:p>
          <a:p>
            <a:pPr marL="171450" indent="-171450">
              <a:buClr>
                <a:srgbClr val="595959"/>
              </a:buClr>
              <a:buFont typeface="Wingdings" panose="05000000000000000000" pitchFamily="2" charset="2"/>
              <a:buChar char="§"/>
            </a:pPr>
            <a:r>
              <a:rPr lang="en-US" sz="1100" b="1" dirty="0"/>
              <a:t>Define-XML is one of the required standards for data submission to FDA (U.S.) and PMDA (Japan).</a:t>
            </a:r>
          </a:p>
        </p:txBody>
      </p:sp>
      <p:sp>
        <p:nvSpPr>
          <p:cNvPr id="21"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06765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30"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CDISC Standards </a:t>
            </a:r>
            <a:r>
              <a:rPr lang="en-US" dirty="0"/>
              <a:t>for </a:t>
            </a:r>
            <a:r>
              <a:rPr lang="en-US" dirty="0" smtClean="0"/>
              <a:t>Transporting  </a:t>
            </a:r>
            <a:r>
              <a:rPr lang="en-US" dirty="0"/>
              <a:t>data </a:t>
            </a:r>
            <a:r>
              <a:rPr lang="en-US" dirty="0" smtClean="0"/>
              <a:t>(Contd…)</a:t>
            </a:r>
            <a:endParaRPr lang="en-US" dirty="0"/>
          </a:p>
        </p:txBody>
      </p:sp>
      <p:sp>
        <p:nvSpPr>
          <p:cNvPr id="7" name="Rectangle 6"/>
          <p:cNvSpPr/>
          <p:nvPr/>
        </p:nvSpPr>
        <p:spPr>
          <a:xfrm>
            <a:off x="360894" y="704194"/>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Dataset-XML </a:t>
            </a:r>
          </a:p>
        </p:txBody>
      </p:sp>
      <p:sp>
        <p:nvSpPr>
          <p:cNvPr id="3" name="Rectangle 2"/>
          <p:cNvSpPr/>
          <p:nvPr/>
        </p:nvSpPr>
        <p:spPr>
          <a:xfrm>
            <a:off x="403759" y="1010272"/>
            <a:ext cx="8181441" cy="938719"/>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a:t>Supports the exchange of dataset data based on Define-XML metadata.</a:t>
            </a:r>
          </a:p>
          <a:p>
            <a:pPr marL="171450" indent="-171450">
              <a:buClr>
                <a:srgbClr val="595959"/>
              </a:buClr>
              <a:buFont typeface="Wingdings" panose="05000000000000000000" pitchFamily="2" charset="2"/>
              <a:buChar char="§"/>
            </a:pPr>
            <a:r>
              <a:rPr lang="en-US" sz="1100" dirty="0" smtClean="0"/>
              <a:t>Dataset-XML </a:t>
            </a:r>
            <a:r>
              <a:rPr lang="en-US" sz="1100" dirty="0"/>
              <a:t>complements Define-XML and provides an alternative to the SAS V5 Transport format for the exchange of study datasets for   </a:t>
            </a:r>
            <a:r>
              <a:rPr lang="en-US" sz="1100" dirty="0" smtClean="0"/>
              <a:t>CDISC's  </a:t>
            </a:r>
            <a:r>
              <a:rPr lang="en-US" sz="1100" dirty="0"/>
              <a:t>Foundational standards. </a:t>
            </a:r>
          </a:p>
          <a:p>
            <a:pPr marL="171450" indent="-171450">
              <a:buClr>
                <a:srgbClr val="595959"/>
              </a:buClr>
              <a:buFont typeface="Wingdings" panose="05000000000000000000" pitchFamily="2" charset="2"/>
              <a:buChar char="§"/>
            </a:pPr>
            <a:r>
              <a:rPr lang="en-US" sz="1100" dirty="0" smtClean="0"/>
              <a:t>Dataset-XML </a:t>
            </a:r>
            <a:r>
              <a:rPr lang="en-US" sz="1100" dirty="0"/>
              <a:t>is a truly non-proprietary, global standard, removing many SAS V5 Transport file restrictions (the current file format required   </a:t>
            </a:r>
            <a:r>
              <a:rPr lang="en-US" sz="1100" dirty="0" smtClean="0"/>
              <a:t>by </a:t>
            </a:r>
            <a:r>
              <a:rPr lang="en-US" sz="1100" dirty="0"/>
              <a:t>the FDA and PMDA), such as 8-character variable names and 200-character text fields.</a:t>
            </a:r>
          </a:p>
        </p:txBody>
      </p:sp>
      <p:sp>
        <p:nvSpPr>
          <p:cNvPr id="10" name="Rectangle 9"/>
          <p:cNvSpPr/>
          <p:nvPr/>
        </p:nvSpPr>
        <p:spPr>
          <a:xfrm>
            <a:off x="403754" y="2165440"/>
            <a:ext cx="1204323" cy="295568"/>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bg1"/>
                </a:solidFill>
              </a:rPr>
              <a:t>LAB </a:t>
            </a:r>
          </a:p>
        </p:txBody>
      </p:sp>
      <p:sp>
        <p:nvSpPr>
          <p:cNvPr id="11" name="Rectangle 10"/>
          <p:cNvSpPr/>
          <p:nvPr/>
        </p:nvSpPr>
        <p:spPr>
          <a:xfrm>
            <a:off x="403760" y="2471518"/>
            <a:ext cx="8181440" cy="600164"/>
          </a:xfrm>
          <a:prstGeom prst="rect">
            <a:avLst/>
          </a:prstGeom>
        </p:spPr>
        <p:txBody>
          <a:bodyPr wrap="square">
            <a:spAutoFit/>
          </a:bodyPr>
          <a:lstStyle/>
          <a:p>
            <a:pPr marL="171450" indent="-171450">
              <a:buClr>
                <a:srgbClr val="595959"/>
              </a:buClr>
              <a:buFont typeface="Wingdings" panose="05000000000000000000" pitchFamily="2" charset="2"/>
              <a:buChar char="§"/>
            </a:pPr>
            <a:r>
              <a:rPr lang="en-US" sz="1100" dirty="0" smtClean="0"/>
              <a:t>Provides </a:t>
            </a:r>
            <a:r>
              <a:rPr lang="en-US" sz="1100" dirty="0"/>
              <a:t>a standard model for the acquisition and exchange of laboratory data, </a:t>
            </a:r>
          </a:p>
          <a:p>
            <a:pPr marL="171450" indent="-171450">
              <a:buClr>
                <a:srgbClr val="595959"/>
              </a:buClr>
              <a:buFont typeface="Wingdings" panose="05000000000000000000" pitchFamily="2" charset="2"/>
              <a:buChar char="§"/>
            </a:pPr>
            <a:r>
              <a:rPr lang="en-US" sz="1100" dirty="0" smtClean="0"/>
              <a:t>Primarily </a:t>
            </a:r>
            <a:r>
              <a:rPr lang="en-US" sz="1100" dirty="0"/>
              <a:t>between labs and sponsors or CROs. </a:t>
            </a:r>
          </a:p>
          <a:p>
            <a:pPr marL="171450" indent="-171450">
              <a:buClr>
                <a:srgbClr val="595959"/>
              </a:buClr>
              <a:buFont typeface="Wingdings" panose="05000000000000000000" pitchFamily="2" charset="2"/>
              <a:buChar char="§"/>
            </a:pPr>
            <a:r>
              <a:rPr lang="en-US" sz="1100" dirty="0" smtClean="0"/>
              <a:t>The </a:t>
            </a:r>
            <a:r>
              <a:rPr lang="en-US" sz="1100" dirty="0"/>
              <a:t>LAB standard was specifically designed for the interchange of lab data acquired in clinical trials.</a:t>
            </a:r>
          </a:p>
        </p:txBody>
      </p:sp>
      <p:sp>
        <p:nvSpPr>
          <p:cNvPr id="8"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32198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Stored Data 8"/>
          <p:cNvSpPr/>
          <p:nvPr/>
        </p:nvSpPr>
        <p:spPr>
          <a:xfrm rot="5400000">
            <a:off x="526759" y="320819"/>
            <a:ext cx="499790" cy="1284480"/>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 name="Title 3"/>
          <p:cNvSpPr>
            <a:spLocks noGrp="1"/>
          </p:cNvSpPr>
          <p:nvPr>
            <p:ph type="title"/>
          </p:nvPr>
        </p:nvSpPr>
        <p:spPr/>
        <p:txBody>
          <a:bodyPr/>
          <a:lstStyle/>
          <a:p>
            <a:r>
              <a:rPr lang="en-US" dirty="0"/>
              <a:t>CDSIC </a:t>
            </a:r>
            <a:r>
              <a:rPr lang="en-US" dirty="0" smtClean="0"/>
              <a:t>Standards and </a:t>
            </a:r>
            <a:r>
              <a:rPr lang="en-US" dirty="0"/>
              <a:t>Scope</a:t>
            </a:r>
          </a:p>
        </p:txBody>
      </p:sp>
      <p:sp>
        <p:nvSpPr>
          <p:cNvPr id="6" name="TextBox 5"/>
          <p:cNvSpPr txBox="1"/>
          <p:nvPr/>
        </p:nvSpPr>
        <p:spPr>
          <a:xfrm>
            <a:off x="134414" y="770571"/>
            <a:ext cx="1284480" cy="27699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300" b="1">
                <a:solidFill>
                  <a:schemeClr val="bg1"/>
                </a:solidFill>
              </a:defRPr>
            </a:lvl1pPr>
          </a:lstStyle>
          <a:p>
            <a:r>
              <a:rPr lang="en-US" sz="1200" dirty="0"/>
              <a:t>Preclinical </a:t>
            </a:r>
            <a:r>
              <a:rPr lang="en-US" sz="1200" dirty="0" smtClean="0"/>
              <a:t>Phase</a:t>
            </a:r>
            <a:endParaRPr lang="en-US" sz="1200" dirty="0"/>
          </a:p>
        </p:txBody>
      </p:sp>
      <p:grpSp>
        <p:nvGrpSpPr>
          <p:cNvPr id="17" name="Group 16"/>
          <p:cNvGrpSpPr/>
          <p:nvPr/>
        </p:nvGrpSpPr>
        <p:grpSpPr>
          <a:xfrm>
            <a:off x="1524034" y="713164"/>
            <a:ext cx="7483329" cy="499790"/>
            <a:chOff x="1460974" y="755204"/>
            <a:chExt cx="7560872" cy="499790"/>
          </a:xfrm>
        </p:grpSpPr>
        <p:sp>
          <p:nvSpPr>
            <p:cNvPr id="15" name="Flowchart: Stored Data 14"/>
            <p:cNvSpPr/>
            <p:nvPr/>
          </p:nvSpPr>
          <p:spPr>
            <a:xfrm rot="5400000">
              <a:off x="5006153" y="-2760699"/>
              <a:ext cx="499790" cy="7531595"/>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6"/>
            <p:cNvSpPr/>
            <p:nvPr/>
          </p:nvSpPr>
          <p:spPr>
            <a:xfrm>
              <a:off x="1460974" y="812611"/>
              <a:ext cx="7560872" cy="276999"/>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Clinical phase</a:t>
              </a:r>
            </a:p>
          </p:txBody>
        </p:sp>
      </p:grpSp>
      <p:cxnSp>
        <p:nvCxnSpPr>
          <p:cNvPr id="20" name="Straight Arrow Connector 19"/>
          <p:cNvCxnSpPr/>
          <p:nvPr/>
        </p:nvCxnSpPr>
        <p:spPr>
          <a:xfrm>
            <a:off x="1553010" y="1212953"/>
            <a:ext cx="4923992" cy="0"/>
          </a:xfrm>
          <a:prstGeom prst="straightConnector1">
            <a:avLst/>
          </a:prstGeom>
          <a:ln w="19050">
            <a:solidFill>
              <a:srgbClr val="595959"/>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491768" y="1244687"/>
            <a:ext cx="899222" cy="307777"/>
          </a:xfrm>
          <a:prstGeom prst="rect">
            <a:avLst/>
          </a:prstGeom>
        </p:spPr>
        <p:txBody>
          <a:bodyPr wrap="none">
            <a:spAutoFit/>
          </a:bodyPr>
          <a:lstStyle/>
          <a:p>
            <a:pPr algn="ctr"/>
            <a:r>
              <a:rPr lang="en-US" b="1" dirty="0"/>
              <a:t>Transport</a:t>
            </a:r>
          </a:p>
        </p:txBody>
      </p:sp>
      <p:sp>
        <p:nvSpPr>
          <p:cNvPr id="14" name="Rectangle 13"/>
          <p:cNvSpPr/>
          <p:nvPr/>
        </p:nvSpPr>
        <p:spPr>
          <a:xfrm>
            <a:off x="1471083" y="2386997"/>
            <a:ext cx="726392"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SDM.xml</a:t>
            </a:r>
          </a:p>
          <a:p>
            <a:pPr algn="ctr"/>
            <a:r>
              <a:rPr lang="en-US" sz="1050" dirty="0">
                <a:solidFill>
                  <a:schemeClr val="tx1"/>
                </a:solidFill>
              </a:rPr>
              <a:t>ODM.xml</a:t>
            </a:r>
          </a:p>
        </p:txBody>
      </p:sp>
      <p:sp>
        <p:nvSpPr>
          <p:cNvPr id="16" name="Rectangle 15"/>
          <p:cNvSpPr/>
          <p:nvPr/>
        </p:nvSpPr>
        <p:spPr>
          <a:xfrm>
            <a:off x="2650250" y="2386997"/>
            <a:ext cx="726392"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ODM.xml</a:t>
            </a:r>
          </a:p>
        </p:txBody>
      </p:sp>
      <p:sp>
        <p:nvSpPr>
          <p:cNvPr id="18" name="Rectangle 17"/>
          <p:cNvSpPr/>
          <p:nvPr/>
        </p:nvSpPr>
        <p:spPr>
          <a:xfrm>
            <a:off x="5108222" y="2386997"/>
            <a:ext cx="889014"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Define.xml</a:t>
            </a:r>
          </a:p>
          <a:p>
            <a:pPr algn="ctr"/>
            <a:r>
              <a:rPr lang="en-US" sz="1050" dirty="0">
                <a:solidFill>
                  <a:schemeClr val="tx1"/>
                </a:solidFill>
              </a:rPr>
              <a:t>Dataset.xml</a:t>
            </a:r>
          </a:p>
        </p:txBody>
      </p:sp>
      <p:sp>
        <p:nvSpPr>
          <p:cNvPr id="19" name="Rectangle 18"/>
          <p:cNvSpPr/>
          <p:nvPr/>
        </p:nvSpPr>
        <p:spPr>
          <a:xfrm>
            <a:off x="6280212" y="2386997"/>
            <a:ext cx="1034988"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Tables</a:t>
            </a:r>
          </a:p>
          <a:p>
            <a:pPr algn="ctr"/>
            <a:r>
              <a:rPr lang="en-US" sz="1050" dirty="0">
                <a:solidFill>
                  <a:schemeClr val="tx1"/>
                </a:solidFill>
              </a:rPr>
              <a:t>Listings</a:t>
            </a:r>
          </a:p>
          <a:p>
            <a:pPr algn="ctr"/>
            <a:r>
              <a:rPr lang="en-US" sz="1050" dirty="0">
                <a:solidFill>
                  <a:schemeClr val="tx1"/>
                </a:solidFill>
              </a:rPr>
              <a:t>Figures</a:t>
            </a:r>
          </a:p>
        </p:txBody>
      </p:sp>
      <p:sp>
        <p:nvSpPr>
          <p:cNvPr id="23" name="Rectangle 22"/>
          <p:cNvSpPr/>
          <p:nvPr/>
        </p:nvSpPr>
        <p:spPr>
          <a:xfrm>
            <a:off x="253179" y="2386997"/>
            <a:ext cx="1012698"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SDM.xml</a:t>
            </a:r>
          </a:p>
          <a:p>
            <a:pPr algn="ctr"/>
            <a:r>
              <a:rPr lang="en-US" sz="1050" dirty="0">
                <a:solidFill>
                  <a:schemeClr val="tx1"/>
                </a:solidFill>
              </a:rPr>
              <a:t>Define.xml</a:t>
            </a:r>
          </a:p>
          <a:p>
            <a:pPr algn="ctr"/>
            <a:r>
              <a:rPr lang="en-US" sz="1050" dirty="0">
                <a:solidFill>
                  <a:schemeClr val="tx1"/>
                </a:solidFill>
              </a:rPr>
              <a:t>Dataset.xml</a:t>
            </a:r>
          </a:p>
        </p:txBody>
      </p:sp>
      <p:sp>
        <p:nvSpPr>
          <p:cNvPr id="24" name="Rectangle 23"/>
          <p:cNvSpPr/>
          <p:nvPr/>
        </p:nvSpPr>
        <p:spPr>
          <a:xfrm>
            <a:off x="3874889" y="2386997"/>
            <a:ext cx="889002" cy="546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SDM.xml</a:t>
            </a:r>
          </a:p>
          <a:p>
            <a:pPr algn="ctr"/>
            <a:r>
              <a:rPr lang="en-US" sz="1050" dirty="0">
                <a:solidFill>
                  <a:schemeClr val="tx1"/>
                </a:solidFill>
              </a:rPr>
              <a:t>Define.xml</a:t>
            </a:r>
          </a:p>
          <a:p>
            <a:pPr algn="ctr"/>
            <a:r>
              <a:rPr lang="en-US" sz="1050" dirty="0">
                <a:solidFill>
                  <a:schemeClr val="tx1"/>
                </a:solidFill>
              </a:rPr>
              <a:t>Dataset.xml</a:t>
            </a:r>
          </a:p>
        </p:txBody>
      </p:sp>
      <p:sp>
        <p:nvSpPr>
          <p:cNvPr id="13" name="Right Arrow 12"/>
          <p:cNvSpPr/>
          <p:nvPr/>
        </p:nvSpPr>
        <p:spPr>
          <a:xfrm>
            <a:off x="724600" y="1498599"/>
            <a:ext cx="5675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b="1" dirty="0">
                <a:solidFill>
                  <a:schemeClr val="tx1"/>
                </a:solidFill>
              </a:rPr>
              <a:t>SEND</a:t>
            </a:r>
          </a:p>
        </p:txBody>
      </p:sp>
      <p:sp>
        <p:nvSpPr>
          <p:cNvPr id="22" name="Rectangle 21"/>
          <p:cNvSpPr/>
          <p:nvPr/>
        </p:nvSpPr>
        <p:spPr>
          <a:xfrm>
            <a:off x="82550" y="1636404"/>
            <a:ext cx="642050"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900" b="1" dirty="0">
                <a:solidFill>
                  <a:schemeClr val="bg1"/>
                </a:solidFill>
              </a:rPr>
              <a:t>Tabulation </a:t>
            </a:r>
          </a:p>
        </p:txBody>
      </p:sp>
      <p:sp>
        <p:nvSpPr>
          <p:cNvPr id="26" name="Right Arrow 25"/>
          <p:cNvSpPr/>
          <p:nvPr/>
        </p:nvSpPr>
        <p:spPr>
          <a:xfrm>
            <a:off x="1987262" y="1498599"/>
            <a:ext cx="5675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900" b="1" dirty="0">
                <a:solidFill>
                  <a:schemeClr val="tx1"/>
                </a:solidFill>
              </a:rPr>
              <a:t>PRM</a:t>
            </a:r>
          </a:p>
        </p:txBody>
      </p:sp>
      <p:sp>
        <p:nvSpPr>
          <p:cNvPr id="27" name="Rectangle 26"/>
          <p:cNvSpPr/>
          <p:nvPr/>
        </p:nvSpPr>
        <p:spPr>
          <a:xfrm>
            <a:off x="1343560" y="1636404"/>
            <a:ext cx="643702"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900" b="1" dirty="0">
                <a:solidFill>
                  <a:schemeClr val="bg1"/>
                </a:solidFill>
              </a:rPr>
              <a:t>Common Protocol Template</a:t>
            </a:r>
          </a:p>
        </p:txBody>
      </p:sp>
      <p:sp>
        <p:nvSpPr>
          <p:cNvPr id="28" name="Right Arrow 27"/>
          <p:cNvSpPr/>
          <p:nvPr/>
        </p:nvSpPr>
        <p:spPr>
          <a:xfrm>
            <a:off x="3247715" y="1498599"/>
            <a:ext cx="5675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900" b="1" dirty="0">
                <a:solidFill>
                  <a:schemeClr val="tx1"/>
                </a:solidFill>
              </a:rPr>
              <a:t>CDASH</a:t>
            </a:r>
          </a:p>
          <a:p>
            <a:pPr lvl="0" algn="ctr"/>
            <a:r>
              <a:rPr lang="en-US" sz="900" b="1" dirty="0">
                <a:solidFill>
                  <a:schemeClr val="tx1"/>
                </a:solidFill>
              </a:rPr>
              <a:t>LAB</a:t>
            </a:r>
          </a:p>
        </p:txBody>
      </p:sp>
      <p:sp>
        <p:nvSpPr>
          <p:cNvPr id="29" name="Rectangle 28"/>
          <p:cNvSpPr/>
          <p:nvPr/>
        </p:nvSpPr>
        <p:spPr>
          <a:xfrm>
            <a:off x="2585857" y="1636404"/>
            <a:ext cx="661858"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900" b="1" dirty="0">
                <a:solidFill>
                  <a:schemeClr val="bg1"/>
                </a:solidFill>
              </a:rPr>
              <a:t>Data Collection</a:t>
            </a:r>
          </a:p>
        </p:txBody>
      </p:sp>
      <p:sp>
        <p:nvSpPr>
          <p:cNvPr id="30" name="Right Arrow 29"/>
          <p:cNvSpPr/>
          <p:nvPr/>
        </p:nvSpPr>
        <p:spPr>
          <a:xfrm>
            <a:off x="4464123" y="1498599"/>
            <a:ext cx="5675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b="1" dirty="0">
                <a:solidFill>
                  <a:schemeClr val="tx1"/>
                </a:solidFill>
              </a:rPr>
              <a:t>SDTM</a:t>
            </a:r>
          </a:p>
        </p:txBody>
      </p:sp>
      <p:sp>
        <p:nvSpPr>
          <p:cNvPr id="31" name="Rectangle 30"/>
          <p:cNvSpPr/>
          <p:nvPr/>
        </p:nvSpPr>
        <p:spPr>
          <a:xfrm>
            <a:off x="3863421" y="1636404"/>
            <a:ext cx="600702"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900" b="1" dirty="0">
                <a:solidFill>
                  <a:schemeClr val="bg1"/>
                </a:solidFill>
              </a:rPr>
              <a:t>Tabulation</a:t>
            </a:r>
          </a:p>
        </p:txBody>
      </p:sp>
      <p:sp>
        <p:nvSpPr>
          <p:cNvPr id="32" name="Right Arrow 31"/>
          <p:cNvSpPr/>
          <p:nvPr/>
        </p:nvSpPr>
        <p:spPr>
          <a:xfrm>
            <a:off x="5652743" y="1498599"/>
            <a:ext cx="5675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900" b="1" dirty="0">
                <a:solidFill>
                  <a:schemeClr val="tx1"/>
                </a:solidFill>
              </a:rPr>
              <a:t>ADaM</a:t>
            </a:r>
          </a:p>
        </p:txBody>
      </p:sp>
      <p:sp>
        <p:nvSpPr>
          <p:cNvPr id="33" name="Rectangle 32"/>
          <p:cNvSpPr/>
          <p:nvPr/>
        </p:nvSpPr>
        <p:spPr>
          <a:xfrm>
            <a:off x="5070939" y="1636404"/>
            <a:ext cx="580562"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900" b="1" dirty="0" smtClean="0">
                <a:solidFill>
                  <a:schemeClr val="bg1"/>
                </a:solidFill>
              </a:rPr>
              <a:t>Data</a:t>
            </a:r>
          </a:p>
          <a:p>
            <a:pPr algn="ctr" defTabSz="914400"/>
            <a:r>
              <a:rPr lang="en-US" sz="900" b="1" dirty="0" smtClean="0">
                <a:solidFill>
                  <a:schemeClr val="bg1"/>
                </a:solidFill>
              </a:rPr>
              <a:t>Analysis</a:t>
            </a:r>
            <a:endParaRPr lang="en-US" sz="900" b="1" dirty="0">
              <a:solidFill>
                <a:schemeClr val="bg1"/>
              </a:solidFill>
            </a:endParaRPr>
          </a:p>
        </p:txBody>
      </p:sp>
      <p:sp>
        <p:nvSpPr>
          <p:cNvPr id="34" name="Right Arrow 33"/>
          <p:cNvSpPr/>
          <p:nvPr/>
        </p:nvSpPr>
        <p:spPr>
          <a:xfrm>
            <a:off x="7012468" y="1498599"/>
            <a:ext cx="70891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182880" rtlCol="0" anchor="ctr"/>
          <a:lstStyle/>
          <a:p>
            <a:pPr lvl="0" algn="ctr"/>
            <a:r>
              <a:rPr lang="en-US" sz="900" b="1" dirty="0">
                <a:solidFill>
                  <a:schemeClr val="tx1"/>
                </a:solidFill>
              </a:rPr>
              <a:t>HA </a:t>
            </a:r>
            <a:endParaRPr lang="en-US" sz="900" b="1" dirty="0" smtClean="0">
              <a:solidFill>
                <a:schemeClr val="tx1"/>
              </a:solidFill>
            </a:endParaRPr>
          </a:p>
          <a:p>
            <a:pPr lvl="0" algn="ctr"/>
            <a:r>
              <a:rPr lang="en-US" sz="900" b="1" dirty="0" smtClean="0">
                <a:solidFill>
                  <a:schemeClr val="tx1"/>
                </a:solidFill>
              </a:rPr>
              <a:t>Approvals</a:t>
            </a:r>
            <a:endParaRPr lang="en-US" sz="900" b="1" dirty="0">
              <a:solidFill>
                <a:schemeClr val="tx1"/>
              </a:solidFill>
            </a:endParaRPr>
          </a:p>
        </p:txBody>
      </p:sp>
      <p:sp>
        <p:nvSpPr>
          <p:cNvPr id="35" name="Rectangle 34"/>
          <p:cNvSpPr/>
          <p:nvPr/>
        </p:nvSpPr>
        <p:spPr>
          <a:xfrm>
            <a:off x="6280212" y="1636404"/>
            <a:ext cx="733363"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900" b="1" dirty="0">
                <a:solidFill>
                  <a:schemeClr val="bg1"/>
                </a:solidFill>
              </a:rPr>
              <a:t>Submission</a:t>
            </a:r>
          </a:p>
          <a:p>
            <a:pPr algn="ctr" defTabSz="914400"/>
            <a:r>
              <a:rPr lang="en-US" sz="900" b="1" dirty="0">
                <a:solidFill>
                  <a:schemeClr val="bg1"/>
                </a:solidFill>
              </a:rPr>
              <a:t>Publication</a:t>
            </a:r>
          </a:p>
          <a:p>
            <a:pPr algn="ctr" defTabSz="914400"/>
            <a:r>
              <a:rPr lang="en-US" sz="900" b="1" dirty="0">
                <a:solidFill>
                  <a:schemeClr val="bg1"/>
                </a:solidFill>
              </a:rPr>
              <a:t>Reporting</a:t>
            </a:r>
          </a:p>
        </p:txBody>
      </p:sp>
      <p:sp>
        <p:nvSpPr>
          <p:cNvPr id="36" name="Right Arrow 35"/>
          <p:cNvSpPr/>
          <p:nvPr/>
        </p:nvSpPr>
        <p:spPr>
          <a:xfrm>
            <a:off x="8365331" y="1498599"/>
            <a:ext cx="787400" cy="794846"/>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182880" rtlCol="0" anchor="ctr"/>
          <a:lstStyle/>
          <a:p>
            <a:pPr lvl="0" algn="ctr"/>
            <a:r>
              <a:rPr lang="en-US" sz="900" b="1" dirty="0">
                <a:solidFill>
                  <a:schemeClr val="tx1"/>
                </a:solidFill>
              </a:rPr>
              <a:t>New </a:t>
            </a:r>
            <a:endParaRPr lang="en-US" sz="900" b="1" dirty="0" smtClean="0">
              <a:solidFill>
                <a:schemeClr val="tx1"/>
              </a:solidFill>
            </a:endParaRPr>
          </a:p>
          <a:p>
            <a:pPr lvl="0" algn="ctr"/>
            <a:r>
              <a:rPr lang="en-US" sz="900" b="1" dirty="0" smtClean="0">
                <a:solidFill>
                  <a:schemeClr val="tx1"/>
                </a:solidFill>
              </a:rPr>
              <a:t>Treatments</a:t>
            </a:r>
            <a:endParaRPr lang="en-US" sz="900" b="1" dirty="0">
              <a:solidFill>
                <a:schemeClr val="tx1"/>
              </a:solidFill>
            </a:endParaRPr>
          </a:p>
        </p:txBody>
      </p:sp>
      <p:sp>
        <p:nvSpPr>
          <p:cNvPr id="37" name="Rectangle 36"/>
          <p:cNvSpPr/>
          <p:nvPr/>
        </p:nvSpPr>
        <p:spPr>
          <a:xfrm>
            <a:off x="7772400" y="1636404"/>
            <a:ext cx="592931" cy="519236"/>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900" b="1" dirty="0">
                <a:solidFill>
                  <a:schemeClr val="bg1"/>
                </a:solidFill>
              </a:rPr>
              <a:t>Approvals</a:t>
            </a:r>
          </a:p>
        </p:txBody>
      </p:sp>
      <p:sp>
        <p:nvSpPr>
          <p:cNvPr id="38" name="TextBox 37"/>
          <p:cNvSpPr txBox="1"/>
          <p:nvPr/>
        </p:nvSpPr>
        <p:spPr>
          <a:xfrm>
            <a:off x="1348436" y="3064364"/>
            <a:ext cx="1346195" cy="1546576"/>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PRM: </a:t>
            </a:r>
            <a:r>
              <a:rPr lang="en-GB" altLang="en-US" sz="1050" dirty="0"/>
              <a:t>Protocol standards that allow for information interchange between trials and companies.</a:t>
            </a:r>
            <a:endParaRPr lang="en-US" sz="1050" dirty="0"/>
          </a:p>
        </p:txBody>
      </p:sp>
      <p:sp>
        <p:nvSpPr>
          <p:cNvPr id="39" name="TextBox 38"/>
          <p:cNvSpPr txBox="1"/>
          <p:nvPr/>
        </p:nvSpPr>
        <p:spPr>
          <a:xfrm>
            <a:off x="2780436" y="3064364"/>
            <a:ext cx="2217811" cy="1546577"/>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defPPr>
              <a:defRPr lang="en-US"/>
            </a:defPPr>
          </a:lstStyle>
          <a:p>
            <a:r>
              <a:rPr lang="en-GB" altLang="en-US" sz="1050" b="1" dirty="0"/>
              <a:t>CDASH: </a:t>
            </a:r>
            <a:r>
              <a:rPr lang="en-GB" altLang="en-US" sz="1050" dirty="0"/>
              <a:t>A CDISC-led collaborative initiative to develop the content standard for basic data collection fields in case report forms. This standard is based upon the SDTM.</a:t>
            </a:r>
          </a:p>
          <a:p>
            <a:r>
              <a:rPr lang="en-GB" altLang="en-US" sz="1050" b="1" dirty="0"/>
              <a:t>LAB:</a:t>
            </a:r>
            <a:r>
              <a:rPr lang="en-GB" altLang="en-US" sz="1050" dirty="0"/>
              <a:t> The content and format standard for data transfer between clinical laboratories and Study Sponsors and/or CROs </a:t>
            </a:r>
          </a:p>
        </p:txBody>
      </p:sp>
      <p:sp>
        <p:nvSpPr>
          <p:cNvPr id="40" name="Rectangle 39"/>
          <p:cNvSpPr/>
          <p:nvPr/>
        </p:nvSpPr>
        <p:spPr>
          <a:xfrm>
            <a:off x="5084052" y="3064364"/>
            <a:ext cx="1252801" cy="1546577"/>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SDTM:</a:t>
            </a:r>
            <a:r>
              <a:rPr lang="en-GB" altLang="en-US" sz="1050" dirty="0"/>
              <a:t> The content and tabulation standard for regulatory submission of case report form data tabulations in clinical research studies.</a:t>
            </a:r>
          </a:p>
        </p:txBody>
      </p:sp>
      <p:sp>
        <p:nvSpPr>
          <p:cNvPr id="41" name="Rectangle 40"/>
          <p:cNvSpPr/>
          <p:nvPr/>
        </p:nvSpPr>
        <p:spPr>
          <a:xfrm>
            <a:off x="6422658" y="3064363"/>
            <a:ext cx="1171049" cy="1546577"/>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ADaM</a:t>
            </a:r>
            <a:r>
              <a:rPr lang="en-GB" altLang="en-US" sz="1050" dirty="0"/>
              <a:t>: The content standard for regulatory submission of analysis datasets and associated files.</a:t>
            </a:r>
            <a:endParaRPr lang="en-US" sz="1050" dirty="0"/>
          </a:p>
        </p:txBody>
      </p:sp>
      <p:sp>
        <p:nvSpPr>
          <p:cNvPr id="42" name="Rectangle 41"/>
          <p:cNvSpPr/>
          <p:nvPr/>
        </p:nvSpPr>
        <p:spPr>
          <a:xfrm>
            <a:off x="190500" y="3064364"/>
            <a:ext cx="1072131" cy="1546576"/>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SEND: </a:t>
            </a:r>
            <a:r>
              <a:rPr lang="en-GB" altLang="en-US" sz="1050" dirty="0"/>
              <a:t>Implementation of SDTM for non-clinical data.</a:t>
            </a:r>
            <a:endParaRPr lang="en-US" sz="1050" b="1" dirty="0"/>
          </a:p>
        </p:txBody>
      </p:sp>
      <p:sp>
        <p:nvSpPr>
          <p:cNvPr id="43" name="Rectangle 42"/>
          <p:cNvSpPr/>
          <p:nvPr/>
        </p:nvSpPr>
        <p:spPr>
          <a:xfrm>
            <a:off x="7679514" y="3064364"/>
            <a:ext cx="1287557" cy="1546576"/>
          </a:xfrm>
          <a:prstGeom prst="rect">
            <a:avLst/>
          </a:prstGeom>
          <a:solidFill>
            <a:srgbClr val="C1E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1050" b="1" dirty="0">
                <a:solidFill>
                  <a:schemeClr val="tx1"/>
                </a:solidFill>
              </a:rPr>
              <a:t>SDM</a:t>
            </a:r>
            <a:r>
              <a:rPr lang="en-US" sz="1050" dirty="0">
                <a:solidFill>
                  <a:schemeClr val="tx1"/>
                </a:solidFill>
              </a:rPr>
              <a:t>: Submission Data Model</a:t>
            </a:r>
          </a:p>
          <a:p>
            <a:r>
              <a:rPr lang="en-US" sz="1050" b="1" dirty="0">
                <a:solidFill>
                  <a:schemeClr val="tx1"/>
                </a:solidFill>
              </a:rPr>
              <a:t>ODM</a:t>
            </a:r>
            <a:r>
              <a:rPr lang="en-US" sz="1050" dirty="0">
                <a:solidFill>
                  <a:schemeClr val="tx1"/>
                </a:solidFill>
              </a:rPr>
              <a:t>: Operational Data Model</a:t>
            </a:r>
          </a:p>
        </p:txBody>
      </p:sp>
      <p:sp>
        <p:nvSpPr>
          <p:cNvPr id="44"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381908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CDSIC </a:t>
            </a:r>
            <a:r>
              <a:rPr lang="en-US" dirty="0" smtClean="0"/>
              <a:t>Standards and </a:t>
            </a:r>
            <a:r>
              <a:rPr lang="en-US" dirty="0"/>
              <a:t>Scope</a:t>
            </a:r>
          </a:p>
        </p:txBody>
      </p:sp>
      <p:sp>
        <p:nvSpPr>
          <p:cNvPr id="7" name="Right Arrow 6"/>
          <p:cNvSpPr/>
          <p:nvPr/>
        </p:nvSpPr>
        <p:spPr>
          <a:xfrm>
            <a:off x="2559970" y="874349"/>
            <a:ext cx="1813849" cy="481485"/>
          </a:xfrm>
          <a:prstGeom prst="rightArrow">
            <a:avLst>
              <a:gd name="adj1" fmla="val 69870"/>
              <a:gd name="adj2" fmla="val 50000"/>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Data Collection</a:t>
            </a:r>
          </a:p>
        </p:txBody>
      </p:sp>
      <p:sp>
        <p:nvSpPr>
          <p:cNvPr id="9" name="Rectangle 8"/>
          <p:cNvSpPr/>
          <p:nvPr/>
        </p:nvSpPr>
        <p:spPr>
          <a:xfrm>
            <a:off x="6537434" y="962514"/>
            <a:ext cx="1714438" cy="305154"/>
          </a:xfrm>
          <a:prstGeom prst="rect">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Analysis</a:t>
            </a:r>
          </a:p>
        </p:txBody>
      </p:sp>
      <p:sp>
        <p:nvSpPr>
          <p:cNvPr id="10" name="Right Arrow 9"/>
          <p:cNvSpPr/>
          <p:nvPr/>
        </p:nvSpPr>
        <p:spPr>
          <a:xfrm>
            <a:off x="4523618" y="874349"/>
            <a:ext cx="1824630" cy="481485"/>
          </a:xfrm>
          <a:prstGeom prst="rightArrow">
            <a:avLst>
              <a:gd name="adj1" fmla="val 69870"/>
              <a:gd name="adj2" fmla="val 50000"/>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DATA Tabulations</a:t>
            </a:r>
          </a:p>
        </p:txBody>
      </p:sp>
      <p:sp>
        <p:nvSpPr>
          <p:cNvPr id="11" name="Right Arrow 10"/>
          <p:cNvSpPr/>
          <p:nvPr/>
        </p:nvSpPr>
        <p:spPr>
          <a:xfrm>
            <a:off x="607330" y="874349"/>
            <a:ext cx="1778561" cy="481485"/>
          </a:xfrm>
          <a:prstGeom prst="rightArrow">
            <a:avLst>
              <a:gd name="adj1" fmla="val 69870"/>
              <a:gd name="adj2" fmla="val 50000"/>
            </a:avLst>
          </a:prstGeom>
          <a:gradFill flip="none" rotWithShape="1">
            <a:gsLst>
              <a:gs pos="50000">
                <a:srgbClr val="7F7F7F"/>
              </a:gs>
              <a:gs pos="18000">
                <a:srgbClr val="595959"/>
              </a:gs>
              <a:gs pos="88000">
                <a:srgbClr val="595959"/>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bg1"/>
                </a:solidFill>
              </a:rPr>
              <a:t>Planning</a:t>
            </a:r>
          </a:p>
        </p:txBody>
      </p:sp>
      <p:sp>
        <p:nvSpPr>
          <p:cNvPr id="12" name="Right Arrow 11"/>
          <p:cNvSpPr/>
          <p:nvPr/>
        </p:nvSpPr>
        <p:spPr>
          <a:xfrm>
            <a:off x="1536864" y="1443331"/>
            <a:ext cx="821604" cy="1024851"/>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PRM</a:t>
            </a:r>
          </a:p>
        </p:txBody>
      </p:sp>
      <p:sp>
        <p:nvSpPr>
          <p:cNvPr id="13" name="Rectangle 12"/>
          <p:cNvSpPr/>
          <p:nvPr/>
        </p:nvSpPr>
        <p:spPr>
          <a:xfrm>
            <a:off x="607330" y="1621013"/>
            <a:ext cx="929534" cy="669488"/>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defTabSz="914400"/>
            <a:r>
              <a:rPr lang="en-US" sz="1300" b="1" dirty="0">
                <a:solidFill>
                  <a:schemeClr val="bg1"/>
                </a:solidFill>
              </a:rPr>
              <a:t>Common Protocol Template</a:t>
            </a:r>
          </a:p>
        </p:txBody>
      </p:sp>
      <p:sp>
        <p:nvSpPr>
          <p:cNvPr id="14" name="Right Arrow 13"/>
          <p:cNvSpPr/>
          <p:nvPr/>
        </p:nvSpPr>
        <p:spPr>
          <a:xfrm>
            <a:off x="3491896" y="1443331"/>
            <a:ext cx="821604" cy="1024851"/>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1300" b="1" dirty="0">
                <a:solidFill>
                  <a:schemeClr val="tx1"/>
                </a:solidFill>
              </a:rPr>
              <a:t>CDASH</a:t>
            </a:r>
          </a:p>
          <a:p>
            <a:pPr lvl="0" algn="ctr"/>
            <a:r>
              <a:rPr lang="en-US" sz="1300" b="1" dirty="0">
                <a:solidFill>
                  <a:schemeClr val="tx1"/>
                </a:solidFill>
              </a:rPr>
              <a:t>LAB</a:t>
            </a:r>
          </a:p>
        </p:txBody>
      </p:sp>
      <p:sp>
        <p:nvSpPr>
          <p:cNvPr id="15" name="Rectangle 14"/>
          <p:cNvSpPr/>
          <p:nvPr/>
        </p:nvSpPr>
        <p:spPr>
          <a:xfrm>
            <a:off x="2559970" y="1621013"/>
            <a:ext cx="931926" cy="669488"/>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300" b="1" dirty="0">
                <a:solidFill>
                  <a:schemeClr val="bg1"/>
                </a:solidFill>
              </a:rPr>
              <a:t>Data Collection</a:t>
            </a:r>
          </a:p>
        </p:txBody>
      </p:sp>
      <p:sp>
        <p:nvSpPr>
          <p:cNvPr id="16" name="Right Arrow 15"/>
          <p:cNvSpPr/>
          <p:nvPr/>
        </p:nvSpPr>
        <p:spPr>
          <a:xfrm>
            <a:off x="5481829" y="1443331"/>
            <a:ext cx="821604" cy="1024851"/>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1300" b="1" dirty="0">
                <a:solidFill>
                  <a:schemeClr val="tx1"/>
                </a:solidFill>
              </a:rPr>
              <a:t>SEND</a:t>
            </a:r>
          </a:p>
          <a:p>
            <a:pPr lvl="0" algn="ctr"/>
            <a:r>
              <a:rPr lang="en-US" sz="1300" b="1" dirty="0">
                <a:solidFill>
                  <a:schemeClr val="tx1"/>
                </a:solidFill>
              </a:rPr>
              <a:t>SDTM</a:t>
            </a:r>
          </a:p>
        </p:txBody>
      </p:sp>
      <p:sp>
        <p:nvSpPr>
          <p:cNvPr id="17" name="Rectangle 16"/>
          <p:cNvSpPr/>
          <p:nvPr/>
        </p:nvSpPr>
        <p:spPr>
          <a:xfrm>
            <a:off x="4523618" y="1621013"/>
            <a:ext cx="958212" cy="669488"/>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300" b="1" dirty="0">
                <a:solidFill>
                  <a:schemeClr val="bg1"/>
                </a:solidFill>
              </a:rPr>
              <a:t>Tabulation</a:t>
            </a:r>
          </a:p>
        </p:txBody>
      </p:sp>
      <p:sp>
        <p:nvSpPr>
          <p:cNvPr id="18" name="Right Arrow 17"/>
          <p:cNvSpPr/>
          <p:nvPr/>
        </p:nvSpPr>
        <p:spPr>
          <a:xfrm>
            <a:off x="7471496" y="1443331"/>
            <a:ext cx="821604" cy="1024851"/>
          </a:xfrm>
          <a:prstGeom prst="rightArrow">
            <a:avLst>
              <a:gd name="adj1" fmla="val 65022"/>
              <a:gd name="adj2" fmla="val 50000"/>
            </a:avLst>
          </a:prstGeom>
          <a:solidFill>
            <a:srgbClr val="FDE1B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ADaM</a:t>
            </a:r>
          </a:p>
        </p:txBody>
      </p:sp>
      <p:sp>
        <p:nvSpPr>
          <p:cNvPr id="19" name="Rectangle 18"/>
          <p:cNvSpPr/>
          <p:nvPr/>
        </p:nvSpPr>
        <p:spPr>
          <a:xfrm>
            <a:off x="6601824" y="1621013"/>
            <a:ext cx="869672" cy="669488"/>
          </a:xfrm>
          <a:prstGeom prst="rect">
            <a:avLst/>
          </a:prstGeom>
          <a:gradFill flip="none" rotWithShape="1">
            <a:gsLst>
              <a:gs pos="50000">
                <a:srgbClr val="FCBD60"/>
              </a:gs>
              <a:gs pos="18000">
                <a:srgbClr val="FA9C12"/>
              </a:gs>
              <a:gs pos="88000">
                <a:srgbClr val="FA9C12"/>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defTabSz="914400"/>
            <a:r>
              <a:rPr lang="en-US" sz="1300" b="1" dirty="0">
                <a:solidFill>
                  <a:schemeClr val="bg1"/>
                </a:solidFill>
              </a:rPr>
              <a:t>Data </a:t>
            </a:r>
            <a:endParaRPr lang="en-US" sz="1300" b="1" dirty="0" smtClean="0">
              <a:solidFill>
                <a:schemeClr val="bg1"/>
              </a:solidFill>
            </a:endParaRPr>
          </a:p>
          <a:p>
            <a:pPr algn="ctr" defTabSz="914400"/>
            <a:r>
              <a:rPr lang="en-US" sz="1300" b="1" dirty="0" smtClean="0">
                <a:solidFill>
                  <a:schemeClr val="bg1"/>
                </a:solidFill>
              </a:rPr>
              <a:t>Analysis</a:t>
            </a:r>
            <a:endParaRPr lang="en-US" sz="1300" b="1" dirty="0">
              <a:solidFill>
                <a:schemeClr val="bg1"/>
              </a:solidFill>
            </a:endParaRPr>
          </a:p>
        </p:txBody>
      </p:sp>
      <p:sp>
        <p:nvSpPr>
          <p:cNvPr id="25" name="Rectangle 24"/>
          <p:cNvSpPr/>
          <p:nvPr/>
        </p:nvSpPr>
        <p:spPr>
          <a:xfrm>
            <a:off x="770408" y="2501227"/>
            <a:ext cx="1012698" cy="331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SDM.xml</a:t>
            </a:r>
          </a:p>
        </p:txBody>
      </p:sp>
      <p:sp>
        <p:nvSpPr>
          <p:cNvPr id="20" name="Rectangle 19"/>
          <p:cNvSpPr/>
          <p:nvPr/>
        </p:nvSpPr>
        <p:spPr>
          <a:xfrm>
            <a:off x="2788394" y="2501227"/>
            <a:ext cx="1012698" cy="331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ODM.xml</a:t>
            </a:r>
          </a:p>
        </p:txBody>
      </p:sp>
      <p:sp>
        <p:nvSpPr>
          <p:cNvPr id="21" name="Rectangle 20"/>
          <p:cNvSpPr/>
          <p:nvPr/>
        </p:nvSpPr>
        <p:spPr>
          <a:xfrm>
            <a:off x="4687113" y="2501227"/>
            <a:ext cx="1146128" cy="331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SDM.xml</a:t>
            </a:r>
          </a:p>
          <a:p>
            <a:pPr algn="ctr"/>
            <a:r>
              <a:rPr lang="en-US" sz="1200" dirty="0">
                <a:solidFill>
                  <a:schemeClr val="tx1"/>
                </a:solidFill>
              </a:rPr>
              <a:t>Define.xml</a:t>
            </a:r>
          </a:p>
          <a:p>
            <a:pPr algn="ctr"/>
            <a:r>
              <a:rPr lang="en-US" sz="1200" dirty="0">
                <a:solidFill>
                  <a:schemeClr val="tx1"/>
                </a:solidFill>
              </a:rPr>
              <a:t>Dataset.xml</a:t>
            </a:r>
          </a:p>
        </p:txBody>
      </p:sp>
      <p:sp>
        <p:nvSpPr>
          <p:cNvPr id="22" name="Rectangle 21"/>
          <p:cNvSpPr/>
          <p:nvPr/>
        </p:nvSpPr>
        <p:spPr>
          <a:xfrm>
            <a:off x="6715610" y="2501227"/>
            <a:ext cx="1146128" cy="331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Define.xml</a:t>
            </a:r>
          </a:p>
          <a:p>
            <a:pPr algn="ctr"/>
            <a:r>
              <a:rPr lang="en-US" sz="1200" dirty="0">
                <a:solidFill>
                  <a:schemeClr val="tx1"/>
                </a:solidFill>
              </a:rPr>
              <a:t>Dataset.xml</a:t>
            </a:r>
          </a:p>
        </p:txBody>
      </p:sp>
      <p:sp>
        <p:nvSpPr>
          <p:cNvPr id="23" name="TextBox 22"/>
          <p:cNvSpPr txBox="1"/>
          <p:nvPr/>
        </p:nvSpPr>
        <p:spPr>
          <a:xfrm>
            <a:off x="2123091" y="3064364"/>
            <a:ext cx="2102068" cy="1546576"/>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CDASH: </a:t>
            </a:r>
            <a:r>
              <a:rPr lang="en-GB" altLang="en-US" sz="1050" dirty="0"/>
              <a:t>A CDISC-led collaborative initiative to develop the content standard for basic data collection fields in case report forms. This standard is based upon the SDTM.</a:t>
            </a:r>
          </a:p>
          <a:p>
            <a:r>
              <a:rPr lang="en-GB" altLang="en-US" sz="1050" b="1" dirty="0"/>
              <a:t>LAB:</a:t>
            </a:r>
            <a:r>
              <a:rPr lang="en-GB" altLang="en-US" sz="1050" dirty="0"/>
              <a:t> The content and format standard for data transfer between clinical laboratories and Study Sponsors and/or CROs </a:t>
            </a:r>
          </a:p>
        </p:txBody>
      </p:sp>
      <p:sp>
        <p:nvSpPr>
          <p:cNvPr id="26" name="Rectangle 25"/>
          <p:cNvSpPr/>
          <p:nvPr/>
        </p:nvSpPr>
        <p:spPr>
          <a:xfrm>
            <a:off x="4292121" y="3064364"/>
            <a:ext cx="1288872" cy="1546577"/>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SDTM:</a:t>
            </a:r>
            <a:r>
              <a:rPr lang="en-GB" altLang="en-US" sz="1050" dirty="0"/>
              <a:t> The content and tabulation standard for regulatory submission of case report form data tabulations in clinical research studies.</a:t>
            </a:r>
          </a:p>
        </p:txBody>
      </p:sp>
      <p:sp>
        <p:nvSpPr>
          <p:cNvPr id="28" name="Rectangle 27"/>
          <p:cNvSpPr/>
          <p:nvPr/>
        </p:nvSpPr>
        <p:spPr>
          <a:xfrm>
            <a:off x="607330" y="3064364"/>
            <a:ext cx="1421167" cy="1546576"/>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PRM: </a:t>
            </a:r>
            <a:r>
              <a:rPr lang="en-GB" altLang="en-US" sz="1050" dirty="0"/>
              <a:t>Protocol standards that allow for information interchange between trials and companies.</a:t>
            </a:r>
            <a:endParaRPr lang="en-US" sz="1050" dirty="0"/>
          </a:p>
        </p:txBody>
      </p:sp>
      <p:sp>
        <p:nvSpPr>
          <p:cNvPr id="29" name="Rectangle 28"/>
          <p:cNvSpPr/>
          <p:nvPr/>
        </p:nvSpPr>
        <p:spPr>
          <a:xfrm>
            <a:off x="6789180" y="3064364"/>
            <a:ext cx="964828" cy="1546576"/>
          </a:xfrm>
          <a:prstGeom prst="rect">
            <a:avLst/>
          </a:prstGeom>
          <a:solidFill>
            <a:srgbClr val="C1E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GB" altLang="en-US" sz="1050" b="1" dirty="0">
                <a:solidFill>
                  <a:schemeClr val="tx1"/>
                </a:solidFill>
              </a:rPr>
              <a:t>ADaM</a:t>
            </a:r>
            <a:r>
              <a:rPr lang="en-GB" altLang="en-US" sz="1050" dirty="0">
                <a:solidFill>
                  <a:schemeClr val="tx1"/>
                </a:solidFill>
              </a:rPr>
              <a:t>: The content standard for regulatory submission of analysis datasets and associated files.</a:t>
            </a:r>
            <a:endParaRPr lang="en-US" sz="1050" dirty="0">
              <a:solidFill>
                <a:schemeClr val="tx1"/>
              </a:solidFill>
            </a:endParaRPr>
          </a:p>
        </p:txBody>
      </p:sp>
      <p:sp>
        <p:nvSpPr>
          <p:cNvPr id="30" name="Rectangle 29"/>
          <p:cNvSpPr/>
          <p:nvPr/>
        </p:nvSpPr>
        <p:spPr>
          <a:xfrm>
            <a:off x="7784267" y="3064364"/>
            <a:ext cx="935210" cy="1546576"/>
          </a:xfrm>
          <a:prstGeom prst="rect">
            <a:avLst/>
          </a:prstGeom>
          <a:solidFill>
            <a:srgbClr val="C1E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sz="1050" b="1" dirty="0">
                <a:solidFill>
                  <a:schemeClr val="tx1"/>
                </a:solidFill>
              </a:rPr>
              <a:t>SDM:</a:t>
            </a:r>
            <a:r>
              <a:rPr lang="en-US" sz="1050" dirty="0">
                <a:solidFill>
                  <a:schemeClr val="tx1"/>
                </a:solidFill>
              </a:rPr>
              <a:t> Submission Data Model</a:t>
            </a:r>
          </a:p>
          <a:p>
            <a:r>
              <a:rPr lang="en-US" sz="1050" b="1" dirty="0">
                <a:solidFill>
                  <a:schemeClr val="tx1"/>
                </a:solidFill>
              </a:rPr>
              <a:t>ODM</a:t>
            </a:r>
            <a:r>
              <a:rPr lang="en-US" sz="1050" dirty="0">
                <a:solidFill>
                  <a:schemeClr val="tx1"/>
                </a:solidFill>
              </a:rPr>
              <a:t>: Operational Data Model</a:t>
            </a:r>
          </a:p>
        </p:txBody>
      </p:sp>
      <p:sp>
        <p:nvSpPr>
          <p:cNvPr id="31" name="Rectangle 30"/>
          <p:cNvSpPr/>
          <p:nvPr/>
        </p:nvSpPr>
        <p:spPr>
          <a:xfrm>
            <a:off x="5626934" y="3064364"/>
            <a:ext cx="1067655" cy="1546577"/>
          </a:xfrm>
          <a:prstGeom prst="rect">
            <a:avLst/>
          </a:prstGeom>
          <a:solidFill>
            <a:srgbClr val="C1EFFF"/>
          </a:solidFill>
          <a:ln>
            <a:noFill/>
          </a:ln>
        </p:spPr>
        <p:style>
          <a:lnRef idx="2">
            <a:schemeClr val="dk1"/>
          </a:lnRef>
          <a:fillRef idx="1">
            <a:schemeClr val="lt1"/>
          </a:fillRef>
          <a:effectRef idx="0">
            <a:schemeClr val="dk1"/>
          </a:effectRef>
          <a:fontRef idx="minor">
            <a:schemeClr val="dk1"/>
          </a:fontRef>
        </p:style>
        <p:txBody>
          <a:bodyPr wrap="square" rtlCol="0">
            <a:noAutofit/>
          </a:bodyPr>
          <a:lstStyle/>
          <a:p>
            <a:r>
              <a:rPr lang="en-GB" altLang="en-US" sz="1050" b="1" dirty="0"/>
              <a:t>SEND: </a:t>
            </a:r>
            <a:r>
              <a:rPr lang="en-GB" altLang="en-US" sz="1050" dirty="0"/>
              <a:t>Implementation of SDTM for non-clinical data.</a:t>
            </a:r>
            <a:endParaRPr lang="en-US" sz="1050" b="1" dirty="0"/>
          </a:p>
        </p:txBody>
      </p:sp>
      <p:sp>
        <p:nvSpPr>
          <p:cNvPr id="27" name="Text Placeholder 4"/>
          <p:cNvSpPr txBox="1">
            <a:spLocks noGrp="1"/>
          </p:cNvSpPr>
          <p:nvPr>
            <p:ph type="body" sz="quarter" idx="10"/>
          </p:nvPr>
        </p:nvSpPr>
        <p:spPr>
          <a:prstGeom prst="rect">
            <a:avLst/>
          </a:prstGeom>
        </p:spPr>
        <p:txBody>
          <a:bodyPr>
            <a:normAutofit fontScale="92500" lnSpcReduction="10000"/>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indent="0" algn="ctr">
              <a:buNone/>
            </a:pPr>
            <a:r>
              <a:rPr lang="en-US" sz="1000" dirty="0" smtClean="0">
                <a:solidFill>
                  <a:schemeClr val="tx1">
                    <a:lumMod val="50000"/>
                    <a:lumOff val="50000"/>
                  </a:schemeClr>
                </a:solidFill>
              </a:rPr>
              <a:t>TCS confidential</a:t>
            </a:r>
            <a:endParaRPr lang="en-US" sz="1000" dirty="0">
              <a:solidFill>
                <a:schemeClr val="tx1">
                  <a:lumMod val="50000"/>
                  <a:lumOff val="50000"/>
                </a:schemeClr>
              </a:solidFill>
            </a:endParaRPr>
          </a:p>
        </p:txBody>
      </p:sp>
    </p:spTree>
    <p:extLst>
      <p:ext uri="{BB962C8B-B14F-4D97-AF65-F5344CB8AC3E}">
        <p14:creationId xmlns:p14="http://schemas.microsoft.com/office/powerpoint/2010/main" val="2508632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2.xml><?xml version="1.0" encoding="utf-8"?>
<a:theme xmlns:a="http://schemas.openxmlformats.org/drawingml/2006/main" name="Separator Slide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Separator Slide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Separator Slide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Separator Slide 4">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Separator Slide 5">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Separator Slide 6">
  <a:themeElements>
    <a:clrScheme name="TCS Color">
      <a:dk1>
        <a:sysClr val="windowText" lastClr="000000"/>
      </a:dk1>
      <a:lt1>
        <a:sysClr val="window" lastClr="FFFFFF"/>
      </a:lt1>
      <a:dk2>
        <a:srgbClr val="4B84C4"/>
      </a:dk2>
      <a:lt2>
        <a:srgbClr val="EEECE1"/>
      </a:lt2>
      <a:accent1>
        <a:srgbClr val="D6492A"/>
      </a:accent1>
      <a:accent2>
        <a:srgbClr val="B9AFA4"/>
      </a:accent2>
      <a:accent3>
        <a:srgbClr val="9BBB59"/>
      </a:accent3>
      <a:accent4>
        <a:srgbClr val="CDCA2F"/>
      </a:accent4>
      <a:accent5>
        <a:srgbClr val="FFDD3E"/>
      </a:accent5>
      <a:accent6>
        <a:srgbClr val="F1A334"/>
      </a:accent6>
      <a:hlink>
        <a:srgbClr val="000000"/>
      </a:hlink>
      <a:folHlink>
        <a:srgbClr val="A5A5A5"/>
      </a:folHlink>
    </a:clrScheme>
    <a:fontScheme name="TC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8.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 PPT Template 2015_16x9</Template>
  <TotalTime>775</TotalTime>
  <Words>1693</Words>
  <Application>Microsoft Office PowerPoint</Application>
  <PresentationFormat>On-screen Show (16:9)</PresentationFormat>
  <Paragraphs>233</Paragraphs>
  <Slides>13</Slides>
  <Notes>8</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13</vt:i4>
      </vt:variant>
    </vt:vector>
  </HeadingPairs>
  <TitlesOfParts>
    <vt:vector size="26" baseType="lpstr">
      <vt:lpstr>Arial</vt:lpstr>
      <vt:lpstr>Calibri</vt:lpstr>
      <vt:lpstr>Courier New</vt:lpstr>
      <vt:lpstr>Myriad Pro</vt:lpstr>
      <vt:lpstr>Wingdings</vt:lpstr>
      <vt:lpstr>Corp PPT Template 2017_16x9</vt:lpstr>
      <vt:lpstr>Separator Slide 1</vt:lpstr>
      <vt:lpstr>Separator Slide 2</vt:lpstr>
      <vt:lpstr>Separator Slide 3</vt:lpstr>
      <vt:lpstr>Separator Slide 4</vt:lpstr>
      <vt:lpstr>Separator Slide 5</vt:lpstr>
      <vt:lpstr>Separator Slide 6</vt:lpstr>
      <vt:lpstr>Thank You</vt:lpstr>
      <vt:lpstr>Anagha Bhatkhande  Varsha Mahajan</vt:lpstr>
      <vt:lpstr>Confidentiality Statement</vt:lpstr>
      <vt:lpstr>Agenda</vt:lpstr>
      <vt:lpstr>What is CDISC?</vt:lpstr>
      <vt:lpstr>CDISC STANDARDS</vt:lpstr>
      <vt:lpstr>CDISC Standards for Transporting Data</vt:lpstr>
      <vt:lpstr>CDISC Standards for Transporting  data (Contd…)</vt:lpstr>
      <vt:lpstr>CDSIC Standards and Scope</vt:lpstr>
      <vt:lpstr>CDSIC Standards and Scope</vt:lpstr>
      <vt:lpstr>CDSIC standards and Scope</vt:lpstr>
      <vt:lpstr>CDISC SHARE </vt:lpstr>
      <vt:lpstr>Controlled TERMINOLOGY</vt:lpstr>
      <vt:lpstr>PowerPoint Presentation</vt:lpstr>
    </vt:vector>
  </TitlesOfParts>
  <Company>TCS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Madhura  Mankar</dc:creator>
  <cp:lastModifiedBy>Varsha Mahajan</cp:lastModifiedBy>
  <cp:revision>106</cp:revision>
  <dcterms:created xsi:type="dcterms:W3CDTF">2015-09-29T05:13:53Z</dcterms:created>
  <dcterms:modified xsi:type="dcterms:W3CDTF">2017-11-06T07:48:53Z</dcterms:modified>
</cp:coreProperties>
</file>