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3" r:id="rId2"/>
    <p:sldMasterId id="2147483695" r:id="rId3"/>
    <p:sldMasterId id="2147483697" r:id="rId4"/>
    <p:sldMasterId id="2147483699" r:id="rId5"/>
    <p:sldMasterId id="2147483701" r:id="rId6"/>
    <p:sldMasterId id="2147483703" r:id="rId7"/>
    <p:sldMasterId id="2147483705" r:id="rId8"/>
  </p:sldMasterIdLst>
  <p:notesMasterIdLst>
    <p:notesMasterId r:id="rId30"/>
  </p:notesMasterIdLst>
  <p:sldIdLst>
    <p:sldId id="339" r:id="rId9"/>
    <p:sldId id="337" r:id="rId10"/>
    <p:sldId id="320" r:id="rId11"/>
    <p:sldId id="338" r:id="rId12"/>
    <p:sldId id="322" r:id="rId13"/>
    <p:sldId id="321" r:id="rId14"/>
    <p:sldId id="328" r:id="rId15"/>
    <p:sldId id="324" r:id="rId16"/>
    <p:sldId id="325" r:id="rId17"/>
    <p:sldId id="326" r:id="rId18"/>
    <p:sldId id="327" r:id="rId19"/>
    <p:sldId id="330" r:id="rId20"/>
    <p:sldId id="331" r:id="rId21"/>
    <p:sldId id="332" r:id="rId22"/>
    <p:sldId id="342" r:id="rId23"/>
    <p:sldId id="334" r:id="rId24"/>
    <p:sldId id="335" r:id="rId25"/>
    <p:sldId id="336" r:id="rId26"/>
    <p:sldId id="323" r:id="rId27"/>
    <p:sldId id="341" r:id="rId28"/>
    <p:sldId id="329" r:id="rId2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2">
          <p15:clr>
            <a:srgbClr val="A4A3A4"/>
          </p15:clr>
        </p15:guide>
        <p15:guide id="2" pos="3840">
          <p15:clr>
            <a:srgbClr val="A4A3A4"/>
          </p15:clr>
        </p15:guide>
        <p15:guide id="3" orient="horz" pos="1620">
          <p15:clr>
            <a:srgbClr val="A4A3A4"/>
          </p15:clr>
        </p15:guide>
        <p15:guide id="4" pos="2880">
          <p15:clr>
            <a:srgbClr val="A4A3A4"/>
          </p15:clr>
        </p15:guide>
        <p15:guide id="5" orient="horz" pos="3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E8E8E8"/>
    <a:srgbClr val="E0E0E0"/>
    <a:srgbClr val="AFAFAF"/>
    <a:srgbClr val="C1EFFF"/>
    <a:srgbClr val="E7F4D8"/>
    <a:srgbClr val="DDF0C8"/>
    <a:srgbClr val="DF3E82"/>
    <a:srgbClr val="BAE18F"/>
    <a:srgbClr val="EFA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1" autoAdjust="0"/>
    <p:restoredTop sz="94434" autoAdjust="0"/>
  </p:normalViewPr>
  <p:slideViewPr>
    <p:cSldViewPr snapToGrid="0">
      <p:cViewPr varScale="1">
        <p:scale>
          <a:sx n="86" d="100"/>
          <a:sy n="86" d="100"/>
        </p:scale>
        <p:origin x="84" y="114"/>
      </p:cViewPr>
      <p:guideLst>
        <p:guide orient="horz" pos="3312"/>
        <p:guide pos="3840"/>
        <p:guide orient="horz" pos="1620"/>
        <p:guide pos="2880"/>
        <p:guide orient="horz" pos="32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t>10/29/2017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t>‹#›</a:t>
            </a:fld>
            <a:endParaRPr lang="en-US" dirty="0"/>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and a new version of the SDTM will appear to support a new version of any one of those IGs.     </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4</a:t>
            </a:fld>
            <a:endParaRPr lang="en-US" dirty="0"/>
          </a:p>
        </p:txBody>
      </p:sp>
    </p:spTree>
    <p:extLst>
      <p:ext uri="{BB962C8B-B14F-4D97-AF65-F5344CB8AC3E}">
        <p14:creationId xmlns:p14="http://schemas.microsoft.com/office/powerpoint/2010/main" val="227153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15</a:t>
            </a:fld>
            <a:endParaRPr lang="en-US" dirty="0"/>
          </a:p>
        </p:txBody>
      </p:sp>
    </p:spTree>
    <p:extLst>
      <p:ext uri="{BB962C8B-B14F-4D97-AF65-F5344CB8AC3E}">
        <p14:creationId xmlns:p14="http://schemas.microsoft.com/office/powerpoint/2010/main" val="529215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 name="Title 1"/>
          <p:cNvSpPr>
            <a:spLocks noGrp="1"/>
          </p:cNvSpPr>
          <p:nvPr>
            <p:ph type="ctrTitle"/>
          </p:nvPr>
        </p:nvSpPr>
        <p:spPr>
          <a:xfrm>
            <a:off x="381003" y="1560458"/>
            <a:ext cx="7157083" cy="397764"/>
          </a:xfrm>
        </p:spPr>
        <p:txBody>
          <a:bodyPr>
            <a:noAutofit/>
          </a:bodyPr>
          <a:lstStyle>
            <a:lvl1pPr algn="l">
              <a:defRPr sz="230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81003" y="2006850"/>
            <a:ext cx="7157083" cy="342900"/>
          </a:xfrm>
        </p:spPr>
        <p:txBody>
          <a:bodyPr>
            <a:noAutofit/>
          </a:bodyPr>
          <a:lstStyle>
            <a:lvl1pPr marL="0" indent="0" algn="l">
              <a:buNone/>
              <a:defRPr sz="18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00">
                <a:solidFill>
                  <a:schemeClr val="bg1"/>
                </a:solidFill>
                <a:latin typeface="+mj-lt"/>
              </a:defRPr>
            </a:lvl1pPr>
          </a:lstStyle>
          <a:p>
            <a:pPr lvl="0"/>
            <a:r>
              <a:rPr lang="en-US" dirty="0" smtClean="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99471"/>
            <a:ext cx="1840877" cy="843880"/>
          </a:xfrm>
          <a:prstGeom prst="rect">
            <a:avLst/>
          </a:prstGeom>
        </p:spPr>
      </p:pic>
      <p:sp>
        <p:nvSpPr>
          <p:cNvPr id="16" name="TextBox 15"/>
          <p:cNvSpPr txBox="1"/>
          <p:nvPr/>
        </p:nvSpPr>
        <p:spPr>
          <a:xfrm>
            <a:off x="6780738" y="4788205"/>
            <a:ext cx="2210862" cy="200055"/>
          </a:xfrm>
          <a:prstGeom prst="rect">
            <a:avLst/>
          </a:prstGeom>
          <a:noFill/>
        </p:spPr>
        <p:txBody>
          <a:bodyPr wrap="none" rtlCol="0">
            <a:spAutoFit/>
          </a:bodyPr>
          <a:lstStyle/>
          <a:p>
            <a:pPr algn="r"/>
            <a:r>
              <a:rPr lang="en-US" sz="700" dirty="0" smtClean="0">
                <a:solidFill>
                  <a:prstClr val="white"/>
                </a:solidFill>
                <a:latin typeface="+mj-lt"/>
              </a:rPr>
              <a:t>|   Copyright </a:t>
            </a:r>
            <a:r>
              <a:rPr lang="en-US" sz="700" dirty="0">
                <a:solidFill>
                  <a:prstClr val="white"/>
                </a:solidFill>
                <a:latin typeface="+mj-lt"/>
              </a:rPr>
              <a:t>© </a:t>
            </a:r>
            <a:r>
              <a:rPr lang="en-US" sz="700" dirty="0" smtClean="0">
                <a:solidFill>
                  <a:prstClr val="white"/>
                </a:solidFill>
                <a:latin typeface="+mj-lt"/>
              </a:rPr>
              <a:t>2017 Tata Consultancy Services Limited</a:t>
            </a:r>
            <a:endParaRPr lang="en-US" sz="700" dirty="0">
              <a:solidFill>
                <a:prstClr val="white"/>
              </a:solidFill>
              <a:latin typeface="+mj-lt"/>
            </a:endParaRP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00">
                <a:solidFill>
                  <a:schemeClr val="bg1"/>
                </a:solidFill>
                <a:latin typeface="+mj-lt"/>
              </a:defRPr>
            </a:lvl1pPr>
          </a:lstStyle>
          <a:p>
            <a:pPr lvl="0"/>
            <a:r>
              <a:rPr lang="en-US" dirty="0" smtClean="0"/>
              <a:t>Click to add Information Classification</a:t>
            </a:r>
            <a:endParaRPr lang="en-US" dirty="0"/>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560146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slide with Visual">
    <p:spTree>
      <p:nvGrpSpPr>
        <p:cNvPr id="1" name=""/>
        <p:cNvGrpSpPr/>
        <p:nvPr/>
      </p:nvGrpSpPr>
      <p:grpSpPr>
        <a:xfrm>
          <a:off x="0" y="0"/>
          <a:ext cx="0" cy="0"/>
          <a:chOff x="0" y="0"/>
          <a:chExt cx="0" cy="0"/>
        </a:xfrm>
      </p:grpSpPr>
      <p:pic>
        <p:nvPicPr>
          <p:cNvPr id="9218" name="Picture 2" descr="R:\Template\Final Image 240614_9-16_Lowres\16-9 B\148053291.jpg"/>
          <p:cNvPicPr>
            <a:picLocks noChangeAspect="1" noChangeArrowheads="1"/>
          </p:cNvPicPr>
          <p:nvPr/>
        </p:nvPicPr>
        <p:blipFill rotWithShape="1">
          <a:blip r:embed="rId2">
            <a:extLst>
              <a:ext uri="{28A0092B-C50C-407E-A947-70E740481C1C}">
                <a14:useLocalDpi xmlns:a14="http://schemas.microsoft.com/office/drawing/2010/main" val="0"/>
              </a:ext>
            </a:extLst>
          </a:blip>
          <a:srcRect t="7812" b="7812"/>
          <a:stretch/>
        </p:blipFill>
        <p:spPr bwMode="auto">
          <a:xfrm>
            <a:off x="0" y="2"/>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8951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1pPr>
              <a:buClr>
                <a:srgbClr val="595959"/>
              </a:buClr>
              <a:defRPr/>
            </a:lvl1pPr>
            <a:lvl2pPr>
              <a:buClr>
                <a:srgbClr val="595959"/>
              </a:buClr>
              <a:defRPr/>
            </a:lvl2pPr>
            <a:lvl3pPr>
              <a:buClr>
                <a:srgbClr val="595959"/>
              </a:buClr>
              <a:defRPr/>
            </a:lvl3pPr>
            <a:lvl4pPr>
              <a:buClr>
                <a:srgbClr val="595959"/>
              </a:buCl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97247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19314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34006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428172"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11440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6"/>
            <a:ext cx="7772400" cy="563165"/>
          </a:xfrm>
        </p:spPr>
        <p:txBody>
          <a:bodyPr anchor="b">
            <a:noAutofit/>
          </a:bodyPr>
          <a:lstStyle>
            <a:lvl1pPr marL="0" indent="0" algn="ctr">
              <a:buNone/>
              <a:defRPr sz="2100">
                <a:solidFill>
                  <a:schemeClr val="tx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986901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8172" y="890588"/>
            <a:ext cx="4040188"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28172" y="1437084"/>
            <a:ext cx="4040188"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8" y="890588"/>
            <a:ext cx="4041775"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61138" y="1437084"/>
            <a:ext cx="4041775"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57918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844154"/>
            <a:ext cx="3008313" cy="590549"/>
          </a:xfrm>
        </p:spPr>
        <p:txBody>
          <a:bodyPr anchor="b">
            <a:noAutofit/>
          </a:bodyPr>
          <a:lstStyle>
            <a:lvl1pPr algn="l">
              <a:defRPr sz="17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844154"/>
            <a:ext cx="5111750" cy="3899297"/>
          </a:xfrm>
        </p:spPr>
        <p:txBody>
          <a:bodyPr>
            <a:noAutofit/>
          </a:bodyPr>
          <a:lstStyle>
            <a:lvl1pPr>
              <a:defRPr sz="1700"/>
            </a:lvl1pPr>
            <a:lvl2pPr>
              <a:defRPr sz="1500"/>
            </a:lvl2pPr>
            <a:lvl3pPr>
              <a:defRPr sz="1400"/>
            </a:lvl3pPr>
            <a:lvl4pPr>
              <a:defRPr sz="12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3" y="1463278"/>
            <a:ext cx="3008313" cy="3280172"/>
          </a:xfrm>
        </p:spPr>
        <p:txBody>
          <a:bodyPr>
            <a:noAutofit/>
          </a:bodyPr>
          <a:lstStyle>
            <a:lvl1pPr marL="0" indent="0">
              <a:buNone/>
              <a:defRPr sz="17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756026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7601"/>
            <a:ext cx="5486400" cy="425054"/>
          </a:xfrm>
        </p:spPr>
        <p:txBody>
          <a:bodyPr anchor="b">
            <a:noAutofit/>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857251"/>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82654"/>
            <a:ext cx="5486400" cy="603647"/>
          </a:xfrm>
        </p:spPr>
        <p:txBody>
          <a:bodyPr>
            <a:no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491152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92969"/>
            <a:ext cx="8370888" cy="992981"/>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34414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with Visual">
    <p:spTree>
      <p:nvGrpSpPr>
        <p:cNvPr id="1" name=""/>
        <p:cNvGrpSpPr/>
        <p:nvPr/>
      </p:nvGrpSpPr>
      <p:grpSpPr>
        <a:xfrm>
          <a:off x="0" y="0"/>
          <a:ext cx="0" cy="0"/>
          <a:chOff x="0" y="0"/>
          <a:chExt cx="0" cy="0"/>
        </a:xfrm>
      </p:grpSpPr>
      <p:pic>
        <p:nvPicPr>
          <p:cNvPr id="20" name="Picture 2" descr="R:\Template\Final Image 240614_9-16_Lowres\16-9 B\78161708.JPG"/>
          <p:cNvPicPr>
            <a:picLocks noChangeAspect="1" noChangeArrowheads="1"/>
          </p:cNvPicPr>
          <p:nvPr/>
        </p:nvPicPr>
        <p:blipFill rotWithShape="1">
          <a:blip r:embed="rId2">
            <a:extLst>
              <a:ext uri="{28A0092B-C50C-407E-A947-70E740481C1C}">
                <a14:useLocalDpi xmlns:a14="http://schemas.microsoft.com/office/drawing/2010/main" val="0"/>
              </a:ext>
            </a:extLst>
          </a:blip>
          <a:srcRect l="289" t="307" r="924" b="16653"/>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16" name="TextBox 15"/>
          <p:cNvSpPr txBox="1"/>
          <p:nvPr/>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
        <p:nvSpPr>
          <p:cNvPr id="17"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4976931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144" y="876300"/>
            <a:ext cx="8428056" cy="3867150"/>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617605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891779"/>
            <a:ext cx="2057400" cy="3851672"/>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3658" y="891779"/>
            <a:ext cx="6190342" cy="3851672"/>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253475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685800" rtl="0" eaLnBrk="1" latinLnBrk="0" hangingPunct="1">
              <a:spcBef>
                <a:spcPct val="20000"/>
              </a:spcBef>
              <a:buClr>
                <a:srgbClr val="4E84C4"/>
              </a:buClr>
              <a:buFont typeface="Wingdings" pitchFamily="2" charset="2"/>
              <a:buChar char="§"/>
              <a:defRPr lang="en-US" sz="1650" kern="1200" dirty="0" smtClean="0">
                <a:solidFill>
                  <a:schemeClr val="bg2"/>
                </a:solidFill>
                <a:latin typeface="Myriad Pro" pitchFamily="34" charset="0"/>
                <a:ea typeface="+mn-ea"/>
                <a:cs typeface="+mn-cs"/>
              </a:defRPr>
            </a:lvl1pPr>
            <a:lvl2pPr algn="l" defTabSz="685800" rtl="0" eaLnBrk="1" latinLnBrk="0" hangingPunct="1">
              <a:spcBef>
                <a:spcPct val="20000"/>
              </a:spcBef>
              <a:buClr>
                <a:srgbClr val="4E84C4"/>
              </a:buClr>
              <a:buFont typeface="Myriad Pro" pitchFamily="34" charset="0"/>
              <a:buChar char="–"/>
              <a:defRPr lang="en-US" sz="1650" kern="1200" dirty="0" smtClean="0">
                <a:solidFill>
                  <a:schemeClr val="bg2"/>
                </a:solidFill>
                <a:latin typeface="Myriad Pro" pitchFamily="34" charset="0"/>
                <a:ea typeface="+mn-ea"/>
                <a:cs typeface="+mn-cs"/>
              </a:defRPr>
            </a:lvl2pPr>
          </a:lstStyle>
          <a:p>
            <a:pPr marL="257175" lvl="0" indent="-257175" algn="l" defTabSz="685800" rtl="0" eaLnBrk="1" latinLnBrk="0" hangingPunct="1">
              <a:spcBef>
                <a:spcPct val="20000"/>
              </a:spcBef>
              <a:buClr>
                <a:srgbClr val="4E84C4"/>
              </a:buClr>
              <a:buFont typeface="Wingdings" pitchFamily="2" charset="2"/>
              <a:buChar char="§"/>
            </a:pPr>
            <a:r>
              <a:rPr lang="en-US" smtClean="0"/>
              <a:t>Click to edit Master text styles</a:t>
            </a:r>
          </a:p>
          <a:p>
            <a:pPr marL="257175" lvl="1" indent="-257175" algn="l" defTabSz="685800" rtl="0" eaLnBrk="1" latinLnBrk="0" hangingPunct="1">
              <a:spcBef>
                <a:spcPct val="20000"/>
              </a:spcBef>
              <a:buClr>
                <a:srgbClr val="4E84C4"/>
              </a:buClr>
              <a:buFont typeface="Wingdings" pitchFamily="2" charset="2"/>
              <a:buChar char="§"/>
            </a:pPr>
            <a:r>
              <a:rPr lang="en-US" smtClean="0"/>
              <a:t>Second level</a:t>
            </a:r>
          </a:p>
        </p:txBody>
      </p:sp>
    </p:spTree>
    <p:extLst>
      <p:ext uri="{BB962C8B-B14F-4D97-AF65-F5344CB8AC3E}">
        <p14:creationId xmlns:p14="http://schemas.microsoft.com/office/powerpoint/2010/main" val="23756571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dirty="0"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7" name="Group 16"/>
          <p:cNvGrpSpPr/>
          <p:nvPr/>
        </p:nvGrpSpPr>
        <p:grpSpPr>
          <a:xfrm>
            <a:off x="285753" y="192882"/>
            <a:ext cx="8630823" cy="318254"/>
            <a:chOff x="285753" y="192882"/>
            <a:chExt cx="8630823" cy="318254"/>
          </a:xfrm>
        </p:grpSpPr>
        <p:sp>
          <p:nvSpPr>
            <p:cNvPr id="19"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2" name="Freeform 2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7" name="Freeform 26"/>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1" name="Freeform 20"/>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14082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parator Slide 2">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379001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parator Slide 3">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213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62164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tor Slide 5">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2827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379629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10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with Visual">
    <p:spTree>
      <p:nvGrpSpPr>
        <p:cNvPr id="1" name=""/>
        <p:cNvGrpSpPr/>
        <p:nvPr/>
      </p:nvGrpSpPr>
      <p:grpSpPr>
        <a:xfrm>
          <a:off x="0" y="0"/>
          <a:ext cx="0" cy="0"/>
          <a:chOff x="0" y="0"/>
          <a:chExt cx="0" cy="0"/>
        </a:xfrm>
      </p:grpSpPr>
      <p:pic>
        <p:nvPicPr>
          <p:cNvPr id="3075" name="Picture 3" descr="R:\Template\Final Image 240614_9-16_Lowres\16-9 B\200363998-001(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38" t="24335" b="374"/>
          <a:stretch/>
        </p:blipFill>
        <p:spPr bwMode="auto">
          <a:xfrm>
            <a:off x="1" y="4"/>
            <a:ext cx="9143998" cy="514349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5876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with Visual">
    <p:spTree>
      <p:nvGrpSpPr>
        <p:cNvPr id="1" name=""/>
        <p:cNvGrpSpPr/>
        <p:nvPr/>
      </p:nvGrpSpPr>
      <p:grpSpPr>
        <a:xfrm>
          <a:off x="0" y="0"/>
          <a:ext cx="0" cy="0"/>
          <a:chOff x="0" y="0"/>
          <a:chExt cx="0" cy="0"/>
        </a:xfrm>
      </p:grpSpPr>
      <p:pic>
        <p:nvPicPr>
          <p:cNvPr id="4098" name="Picture 2" descr="R:\Template\Final Image 240614_9-16_Lowres\16-9 B\New Final GettyImages_medwt7053.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32" r="1162"/>
          <a:stretch/>
        </p:blipFill>
        <p:spPr bwMode="auto">
          <a:xfrm>
            <a:off x="1" y="2"/>
            <a:ext cx="9143998"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72417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Title slide with Visual">
    <p:spTree>
      <p:nvGrpSpPr>
        <p:cNvPr id="1" name=""/>
        <p:cNvGrpSpPr/>
        <p:nvPr/>
      </p:nvGrpSpPr>
      <p:grpSpPr>
        <a:xfrm>
          <a:off x="0" y="0"/>
          <a:ext cx="0" cy="0"/>
          <a:chOff x="0" y="0"/>
          <a:chExt cx="0" cy="0"/>
        </a:xfrm>
      </p:grpSpPr>
      <p:pic>
        <p:nvPicPr>
          <p:cNvPr id="2050" name="Picture 2" descr="R:\Template\Final Image 240614_9-16_Lowres\16-9 B\Rowing-Close-up.jpg"/>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b="1568"/>
          <a:stretch/>
        </p:blipFill>
        <p:spPr bwMode="auto">
          <a:xfrm>
            <a:off x="-6636" y="0"/>
            <a:ext cx="9149731"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55A51C">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263355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with Visual">
    <p:spTree>
      <p:nvGrpSpPr>
        <p:cNvPr id="1" name=""/>
        <p:cNvGrpSpPr/>
        <p:nvPr/>
      </p:nvGrpSpPr>
      <p:grpSpPr>
        <a:xfrm>
          <a:off x="0" y="0"/>
          <a:ext cx="0" cy="0"/>
          <a:chOff x="0" y="0"/>
          <a:chExt cx="0" cy="0"/>
        </a:xfrm>
      </p:grpSpPr>
      <p:pic>
        <p:nvPicPr>
          <p:cNvPr id="5122" name="Picture 2" descr="R:\Template\Final Image 240614_9-16_Lowres\16-9 B\Pict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3"/>
            <a:ext cx="9144000"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84442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with Visual">
    <p:spTree>
      <p:nvGrpSpPr>
        <p:cNvPr id="1" name=""/>
        <p:cNvGrpSpPr/>
        <p:nvPr/>
      </p:nvGrpSpPr>
      <p:grpSpPr>
        <a:xfrm>
          <a:off x="0" y="0"/>
          <a:ext cx="0" cy="0"/>
          <a:chOff x="0" y="0"/>
          <a:chExt cx="0" cy="0"/>
        </a:xfrm>
      </p:grpSpPr>
      <p:pic>
        <p:nvPicPr>
          <p:cNvPr id="6146" name="Picture 2" descr="R:\Template\Final Image 240614_9-16_Lowres\16-9 B\Picture2-2.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19" t="5247" r="5248" b="11420"/>
          <a:stretch/>
        </p:blipFill>
        <p:spPr bwMode="auto">
          <a:xfrm>
            <a:off x="-1" y="2"/>
            <a:ext cx="9143999"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92213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with Visual">
    <p:spTree>
      <p:nvGrpSpPr>
        <p:cNvPr id="1" name=""/>
        <p:cNvGrpSpPr/>
        <p:nvPr/>
      </p:nvGrpSpPr>
      <p:grpSpPr>
        <a:xfrm>
          <a:off x="0" y="0"/>
          <a:ext cx="0" cy="0"/>
          <a:chOff x="0" y="0"/>
          <a:chExt cx="0" cy="0"/>
        </a:xfrm>
      </p:grpSpPr>
      <p:pic>
        <p:nvPicPr>
          <p:cNvPr id="7170" name="Picture 2" descr="R:\Template\Final Image 240614_9-16_Lowres\16-9 B\Picture3.JPG"/>
          <p:cNvPicPr>
            <a:picLocks noChangeAspect="1" noChangeArrowheads="1"/>
          </p:cNvPicPr>
          <p:nvPr/>
        </p:nvPicPr>
        <p:blipFill rotWithShape="1">
          <a:blip r:embed="rId2">
            <a:extLst>
              <a:ext uri="{28A0092B-C50C-407E-A947-70E740481C1C}">
                <a14:useLocalDpi xmlns:a14="http://schemas.microsoft.com/office/drawing/2010/main" val="0"/>
              </a:ext>
            </a:extLst>
          </a:blip>
          <a:srcRect t="12500" b="12500"/>
          <a:stretch/>
        </p:blipFill>
        <p:spPr bwMode="auto">
          <a:xfrm>
            <a:off x="1" y="3"/>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0484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with Visual">
    <p:spTree>
      <p:nvGrpSpPr>
        <p:cNvPr id="1" name=""/>
        <p:cNvGrpSpPr/>
        <p:nvPr/>
      </p:nvGrpSpPr>
      <p:grpSpPr>
        <a:xfrm>
          <a:off x="0" y="0"/>
          <a:ext cx="0" cy="0"/>
          <a:chOff x="0" y="0"/>
          <a:chExt cx="0" cy="0"/>
        </a:xfrm>
      </p:grpSpPr>
      <p:pic>
        <p:nvPicPr>
          <p:cNvPr id="8194" name="Picture 2" descr="R:\Template\Final Image 240614_9-16_Lowres\16-9 B\Picture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a:stretch/>
        </p:blipFill>
        <p:spPr bwMode="auto">
          <a:xfrm>
            <a:off x="0" y="3"/>
            <a:ext cx="9144000" cy="515302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70572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8"/>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mj-lt"/>
            </a:endParaRPr>
          </a:p>
        </p:txBody>
      </p:sp>
      <p:sp>
        <p:nvSpPr>
          <p:cNvPr id="2" name="Title Placeholder 1"/>
          <p:cNvSpPr>
            <a:spLocks noGrp="1"/>
          </p:cNvSpPr>
          <p:nvPr>
            <p:ph type="title"/>
          </p:nvPr>
        </p:nvSpPr>
        <p:spPr>
          <a:xfrm>
            <a:off x="403760" y="45555"/>
            <a:ext cx="8511639" cy="481985"/>
          </a:xfrm>
          <a:prstGeom prst="rect">
            <a:avLst/>
          </a:prstGeom>
        </p:spPr>
        <p:txBody>
          <a:bodyPr vert="horz" wrap="square"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60" y="693709"/>
            <a:ext cx="8511639" cy="3394472"/>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lumMod val="50000"/>
                  </a:schemeClr>
                </a:solidFill>
                <a:latin typeface="+mj-lt"/>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lumMod val="50000"/>
                  </a:schemeClr>
                </a:solidFill>
                <a:latin typeface="+mj-lt"/>
                <a:ea typeface="+mn-ea"/>
                <a:cs typeface="Arial" pitchFamily="34" charset="0"/>
              </a:rPr>
              <a:t> </a:t>
            </a:r>
            <a:endParaRPr lang="en-US" sz="800" b="1" kern="1200" noProof="0" dirty="0">
              <a:solidFill>
                <a:schemeClr val="bg1">
                  <a:lumMod val="50000"/>
                </a:schemeClr>
              </a:solidFill>
              <a:latin typeface="+mj-lt"/>
              <a:ea typeface="+mn-ea"/>
              <a:cs typeface="Arial" pitchFamily="34" charset="0"/>
            </a:endParaRPr>
          </a:p>
        </p:txBody>
      </p:sp>
      <p:sp>
        <p:nvSpPr>
          <p:cNvPr id="11" name="Freeform 13"/>
          <p:cNvSpPr>
            <a:spLocks noEditPoints="1"/>
          </p:cNvSpPr>
          <p:nvPr/>
        </p:nvSpPr>
        <p:spPr bwMode="auto">
          <a:xfrm flipH="1">
            <a:off x="0"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dirty="0">
              <a:latin typeface="+mj-lt"/>
            </a:endParaRPr>
          </a:p>
        </p:txBody>
      </p:sp>
      <p:sp>
        <p:nvSpPr>
          <p:cNvPr id="30" name="Freeform 29"/>
          <p:cNvSpPr>
            <a:spLocks noEditPoints="1"/>
          </p:cNvSpPr>
          <p:nvPr/>
        </p:nvSpPr>
        <p:spPr bwMode="auto">
          <a:xfrm>
            <a:off x="8425987" y="4944997"/>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1" name="Freeform 30"/>
          <p:cNvSpPr>
            <a:spLocks noEditPoints="1"/>
          </p:cNvSpPr>
          <p:nvPr/>
        </p:nvSpPr>
        <p:spPr bwMode="auto">
          <a:xfrm>
            <a:off x="7615596" y="4944997"/>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2" name="Freeform 31"/>
          <p:cNvSpPr>
            <a:spLocks noEditPoints="1"/>
          </p:cNvSpPr>
          <p:nvPr/>
        </p:nvSpPr>
        <p:spPr bwMode="auto">
          <a:xfrm>
            <a:off x="7244828" y="4946051"/>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Tree>
    <p:extLst>
      <p:ext uri="{BB962C8B-B14F-4D97-AF65-F5344CB8AC3E}">
        <p14:creationId xmlns:p14="http://schemas.microsoft.com/office/powerpoint/2010/main" val="419142049"/>
      </p:ext>
    </p:extLst>
  </p:cSld>
  <p:clrMap bg1="lt1" tx1="dk1" bg2="lt2" tx2="dk2" accent1="accent1" accent2="accent2" accent3="accent3" accent4="accent4" accent5="accent5" accent6="accent6" hlink="hlink" folHlink="folHlink"/>
  <p:sldLayoutIdLst>
    <p:sldLayoutId id="2147483673"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682" r:id="rId11"/>
    <p:sldLayoutId id="2147483686" r:id="rId12"/>
    <p:sldLayoutId id="2147483687" r:id="rId13"/>
    <p:sldLayoutId id="2147483684" r:id="rId14"/>
    <p:sldLayoutId id="2147483683" r:id="rId15"/>
    <p:sldLayoutId id="2147483685" r:id="rId16"/>
    <p:sldLayoutId id="2147483688" r:id="rId17"/>
    <p:sldLayoutId id="2147483689" r:id="rId18"/>
    <p:sldLayoutId id="2147483690" r:id="rId19"/>
    <p:sldLayoutId id="2147483691" r:id="rId20"/>
    <p:sldLayoutId id="2147483692" r:id="rId21"/>
    <p:sldLayoutId id="2147483716" r:id="rId22"/>
  </p:sldLayoutIdLst>
  <p:timing>
    <p:tnLst>
      <p:par>
        <p:cTn id="1" dur="indefinite" restart="never" nodeType="tmRoot"/>
      </p:par>
    </p:tnLst>
  </p:timing>
  <p:txStyles>
    <p:titleStyle>
      <a:lvl1pPr algn="l" defTabSz="685800" rtl="0" eaLnBrk="1" latinLnBrk="0" hangingPunct="1">
        <a:spcBef>
          <a:spcPct val="0"/>
        </a:spcBef>
        <a:buNone/>
        <a:defRPr sz="2100" kern="1200">
          <a:solidFill>
            <a:schemeClr val="bg1"/>
          </a:solidFill>
          <a:latin typeface="+mj-lt"/>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18" name="Rectangle 17"/>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0" name="Group 19"/>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06366950"/>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685800" rtl="0" eaLnBrk="1" latinLnBrk="0" hangingPunct="1">
        <a:spcBef>
          <a:spcPct val="0"/>
        </a:spcBef>
        <a:buNone/>
        <a:defRPr sz="1800" kern="1200">
          <a:solidFill>
            <a:schemeClr val="bg1"/>
          </a:solidFill>
          <a:latin typeface="Myriad Pro"/>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691110911"/>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80677792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92894606"/>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709721341"/>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2" name="Group 21"/>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9715618"/>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22" name="Rectangle 17"/>
          <p:cNvSpPr/>
          <p:nvPr/>
        </p:nvSpPr>
        <p:spPr>
          <a:xfrm>
            <a:off x="-19051" y="2"/>
            <a:ext cx="9163050" cy="4743450"/>
          </a:xfrm>
          <a:custGeom>
            <a:avLst/>
            <a:gdLst>
              <a:gd name="connsiteX0" fmla="*/ 0 w 9144000"/>
              <a:gd name="connsiteY0" fmla="*/ 0 h 4648200"/>
              <a:gd name="connsiteX1" fmla="*/ 9144000 w 9144000"/>
              <a:gd name="connsiteY1" fmla="*/ 0 h 4648200"/>
              <a:gd name="connsiteX2" fmla="*/ 9144000 w 9144000"/>
              <a:gd name="connsiteY2" fmla="*/ 4648200 h 4648200"/>
              <a:gd name="connsiteX3" fmla="*/ 0 w 9144000"/>
              <a:gd name="connsiteY3" fmla="*/ 4648200 h 4648200"/>
              <a:gd name="connsiteX4" fmla="*/ 0 w 9144000"/>
              <a:gd name="connsiteY4"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0 w 9144000"/>
              <a:gd name="connsiteY4" fmla="*/ 4648200 h 4648200"/>
              <a:gd name="connsiteX5" fmla="*/ 0 w 9144000"/>
              <a:gd name="connsiteY5"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819150 w 9144000"/>
              <a:gd name="connsiteY4" fmla="*/ 4648200 h 4648200"/>
              <a:gd name="connsiteX5" fmla="*/ 0 w 9144000"/>
              <a:gd name="connsiteY5" fmla="*/ 4648200 h 4648200"/>
              <a:gd name="connsiteX6" fmla="*/ 0 w 9144000"/>
              <a:gd name="connsiteY6" fmla="*/ 0 h 4648200"/>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0 w 9144000"/>
              <a:gd name="connsiteY5" fmla="*/ 4648200 h 6181725"/>
              <a:gd name="connsiteX6" fmla="*/ 0 w 9144000"/>
              <a:gd name="connsiteY6" fmla="*/ 0 h 6181725"/>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552450 w 9144000"/>
              <a:gd name="connsiteY5" fmla="*/ 5534025 h 6181725"/>
              <a:gd name="connsiteX6" fmla="*/ 0 w 9144000"/>
              <a:gd name="connsiteY6" fmla="*/ 4648200 h 6181725"/>
              <a:gd name="connsiteX7" fmla="*/ 0 w 9144000"/>
              <a:gd name="connsiteY7" fmla="*/ 0 h 6181725"/>
              <a:gd name="connsiteX0" fmla="*/ 9525 w 9153525"/>
              <a:gd name="connsiteY0" fmla="*/ 0 h 6267450"/>
              <a:gd name="connsiteX1" fmla="*/ 9153525 w 9153525"/>
              <a:gd name="connsiteY1" fmla="*/ 0 h 6267450"/>
              <a:gd name="connsiteX2" fmla="*/ 9153525 w 9153525"/>
              <a:gd name="connsiteY2" fmla="*/ 4648200 h 6267450"/>
              <a:gd name="connsiteX3" fmla="*/ 962025 w 9153525"/>
              <a:gd name="connsiteY3" fmla="*/ 4648200 h 6267450"/>
              <a:gd name="connsiteX4" fmla="*/ 952500 w 9153525"/>
              <a:gd name="connsiteY4" fmla="*/ 6181725 h 6267450"/>
              <a:gd name="connsiteX5" fmla="*/ 0 w 9153525"/>
              <a:gd name="connsiteY5" fmla="*/ 6267450 h 6267450"/>
              <a:gd name="connsiteX6" fmla="*/ 9525 w 9153525"/>
              <a:gd name="connsiteY6" fmla="*/ 4648200 h 6267450"/>
              <a:gd name="connsiteX7" fmla="*/ 9525 w 9153525"/>
              <a:gd name="connsiteY7" fmla="*/ 0 h 6267450"/>
              <a:gd name="connsiteX0" fmla="*/ 9525 w 9153525"/>
              <a:gd name="connsiteY0" fmla="*/ 0 h 6315075"/>
              <a:gd name="connsiteX1" fmla="*/ 9153525 w 9153525"/>
              <a:gd name="connsiteY1" fmla="*/ 0 h 6315075"/>
              <a:gd name="connsiteX2" fmla="*/ 9153525 w 9153525"/>
              <a:gd name="connsiteY2" fmla="*/ 4648200 h 6315075"/>
              <a:gd name="connsiteX3" fmla="*/ 9620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9525 w 9153525"/>
              <a:gd name="connsiteY0" fmla="*/ 0 h 6315075"/>
              <a:gd name="connsiteX1" fmla="*/ 9153525 w 9153525"/>
              <a:gd name="connsiteY1" fmla="*/ 0 h 6315075"/>
              <a:gd name="connsiteX2" fmla="*/ 9153525 w 9153525"/>
              <a:gd name="connsiteY2" fmla="*/ 4648200 h 6315075"/>
              <a:gd name="connsiteX3" fmla="*/ 10763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19050 w 9163050"/>
              <a:gd name="connsiteY0" fmla="*/ 0 h 6324600"/>
              <a:gd name="connsiteX1" fmla="*/ 9163050 w 9163050"/>
              <a:gd name="connsiteY1" fmla="*/ 0 h 6324600"/>
              <a:gd name="connsiteX2" fmla="*/ 9163050 w 9163050"/>
              <a:gd name="connsiteY2" fmla="*/ 4648200 h 6324600"/>
              <a:gd name="connsiteX3" fmla="*/ 1085850 w 9163050"/>
              <a:gd name="connsiteY3" fmla="*/ 4648200 h 6324600"/>
              <a:gd name="connsiteX4" fmla="*/ 1085850 w 9163050"/>
              <a:gd name="connsiteY4" fmla="*/ 6315075 h 6324600"/>
              <a:gd name="connsiteX5" fmla="*/ 0 w 9163050"/>
              <a:gd name="connsiteY5" fmla="*/ 6324600 h 6324600"/>
              <a:gd name="connsiteX6" fmla="*/ 19050 w 9163050"/>
              <a:gd name="connsiteY6" fmla="*/ 4648200 h 6324600"/>
              <a:gd name="connsiteX7" fmla="*/ 19050 w 916305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3050" h="6324600">
                <a:moveTo>
                  <a:pt x="19050" y="0"/>
                </a:moveTo>
                <a:lnTo>
                  <a:pt x="9163050" y="0"/>
                </a:lnTo>
                <a:lnTo>
                  <a:pt x="9163050" y="4648200"/>
                </a:lnTo>
                <a:lnTo>
                  <a:pt x="1085850" y="4648200"/>
                </a:lnTo>
                <a:lnTo>
                  <a:pt x="1085850" y="6315075"/>
                </a:lnTo>
                <a:lnTo>
                  <a:pt x="0" y="6324600"/>
                </a:lnTo>
                <a:lnTo>
                  <a:pt x="19050" y="4648200"/>
                </a:lnTo>
                <a:lnTo>
                  <a:pt x="19050" y="0"/>
                </a:lnTo>
                <a:close/>
              </a:path>
            </a:pathLst>
          </a:cu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6" name="TextBox 5"/>
          <p:cNvSpPr txBox="1"/>
          <p:nvPr/>
        </p:nvSpPr>
        <p:spPr>
          <a:xfrm>
            <a:off x="495300" y="2200275"/>
            <a:ext cx="8077200" cy="415499"/>
          </a:xfrm>
          <a:prstGeom prst="rect">
            <a:avLst/>
          </a:prstGeom>
          <a:noFill/>
        </p:spPr>
        <p:txBody>
          <a:bodyPr wrap="square" lIns="68580" tIns="34290" rIns="68580" bIns="34290" rtlCol="0">
            <a:noAutofit/>
          </a:bodyPr>
          <a:lstStyle/>
          <a:p>
            <a:pPr algn="l" defTabSz="685800" rtl="0" eaLnBrk="1" latinLnBrk="0" hangingPunct="1">
              <a:spcBef>
                <a:spcPct val="0"/>
              </a:spcBef>
              <a:buNone/>
            </a:pPr>
            <a:r>
              <a:rPr lang="en-US" sz="2300" kern="1200" dirty="0" smtClean="0">
                <a:solidFill>
                  <a:schemeClr val="bg1"/>
                </a:solidFill>
                <a:latin typeface="Calibri" panose="020F0502020204030204" pitchFamily="34" charset="0"/>
                <a:ea typeface="+mj-ea"/>
                <a:cs typeface="Arial" pitchFamily="34" charset="0"/>
              </a:rPr>
              <a:t>Thank You</a:t>
            </a:r>
          </a:p>
        </p:txBody>
      </p:sp>
      <p:sp>
        <p:nvSpPr>
          <p:cNvPr id="19" name="Rectangle 18"/>
          <p:cNvSpPr/>
          <p:nvPr/>
        </p:nvSpPr>
        <p:spPr>
          <a:xfrm flipH="1">
            <a:off x="-9728" y="4286251"/>
            <a:ext cx="9153728" cy="891540"/>
          </a:xfrm>
          <a:prstGeom prst="rect">
            <a:avLst/>
          </a:prstGeom>
          <a:solidFill>
            <a:srgbClr val="B9AFA4"/>
          </a:soli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Calibri" panose="020F0502020204030204" pitchFamily="34" charset="0"/>
            </a:endParaRPr>
          </a:p>
        </p:txBody>
      </p:sp>
      <p:sp>
        <p:nvSpPr>
          <p:cNvPr id="20" name="TextBox 19"/>
          <p:cNvSpPr txBox="1"/>
          <p:nvPr/>
        </p:nvSpPr>
        <p:spPr>
          <a:xfrm>
            <a:off x="384048" y="4457700"/>
            <a:ext cx="1958998" cy="614058"/>
          </a:xfrm>
          <a:prstGeom prst="rect">
            <a:avLst/>
          </a:prstGeom>
          <a:noFill/>
        </p:spPr>
        <p:txBody>
          <a:bodyPr wrap="none" lIns="68580" tIns="34290" rIns="68580" bIns="34290" rtlCol="0">
            <a:noAutofit/>
          </a:bodyPr>
          <a:lstStyle/>
          <a:p>
            <a:r>
              <a:rPr lang="en-US" sz="1100" dirty="0" smtClean="0">
                <a:solidFill>
                  <a:srgbClr val="EEECE1">
                    <a:lumMod val="90000"/>
                  </a:srgbClr>
                </a:solidFill>
                <a:latin typeface="Calibri" panose="020F0502020204030204" pitchFamily="34" charset="0"/>
              </a:rPr>
              <a:t>IT Services</a:t>
            </a:r>
          </a:p>
          <a:p>
            <a:r>
              <a:rPr lang="en-US" sz="1100" dirty="0" smtClean="0">
                <a:solidFill>
                  <a:srgbClr val="EEECE1">
                    <a:lumMod val="90000"/>
                  </a:srgbClr>
                </a:solidFill>
                <a:latin typeface="Calibri" panose="020F0502020204030204" pitchFamily="34" charset="0"/>
              </a:rPr>
              <a:t>Business Solutions</a:t>
            </a:r>
          </a:p>
          <a:p>
            <a:r>
              <a:rPr lang="en-US" sz="1100" dirty="0" smtClean="0">
                <a:solidFill>
                  <a:srgbClr val="EEECE1">
                    <a:lumMod val="90000"/>
                  </a:srgbClr>
                </a:solidFill>
                <a:latin typeface="Calibri" panose="020F0502020204030204" pitchFamily="34" charset="0"/>
              </a:rPr>
              <a:t>Consulting</a:t>
            </a:r>
            <a:endParaRPr lang="en-US" sz="1100" dirty="0">
              <a:solidFill>
                <a:srgbClr val="EEECE1">
                  <a:lumMod val="90000"/>
                </a:srgbClr>
              </a:solidFill>
              <a:latin typeface="Calibri" panose="020F050202020403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5" name="Group 14"/>
          <p:cNvGrpSpPr/>
          <p:nvPr/>
        </p:nvGrpSpPr>
        <p:grpSpPr>
          <a:xfrm>
            <a:off x="285753" y="192882"/>
            <a:ext cx="8630823" cy="318254"/>
            <a:chOff x="285753" y="192882"/>
            <a:chExt cx="8630823" cy="318254"/>
          </a:xfrm>
        </p:grpSpPr>
        <p:sp>
          <p:nvSpPr>
            <p:cNvPr id="16"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7" name="Group 16"/>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18" name="Freeform 1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14" name="TextBox 13"/>
          <p:cNvSpPr txBox="1"/>
          <p:nvPr userDrawn="1"/>
        </p:nvSpPr>
        <p:spPr>
          <a:xfrm>
            <a:off x="7972973" y="4885741"/>
            <a:ext cx="1144865" cy="230832"/>
          </a:xfrm>
          <a:prstGeom prst="rect">
            <a:avLst/>
          </a:prstGeom>
          <a:noFill/>
        </p:spPr>
        <p:txBody>
          <a:bodyPr wrap="none" rtlCol="0">
            <a:spAutoFit/>
          </a:bodyPr>
          <a:lstStyle/>
          <a:p>
            <a:r>
              <a:rPr lang="nn-NO" sz="900" dirty="0" smtClean="0">
                <a:solidFill>
                  <a:schemeClr val="tx1">
                    <a:lumMod val="75000"/>
                    <a:lumOff val="25000"/>
                  </a:schemeClr>
                </a:solidFill>
                <a:latin typeface="Calibri" panose="020F0502020204030204" pitchFamily="34" charset="0"/>
              </a:rPr>
              <a:t>studioppt I 10 I 2017</a:t>
            </a:r>
            <a:endParaRPr lang="en-US" sz="9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555492640"/>
      </p:ext>
    </p:extLst>
  </p:cSld>
  <p:clrMap bg1="lt1" tx1="dk1" bg2="lt2" tx2="dk2" accent1="accent1" accent2="accent2" accent3="accent3" accent4="accent4" accent5="accent5" accent6="accent6" hlink="hlink" folHlink="folHlink"/>
  <p:sldLayoutIdLst>
    <p:sldLayoutId id="2147483706" r:id="rId1"/>
  </p:sldLayoutIdLst>
  <p:timing>
    <p:tnLst>
      <p:par>
        <p:cTn id="1" dur="indefinite" restart="never" nodeType="tmRoot"/>
      </p:par>
    </p:tnLst>
  </p:timing>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Anagha Bhatkhande </a:t>
            </a:r>
            <a:br>
              <a:rPr lang="en-US" dirty="0" smtClean="0"/>
            </a:br>
            <a:r>
              <a:rPr lang="en-US" dirty="0" smtClean="0"/>
              <a:t>Varsha Mahajan</a:t>
            </a:r>
            <a:endParaRPr lang="en-US" dirty="0"/>
          </a:p>
        </p:txBody>
      </p:sp>
      <p:sp>
        <p:nvSpPr>
          <p:cNvPr id="3" name="Text Placeholder 2"/>
          <p:cNvSpPr>
            <a:spLocks noGrp="1"/>
          </p:cNvSpPr>
          <p:nvPr>
            <p:ph type="body" idx="1"/>
          </p:nvPr>
        </p:nvSpPr>
        <p:spPr/>
        <p:txBody>
          <a:bodyPr/>
          <a:lstStyle/>
          <a:p>
            <a:r>
              <a:rPr lang="en-US" dirty="0" smtClean="0"/>
              <a:t>SDTM Overview</a:t>
            </a:r>
            <a:endParaRPr lang="en-US" dirty="0"/>
          </a:p>
        </p:txBody>
      </p:sp>
      <p:sp>
        <p:nvSpPr>
          <p:cNvPr id="4" name="Text Placeholder 3"/>
          <p:cNvSpPr>
            <a:spLocks noGrp="1"/>
          </p:cNvSpPr>
          <p:nvPr>
            <p:ph type="body" sz="quarter" idx="10"/>
          </p:nvPr>
        </p:nvSpPr>
        <p:spPr/>
        <p:txBody>
          <a:bodyPr/>
          <a:lstStyle/>
          <a:p>
            <a:r>
              <a:rPr lang="en-US" dirty="0" smtClean="0"/>
              <a:t>October 30, 2017</a:t>
            </a:r>
            <a:endParaRPr lang="en-US"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5127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21"/>
          <p:cNvGrpSpPr/>
          <p:nvPr/>
        </p:nvGrpSpPr>
        <p:grpSpPr>
          <a:xfrm>
            <a:off x="425872" y="2175489"/>
            <a:ext cx="3565835" cy="583497"/>
            <a:chOff x="692130" y="1771650"/>
            <a:chExt cx="5216969" cy="923925"/>
          </a:xfrm>
        </p:grpSpPr>
        <p:sp>
          <p:nvSpPr>
            <p:cNvPr id="54" name="Rectangle 53"/>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p:cNvSpPr/>
            <p:nvPr/>
          </p:nvSpPr>
          <p:spPr>
            <a:xfrm>
              <a:off x="692130" y="1771650"/>
              <a:ext cx="5216969"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21"/>
          <p:cNvGrpSpPr/>
          <p:nvPr/>
        </p:nvGrpSpPr>
        <p:grpSpPr>
          <a:xfrm>
            <a:off x="425872" y="1420746"/>
            <a:ext cx="3565835" cy="583497"/>
            <a:chOff x="692130" y="1771650"/>
            <a:chExt cx="5216969" cy="923925"/>
          </a:xfrm>
        </p:grpSpPr>
        <p:sp>
          <p:nvSpPr>
            <p:cNvPr id="51" name="Rectangle 50"/>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p:cNvSpPr/>
            <p:nvPr/>
          </p:nvSpPr>
          <p:spPr>
            <a:xfrm>
              <a:off x="692130" y="1771650"/>
              <a:ext cx="5216969"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Title 3"/>
          <p:cNvSpPr>
            <a:spLocks noGrp="1"/>
          </p:cNvSpPr>
          <p:nvPr>
            <p:ph type="title"/>
          </p:nvPr>
        </p:nvSpPr>
        <p:spPr/>
        <p:txBody>
          <a:bodyPr/>
          <a:lstStyle/>
          <a:p>
            <a:r>
              <a:rPr lang="en-US" dirty="0"/>
              <a:t>Data Captured During Clinical Trial</a:t>
            </a:r>
          </a:p>
        </p:txBody>
      </p:sp>
      <p:sp>
        <p:nvSpPr>
          <p:cNvPr id="5" name="Text Placeholder 4"/>
          <p:cNvSpPr>
            <a:spLocks noGrp="1"/>
          </p:cNvSpPr>
          <p:nvPr>
            <p:ph type="body" sz="quarter" idx="10"/>
          </p:nvPr>
        </p:nvSpPr>
        <p:spPr/>
        <p:txBody>
          <a:bodyPr/>
          <a:lstStyle/>
          <a:p>
            <a:endParaRPr lang="en-US" dirty="0"/>
          </a:p>
        </p:txBody>
      </p:sp>
      <p:grpSp>
        <p:nvGrpSpPr>
          <p:cNvPr id="39" name="Group 38"/>
          <p:cNvGrpSpPr/>
          <p:nvPr/>
        </p:nvGrpSpPr>
        <p:grpSpPr>
          <a:xfrm>
            <a:off x="4624048" y="698990"/>
            <a:ext cx="3693575" cy="4056010"/>
            <a:chOff x="2733473" y="698990"/>
            <a:chExt cx="3693575" cy="4056010"/>
          </a:xfrm>
        </p:grpSpPr>
        <p:sp>
          <p:nvSpPr>
            <p:cNvPr id="7" name="Oval 6"/>
            <p:cNvSpPr/>
            <p:nvPr/>
          </p:nvSpPr>
          <p:spPr>
            <a:xfrm>
              <a:off x="2944269" y="4363886"/>
              <a:ext cx="3255464" cy="391114"/>
            </a:xfrm>
            <a:prstGeom prst="ellipse">
              <a:avLst/>
            </a:prstGeom>
            <a:solidFill>
              <a:schemeClr val="tx1">
                <a:alpha val="2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nvGrpSpPr>
            <p:cNvPr id="38" name="Group 37"/>
            <p:cNvGrpSpPr/>
            <p:nvPr/>
          </p:nvGrpSpPr>
          <p:grpSpPr>
            <a:xfrm>
              <a:off x="2733473" y="698990"/>
              <a:ext cx="3693575" cy="3808756"/>
              <a:chOff x="2733473" y="698990"/>
              <a:chExt cx="3693575" cy="3808756"/>
            </a:xfrm>
          </p:grpSpPr>
          <p:sp>
            <p:nvSpPr>
              <p:cNvPr id="9" name="Regular Pentagon 8"/>
              <p:cNvSpPr/>
              <p:nvPr/>
            </p:nvSpPr>
            <p:spPr>
              <a:xfrm flipV="1">
                <a:off x="3263371" y="1055079"/>
                <a:ext cx="994639" cy="947275"/>
              </a:xfrm>
              <a:prstGeom prst="pentagon">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0" name="Regular Pentagon 9"/>
              <p:cNvSpPr/>
              <p:nvPr/>
            </p:nvSpPr>
            <p:spPr>
              <a:xfrm flipV="1">
                <a:off x="4907518" y="1060605"/>
                <a:ext cx="994639" cy="947275"/>
              </a:xfrm>
              <a:prstGeom prst="pentagon">
                <a:avLst/>
              </a:prstGeom>
              <a:solidFill>
                <a:srgbClr val="92D05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1" name="Regular Pentagon 10"/>
              <p:cNvSpPr/>
              <p:nvPr/>
            </p:nvSpPr>
            <p:spPr>
              <a:xfrm>
                <a:off x="2742683" y="1646265"/>
                <a:ext cx="994639" cy="947275"/>
              </a:xfrm>
              <a:prstGeom prst="pentagon">
                <a:avLst/>
              </a:prstGeom>
              <a:solidFill>
                <a:schemeClr val="accent4">
                  <a:lumMod val="40000"/>
                  <a:lumOff val="6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2" name="Regular Pentagon 11"/>
              <p:cNvSpPr/>
              <p:nvPr/>
            </p:nvSpPr>
            <p:spPr>
              <a:xfrm>
                <a:off x="4087287" y="698990"/>
                <a:ext cx="994639" cy="947275"/>
              </a:xfrm>
              <a:prstGeom prst="pentagon">
                <a:avLst/>
              </a:prstGeom>
              <a:solidFill>
                <a:srgbClr val="92D05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91440" numCol="1" spcCol="0" rtlCol="0" fromWordArt="0" anchor="ctr" anchorCtr="0" forceAA="0" compatLnSpc="1">
                <a:prstTxWarp prst="textNoShape">
                  <a:avLst/>
                </a:prstTxWarp>
                <a:noAutofit/>
              </a:bodyPr>
              <a:lstStyle/>
              <a:p>
                <a:pPr algn="ctr">
                  <a:lnSpc>
                    <a:spcPts val="1500"/>
                  </a:lnSpc>
                </a:pPr>
                <a:r>
                  <a:rPr lang="en-US" sz="1100" b="1" dirty="0">
                    <a:solidFill>
                      <a:schemeClr val="tx1"/>
                    </a:solidFill>
                  </a:rPr>
                  <a:t>Disposition</a:t>
                </a:r>
              </a:p>
            </p:txBody>
          </p:sp>
          <p:sp>
            <p:nvSpPr>
              <p:cNvPr id="13" name="Regular Pentagon 12"/>
              <p:cNvSpPr/>
              <p:nvPr/>
            </p:nvSpPr>
            <p:spPr>
              <a:xfrm>
                <a:off x="5415889" y="1651791"/>
                <a:ext cx="994639" cy="947275"/>
              </a:xfrm>
              <a:prstGeom prst="pentagon">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r>
                  <a:rPr lang="en-US" sz="1100" b="1" dirty="0">
                    <a:solidFill>
                      <a:schemeClr val="tx1"/>
                    </a:solidFill>
                  </a:rPr>
                  <a:t>ECG</a:t>
                </a:r>
              </a:p>
            </p:txBody>
          </p:sp>
          <p:sp>
            <p:nvSpPr>
              <p:cNvPr id="14" name="Regular Pentagon 13"/>
              <p:cNvSpPr/>
              <p:nvPr/>
            </p:nvSpPr>
            <p:spPr>
              <a:xfrm>
                <a:off x="3257845" y="3198856"/>
                <a:ext cx="994639" cy="947275"/>
              </a:xfrm>
              <a:prstGeom prst="pentagon">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5" name="Regular Pentagon 14"/>
              <p:cNvSpPr/>
              <p:nvPr/>
            </p:nvSpPr>
            <p:spPr>
              <a:xfrm>
                <a:off x="4897157" y="3198856"/>
                <a:ext cx="994639" cy="947275"/>
              </a:xfrm>
              <a:prstGeom prst="pentagon">
                <a:avLst/>
              </a:prstGeom>
              <a:solidFill>
                <a:srgbClr val="92D05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6" name="Regular Pentagon 15"/>
              <p:cNvSpPr/>
              <p:nvPr/>
            </p:nvSpPr>
            <p:spPr>
              <a:xfrm flipV="1">
                <a:off x="2733473" y="2613196"/>
                <a:ext cx="994639" cy="947275"/>
              </a:xfrm>
              <a:prstGeom prst="pentagon">
                <a:avLst/>
              </a:prstGeom>
              <a:solidFill>
                <a:schemeClr val="accent4">
                  <a:lumMod val="40000"/>
                  <a:lumOff val="6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17" name="Regular Pentagon 16"/>
              <p:cNvSpPr/>
              <p:nvPr/>
            </p:nvSpPr>
            <p:spPr>
              <a:xfrm flipV="1">
                <a:off x="4081761" y="3560471"/>
                <a:ext cx="994639" cy="947275"/>
              </a:xfrm>
              <a:prstGeom prst="pentagon">
                <a:avLst/>
              </a:prstGeom>
              <a:solidFill>
                <a:schemeClr val="accent4">
                  <a:lumMod val="40000"/>
                  <a:lumOff val="6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900" b="1" dirty="0">
                  <a:solidFill>
                    <a:schemeClr val="tx1"/>
                  </a:solidFill>
                </a:endParaRPr>
              </a:p>
            </p:txBody>
          </p:sp>
          <p:sp>
            <p:nvSpPr>
              <p:cNvPr id="18" name="Regular Pentagon 17"/>
              <p:cNvSpPr/>
              <p:nvPr/>
            </p:nvSpPr>
            <p:spPr>
              <a:xfrm flipV="1">
                <a:off x="5415889" y="2613196"/>
                <a:ext cx="994639" cy="947275"/>
              </a:xfrm>
              <a:prstGeom prst="pentagon">
                <a:avLst/>
              </a:prstGeom>
              <a:solidFill>
                <a:srgbClr val="DF3E8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ts val="1500"/>
                  </a:lnSpc>
                </a:pPr>
                <a:endParaRPr lang="en-US" sz="1100" b="1" dirty="0"/>
              </a:p>
            </p:txBody>
          </p:sp>
          <p:sp>
            <p:nvSpPr>
              <p:cNvPr id="20" name="Isosceles Triangle 19"/>
              <p:cNvSpPr/>
              <p:nvPr/>
            </p:nvSpPr>
            <p:spPr>
              <a:xfrm>
                <a:off x="4188951" y="717469"/>
                <a:ext cx="791307" cy="317273"/>
              </a:xfrm>
              <a:prstGeom prst="triangle">
                <a:avLst/>
              </a:prstGeom>
              <a:gradFill flip="none" rotWithShape="1">
                <a:gsLst>
                  <a:gs pos="0">
                    <a:srgbClr val="BAE18F"/>
                  </a:gs>
                  <a:gs pos="51000">
                    <a:srgbClr val="92D050"/>
                  </a:gs>
                  <a:gs pos="100000">
                    <a:srgbClr val="92D050"/>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1" name="Isosceles Triangle 20"/>
              <p:cNvSpPr/>
              <p:nvPr/>
            </p:nvSpPr>
            <p:spPr>
              <a:xfrm rot="4265409">
                <a:off x="5842976" y="1912285"/>
                <a:ext cx="791307" cy="317273"/>
              </a:xfrm>
              <a:prstGeom prst="triangl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2" name="Isosceles Triangle 21"/>
              <p:cNvSpPr/>
              <p:nvPr/>
            </p:nvSpPr>
            <p:spPr>
              <a:xfrm rot="8634557">
                <a:off x="5203071" y="3844871"/>
                <a:ext cx="791307" cy="317273"/>
              </a:xfrm>
              <a:prstGeom prst="triangle">
                <a:avLst/>
              </a:prstGeom>
              <a:gradFill flip="none" rotWithShape="1">
                <a:gsLst>
                  <a:gs pos="0">
                    <a:srgbClr val="BAE18F"/>
                  </a:gs>
                  <a:gs pos="51000">
                    <a:srgbClr val="92D050"/>
                  </a:gs>
                  <a:gs pos="100000">
                    <a:srgbClr val="92D050"/>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3" name="Isosceles Triangle 22"/>
              <p:cNvSpPr/>
              <p:nvPr/>
            </p:nvSpPr>
            <p:spPr>
              <a:xfrm rot="17336589">
                <a:off x="2529552" y="1911167"/>
                <a:ext cx="791307" cy="317273"/>
              </a:xfrm>
              <a:prstGeom prst="triangle">
                <a:avLst/>
              </a:prstGeom>
              <a:solidFill>
                <a:schemeClr val="accent4">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4" name="Isosceles Triangle 23"/>
              <p:cNvSpPr/>
              <p:nvPr/>
            </p:nvSpPr>
            <p:spPr>
              <a:xfrm rot="12978242">
                <a:off x="3159934" y="3840549"/>
                <a:ext cx="791307" cy="317273"/>
              </a:xfrm>
              <a:prstGeom prst="triangl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5" name="Isosceles Triangle 24"/>
              <p:cNvSpPr/>
              <p:nvPr/>
            </p:nvSpPr>
            <p:spPr>
              <a:xfrm rot="2176936">
                <a:off x="5210331" y="1058760"/>
                <a:ext cx="791307" cy="317273"/>
              </a:xfrm>
              <a:prstGeom prst="triangle">
                <a:avLst/>
              </a:prstGeom>
              <a:solidFill>
                <a:srgbClr val="92D05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6" name="Isosceles Triangle 25"/>
              <p:cNvSpPr/>
              <p:nvPr/>
            </p:nvSpPr>
            <p:spPr>
              <a:xfrm rot="6510300">
                <a:off x="5837795" y="2982691"/>
                <a:ext cx="791307" cy="317273"/>
              </a:xfrm>
              <a:prstGeom prst="triangle">
                <a:avLst/>
              </a:prstGeom>
              <a:gradFill flip="none" rotWithShape="1">
                <a:gsLst>
                  <a:gs pos="2000">
                    <a:srgbClr val="E66CA0"/>
                  </a:gs>
                  <a:gs pos="100000">
                    <a:srgbClr val="DF3E82"/>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7" name="Isosceles Triangle 26"/>
              <p:cNvSpPr/>
              <p:nvPr/>
            </p:nvSpPr>
            <p:spPr>
              <a:xfrm rot="10800000">
                <a:off x="4184347" y="4172906"/>
                <a:ext cx="791307" cy="317273"/>
              </a:xfrm>
              <a:prstGeom prst="triangle">
                <a:avLst/>
              </a:prstGeom>
              <a:solidFill>
                <a:schemeClr val="accent4">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28" name="Isosceles Triangle 27"/>
              <p:cNvSpPr/>
              <p:nvPr/>
            </p:nvSpPr>
            <p:spPr>
              <a:xfrm rot="15052311">
                <a:off x="2507527" y="2983823"/>
                <a:ext cx="791307" cy="317273"/>
              </a:xfrm>
              <a:prstGeom prst="triangle">
                <a:avLst/>
              </a:prstGeom>
              <a:solidFill>
                <a:schemeClr val="accent4">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9" name="Isosceles Triangle 28"/>
              <p:cNvSpPr/>
              <p:nvPr/>
            </p:nvSpPr>
            <p:spPr>
              <a:xfrm rot="19391329">
                <a:off x="3160778" y="1036151"/>
                <a:ext cx="791307" cy="317273"/>
              </a:xfrm>
              <a:prstGeom prst="triangl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0" name="TextBox 29"/>
              <p:cNvSpPr txBox="1"/>
              <p:nvPr/>
            </p:nvSpPr>
            <p:spPr>
              <a:xfrm>
                <a:off x="3535988" y="1263563"/>
                <a:ext cx="489236" cy="430887"/>
              </a:xfrm>
              <a:prstGeom prst="rect">
                <a:avLst/>
              </a:prstGeom>
              <a:solidFill>
                <a:schemeClr val="accent1">
                  <a:lumMod val="60000"/>
                  <a:lumOff val="40000"/>
                </a:schemeClr>
              </a:solidFill>
            </p:spPr>
            <p:txBody>
              <a:bodyPr wrap="none" rtlCol="0" anchor="ctr">
                <a:spAutoFit/>
              </a:bodyPr>
              <a:lstStyle/>
              <a:p>
                <a:pPr lvl="0" algn="ctr"/>
                <a:r>
                  <a:rPr lang="en-US" sz="1100" b="1" dirty="0">
                    <a:solidFill>
                      <a:sysClr val="windowText" lastClr="000000"/>
                    </a:solidFill>
                  </a:rPr>
                  <a:t>Vital </a:t>
                </a:r>
                <a:endParaRPr lang="en-US" sz="1100" b="1" dirty="0" smtClean="0">
                  <a:solidFill>
                    <a:sysClr val="windowText" lastClr="000000"/>
                  </a:solidFill>
                </a:endParaRPr>
              </a:p>
              <a:p>
                <a:pPr lvl="0" algn="ctr"/>
                <a:r>
                  <a:rPr lang="en-US" sz="1100" b="1" dirty="0" smtClean="0">
                    <a:solidFill>
                      <a:sysClr val="windowText" lastClr="000000"/>
                    </a:solidFill>
                  </a:rPr>
                  <a:t>Signs</a:t>
                </a:r>
                <a:endParaRPr lang="en-US" sz="1100" b="1" dirty="0">
                  <a:solidFill>
                    <a:sysClr val="windowText" lastClr="000000"/>
                  </a:solidFill>
                </a:endParaRPr>
              </a:p>
            </p:txBody>
          </p:sp>
          <p:sp>
            <p:nvSpPr>
              <p:cNvPr id="31" name="TextBox 30"/>
              <p:cNvSpPr txBox="1"/>
              <p:nvPr/>
            </p:nvSpPr>
            <p:spPr>
              <a:xfrm>
                <a:off x="5063127" y="1253452"/>
                <a:ext cx="684803" cy="430887"/>
              </a:xfrm>
              <a:prstGeom prst="rect">
                <a:avLst/>
              </a:prstGeom>
              <a:solidFill>
                <a:srgbClr val="92D050"/>
              </a:solidFill>
            </p:spPr>
            <p:txBody>
              <a:bodyPr wrap="none" rtlCol="0" anchor="ctr">
                <a:spAutoFit/>
              </a:bodyPr>
              <a:lstStyle/>
              <a:p>
                <a:pPr lvl="0" algn="ctr"/>
                <a:r>
                  <a:rPr lang="en-US" sz="1100" b="1" dirty="0"/>
                  <a:t>Medical </a:t>
                </a:r>
                <a:endParaRPr lang="en-US" sz="1100" b="1" dirty="0" smtClean="0"/>
              </a:p>
              <a:p>
                <a:pPr lvl="0" algn="ctr"/>
                <a:r>
                  <a:rPr lang="en-US" sz="1100" b="1" dirty="0" smtClean="0"/>
                  <a:t>History</a:t>
                </a:r>
                <a:endParaRPr lang="en-US" sz="1100" b="1" dirty="0"/>
              </a:p>
            </p:txBody>
          </p:sp>
          <p:sp>
            <p:nvSpPr>
              <p:cNvPr id="32" name="TextBox 31"/>
              <p:cNvSpPr txBox="1"/>
              <p:nvPr/>
            </p:nvSpPr>
            <p:spPr>
              <a:xfrm>
                <a:off x="5429659" y="2855816"/>
                <a:ext cx="997389" cy="430887"/>
              </a:xfrm>
              <a:prstGeom prst="rect">
                <a:avLst/>
              </a:prstGeom>
              <a:noFill/>
            </p:spPr>
            <p:txBody>
              <a:bodyPr wrap="none" rtlCol="0" anchor="ctr">
                <a:spAutoFit/>
              </a:bodyPr>
              <a:lstStyle/>
              <a:p>
                <a:pPr lvl="0" algn="ctr"/>
                <a:r>
                  <a:rPr lang="en-US" sz="1100" b="1" dirty="0">
                    <a:solidFill>
                      <a:schemeClr val="bg1"/>
                    </a:solidFill>
                  </a:rPr>
                  <a:t>Demographic </a:t>
                </a:r>
                <a:endParaRPr lang="en-US" sz="1100" b="1" dirty="0" smtClean="0">
                  <a:solidFill>
                    <a:schemeClr val="bg1"/>
                  </a:solidFill>
                </a:endParaRPr>
              </a:p>
              <a:p>
                <a:pPr lvl="0" algn="ctr"/>
                <a:r>
                  <a:rPr lang="en-US" sz="1100" b="1" dirty="0" smtClean="0">
                    <a:solidFill>
                      <a:schemeClr val="bg1"/>
                    </a:solidFill>
                  </a:rPr>
                  <a:t>info</a:t>
                </a:r>
                <a:endParaRPr lang="en-US" sz="1100" b="1" dirty="0">
                  <a:solidFill>
                    <a:schemeClr val="bg1"/>
                  </a:solidFill>
                </a:endParaRPr>
              </a:p>
            </p:txBody>
          </p:sp>
          <p:sp>
            <p:nvSpPr>
              <p:cNvPr id="33" name="TextBox 32"/>
              <p:cNvSpPr txBox="1"/>
              <p:nvPr/>
            </p:nvSpPr>
            <p:spPr>
              <a:xfrm>
                <a:off x="5054486" y="3500482"/>
                <a:ext cx="691215" cy="430887"/>
              </a:xfrm>
              <a:prstGeom prst="rect">
                <a:avLst/>
              </a:prstGeom>
              <a:noFill/>
            </p:spPr>
            <p:txBody>
              <a:bodyPr wrap="none" rtlCol="0" anchor="ctr">
                <a:spAutoFit/>
              </a:bodyPr>
              <a:lstStyle/>
              <a:p>
                <a:pPr lvl="0" algn="ctr"/>
                <a:r>
                  <a:rPr lang="en-US" sz="1100" b="1" dirty="0"/>
                  <a:t>Adverse </a:t>
                </a:r>
                <a:endParaRPr lang="en-US" sz="1100" b="1" dirty="0" smtClean="0"/>
              </a:p>
              <a:p>
                <a:pPr lvl="0" algn="ctr"/>
                <a:r>
                  <a:rPr lang="en-US" sz="1100" b="1" dirty="0" smtClean="0"/>
                  <a:t>Events</a:t>
                </a:r>
                <a:endParaRPr lang="en-US" sz="1100" b="1" dirty="0"/>
              </a:p>
            </p:txBody>
          </p:sp>
          <p:sp>
            <p:nvSpPr>
              <p:cNvPr id="34" name="TextBox 33"/>
              <p:cNvSpPr txBox="1"/>
              <p:nvPr/>
            </p:nvSpPr>
            <p:spPr>
              <a:xfrm>
                <a:off x="4221363" y="3790803"/>
                <a:ext cx="726481" cy="369332"/>
              </a:xfrm>
              <a:prstGeom prst="rect">
                <a:avLst/>
              </a:prstGeom>
              <a:solidFill>
                <a:schemeClr val="accent4">
                  <a:lumMod val="40000"/>
                  <a:lumOff val="60000"/>
                </a:schemeClr>
              </a:solidFill>
            </p:spPr>
            <p:txBody>
              <a:bodyPr wrap="none" rtlCol="0" anchor="ctr">
                <a:spAutoFit/>
              </a:bodyPr>
              <a:lstStyle/>
              <a:p>
                <a:pPr lvl="0" algn="ctr"/>
                <a:r>
                  <a:rPr lang="en-US" sz="900" b="1" dirty="0"/>
                  <a:t>Surgeries</a:t>
                </a:r>
                <a:r>
                  <a:rPr lang="en-US" sz="900" b="1" dirty="0" smtClean="0"/>
                  <a:t>/</a:t>
                </a:r>
              </a:p>
              <a:p>
                <a:pPr lvl="0" algn="ctr"/>
                <a:r>
                  <a:rPr lang="en-US" sz="900" b="1" dirty="0" smtClean="0"/>
                  <a:t>Procedures</a:t>
                </a:r>
                <a:endParaRPr lang="en-US" sz="900" b="1" dirty="0"/>
              </a:p>
            </p:txBody>
          </p:sp>
          <p:sp>
            <p:nvSpPr>
              <p:cNvPr id="35" name="TextBox 34"/>
              <p:cNvSpPr txBox="1"/>
              <p:nvPr/>
            </p:nvSpPr>
            <p:spPr>
              <a:xfrm>
                <a:off x="3410609" y="3553428"/>
                <a:ext cx="713657" cy="369332"/>
              </a:xfrm>
              <a:prstGeom prst="rect">
                <a:avLst/>
              </a:prstGeom>
              <a:solidFill>
                <a:schemeClr val="accent1">
                  <a:lumMod val="60000"/>
                  <a:lumOff val="40000"/>
                </a:schemeClr>
              </a:solidFill>
            </p:spPr>
            <p:txBody>
              <a:bodyPr wrap="none" rtlCol="0" anchor="ctr">
                <a:spAutoFit/>
              </a:bodyPr>
              <a:lstStyle/>
              <a:p>
                <a:pPr lvl="0" algn="ctr"/>
                <a:r>
                  <a:rPr lang="en-US" sz="900" b="1" dirty="0" smtClean="0"/>
                  <a:t>Laboratory</a:t>
                </a:r>
              </a:p>
              <a:p>
                <a:pPr lvl="0" algn="ctr"/>
                <a:r>
                  <a:rPr lang="en-US" sz="900" b="1" dirty="0" smtClean="0"/>
                  <a:t>data</a:t>
                </a:r>
                <a:endParaRPr lang="en-US" sz="900" b="1" dirty="0"/>
              </a:p>
            </p:txBody>
          </p:sp>
          <p:sp>
            <p:nvSpPr>
              <p:cNvPr id="36" name="TextBox 35"/>
              <p:cNvSpPr txBox="1"/>
              <p:nvPr/>
            </p:nvSpPr>
            <p:spPr>
              <a:xfrm>
                <a:off x="2869080" y="2820913"/>
                <a:ext cx="720069" cy="369332"/>
              </a:xfrm>
              <a:prstGeom prst="rect">
                <a:avLst/>
              </a:prstGeom>
              <a:solidFill>
                <a:schemeClr val="accent4">
                  <a:lumMod val="40000"/>
                  <a:lumOff val="60000"/>
                </a:schemeClr>
              </a:solidFill>
            </p:spPr>
            <p:txBody>
              <a:bodyPr wrap="none" rtlCol="0" anchor="ctr">
                <a:spAutoFit/>
              </a:bodyPr>
              <a:lstStyle/>
              <a:p>
                <a:pPr lvl="0" algn="ctr"/>
                <a:r>
                  <a:rPr lang="en-US" sz="900" b="1" dirty="0" smtClean="0"/>
                  <a:t>Study</a:t>
                </a:r>
              </a:p>
              <a:p>
                <a:pPr lvl="0" algn="ctr"/>
                <a:r>
                  <a:rPr lang="en-US" sz="900" b="1" dirty="0" smtClean="0"/>
                  <a:t> </a:t>
                </a:r>
                <a:r>
                  <a:rPr lang="en-US" sz="900" b="1" dirty="0"/>
                  <a:t>Treatment</a:t>
                </a:r>
              </a:p>
            </p:txBody>
          </p:sp>
          <p:sp>
            <p:nvSpPr>
              <p:cNvPr id="37" name="TextBox 36"/>
              <p:cNvSpPr txBox="1"/>
              <p:nvPr/>
            </p:nvSpPr>
            <p:spPr>
              <a:xfrm>
                <a:off x="2880507" y="1972846"/>
                <a:ext cx="744113" cy="353943"/>
              </a:xfrm>
              <a:prstGeom prst="rect">
                <a:avLst/>
              </a:prstGeom>
              <a:solidFill>
                <a:schemeClr val="accent4">
                  <a:lumMod val="40000"/>
                  <a:lumOff val="60000"/>
                </a:schemeClr>
              </a:solidFill>
            </p:spPr>
            <p:txBody>
              <a:bodyPr wrap="none" rtlCol="0" anchor="ctr">
                <a:spAutoFit/>
              </a:bodyPr>
              <a:lstStyle/>
              <a:p>
                <a:pPr lvl="0" algn="ctr"/>
                <a:r>
                  <a:rPr lang="en-US" sz="850" b="1" dirty="0"/>
                  <a:t>Other </a:t>
                </a:r>
                <a:endParaRPr lang="en-US" sz="850" b="1" dirty="0" smtClean="0"/>
              </a:p>
              <a:p>
                <a:pPr lvl="0" algn="ctr"/>
                <a:r>
                  <a:rPr lang="en-US" sz="850" b="1" dirty="0" smtClean="0"/>
                  <a:t>Medications</a:t>
                </a:r>
                <a:endParaRPr lang="en-US" sz="850" b="1" dirty="0"/>
              </a:p>
            </p:txBody>
          </p:sp>
        </p:grpSp>
      </p:grpSp>
      <p:sp>
        <p:nvSpPr>
          <p:cNvPr id="40" name="Content Placeholder 2"/>
          <p:cNvSpPr txBox="1">
            <a:spLocks/>
          </p:cNvSpPr>
          <p:nvPr/>
        </p:nvSpPr>
        <p:spPr>
          <a:xfrm>
            <a:off x="615921" y="1161350"/>
            <a:ext cx="3018590" cy="2656286"/>
          </a:xfrm>
          <a:prstGeom prst="rect">
            <a:avLst/>
          </a:prstGeom>
        </p:spPr>
        <p:txBody>
          <a:bodyPr>
            <a:noAutofit/>
          </a:bodyPr>
          <a:lst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spcBef>
                <a:spcPts val="2400"/>
              </a:spcBef>
              <a:buNone/>
            </a:pPr>
            <a:r>
              <a:rPr lang="en-US" sz="1400" dirty="0" smtClean="0"/>
              <a:t>We collect information for a patient on various Case Report forms as displayed in the adjoining figure</a:t>
            </a:r>
          </a:p>
          <a:p>
            <a:pPr marL="0" indent="0">
              <a:spcBef>
                <a:spcPts val="2400"/>
              </a:spcBef>
              <a:buNone/>
            </a:pPr>
            <a:r>
              <a:rPr lang="en-US" sz="1400" dirty="0" smtClean="0"/>
              <a:t>In SDTM terminology we call this as Domains</a:t>
            </a:r>
          </a:p>
          <a:p>
            <a:pPr marL="0" indent="0">
              <a:spcBef>
                <a:spcPts val="2400"/>
              </a:spcBef>
              <a:buNone/>
            </a:pPr>
            <a:r>
              <a:rPr lang="en-US" sz="1400" dirty="0" smtClean="0"/>
              <a:t>It is important to Classify this information as objective of each information is different</a:t>
            </a:r>
            <a:endParaRPr lang="en-US" sz="1400" dirty="0"/>
          </a:p>
        </p:txBody>
      </p:sp>
      <p:grpSp>
        <p:nvGrpSpPr>
          <p:cNvPr id="43" name="Group 42"/>
          <p:cNvGrpSpPr/>
          <p:nvPr/>
        </p:nvGrpSpPr>
        <p:grpSpPr>
          <a:xfrm>
            <a:off x="338049" y="1206500"/>
            <a:ext cx="219156" cy="247632"/>
            <a:chOff x="396810" y="1094953"/>
            <a:chExt cx="159690" cy="180440"/>
          </a:xfrm>
        </p:grpSpPr>
        <p:sp>
          <p:nvSpPr>
            <p:cNvPr id="41" name="Isosceles Triangle 40"/>
            <p:cNvSpPr/>
            <p:nvPr/>
          </p:nvSpPr>
          <p:spPr>
            <a:xfrm rot="5400000">
              <a:off x="366036" y="1125727"/>
              <a:ext cx="180440" cy="118892"/>
            </a:xfrm>
            <a:prstGeom prst="triangle">
              <a:avLst/>
            </a:prstGeom>
            <a:solidFill>
              <a:srgbClr val="FCC77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5400000">
              <a:off x="406834" y="1125727"/>
              <a:ext cx="180440" cy="118892"/>
            </a:xfrm>
            <a:prstGeom prst="triangle">
              <a:avLst/>
            </a:prstGeom>
            <a:solidFill>
              <a:srgbClr val="FA9C1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338049" y="2152650"/>
            <a:ext cx="219156" cy="247632"/>
            <a:chOff x="396810" y="1094953"/>
            <a:chExt cx="159690" cy="180440"/>
          </a:xfrm>
        </p:grpSpPr>
        <p:sp>
          <p:nvSpPr>
            <p:cNvPr id="45" name="Isosceles Triangle 44"/>
            <p:cNvSpPr/>
            <p:nvPr/>
          </p:nvSpPr>
          <p:spPr>
            <a:xfrm rot="5400000">
              <a:off x="366036" y="1125727"/>
              <a:ext cx="180440" cy="118892"/>
            </a:xfrm>
            <a:prstGeom prst="triangle">
              <a:avLst/>
            </a:prstGeom>
            <a:solidFill>
              <a:srgbClr val="FCC77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Isosceles Triangle 45"/>
            <p:cNvSpPr/>
            <p:nvPr/>
          </p:nvSpPr>
          <p:spPr>
            <a:xfrm rot="5400000">
              <a:off x="406834" y="1125727"/>
              <a:ext cx="180440" cy="118892"/>
            </a:xfrm>
            <a:prstGeom prst="triangle">
              <a:avLst/>
            </a:prstGeom>
            <a:solidFill>
              <a:srgbClr val="FA9C1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p:nvGrpSpPr>
        <p:grpSpPr>
          <a:xfrm>
            <a:off x="338049" y="2863850"/>
            <a:ext cx="219156" cy="247632"/>
            <a:chOff x="396810" y="1094953"/>
            <a:chExt cx="159690" cy="180440"/>
          </a:xfrm>
        </p:grpSpPr>
        <p:sp>
          <p:nvSpPr>
            <p:cNvPr id="48" name="Isosceles Triangle 47"/>
            <p:cNvSpPr/>
            <p:nvPr/>
          </p:nvSpPr>
          <p:spPr>
            <a:xfrm rot="5400000">
              <a:off x="366036" y="1125727"/>
              <a:ext cx="180440" cy="118892"/>
            </a:xfrm>
            <a:prstGeom prst="triangle">
              <a:avLst/>
            </a:prstGeom>
            <a:solidFill>
              <a:srgbClr val="FCC77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p:cNvSpPr/>
            <p:nvPr/>
          </p:nvSpPr>
          <p:spPr>
            <a:xfrm rot="5400000">
              <a:off x="406834" y="1125727"/>
              <a:ext cx="180440" cy="118892"/>
            </a:xfrm>
            <a:prstGeom prst="triangle">
              <a:avLst/>
            </a:prstGeom>
            <a:solidFill>
              <a:srgbClr val="FA9C1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2654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Classification of Data</a:t>
            </a:r>
            <a:endParaRPr lang="en-US" dirty="0"/>
          </a:p>
        </p:txBody>
      </p:sp>
      <p:sp>
        <p:nvSpPr>
          <p:cNvPr id="5" name="Text Placeholder 4"/>
          <p:cNvSpPr>
            <a:spLocks noGrp="1"/>
          </p:cNvSpPr>
          <p:nvPr>
            <p:ph type="body" sz="quarter" idx="10"/>
          </p:nvPr>
        </p:nvSpPr>
        <p:spPr/>
        <p:txBody>
          <a:bodyPr/>
          <a:lstStyle/>
          <a:p>
            <a:endParaRPr lang="en-US" dirty="0"/>
          </a:p>
        </p:txBody>
      </p:sp>
      <p:sp>
        <p:nvSpPr>
          <p:cNvPr id="11" name="Rectangle 10"/>
          <p:cNvSpPr/>
          <p:nvPr/>
        </p:nvSpPr>
        <p:spPr>
          <a:xfrm>
            <a:off x="3276692" y="949661"/>
            <a:ext cx="2590616" cy="33821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Interventions</a:t>
            </a:r>
            <a:endParaRPr lang="en-US" b="1" dirty="0">
              <a:solidFill>
                <a:schemeClr val="bg1"/>
              </a:solidFill>
            </a:endParaRPr>
          </a:p>
        </p:txBody>
      </p:sp>
      <p:sp>
        <p:nvSpPr>
          <p:cNvPr id="12" name="Rectangle 11"/>
          <p:cNvSpPr/>
          <p:nvPr/>
        </p:nvSpPr>
        <p:spPr>
          <a:xfrm>
            <a:off x="3325834" y="1318747"/>
            <a:ext cx="2586017" cy="1384995"/>
          </a:xfrm>
          <a:prstGeom prst="rect">
            <a:avLst/>
          </a:prstGeom>
        </p:spPr>
        <p:txBody>
          <a:bodyPr wrap="square">
            <a:spAutoFit/>
          </a:bodyPr>
          <a:lstStyle/>
          <a:p>
            <a:pPr>
              <a:buClr>
                <a:srgbClr val="595959"/>
              </a:buClr>
            </a:pPr>
            <a:r>
              <a:rPr lang="en-US" sz="1200" dirty="0" smtClean="0"/>
              <a:t>Which </a:t>
            </a:r>
            <a:r>
              <a:rPr lang="en-US" sz="1200" dirty="0"/>
              <a:t>study treatment </a:t>
            </a:r>
            <a:r>
              <a:rPr lang="en-US" sz="1200" dirty="0" smtClean="0"/>
              <a:t>patient </a:t>
            </a:r>
            <a:r>
              <a:rPr lang="en-US" sz="1200" dirty="0"/>
              <a:t>has taken, what was the frequency, route etc. In addition to the study medications what other medications are taken by patient. Did the  patient undergo any procedure? Did the patient use any substance during trial?</a:t>
            </a:r>
          </a:p>
        </p:txBody>
      </p:sp>
      <p:sp>
        <p:nvSpPr>
          <p:cNvPr id="14" name="Rectangle 13"/>
          <p:cNvSpPr/>
          <p:nvPr/>
        </p:nvSpPr>
        <p:spPr>
          <a:xfrm>
            <a:off x="399393" y="924303"/>
            <a:ext cx="2590616" cy="33821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Events</a:t>
            </a:r>
            <a:endParaRPr lang="en-US" b="1" dirty="0">
              <a:solidFill>
                <a:schemeClr val="bg1"/>
              </a:solidFill>
            </a:endParaRPr>
          </a:p>
        </p:txBody>
      </p:sp>
      <p:sp>
        <p:nvSpPr>
          <p:cNvPr id="15" name="Rectangle 14"/>
          <p:cNvSpPr/>
          <p:nvPr/>
        </p:nvSpPr>
        <p:spPr>
          <a:xfrm>
            <a:off x="456510" y="1318747"/>
            <a:ext cx="2586017" cy="1384995"/>
          </a:xfrm>
          <a:prstGeom prst="rect">
            <a:avLst/>
          </a:prstGeom>
        </p:spPr>
        <p:txBody>
          <a:bodyPr wrap="square">
            <a:spAutoFit/>
          </a:bodyPr>
          <a:lstStyle/>
          <a:p>
            <a:pPr>
              <a:buClr>
                <a:srgbClr val="595959"/>
              </a:buClr>
            </a:pPr>
            <a:r>
              <a:rPr lang="en-US" sz="1200" dirty="0"/>
              <a:t>When you want to know What happened to a patient in </a:t>
            </a:r>
            <a:r>
              <a:rPr lang="en-US" sz="1200" dirty="0" smtClean="0"/>
              <a:t>past, </a:t>
            </a:r>
            <a:r>
              <a:rPr lang="en-US" sz="1200" dirty="0"/>
              <a:t>what is happening to a patient during trial or what are the different milestones patient is completing as defined in Protocol, CDISC classifies this Info as EVENTS</a:t>
            </a:r>
          </a:p>
        </p:txBody>
      </p:sp>
      <p:sp>
        <p:nvSpPr>
          <p:cNvPr id="17" name="Rectangle 16"/>
          <p:cNvSpPr/>
          <p:nvPr/>
        </p:nvSpPr>
        <p:spPr>
          <a:xfrm>
            <a:off x="6232600" y="949661"/>
            <a:ext cx="2590616" cy="33821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Findings</a:t>
            </a:r>
            <a:endParaRPr lang="en-US" b="1" dirty="0">
              <a:solidFill>
                <a:schemeClr val="bg1"/>
              </a:solidFill>
            </a:endParaRPr>
          </a:p>
        </p:txBody>
      </p:sp>
      <p:sp>
        <p:nvSpPr>
          <p:cNvPr id="18" name="Rectangle 17"/>
          <p:cNvSpPr/>
          <p:nvPr/>
        </p:nvSpPr>
        <p:spPr>
          <a:xfrm>
            <a:off x="6237199" y="1318747"/>
            <a:ext cx="2586017" cy="1384995"/>
          </a:xfrm>
          <a:prstGeom prst="rect">
            <a:avLst/>
          </a:prstGeom>
        </p:spPr>
        <p:txBody>
          <a:bodyPr wrap="square">
            <a:spAutoFit/>
          </a:bodyPr>
          <a:lstStyle/>
          <a:p>
            <a:pPr>
              <a:buClr>
                <a:srgbClr val="595959"/>
              </a:buClr>
            </a:pPr>
            <a:r>
              <a:rPr lang="en-US" sz="1200" dirty="0"/>
              <a:t>Did the patient do any test</a:t>
            </a:r>
            <a:r>
              <a:rPr lang="en-US" sz="1200" dirty="0" smtClean="0"/>
              <a:t>? (</a:t>
            </a:r>
            <a:r>
              <a:rPr lang="en-US" sz="1200" dirty="0"/>
              <a:t>e.g Laboratory test, ECG, Vital signs etc</a:t>
            </a:r>
            <a:r>
              <a:rPr lang="en-US" sz="1200" dirty="0" smtClean="0"/>
              <a:t>), </a:t>
            </a:r>
            <a:r>
              <a:rPr lang="en-US" sz="1200" dirty="0"/>
              <a:t>what were the results of the test?  Were any pharmacokinetic tests done?  Did the subject fill any questionnaire data? If yes what were the answers to the questions</a:t>
            </a:r>
          </a:p>
        </p:txBody>
      </p:sp>
      <p:sp>
        <p:nvSpPr>
          <p:cNvPr id="20" name="Rectangle 19"/>
          <p:cNvSpPr/>
          <p:nvPr/>
        </p:nvSpPr>
        <p:spPr>
          <a:xfrm>
            <a:off x="388049" y="2871670"/>
            <a:ext cx="8367902" cy="338216"/>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Some data can not be classified in the above categories that will go as “Special Purpose” domain</a:t>
            </a:r>
          </a:p>
        </p:txBody>
      </p:sp>
      <p:sp>
        <p:nvSpPr>
          <p:cNvPr id="24" name="Rectangle 23"/>
          <p:cNvSpPr/>
          <p:nvPr/>
        </p:nvSpPr>
        <p:spPr>
          <a:xfrm>
            <a:off x="388049" y="3417269"/>
            <a:ext cx="8367902" cy="453223"/>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Data related to Trial design, Trial visit, Trial Element, Trial Summary can not be mapped into above classes and is mapped in Trial Design Domains</a:t>
            </a:r>
          </a:p>
        </p:txBody>
      </p:sp>
      <p:sp>
        <p:nvSpPr>
          <p:cNvPr id="27" name="Rectangle 26"/>
          <p:cNvSpPr/>
          <p:nvPr/>
        </p:nvSpPr>
        <p:spPr>
          <a:xfrm>
            <a:off x="368265" y="4054522"/>
            <a:ext cx="8367902" cy="453218"/>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Relationship between different domains or additional information in a same domain can be mapped into RELREC or SUPPQUAL</a:t>
            </a:r>
          </a:p>
        </p:txBody>
      </p:sp>
    </p:spTree>
    <p:extLst>
      <p:ext uri="{BB962C8B-B14F-4D97-AF65-F5344CB8AC3E}">
        <p14:creationId xmlns:p14="http://schemas.microsoft.com/office/powerpoint/2010/main" val="36495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p:bldP spid="17" grpId="0" animBg="1"/>
      <p:bldP spid="18" grpId="0"/>
      <p:bldP spid="20" grpId="0" animBg="1"/>
      <p:bldP spid="24"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SDTM </a:t>
            </a:r>
            <a:r>
              <a:rPr lang="en-US" dirty="0" smtClean="0"/>
              <a:t>Overview </a:t>
            </a:r>
            <a:endParaRPr lang="en-US" dirty="0"/>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a:xfrm>
            <a:off x="918515" y="813730"/>
            <a:ext cx="7323786" cy="369332"/>
          </a:xfrm>
          <a:prstGeom prst="rect">
            <a:avLst/>
          </a:prstGeom>
        </p:spPr>
        <p:txBody>
          <a:bodyPr wrap="square">
            <a:spAutoFit/>
          </a:bodyPr>
          <a:lstStyle/>
          <a:p>
            <a:pPr algn="ctr"/>
            <a:r>
              <a:rPr lang="en-US" sz="1800" b="1" dirty="0"/>
              <a:t>Major components of SDTM which helps in structuring the data are: </a:t>
            </a:r>
          </a:p>
        </p:txBody>
      </p:sp>
      <p:sp>
        <p:nvSpPr>
          <p:cNvPr id="9" name="Oval 8"/>
          <p:cNvSpPr/>
          <p:nvPr/>
        </p:nvSpPr>
        <p:spPr>
          <a:xfrm>
            <a:off x="3281470" y="1536341"/>
            <a:ext cx="2457450" cy="853440"/>
          </a:xfrm>
          <a:prstGeom prst="ellipse">
            <a:avLst/>
          </a:prstGeom>
          <a:solidFill>
            <a:schemeClr val="bg1">
              <a:lumMod val="75000"/>
              <a:alpha val="39000"/>
            </a:schemeClr>
          </a:solidFill>
          <a:sp3d z="-152400" prstMaterial="matte"/>
        </p:spPr>
        <p:style>
          <a:lnRef idx="0">
            <a:schemeClr val="accent3">
              <a:hueOff val="0"/>
              <a:satOff val="0"/>
              <a:lumOff val="0"/>
              <a:alphaOff val="0"/>
            </a:schemeClr>
          </a:lnRef>
          <a:fillRef idx="1">
            <a:scrgbClr r="0" g="0" b="0"/>
          </a:fillRef>
          <a:effectRef idx="0">
            <a:schemeClr val="accent2">
              <a:tint val="50000"/>
              <a:alpha val="40000"/>
              <a:hueOff val="0"/>
              <a:satOff val="0"/>
              <a:lumOff val="0"/>
              <a:alphaOff val="0"/>
            </a:schemeClr>
          </a:effectRef>
          <a:fontRef idx="minor">
            <a:schemeClr val="lt1">
              <a:hueOff val="0"/>
              <a:satOff val="0"/>
              <a:lumOff val="0"/>
              <a:alphaOff val="0"/>
            </a:schemeClr>
          </a:fontRef>
        </p:style>
      </p:sp>
      <p:sp>
        <p:nvSpPr>
          <p:cNvPr id="10" name="Down Arrow 9"/>
          <p:cNvSpPr/>
          <p:nvPr/>
        </p:nvSpPr>
        <p:spPr>
          <a:xfrm>
            <a:off x="4281312" y="3648296"/>
            <a:ext cx="476250" cy="304800"/>
          </a:xfrm>
          <a:prstGeom prst="downArrow">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3338347" y="4016015"/>
            <a:ext cx="2286000" cy="271946"/>
          </a:xfrm>
          <a:custGeom>
            <a:avLst/>
            <a:gdLst>
              <a:gd name="connsiteX0" fmla="*/ 0 w 2286000"/>
              <a:gd name="connsiteY0" fmla="*/ 0 h 571500"/>
              <a:gd name="connsiteX1" fmla="*/ 2286000 w 2286000"/>
              <a:gd name="connsiteY1" fmla="*/ 0 h 571500"/>
              <a:gd name="connsiteX2" fmla="*/ 2286000 w 2286000"/>
              <a:gd name="connsiteY2" fmla="*/ 571500 h 571500"/>
              <a:gd name="connsiteX3" fmla="*/ 0 w 2286000"/>
              <a:gd name="connsiteY3" fmla="*/ 571500 h 571500"/>
              <a:gd name="connsiteX4" fmla="*/ 0 w 2286000"/>
              <a:gd name="connsiteY4" fmla="*/ 0 h 57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571500">
                <a:moveTo>
                  <a:pt x="0" y="0"/>
                </a:moveTo>
                <a:lnTo>
                  <a:pt x="2286000" y="0"/>
                </a:lnTo>
                <a:lnTo>
                  <a:pt x="2286000" y="571500"/>
                </a:lnTo>
                <a:lnTo>
                  <a:pt x="0" y="571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US" sz="1600" b="1" kern="1200" dirty="0" smtClean="0"/>
              <a:t>Structured SDTM Data </a:t>
            </a:r>
            <a:endParaRPr lang="en-US" sz="1600" b="1" kern="1200" dirty="0"/>
          </a:p>
        </p:txBody>
      </p:sp>
      <p:sp>
        <p:nvSpPr>
          <p:cNvPr id="12" name="Freeform 11"/>
          <p:cNvSpPr/>
          <p:nvPr/>
        </p:nvSpPr>
        <p:spPr>
          <a:xfrm>
            <a:off x="4142258" y="2412150"/>
            <a:ext cx="857250" cy="857250"/>
          </a:xfrm>
          <a:custGeom>
            <a:avLst/>
            <a:gdLst>
              <a:gd name="connsiteX0" fmla="*/ 0 w 857250"/>
              <a:gd name="connsiteY0" fmla="*/ 428625 h 857250"/>
              <a:gd name="connsiteX1" fmla="*/ 428625 w 857250"/>
              <a:gd name="connsiteY1" fmla="*/ 0 h 857250"/>
              <a:gd name="connsiteX2" fmla="*/ 857250 w 857250"/>
              <a:gd name="connsiteY2" fmla="*/ 428625 h 857250"/>
              <a:gd name="connsiteX3" fmla="*/ 428625 w 857250"/>
              <a:gd name="connsiteY3" fmla="*/ 857250 h 857250"/>
              <a:gd name="connsiteX4" fmla="*/ 0 w 857250"/>
              <a:gd name="connsiteY4" fmla="*/ 428625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857250">
                <a:moveTo>
                  <a:pt x="0" y="428625"/>
                </a:moveTo>
                <a:cubicBezTo>
                  <a:pt x="0" y="191902"/>
                  <a:pt x="191902" y="0"/>
                  <a:pt x="428625" y="0"/>
                </a:cubicBezTo>
                <a:cubicBezTo>
                  <a:pt x="665348" y="0"/>
                  <a:pt x="857250" y="191902"/>
                  <a:pt x="857250" y="428625"/>
                </a:cubicBezTo>
                <a:cubicBezTo>
                  <a:pt x="857250" y="665348"/>
                  <a:pt x="665348" y="857250"/>
                  <a:pt x="428625" y="857250"/>
                </a:cubicBezTo>
                <a:cubicBezTo>
                  <a:pt x="191902" y="857250"/>
                  <a:pt x="0" y="665348"/>
                  <a:pt x="0" y="428625"/>
                </a:cubicBezTo>
                <a:close/>
              </a:path>
            </a:pathLst>
          </a:cu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Core Variables</a:t>
            </a:r>
          </a:p>
        </p:txBody>
      </p:sp>
      <p:sp>
        <p:nvSpPr>
          <p:cNvPr id="13" name="Freeform 12"/>
          <p:cNvSpPr/>
          <p:nvPr/>
        </p:nvSpPr>
        <p:spPr>
          <a:xfrm>
            <a:off x="4574392" y="1600186"/>
            <a:ext cx="857250" cy="857250"/>
          </a:xfrm>
          <a:custGeom>
            <a:avLst/>
            <a:gdLst>
              <a:gd name="connsiteX0" fmla="*/ 0 w 857250"/>
              <a:gd name="connsiteY0" fmla="*/ 428625 h 857250"/>
              <a:gd name="connsiteX1" fmla="*/ 428625 w 857250"/>
              <a:gd name="connsiteY1" fmla="*/ 0 h 857250"/>
              <a:gd name="connsiteX2" fmla="*/ 857250 w 857250"/>
              <a:gd name="connsiteY2" fmla="*/ 428625 h 857250"/>
              <a:gd name="connsiteX3" fmla="*/ 428625 w 857250"/>
              <a:gd name="connsiteY3" fmla="*/ 857250 h 857250"/>
              <a:gd name="connsiteX4" fmla="*/ 0 w 857250"/>
              <a:gd name="connsiteY4" fmla="*/ 428625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857250">
                <a:moveTo>
                  <a:pt x="0" y="428625"/>
                </a:moveTo>
                <a:cubicBezTo>
                  <a:pt x="0" y="191902"/>
                  <a:pt x="191902" y="0"/>
                  <a:pt x="428625" y="0"/>
                </a:cubicBezTo>
                <a:cubicBezTo>
                  <a:pt x="665348" y="0"/>
                  <a:pt x="857250" y="191902"/>
                  <a:pt x="857250" y="428625"/>
                </a:cubicBezTo>
                <a:cubicBezTo>
                  <a:pt x="857250" y="665348"/>
                  <a:pt x="665348" y="857250"/>
                  <a:pt x="428625" y="857250"/>
                </a:cubicBezTo>
                <a:cubicBezTo>
                  <a:pt x="191902" y="857250"/>
                  <a:pt x="0" y="665348"/>
                  <a:pt x="0" y="428625"/>
                </a:cubicBezTo>
                <a:close/>
              </a:path>
            </a:pathLst>
          </a:custGeom>
          <a:gradFill flip="none" rotWithShape="1">
            <a:gsLst>
              <a:gs pos="50000">
                <a:srgbClr val="E872A5"/>
              </a:gs>
              <a:gs pos="18000">
                <a:srgbClr val="DF3E82"/>
              </a:gs>
              <a:gs pos="88000">
                <a:srgbClr val="DF3E8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Variable Roles</a:t>
            </a:r>
          </a:p>
        </p:txBody>
      </p:sp>
      <p:sp>
        <p:nvSpPr>
          <p:cNvPr id="21" name="Shape 20"/>
          <p:cNvSpPr/>
          <p:nvPr/>
        </p:nvSpPr>
        <p:spPr>
          <a:xfrm>
            <a:off x="3147847" y="1423455"/>
            <a:ext cx="2667000" cy="2133600"/>
          </a:xfrm>
          <a:prstGeom prst="funnel">
            <a:avLst/>
          </a:prstGeom>
          <a:solidFill>
            <a:schemeClr val="bg1">
              <a:lumMod val="85000"/>
              <a:alpha val="27000"/>
            </a:schemeClr>
          </a:solidFill>
          <a:ln>
            <a:solidFill>
              <a:schemeClr val="bg1">
                <a:lumMod val="75000"/>
              </a:schemeClr>
            </a:solidFill>
          </a:ln>
        </p:spPr>
        <p:style>
          <a:lnRef idx="1">
            <a:scrgbClr r="0" g="0" b="0"/>
          </a:lnRef>
          <a:fillRef idx="1">
            <a:scrgbClr r="0" g="0" b="0"/>
          </a:fillRef>
          <a:effectRef idx="2">
            <a:schemeClr val="lt1">
              <a:alpha val="40000"/>
              <a:hueOff val="0"/>
              <a:satOff val="0"/>
              <a:lumOff val="0"/>
              <a:alphaOff val="0"/>
            </a:schemeClr>
          </a:effectRef>
          <a:fontRef idx="minor">
            <a:schemeClr val="dk1">
              <a:hueOff val="0"/>
              <a:satOff val="0"/>
              <a:lumOff val="0"/>
              <a:alphaOff val="0"/>
            </a:schemeClr>
          </a:fontRef>
        </p:style>
      </p:sp>
      <p:sp>
        <p:nvSpPr>
          <p:cNvPr id="14" name="Freeform 13"/>
          <p:cNvSpPr/>
          <p:nvPr/>
        </p:nvSpPr>
        <p:spPr>
          <a:xfrm>
            <a:off x="3651301" y="1423455"/>
            <a:ext cx="857250" cy="857250"/>
          </a:xfrm>
          <a:custGeom>
            <a:avLst/>
            <a:gdLst>
              <a:gd name="connsiteX0" fmla="*/ 0 w 857250"/>
              <a:gd name="connsiteY0" fmla="*/ 428625 h 857250"/>
              <a:gd name="connsiteX1" fmla="*/ 428625 w 857250"/>
              <a:gd name="connsiteY1" fmla="*/ 0 h 857250"/>
              <a:gd name="connsiteX2" fmla="*/ 857250 w 857250"/>
              <a:gd name="connsiteY2" fmla="*/ 428625 h 857250"/>
              <a:gd name="connsiteX3" fmla="*/ 428625 w 857250"/>
              <a:gd name="connsiteY3" fmla="*/ 857250 h 857250"/>
              <a:gd name="connsiteX4" fmla="*/ 0 w 857250"/>
              <a:gd name="connsiteY4" fmla="*/ 428625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0" h="857250">
                <a:moveTo>
                  <a:pt x="0" y="428625"/>
                </a:moveTo>
                <a:cubicBezTo>
                  <a:pt x="0" y="191902"/>
                  <a:pt x="191902" y="0"/>
                  <a:pt x="428625" y="0"/>
                </a:cubicBezTo>
                <a:cubicBezTo>
                  <a:pt x="665348" y="0"/>
                  <a:pt x="857250" y="191902"/>
                  <a:pt x="857250" y="428625"/>
                </a:cubicBezTo>
                <a:cubicBezTo>
                  <a:pt x="857250" y="665348"/>
                  <a:pt x="665348" y="857250"/>
                  <a:pt x="428625" y="857250"/>
                </a:cubicBezTo>
                <a:cubicBezTo>
                  <a:pt x="191902" y="857250"/>
                  <a:pt x="0" y="665348"/>
                  <a:pt x="0" y="428625"/>
                </a:cubicBezTo>
                <a:close/>
              </a:path>
            </a:pathLst>
          </a:cu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Data</a:t>
            </a:r>
          </a:p>
          <a:p>
            <a:pPr algn="ctr"/>
            <a:r>
              <a:rPr lang="en-US" sz="1200" b="1" dirty="0">
                <a:solidFill>
                  <a:schemeClr val="bg1"/>
                </a:solidFill>
              </a:rPr>
              <a:t>Class</a:t>
            </a:r>
          </a:p>
        </p:txBody>
      </p:sp>
    </p:spTree>
    <p:extLst>
      <p:ext uri="{BB962C8B-B14F-4D97-AF65-F5344CB8AC3E}">
        <p14:creationId xmlns:p14="http://schemas.microsoft.com/office/powerpoint/2010/main" val="93602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SDTM </a:t>
            </a:r>
            <a:r>
              <a:rPr lang="en-US" dirty="0" smtClean="0"/>
              <a:t>Overview </a:t>
            </a:r>
            <a:r>
              <a:rPr lang="en-US" dirty="0"/>
              <a:t>: </a:t>
            </a:r>
            <a:r>
              <a:rPr lang="en-US" dirty="0" smtClean="0"/>
              <a:t>Data Class</a:t>
            </a:r>
            <a:endParaRPr lang="en-US" dirty="0"/>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a:xfrm>
            <a:off x="918515" y="626860"/>
            <a:ext cx="7323786" cy="307777"/>
          </a:xfrm>
          <a:prstGeom prst="rect">
            <a:avLst/>
          </a:prstGeom>
        </p:spPr>
        <p:txBody>
          <a:bodyPr wrap="square">
            <a:spAutoFit/>
          </a:bodyPr>
          <a:lstStyle/>
          <a:p>
            <a:pPr algn="ctr"/>
            <a:r>
              <a:rPr lang="en-US" b="1" dirty="0"/>
              <a:t>Describes the datasets or domains within the SDTM. These are Categorized into 6 classes</a:t>
            </a:r>
          </a:p>
        </p:txBody>
      </p:sp>
      <p:sp>
        <p:nvSpPr>
          <p:cNvPr id="34" name="Rectangle 33"/>
          <p:cNvSpPr/>
          <p:nvPr/>
        </p:nvSpPr>
        <p:spPr>
          <a:xfrm>
            <a:off x="1687623" y="1473201"/>
            <a:ext cx="1366221"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51360" y="1473201"/>
            <a:ext cx="1366221"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53787" y="1134694"/>
            <a:ext cx="136622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Interventions</a:t>
            </a:r>
            <a:endParaRPr lang="en-US" sz="1200" b="1" dirty="0">
              <a:solidFill>
                <a:schemeClr val="bg1"/>
              </a:solidFill>
            </a:endParaRPr>
          </a:p>
        </p:txBody>
      </p:sp>
      <p:sp>
        <p:nvSpPr>
          <p:cNvPr id="9" name="Rectangle 8"/>
          <p:cNvSpPr/>
          <p:nvPr/>
        </p:nvSpPr>
        <p:spPr>
          <a:xfrm>
            <a:off x="253787" y="1521947"/>
            <a:ext cx="1363794" cy="1384995"/>
          </a:xfrm>
          <a:prstGeom prst="rect">
            <a:avLst/>
          </a:prstGeom>
        </p:spPr>
        <p:txBody>
          <a:bodyPr wrap="square">
            <a:spAutoFit/>
          </a:bodyPr>
          <a:lstStyle/>
          <a:p>
            <a:pPr>
              <a:buClr>
                <a:srgbClr val="595959"/>
              </a:buClr>
            </a:pPr>
            <a:r>
              <a:rPr lang="en-US" sz="1050" dirty="0"/>
              <a:t>Investigational drug, medicinal product, therapeutic or any other treatments administered to the subject which can cause a physiologic change in the subject</a:t>
            </a:r>
          </a:p>
        </p:txBody>
      </p:sp>
      <p:sp>
        <p:nvSpPr>
          <p:cNvPr id="14" name="Rectangle 13"/>
          <p:cNvSpPr/>
          <p:nvPr/>
        </p:nvSpPr>
        <p:spPr>
          <a:xfrm>
            <a:off x="253786" y="2962489"/>
            <a:ext cx="1363795" cy="1708160"/>
          </a:xfrm>
          <a:prstGeom prst="rect">
            <a:avLst/>
          </a:prstGeom>
        </p:spPr>
        <p:txBody>
          <a:bodyPr wrap="square">
            <a:spAutoFit/>
          </a:bodyPr>
          <a:lstStyle/>
          <a:p>
            <a:pPr>
              <a:buClr>
                <a:srgbClr val="595959"/>
              </a:buClr>
            </a:pPr>
            <a:r>
              <a:rPr lang="en-US" sz="1050" dirty="0" smtClean="0"/>
              <a:t>Intervention Domains:</a:t>
            </a:r>
          </a:p>
          <a:p>
            <a:pPr>
              <a:buClr>
                <a:srgbClr val="595959"/>
              </a:buClr>
            </a:pPr>
            <a:r>
              <a:rPr lang="en-US" sz="1050" dirty="0" smtClean="0"/>
              <a:t>Exposure (EX)</a:t>
            </a:r>
          </a:p>
          <a:p>
            <a:pPr>
              <a:buClr>
                <a:srgbClr val="595959"/>
              </a:buClr>
            </a:pPr>
            <a:r>
              <a:rPr lang="en-US" sz="1050" dirty="0" smtClean="0"/>
              <a:t>Exposure as collected (EC)</a:t>
            </a:r>
          </a:p>
          <a:p>
            <a:pPr>
              <a:buClr>
                <a:srgbClr val="595959"/>
              </a:buClr>
            </a:pPr>
            <a:r>
              <a:rPr lang="en-US" sz="1050" dirty="0" smtClean="0"/>
              <a:t>Concomitant/Prior Medications (CM)</a:t>
            </a:r>
          </a:p>
          <a:p>
            <a:pPr>
              <a:buClr>
                <a:srgbClr val="595959"/>
              </a:buClr>
            </a:pPr>
            <a:r>
              <a:rPr lang="en-US" sz="1050" dirty="0" smtClean="0"/>
              <a:t>Procedures (PR)</a:t>
            </a:r>
          </a:p>
          <a:p>
            <a:pPr>
              <a:buClr>
                <a:srgbClr val="595959"/>
              </a:buClr>
            </a:pPr>
            <a:r>
              <a:rPr lang="en-US" sz="1050" dirty="0" smtClean="0"/>
              <a:t>Substance Use (SU)</a:t>
            </a:r>
          </a:p>
          <a:p>
            <a:pPr>
              <a:buClr>
                <a:srgbClr val="595959"/>
              </a:buClr>
            </a:pPr>
            <a:endParaRPr lang="en-US" sz="1050" dirty="0"/>
          </a:p>
        </p:txBody>
      </p:sp>
      <p:cxnSp>
        <p:nvCxnSpPr>
          <p:cNvPr id="16" name="Straight Connector 15"/>
          <p:cNvCxnSpPr/>
          <p:nvPr/>
        </p:nvCxnSpPr>
        <p:spPr>
          <a:xfrm>
            <a:off x="251360" y="2935291"/>
            <a:ext cx="136622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94345" y="1125187"/>
            <a:ext cx="136622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Events</a:t>
            </a:r>
            <a:endParaRPr lang="en-US" sz="1200" b="1" dirty="0">
              <a:solidFill>
                <a:schemeClr val="bg1"/>
              </a:solidFill>
            </a:endParaRPr>
          </a:p>
        </p:txBody>
      </p:sp>
      <p:sp>
        <p:nvSpPr>
          <p:cNvPr id="19" name="Rectangle 18"/>
          <p:cNvSpPr/>
          <p:nvPr/>
        </p:nvSpPr>
        <p:spPr>
          <a:xfrm>
            <a:off x="1688835" y="1521947"/>
            <a:ext cx="1337821" cy="1223412"/>
          </a:xfrm>
          <a:prstGeom prst="rect">
            <a:avLst/>
          </a:prstGeom>
        </p:spPr>
        <p:txBody>
          <a:bodyPr wrap="square">
            <a:spAutoFit/>
          </a:bodyPr>
          <a:lstStyle/>
          <a:p>
            <a:pPr>
              <a:buClr>
                <a:srgbClr val="595959"/>
              </a:buClr>
            </a:pPr>
            <a:r>
              <a:rPr lang="en-US" sz="1050" dirty="0"/>
              <a:t>Planned protocol </a:t>
            </a:r>
            <a:r>
              <a:rPr lang="en-US" sz="1050" dirty="0" smtClean="0"/>
              <a:t>milestones, </a:t>
            </a:r>
            <a:r>
              <a:rPr lang="en-US" sz="1050" dirty="0"/>
              <a:t>study evaluations and the incidents that occur during the or prior to the course of the clinical </a:t>
            </a:r>
            <a:r>
              <a:rPr lang="en-US" sz="1050" dirty="0" smtClean="0"/>
              <a:t>trial. </a:t>
            </a:r>
            <a:endParaRPr lang="en-US" sz="1050" dirty="0"/>
          </a:p>
        </p:txBody>
      </p:sp>
      <p:sp>
        <p:nvSpPr>
          <p:cNvPr id="20" name="Rectangle 19"/>
          <p:cNvSpPr/>
          <p:nvPr/>
        </p:nvSpPr>
        <p:spPr>
          <a:xfrm>
            <a:off x="1688835" y="2962489"/>
            <a:ext cx="1363795" cy="1061829"/>
          </a:xfrm>
          <a:prstGeom prst="rect">
            <a:avLst/>
          </a:prstGeom>
        </p:spPr>
        <p:txBody>
          <a:bodyPr wrap="square">
            <a:spAutoFit/>
          </a:bodyPr>
          <a:lstStyle/>
          <a:p>
            <a:pPr>
              <a:buClr>
                <a:srgbClr val="595959"/>
              </a:buClr>
            </a:pPr>
            <a:r>
              <a:rPr lang="en-US" sz="1050" dirty="0"/>
              <a:t>Event domains:</a:t>
            </a:r>
          </a:p>
          <a:p>
            <a:pPr>
              <a:buClr>
                <a:srgbClr val="595959"/>
              </a:buClr>
            </a:pPr>
            <a:r>
              <a:rPr lang="en-US" sz="1050" dirty="0"/>
              <a:t>Adverse Events (AE)</a:t>
            </a:r>
          </a:p>
          <a:p>
            <a:pPr>
              <a:buClr>
                <a:srgbClr val="595959"/>
              </a:buClr>
            </a:pPr>
            <a:r>
              <a:rPr lang="en-US" sz="1050" dirty="0"/>
              <a:t>Medical History (MH)</a:t>
            </a:r>
          </a:p>
          <a:p>
            <a:pPr>
              <a:buClr>
                <a:srgbClr val="595959"/>
              </a:buClr>
            </a:pPr>
            <a:r>
              <a:rPr lang="en-US" sz="1050" dirty="0"/>
              <a:t>Clinical Events (CE)</a:t>
            </a:r>
          </a:p>
          <a:p>
            <a:pPr>
              <a:buClr>
                <a:srgbClr val="595959"/>
              </a:buClr>
            </a:pPr>
            <a:r>
              <a:rPr lang="en-US" sz="1050" dirty="0"/>
              <a:t>Disposition (DS)</a:t>
            </a:r>
          </a:p>
          <a:p>
            <a:pPr>
              <a:buClr>
                <a:srgbClr val="595959"/>
              </a:buClr>
            </a:pPr>
            <a:r>
              <a:rPr lang="en-US" sz="1050" dirty="0"/>
              <a:t>Protocol Deviations (PD)</a:t>
            </a:r>
          </a:p>
        </p:txBody>
      </p:sp>
      <p:cxnSp>
        <p:nvCxnSpPr>
          <p:cNvPr id="21" name="Straight Connector 20"/>
          <p:cNvCxnSpPr/>
          <p:nvPr/>
        </p:nvCxnSpPr>
        <p:spPr>
          <a:xfrm>
            <a:off x="1687623" y="2935291"/>
            <a:ext cx="136622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139130" y="1473201"/>
            <a:ext cx="1422089" cy="2975509"/>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630555" y="1473201"/>
            <a:ext cx="1370368"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139130" y="1125187"/>
            <a:ext cx="1423376"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Findings</a:t>
            </a:r>
          </a:p>
        </p:txBody>
      </p:sp>
      <p:sp>
        <p:nvSpPr>
          <p:cNvPr id="24" name="Rectangle 23"/>
          <p:cNvSpPr/>
          <p:nvPr/>
        </p:nvSpPr>
        <p:spPr>
          <a:xfrm>
            <a:off x="3114532" y="1521947"/>
            <a:ext cx="1446687" cy="738664"/>
          </a:xfrm>
          <a:prstGeom prst="rect">
            <a:avLst/>
          </a:prstGeom>
        </p:spPr>
        <p:txBody>
          <a:bodyPr wrap="square">
            <a:spAutoFit/>
          </a:bodyPr>
          <a:lstStyle/>
          <a:p>
            <a:pPr>
              <a:buClr>
                <a:srgbClr val="595959"/>
              </a:buClr>
            </a:pPr>
            <a:r>
              <a:rPr lang="en-US" sz="1050" dirty="0"/>
              <a:t>Planned and unplanned observations/evaluation during the course of the clinical trial. </a:t>
            </a:r>
          </a:p>
        </p:txBody>
      </p:sp>
      <p:sp>
        <p:nvSpPr>
          <p:cNvPr id="25" name="Rectangle 24"/>
          <p:cNvSpPr/>
          <p:nvPr/>
        </p:nvSpPr>
        <p:spPr>
          <a:xfrm>
            <a:off x="3114532" y="2962489"/>
            <a:ext cx="1446687" cy="1384995"/>
          </a:xfrm>
          <a:prstGeom prst="rect">
            <a:avLst/>
          </a:prstGeom>
        </p:spPr>
        <p:txBody>
          <a:bodyPr wrap="square">
            <a:spAutoFit/>
          </a:bodyPr>
          <a:lstStyle/>
          <a:p>
            <a:pPr>
              <a:buClr>
                <a:srgbClr val="595959"/>
              </a:buClr>
            </a:pPr>
            <a:r>
              <a:rPr lang="en-US" sz="1050" dirty="0"/>
              <a:t>Finding domains:</a:t>
            </a:r>
          </a:p>
          <a:p>
            <a:pPr>
              <a:buClr>
                <a:srgbClr val="595959"/>
              </a:buClr>
            </a:pPr>
            <a:r>
              <a:rPr lang="en-US" sz="1050" dirty="0"/>
              <a:t>ECG test Results (EG)</a:t>
            </a:r>
          </a:p>
          <a:p>
            <a:pPr>
              <a:buClr>
                <a:srgbClr val="595959"/>
              </a:buClr>
            </a:pPr>
            <a:r>
              <a:rPr lang="en-US" sz="1050" dirty="0"/>
              <a:t>Laboratory Test Results (LB)</a:t>
            </a:r>
          </a:p>
          <a:p>
            <a:pPr>
              <a:buClr>
                <a:srgbClr val="595959"/>
              </a:buClr>
            </a:pPr>
            <a:r>
              <a:rPr lang="en-US" sz="1050" dirty="0"/>
              <a:t>Pharmacokinetics Findings (PC)</a:t>
            </a:r>
          </a:p>
          <a:p>
            <a:pPr>
              <a:buClr>
                <a:srgbClr val="595959"/>
              </a:buClr>
            </a:pPr>
            <a:r>
              <a:rPr lang="en-US" sz="1050" dirty="0"/>
              <a:t>Questionnaires (QS)</a:t>
            </a:r>
          </a:p>
          <a:p>
            <a:pPr>
              <a:buClr>
                <a:srgbClr val="595959"/>
              </a:buClr>
            </a:pPr>
            <a:r>
              <a:rPr lang="en-US" sz="1050" dirty="0"/>
              <a:t>Physical Examination (PE) etc.</a:t>
            </a:r>
          </a:p>
        </p:txBody>
      </p:sp>
      <p:cxnSp>
        <p:nvCxnSpPr>
          <p:cNvPr id="26" name="Straight Connector 25"/>
          <p:cNvCxnSpPr/>
          <p:nvPr/>
        </p:nvCxnSpPr>
        <p:spPr>
          <a:xfrm>
            <a:off x="3139130" y="2935291"/>
            <a:ext cx="139453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23982" y="1144968"/>
            <a:ext cx="136622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Special Purpose</a:t>
            </a:r>
          </a:p>
        </p:txBody>
      </p:sp>
      <p:sp>
        <p:nvSpPr>
          <p:cNvPr id="29" name="Rectangle 28"/>
          <p:cNvSpPr/>
          <p:nvPr/>
        </p:nvSpPr>
        <p:spPr>
          <a:xfrm>
            <a:off x="4640829" y="1521947"/>
            <a:ext cx="1363795" cy="738664"/>
          </a:xfrm>
          <a:prstGeom prst="rect">
            <a:avLst/>
          </a:prstGeom>
        </p:spPr>
        <p:txBody>
          <a:bodyPr wrap="square">
            <a:spAutoFit/>
          </a:bodyPr>
          <a:lstStyle/>
          <a:p>
            <a:pPr>
              <a:buClr>
                <a:srgbClr val="595959"/>
              </a:buClr>
            </a:pPr>
            <a:r>
              <a:rPr lang="en-US" sz="1050" dirty="0"/>
              <a:t>Additional important information that does not fit the General observation class</a:t>
            </a:r>
          </a:p>
        </p:txBody>
      </p:sp>
      <p:sp>
        <p:nvSpPr>
          <p:cNvPr id="30" name="Rectangle 29"/>
          <p:cNvSpPr/>
          <p:nvPr/>
        </p:nvSpPr>
        <p:spPr>
          <a:xfrm>
            <a:off x="4640829" y="2962489"/>
            <a:ext cx="1363795" cy="900246"/>
          </a:xfrm>
          <a:prstGeom prst="rect">
            <a:avLst/>
          </a:prstGeom>
        </p:spPr>
        <p:txBody>
          <a:bodyPr wrap="square">
            <a:spAutoFit/>
          </a:bodyPr>
          <a:lstStyle/>
          <a:p>
            <a:pPr>
              <a:buClr>
                <a:srgbClr val="595959"/>
              </a:buClr>
            </a:pPr>
            <a:r>
              <a:rPr lang="en-US" sz="1050" dirty="0"/>
              <a:t>Special Purpose domains:</a:t>
            </a:r>
          </a:p>
          <a:p>
            <a:pPr>
              <a:buClr>
                <a:srgbClr val="595959"/>
              </a:buClr>
            </a:pPr>
            <a:r>
              <a:rPr lang="en-US" sz="1050" dirty="0"/>
              <a:t>Demographics (DM)</a:t>
            </a:r>
          </a:p>
          <a:p>
            <a:pPr>
              <a:buClr>
                <a:srgbClr val="595959"/>
              </a:buClr>
            </a:pPr>
            <a:r>
              <a:rPr lang="en-US" sz="1050" dirty="0"/>
              <a:t>Subject Visit (SV)</a:t>
            </a:r>
          </a:p>
          <a:p>
            <a:pPr>
              <a:buClr>
                <a:srgbClr val="595959"/>
              </a:buClr>
            </a:pPr>
            <a:r>
              <a:rPr lang="en-US" sz="1050" dirty="0"/>
              <a:t>Subject Elements (SE)</a:t>
            </a:r>
          </a:p>
          <a:p>
            <a:pPr>
              <a:buClr>
                <a:srgbClr val="595959"/>
              </a:buClr>
            </a:pPr>
            <a:r>
              <a:rPr lang="en-US" sz="1050" dirty="0"/>
              <a:t>Comments (CO)</a:t>
            </a:r>
          </a:p>
        </p:txBody>
      </p:sp>
      <p:cxnSp>
        <p:nvCxnSpPr>
          <p:cNvPr id="31" name="Straight Connector 30"/>
          <p:cNvCxnSpPr/>
          <p:nvPr/>
        </p:nvCxnSpPr>
        <p:spPr>
          <a:xfrm>
            <a:off x="4639616" y="2935291"/>
            <a:ext cx="136622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087488" y="1473201"/>
            <a:ext cx="1422089"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7572340" y="1473201"/>
            <a:ext cx="1397489" cy="3061574"/>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6087488" y="1144968"/>
            <a:ext cx="1424662"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Trial Design</a:t>
            </a:r>
          </a:p>
        </p:txBody>
      </p:sp>
      <p:sp>
        <p:nvSpPr>
          <p:cNvPr id="46" name="Rectangle 45"/>
          <p:cNvSpPr/>
          <p:nvPr/>
        </p:nvSpPr>
        <p:spPr>
          <a:xfrm>
            <a:off x="6062890" y="1521947"/>
            <a:ext cx="1446687" cy="1061829"/>
          </a:xfrm>
          <a:prstGeom prst="rect">
            <a:avLst/>
          </a:prstGeom>
        </p:spPr>
        <p:txBody>
          <a:bodyPr wrap="square">
            <a:spAutoFit/>
          </a:bodyPr>
          <a:lstStyle/>
          <a:p>
            <a:pPr>
              <a:buClr>
                <a:srgbClr val="595959"/>
              </a:buClr>
            </a:pPr>
            <a:r>
              <a:rPr lang="en-US" sz="1050" dirty="0"/>
              <a:t>The clinical trial </a:t>
            </a:r>
            <a:r>
              <a:rPr lang="en-US" sz="1050" dirty="0" smtClean="0"/>
              <a:t>design, </a:t>
            </a:r>
            <a:r>
              <a:rPr lang="en-US" sz="1050" dirty="0"/>
              <a:t>objectives and the planned schedule as defined in the protocol are represented in this class</a:t>
            </a:r>
          </a:p>
        </p:txBody>
      </p:sp>
      <p:sp>
        <p:nvSpPr>
          <p:cNvPr id="47" name="Rectangle 46"/>
          <p:cNvSpPr/>
          <p:nvPr/>
        </p:nvSpPr>
        <p:spPr>
          <a:xfrm>
            <a:off x="6062890" y="2962489"/>
            <a:ext cx="1446687" cy="1384995"/>
          </a:xfrm>
          <a:prstGeom prst="rect">
            <a:avLst/>
          </a:prstGeom>
        </p:spPr>
        <p:txBody>
          <a:bodyPr wrap="square">
            <a:spAutoFit/>
          </a:bodyPr>
          <a:lstStyle/>
          <a:p>
            <a:pPr>
              <a:buClr>
                <a:srgbClr val="595959"/>
              </a:buClr>
            </a:pPr>
            <a:r>
              <a:rPr lang="en-US" sz="1050" dirty="0"/>
              <a:t>Trial Design domains:</a:t>
            </a:r>
          </a:p>
          <a:p>
            <a:pPr>
              <a:buClr>
                <a:srgbClr val="595959"/>
              </a:buClr>
            </a:pPr>
            <a:r>
              <a:rPr lang="en-US" sz="1050" dirty="0"/>
              <a:t>Trial Arms (TA)</a:t>
            </a:r>
          </a:p>
          <a:p>
            <a:pPr>
              <a:buClr>
                <a:srgbClr val="595959"/>
              </a:buClr>
            </a:pPr>
            <a:r>
              <a:rPr lang="en-US" sz="1050" dirty="0"/>
              <a:t>Trial Inclusion/Exclusion  (TI)</a:t>
            </a:r>
          </a:p>
          <a:p>
            <a:pPr>
              <a:buClr>
                <a:srgbClr val="595959"/>
              </a:buClr>
            </a:pPr>
            <a:r>
              <a:rPr lang="en-US" sz="1050" dirty="0"/>
              <a:t>Trial Elements (TE)</a:t>
            </a:r>
          </a:p>
          <a:p>
            <a:pPr>
              <a:buClr>
                <a:srgbClr val="595959"/>
              </a:buClr>
            </a:pPr>
            <a:r>
              <a:rPr lang="en-US" sz="1050" dirty="0" smtClean="0"/>
              <a:t>Trial </a:t>
            </a:r>
            <a:r>
              <a:rPr lang="en-US" sz="1050" dirty="0"/>
              <a:t>Visits (TV)</a:t>
            </a:r>
          </a:p>
          <a:p>
            <a:pPr>
              <a:buClr>
                <a:srgbClr val="595959"/>
              </a:buClr>
            </a:pPr>
            <a:r>
              <a:rPr lang="en-US" sz="1050" dirty="0" smtClean="0"/>
              <a:t>Trial </a:t>
            </a:r>
            <a:r>
              <a:rPr lang="en-US" sz="1050" dirty="0"/>
              <a:t>Summary (TS).</a:t>
            </a:r>
          </a:p>
        </p:txBody>
      </p:sp>
      <p:cxnSp>
        <p:nvCxnSpPr>
          <p:cNvPr id="48" name="Straight Connector 47"/>
          <p:cNvCxnSpPr/>
          <p:nvPr/>
        </p:nvCxnSpPr>
        <p:spPr>
          <a:xfrm>
            <a:off x="6087488" y="2935291"/>
            <a:ext cx="1394535"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572340" y="1144968"/>
            <a:ext cx="1397489"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Relationship</a:t>
            </a:r>
          </a:p>
        </p:txBody>
      </p:sp>
      <p:sp>
        <p:nvSpPr>
          <p:cNvPr id="51" name="Rectangle 50"/>
          <p:cNvSpPr/>
          <p:nvPr/>
        </p:nvSpPr>
        <p:spPr>
          <a:xfrm>
            <a:off x="7589187" y="1521947"/>
            <a:ext cx="1363795" cy="415498"/>
          </a:xfrm>
          <a:prstGeom prst="rect">
            <a:avLst/>
          </a:prstGeom>
        </p:spPr>
        <p:txBody>
          <a:bodyPr wrap="square">
            <a:spAutoFit/>
          </a:bodyPr>
          <a:lstStyle/>
          <a:p>
            <a:pPr>
              <a:buClr>
                <a:srgbClr val="595959"/>
              </a:buClr>
            </a:pPr>
            <a:r>
              <a:rPr lang="en-US" sz="1050" dirty="0"/>
              <a:t>Related records (RELREC)</a:t>
            </a:r>
          </a:p>
        </p:txBody>
      </p:sp>
      <p:sp>
        <p:nvSpPr>
          <p:cNvPr id="52" name="Rectangle 51"/>
          <p:cNvSpPr/>
          <p:nvPr/>
        </p:nvSpPr>
        <p:spPr>
          <a:xfrm>
            <a:off x="7589187" y="2962489"/>
            <a:ext cx="1363795" cy="415498"/>
          </a:xfrm>
          <a:prstGeom prst="rect">
            <a:avLst/>
          </a:prstGeom>
        </p:spPr>
        <p:txBody>
          <a:bodyPr wrap="square">
            <a:spAutoFit/>
          </a:bodyPr>
          <a:lstStyle/>
          <a:p>
            <a:pPr>
              <a:buClr>
                <a:srgbClr val="595959"/>
              </a:buClr>
            </a:pPr>
            <a:r>
              <a:rPr lang="en-US" sz="1050" dirty="0"/>
              <a:t>Supplemental Qualifiers (SUPP--)</a:t>
            </a:r>
          </a:p>
        </p:txBody>
      </p:sp>
      <p:cxnSp>
        <p:nvCxnSpPr>
          <p:cNvPr id="53" name="Straight Connector 52"/>
          <p:cNvCxnSpPr/>
          <p:nvPr/>
        </p:nvCxnSpPr>
        <p:spPr>
          <a:xfrm>
            <a:off x="7587974" y="2935291"/>
            <a:ext cx="136622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1474268" y="850898"/>
            <a:ext cx="1792927" cy="307777"/>
          </a:xfrm>
          <a:prstGeom prst="rect">
            <a:avLst/>
          </a:prstGeom>
        </p:spPr>
        <p:txBody>
          <a:bodyPr wrap="none" anchor="ctr">
            <a:spAutoFit/>
          </a:bodyPr>
          <a:lstStyle/>
          <a:p>
            <a:pPr algn="ctr">
              <a:lnSpc>
                <a:spcPct val="100000"/>
              </a:lnSpc>
            </a:pPr>
            <a:r>
              <a:rPr lang="en-US" b="1" dirty="0">
                <a:solidFill>
                  <a:srgbClr val="DF3E82"/>
                </a:solidFill>
              </a:rPr>
              <a:t>General </a:t>
            </a:r>
            <a:r>
              <a:rPr lang="en-US" b="1" dirty="0" smtClean="0">
                <a:solidFill>
                  <a:srgbClr val="DF3E82"/>
                </a:solidFill>
              </a:rPr>
              <a:t>Observations</a:t>
            </a:r>
            <a:endParaRPr lang="en-US" b="1" dirty="0">
              <a:solidFill>
                <a:srgbClr val="DF3E82"/>
              </a:solidFill>
            </a:endParaRPr>
          </a:p>
        </p:txBody>
      </p:sp>
      <p:sp>
        <p:nvSpPr>
          <p:cNvPr id="2" name="Right Bracket 1"/>
          <p:cNvSpPr/>
          <p:nvPr/>
        </p:nvSpPr>
        <p:spPr>
          <a:xfrm rot="16200000">
            <a:off x="2287129" y="-1019777"/>
            <a:ext cx="208313" cy="4439888"/>
          </a:xfrm>
          <a:prstGeom prst="rightBracket">
            <a:avLst>
              <a:gd name="adj" fmla="val 0"/>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85547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3" grpId="0" animBg="1"/>
      <p:bldP spid="8" grpId="0" animBg="1"/>
      <p:bldP spid="9" grpId="0"/>
      <p:bldP spid="14" grpId="0"/>
      <p:bldP spid="18" grpId="0" animBg="1"/>
      <p:bldP spid="19" grpId="0"/>
      <p:bldP spid="20" grpId="0"/>
      <p:bldP spid="35" grpId="0" animBg="1"/>
      <p:bldP spid="36" grpId="0" animBg="1"/>
      <p:bldP spid="23" grpId="0" animBg="1"/>
      <p:bldP spid="24" grpId="0"/>
      <p:bldP spid="25" grpId="0"/>
      <p:bldP spid="28" grpId="0" animBg="1"/>
      <p:bldP spid="29" grpId="0"/>
      <p:bldP spid="30" grpId="0"/>
      <p:bldP spid="42" grpId="0" animBg="1"/>
      <p:bldP spid="43" grpId="0" animBg="1"/>
      <p:bldP spid="45" grpId="0" animBg="1"/>
      <p:bldP spid="46" grpId="0"/>
      <p:bldP spid="47" grpId="0"/>
      <p:bldP spid="50" grpId="0" animBg="1"/>
      <p:bldP spid="51" grpId="0"/>
      <p:bldP spid="52" grpId="0"/>
      <p:bldP spid="55"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SDTM Overview </a:t>
            </a:r>
            <a:r>
              <a:rPr lang="en-US" dirty="0" smtClean="0"/>
              <a:t>: Variable Roles</a:t>
            </a:r>
            <a:endParaRPr lang="en-US" dirty="0"/>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a:xfrm>
            <a:off x="918515" y="699430"/>
            <a:ext cx="7323786" cy="523220"/>
          </a:xfrm>
          <a:prstGeom prst="rect">
            <a:avLst/>
          </a:prstGeom>
        </p:spPr>
        <p:txBody>
          <a:bodyPr wrap="square">
            <a:spAutoFit/>
          </a:bodyPr>
          <a:lstStyle/>
          <a:p>
            <a:pPr algn="ctr"/>
            <a:r>
              <a:rPr lang="en-US" b="1" dirty="0"/>
              <a:t>A Role determines the type of information conveyed by the variable about each distinct observation and how it can be used.</a:t>
            </a:r>
          </a:p>
        </p:txBody>
      </p:sp>
      <p:sp>
        <p:nvSpPr>
          <p:cNvPr id="34" name="Rectangle 33"/>
          <p:cNvSpPr/>
          <p:nvPr/>
        </p:nvSpPr>
        <p:spPr>
          <a:xfrm>
            <a:off x="1965503" y="2017487"/>
            <a:ext cx="1630551"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3" name="Rectangle 32"/>
          <p:cNvSpPr/>
          <p:nvPr/>
        </p:nvSpPr>
        <p:spPr>
          <a:xfrm>
            <a:off x="251359" y="2017487"/>
            <a:ext cx="1630551"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8" name="Rectangle 7"/>
          <p:cNvSpPr/>
          <p:nvPr/>
        </p:nvSpPr>
        <p:spPr>
          <a:xfrm>
            <a:off x="254254" y="1760692"/>
            <a:ext cx="16305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Identifier</a:t>
            </a:r>
          </a:p>
        </p:txBody>
      </p:sp>
      <p:sp>
        <p:nvSpPr>
          <p:cNvPr id="9" name="Rectangle 8"/>
          <p:cNvSpPr/>
          <p:nvPr/>
        </p:nvSpPr>
        <p:spPr>
          <a:xfrm>
            <a:off x="254254" y="2140578"/>
            <a:ext cx="1627656" cy="430887"/>
          </a:xfrm>
          <a:prstGeom prst="rect">
            <a:avLst/>
          </a:prstGeom>
        </p:spPr>
        <p:txBody>
          <a:bodyPr wrap="square">
            <a:spAutoFit/>
          </a:bodyPr>
          <a:lstStyle/>
          <a:p>
            <a:pPr>
              <a:buClr>
                <a:srgbClr val="595959"/>
              </a:buClr>
            </a:pPr>
            <a:r>
              <a:rPr lang="en-US" sz="1100" dirty="0"/>
              <a:t>Key Distinguishers aid in identifying the records</a:t>
            </a:r>
          </a:p>
        </p:txBody>
      </p:sp>
      <p:sp>
        <p:nvSpPr>
          <p:cNvPr id="14" name="Rectangle 13"/>
          <p:cNvSpPr/>
          <p:nvPr/>
        </p:nvSpPr>
        <p:spPr>
          <a:xfrm>
            <a:off x="254254" y="3087635"/>
            <a:ext cx="1627656" cy="1107996"/>
          </a:xfrm>
          <a:prstGeom prst="rect">
            <a:avLst/>
          </a:prstGeom>
        </p:spPr>
        <p:txBody>
          <a:bodyPr wrap="square">
            <a:spAutoFit/>
          </a:bodyPr>
          <a:lstStyle/>
          <a:p>
            <a:pPr>
              <a:buClr>
                <a:srgbClr val="595959"/>
              </a:buClr>
            </a:pPr>
            <a:r>
              <a:rPr lang="en-US" sz="1100" dirty="0"/>
              <a:t>Study Identifier (STUDYID)</a:t>
            </a:r>
          </a:p>
          <a:p>
            <a:pPr>
              <a:buClr>
                <a:srgbClr val="595959"/>
              </a:buClr>
            </a:pPr>
            <a:r>
              <a:rPr lang="en-US" sz="1100" dirty="0"/>
              <a:t>Subject Identifier (USUBJID)</a:t>
            </a:r>
          </a:p>
          <a:p>
            <a:pPr>
              <a:buClr>
                <a:srgbClr val="595959"/>
              </a:buClr>
            </a:pPr>
            <a:r>
              <a:rPr lang="en-US" sz="1100" dirty="0"/>
              <a:t>Sequence Identifier (--SEQ)</a:t>
            </a:r>
          </a:p>
        </p:txBody>
      </p:sp>
      <p:cxnSp>
        <p:nvCxnSpPr>
          <p:cNvPr id="16" name="Straight Connector 15"/>
          <p:cNvCxnSpPr/>
          <p:nvPr/>
        </p:nvCxnSpPr>
        <p:spPr>
          <a:xfrm>
            <a:off x="251359" y="2973353"/>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64055" y="1768088"/>
            <a:ext cx="16305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Topic</a:t>
            </a:r>
          </a:p>
        </p:txBody>
      </p:sp>
      <p:sp>
        <p:nvSpPr>
          <p:cNvPr id="19" name="Rectangle 18"/>
          <p:cNvSpPr/>
          <p:nvPr/>
        </p:nvSpPr>
        <p:spPr>
          <a:xfrm>
            <a:off x="1966950" y="2140578"/>
            <a:ext cx="1627656" cy="600164"/>
          </a:xfrm>
          <a:prstGeom prst="rect">
            <a:avLst/>
          </a:prstGeom>
        </p:spPr>
        <p:txBody>
          <a:bodyPr wrap="square">
            <a:spAutoFit/>
          </a:bodyPr>
          <a:lstStyle/>
          <a:p>
            <a:pPr>
              <a:buClr>
                <a:srgbClr val="595959"/>
              </a:buClr>
            </a:pPr>
            <a:r>
              <a:rPr lang="en-US" sz="1100" dirty="0"/>
              <a:t>Specifies the</a:t>
            </a:r>
          </a:p>
          <a:p>
            <a:pPr>
              <a:buClr>
                <a:srgbClr val="595959"/>
              </a:buClr>
            </a:pPr>
            <a:r>
              <a:rPr lang="en-US" sz="1100" dirty="0"/>
              <a:t> focus of the</a:t>
            </a:r>
          </a:p>
          <a:p>
            <a:pPr>
              <a:buClr>
                <a:srgbClr val="595959"/>
              </a:buClr>
            </a:pPr>
            <a:r>
              <a:rPr lang="en-US" sz="1100" dirty="0"/>
              <a:t> observation</a:t>
            </a:r>
          </a:p>
        </p:txBody>
      </p:sp>
      <p:sp>
        <p:nvSpPr>
          <p:cNvPr id="20" name="Rectangle 19"/>
          <p:cNvSpPr/>
          <p:nvPr/>
        </p:nvSpPr>
        <p:spPr>
          <a:xfrm>
            <a:off x="1966950" y="3087635"/>
            <a:ext cx="1627656" cy="938719"/>
          </a:xfrm>
          <a:prstGeom prst="rect">
            <a:avLst/>
          </a:prstGeom>
        </p:spPr>
        <p:txBody>
          <a:bodyPr wrap="square">
            <a:spAutoFit/>
          </a:bodyPr>
          <a:lstStyle/>
          <a:p>
            <a:pPr>
              <a:buClr>
                <a:srgbClr val="595959"/>
              </a:buClr>
            </a:pPr>
            <a:r>
              <a:rPr lang="en-US" sz="1100" dirty="0"/>
              <a:t>Lab Test Name (LBTEST</a:t>
            </a:r>
            <a:r>
              <a:rPr lang="en-US" sz="1100" dirty="0" smtClean="0"/>
              <a:t>)</a:t>
            </a:r>
          </a:p>
          <a:p>
            <a:pPr>
              <a:buClr>
                <a:srgbClr val="595959"/>
              </a:buClr>
            </a:pPr>
            <a:r>
              <a:rPr lang="en-US" sz="1100" dirty="0"/>
              <a:t>Adverse Event Term</a:t>
            </a:r>
          </a:p>
          <a:p>
            <a:pPr>
              <a:buClr>
                <a:srgbClr val="595959"/>
              </a:buClr>
            </a:pPr>
            <a:r>
              <a:rPr lang="en-US" sz="1100" dirty="0"/>
              <a:t>(AETERM)</a:t>
            </a:r>
          </a:p>
          <a:p>
            <a:pPr>
              <a:buClr>
                <a:srgbClr val="595959"/>
              </a:buClr>
            </a:pPr>
            <a:r>
              <a:rPr lang="en-US" sz="1100" dirty="0"/>
              <a:t>Reported Drug Name</a:t>
            </a:r>
          </a:p>
          <a:p>
            <a:pPr>
              <a:buClr>
                <a:srgbClr val="595959"/>
              </a:buClr>
            </a:pPr>
            <a:r>
              <a:rPr lang="en-US" sz="1100" dirty="0"/>
              <a:t>(CMTRT</a:t>
            </a:r>
            <a:r>
              <a:rPr lang="en-US" sz="1100" dirty="0" smtClean="0"/>
              <a:t>)</a:t>
            </a:r>
            <a:endParaRPr lang="en-US" sz="1100" dirty="0"/>
          </a:p>
        </p:txBody>
      </p:sp>
      <p:cxnSp>
        <p:nvCxnSpPr>
          <p:cNvPr id="21" name="Straight Connector 20"/>
          <p:cNvCxnSpPr/>
          <p:nvPr/>
        </p:nvCxnSpPr>
        <p:spPr>
          <a:xfrm>
            <a:off x="1965503" y="2973353"/>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697841" y="2017487"/>
            <a:ext cx="1667869"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6" name="Rectangle 35"/>
          <p:cNvSpPr/>
          <p:nvPr/>
        </p:nvSpPr>
        <p:spPr>
          <a:xfrm>
            <a:off x="5469975" y="2017487"/>
            <a:ext cx="1667869"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3" name="Rectangle 22"/>
          <p:cNvSpPr/>
          <p:nvPr/>
        </p:nvSpPr>
        <p:spPr>
          <a:xfrm>
            <a:off x="3707172" y="1778362"/>
            <a:ext cx="1655012" cy="32054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Timing</a:t>
            </a:r>
          </a:p>
        </p:txBody>
      </p:sp>
      <p:sp>
        <p:nvSpPr>
          <p:cNvPr id="24" name="Rectangle 23"/>
          <p:cNvSpPr/>
          <p:nvPr/>
        </p:nvSpPr>
        <p:spPr>
          <a:xfrm>
            <a:off x="3668484" y="2140578"/>
            <a:ext cx="1726586" cy="261610"/>
          </a:xfrm>
          <a:prstGeom prst="rect">
            <a:avLst/>
          </a:prstGeom>
        </p:spPr>
        <p:txBody>
          <a:bodyPr wrap="square">
            <a:spAutoFit/>
          </a:bodyPr>
          <a:lstStyle/>
          <a:p>
            <a:pPr>
              <a:buClr>
                <a:srgbClr val="595959"/>
              </a:buClr>
            </a:pPr>
            <a:r>
              <a:rPr lang="en-US" sz="1100" dirty="0"/>
              <a:t>Timing of the observation</a:t>
            </a:r>
          </a:p>
        </p:txBody>
      </p:sp>
      <p:sp>
        <p:nvSpPr>
          <p:cNvPr id="25" name="Rectangle 24"/>
          <p:cNvSpPr/>
          <p:nvPr/>
        </p:nvSpPr>
        <p:spPr>
          <a:xfrm>
            <a:off x="3668484" y="3087635"/>
            <a:ext cx="1726586" cy="1277273"/>
          </a:xfrm>
          <a:prstGeom prst="rect">
            <a:avLst/>
          </a:prstGeom>
        </p:spPr>
        <p:txBody>
          <a:bodyPr wrap="square">
            <a:spAutoFit/>
          </a:bodyPr>
          <a:lstStyle/>
          <a:p>
            <a:pPr>
              <a:buClr>
                <a:srgbClr val="595959"/>
              </a:buClr>
            </a:pPr>
            <a:r>
              <a:rPr lang="en-US" sz="1100" dirty="0"/>
              <a:t>Lab </a:t>
            </a:r>
          </a:p>
          <a:p>
            <a:pPr>
              <a:buClr>
                <a:srgbClr val="595959"/>
              </a:buClr>
            </a:pPr>
            <a:r>
              <a:rPr lang="en-US" sz="1100" dirty="0"/>
              <a:t>Lab Assessment Date (LBDTC)</a:t>
            </a:r>
          </a:p>
          <a:p>
            <a:pPr>
              <a:buClr>
                <a:srgbClr val="595959"/>
              </a:buClr>
            </a:pPr>
            <a:r>
              <a:rPr lang="en-US" sz="1100" dirty="0"/>
              <a:t>Adverse Event Start Date (AESTDTC)</a:t>
            </a:r>
          </a:p>
          <a:p>
            <a:pPr>
              <a:buClr>
                <a:srgbClr val="595959"/>
              </a:buClr>
            </a:pPr>
            <a:r>
              <a:rPr lang="en-US" sz="1100" dirty="0"/>
              <a:t>Exposure End Date (EXENDTC)</a:t>
            </a:r>
          </a:p>
        </p:txBody>
      </p:sp>
      <p:cxnSp>
        <p:nvCxnSpPr>
          <p:cNvPr id="26" name="Straight Connector 25"/>
          <p:cNvCxnSpPr/>
          <p:nvPr/>
        </p:nvCxnSpPr>
        <p:spPr>
          <a:xfrm>
            <a:off x="3697841" y="2973353"/>
            <a:ext cx="166434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469974" y="1781240"/>
            <a:ext cx="1667869" cy="305123"/>
          </a:xfrm>
          <a:prstGeom prst="rect">
            <a:avLst/>
          </a:prstGeom>
          <a:gradFill flip="none" rotWithShape="1">
            <a:gsLst>
              <a:gs pos="50000">
                <a:srgbClr val="FF0000"/>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Qualifier</a:t>
            </a:r>
          </a:p>
        </p:txBody>
      </p:sp>
      <p:sp>
        <p:nvSpPr>
          <p:cNvPr id="29" name="Rectangle 28"/>
          <p:cNvSpPr/>
          <p:nvPr/>
        </p:nvSpPr>
        <p:spPr>
          <a:xfrm>
            <a:off x="5490081" y="2140578"/>
            <a:ext cx="1627656" cy="769441"/>
          </a:xfrm>
          <a:prstGeom prst="rect">
            <a:avLst/>
          </a:prstGeom>
        </p:spPr>
        <p:txBody>
          <a:bodyPr wrap="square">
            <a:spAutoFit/>
          </a:bodyPr>
          <a:lstStyle/>
          <a:p>
            <a:pPr>
              <a:buClr>
                <a:srgbClr val="595959"/>
              </a:buClr>
            </a:pPr>
            <a:r>
              <a:rPr lang="en-US" sz="1100" dirty="0"/>
              <a:t>Additional important information that describes the results or traits of the observation</a:t>
            </a:r>
          </a:p>
        </p:txBody>
      </p:sp>
      <p:sp>
        <p:nvSpPr>
          <p:cNvPr id="30" name="Rectangle 29"/>
          <p:cNvSpPr/>
          <p:nvPr/>
        </p:nvSpPr>
        <p:spPr>
          <a:xfrm>
            <a:off x="5490081" y="3087635"/>
            <a:ext cx="1627656" cy="938719"/>
          </a:xfrm>
          <a:prstGeom prst="rect">
            <a:avLst/>
          </a:prstGeom>
        </p:spPr>
        <p:txBody>
          <a:bodyPr wrap="square">
            <a:spAutoFit/>
          </a:bodyPr>
          <a:lstStyle/>
          <a:p>
            <a:pPr>
              <a:buClr>
                <a:srgbClr val="595959"/>
              </a:buClr>
            </a:pPr>
            <a:r>
              <a:rPr lang="en-US" sz="1100" dirty="0"/>
              <a:t>Lab Test Result (LBORRES)</a:t>
            </a:r>
          </a:p>
          <a:p>
            <a:pPr>
              <a:buClr>
                <a:srgbClr val="595959"/>
              </a:buClr>
            </a:pPr>
            <a:r>
              <a:rPr lang="en-US" sz="1100" dirty="0"/>
              <a:t>Adverse Event Severity (AESEV)</a:t>
            </a:r>
          </a:p>
          <a:p>
            <a:pPr>
              <a:buClr>
                <a:srgbClr val="595959"/>
              </a:buClr>
            </a:pPr>
            <a:r>
              <a:rPr lang="en-US" sz="1100" dirty="0"/>
              <a:t>Conmed Dose (CMDOSE)</a:t>
            </a:r>
          </a:p>
        </p:txBody>
      </p:sp>
      <p:cxnSp>
        <p:nvCxnSpPr>
          <p:cNvPr id="31" name="Straight Connector 30"/>
          <p:cNvCxnSpPr/>
          <p:nvPr/>
        </p:nvCxnSpPr>
        <p:spPr>
          <a:xfrm>
            <a:off x="5488635" y="2973353"/>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216634" y="2017487"/>
            <a:ext cx="1729656" cy="2386661"/>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5" name="Rectangle 44"/>
          <p:cNvSpPr/>
          <p:nvPr/>
        </p:nvSpPr>
        <p:spPr>
          <a:xfrm>
            <a:off x="7216634" y="1768695"/>
            <a:ext cx="1729656" cy="3176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Rule</a:t>
            </a:r>
          </a:p>
        </p:txBody>
      </p:sp>
      <p:sp>
        <p:nvSpPr>
          <p:cNvPr id="46" name="Rectangle 45"/>
          <p:cNvSpPr/>
          <p:nvPr/>
        </p:nvSpPr>
        <p:spPr>
          <a:xfrm>
            <a:off x="7187277" y="2140578"/>
            <a:ext cx="1726585" cy="769441"/>
          </a:xfrm>
          <a:prstGeom prst="rect">
            <a:avLst/>
          </a:prstGeom>
        </p:spPr>
        <p:txBody>
          <a:bodyPr wrap="square">
            <a:spAutoFit/>
          </a:bodyPr>
          <a:lstStyle/>
          <a:p>
            <a:pPr>
              <a:buClr>
                <a:srgbClr val="595959"/>
              </a:buClr>
            </a:pPr>
            <a:r>
              <a:rPr lang="en-US" sz="1100" dirty="0"/>
              <a:t>Algorithm or method to define start, end, branching or looping condition in Trial Domains</a:t>
            </a:r>
          </a:p>
        </p:txBody>
      </p:sp>
      <p:sp>
        <p:nvSpPr>
          <p:cNvPr id="47" name="Rectangle 46"/>
          <p:cNvSpPr/>
          <p:nvPr/>
        </p:nvSpPr>
        <p:spPr>
          <a:xfrm>
            <a:off x="7187277" y="3087635"/>
            <a:ext cx="1726585" cy="600164"/>
          </a:xfrm>
          <a:prstGeom prst="rect">
            <a:avLst/>
          </a:prstGeom>
        </p:spPr>
        <p:txBody>
          <a:bodyPr wrap="square">
            <a:spAutoFit/>
          </a:bodyPr>
          <a:lstStyle/>
          <a:p>
            <a:pPr>
              <a:buClr>
                <a:srgbClr val="595959"/>
              </a:buClr>
            </a:pPr>
            <a:r>
              <a:rPr lang="en-US" sz="1100" dirty="0"/>
              <a:t>TABRANCH, TATRANSITION in TA domain</a:t>
            </a:r>
          </a:p>
        </p:txBody>
      </p:sp>
      <p:cxnSp>
        <p:nvCxnSpPr>
          <p:cNvPr id="48" name="Straight Connector 47"/>
          <p:cNvCxnSpPr/>
          <p:nvPr/>
        </p:nvCxnSpPr>
        <p:spPr>
          <a:xfrm>
            <a:off x="7216634" y="2973353"/>
            <a:ext cx="166434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18515" y="1323543"/>
            <a:ext cx="7323786" cy="307777"/>
          </a:xfrm>
          <a:prstGeom prst="rect">
            <a:avLst/>
          </a:prstGeom>
        </p:spPr>
        <p:txBody>
          <a:bodyPr wrap="square">
            <a:spAutoFit/>
          </a:bodyPr>
          <a:lstStyle/>
          <a:p>
            <a:pPr algn="ctr"/>
            <a:r>
              <a:rPr lang="en-US" b="1" dirty="0">
                <a:solidFill>
                  <a:srgbClr val="DF3E82"/>
                </a:solidFill>
              </a:rPr>
              <a:t>Variables have 5 main roles within SDTM</a:t>
            </a:r>
          </a:p>
        </p:txBody>
      </p:sp>
    </p:spTree>
    <p:extLst>
      <p:ext uri="{BB962C8B-B14F-4D97-AF65-F5344CB8AC3E}">
        <p14:creationId xmlns:p14="http://schemas.microsoft.com/office/powerpoint/2010/main" val="35968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3" grpId="0" animBg="1"/>
      <p:bldP spid="8" grpId="0" animBg="1"/>
      <p:bldP spid="9" grpId="0"/>
      <p:bldP spid="14" grpId="0"/>
      <p:bldP spid="18" grpId="0" animBg="1"/>
      <p:bldP spid="19" grpId="0"/>
      <p:bldP spid="20" grpId="0"/>
      <p:bldP spid="35" grpId="0" animBg="1"/>
      <p:bldP spid="36" grpId="0" animBg="1"/>
      <p:bldP spid="23" grpId="0" animBg="1"/>
      <p:bldP spid="24" grpId="0"/>
      <p:bldP spid="25" grpId="0"/>
      <p:bldP spid="28" grpId="0" animBg="1"/>
      <p:bldP spid="29" grpId="0"/>
      <p:bldP spid="30" grpId="0"/>
      <p:bldP spid="42" grpId="0" animBg="1"/>
      <p:bldP spid="45" grpId="0" animBg="1"/>
      <p:bldP spid="46" grpId="0"/>
      <p:bldP spid="47"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5461333" y="1727201"/>
            <a:ext cx="1728713"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665257" y="1716927"/>
            <a:ext cx="1712636"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normAutofit/>
          </a:bodyPr>
          <a:lstStyle/>
          <a:p>
            <a:r>
              <a:rPr lang="en-US" dirty="0"/>
              <a:t>SDTM </a:t>
            </a:r>
            <a:r>
              <a:rPr lang="en-US" dirty="0" smtClean="0"/>
              <a:t>Overview </a:t>
            </a:r>
            <a:r>
              <a:rPr lang="en-US" dirty="0"/>
              <a:t>: Qualifier classification</a:t>
            </a:r>
          </a:p>
        </p:txBody>
      </p:sp>
      <p:sp>
        <p:nvSpPr>
          <p:cNvPr id="5" name="Text Placeholder 4"/>
          <p:cNvSpPr>
            <a:spLocks noGrp="1"/>
          </p:cNvSpPr>
          <p:nvPr>
            <p:ph type="body" sz="quarter" idx="10"/>
          </p:nvPr>
        </p:nvSpPr>
        <p:spPr/>
        <p:txBody>
          <a:bodyPr/>
          <a:lstStyle/>
          <a:p>
            <a:endParaRPr lang="en-US" dirty="0"/>
          </a:p>
        </p:txBody>
      </p:sp>
      <p:sp>
        <p:nvSpPr>
          <p:cNvPr id="34" name="Rectangle 33"/>
          <p:cNvSpPr/>
          <p:nvPr/>
        </p:nvSpPr>
        <p:spPr>
          <a:xfrm>
            <a:off x="1965503" y="1727201"/>
            <a:ext cx="1630551"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51359" y="1727201"/>
            <a:ext cx="1630551"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52985" y="1392373"/>
            <a:ext cx="16305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Grouping</a:t>
            </a:r>
          </a:p>
        </p:txBody>
      </p:sp>
      <p:sp>
        <p:nvSpPr>
          <p:cNvPr id="9" name="Rectangle 8"/>
          <p:cNvSpPr/>
          <p:nvPr/>
        </p:nvSpPr>
        <p:spPr>
          <a:xfrm>
            <a:off x="254254" y="1763207"/>
            <a:ext cx="1627656" cy="830997"/>
          </a:xfrm>
          <a:prstGeom prst="rect">
            <a:avLst/>
          </a:prstGeom>
        </p:spPr>
        <p:txBody>
          <a:bodyPr wrap="square">
            <a:spAutoFit/>
          </a:bodyPr>
          <a:lstStyle/>
          <a:p>
            <a:pPr>
              <a:buClr>
                <a:srgbClr val="595959"/>
              </a:buClr>
            </a:pPr>
            <a:r>
              <a:rPr lang="en-US" sz="1200" dirty="0"/>
              <a:t>Used to group or categorize observations within a domain</a:t>
            </a:r>
          </a:p>
        </p:txBody>
      </p:sp>
      <p:sp>
        <p:nvSpPr>
          <p:cNvPr id="14" name="Rectangle 13"/>
          <p:cNvSpPr/>
          <p:nvPr/>
        </p:nvSpPr>
        <p:spPr>
          <a:xfrm>
            <a:off x="254254" y="3073121"/>
            <a:ext cx="1627656" cy="461665"/>
          </a:xfrm>
          <a:prstGeom prst="rect">
            <a:avLst/>
          </a:prstGeom>
        </p:spPr>
        <p:txBody>
          <a:bodyPr wrap="square">
            <a:spAutoFit/>
          </a:bodyPr>
          <a:lstStyle/>
          <a:p>
            <a:pPr>
              <a:buClr>
                <a:srgbClr val="595959"/>
              </a:buClr>
            </a:pPr>
            <a:r>
              <a:rPr lang="en-US" sz="1200" dirty="0"/>
              <a:t>Lab Category (LBCAT)/ (LBSCAT) etc.</a:t>
            </a:r>
          </a:p>
        </p:txBody>
      </p:sp>
      <p:cxnSp>
        <p:nvCxnSpPr>
          <p:cNvPr id="16" name="Straight Connector 15"/>
          <p:cNvCxnSpPr/>
          <p:nvPr/>
        </p:nvCxnSpPr>
        <p:spPr>
          <a:xfrm>
            <a:off x="251359" y="2958839"/>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956854" y="1402647"/>
            <a:ext cx="16305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Result</a:t>
            </a:r>
          </a:p>
        </p:txBody>
      </p:sp>
      <p:sp>
        <p:nvSpPr>
          <p:cNvPr id="19" name="Rectangle 18"/>
          <p:cNvSpPr/>
          <p:nvPr/>
        </p:nvSpPr>
        <p:spPr>
          <a:xfrm>
            <a:off x="1966950" y="1763207"/>
            <a:ext cx="1627656" cy="1015663"/>
          </a:xfrm>
          <a:prstGeom prst="rect">
            <a:avLst/>
          </a:prstGeom>
        </p:spPr>
        <p:txBody>
          <a:bodyPr wrap="square">
            <a:spAutoFit/>
          </a:bodyPr>
          <a:lstStyle/>
          <a:p>
            <a:pPr>
              <a:buClr>
                <a:srgbClr val="595959"/>
              </a:buClr>
            </a:pPr>
            <a:r>
              <a:rPr lang="en-US" sz="1200" dirty="0"/>
              <a:t>Contains specific results in “Findings” domain, either original or standardized format.</a:t>
            </a:r>
          </a:p>
        </p:txBody>
      </p:sp>
      <p:sp>
        <p:nvSpPr>
          <p:cNvPr id="20" name="Rectangle 19"/>
          <p:cNvSpPr/>
          <p:nvPr/>
        </p:nvSpPr>
        <p:spPr>
          <a:xfrm>
            <a:off x="1966950" y="3073121"/>
            <a:ext cx="1627656" cy="830997"/>
          </a:xfrm>
          <a:prstGeom prst="rect">
            <a:avLst/>
          </a:prstGeom>
        </p:spPr>
        <p:txBody>
          <a:bodyPr wrap="square">
            <a:spAutoFit/>
          </a:bodyPr>
          <a:lstStyle/>
          <a:p>
            <a:pPr>
              <a:buClr>
                <a:srgbClr val="595959"/>
              </a:buClr>
            </a:pPr>
            <a:r>
              <a:rPr lang="en-US" sz="1200" dirty="0"/>
              <a:t>LAB Results and Ranges (LBORRES), (LBSTRESN), (LBSTRESC) etc. </a:t>
            </a:r>
          </a:p>
        </p:txBody>
      </p:sp>
      <p:cxnSp>
        <p:nvCxnSpPr>
          <p:cNvPr id="21" name="Straight Connector 20"/>
          <p:cNvCxnSpPr/>
          <p:nvPr/>
        </p:nvCxnSpPr>
        <p:spPr>
          <a:xfrm>
            <a:off x="1965503" y="2958839"/>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276391" y="1727201"/>
            <a:ext cx="1637047"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p:nvPr/>
        </p:nvCxnSpPr>
        <p:spPr>
          <a:xfrm>
            <a:off x="3697841" y="2958839"/>
            <a:ext cx="166434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275949" y="1403259"/>
            <a:ext cx="1627215"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Record</a:t>
            </a:r>
          </a:p>
        </p:txBody>
      </p:sp>
      <p:sp>
        <p:nvSpPr>
          <p:cNvPr id="29" name="Rectangle 28"/>
          <p:cNvSpPr/>
          <p:nvPr/>
        </p:nvSpPr>
        <p:spPr>
          <a:xfrm>
            <a:off x="7286223" y="1763207"/>
            <a:ext cx="1627656" cy="646331"/>
          </a:xfrm>
          <a:prstGeom prst="rect">
            <a:avLst/>
          </a:prstGeom>
        </p:spPr>
        <p:txBody>
          <a:bodyPr wrap="square">
            <a:spAutoFit/>
          </a:bodyPr>
          <a:lstStyle/>
          <a:p>
            <a:pPr>
              <a:buClr>
                <a:srgbClr val="595959"/>
              </a:buClr>
            </a:pPr>
            <a:r>
              <a:rPr lang="en-US" sz="1200" dirty="0"/>
              <a:t>Contains additional information about the observation as a whole</a:t>
            </a:r>
          </a:p>
        </p:txBody>
      </p:sp>
      <p:sp>
        <p:nvSpPr>
          <p:cNvPr id="30" name="Rectangle 29"/>
          <p:cNvSpPr/>
          <p:nvPr/>
        </p:nvSpPr>
        <p:spPr>
          <a:xfrm>
            <a:off x="7286223" y="3073121"/>
            <a:ext cx="1627656" cy="830997"/>
          </a:xfrm>
          <a:prstGeom prst="rect">
            <a:avLst/>
          </a:prstGeom>
        </p:spPr>
        <p:txBody>
          <a:bodyPr wrap="square">
            <a:spAutoFit/>
          </a:bodyPr>
          <a:lstStyle/>
          <a:p>
            <a:pPr>
              <a:buClr>
                <a:srgbClr val="595959"/>
              </a:buClr>
            </a:pPr>
            <a:r>
              <a:rPr lang="en-US" sz="1200" dirty="0"/>
              <a:t>(e.g., severity, subject position for vital signs) e.g. AEOUT, AEACN, CMSTAT etc.</a:t>
            </a:r>
          </a:p>
        </p:txBody>
      </p:sp>
      <p:cxnSp>
        <p:nvCxnSpPr>
          <p:cNvPr id="31" name="Straight Connector 30"/>
          <p:cNvCxnSpPr/>
          <p:nvPr/>
        </p:nvCxnSpPr>
        <p:spPr>
          <a:xfrm>
            <a:off x="5488635" y="2958839"/>
            <a:ext cx="16305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658187" y="1405701"/>
            <a:ext cx="1729656"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Variable</a:t>
            </a:r>
          </a:p>
        </p:txBody>
      </p:sp>
      <p:sp>
        <p:nvSpPr>
          <p:cNvPr id="46" name="Rectangle 45"/>
          <p:cNvSpPr/>
          <p:nvPr/>
        </p:nvSpPr>
        <p:spPr>
          <a:xfrm>
            <a:off x="3667892" y="1763207"/>
            <a:ext cx="1726585" cy="830997"/>
          </a:xfrm>
          <a:prstGeom prst="rect">
            <a:avLst/>
          </a:prstGeom>
        </p:spPr>
        <p:txBody>
          <a:bodyPr wrap="square">
            <a:spAutoFit/>
          </a:bodyPr>
          <a:lstStyle/>
          <a:p>
            <a:pPr>
              <a:buClr>
                <a:srgbClr val="595959"/>
              </a:buClr>
            </a:pPr>
            <a:r>
              <a:rPr lang="en-US" sz="1200" dirty="0"/>
              <a:t>Contain additional information to more clearly define values in another variable.</a:t>
            </a:r>
          </a:p>
        </p:txBody>
      </p:sp>
      <p:sp>
        <p:nvSpPr>
          <p:cNvPr id="47" name="Rectangle 46"/>
          <p:cNvSpPr/>
          <p:nvPr/>
        </p:nvSpPr>
        <p:spPr>
          <a:xfrm>
            <a:off x="3605078" y="3073121"/>
            <a:ext cx="1726585" cy="1015663"/>
          </a:xfrm>
          <a:prstGeom prst="rect">
            <a:avLst/>
          </a:prstGeom>
        </p:spPr>
        <p:txBody>
          <a:bodyPr wrap="square">
            <a:spAutoFit/>
          </a:bodyPr>
          <a:lstStyle/>
          <a:p>
            <a:pPr>
              <a:buClr>
                <a:srgbClr val="595959"/>
              </a:buClr>
            </a:pPr>
            <a:r>
              <a:rPr lang="en-US" sz="1200" dirty="0"/>
              <a:t>(e.g., units, normal range).</a:t>
            </a:r>
          </a:p>
          <a:p>
            <a:pPr>
              <a:buClr>
                <a:srgbClr val="595959"/>
              </a:buClr>
            </a:pPr>
            <a:r>
              <a:rPr lang="en-US" sz="1200" dirty="0"/>
              <a:t>E.g. CMDOSU, LBORRESU, LBSTRESU etc.</a:t>
            </a:r>
          </a:p>
        </p:txBody>
      </p:sp>
      <p:cxnSp>
        <p:nvCxnSpPr>
          <p:cNvPr id="48" name="Straight Connector 47"/>
          <p:cNvCxnSpPr/>
          <p:nvPr/>
        </p:nvCxnSpPr>
        <p:spPr>
          <a:xfrm>
            <a:off x="7245991" y="2958839"/>
            <a:ext cx="1664343"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18515" y="858568"/>
            <a:ext cx="7323786" cy="307777"/>
          </a:xfrm>
          <a:prstGeom prst="rect">
            <a:avLst/>
          </a:prstGeom>
        </p:spPr>
        <p:txBody>
          <a:bodyPr wrap="square">
            <a:spAutoFit/>
          </a:bodyPr>
          <a:lstStyle/>
          <a:p>
            <a:pPr algn="ctr"/>
            <a:r>
              <a:rPr lang="en-US" b="1" dirty="0">
                <a:solidFill>
                  <a:srgbClr val="DF3E82"/>
                </a:solidFill>
              </a:rPr>
              <a:t>The Qualifier variable is further classified in to 5 subclasses</a:t>
            </a:r>
          </a:p>
        </p:txBody>
      </p:sp>
      <p:sp>
        <p:nvSpPr>
          <p:cNvPr id="37" name="Rectangle 36"/>
          <p:cNvSpPr/>
          <p:nvPr/>
        </p:nvSpPr>
        <p:spPr>
          <a:xfrm>
            <a:off x="5460390" y="1403259"/>
            <a:ext cx="1729656"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Synonym</a:t>
            </a:r>
          </a:p>
        </p:txBody>
      </p:sp>
      <p:sp>
        <p:nvSpPr>
          <p:cNvPr id="38" name="Rectangle 37"/>
          <p:cNvSpPr/>
          <p:nvPr/>
        </p:nvSpPr>
        <p:spPr>
          <a:xfrm>
            <a:off x="5431976" y="1763382"/>
            <a:ext cx="1726586" cy="830997"/>
          </a:xfrm>
          <a:prstGeom prst="rect">
            <a:avLst/>
          </a:prstGeom>
        </p:spPr>
        <p:txBody>
          <a:bodyPr wrap="square">
            <a:spAutoFit/>
          </a:bodyPr>
          <a:lstStyle/>
          <a:p>
            <a:pPr>
              <a:buClr>
                <a:srgbClr val="595959"/>
              </a:buClr>
            </a:pPr>
            <a:r>
              <a:rPr lang="en-US" sz="1200" dirty="0"/>
              <a:t>Contain an alternative name for another variable (usually the topic variable)</a:t>
            </a:r>
          </a:p>
        </p:txBody>
      </p:sp>
      <p:sp>
        <p:nvSpPr>
          <p:cNvPr id="39" name="Rectangle 38"/>
          <p:cNvSpPr/>
          <p:nvPr/>
        </p:nvSpPr>
        <p:spPr>
          <a:xfrm>
            <a:off x="5431976" y="3102149"/>
            <a:ext cx="1726586" cy="276999"/>
          </a:xfrm>
          <a:prstGeom prst="rect">
            <a:avLst/>
          </a:prstGeom>
        </p:spPr>
        <p:txBody>
          <a:bodyPr wrap="square">
            <a:spAutoFit/>
          </a:bodyPr>
          <a:lstStyle/>
          <a:p>
            <a:pPr>
              <a:buClr>
                <a:srgbClr val="595959"/>
              </a:buClr>
            </a:pPr>
            <a:r>
              <a:rPr lang="en-US" sz="1200" dirty="0"/>
              <a:t>LBTEST, AEMODIFY etc.</a:t>
            </a:r>
          </a:p>
        </p:txBody>
      </p:sp>
    </p:spTree>
    <p:extLst>
      <p:ext uri="{BB962C8B-B14F-4D97-AF65-F5344CB8AC3E}">
        <p14:creationId xmlns:p14="http://schemas.microsoft.com/office/powerpoint/2010/main" val="30559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animBg="1"/>
      <p:bldP spid="34" grpId="0" animBg="1"/>
      <p:bldP spid="33" grpId="0" animBg="1"/>
      <p:bldP spid="8" grpId="0" animBg="1"/>
      <p:bldP spid="9" grpId="0"/>
      <p:bldP spid="14" grpId="0"/>
      <p:bldP spid="18" grpId="0" animBg="1"/>
      <p:bldP spid="19" grpId="0"/>
      <p:bldP spid="20" grpId="0"/>
      <p:bldP spid="36" grpId="0" animBg="1"/>
      <p:bldP spid="28" grpId="0" animBg="1"/>
      <p:bldP spid="29" grpId="0"/>
      <p:bldP spid="30" grpId="0"/>
      <p:bldP spid="45" grpId="0" animBg="1"/>
      <p:bldP spid="46" grpId="0"/>
      <p:bldP spid="47" grpId="0"/>
      <p:bldP spid="37" grpId="0" animBg="1"/>
      <p:bldP spid="38"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SDTM Overview </a:t>
            </a:r>
            <a:r>
              <a:rPr lang="en-US" dirty="0" smtClean="0"/>
              <a:t>: </a:t>
            </a:r>
            <a:r>
              <a:rPr lang="en-US" dirty="0"/>
              <a:t>Core </a:t>
            </a:r>
            <a:r>
              <a:rPr lang="en-US" dirty="0" smtClean="0"/>
              <a:t>Variable Classification</a:t>
            </a:r>
            <a:endParaRPr lang="en-US" dirty="0"/>
          </a:p>
        </p:txBody>
      </p:sp>
      <p:sp>
        <p:nvSpPr>
          <p:cNvPr id="5" name="Text Placeholder 4"/>
          <p:cNvSpPr>
            <a:spLocks noGrp="1"/>
          </p:cNvSpPr>
          <p:nvPr>
            <p:ph type="body" sz="quarter" idx="10"/>
          </p:nvPr>
        </p:nvSpPr>
        <p:spPr/>
        <p:txBody>
          <a:bodyPr/>
          <a:lstStyle/>
          <a:p>
            <a:endParaRPr lang="en-US" dirty="0"/>
          </a:p>
        </p:txBody>
      </p:sp>
      <p:sp>
        <p:nvSpPr>
          <p:cNvPr id="34" name="Rectangle 33"/>
          <p:cNvSpPr/>
          <p:nvPr/>
        </p:nvSpPr>
        <p:spPr>
          <a:xfrm>
            <a:off x="1233715" y="1727201"/>
            <a:ext cx="2104751"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1233715" y="1387832"/>
            <a:ext cx="210475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Required</a:t>
            </a:r>
          </a:p>
        </p:txBody>
      </p:sp>
      <p:sp>
        <p:nvSpPr>
          <p:cNvPr id="19" name="Rectangle 18"/>
          <p:cNvSpPr/>
          <p:nvPr/>
        </p:nvSpPr>
        <p:spPr>
          <a:xfrm>
            <a:off x="1235583" y="1912636"/>
            <a:ext cx="2101014" cy="523220"/>
          </a:xfrm>
          <a:prstGeom prst="rect">
            <a:avLst/>
          </a:prstGeom>
        </p:spPr>
        <p:txBody>
          <a:bodyPr wrap="square" anchor="ctr">
            <a:spAutoFit/>
          </a:bodyPr>
          <a:lstStyle/>
          <a:p>
            <a:pPr algn="ctr">
              <a:buClr>
                <a:srgbClr val="595959"/>
              </a:buClr>
            </a:pPr>
            <a:r>
              <a:rPr lang="en-US" dirty="0"/>
              <a:t>Basic to the identification of a data record</a:t>
            </a:r>
          </a:p>
        </p:txBody>
      </p:sp>
      <p:sp>
        <p:nvSpPr>
          <p:cNvPr id="20" name="Rectangle 19"/>
          <p:cNvSpPr/>
          <p:nvPr/>
        </p:nvSpPr>
        <p:spPr>
          <a:xfrm>
            <a:off x="1235583" y="2816061"/>
            <a:ext cx="2101014" cy="523220"/>
          </a:xfrm>
          <a:prstGeom prst="rect">
            <a:avLst/>
          </a:prstGeom>
        </p:spPr>
        <p:txBody>
          <a:bodyPr wrap="square" anchor="ctr">
            <a:spAutoFit/>
          </a:bodyPr>
          <a:lstStyle/>
          <a:p>
            <a:pPr algn="ctr">
              <a:buClr>
                <a:srgbClr val="595959"/>
              </a:buClr>
            </a:pPr>
            <a:r>
              <a:rPr lang="en-US" dirty="0"/>
              <a:t>Must always </a:t>
            </a:r>
            <a:endParaRPr lang="en-US" dirty="0" smtClean="0"/>
          </a:p>
          <a:p>
            <a:pPr algn="ctr">
              <a:buClr>
                <a:srgbClr val="595959"/>
              </a:buClr>
            </a:pPr>
            <a:r>
              <a:rPr lang="en-US" dirty="0" smtClean="0"/>
              <a:t>be </a:t>
            </a:r>
            <a:r>
              <a:rPr lang="en-US" dirty="0"/>
              <a:t>included</a:t>
            </a:r>
          </a:p>
        </p:txBody>
      </p:sp>
      <p:cxnSp>
        <p:nvCxnSpPr>
          <p:cNvPr id="21" name="Straight Connector 20"/>
          <p:cNvCxnSpPr/>
          <p:nvPr/>
        </p:nvCxnSpPr>
        <p:spPr>
          <a:xfrm>
            <a:off x="1233715" y="2625008"/>
            <a:ext cx="21047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469855" y="1727201"/>
            <a:ext cx="2152922"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5757365" y="1727201"/>
            <a:ext cx="2152922" cy="2676948"/>
          </a:xfrm>
          <a:prstGeom prst="rect">
            <a:avLst/>
          </a:prstGeom>
          <a:solidFill>
            <a:srgbClr val="E7F4D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3447954" y="1387832"/>
            <a:ext cx="2174823"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Expected</a:t>
            </a:r>
          </a:p>
        </p:txBody>
      </p:sp>
      <p:sp>
        <p:nvSpPr>
          <p:cNvPr id="24" name="Rectangle 23"/>
          <p:cNvSpPr/>
          <p:nvPr/>
        </p:nvSpPr>
        <p:spPr>
          <a:xfrm>
            <a:off x="3389511" y="1912636"/>
            <a:ext cx="2228715" cy="523220"/>
          </a:xfrm>
          <a:prstGeom prst="rect">
            <a:avLst/>
          </a:prstGeom>
        </p:spPr>
        <p:txBody>
          <a:bodyPr wrap="square" anchor="ctr">
            <a:spAutoFit/>
          </a:bodyPr>
          <a:lstStyle/>
          <a:p>
            <a:pPr algn="ctr">
              <a:buClr>
                <a:srgbClr val="595959"/>
              </a:buClr>
            </a:pPr>
            <a:r>
              <a:rPr lang="en-US" dirty="0"/>
              <a:t>Establish the observation context</a:t>
            </a:r>
          </a:p>
        </p:txBody>
      </p:sp>
      <p:sp>
        <p:nvSpPr>
          <p:cNvPr id="25" name="Rectangle 24"/>
          <p:cNvSpPr/>
          <p:nvPr/>
        </p:nvSpPr>
        <p:spPr>
          <a:xfrm>
            <a:off x="3389511" y="2816061"/>
            <a:ext cx="2228715" cy="523220"/>
          </a:xfrm>
          <a:prstGeom prst="rect">
            <a:avLst/>
          </a:prstGeom>
        </p:spPr>
        <p:txBody>
          <a:bodyPr wrap="square" anchor="ctr">
            <a:spAutoFit/>
          </a:bodyPr>
          <a:lstStyle/>
          <a:p>
            <a:pPr algn="ctr">
              <a:buClr>
                <a:srgbClr val="595959"/>
              </a:buClr>
            </a:pPr>
            <a:r>
              <a:rPr lang="en-US" dirty="0"/>
              <a:t>Must </a:t>
            </a:r>
            <a:r>
              <a:rPr lang="en-US" dirty="0" smtClean="0"/>
              <a:t>always</a:t>
            </a:r>
          </a:p>
          <a:p>
            <a:pPr algn="ctr">
              <a:buClr>
                <a:srgbClr val="595959"/>
              </a:buClr>
            </a:pPr>
            <a:r>
              <a:rPr lang="en-US" dirty="0" smtClean="0"/>
              <a:t> </a:t>
            </a:r>
            <a:r>
              <a:rPr lang="en-US" dirty="0"/>
              <a:t>be included</a:t>
            </a:r>
          </a:p>
        </p:txBody>
      </p:sp>
      <p:cxnSp>
        <p:nvCxnSpPr>
          <p:cNvPr id="26" name="Straight Connector 25"/>
          <p:cNvCxnSpPr/>
          <p:nvPr/>
        </p:nvCxnSpPr>
        <p:spPr>
          <a:xfrm>
            <a:off x="3469855" y="2625008"/>
            <a:ext cx="214837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750516" y="1388985"/>
            <a:ext cx="2159771"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Permissible</a:t>
            </a:r>
          </a:p>
        </p:txBody>
      </p:sp>
      <p:sp>
        <p:nvSpPr>
          <p:cNvPr id="29" name="Rectangle 28"/>
          <p:cNvSpPr/>
          <p:nvPr/>
        </p:nvSpPr>
        <p:spPr>
          <a:xfrm>
            <a:off x="5783318" y="1912636"/>
            <a:ext cx="2101014" cy="523220"/>
          </a:xfrm>
          <a:prstGeom prst="rect">
            <a:avLst/>
          </a:prstGeom>
        </p:spPr>
        <p:txBody>
          <a:bodyPr wrap="square" anchor="ctr">
            <a:spAutoFit/>
          </a:bodyPr>
          <a:lstStyle/>
          <a:p>
            <a:pPr algn="ctr">
              <a:buClr>
                <a:srgbClr val="595959"/>
              </a:buClr>
            </a:pPr>
            <a:r>
              <a:rPr lang="en-US" dirty="0"/>
              <a:t>If collected </a:t>
            </a:r>
            <a:endParaRPr lang="en-US" dirty="0" smtClean="0"/>
          </a:p>
          <a:p>
            <a:pPr algn="ctr">
              <a:buClr>
                <a:srgbClr val="595959"/>
              </a:buClr>
            </a:pPr>
            <a:r>
              <a:rPr lang="en-US" dirty="0" smtClean="0"/>
              <a:t>or </a:t>
            </a:r>
            <a:r>
              <a:rPr lang="en-US" dirty="0"/>
              <a:t>derived</a:t>
            </a:r>
          </a:p>
        </p:txBody>
      </p:sp>
      <p:sp>
        <p:nvSpPr>
          <p:cNvPr id="30" name="Rectangle 29"/>
          <p:cNvSpPr/>
          <p:nvPr/>
        </p:nvSpPr>
        <p:spPr>
          <a:xfrm>
            <a:off x="5783318" y="2816061"/>
            <a:ext cx="2101014" cy="523220"/>
          </a:xfrm>
          <a:prstGeom prst="rect">
            <a:avLst/>
          </a:prstGeom>
        </p:spPr>
        <p:txBody>
          <a:bodyPr wrap="square" anchor="ctr">
            <a:spAutoFit/>
          </a:bodyPr>
          <a:lstStyle/>
          <a:p>
            <a:pPr algn="ctr">
              <a:buClr>
                <a:srgbClr val="595959"/>
              </a:buClr>
            </a:pPr>
            <a:r>
              <a:rPr lang="en-US" dirty="0"/>
              <a:t>Must be included if collected</a:t>
            </a:r>
          </a:p>
        </p:txBody>
      </p:sp>
      <p:cxnSp>
        <p:nvCxnSpPr>
          <p:cNvPr id="31" name="Straight Connector 30"/>
          <p:cNvCxnSpPr/>
          <p:nvPr/>
        </p:nvCxnSpPr>
        <p:spPr>
          <a:xfrm>
            <a:off x="5781452" y="2625008"/>
            <a:ext cx="21047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918515" y="858568"/>
            <a:ext cx="7323786" cy="307777"/>
          </a:xfrm>
          <a:prstGeom prst="rect">
            <a:avLst/>
          </a:prstGeom>
        </p:spPr>
        <p:txBody>
          <a:bodyPr wrap="square">
            <a:spAutoFit/>
          </a:bodyPr>
          <a:lstStyle/>
          <a:p>
            <a:pPr algn="ctr"/>
            <a:r>
              <a:rPr lang="en-US" b="1" dirty="0">
                <a:solidFill>
                  <a:srgbClr val="DF3E82"/>
                </a:solidFill>
              </a:rPr>
              <a:t>The Core variable is further classified in to 3 types</a:t>
            </a:r>
          </a:p>
        </p:txBody>
      </p:sp>
      <p:cxnSp>
        <p:nvCxnSpPr>
          <p:cNvPr id="32" name="Straight Connector 31"/>
          <p:cNvCxnSpPr/>
          <p:nvPr/>
        </p:nvCxnSpPr>
        <p:spPr>
          <a:xfrm>
            <a:off x="1233715" y="3495867"/>
            <a:ext cx="21047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69855" y="3495867"/>
            <a:ext cx="214837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781452" y="3495867"/>
            <a:ext cx="2104751" cy="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235583" y="3604029"/>
            <a:ext cx="2101014" cy="523220"/>
          </a:xfrm>
          <a:prstGeom prst="rect">
            <a:avLst/>
          </a:prstGeom>
        </p:spPr>
        <p:txBody>
          <a:bodyPr wrap="square" anchor="ctr">
            <a:spAutoFit/>
          </a:bodyPr>
          <a:lstStyle/>
          <a:p>
            <a:pPr algn="ctr">
              <a:buClr>
                <a:srgbClr val="595959"/>
              </a:buClr>
            </a:pPr>
            <a:r>
              <a:rPr lang="en-US" dirty="0"/>
              <a:t>Cannot be null for any record</a:t>
            </a:r>
          </a:p>
        </p:txBody>
      </p:sp>
      <p:sp>
        <p:nvSpPr>
          <p:cNvPr id="39" name="Rectangle 38"/>
          <p:cNvSpPr/>
          <p:nvPr/>
        </p:nvSpPr>
        <p:spPr>
          <a:xfrm>
            <a:off x="3431960" y="3604029"/>
            <a:ext cx="2228715" cy="523220"/>
          </a:xfrm>
          <a:prstGeom prst="rect">
            <a:avLst/>
          </a:prstGeom>
        </p:spPr>
        <p:txBody>
          <a:bodyPr wrap="square" anchor="ctr">
            <a:spAutoFit/>
          </a:bodyPr>
          <a:lstStyle/>
          <a:p>
            <a:pPr algn="ctr">
              <a:buClr>
                <a:srgbClr val="595959"/>
              </a:buClr>
            </a:pPr>
            <a:r>
              <a:rPr lang="en-US" dirty="0"/>
              <a:t>Can be null for some records</a:t>
            </a:r>
          </a:p>
        </p:txBody>
      </p:sp>
      <p:sp>
        <p:nvSpPr>
          <p:cNvPr id="40" name="Rectangle 39"/>
          <p:cNvSpPr/>
          <p:nvPr/>
        </p:nvSpPr>
        <p:spPr>
          <a:xfrm>
            <a:off x="5783318" y="3604029"/>
            <a:ext cx="2101014" cy="523220"/>
          </a:xfrm>
          <a:prstGeom prst="rect">
            <a:avLst/>
          </a:prstGeom>
        </p:spPr>
        <p:txBody>
          <a:bodyPr wrap="square" anchor="ctr">
            <a:spAutoFit/>
          </a:bodyPr>
          <a:lstStyle/>
          <a:p>
            <a:pPr algn="ctr">
              <a:buClr>
                <a:srgbClr val="595959"/>
              </a:buClr>
            </a:pPr>
            <a:r>
              <a:rPr lang="en-US" dirty="0"/>
              <a:t>Can be null </a:t>
            </a:r>
            <a:endParaRPr lang="en-US" dirty="0" smtClean="0"/>
          </a:p>
          <a:p>
            <a:pPr algn="ctr">
              <a:buClr>
                <a:srgbClr val="595959"/>
              </a:buClr>
            </a:pPr>
            <a:r>
              <a:rPr lang="en-US" dirty="0" smtClean="0"/>
              <a:t>or </a:t>
            </a:r>
            <a:r>
              <a:rPr lang="en-US" dirty="0"/>
              <a:t>present</a:t>
            </a:r>
          </a:p>
        </p:txBody>
      </p:sp>
    </p:spTree>
    <p:extLst>
      <p:ext uri="{BB962C8B-B14F-4D97-AF65-F5344CB8AC3E}">
        <p14:creationId xmlns:p14="http://schemas.microsoft.com/office/powerpoint/2010/main" val="360206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8" grpId="0" animBg="1"/>
      <p:bldP spid="19" grpId="0"/>
      <p:bldP spid="20" grpId="0"/>
      <p:bldP spid="35" grpId="0" animBg="1"/>
      <p:bldP spid="36" grpId="0" animBg="1"/>
      <p:bldP spid="23" grpId="0" animBg="1"/>
      <p:bldP spid="24" grpId="0"/>
      <p:bldP spid="25" grpId="0"/>
      <p:bldP spid="28" grpId="0" animBg="1"/>
      <p:bldP spid="29" grpId="0"/>
      <p:bldP spid="30" grpId="0"/>
      <p:bldP spid="54" grpId="0"/>
      <p:bldP spid="38" grpId="0"/>
      <p:bldP spid="39" grpId="0"/>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mn-lt"/>
              </a:rPr>
              <a:t>SNAPSOT </a:t>
            </a:r>
            <a:r>
              <a:rPr lang="en-US" dirty="0" smtClean="0">
                <a:latin typeface="+mn-lt"/>
              </a:rPr>
              <a:t>of Standard </a:t>
            </a:r>
            <a:r>
              <a:rPr lang="en-US" dirty="0">
                <a:latin typeface="+mn-lt"/>
              </a:rPr>
              <a:t>Domain </a:t>
            </a:r>
          </a:p>
        </p:txBody>
      </p:sp>
      <p:sp>
        <p:nvSpPr>
          <p:cNvPr id="5" name="Text Placeholder 4"/>
          <p:cNvSpPr>
            <a:spLocks noGrp="1"/>
          </p:cNvSpPr>
          <p:nvPr>
            <p:ph type="body" sz="quarter" idx="10"/>
          </p:nvPr>
        </p:nvSpPr>
        <p:spPr/>
        <p:txBody>
          <a:bodyPr/>
          <a:lstStyle/>
          <a:p>
            <a:endParaRPr lang="en-US" dirty="0">
              <a:latin typeface="+mn-lt"/>
            </a:endParaRPr>
          </a:p>
        </p:txBody>
      </p:sp>
      <p:grpSp>
        <p:nvGrpSpPr>
          <p:cNvPr id="48" name="Group 47"/>
          <p:cNvGrpSpPr/>
          <p:nvPr/>
        </p:nvGrpSpPr>
        <p:grpSpPr>
          <a:xfrm>
            <a:off x="461988" y="822328"/>
            <a:ext cx="8262397" cy="3590018"/>
            <a:chOff x="461988" y="981982"/>
            <a:chExt cx="8262397" cy="3590018"/>
          </a:xfrm>
        </p:grpSpPr>
        <p:sp>
          <p:nvSpPr>
            <p:cNvPr id="45" name="AutoShape 5"/>
            <p:cNvSpPr>
              <a:spLocks noChangeArrowheads="1"/>
            </p:cNvSpPr>
            <p:nvPr/>
          </p:nvSpPr>
          <p:spPr bwMode="auto">
            <a:xfrm>
              <a:off x="1955800" y="1145774"/>
              <a:ext cx="1278744" cy="2134612"/>
            </a:xfrm>
            <a:prstGeom prst="can">
              <a:avLst>
                <a:gd name="adj" fmla="val 8595"/>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Trial design </a:t>
              </a:r>
            </a:p>
            <a:p>
              <a:pPr algn="ctr" defTabSz="914400"/>
              <a:r>
                <a:rPr lang="en-GB" altLang="en-US" sz="1200" b="1" dirty="0">
                  <a:solidFill>
                    <a:schemeClr val="bg1"/>
                  </a:solidFill>
                </a:rPr>
                <a:t>domains</a:t>
              </a:r>
            </a:p>
          </p:txBody>
        </p:sp>
        <p:sp>
          <p:nvSpPr>
            <p:cNvPr id="6" name="AutoShape 5"/>
            <p:cNvSpPr>
              <a:spLocks noChangeArrowheads="1"/>
            </p:cNvSpPr>
            <p:nvPr/>
          </p:nvSpPr>
          <p:spPr bwMode="auto">
            <a:xfrm>
              <a:off x="461988" y="1145774"/>
              <a:ext cx="1404912" cy="2125383"/>
            </a:xfrm>
            <a:prstGeom prst="can">
              <a:avLst>
                <a:gd name="adj" fmla="val 8595"/>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Special-Purpose</a:t>
              </a:r>
            </a:p>
          </p:txBody>
        </p:sp>
        <p:sp>
          <p:nvSpPr>
            <p:cNvPr id="7" name="AutoShape 6"/>
            <p:cNvSpPr>
              <a:spLocks noChangeArrowheads="1"/>
            </p:cNvSpPr>
            <p:nvPr/>
          </p:nvSpPr>
          <p:spPr bwMode="auto">
            <a:xfrm>
              <a:off x="563587" y="1621991"/>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Demographics</a:t>
              </a:r>
            </a:p>
          </p:txBody>
        </p:sp>
        <p:sp>
          <p:nvSpPr>
            <p:cNvPr id="8" name="AutoShape 7"/>
            <p:cNvSpPr>
              <a:spLocks noChangeArrowheads="1"/>
            </p:cNvSpPr>
            <p:nvPr/>
          </p:nvSpPr>
          <p:spPr bwMode="auto">
            <a:xfrm>
              <a:off x="563587" y="2010410"/>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Comments</a:t>
              </a:r>
            </a:p>
          </p:txBody>
        </p:sp>
        <p:sp>
          <p:nvSpPr>
            <p:cNvPr id="9" name="AutoShape 8"/>
            <p:cNvSpPr>
              <a:spLocks noChangeArrowheads="1"/>
            </p:cNvSpPr>
            <p:nvPr/>
          </p:nvSpPr>
          <p:spPr bwMode="auto">
            <a:xfrm>
              <a:off x="563587" y="2398829"/>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Subject Elements</a:t>
              </a:r>
            </a:p>
          </p:txBody>
        </p:sp>
        <p:sp>
          <p:nvSpPr>
            <p:cNvPr id="10" name="AutoShape 9"/>
            <p:cNvSpPr>
              <a:spLocks noChangeArrowheads="1"/>
            </p:cNvSpPr>
            <p:nvPr/>
          </p:nvSpPr>
          <p:spPr bwMode="auto">
            <a:xfrm>
              <a:off x="563586" y="2787249"/>
              <a:ext cx="1201714" cy="32385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algn="ctr" eaLnBrk="0" fontAlgn="base" hangingPunct="0">
                <a:spcBef>
                  <a:spcPct val="0"/>
                </a:spcBef>
                <a:spcAft>
                  <a:spcPct val="0"/>
                </a:spcAft>
                <a:defRPr sz="1600" b="1">
                  <a:solidFill>
                    <a:schemeClr val="tx1"/>
                  </a:solidFill>
                  <a:latin typeface="Arial" charset="0"/>
                </a:defRPr>
              </a:lvl6pPr>
              <a:lvl7pPr marL="2971800" indent="-228600" algn="ctr" eaLnBrk="0" fontAlgn="base" hangingPunct="0">
                <a:spcBef>
                  <a:spcPct val="0"/>
                </a:spcBef>
                <a:spcAft>
                  <a:spcPct val="0"/>
                </a:spcAft>
                <a:defRPr sz="1600" b="1">
                  <a:solidFill>
                    <a:schemeClr val="tx1"/>
                  </a:solidFill>
                  <a:latin typeface="Arial" charset="0"/>
                </a:defRPr>
              </a:lvl7pPr>
              <a:lvl8pPr marL="3429000" indent="-228600" algn="ctr" eaLnBrk="0" fontAlgn="base" hangingPunct="0">
                <a:spcBef>
                  <a:spcPct val="0"/>
                </a:spcBef>
                <a:spcAft>
                  <a:spcPct val="0"/>
                </a:spcAft>
                <a:defRPr sz="1600" b="1">
                  <a:solidFill>
                    <a:schemeClr val="tx1"/>
                  </a:solidFill>
                  <a:latin typeface="Arial" charset="0"/>
                </a:defRPr>
              </a:lvl8pPr>
              <a:lvl9pPr marL="3886200" indent="-228600" algn="ctr" eaLnBrk="0" fontAlgn="base" hangingPunct="0">
                <a:spcBef>
                  <a:spcPct val="0"/>
                </a:spcBef>
                <a:spcAft>
                  <a:spcPct val="0"/>
                </a:spcAft>
                <a:defRPr sz="1600" b="1">
                  <a:solidFill>
                    <a:schemeClr val="tx1"/>
                  </a:solidFill>
                  <a:latin typeface="Arial" charset="0"/>
                </a:defRPr>
              </a:lvl9pPr>
            </a:lstStyle>
            <a:p>
              <a:pPr algn="ctr"/>
              <a:r>
                <a:rPr lang="en-GB" altLang="en-US" sz="1100" b="0" dirty="0">
                  <a:latin typeface="+mn-lt"/>
                </a:rPr>
                <a:t>Subject Visits</a:t>
              </a:r>
            </a:p>
          </p:txBody>
        </p:sp>
        <p:sp>
          <p:nvSpPr>
            <p:cNvPr id="12" name="AutoShape 26"/>
            <p:cNvSpPr>
              <a:spLocks noChangeArrowheads="1"/>
            </p:cNvSpPr>
            <p:nvPr/>
          </p:nvSpPr>
          <p:spPr bwMode="auto">
            <a:xfrm>
              <a:off x="2033770" y="1899208"/>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TA</a:t>
              </a:r>
            </a:p>
          </p:txBody>
        </p:sp>
        <p:sp>
          <p:nvSpPr>
            <p:cNvPr id="13" name="AutoShape 26"/>
            <p:cNvSpPr>
              <a:spLocks noChangeArrowheads="1"/>
            </p:cNvSpPr>
            <p:nvPr/>
          </p:nvSpPr>
          <p:spPr bwMode="auto">
            <a:xfrm>
              <a:off x="2041537" y="2241201"/>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TV</a:t>
              </a:r>
            </a:p>
          </p:txBody>
        </p:sp>
        <p:sp>
          <p:nvSpPr>
            <p:cNvPr id="14" name="AutoShape 26"/>
            <p:cNvSpPr>
              <a:spLocks noChangeArrowheads="1"/>
            </p:cNvSpPr>
            <p:nvPr/>
          </p:nvSpPr>
          <p:spPr bwMode="auto">
            <a:xfrm>
              <a:off x="2612825" y="2062524"/>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TI</a:t>
              </a:r>
            </a:p>
          </p:txBody>
        </p:sp>
        <p:sp>
          <p:nvSpPr>
            <p:cNvPr id="15" name="AutoShape 26"/>
            <p:cNvSpPr>
              <a:spLocks noChangeArrowheads="1"/>
            </p:cNvSpPr>
            <p:nvPr/>
          </p:nvSpPr>
          <p:spPr bwMode="auto">
            <a:xfrm>
              <a:off x="2041537" y="2586145"/>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TS</a:t>
              </a:r>
            </a:p>
          </p:txBody>
        </p:sp>
        <p:sp>
          <p:nvSpPr>
            <p:cNvPr id="16" name="AutoShape 26"/>
            <p:cNvSpPr>
              <a:spLocks noChangeArrowheads="1"/>
            </p:cNvSpPr>
            <p:nvPr/>
          </p:nvSpPr>
          <p:spPr bwMode="auto">
            <a:xfrm>
              <a:off x="2610468" y="2402133"/>
              <a:ext cx="523875" cy="296465"/>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TE</a:t>
              </a:r>
            </a:p>
          </p:txBody>
        </p:sp>
        <p:sp>
          <p:nvSpPr>
            <p:cNvPr id="17" name="AutoShape 5"/>
            <p:cNvSpPr>
              <a:spLocks noChangeArrowheads="1"/>
            </p:cNvSpPr>
            <p:nvPr/>
          </p:nvSpPr>
          <p:spPr bwMode="auto">
            <a:xfrm>
              <a:off x="461988" y="3415835"/>
              <a:ext cx="2772555" cy="781301"/>
            </a:xfrm>
            <a:prstGeom prst="can">
              <a:avLst>
                <a:gd name="adj" fmla="val 17373"/>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Relationship Datasets</a:t>
              </a:r>
            </a:p>
            <a:p>
              <a:pPr algn="ctr" defTabSz="914400"/>
              <a:endParaRPr lang="en-GB" altLang="en-US" sz="1200" b="1" dirty="0">
                <a:solidFill>
                  <a:schemeClr val="bg1"/>
                </a:solidFill>
              </a:endParaRPr>
            </a:p>
            <a:p>
              <a:pPr algn="ctr" defTabSz="914400"/>
              <a:endParaRPr lang="en-GB" altLang="en-US" sz="1200" b="1" dirty="0">
                <a:solidFill>
                  <a:schemeClr val="bg1"/>
                </a:solidFill>
              </a:endParaRPr>
            </a:p>
          </p:txBody>
        </p:sp>
        <p:grpSp>
          <p:nvGrpSpPr>
            <p:cNvPr id="47" name="Group 46"/>
            <p:cNvGrpSpPr/>
            <p:nvPr/>
          </p:nvGrpSpPr>
          <p:grpSpPr>
            <a:xfrm>
              <a:off x="563586" y="3828147"/>
              <a:ext cx="2570757" cy="258350"/>
              <a:chOff x="764676" y="3566890"/>
              <a:chExt cx="2290761" cy="320452"/>
            </a:xfrm>
          </p:grpSpPr>
          <p:sp>
            <p:nvSpPr>
              <p:cNvPr id="18" name="AutoShape 12"/>
              <p:cNvSpPr>
                <a:spLocks noChangeArrowheads="1"/>
              </p:cNvSpPr>
              <p:nvPr/>
            </p:nvSpPr>
            <p:spPr bwMode="auto">
              <a:xfrm>
                <a:off x="764676" y="3566890"/>
                <a:ext cx="1116806"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RELREC</a:t>
                </a:r>
              </a:p>
            </p:txBody>
          </p:sp>
          <p:sp>
            <p:nvSpPr>
              <p:cNvPr id="19" name="AutoShape 12"/>
              <p:cNvSpPr>
                <a:spLocks noChangeArrowheads="1"/>
              </p:cNvSpPr>
              <p:nvPr/>
            </p:nvSpPr>
            <p:spPr bwMode="auto">
              <a:xfrm>
                <a:off x="1938631" y="3570636"/>
                <a:ext cx="1116806"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500" rIns="13500" anchor="ctr"/>
              <a:lstStyle/>
              <a:p>
                <a:pPr algn="ctr"/>
                <a:r>
                  <a:rPr lang="en-GB" altLang="en-US" sz="1100" dirty="0"/>
                  <a:t>SUPPQUAL</a:t>
                </a:r>
              </a:p>
            </p:txBody>
          </p:sp>
        </p:grpSp>
        <p:sp>
          <p:nvSpPr>
            <p:cNvPr id="20" name="AutoShape 4"/>
            <p:cNvSpPr>
              <a:spLocks noChangeArrowheads="1"/>
            </p:cNvSpPr>
            <p:nvPr/>
          </p:nvSpPr>
          <p:spPr bwMode="auto">
            <a:xfrm>
              <a:off x="3468914" y="981982"/>
              <a:ext cx="5255471" cy="3590018"/>
            </a:xfrm>
            <a:prstGeom prst="rect">
              <a:avLst/>
            </a:prstGeom>
            <a:solidFill>
              <a:srgbClr val="E8E8E8"/>
            </a:soli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b="1" dirty="0">
                  <a:solidFill>
                    <a:schemeClr val="tx1"/>
                  </a:solidFill>
                </a:rPr>
                <a:t>General Observation Classes</a:t>
              </a:r>
            </a:p>
          </p:txBody>
        </p:sp>
        <p:sp>
          <p:nvSpPr>
            <p:cNvPr id="21" name="AutoShape 10"/>
            <p:cNvSpPr>
              <a:spLocks noChangeArrowheads="1"/>
            </p:cNvSpPr>
            <p:nvPr/>
          </p:nvSpPr>
          <p:spPr bwMode="auto">
            <a:xfrm>
              <a:off x="3603218" y="1396146"/>
              <a:ext cx="1115376" cy="2106215"/>
            </a:xfrm>
            <a:prstGeom prst="can">
              <a:avLst>
                <a:gd name="adj" fmla="val 13200"/>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Interventions</a:t>
              </a:r>
            </a:p>
          </p:txBody>
        </p:sp>
        <p:sp>
          <p:nvSpPr>
            <p:cNvPr id="22" name="AutoShape 11"/>
            <p:cNvSpPr>
              <a:spLocks noChangeArrowheads="1"/>
            </p:cNvSpPr>
            <p:nvPr/>
          </p:nvSpPr>
          <p:spPr bwMode="auto">
            <a:xfrm>
              <a:off x="3695132" y="1880335"/>
              <a:ext cx="932021" cy="49291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Concomitant Medications</a:t>
              </a:r>
            </a:p>
          </p:txBody>
        </p:sp>
        <p:sp>
          <p:nvSpPr>
            <p:cNvPr id="23" name="AutoShape 12"/>
            <p:cNvSpPr>
              <a:spLocks noChangeArrowheads="1"/>
            </p:cNvSpPr>
            <p:nvPr/>
          </p:nvSpPr>
          <p:spPr bwMode="auto">
            <a:xfrm>
              <a:off x="3695132" y="2462782"/>
              <a:ext cx="932021" cy="31670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Exposure</a:t>
              </a:r>
            </a:p>
          </p:txBody>
        </p:sp>
        <p:sp>
          <p:nvSpPr>
            <p:cNvPr id="24" name="AutoShape 13"/>
            <p:cNvSpPr>
              <a:spLocks noChangeArrowheads="1"/>
            </p:cNvSpPr>
            <p:nvPr/>
          </p:nvSpPr>
          <p:spPr bwMode="auto">
            <a:xfrm>
              <a:off x="3695132" y="2860139"/>
              <a:ext cx="932021" cy="367904"/>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Substance Use</a:t>
              </a:r>
            </a:p>
          </p:txBody>
        </p:sp>
        <p:sp>
          <p:nvSpPr>
            <p:cNvPr id="25" name="AutoShape 14"/>
            <p:cNvSpPr>
              <a:spLocks noChangeArrowheads="1"/>
            </p:cNvSpPr>
            <p:nvPr/>
          </p:nvSpPr>
          <p:spPr bwMode="auto">
            <a:xfrm>
              <a:off x="4848831" y="1396146"/>
              <a:ext cx="1056085" cy="2427281"/>
            </a:xfrm>
            <a:prstGeom prst="can">
              <a:avLst>
                <a:gd name="adj" fmla="val 15199"/>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Events</a:t>
              </a:r>
            </a:p>
          </p:txBody>
        </p:sp>
        <p:sp>
          <p:nvSpPr>
            <p:cNvPr id="26" name="AutoShape 15"/>
            <p:cNvSpPr>
              <a:spLocks noChangeArrowheads="1"/>
            </p:cNvSpPr>
            <p:nvPr/>
          </p:nvSpPr>
          <p:spPr bwMode="auto">
            <a:xfrm>
              <a:off x="4980086" y="1880566"/>
              <a:ext cx="812928" cy="374721"/>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Adverse </a:t>
              </a:r>
              <a:endParaRPr lang="en-GB" altLang="en-US" sz="1100" dirty="0" smtClean="0"/>
            </a:p>
            <a:p>
              <a:pPr algn="ctr"/>
              <a:r>
                <a:rPr lang="en-GB" altLang="en-US" sz="1100" dirty="0" smtClean="0"/>
                <a:t>Events</a:t>
              </a:r>
              <a:endParaRPr lang="en-GB" altLang="en-US" sz="1100" dirty="0"/>
            </a:p>
          </p:txBody>
        </p:sp>
        <p:sp>
          <p:nvSpPr>
            <p:cNvPr id="27" name="AutoShape 16"/>
            <p:cNvSpPr>
              <a:spLocks noChangeArrowheads="1"/>
            </p:cNvSpPr>
            <p:nvPr/>
          </p:nvSpPr>
          <p:spPr bwMode="auto">
            <a:xfrm>
              <a:off x="4980086" y="2323593"/>
              <a:ext cx="812928" cy="250031"/>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Disposition</a:t>
              </a:r>
            </a:p>
          </p:txBody>
        </p:sp>
        <p:sp>
          <p:nvSpPr>
            <p:cNvPr id="28" name="AutoShape 18"/>
            <p:cNvSpPr>
              <a:spLocks noChangeArrowheads="1"/>
            </p:cNvSpPr>
            <p:nvPr/>
          </p:nvSpPr>
          <p:spPr bwMode="auto">
            <a:xfrm>
              <a:off x="4980086" y="3042378"/>
              <a:ext cx="812928" cy="250031"/>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Deviations</a:t>
              </a:r>
            </a:p>
          </p:txBody>
        </p:sp>
        <p:sp>
          <p:nvSpPr>
            <p:cNvPr id="29" name="AutoShape 19"/>
            <p:cNvSpPr>
              <a:spLocks noChangeArrowheads="1"/>
            </p:cNvSpPr>
            <p:nvPr/>
          </p:nvSpPr>
          <p:spPr bwMode="auto">
            <a:xfrm>
              <a:off x="4980086" y="2649042"/>
              <a:ext cx="812928" cy="33292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Medical History</a:t>
              </a:r>
            </a:p>
          </p:txBody>
        </p:sp>
        <p:sp>
          <p:nvSpPr>
            <p:cNvPr id="30" name="AutoShape 20"/>
            <p:cNvSpPr>
              <a:spLocks noChangeArrowheads="1"/>
            </p:cNvSpPr>
            <p:nvPr/>
          </p:nvSpPr>
          <p:spPr bwMode="auto">
            <a:xfrm>
              <a:off x="4980086" y="3351701"/>
              <a:ext cx="812928" cy="349054"/>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Clinical Events</a:t>
              </a:r>
            </a:p>
          </p:txBody>
        </p:sp>
        <p:sp>
          <p:nvSpPr>
            <p:cNvPr id="31" name="AutoShape 21"/>
            <p:cNvSpPr>
              <a:spLocks noChangeArrowheads="1"/>
            </p:cNvSpPr>
            <p:nvPr/>
          </p:nvSpPr>
          <p:spPr bwMode="auto">
            <a:xfrm>
              <a:off x="6063963" y="1396146"/>
              <a:ext cx="2505075" cy="3066091"/>
            </a:xfrm>
            <a:prstGeom prst="can">
              <a:avLst>
                <a:gd name="adj" fmla="val 7190"/>
              </a:avLst>
            </a:prstGeom>
            <a:gradFill flip="none" rotWithShape="1">
              <a:gsLst>
                <a:gs pos="50000">
                  <a:srgbClr val="4BD0FF"/>
                </a:gs>
                <a:gs pos="18000">
                  <a:srgbClr val="00B0F0"/>
                </a:gs>
                <a:gs pos="88000">
                  <a:srgbClr val="00B0F0"/>
                </a:gs>
              </a:gsLst>
              <a:lin ang="10800000" scaled="1"/>
              <a:tileRect/>
            </a:gradFill>
            <a:ln w="9525">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r>
                <a:rPr lang="en-GB" altLang="en-US" sz="1200" b="1" dirty="0">
                  <a:solidFill>
                    <a:schemeClr val="bg1"/>
                  </a:solidFill>
                </a:rPr>
                <a:t>Findings</a:t>
              </a:r>
            </a:p>
          </p:txBody>
        </p:sp>
        <p:sp>
          <p:nvSpPr>
            <p:cNvPr id="32" name="AutoShape 22"/>
            <p:cNvSpPr>
              <a:spLocks noChangeArrowheads="1"/>
            </p:cNvSpPr>
            <p:nvPr/>
          </p:nvSpPr>
          <p:spPr bwMode="auto">
            <a:xfrm>
              <a:off x="6187867" y="1823895"/>
              <a:ext cx="739073" cy="74973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Inclusion / Exclusion Criteria Not Met</a:t>
              </a:r>
            </a:p>
          </p:txBody>
        </p:sp>
        <p:sp>
          <p:nvSpPr>
            <p:cNvPr id="33" name="AutoShape 23"/>
            <p:cNvSpPr>
              <a:spLocks noChangeArrowheads="1"/>
            </p:cNvSpPr>
            <p:nvPr/>
          </p:nvSpPr>
          <p:spPr bwMode="auto">
            <a:xfrm>
              <a:off x="6974023" y="1829840"/>
              <a:ext cx="1467701" cy="291684"/>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Physical Examination</a:t>
              </a:r>
            </a:p>
          </p:txBody>
        </p:sp>
        <p:sp>
          <p:nvSpPr>
            <p:cNvPr id="34" name="AutoShape 26"/>
            <p:cNvSpPr>
              <a:spLocks noChangeArrowheads="1"/>
            </p:cNvSpPr>
            <p:nvPr/>
          </p:nvSpPr>
          <p:spPr bwMode="auto">
            <a:xfrm>
              <a:off x="6201165" y="2631086"/>
              <a:ext cx="523875" cy="25786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ECG</a:t>
              </a:r>
            </a:p>
          </p:txBody>
        </p:sp>
        <p:sp>
          <p:nvSpPr>
            <p:cNvPr id="35" name="AutoShape 27"/>
            <p:cNvSpPr>
              <a:spLocks noChangeArrowheads="1"/>
            </p:cNvSpPr>
            <p:nvPr/>
          </p:nvSpPr>
          <p:spPr bwMode="auto">
            <a:xfrm>
              <a:off x="7954233" y="2632917"/>
              <a:ext cx="487490" cy="263918"/>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Labs</a:t>
              </a:r>
            </a:p>
          </p:txBody>
        </p:sp>
        <p:sp>
          <p:nvSpPr>
            <p:cNvPr id="36" name="AutoShape 28"/>
            <p:cNvSpPr>
              <a:spLocks noChangeArrowheads="1"/>
            </p:cNvSpPr>
            <p:nvPr/>
          </p:nvSpPr>
          <p:spPr bwMode="auto">
            <a:xfrm>
              <a:off x="6974023" y="2165036"/>
              <a:ext cx="607219" cy="413147"/>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smtClean="0"/>
                <a:t>Vital</a:t>
              </a:r>
            </a:p>
            <a:p>
              <a:pPr algn="ctr"/>
              <a:r>
                <a:rPr lang="en-GB" altLang="en-US" sz="1100" dirty="0" smtClean="0"/>
                <a:t>Signs</a:t>
              </a:r>
              <a:endParaRPr lang="en-GB" altLang="en-US" sz="1100" dirty="0"/>
            </a:p>
          </p:txBody>
        </p:sp>
        <p:sp>
          <p:nvSpPr>
            <p:cNvPr id="37" name="AutoShape 29"/>
            <p:cNvSpPr>
              <a:spLocks noChangeArrowheads="1"/>
            </p:cNvSpPr>
            <p:nvPr/>
          </p:nvSpPr>
          <p:spPr bwMode="auto">
            <a:xfrm>
              <a:off x="6777124" y="2631326"/>
              <a:ext cx="1121569" cy="26550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Questionnaires</a:t>
              </a:r>
            </a:p>
          </p:txBody>
        </p:sp>
        <p:sp>
          <p:nvSpPr>
            <p:cNvPr id="38" name="AutoShape 30"/>
            <p:cNvSpPr>
              <a:spLocks noChangeArrowheads="1"/>
            </p:cNvSpPr>
            <p:nvPr/>
          </p:nvSpPr>
          <p:spPr bwMode="auto">
            <a:xfrm>
              <a:off x="6201165" y="2942306"/>
              <a:ext cx="2240558" cy="26551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Subject Characteristics</a:t>
              </a:r>
            </a:p>
          </p:txBody>
        </p:sp>
        <p:sp>
          <p:nvSpPr>
            <p:cNvPr id="39" name="AutoShape 33"/>
            <p:cNvSpPr>
              <a:spLocks noChangeArrowheads="1"/>
            </p:cNvSpPr>
            <p:nvPr/>
          </p:nvSpPr>
          <p:spPr bwMode="auto">
            <a:xfrm>
              <a:off x="6201165" y="3254178"/>
              <a:ext cx="2240558" cy="26551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Drug Accountability</a:t>
              </a:r>
            </a:p>
          </p:txBody>
        </p:sp>
        <p:sp>
          <p:nvSpPr>
            <p:cNvPr id="40" name="AutoShape 34"/>
            <p:cNvSpPr>
              <a:spLocks noChangeArrowheads="1"/>
            </p:cNvSpPr>
            <p:nvPr/>
          </p:nvSpPr>
          <p:spPr bwMode="auto">
            <a:xfrm>
              <a:off x="6209641" y="3566050"/>
              <a:ext cx="1155450" cy="457200"/>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Microbiology Specimen</a:t>
              </a:r>
            </a:p>
          </p:txBody>
        </p:sp>
        <p:sp>
          <p:nvSpPr>
            <p:cNvPr id="41" name="AutoShape 35"/>
            <p:cNvSpPr>
              <a:spLocks noChangeArrowheads="1"/>
            </p:cNvSpPr>
            <p:nvPr/>
          </p:nvSpPr>
          <p:spPr bwMode="auto">
            <a:xfrm>
              <a:off x="7422240" y="3566050"/>
              <a:ext cx="1019483" cy="452336"/>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Microbiology Susceptibility</a:t>
              </a:r>
            </a:p>
          </p:txBody>
        </p:sp>
        <p:sp>
          <p:nvSpPr>
            <p:cNvPr id="42" name="AutoShape 36"/>
            <p:cNvSpPr>
              <a:spLocks noChangeArrowheads="1"/>
            </p:cNvSpPr>
            <p:nvPr/>
          </p:nvSpPr>
          <p:spPr bwMode="auto">
            <a:xfrm>
              <a:off x="6207657" y="4069612"/>
              <a:ext cx="1151083" cy="288699"/>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PK Concentrations</a:t>
              </a:r>
            </a:p>
          </p:txBody>
        </p:sp>
        <p:sp>
          <p:nvSpPr>
            <p:cNvPr id="43" name="AutoShape 37"/>
            <p:cNvSpPr>
              <a:spLocks noChangeArrowheads="1"/>
            </p:cNvSpPr>
            <p:nvPr/>
          </p:nvSpPr>
          <p:spPr bwMode="auto">
            <a:xfrm>
              <a:off x="7420848" y="4064748"/>
              <a:ext cx="1020875" cy="293563"/>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PK Parameters</a:t>
              </a:r>
            </a:p>
          </p:txBody>
        </p:sp>
        <p:sp>
          <p:nvSpPr>
            <p:cNvPr id="44" name="AutoShape 40"/>
            <p:cNvSpPr>
              <a:spLocks noChangeArrowheads="1"/>
            </p:cNvSpPr>
            <p:nvPr/>
          </p:nvSpPr>
          <p:spPr bwMode="auto">
            <a:xfrm>
              <a:off x="7628324" y="2167192"/>
              <a:ext cx="813399" cy="413147"/>
            </a:xfrm>
            <a:prstGeom prst="rect">
              <a:avLst/>
            </a:prstGeom>
            <a:solidFill>
              <a:schemeClr val="bg1"/>
            </a:solidFill>
            <a:ln w="1905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500" rIns="13500" anchor="ctr"/>
            <a:lstStyle/>
            <a:p>
              <a:pPr algn="ctr"/>
              <a:r>
                <a:rPr lang="en-GB" altLang="en-US" sz="1100" dirty="0"/>
                <a:t>Findings About</a:t>
              </a:r>
            </a:p>
          </p:txBody>
        </p:sp>
      </p:grpSp>
    </p:spTree>
    <p:extLst>
      <p:ext uri="{BB962C8B-B14F-4D97-AF65-F5344CB8AC3E}">
        <p14:creationId xmlns:p14="http://schemas.microsoft.com/office/powerpoint/2010/main" val="1517333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List of SDTM Domain -</a:t>
            </a:r>
            <a:r>
              <a:rPr lang="en-US" dirty="0" smtClean="0"/>
              <a:t> </a:t>
            </a:r>
            <a:r>
              <a:rPr lang="en-US" dirty="0"/>
              <a:t>IG 3.2</a:t>
            </a:r>
          </a:p>
        </p:txBody>
      </p:sp>
      <p:sp>
        <p:nvSpPr>
          <p:cNvPr id="5" name="Text Placeholder 4"/>
          <p:cNvSpPr>
            <a:spLocks noGrp="1"/>
          </p:cNvSpPr>
          <p:nvPr>
            <p:ph type="body" sz="quarter" idx="10"/>
          </p:nvPr>
        </p:nvSpPr>
        <p:spPr/>
        <p:txBody>
          <a:bodyPr/>
          <a:lstStyle/>
          <a:p>
            <a:endParaRPr lang="en-US" dirty="0"/>
          </a:p>
        </p:txBody>
      </p:sp>
      <p:sp>
        <p:nvSpPr>
          <p:cNvPr id="8" name="Rectangle 7"/>
          <p:cNvSpPr/>
          <p:nvPr/>
        </p:nvSpPr>
        <p:spPr>
          <a:xfrm>
            <a:off x="402094" y="1004660"/>
            <a:ext cx="3534906" cy="415498"/>
          </a:xfrm>
          <a:prstGeom prst="rect">
            <a:avLst/>
          </a:prstGeom>
        </p:spPr>
        <p:txBody>
          <a:bodyPr wrap="square">
            <a:spAutoFit/>
          </a:bodyPr>
          <a:lstStyle/>
          <a:p>
            <a:pPr>
              <a:buNone/>
            </a:pPr>
            <a:r>
              <a:rPr lang="en-US" sz="1050" dirty="0"/>
              <a:t>• Comments (CO) </a:t>
            </a:r>
            <a:r>
              <a:rPr lang="en-US" sz="1050" dirty="0" smtClean="0"/>
              <a:t>• </a:t>
            </a:r>
            <a:r>
              <a:rPr lang="en-US" sz="1050" dirty="0"/>
              <a:t>Demographics (DM)</a:t>
            </a:r>
          </a:p>
          <a:p>
            <a:pPr>
              <a:buNone/>
            </a:pPr>
            <a:r>
              <a:rPr lang="en-US" sz="1050" dirty="0"/>
              <a:t>• Subject Elements (SE) • Subject Visits (SV)</a:t>
            </a:r>
          </a:p>
        </p:txBody>
      </p:sp>
      <p:sp>
        <p:nvSpPr>
          <p:cNvPr id="6" name="Flowchart: Stored Data 5"/>
          <p:cNvSpPr/>
          <p:nvPr/>
        </p:nvSpPr>
        <p:spPr>
          <a:xfrm rot="5400000">
            <a:off x="1957755" y="-740825"/>
            <a:ext cx="394580" cy="336467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402094" y="747485"/>
            <a:ext cx="3505041"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Special-Purpose Domains</a:t>
            </a:r>
          </a:p>
        </p:txBody>
      </p:sp>
      <p:sp>
        <p:nvSpPr>
          <p:cNvPr id="9" name="Flowchart: Stored Data 8"/>
          <p:cNvSpPr/>
          <p:nvPr/>
        </p:nvSpPr>
        <p:spPr>
          <a:xfrm rot="5400000">
            <a:off x="1957755" y="8475"/>
            <a:ext cx="394580" cy="336467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402094" y="1496785"/>
            <a:ext cx="3505041"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Interventions General Observation Class </a:t>
            </a:r>
          </a:p>
        </p:txBody>
      </p:sp>
      <p:sp>
        <p:nvSpPr>
          <p:cNvPr id="11" name="Rectangle 10"/>
          <p:cNvSpPr/>
          <p:nvPr/>
        </p:nvSpPr>
        <p:spPr>
          <a:xfrm>
            <a:off x="402094" y="1753961"/>
            <a:ext cx="3534906" cy="465794"/>
          </a:xfrm>
          <a:prstGeom prst="rect">
            <a:avLst/>
          </a:prstGeom>
        </p:spPr>
        <p:txBody>
          <a:bodyPr wrap="square">
            <a:noAutofit/>
          </a:bodyPr>
          <a:lstStyle/>
          <a:p>
            <a:r>
              <a:rPr lang="en-US" sz="1050" dirty="0"/>
              <a:t>• Concomitant Medications (CM) • Exposure as Collected (EC</a:t>
            </a:r>
            <a:r>
              <a:rPr lang="en-US" sz="1050" dirty="0" smtClean="0"/>
              <a:t>) • </a:t>
            </a:r>
            <a:r>
              <a:rPr lang="en-US" sz="1050" dirty="0"/>
              <a:t>Exposure (EX) • Substance Use (SU</a:t>
            </a:r>
            <a:r>
              <a:rPr lang="en-US" sz="1050" dirty="0" smtClean="0"/>
              <a:t>) • </a:t>
            </a:r>
            <a:r>
              <a:rPr lang="en-US" sz="1050" dirty="0"/>
              <a:t>Procedures (PR)</a:t>
            </a:r>
          </a:p>
        </p:txBody>
      </p:sp>
      <p:sp>
        <p:nvSpPr>
          <p:cNvPr id="16" name="Rectangle 15"/>
          <p:cNvSpPr/>
          <p:nvPr/>
        </p:nvSpPr>
        <p:spPr>
          <a:xfrm>
            <a:off x="402094" y="2541360"/>
            <a:ext cx="3534906" cy="526961"/>
          </a:xfrm>
          <a:prstGeom prst="rect">
            <a:avLst/>
          </a:prstGeom>
        </p:spPr>
        <p:txBody>
          <a:bodyPr wrap="square">
            <a:noAutofit/>
          </a:bodyPr>
          <a:lstStyle/>
          <a:p>
            <a:r>
              <a:rPr lang="en-US" sz="1050" dirty="0"/>
              <a:t>• Adverse Events (AE) • Clinical Events (CE)</a:t>
            </a:r>
          </a:p>
          <a:p>
            <a:r>
              <a:rPr lang="en-US" sz="1050" dirty="0"/>
              <a:t>• Disposition (DS) • Protocol Deviations (DV)</a:t>
            </a:r>
          </a:p>
          <a:p>
            <a:r>
              <a:rPr lang="en-US" sz="1050" dirty="0"/>
              <a:t>• Healthcare Encounters (HO) • Medical History (MH)</a:t>
            </a:r>
          </a:p>
        </p:txBody>
      </p:sp>
      <p:sp>
        <p:nvSpPr>
          <p:cNvPr id="17" name="Flowchart: Stored Data 16"/>
          <p:cNvSpPr/>
          <p:nvPr/>
        </p:nvSpPr>
        <p:spPr>
          <a:xfrm rot="5400000">
            <a:off x="1957755" y="795875"/>
            <a:ext cx="394580" cy="336467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Rectangle 17"/>
          <p:cNvSpPr/>
          <p:nvPr/>
        </p:nvSpPr>
        <p:spPr>
          <a:xfrm>
            <a:off x="402094" y="2284185"/>
            <a:ext cx="3505041"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Events General Observation Class </a:t>
            </a:r>
          </a:p>
        </p:txBody>
      </p:sp>
      <p:sp>
        <p:nvSpPr>
          <p:cNvPr id="21" name="Rectangle 20"/>
          <p:cNvSpPr/>
          <p:nvPr/>
        </p:nvSpPr>
        <p:spPr>
          <a:xfrm>
            <a:off x="4275594" y="1004660"/>
            <a:ext cx="4589006" cy="2192908"/>
          </a:xfrm>
          <a:prstGeom prst="rect">
            <a:avLst/>
          </a:prstGeom>
        </p:spPr>
        <p:txBody>
          <a:bodyPr wrap="square">
            <a:spAutoFit/>
          </a:bodyPr>
          <a:lstStyle/>
          <a:p>
            <a:r>
              <a:rPr lang="en-US" sz="1050" dirty="0"/>
              <a:t>• Drug Accountability (DA) • Death Details (DD)</a:t>
            </a:r>
          </a:p>
          <a:p>
            <a:r>
              <a:rPr lang="en-US" sz="1050" dirty="0"/>
              <a:t>• ECG Test Results (EG) • Inclusion/Exclusion Criterion Not Met (IE)</a:t>
            </a:r>
          </a:p>
          <a:p>
            <a:r>
              <a:rPr lang="en-US" sz="1050" dirty="0"/>
              <a:t>• Immunogenicity </a:t>
            </a:r>
            <a:r>
              <a:rPr lang="en-US" sz="1050" dirty="0" smtClean="0"/>
              <a:t>Specimen Assessments </a:t>
            </a:r>
            <a:r>
              <a:rPr lang="en-US" sz="1050" dirty="0"/>
              <a:t>(IS)</a:t>
            </a:r>
          </a:p>
          <a:p>
            <a:r>
              <a:rPr lang="en-US" sz="1050" dirty="0"/>
              <a:t>• Laboratory Test Results (LB)</a:t>
            </a:r>
          </a:p>
          <a:p>
            <a:r>
              <a:rPr lang="en-US" sz="1050" dirty="0"/>
              <a:t>• Microbiology Specimen (MB) • Microscopic Findings (MI)</a:t>
            </a:r>
          </a:p>
          <a:p>
            <a:r>
              <a:rPr lang="en-US" sz="1050" dirty="0"/>
              <a:t>• Morphology (MO) • Microbiology Susceptibility Test (MS)</a:t>
            </a:r>
          </a:p>
          <a:p>
            <a:r>
              <a:rPr lang="en-US" sz="1050" dirty="0"/>
              <a:t>• PK Concentrations (PC) • PK Parameters (PP)</a:t>
            </a:r>
          </a:p>
          <a:p>
            <a:r>
              <a:rPr lang="en-US" sz="1050" dirty="0"/>
              <a:t>• Physical Examination (PE) • Questionnaires (QS)</a:t>
            </a:r>
          </a:p>
          <a:p>
            <a:r>
              <a:rPr lang="en-US" sz="1050" dirty="0"/>
              <a:t>• Reproductive System </a:t>
            </a:r>
            <a:r>
              <a:rPr lang="en-US" sz="1050" dirty="0" smtClean="0"/>
              <a:t>Findings (RP</a:t>
            </a:r>
            <a:r>
              <a:rPr lang="en-US" sz="1050" dirty="0"/>
              <a:t>)</a:t>
            </a:r>
          </a:p>
          <a:p>
            <a:r>
              <a:rPr lang="en-US" sz="1050" dirty="0"/>
              <a:t>• Disease Response (RS)</a:t>
            </a:r>
          </a:p>
          <a:p>
            <a:r>
              <a:rPr lang="en-US" sz="1050" dirty="0"/>
              <a:t>• Subject Characteristics (SC) • Subject Status (SS)</a:t>
            </a:r>
          </a:p>
          <a:p>
            <a:r>
              <a:rPr lang="en-US" sz="1050" dirty="0"/>
              <a:t>• Tumor Identification (TU) • Tumor Results (TR)</a:t>
            </a:r>
          </a:p>
          <a:p>
            <a:r>
              <a:rPr lang="en-US" sz="1050" dirty="0"/>
              <a:t>• Vital Signs (VS)</a:t>
            </a:r>
          </a:p>
        </p:txBody>
      </p:sp>
      <p:sp>
        <p:nvSpPr>
          <p:cNvPr id="22" name="Flowchart: Stored Data 21"/>
          <p:cNvSpPr/>
          <p:nvPr/>
        </p:nvSpPr>
        <p:spPr>
          <a:xfrm rot="5400000">
            <a:off x="6353981" y="-1242493"/>
            <a:ext cx="394580" cy="436800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3" name="Rectangle 22"/>
          <p:cNvSpPr/>
          <p:nvPr/>
        </p:nvSpPr>
        <p:spPr>
          <a:xfrm>
            <a:off x="4275594" y="747485"/>
            <a:ext cx="4550235"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Findings General Observation Class</a:t>
            </a:r>
          </a:p>
        </p:txBody>
      </p:sp>
      <p:sp>
        <p:nvSpPr>
          <p:cNvPr id="26" name="Rectangle 25"/>
          <p:cNvSpPr/>
          <p:nvPr/>
        </p:nvSpPr>
        <p:spPr>
          <a:xfrm>
            <a:off x="4275594" y="3455760"/>
            <a:ext cx="4589006" cy="253916"/>
          </a:xfrm>
          <a:prstGeom prst="rect">
            <a:avLst/>
          </a:prstGeom>
        </p:spPr>
        <p:txBody>
          <a:bodyPr wrap="square">
            <a:spAutoFit/>
          </a:bodyPr>
          <a:lstStyle/>
          <a:p>
            <a:r>
              <a:rPr lang="en-US" sz="1050" dirty="0"/>
              <a:t>• Findings About (FA) • Skin Response (SR)</a:t>
            </a:r>
          </a:p>
        </p:txBody>
      </p:sp>
      <p:sp>
        <p:nvSpPr>
          <p:cNvPr id="27" name="Flowchart: Stored Data 26"/>
          <p:cNvSpPr/>
          <p:nvPr/>
        </p:nvSpPr>
        <p:spPr>
          <a:xfrm rot="5400000">
            <a:off x="6353981" y="1208607"/>
            <a:ext cx="394580" cy="436800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Rectangle 27"/>
          <p:cNvSpPr/>
          <p:nvPr/>
        </p:nvSpPr>
        <p:spPr>
          <a:xfrm>
            <a:off x="4275594" y="3198585"/>
            <a:ext cx="4550235"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Findings About </a:t>
            </a:r>
          </a:p>
        </p:txBody>
      </p:sp>
      <p:sp>
        <p:nvSpPr>
          <p:cNvPr id="30" name="Rectangle 29"/>
          <p:cNvSpPr/>
          <p:nvPr/>
        </p:nvSpPr>
        <p:spPr>
          <a:xfrm>
            <a:off x="402094" y="3455760"/>
            <a:ext cx="3534906" cy="577081"/>
          </a:xfrm>
          <a:prstGeom prst="rect">
            <a:avLst/>
          </a:prstGeom>
        </p:spPr>
        <p:txBody>
          <a:bodyPr wrap="square">
            <a:spAutoFit/>
          </a:bodyPr>
          <a:lstStyle/>
          <a:p>
            <a:r>
              <a:rPr lang="en-US" sz="1050" dirty="0"/>
              <a:t>• Trial Arms (TA) • Trial Disease Assessment (TD)   • Trial Elements (TE) • Trial Visits (TV</a:t>
            </a:r>
            <a:r>
              <a:rPr lang="en-US" sz="1050" dirty="0" smtClean="0"/>
              <a:t>) • </a:t>
            </a:r>
            <a:r>
              <a:rPr lang="en-US" sz="1050" dirty="0"/>
              <a:t>Trial Inclusion/Exclusion Criteria  (TI) </a:t>
            </a:r>
            <a:r>
              <a:rPr lang="en-US" sz="1050" dirty="0" smtClean="0"/>
              <a:t>• </a:t>
            </a:r>
            <a:r>
              <a:rPr lang="en-US" sz="1050" dirty="0"/>
              <a:t>Trial Summary (TS)</a:t>
            </a:r>
          </a:p>
        </p:txBody>
      </p:sp>
      <p:sp>
        <p:nvSpPr>
          <p:cNvPr id="31" name="Flowchart: Stored Data 30"/>
          <p:cNvSpPr/>
          <p:nvPr/>
        </p:nvSpPr>
        <p:spPr>
          <a:xfrm rot="5400000">
            <a:off x="1957755" y="1710275"/>
            <a:ext cx="394580" cy="336467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2" name="Rectangle 31"/>
          <p:cNvSpPr/>
          <p:nvPr/>
        </p:nvSpPr>
        <p:spPr>
          <a:xfrm>
            <a:off x="402094" y="3198585"/>
            <a:ext cx="3505041"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Trial Design Domains</a:t>
            </a:r>
          </a:p>
        </p:txBody>
      </p:sp>
      <p:sp>
        <p:nvSpPr>
          <p:cNvPr id="33" name="Rectangle 32"/>
          <p:cNvSpPr/>
          <p:nvPr/>
        </p:nvSpPr>
        <p:spPr>
          <a:xfrm>
            <a:off x="402093" y="4332060"/>
            <a:ext cx="8513305" cy="302213"/>
          </a:xfrm>
          <a:prstGeom prst="rect">
            <a:avLst/>
          </a:prstGeom>
        </p:spPr>
        <p:txBody>
          <a:bodyPr wrap="square">
            <a:noAutofit/>
          </a:bodyPr>
          <a:lstStyle/>
          <a:p>
            <a:r>
              <a:rPr lang="en-US" sz="1050" dirty="0"/>
              <a:t>• Trial Arms (TA) • Trial Disease Assessment (TD)   • Trial Elements (TE) • Trial Visits (TV</a:t>
            </a:r>
            <a:r>
              <a:rPr lang="en-US" sz="1050" dirty="0" smtClean="0"/>
              <a:t>) • </a:t>
            </a:r>
            <a:r>
              <a:rPr lang="en-US" sz="1050" dirty="0"/>
              <a:t>Trial Inclusion/Exclusion Criteria  (TI) </a:t>
            </a:r>
            <a:r>
              <a:rPr lang="en-US" sz="1050" dirty="0" smtClean="0"/>
              <a:t>• </a:t>
            </a:r>
            <a:r>
              <a:rPr lang="en-US" sz="1050" dirty="0"/>
              <a:t>Trial Summary (TS)</a:t>
            </a:r>
          </a:p>
        </p:txBody>
      </p:sp>
      <p:sp>
        <p:nvSpPr>
          <p:cNvPr id="34" name="Flowchart: Stored Data 33"/>
          <p:cNvSpPr/>
          <p:nvPr/>
        </p:nvSpPr>
        <p:spPr>
          <a:xfrm rot="5400000">
            <a:off x="4456428" y="187353"/>
            <a:ext cx="394580" cy="8163113"/>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p:cNvSpPr/>
          <p:nvPr/>
        </p:nvSpPr>
        <p:spPr>
          <a:xfrm>
            <a:off x="402093" y="4074885"/>
            <a:ext cx="8441380" cy="24497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Relationship Datasets </a:t>
            </a:r>
          </a:p>
        </p:txBody>
      </p:sp>
    </p:spTree>
    <p:extLst>
      <p:ext uri="{BB962C8B-B14F-4D97-AF65-F5344CB8AC3E}">
        <p14:creationId xmlns:p14="http://schemas.microsoft.com/office/powerpoint/2010/main" val="2532783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Before and After SDTM</a:t>
            </a:r>
          </a:p>
        </p:txBody>
      </p:sp>
      <p:sp>
        <p:nvSpPr>
          <p:cNvPr id="6" name="Text Placeholder 5"/>
          <p:cNvSpPr>
            <a:spLocks noGrp="1"/>
          </p:cNvSpPr>
          <p:nvPr>
            <p:ph type="body" sz="quarter" idx="10"/>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33985330"/>
              </p:ext>
            </p:extLst>
          </p:nvPr>
        </p:nvGraphicFramePr>
        <p:xfrm>
          <a:off x="1037933" y="985243"/>
          <a:ext cx="7068134" cy="3155832"/>
        </p:xfrm>
        <a:graphic>
          <a:graphicData uri="http://schemas.openxmlformats.org/drawingml/2006/table">
            <a:tbl>
              <a:tblPr firstRow="1" bandRow="1">
                <a:tableStyleId>{C083E6E3-FA7D-4D7B-A595-EF9225AFEA82}</a:tableStyleId>
              </a:tblPr>
              <a:tblGrid>
                <a:gridCol w="3534067"/>
                <a:gridCol w="3534067"/>
              </a:tblGrid>
              <a:tr h="323451">
                <a:tc>
                  <a:txBody>
                    <a:bodyPr/>
                    <a:lstStyle/>
                    <a:p>
                      <a:pPr algn="ctr"/>
                      <a:r>
                        <a:rPr lang="en-US" sz="1400" dirty="0" smtClean="0">
                          <a:solidFill>
                            <a:schemeClr val="bg1"/>
                          </a:solidFill>
                        </a:rPr>
                        <a:t>BEFORE</a:t>
                      </a:r>
                      <a:r>
                        <a:rPr lang="en-US" sz="1400" baseline="0" dirty="0" smtClean="0">
                          <a:solidFill>
                            <a:schemeClr val="bg1"/>
                          </a:solidFill>
                        </a:rPr>
                        <a:t> SDTM</a:t>
                      </a:r>
                      <a:endParaRPr lang="en-US" sz="1400" dirty="0">
                        <a:solidFill>
                          <a:schemeClr val="bg1"/>
                        </a:solidFill>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a:r>
                        <a:rPr lang="en-US" sz="1400" dirty="0" smtClean="0">
                          <a:solidFill>
                            <a:schemeClr val="bg1"/>
                          </a:solidFill>
                        </a:rPr>
                        <a:t>AFTER</a:t>
                      </a:r>
                      <a:r>
                        <a:rPr lang="en-US" sz="1400" baseline="0" dirty="0" smtClean="0">
                          <a:solidFill>
                            <a:schemeClr val="bg1"/>
                          </a:solidFill>
                        </a:rPr>
                        <a:t> SDTM</a:t>
                      </a:r>
                      <a:endParaRPr lang="en-US" sz="1400" dirty="0">
                        <a:solidFill>
                          <a:schemeClr val="bg1"/>
                        </a:solidFill>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r>
              <a:tr h="323451">
                <a:tc>
                  <a:txBody>
                    <a:bodyPr/>
                    <a:lstStyle/>
                    <a:p>
                      <a:r>
                        <a:rPr lang="en-US" sz="1400" dirty="0" smtClean="0"/>
                        <a:t>Non standard Domain</a:t>
                      </a:r>
                      <a:r>
                        <a:rPr lang="en-US" sz="1400" baseline="0" dirty="0" smtClean="0"/>
                        <a:t> names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 Domain</a:t>
                      </a:r>
                      <a:r>
                        <a:rPr lang="en-US" sz="1400" baseline="0" dirty="0" smtClean="0"/>
                        <a:t> names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Variable Domain structure</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 Domain structure</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Variable Domain variables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a:t>
                      </a:r>
                      <a:r>
                        <a:rPr lang="en-US" sz="1400" baseline="0" dirty="0" smtClean="0"/>
                        <a:t> Domain variables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Variability</a:t>
                      </a:r>
                      <a:r>
                        <a:rPr lang="en-US" sz="1400" baseline="0" dirty="0" smtClean="0"/>
                        <a:t> of Domain variable names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a:t>
                      </a:r>
                      <a:r>
                        <a:rPr lang="en-US" sz="1400" baseline="0" dirty="0" smtClean="0"/>
                        <a:t> Domain variable names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Variety</a:t>
                      </a:r>
                      <a:r>
                        <a:rPr lang="en-US" sz="1400" baseline="0" dirty="0" smtClean="0"/>
                        <a:t> of Data classification</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Standardized Data</a:t>
                      </a:r>
                      <a:r>
                        <a:rPr lang="en-US" sz="1400" baseline="0" dirty="0" smtClean="0"/>
                        <a:t> classification</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Variety of Data storage</a:t>
                      </a:r>
                      <a:r>
                        <a:rPr lang="en-US" sz="1400" baseline="0" dirty="0" smtClean="0"/>
                        <a:t> / formatting </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Standardized Data</a:t>
                      </a:r>
                      <a:r>
                        <a:rPr lang="en-US" sz="1400" baseline="0" dirty="0" smtClean="0"/>
                        <a:t> storage / formatting</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323451">
                <a:tc>
                  <a:txBody>
                    <a:bodyPr/>
                    <a:lstStyle/>
                    <a:p>
                      <a:r>
                        <a:rPr lang="en-US" sz="1400" dirty="0" smtClean="0"/>
                        <a:t>Variability</a:t>
                      </a:r>
                      <a:r>
                        <a:rPr lang="en-US" sz="1400" baseline="0" dirty="0" smtClean="0"/>
                        <a:t> of variable roles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Standardized</a:t>
                      </a:r>
                      <a:r>
                        <a:rPr lang="en-US" sz="1400" baseline="0" dirty="0" smtClean="0"/>
                        <a:t> variable roles</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r h="568224">
                <a:tc>
                  <a:txBody>
                    <a:bodyPr/>
                    <a:lstStyle/>
                    <a:p>
                      <a:r>
                        <a:rPr lang="en-US" sz="1400" dirty="0" smtClean="0"/>
                        <a:t>Variable Data</a:t>
                      </a:r>
                      <a:r>
                        <a:rPr lang="en-US" sz="1400" baseline="0" dirty="0" smtClean="0"/>
                        <a:t> structure for atypical data e.g. questionnaires, TA specific data</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r>
                        <a:rPr lang="en-US" sz="1400" dirty="0" smtClean="0"/>
                        <a:t>Harmonized Data structure for atypical data </a:t>
                      </a:r>
                      <a:endParaRPr lang="en-US" sz="1400" dirty="0"/>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bl>
          </a:graphicData>
        </a:graphic>
      </p:graphicFrame>
    </p:spTree>
    <p:extLst>
      <p:ext uri="{BB962C8B-B14F-4D97-AF65-F5344CB8AC3E}">
        <p14:creationId xmlns:p14="http://schemas.microsoft.com/office/powerpoint/2010/main" val="331955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p:txBody>
          <a:bodyPr/>
          <a:lstStyle/>
          <a:p>
            <a:endParaRPr lang="en-US" dirty="0"/>
          </a:p>
        </p:txBody>
      </p:sp>
      <p:sp>
        <p:nvSpPr>
          <p:cNvPr id="6" name="Rounded Rectangle 5"/>
          <p:cNvSpPr/>
          <p:nvPr/>
        </p:nvSpPr>
        <p:spPr>
          <a:xfrm>
            <a:off x="1824246" y="1154704"/>
            <a:ext cx="5817424" cy="2428413"/>
          </a:xfrm>
          <a:prstGeom prst="roundRect">
            <a:avLst>
              <a:gd name="adj" fmla="val 3244"/>
            </a:avLst>
          </a:prstGeom>
          <a:solidFill>
            <a:srgbClr val="92D050"/>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893987" y="1220721"/>
            <a:ext cx="5672453" cy="2560488"/>
          </a:xfrm>
          <a:prstGeom prst="roundRect">
            <a:avLst>
              <a:gd name="adj" fmla="val 3140"/>
            </a:avLst>
          </a:prstGeom>
          <a:gradFill flip="none" rotWithShape="1">
            <a:gsLst>
              <a:gs pos="0">
                <a:srgbClr val="E4E6E3"/>
              </a:gs>
              <a:gs pos="100000">
                <a:schemeClr val="bg1">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5387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6649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8054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9316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0626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1888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3293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555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5936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7198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8603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9865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1175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52437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3842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5104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6247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7652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8914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flipH="1">
            <a:off x="35530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flipH="1">
            <a:off x="358322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H="1">
            <a:off x="36835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flipH="1">
            <a:off x="37137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flipH="1">
            <a:off x="38240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flipH="1">
            <a:off x="38542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flipH="1">
            <a:off x="39502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flipH="1">
            <a:off x="39804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flipH="1">
            <a:off x="40812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flipH="1">
            <a:off x="41114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H="1">
            <a:off x="42074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H="1">
            <a:off x="42376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flipH="1">
            <a:off x="43479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flipH="1">
            <a:off x="43781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flipH="1">
            <a:off x="44741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flipH="1">
            <a:off x="45043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flipH="1">
            <a:off x="46122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flipH="1">
            <a:off x="464245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flipH="1">
            <a:off x="47326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H="1">
            <a:off x="47628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flipH="1">
            <a:off x="4865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flipH="1">
            <a:off x="489611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flipH="1">
            <a:off x="499723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flipH="1">
            <a:off x="502742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flipH="1">
            <a:off x="51287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flipH="1">
            <a:off x="51589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flipH="1">
            <a:off x="52637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flipH="1">
            <a:off x="52939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flipH="1">
            <a:off x="53952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flipH="1">
            <a:off x="54254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flipH="1">
            <a:off x="5529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flipH="1">
            <a:off x="55592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flipH="1">
            <a:off x="56442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flipH="1">
            <a:off x="56744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flipH="1">
            <a:off x="57793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flipH="1">
            <a:off x="58095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flipH="1">
            <a:off x="59108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flipH="1">
            <a:off x="59410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0319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1581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2986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4248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65391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66796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68058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flipH="1">
            <a:off x="6043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flipH="1">
            <a:off x="60733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flipH="1">
            <a:off x="6178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flipH="1">
            <a:off x="62083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flipH="1">
            <a:off x="6309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flipH="1">
            <a:off x="63398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flipH="1">
            <a:off x="64434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flipH="1">
            <a:off x="64736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flipH="1">
            <a:off x="65586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flipH="1">
            <a:off x="65888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flipH="1">
            <a:off x="66937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flipH="1">
            <a:off x="6723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flipH="1">
            <a:off x="68252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flipH="1">
            <a:off x="68554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30128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31390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2795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34057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353670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flipH="1">
            <a:off x="302711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flipH="1">
            <a:off x="305730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H="1">
            <a:off x="31576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H="1">
            <a:off x="31878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flipH="1">
            <a:off x="32981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flipH="1">
            <a:off x="33283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flipH="1">
            <a:off x="34243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flipH="1">
            <a:off x="34545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flipH="1">
            <a:off x="35553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flipH="1">
            <a:off x="358552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8776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flipH="1">
            <a:off x="289193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flipH="1">
            <a:off x="29221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237079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249699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261843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27446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287561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flipH="1">
            <a:off x="23850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flipH="1">
            <a:off x="24152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flipH="1">
            <a:off x="251562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flipH="1">
            <a:off x="254581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flipH="1">
            <a:off x="263706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flipH="1">
            <a:off x="26672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flipH="1">
            <a:off x="27632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flipH="1">
            <a:off x="27934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flipH="1">
            <a:off x="289423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flipH="1">
            <a:off x="29244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211856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24477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flipH="1">
            <a:off x="213285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flipH="1">
            <a:off x="2163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flipH="1">
            <a:off x="226339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flipH="1">
            <a:off x="229358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99235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flipH="1">
            <a:off x="200664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flipH="1">
            <a:off x="203683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693685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706306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71773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178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4440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flipH="1">
            <a:off x="694790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flipH="1">
            <a:off x="697810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flipH="1">
            <a:off x="708168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flipH="1">
            <a:off x="711187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flipH="1">
            <a:off x="719693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flipH="1">
            <a:off x="7227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flipH="1">
            <a:off x="73319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flipH="1">
            <a:off x="7362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flipH="1">
            <a:off x="74634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flipH="1">
            <a:off x="7493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2576914" y="1599247"/>
            <a:ext cx="4695035" cy="400110"/>
          </a:xfrm>
          <a:prstGeom prst="rect">
            <a:avLst/>
          </a:prstGeom>
        </p:spPr>
        <p:txBody>
          <a:bodyPr wrap="square">
            <a:spAutoFit/>
          </a:bodyPr>
          <a:lstStyle/>
          <a:p>
            <a:r>
              <a:rPr lang="en-US" sz="2000" b="1" dirty="0">
                <a:solidFill>
                  <a:srgbClr val="595959"/>
                </a:solidFill>
              </a:rPr>
              <a:t>Introduction to SDTM s</a:t>
            </a:r>
          </a:p>
        </p:txBody>
      </p:sp>
      <p:sp>
        <p:nvSpPr>
          <p:cNvPr id="144" name="Rectangle 143"/>
          <p:cNvSpPr/>
          <p:nvPr/>
        </p:nvSpPr>
        <p:spPr>
          <a:xfrm>
            <a:off x="1986303" y="1588737"/>
            <a:ext cx="495650" cy="461665"/>
          </a:xfrm>
          <a:prstGeom prst="rect">
            <a:avLst/>
          </a:prstGeom>
        </p:spPr>
        <p:txBody>
          <a:bodyPr wrap="none" anchor="ctr">
            <a:spAutoFit/>
          </a:bodyPr>
          <a:lstStyle/>
          <a:p>
            <a:pPr algn="ctr"/>
            <a:r>
              <a:rPr lang="en-US" sz="2400" b="1" dirty="0" smtClean="0">
                <a:solidFill>
                  <a:srgbClr val="DF3E82"/>
                </a:solidFill>
              </a:rPr>
              <a:t>01</a:t>
            </a:r>
            <a:endParaRPr lang="en-US" sz="2400" b="1" dirty="0">
              <a:solidFill>
                <a:srgbClr val="DF3E82"/>
              </a:solidFill>
            </a:endParaRPr>
          </a:p>
        </p:txBody>
      </p:sp>
    </p:spTree>
    <p:extLst>
      <p:ext uri="{BB962C8B-B14F-4D97-AF65-F5344CB8AC3E}">
        <p14:creationId xmlns:p14="http://schemas.microsoft.com/office/powerpoint/2010/main" val="2797700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End of Session </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261798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246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SDTM - Benefits</a:t>
            </a:r>
          </a:p>
        </p:txBody>
      </p:sp>
      <p:sp>
        <p:nvSpPr>
          <p:cNvPr id="4" name="Text Placeholder 3"/>
          <p:cNvSpPr>
            <a:spLocks noGrp="1"/>
          </p:cNvSpPr>
          <p:nvPr>
            <p:ph type="body" sz="quarter" idx="10"/>
          </p:nvPr>
        </p:nvSpPr>
        <p:spPr/>
        <p:txBody>
          <a:bodyPr/>
          <a:lstStyle/>
          <a:p>
            <a:endParaRPr lang="en-US" dirty="0"/>
          </a:p>
        </p:txBody>
      </p:sp>
      <p:grpSp>
        <p:nvGrpSpPr>
          <p:cNvPr id="2" name="Group 1"/>
          <p:cNvGrpSpPr/>
          <p:nvPr/>
        </p:nvGrpSpPr>
        <p:grpSpPr>
          <a:xfrm>
            <a:off x="451911" y="769258"/>
            <a:ext cx="3902376" cy="567751"/>
            <a:chOff x="451910" y="1045029"/>
            <a:chExt cx="2590616" cy="567751"/>
          </a:xfrm>
        </p:grpSpPr>
        <p:sp>
          <p:nvSpPr>
            <p:cNvPr id="5" name="Flowchart: Stored Data 4"/>
            <p:cNvSpPr/>
            <p:nvPr/>
          </p:nvSpPr>
          <p:spPr>
            <a:xfrm rot="5400000">
              <a:off x="1497323" y="119130"/>
              <a:ext cx="499790" cy="2487509"/>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Rectangle 5"/>
            <p:cNvSpPr/>
            <p:nvPr/>
          </p:nvSpPr>
          <p:spPr>
            <a:xfrm>
              <a:off x="451910" y="1045029"/>
              <a:ext cx="2590616" cy="40617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FDA and PMDA require standards for their review</a:t>
              </a:r>
            </a:p>
          </p:txBody>
        </p:sp>
      </p:grpSp>
      <p:sp>
        <p:nvSpPr>
          <p:cNvPr id="7" name="Rectangle 6"/>
          <p:cNvSpPr/>
          <p:nvPr/>
        </p:nvSpPr>
        <p:spPr>
          <a:xfrm>
            <a:off x="456510" y="1217148"/>
            <a:ext cx="8458889" cy="954107"/>
          </a:xfrm>
          <a:prstGeom prst="rect">
            <a:avLst/>
          </a:prstGeom>
        </p:spPr>
        <p:txBody>
          <a:bodyPr wrap="square">
            <a:spAutoFit/>
          </a:bodyPr>
          <a:lstStyle/>
          <a:p>
            <a:pPr marL="285750" indent="-285750">
              <a:buClr>
                <a:srgbClr val="595959"/>
              </a:buClr>
              <a:buFont typeface="Wingdings" panose="05000000000000000000" pitchFamily="2" charset="2"/>
              <a:buChar char="§"/>
            </a:pPr>
            <a:r>
              <a:rPr lang="en-US" dirty="0"/>
              <a:t>Provides a standard for representation of data</a:t>
            </a:r>
          </a:p>
          <a:p>
            <a:pPr marL="285750" indent="-285750">
              <a:buClr>
                <a:srgbClr val="595959"/>
              </a:buClr>
              <a:buFont typeface="Wingdings" panose="05000000000000000000" pitchFamily="2" charset="2"/>
              <a:buChar char="§"/>
            </a:pPr>
            <a:r>
              <a:rPr lang="en-US" dirty="0"/>
              <a:t>Eases data review – facilitating standard tools</a:t>
            </a:r>
          </a:p>
          <a:p>
            <a:pPr marL="285750" indent="-285750">
              <a:buClr>
                <a:srgbClr val="595959"/>
              </a:buClr>
              <a:buFont typeface="Wingdings" panose="05000000000000000000" pitchFamily="2" charset="2"/>
              <a:buChar char="§"/>
            </a:pPr>
            <a:r>
              <a:rPr lang="en-US" dirty="0"/>
              <a:t>Provides guidance to handle atypical data</a:t>
            </a:r>
          </a:p>
          <a:p>
            <a:pPr marL="285750" indent="-285750">
              <a:buClr>
                <a:srgbClr val="595959"/>
              </a:buClr>
              <a:buFont typeface="Wingdings" panose="05000000000000000000" pitchFamily="2" charset="2"/>
              <a:buChar char="§"/>
            </a:pPr>
            <a:r>
              <a:rPr lang="en-US" dirty="0"/>
              <a:t>Standardizes non clinical, medical </a:t>
            </a:r>
            <a:r>
              <a:rPr lang="en-US" dirty="0" smtClean="0"/>
              <a:t>devices, </a:t>
            </a:r>
            <a:r>
              <a:rPr lang="en-US" dirty="0"/>
              <a:t>pharmacogenomics/ genetic study data</a:t>
            </a:r>
          </a:p>
        </p:txBody>
      </p:sp>
      <p:grpSp>
        <p:nvGrpSpPr>
          <p:cNvPr id="8" name="Group 7"/>
          <p:cNvGrpSpPr/>
          <p:nvPr/>
        </p:nvGrpSpPr>
        <p:grpSpPr>
          <a:xfrm>
            <a:off x="451911" y="2307773"/>
            <a:ext cx="3902376" cy="567751"/>
            <a:chOff x="451910" y="1045029"/>
            <a:chExt cx="2590616" cy="567751"/>
          </a:xfrm>
        </p:grpSpPr>
        <p:sp>
          <p:nvSpPr>
            <p:cNvPr id="9" name="Flowchart: Stored Data 8"/>
            <p:cNvSpPr/>
            <p:nvPr/>
          </p:nvSpPr>
          <p:spPr>
            <a:xfrm rot="5400000">
              <a:off x="1497323" y="119130"/>
              <a:ext cx="499790" cy="2487509"/>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451910" y="1045029"/>
              <a:ext cx="2590616" cy="406176"/>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Sponsor </a:t>
              </a:r>
              <a:r>
                <a:rPr lang="en-US" b="1" dirty="0" smtClean="0">
                  <a:solidFill>
                    <a:schemeClr val="bg1"/>
                  </a:solidFill>
                </a:rPr>
                <a:t>Benefits</a:t>
              </a:r>
              <a:endParaRPr lang="en-US" b="1" dirty="0">
                <a:solidFill>
                  <a:schemeClr val="bg1"/>
                </a:solidFill>
              </a:endParaRPr>
            </a:p>
          </p:txBody>
        </p:sp>
      </p:grpSp>
      <p:sp>
        <p:nvSpPr>
          <p:cNvPr id="11" name="Rectangle 10"/>
          <p:cNvSpPr/>
          <p:nvPr/>
        </p:nvSpPr>
        <p:spPr>
          <a:xfrm>
            <a:off x="456510" y="2755663"/>
            <a:ext cx="8458889" cy="1815882"/>
          </a:xfrm>
          <a:prstGeom prst="rect">
            <a:avLst/>
          </a:prstGeom>
        </p:spPr>
        <p:txBody>
          <a:bodyPr wrap="square">
            <a:spAutoFit/>
          </a:bodyPr>
          <a:lstStyle/>
          <a:p>
            <a:pPr marL="285750" indent="-285750">
              <a:buClr>
                <a:srgbClr val="595959"/>
              </a:buClr>
              <a:buFont typeface="Wingdings" panose="05000000000000000000" pitchFamily="2" charset="2"/>
              <a:buChar char="§"/>
            </a:pPr>
            <a:r>
              <a:rPr lang="en-US" dirty="0"/>
              <a:t>Standard and streamlined process in collecting, organizing, managing, analyzing and reporting of data</a:t>
            </a:r>
          </a:p>
          <a:p>
            <a:pPr marL="285750" indent="-285750">
              <a:buClr>
                <a:srgbClr val="595959"/>
              </a:buClr>
              <a:buFont typeface="Wingdings" panose="05000000000000000000" pitchFamily="2" charset="2"/>
              <a:buChar char="§"/>
            </a:pPr>
            <a:r>
              <a:rPr lang="en-US" dirty="0"/>
              <a:t>Flexibility to handle instream data changes protocol – CRF – data – Analysis</a:t>
            </a:r>
          </a:p>
          <a:p>
            <a:pPr marL="285750" indent="-285750">
              <a:buClr>
                <a:srgbClr val="595959"/>
              </a:buClr>
              <a:buFont typeface="Wingdings" panose="05000000000000000000" pitchFamily="2" charset="2"/>
              <a:buChar char="§"/>
            </a:pPr>
            <a:r>
              <a:rPr lang="en-US" dirty="0"/>
              <a:t>Eases implementation of data aggregation and warehouse creation; facilitating data mining and re-usability</a:t>
            </a:r>
          </a:p>
          <a:p>
            <a:pPr marL="285750" indent="-285750">
              <a:buClr>
                <a:srgbClr val="595959"/>
              </a:buClr>
              <a:buFont typeface="Wingdings" panose="05000000000000000000" pitchFamily="2" charset="2"/>
              <a:buChar char="§"/>
            </a:pPr>
            <a:r>
              <a:rPr lang="en-US" dirty="0"/>
              <a:t>Facilitates the process of data sharing</a:t>
            </a:r>
          </a:p>
          <a:p>
            <a:pPr marL="285750" indent="-285750">
              <a:buClr>
                <a:srgbClr val="595959"/>
              </a:buClr>
              <a:buFont typeface="Wingdings" panose="05000000000000000000" pitchFamily="2" charset="2"/>
              <a:buChar char="§"/>
            </a:pPr>
            <a:r>
              <a:rPr lang="en-US" dirty="0"/>
              <a:t>Shorter timelines for data review</a:t>
            </a:r>
          </a:p>
          <a:p>
            <a:pPr marL="285750" indent="-285750">
              <a:buClr>
                <a:srgbClr val="595959"/>
              </a:buClr>
              <a:buFont typeface="Wingdings" panose="05000000000000000000" pitchFamily="2" charset="2"/>
              <a:buChar char="§"/>
            </a:pPr>
            <a:r>
              <a:rPr lang="en-US" dirty="0"/>
              <a:t>Similar standards for submission across different HAs – cost and time benefits</a:t>
            </a:r>
          </a:p>
          <a:p>
            <a:pPr marL="285750" indent="-285750">
              <a:buClr>
                <a:srgbClr val="595959"/>
              </a:buClr>
              <a:buFont typeface="Wingdings" panose="05000000000000000000" pitchFamily="2" charset="2"/>
              <a:buChar char="§"/>
            </a:pPr>
            <a:r>
              <a:rPr lang="en-US" dirty="0"/>
              <a:t>Trial design standards and library for trial components</a:t>
            </a:r>
          </a:p>
          <a:p>
            <a:pPr marL="285750" indent="-285750">
              <a:buClr>
                <a:srgbClr val="595959"/>
              </a:buClr>
              <a:buFont typeface="Wingdings" panose="05000000000000000000" pitchFamily="2" charset="2"/>
              <a:buChar char="§"/>
            </a:pPr>
            <a:r>
              <a:rPr lang="en-US" dirty="0"/>
              <a:t>Accelerates and improves the submission process – efficient data submission</a:t>
            </a:r>
          </a:p>
        </p:txBody>
      </p:sp>
    </p:spTree>
    <p:extLst>
      <p:ext uri="{BB962C8B-B14F-4D97-AF65-F5344CB8AC3E}">
        <p14:creationId xmlns:p14="http://schemas.microsoft.com/office/powerpoint/2010/main" val="205795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SDTM and SDTM IG </a:t>
            </a:r>
            <a:endParaRPr lang="en-US" dirty="0"/>
          </a:p>
        </p:txBody>
      </p:sp>
      <p:sp>
        <p:nvSpPr>
          <p:cNvPr id="4" name="Text Placeholder 3"/>
          <p:cNvSpPr>
            <a:spLocks noGrp="1"/>
          </p:cNvSpPr>
          <p:nvPr>
            <p:ph type="body" sz="quarter" idx="10"/>
          </p:nvPr>
        </p:nvSpPr>
        <p:spPr/>
        <p:txBody>
          <a:bodyPr/>
          <a:lstStyle/>
          <a:p>
            <a:endParaRPr lang="en-US"/>
          </a:p>
        </p:txBody>
      </p:sp>
      <p:sp>
        <p:nvSpPr>
          <p:cNvPr id="6" name="Content Placeholder 6"/>
          <p:cNvSpPr txBox="1">
            <a:spLocks/>
          </p:cNvSpPr>
          <p:nvPr/>
        </p:nvSpPr>
        <p:spPr>
          <a:xfrm>
            <a:off x="675052" y="846109"/>
            <a:ext cx="8392747" cy="3394472"/>
          </a:xfrm>
          <a:prstGeom prst="rect">
            <a:avLst/>
          </a:prstGeom>
        </p:spPr>
        <p:txBody>
          <a:bodyPr vert="horz" lIns="68580" tIns="34290" rIns="68580" bIns="34290" rtlCol="0">
            <a:noAutofit/>
          </a:bodyPr>
          <a:lstStyle>
            <a:lvl1pPr marL="257175" indent="-257175" algn="l" defTabSz="685800" rtl="0" eaLnBrk="1" latinLnBrk="0" hangingPunct="1">
              <a:spcBef>
                <a:spcPct val="20000"/>
              </a:spcBef>
              <a:buClr>
                <a:srgbClr val="595959"/>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595959"/>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595959"/>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595959"/>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28600" indent="0">
              <a:spcBef>
                <a:spcPts val="600"/>
              </a:spcBef>
              <a:buFont typeface="Wingdings" pitchFamily="2" charset="2"/>
              <a:buNone/>
            </a:pPr>
            <a:endParaRPr lang="en-US" sz="1300" dirty="0"/>
          </a:p>
        </p:txBody>
      </p:sp>
      <p:sp>
        <p:nvSpPr>
          <p:cNvPr id="8" name="Isosceles Triangle 7"/>
          <p:cNvSpPr/>
          <p:nvPr/>
        </p:nvSpPr>
        <p:spPr>
          <a:xfrm rot="5400000">
            <a:off x="623360" y="1110037"/>
            <a:ext cx="180440" cy="118892"/>
          </a:xfrm>
          <a:prstGeom prst="triangle">
            <a:avLst/>
          </a:prstGeom>
          <a:solidFill>
            <a:srgbClr val="7CBF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p:cNvSpPr/>
          <p:nvPr/>
        </p:nvSpPr>
        <p:spPr>
          <a:xfrm rot="5400000">
            <a:off x="623360" y="1650546"/>
            <a:ext cx="180440" cy="118892"/>
          </a:xfrm>
          <a:prstGeom prst="triangle">
            <a:avLst/>
          </a:prstGeom>
          <a:solidFill>
            <a:srgbClr val="7CBF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127" y="2011658"/>
            <a:ext cx="5000625"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75052" y="1018055"/>
            <a:ext cx="7633700" cy="846386"/>
          </a:xfrm>
          <a:prstGeom prst="rect">
            <a:avLst/>
          </a:prstGeom>
          <a:noFill/>
        </p:spPr>
        <p:txBody>
          <a:bodyPr wrap="square" rtlCol="0">
            <a:spAutoFit/>
          </a:bodyPr>
          <a:lstStyle/>
          <a:p>
            <a:pPr marL="228600" indent="0">
              <a:spcBef>
                <a:spcPts val="600"/>
              </a:spcBef>
              <a:buFont typeface="Wingdings" pitchFamily="2" charset="2"/>
              <a:buNone/>
            </a:pPr>
            <a:r>
              <a:rPr lang="en-US" sz="1300" dirty="0">
                <a:latin typeface="+mj-lt"/>
                <a:cs typeface="Arial" pitchFamily="34" charset="0"/>
              </a:rPr>
              <a:t>One SDTM version can be referenced by multiple IGs.</a:t>
            </a:r>
          </a:p>
          <a:p>
            <a:pPr marL="228600" indent="0">
              <a:spcBef>
                <a:spcPts val="600"/>
              </a:spcBef>
              <a:buFont typeface="Wingdings" pitchFamily="2" charset="2"/>
              <a:buNone/>
            </a:pPr>
            <a:endParaRPr lang="en-US" sz="1300" dirty="0" smtClean="0">
              <a:latin typeface="+mj-lt"/>
              <a:cs typeface="Arial" pitchFamily="34" charset="0"/>
            </a:endParaRPr>
          </a:p>
          <a:p>
            <a:pPr marL="228600" indent="0">
              <a:spcBef>
                <a:spcPts val="600"/>
              </a:spcBef>
              <a:buFont typeface="Wingdings" pitchFamily="2" charset="2"/>
              <a:buNone/>
            </a:pPr>
            <a:r>
              <a:rPr lang="en-US" sz="1300" dirty="0" smtClean="0">
                <a:latin typeface="+mj-lt"/>
                <a:cs typeface="Arial" pitchFamily="34" charset="0"/>
              </a:rPr>
              <a:t>Each </a:t>
            </a:r>
            <a:r>
              <a:rPr lang="en-US" sz="1300" dirty="0">
                <a:latin typeface="+mj-lt"/>
                <a:cs typeface="Arial" pitchFamily="34" charset="0"/>
              </a:rPr>
              <a:t>IG will reference the SDTM version it is associated with.</a:t>
            </a: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881" y="2662888"/>
            <a:ext cx="6434209" cy="124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01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t>
            </a:r>
            <a:r>
              <a:rPr lang="en-US" dirty="0" smtClean="0"/>
              <a:t>1 </a:t>
            </a:r>
            <a:r>
              <a:rPr lang="en-US" dirty="0"/>
              <a:t>: </a:t>
            </a:r>
            <a:r>
              <a:rPr lang="en-US" dirty="0" smtClean="0"/>
              <a:t>Demographic Page – non standard</a:t>
            </a:r>
            <a:endParaRPr lang="en-US" dirty="0"/>
          </a:p>
        </p:txBody>
      </p:sp>
      <p:sp>
        <p:nvSpPr>
          <p:cNvPr id="5" name="Text Placeholder 4"/>
          <p:cNvSpPr>
            <a:spLocks noGrp="1"/>
          </p:cNvSpPr>
          <p:nvPr>
            <p:ph type="body" sz="quarter" idx="10"/>
          </p:nvPr>
        </p:nvSpPr>
        <p:spPr/>
        <p:txBody>
          <a:bodyPr/>
          <a:lstStyle/>
          <a:p>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9116"/>
          <a:stretch/>
        </p:blipFill>
        <p:spPr bwMode="auto">
          <a:xfrm>
            <a:off x="1194376" y="806455"/>
            <a:ext cx="6755248" cy="362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952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a:t>
            </a:r>
            <a:r>
              <a:rPr lang="en-US" dirty="0" smtClean="0"/>
              <a:t>2 : </a:t>
            </a:r>
            <a:r>
              <a:rPr lang="en-US" dirty="0"/>
              <a:t>Demographic </a:t>
            </a:r>
            <a:r>
              <a:rPr lang="en-US" dirty="0" smtClean="0"/>
              <a:t>Page – standard</a:t>
            </a:r>
            <a:endParaRPr lang="en-US" dirty="0"/>
          </a:p>
        </p:txBody>
      </p:sp>
      <p:sp>
        <p:nvSpPr>
          <p:cNvPr id="5" name="Text Placeholder 4"/>
          <p:cNvSpPr>
            <a:spLocks noGrp="1"/>
          </p:cNvSpPr>
          <p:nvPr>
            <p:ph type="body" sz="quarter" idx="10"/>
          </p:nvPr>
        </p:nvSpPr>
        <p:spPr/>
        <p:txBody>
          <a:bodyPr/>
          <a:lstStyle/>
          <a:p>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96226" y="761635"/>
            <a:ext cx="6560106" cy="3713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424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using </a:t>
            </a:r>
            <a:r>
              <a:rPr lang="en-US" dirty="0"/>
              <a:t>Example 1 </a:t>
            </a:r>
            <a:r>
              <a:rPr lang="en-US" dirty="0" smtClean="0"/>
              <a:t>&amp; </a:t>
            </a:r>
            <a:r>
              <a:rPr lang="en-US" dirty="0"/>
              <a:t>2</a:t>
            </a:r>
          </a:p>
        </p:txBody>
      </p:sp>
      <p:sp>
        <p:nvSpPr>
          <p:cNvPr id="5" name="Text Placeholder 4"/>
          <p:cNvSpPr>
            <a:spLocks noGrp="1"/>
          </p:cNvSpPr>
          <p:nvPr>
            <p:ph type="body" sz="quarter" idx="10"/>
          </p:nvPr>
        </p:nvSpPr>
        <p:spPr/>
        <p:txBody>
          <a:bodyPr/>
          <a:lstStyle/>
          <a:p>
            <a:endParaRPr lang="en-US" dirty="0"/>
          </a:p>
        </p:txBody>
      </p:sp>
      <p:grpSp>
        <p:nvGrpSpPr>
          <p:cNvPr id="35" name="Group 34"/>
          <p:cNvGrpSpPr/>
          <p:nvPr/>
        </p:nvGrpSpPr>
        <p:grpSpPr>
          <a:xfrm>
            <a:off x="1051463" y="1054099"/>
            <a:ext cx="5610595" cy="1991383"/>
            <a:chOff x="819234" y="967015"/>
            <a:chExt cx="5610595" cy="1991383"/>
          </a:xfrm>
        </p:grpSpPr>
        <p:grpSp>
          <p:nvGrpSpPr>
            <p:cNvPr id="11" name="Group 421"/>
            <p:cNvGrpSpPr/>
            <p:nvPr/>
          </p:nvGrpSpPr>
          <p:grpSpPr>
            <a:xfrm>
              <a:off x="1414921" y="967015"/>
              <a:ext cx="5014908" cy="583497"/>
              <a:chOff x="692130" y="1771650"/>
              <a:chExt cx="5216969" cy="923925"/>
            </a:xfrm>
          </p:grpSpPr>
          <p:sp>
            <p:nvSpPr>
              <p:cNvPr id="12" name="Rectangle 11"/>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p:cNvSpPr/>
              <p:nvPr/>
            </p:nvSpPr>
            <p:spPr>
              <a:xfrm>
                <a:off x="692130" y="1771650"/>
                <a:ext cx="5216969"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9" name="Group 8"/>
            <p:cNvGrpSpPr/>
            <p:nvPr/>
          </p:nvGrpSpPr>
          <p:grpSpPr>
            <a:xfrm>
              <a:off x="819234" y="1054099"/>
              <a:ext cx="675737" cy="702129"/>
              <a:chOff x="340263" y="850900"/>
              <a:chExt cx="536038" cy="534676"/>
            </a:xfrm>
          </p:grpSpPr>
          <p:sp>
            <p:nvSpPr>
              <p:cNvPr id="7" name="Flowchart: Stored Data 6"/>
              <p:cNvSpPr/>
              <p:nvPr/>
            </p:nvSpPr>
            <p:spPr>
              <a:xfrm rot="5400000">
                <a:off x="407620" y="916896"/>
                <a:ext cx="401323" cy="536038"/>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Rectangle 7"/>
              <p:cNvSpPr/>
              <p:nvPr/>
            </p:nvSpPr>
            <p:spPr>
              <a:xfrm>
                <a:off x="403760" y="850900"/>
                <a:ext cx="409040" cy="366793"/>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b="1" dirty="0">
                    <a:solidFill>
                      <a:schemeClr val="bg1"/>
                    </a:solidFill>
                  </a:rPr>
                  <a:t>1</a:t>
                </a:r>
              </a:p>
            </p:txBody>
          </p:sp>
        </p:grpSp>
        <p:sp>
          <p:nvSpPr>
            <p:cNvPr id="10" name="Rectangle 9"/>
            <p:cNvSpPr/>
            <p:nvPr/>
          </p:nvSpPr>
          <p:spPr>
            <a:xfrm>
              <a:off x="1641529" y="1097861"/>
              <a:ext cx="2066271" cy="369332"/>
            </a:xfrm>
            <a:prstGeom prst="rect">
              <a:avLst/>
            </a:prstGeom>
          </p:spPr>
          <p:txBody>
            <a:bodyPr wrap="none" anchor="ctr">
              <a:spAutoFit/>
            </a:bodyPr>
            <a:lstStyle/>
            <a:p>
              <a:r>
                <a:rPr lang="en-US" sz="1800" dirty="0"/>
                <a:t>What are Variables?</a:t>
              </a:r>
            </a:p>
          </p:txBody>
        </p:sp>
        <p:grpSp>
          <p:nvGrpSpPr>
            <p:cNvPr id="14" name="Group 421"/>
            <p:cNvGrpSpPr/>
            <p:nvPr/>
          </p:nvGrpSpPr>
          <p:grpSpPr>
            <a:xfrm>
              <a:off x="1414921" y="1649187"/>
              <a:ext cx="5014908" cy="583497"/>
              <a:chOff x="692130" y="1771650"/>
              <a:chExt cx="5216969" cy="923925"/>
            </a:xfrm>
          </p:grpSpPr>
          <p:sp>
            <p:nvSpPr>
              <p:cNvPr id="15" name="Rectangle 14"/>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p:cNvSpPr/>
              <p:nvPr/>
            </p:nvSpPr>
            <p:spPr>
              <a:xfrm>
                <a:off x="692130" y="1771650"/>
                <a:ext cx="5216969"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7" name="Group 16"/>
            <p:cNvGrpSpPr/>
            <p:nvPr/>
          </p:nvGrpSpPr>
          <p:grpSpPr>
            <a:xfrm>
              <a:off x="819234" y="1736271"/>
              <a:ext cx="675737" cy="702129"/>
              <a:chOff x="340263" y="850900"/>
              <a:chExt cx="536038" cy="534676"/>
            </a:xfrm>
          </p:grpSpPr>
          <p:sp>
            <p:nvSpPr>
              <p:cNvPr id="18" name="Flowchart: Stored Data 17"/>
              <p:cNvSpPr/>
              <p:nvPr/>
            </p:nvSpPr>
            <p:spPr>
              <a:xfrm rot="5400000">
                <a:off x="407620" y="916896"/>
                <a:ext cx="401323" cy="536038"/>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Rectangle 18"/>
              <p:cNvSpPr/>
              <p:nvPr/>
            </p:nvSpPr>
            <p:spPr>
              <a:xfrm>
                <a:off x="403760" y="850900"/>
                <a:ext cx="409040" cy="366793"/>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b="1" dirty="0" smtClean="0">
                    <a:solidFill>
                      <a:schemeClr val="bg1"/>
                    </a:solidFill>
                  </a:rPr>
                  <a:t>2</a:t>
                </a:r>
                <a:endParaRPr lang="en-US" sz="2400" b="1" dirty="0">
                  <a:solidFill>
                    <a:schemeClr val="bg1"/>
                  </a:solidFill>
                </a:endParaRPr>
              </a:p>
            </p:txBody>
          </p:sp>
        </p:grpSp>
        <p:sp>
          <p:nvSpPr>
            <p:cNvPr id="20" name="Rectangle 19"/>
            <p:cNvSpPr/>
            <p:nvPr/>
          </p:nvSpPr>
          <p:spPr>
            <a:xfrm>
              <a:off x="1641529" y="1780033"/>
              <a:ext cx="3006592" cy="369332"/>
            </a:xfrm>
            <a:prstGeom prst="rect">
              <a:avLst/>
            </a:prstGeom>
          </p:spPr>
          <p:txBody>
            <a:bodyPr wrap="none" anchor="ctr">
              <a:spAutoFit/>
            </a:bodyPr>
            <a:lstStyle/>
            <a:p>
              <a:r>
                <a:rPr lang="en-US" sz="1800" dirty="0" smtClean="0"/>
                <a:t>Comparison of  Example 1 &amp; 2</a:t>
              </a:r>
              <a:endParaRPr lang="en-US" sz="1800" dirty="0"/>
            </a:p>
          </p:txBody>
        </p:sp>
        <p:sp>
          <p:nvSpPr>
            <p:cNvPr id="23" name="Rectangle 22"/>
            <p:cNvSpPr/>
            <p:nvPr/>
          </p:nvSpPr>
          <p:spPr>
            <a:xfrm>
              <a:off x="1414921" y="2374901"/>
              <a:ext cx="5014908" cy="58349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889499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Key Terms in SDTMs</a:t>
            </a:r>
            <a:endParaRPr lang="en-US" dirty="0"/>
          </a:p>
        </p:txBody>
      </p:sp>
      <p:sp>
        <p:nvSpPr>
          <p:cNvPr id="2" name="Content Placeholder 1"/>
          <p:cNvSpPr>
            <a:spLocks noGrp="1"/>
          </p:cNvSpPr>
          <p:nvPr>
            <p:ph idx="1"/>
          </p:nvPr>
        </p:nvSpPr>
        <p:spPr>
          <a:xfrm>
            <a:off x="316180" y="386417"/>
            <a:ext cx="8511639" cy="3394472"/>
          </a:xfrm>
        </p:spPr>
        <p:txBody>
          <a:bodyPr/>
          <a:lstStyle/>
          <a:p>
            <a:pPr marL="231775" indent="0">
              <a:spcBef>
                <a:spcPts val="1200"/>
              </a:spcBef>
              <a:buNone/>
            </a:pPr>
            <a:endParaRPr lang="en-US" dirty="0" smtClean="0"/>
          </a:p>
          <a:p>
            <a:pPr marL="231775" indent="0">
              <a:spcBef>
                <a:spcPts val="1200"/>
              </a:spcBef>
              <a:buNone/>
            </a:pPr>
            <a:r>
              <a:rPr lang="en-US" dirty="0" smtClean="0"/>
              <a:t>The </a:t>
            </a:r>
            <a:r>
              <a:rPr lang="en-US" dirty="0"/>
              <a:t>model is built around the concept of </a:t>
            </a:r>
            <a:r>
              <a:rPr lang="en-US" u="sng" dirty="0"/>
              <a:t>O</a:t>
            </a:r>
            <a:r>
              <a:rPr lang="en-US" u="sng" dirty="0" smtClean="0"/>
              <a:t>bservations</a:t>
            </a:r>
            <a:r>
              <a:rPr lang="en-US" dirty="0" smtClean="0"/>
              <a:t>.</a:t>
            </a:r>
          </a:p>
          <a:p>
            <a:pPr marL="231775" indent="0">
              <a:spcBef>
                <a:spcPts val="1200"/>
              </a:spcBef>
              <a:buNone/>
            </a:pPr>
            <a:r>
              <a:rPr lang="en-US" dirty="0" smtClean="0"/>
              <a:t>Observations are  </a:t>
            </a:r>
            <a:r>
              <a:rPr lang="en-US" i="1" u="sng" dirty="0"/>
              <a:t>discrete pieces of information</a:t>
            </a:r>
            <a:r>
              <a:rPr lang="en-US" dirty="0"/>
              <a:t> collected during a study.</a:t>
            </a:r>
            <a:endParaRPr lang="en-US" dirty="0" smtClean="0"/>
          </a:p>
          <a:p>
            <a:pPr marL="231775" indent="0">
              <a:spcBef>
                <a:spcPts val="1200"/>
              </a:spcBef>
              <a:buNone/>
            </a:pPr>
            <a:r>
              <a:rPr lang="en-US" dirty="0" smtClean="0"/>
              <a:t>Observations </a:t>
            </a:r>
            <a:r>
              <a:rPr lang="en-US" dirty="0"/>
              <a:t>normally correspond to </a:t>
            </a:r>
            <a:r>
              <a:rPr lang="en-US" u="sng" dirty="0"/>
              <a:t>rows </a:t>
            </a:r>
            <a:r>
              <a:rPr lang="en-US" dirty="0"/>
              <a:t>in a dataset.</a:t>
            </a:r>
          </a:p>
          <a:p>
            <a:pPr marL="231775" indent="0">
              <a:spcBef>
                <a:spcPts val="1200"/>
              </a:spcBef>
              <a:buNone/>
            </a:pPr>
            <a:r>
              <a:rPr lang="en-US" dirty="0"/>
              <a:t>Each observation can be described by a series of named </a:t>
            </a:r>
            <a:r>
              <a:rPr lang="en-US" u="sng" dirty="0"/>
              <a:t>variables</a:t>
            </a:r>
            <a:r>
              <a:rPr lang="en-US" dirty="0"/>
              <a:t>. </a:t>
            </a:r>
            <a:endParaRPr lang="en-US" dirty="0" smtClean="0"/>
          </a:p>
          <a:p>
            <a:pPr marL="231775" indent="0">
              <a:spcBef>
                <a:spcPts val="1200"/>
              </a:spcBef>
              <a:buNone/>
            </a:pPr>
            <a:r>
              <a:rPr lang="en-US" dirty="0" smtClean="0"/>
              <a:t>Each </a:t>
            </a:r>
            <a:r>
              <a:rPr lang="en-US" dirty="0"/>
              <a:t>variable, </a:t>
            </a:r>
            <a:r>
              <a:rPr lang="en-US" dirty="0" smtClean="0"/>
              <a:t>normally </a:t>
            </a:r>
            <a:r>
              <a:rPr lang="en-US" i="1" u="sng" dirty="0"/>
              <a:t>corresponds to a column </a:t>
            </a:r>
            <a:r>
              <a:rPr lang="en-US" i="1" dirty="0"/>
              <a:t>in a dataset</a:t>
            </a:r>
            <a:r>
              <a:rPr lang="en-US" dirty="0"/>
              <a:t>, can be classified according to its </a:t>
            </a:r>
            <a:r>
              <a:rPr lang="en-US" u="sng" dirty="0"/>
              <a:t>Role</a:t>
            </a:r>
            <a:r>
              <a:rPr lang="en-US" dirty="0"/>
              <a:t>. </a:t>
            </a:r>
          </a:p>
          <a:p>
            <a:pPr marL="231775" indent="0">
              <a:spcBef>
                <a:spcPts val="1200"/>
              </a:spcBef>
              <a:buNone/>
            </a:pPr>
            <a:r>
              <a:rPr lang="en-US" dirty="0" smtClean="0"/>
              <a:t>A </a:t>
            </a:r>
            <a:r>
              <a:rPr lang="en-US" dirty="0"/>
              <a:t>domain is defined as a </a:t>
            </a:r>
            <a:r>
              <a:rPr lang="en-US" i="1" u="sng" dirty="0"/>
              <a:t>collection</a:t>
            </a:r>
            <a:r>
              <a:rPr lang="en-US" u="sng" dirty="0"/>
              <a:t> </a:t>
            </a:r>
            <a:r>
              <a:rPr lang="en-US" i="1" u="sng" dirty="0"/>
              <a:t>of observations </a:t>
            </a:r>
            <a:r>
              <a:rPr lang="en-US" i="1" dirty="0"/>
              <a:t>with a topic-specific commonality about a subject</a:t>
            </a:r>
            <a:r>
              <a:rPr lang="en-US" i="1" dirty="0" smtClean="0"/>
              <a:t>.</a:t>
            </a:r>
            <a:endParaRPr lang="en-US" i="1" dirty="0"/>
          </a:p>
        </p:txBody>
      </p:sp>
      <p:sp>
        <p:nvSpPr>
          <p:cNvPr id="3" name="Text Placeholder 2"/>
          <p:cNvSpPr>
            <a:spLocks noGrp="1"/>
          </p:cNvSpPr>
          <p:nvPr>
            <p:ph type="body" sz="quarter" idx="10"/>
          </p:nvPr>
        </p:nvSpPr>
        <p:spPr/>
        <p:txBody>
          <a:bodyPr/>
          <a:lstStyle/>
          <a:p>
            <a:endParaRPr lang="en-US" dirty="0"/>
          </a:p>
        </p:txBody>
      </p:sp>
      <p:grpSp>
        <p:nvGrpSpPr>
          <p:cNvPr id="17" name="Group 16"/>
          <p:cNvGrpSpPr/>
          <p:nvPr/>
        </p:nvGrpSpPr>
        <p:grpSpPr>
          <a:xfrm>
            <a:off x="356012" y="822306"/>
            <a:ext cx="159690" cy="180440"/>
            <a:chOff x="396810" y="746235"/>
            <a:chExt cx="159690" cy="180440"/>
          </a:xfrm>
        </p:grpSpPr>
        <p:sp>
          <p:nvSpPr>
            <p:cNvPr id="18" name="Isosceles Triangle 17"/>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335613" y="1192843"/>
            <a:ext cx="159690" cy="180440"/>
            <a:chOff x="396810" y="746235"/>
            <a:chExt cx="159690" cy="180440"/>
          </a:xfrm>
        </p:grpSpPr>
        <p:sp>
          <p:nvSpPr>
            <p:cNvPr id="21" name="Isosceles Triangle 20"/>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376411" y="2358977"/>
            <a:ext cx="159690" cy="180440"/>
            <a:chOff x="396810" y="746235"/>
            <a:chExt cx="159690" cy="180440"/>
          </a:xfrm>
        </p:grpSpPr>
        <p:sp>
          <p:nvSpPr>
            <p:cNvPr id="24" name="Isosceles Triangle 23"/>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356012" y="1595854"/>
            <a:ext cx="159690" cy="180440"/>
            <a:chOff x="396810" y="746235"/>
            <a:chExt cx="159690" cy="180440"/>
          </a:xfrm>
        </p:grpSpPr>
        <p:sp>
          <p:nvSpPr>
            <p:cNvPr id="38" name="Isosceles Triangle 37"/>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p:cNvGrpSpPr/>
          <p:nvPr/>
        </p:nvGrpSpPr>
        <p:grpSpPr>
          <a:xfrm>
            <a:off x="356012" y="1998910"/>
            <a:ext cx="159690" cy="180440"/>
            <a:chOff x="396810" y="746235"/>
            <a:chExt cx="159690" cy="180440"/>
          </a:xfrm>
        </p:grpSpPr>
        <p:sp>
          <p:nvSpPr>
            <p:cNvPr id="41" name="Isosceles Triangle 40"/>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p:nvGrpSpPr>
        <p:grpSpPr>
          <a:xfrm>
            <a:off x="361477" y="2737409"/>
            <a:ext cx="159690" cy="180440"/>
            <a:chOff x="396810" y="746235"/>
            <a:chExt cx="159690" cy="180440"/>
          </a:xfrm>
        </p:grpSpPr>
        <p:sp>
          <p:nvSpPr>
            <p:cNvPr id="44" name="Isosceles Triangle 43"/>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929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 </a:t>
            </a:r>
            <a:r>
              <a:rPr lang="en-US" dirty="0" smtClean="0"/>
              <a:t>Contents of </a:t>
            </a:r>
            <a:r>
              <a:rPr lang="en-US" dirty="0"/>
              <a:t>SDTM</a:t>
            </a:r>
          </a:p>
        </p:txBody>
      </p:sp>
      <p:sp>
        <p:nvSpPr>
          <p:cNvPr id="5" name="Text Placeholder 4"/>
          <p:cNvSpPr>
            <a:spLocks noGrp="1"/>
          </p:cNvSpPr>
          <p:nvPr>
            <p:ph type="body" sz="quarter" idx="10"/>
          </p:nvPr>
        </p:nvSpPr>
        <p:spPr/>
        <p:txBody>
          <a:bodyPr/>
          <a:lstStyle/>
          <a:p>
            <a:endParaRPr lang="en-US" dirty="0"/>
          </a:p>
        </p:txBody>
      </p:sp>
      <p:sp>
        <p:nvSpPr>
          <p:cNvPr id="2" name="Cloud Callout 1"/>
          <p:cNvSpPr/>
          <p:nvPr/>
        </p:nvSpPr>
        <p:spPr>
          <a:xfrm>
            <a:off x="6521736" y="2688592"/>
            <a:ext cx="2622264" cy="1580507"/>
          </a:xfrm>
          <a:prstGeom prst="cloudCallout">
            <a:avLst>
              <a:gd name="adj1" fmla="val -85481"/>
              <a:gd name="adj2" fmla="val -51092"/>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Here we have 4 observations and 6 variables. </a:t>
            </a:r>
            <a:endParaRPr lang="en-US"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55304397"/>
              </p:ext>
            </p:extLst>
          </p:nvPr>
        </p:nvGraphicFramePr>
        <p:xfrm>
          <a:off x="141247" y="680966"/>
          <a:ext cx="7285464" cy="1854200"/>
        </p:xfrm>
        <a:graphic>
          <a:graphicData uri="http://schemas.openxmlformats.org/drawingml/2006/table">
            <a:tbl>
              <a:tblPr firstRow="1" bandRow="1">
                <a:tableStyleId>{5C22544A-7EE6-4342-B048-85BDC9FD1C3A}</a:tableStyleId>
              </a:tblPr>
              <a:tblGrid>
                <a:gridCol w="1214244"/>
                <a:gridCol w="1214244"/>
                <a:gridCol w="1214244"/>
                <a:gridCol w="1214244"/>
                <a:gridCol w="1214244"/>
                <a:gridCol w="1214244"/>
              </a:tblGrid>
              <a:tr h="370840">
                <a:tc>
                  <a:txBody>
                    <a:bodyPr/>
                    <a:lstStyle/>
                    <a:p>
                      <a:r>
                        <a:rPr lang="en-US" sz="1200" dirty="0" smtClean="0"/>
                        <a:t>SUBJID</a:t>
                      </a:r>
                      <a:endParaRPr lang="en-US" sz="1200" dirty="0"/>
                    </a:p>
                  </a:txBody>
                  <a:tcPr/>
                </a:tc>
                <a:tc>
                  <a:txBody>
                    <a:bodyPr/>
                    <a:lstStyle/>
                    <a:p>
                      <a:r>
                        <a:rPr lang="en-US" sz="1200" dirty="0" smtClean="0"/>
                        <a:t>USUSBJID</a:t>
                      </a:r>
                      <a:endParaRPr lang="en-US" sz="1200" dirty="0"/>
                    </a:p>
                  </a:txBody>
                  <a:tcPr/>
                </a:tc>
                <a:tc>
                  <a:txBody>
                    <a:bodyPr/>
                    <a:lstStyle/>
                    <a:p>
                      <a:r>
                        <a:rPr lang="en-US" sz="1200" dirty="0" smtClean="0"/>
                        <a:t>BRTHDTC</a:t>
                      </a:r>
                      <a:endParaRPr lang="en-US" sz="1200" dirty="0"/>
                    </a:p>
                  </a:txBody>
                  <a:tcPr/>
                </a:tc>
                <a:tc>
                  <a:txBody>
                    <a:bodyPr/>
                    <a:lstStyle/>
                    <a:p>
                      <a:r>
                        <a:rPr lang="en-US" sz="1200" dirty="0" smtClean="0"/>
                        <a:t>SEX</a:t>
                      </a:r>
                      <a:endParaRPr lang="en-US" sz="1200" dirty="0"/>
                    </a:p>
                  </a:txBody>
                  <a:tcPr/>
                </a:tc>
                <a:tc>
                  <a:txBody>
                    <a:bodyPr/>
                    <a:lstStyle/>
                    <a:p>
                      <a:r>
                        <a:rPr lang="en-US" sz="1200" dirty="0" smtClean="0"/>
                        <a:t>RACE</a:t>
                      </a:r>
                      <a:endParaRPr lang="en-US" sz="1200" dirty="0"/>
                    </a:p>
                  </a:txBody>
                  <a:tcPr/>
                </a:tc>
                <a:tc>
                  <a:txBody>
                    <a:bodyPr/>
                    <a:lstStyle/>
                    <a:p>
                      <a:r>
                        <a:rPr lang="en-US" sz="1200" dirty="0" smtClean="0"/>
                        <a:t>ETHNIC</a:t>
                      </a:r>
                      <a:endParaRPr lang="en-US" sz="1200" dirty="0"/>
                    </a:p>
                  </a:txBody>
                  <a:tcPr/>
                </a:tc>
              </a:tr>
              <a:tr h="370840">
                <a:tc>
                  <a:txBody>
                    <a:bodyPr/>
                    <a:lstStyle/>
                    <a:p>
                      <a:r>
                        <a:rPr lang="en-US" sz="1200" dirty="0" smtClean="0"/>
                        <a:t>1001</a:t>
                      </a:r>
                      <a:endParaRPr lang="en-US" sz="1200" dirty="0"/>
                    </a:p>
                  </a:txBody>
                  <a:tcPr/>
                </a:tc>
                <a:tc>
                  <a:txBody>
                    <a:bodyPr/>
                    <a:lstStyle/>
                    <a:p>
                      <a:r>
                        <a:rPr lang="en-US" sz="1200" dirty="0" smtClean="0"/>
                        <a:t>XYZ12345-1001</a:t>
                      </a:r>
                      <a:endParaRPr lang="en-US" sz="1200" dirty="0"/>
                    </a:p>
                  </a:txBody>
                  <a:tcPr/>
                </a:tc>
                <a:tc>
                  <a:txBody>
                    <a:bodyPr/>
                    <a:lstStyle/>
                    <a:p>
                      <a:r>
                        <a:rPr lang="en-US" sz="1200" dirty="0" smtClean="0"/>
                        <a:t>2006-01-12</a:t>
                      </a:r>
                      <a:endParaRPr lang="en-US" sz="1200" dirty="0"/>
                    </a:p>
                  </a:txBody>
                  <a:tcPr/>
                </a:tc>
                <a:tc>
                  <a:txBody>
                    <a:bodyPr/>
                    <a:lstStyle/>
                    <a:p>
                      <a:r>
                        <a:rPr lang="en-US" sz="1200" dirty="0" smtClean="0"/>
                        <a:t>M</a:t>
                      </a:r>
                      <a:endParaRPr lang="en-US" sz="1200" dirty="0"/>
                    </a:p>
                  </a:txBody>
                  <a:tcPr/>
                </a:tc>
                <a:tc>
                  <a:txBody>
                    <a:bodyPr/>
                    <a:lstStyle/>
                    <a:p>
                      <a:r>
                        <a:rPr lang="en-US" sz="1200" dirty="0" smtClean="0"/>
                        <a:t>ASIAN</a:t>
                      </a:r>
                      <a:endParaRPr lang="en-US" sz="1200" dirty="0"/>
                    </a:p>
                  </a:txBody>
                  <a:tcPr/>
                </a:tc>
                <a:tc>
                  <a:txBody>
                    <a:bodyPr/>
                    <a:lstStyle/>
                    <a:p>
                      <a:r>
                        <a:rPr lang="en-US" sz="1200" dirty="0" smtClean="0"/>
                        <a:t>Non</a:t>
                      </a:r>
                      <a:r>
                        <a:rPr lang="en-US" sz="1200" baseline="0" dirty="0" smtClean="0"/>
                        <a:t> Hispanic</a:t>
                      </a:r>
                      <a:endParaRPr lang="en-US" sz="1200" dirty="0"/>
                    </a:p>
                  </a:txBody>
                  <a:tcPr/>
                </a:tc>
              </a:tr>
              <a:tr h="370840">
                <a:tc>
                  <a:txBody>
                    <a:bodyPr/>
                    <a:lstStyle/>
                    <a:p>
                      <a:r>
                        <a:rPr lang="en-US" sz="1200" dirty="0" smtClean="0"/>
                        <a:t>1002</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XYZ12345-1002</a:t>
                      </a:r>
                    </a:p>
                  </a:txBody>
                  <a:tcPr/>
                </a:tc>
                <a:tc>
                  <a:txBody>
                    <a:bodyPr/>
                    <a:lstStyle/>
                    <a:p>
                      <a:r>
                        <a:rPr lang="en-US" sz="1200" dirty="0" smtClean="0"/>
                        <a:t>1980-07-14</a:t>
                      </a:r>
                      <a:endParaRPr lang="en-US" sz="1200" dirty="0"/>
                    </a:p>
                  </a:txBody>
                  <a:tcPr/>
                </a:tc>
                <a:tc>
                  <a:txBody>
                    <a:bodyPr/>
                    <a:lstStyle/>
                    <a:p>
                      <a:r>
                        <a:rPr lang="en-US" sz="1200" dirty="0" smtClean="0"/>
                        <a:t>M</a:t>
                      </a:r>
                      <a:endParaRPr lang="en-US" sz="1200" dirty="0"/>
                    </a:p>
                  </a:txBody>
                  <a:tcPr/>
                </a:tc>
                <a:tc>
                  <a:txBody>
                    <a:bodyPr/>
                    <a:lstStyle/>
                    <a:p>
                      <a:r>
                        <a:rPr lang="en-US" sz="1200" dirty="0" smtClean="0"/>
                        <a:t>ASIAN</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Non</a:t>
                      </a:r>
                      <a:r>
                        <a:rPr lang="en-US" sz="1200" baseline="0" dirty="0" smtClean="0"/>
                        <a:t> Hispanic</a:t>
                      </a:r>
                      <a:endParaRPr lang="en-US" sz="1200" dirty="0" smtClean="0"/>
                    </a:p>
                  </a:txBody>
                  <a:tcPr/>
                </a:tc>
              </a:tr>
              <a:tr h="370840">
                <a:tc>
                  <a:txBody>
                    <a:bodyPr/>
                    <a:lstStyle/>
                    <a:p>
                      <a:r>
                        <a:rPr lang="en-US" sz="1200" dirty="0" smtClean="0"/>
                        <a:t>1003</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XYZ12345-1003</a:t>
                      </a:r>
                    </a:p>
                  </a:txBody>
                  <a:tcPr/>
                </a:tc>
                <a:tc>
                  <a:txBody>
                    <a:bodyPr/>
                    <a:lstStyle/>
                    <a:p>
                      <a:r>
                        <a:rPr lang="en-US" sz="1200" dirty="0" smtClean="0"/>
                        <a:t>1945-03-21</a:t>
                      </a:r>
                      <a:endParaRPr lang="en-US" sz="1200" dirty="0"/>
                    </a:p>
                  </a:txBody>
                  <a:tcPr/>
                </a:tc>
                <a:tc>
                  <a:txBody>
                    <a:bodyPr/>
                    <a:lstStyle/>
                    <a:p>
                      <a:r>
                        <a:rPr lang="en-US" sz="1200" dirty="0" smtClean="0"/>
                        <a:t>M</a:t>
                      </a:r>
                      <a:endParaRPr lang="en-US" sz="1200" dirty="0"/>
                    </a:p>
                  </a:txBody>
                  <a:tcPr/>
                </a:tc>
                <a:tc>
                  <a:txBody>
                    <a:bodyPr/>
                    <a:lstStyle/>
                    <a:p>
                      <a:r>
                        <a:rPr lang="en-US" sz="1200" dirty="0" smtClean="0"/>
                        <a:t>ASIAN</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Non</a:t>
                      </a:r>
                      <a:r>
                        <a:rPr lang="en-US" sz="1200" baseline="0" dirty="0" smtClean="0"/>
                        <a:t> Hispanic</a:t>
                      </a:r>
                      <a:endParaRPr lang="en-US" sz="1200" dirty="0" smtClean="0"/>
                    </a:p>
                  </a:txBody>
                  <a:tcPr/>
                </a:tc>
              </a:tr>
              <a:tr h="370840">
                <a:tc>
                  <a:txBody>
                    <a:bodyPr/>
                    <a:lstStyle/>
                    <a:p>
                      <a:r>
                        <a:rPr lang="en-US" sz="1200" dirty="0" smtClean="0"/>
                        <a:t>1004</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XYZ12345-1004</a:t>
                      </a:r>
                    </a:p>
                  </a:txBody>
                  <a:tcPr/>
                </a:tc>
                <a:tc>
                  <a:txBody>
                    <a:bodyPr/>
                    <a:lstStyle/>
                    <a:p>
                      <a:r>
                        <a:rPr lang="en-US" sz="1200" dirty="0" smtClean="0"/>
                        <a:t>2000-12-12</a:t>
                      </a:r>
                      <a:endParaRPr lang="en-US" sz="1200" dirty="0"/>
                    </a:p>
                  </a:txBody>
                  <a:tcPr/>
                </a:tc>
                <a:tc>
                  <a:txBody>
                    <a:bodyPr/>
                    <a:lstStyle/>
                    <a:p>
                      <a:r>
                        <a:rPr lang="en-US" sz="1200" dirty="0" smtClean="0"/>
                        <a:t>F</a:t>
                      </a:r>
                      <a:endParaRPr lang="en-US" sz="1200" dirty="0"/>
                    </a:p>
                  </a:txBody>
                  <a:tcPr/>
                </a:tc>
                <a:tc>
                  <a:txBody>
                    <a:bodyPr/>
                    <a:lstStyle/>
                    <a:p>
                      <a:r>
                        <a:rPr lang="en-US" sz="1200" dirty="0" smtClean="0"/>
                        <a:t>ASIAN</a:t>
                      </a:r>
                      <a:endParaRPr lang="en-US" sz="12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smtClean="0"/>
                        <a:t>Non</a:t>
                      </a:r>
                      <a:r>
                        <a:rPr lang="en-US" sz="1200" baseline="0" dirty="0" smtClean="0"/>
                        <a:t> Hispanic</a:t>
                      </a:r>
                      <a:endParaRPr lang="en-US" sz="1200" dirty="0" smtClean="0"/>
                    </a:p>
                  </a:txBody>
                  <a:tcPr/>
                </a:tc>
              </a:tr>
            </a:tbl>
          </a:graphicData>
        </a:graphic>
      </p:graphicFrame>
      <p:cxnSp>
        <p:nvCxnSpPr>
          <p:cNvPr id="7" name="Straight Arrow Connector 6"/>
          <p:cNvCxnSpPr/>
          <p:nvPr/>
        </p:nvCxnSpPr>
        <p:spPr>
          <a:xfrm>
            <a:off x="2802901" y="2280616"/>
            <a:ext cx="1601831" cy="1241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84106" y="2332233"/>
            <a:ext cx="165231" cy="1213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659579" y="2332233"/>
            <a:ext cx="720548" cy="1189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Left Arrow 12"/>
          <p:cNvSpPr/>
          <p:nvPr/>
        </p:nvSpPr>
        <p:spPr>
          <a:xfrm>
            <a:off x="7426711" y="791738"/>
            <a:ext cx="557562" cy="234176"/>
          </a:xfrm>
          <a:prstGeom prst="lef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064269" y="754937"/>
            <a:ext cx="851130" cy="307777"/>
          </a:xfrm>
          <a:prstGeom prst="rect">
            <a:avLst/>
          </a:prstGeom>
          <a:noFill/>
        </p:spPr>
        <p:txBody>
          <a:bodyPr wrap="none" rtlCol="0">
            <a:spAutoFit/>
          </a:bodyPr>
          <a:lstStyle/>
          <a:p>
            <a:r>
              <a:rPr lang="en-US" dirty="0" smtClean="0"/>
              <a:t>Variables</a:t>
            </a:r>
            <a:endParaRPr lang="en-US" dirty="0"/>
          </a:p>
        </p:txBody>
      </p:sp>
      <p:sp>
        <p:nvSpPr>
          <p:cNvPr id="15" name="TextBox 14"/>
          <p:cNvSpPr txBox="1"/>
          <p:nvPr/>
        </p:nvSpPr>
        <p:spPr>
          <a:xfrm>
            <a:off x="4105688" y="3657602"/>
            <a:ext cx="660374" cy="307777"/>
          </a:xfrm>
          <a:prstGeom prst="rect">
            <a:avLst/>
          </a:prstGeom>
          <a:noFill/>
        </p:spPr>
        <p:txBody>
          <a:bodyPr wrap="none" rtlCol="0">
            <a:spAutoFit/>
          </a:bodyPr>
          <a:lstStyle/>
          <a:p>
            <a:r>
              <a:rPr lang="en-US" dirty="0" smtClean="0"/>
              <a:t>Values</a:t>
            </a:r>
            <a:endParaRPr lang="en-US" dirty="0"/>
          </a:p>
        </p:txBody>
      </p:sp>
    </p:spTree>
    <p:extLst>
      <p:ext uri="{BB962C8B-B14F-4D97-AF65-F5344CB8AC3E}">
        <p14:creationId xmlns:p14="http://schemas.microsoft.com/office/powerpoint/2010/main" val="43450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p:bldP spid="15" grpId="0"/>
    </p:bldLst>
  </p:timing>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Separator Slide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Separator Slide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Separator Slide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Separator Slide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Separator Slide 5">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Separator Slide 6">
  <a:themeElements>
    <a:clrScheme name="TCS Color">
      <a:dk1>
        <a:sysClr val="windowText" lastClr="000000"/>
      </a:dk1>
      <a:lt1>
        <a:sysClr val="window" lastClr="FFFFFF"/>
      </a:lt1>
      <a:dk2>
        <a:srgbClr val="4B84C4"/>
      </a:dk2>
      <a:lt2>
        <a:srgbClr val="EEECE1"/>
      </a:lt2>
      <a:accent1>
        <a:srgbClr val="D6492A"/>
      </a:accent1>
      <a:accent2>
        <a:srgbClr val="B9AFA4"/>
      </a:accent2>
      <a:accent3>
        <a:srgbClr val="9BBB59"/>
      </a:accent3>
      <a:accent4>
        <a:srgbClr val="CDCA2F"/>
      </a:accent4>
      <a:accent5>
        <a:srgbClr val="FFDD3E"/>
      </a:accent5>
      <a:accent6>
        <a:srgbClr val="F1A334"/>
      </a:accent6>
      <a:hlink>
        <a:srgbClr val="000000"/>
      </a:hlink>
      <a:folHlink>
        <a:srgbClr val="A5A5A5"/>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8.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 PPT Template 2015_16x9</Template>
  <TotalTime>939</TotalTime>
  <Words>1776</Words>
  <Application>Microsoft Office PowerPoint</Application>
  <PresentationFormat>On-screen Show (16:9)</PresentationFormat>
  <Paragraphs>321</Paragraphs>
  <Slides>21</Slides>
  <Notes>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21</vt:i4>
      </vt:variant>
    </vt:vector>
  </HeadingPairs>
  <TitlesOfParts>
    <vt:vector size="34" baseType="lpstr">
      <vt:lpstr>Arial</vt:lpstr>
      <vt:lpstr>Calibri</vt:lpstr>
      <vt:lpstr>Courier New</vt:lpstr>
      <vt:lpstr>Myriad Pro</vt:lpstr>
      <vt:lpstr>Wingdings</vt:lpstr>
      <vt:lpstr>Corp PPT Template 2017_16x9</vt:lpstr>
      <vt:lpstr>Separator Slide 1</vt:lpstr>
      <vt:lpstr>Separator Slide 2</vt:lpstr>
      <vt:lpstr>Separator Slide 3</vt:lpstr>
      <vt:lpstr>Separator Slide 4</vt:lpstr>
      <vt:lpstr>Separator Slide 5</vt:lpstr>
      <vt:lpstr>Separator Slide 6</vt:lpstr>
      <vt:lpstr>Thank You</vt:lpstr>
      <vt:lpstr>Anagha Bhatkhande  Varsha Mahajan</vt:lpstr>
      <vt:lpstr>Agenda</vt:lpstr>
      <vt:lpstr>SDTM - Benefits</vt:lpstr>
      <vt:lpstr>SDTM and SDTM IG </vt:lpstr>
      <vt:lpstr>Example 1 : Demographic Page – non standard</vt:lpstr>
      <vt:lpstr>Example 2 : Demographic Page – standard</vt:lpstr>
      <vt:lpstr>Exercise using Example 1 &amp; 2</vt:lpstr>
      <vt:lpstr>Understanding Key Terms in SDTMs</vt:lpstr>
      <vt:lpstr>Understanding Contents of SDTM</vt:lpstr>
      <vt:lpstr>Data Captured During Clinical Trial</vt:lpstr>
      <vt:lpstr>Classification of Data</vt:lpstr>
      <vt:lpstr>SDTM Overview </vt:lpstr>
      <vt:lpstr>SDTM Overview : Data Class</vt:lpstr>
      <vt:lpstr>SDTM Overview : Variable Roles</vt:lpstr>
      <vt:lpstr>SDTM Overview : Qualifier classification</vt:lpstr>
      <vt:lpstr>SDTM Overview : Core Variable Classification</vt:lpstr>
      <vt:lpstr>SNAPSOT of Standard Domain </vt:lpstr>
      <vt:lpstr>List of SDTM Domain - IG 3.2</vt:lpstr>
      <vt:lpstr>Before and After SDTM</vt:lpstr>
      <vt:lpstr>PowerPoint Presentation</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Madhura  Mankar</dc:creator>
  <cp:lastModifiedBy>Varsha Mahajan</cp:lastModifiedBy>
  <cp:revision>133</cp:revision>
  <dcterms:created xsi:type="dcterms:W3CDTF">2015-09-29T05:13:53Z</dcterms:created>
  <dcterms:modified xsi:type="dcterms:W3CDTF">2017-10-29T20:11:46Z</dcterms:modified>
</cp:coreProperties>
</file>