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</p:sldMasterIdLst>
  <p:notesMasterIdLst>
    <p:notesMasterId r:id="rId18"/>
  </p:notesMasterIdLst>
  <p:sldIdLst>
    <p:sldId id="305" r:id="rId9"/>
    <p:sldId id="290" r:id="rId10"/>
    <p:sldId id="300" r:id="rId11"/>
    <p:sldId id="301" r:id="rId12"/>
    <p:sldId id="302" r:id="rId13"/>
    <p:sldId id="303" r:id="rId14"/>
    <p:sldId id="306" r:id="rId15"/>
    <p:sldId id="307" r:id="rId16"/>
    <p:sldId id="304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0F0F0"/>
    <a:srgbClr val="E4E4E4"/>
    <a:srgbClr val="D9D9D9"/>
    <a:srgbClr val="595959"/>
    <a:srgbClr val="C1EFFF"/>
    <a:srgbClr val="E9F5DB"/>
    <a:srgbClr val="ADDC7A"/>
    <a:srgbClr val="7CBF33"/>
    <a:srgbClr val="A2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 autoAdjust="0"/>
  </p:normalViewPr>
  <p:slideViewPr>
    <p:cSldViewPr snapToGrid="0">
      <p:cViewPr varScale="1">
        <p:scale>
          <a:sx n="57" d="100"/>
          <a:sy n="57" d="100"/>
        </p:scale>
        <p:origin x="840" y="60"/>
      </p:cViewPr>
      <p:guideLst>
        <p:guide orient="horz" pos="3312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10/29/2017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4190E-9D7B-4847-98AB-991B2B4274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rgbClr val="595959"/>
              </a:buClr>
              <a:defRPr/>
            </a:lvl1pPr>
            <a:lvl2pPr>
              <a:buClr>
                <a:srgbClr val="595959"/>
              </a:buClr>
              <a:defRPr/>
            </a:lvl2pPr>
            <a:lvl3pPr>
              <a:buClr>
                <a:srgbClr val="595959"/>
              </a:buClr>
              <a:defRPr/>
            </a:lvl3pPr>
            <a:lvl4pPr>
              <a:buClr>
                <a:srgbClr val="595959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56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10 I 2017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Anagha Bhatkhande </a:t>
            </a:r>
            <a:br>
              <a:rPr lang="en-US" dirty="0" smtClean="0"/>
            </a:br>
            <a:r>
              <a:rPr lang="en-US" dirty="0" smtClean="0"/>
              <a:t>Varsha Mahajan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Navigating Through Implementation Guide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30,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8338" y="1426278"/>
            <a:ext cx="8679462" cy="583497"/>
            <a:chOff x="388338" y="764468"/>
            <a:chExt cx="8391988" cy="583497"/>
          </a:xfrm>
        </p:grpSpPr>
        <p:sp>
          <p:nvSpPr>
            <p:cNvPr id="20" name="Rectangle 19"/>
            <p:cNvSpPr/>
            <p:nvPr/>
          </p:nvSpPr>
          <p:spPr>
            <a:xfrm>
              <a:off x="403760" y="1041177"/>
              <a:ext cx="8295739" cy="30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127000" dist="38100" dir="5400000" sx="95000" sy="95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88338" y="764468"/>
              <a:ext cx="8391988" cy="58349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8338" y="980368"/>
            <a:ext cx="8679462" cy="583497"/>
            <a:chOff x="388338" y="764468"/>
            <a:chExt cx="8391988" cy="583497"/>
          </a:xfrm>
        </p:grpSpPr>
        <p:sp>
          <p:nvSpPr>
            <p:cNvPr id="16" name="Rectangle 15"/>
            <p:cNvSpPr/>
            <p:nvPr/>
          </p:nvSpPr>
          <p:spPr>
            <a:xfrm>
              <a:off x="403760" y="1041177"/>
              <a:ext cx="8295739" cy="306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127000" dist="38100" dir="5400000" sx="95000" sy="95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338" y="764468"/>
              <a:ext cx="8391988" cy="58349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IG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668" y="667264"/>
            <a:ext cx="8511639" cy="3394472"/>
          </a:xfrm>
        </p:spPr>
        <p:txBody>
          <a:bodyPr/>
          <a:lstStyle/>
          <a:p>
            <a:pPr marL="228600" indent="0">
              <a:spcBef>
                <a:spcPts val="1800"/>
              </a:spcBef>
              <a:buNone/>
            </a:pPr>
            <a:r>
              <a:rPr lang="en-US" sz="1600" dirty="0"/>
              <a:t>SDTM IG </a:t>
            </a:r>
            <a:r>
              <a:rPr lang="en-US" sz="1600" dirty="0" smtClean="0"/>
              <a:t> guides  </a:t>
            </a:r>
            <a:r>
              <a:rPr lang="en-US" sz="1600" dirty="0"/>
              <a:t>the </a:t>
            </a:r>
            <a:r>
              <a:rPr lang="en-US" sz="1600" dirty="0" smtClean="0"/>
              <a:t>organizations on  structure </a:t>
            </a:r>
            <a:r>
              <a:rPr lang="en-US" sz="1600" dirty="0"/>
              <a:t>and format of standard clinical trial tabulation </a:t>
            </a:r>
            <a:r>
              <a:rPr lang="en-US" sz="1600" dirty="0" smtClean="0"/>
              <a:t>datasets.</a:t>
            </a:r>
          </a:p>
          <a:p>
            <a:pPr marL="228600" indent="0">
              <a:spcBef>
                <a:spcPts val="1800"/>
              </a:spcBef>
              <a:buNone/>
            </a:pPr>
            <a:r>
              <a:rPr lang="en-US" sz="1600" dirty="0" smtClean="0"/>
              <a:t>These datasets are submitted </a:t>
            </a:r>
            <a:r>
              <a:rPr lang="en-US" sz="1600" dirty="0"/>
              <a:t>to a regulatory </a:t>
            </a:r>
            <a:r>
              <a:rPr lang="en-US" sz="1600" dirty="0" smtClean="0"/>
              <a:t>authority </a:t>
            </a:r>
            <a:r>
              <a:rPr lang="en-US" sz="1600" dirty="0"/>
              <a:t>such as the US Food and Drug Administration (FDA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28600" indent="0">
              <a:spcBef>
                <a:spcPts val="2400"/>
              </a:spcBef>
              <a:buNone/>
            </a:pPr>
            <a:r>
              <a:rPr lang="en-US" sz="1600" dirty="0" smtClean="0"/>
              <a:t>Current </a:t>
            </a:r>
            <a:r>
              <a:rPr lang="en-US" sz="1600" dirty="0"/>
              <a:t>version of IG is 3.2</a:t>
            </a:r>
          </a:p>
          <a:p>
            <a:pPr marL="228600" indent="0">
              <a:spcBef>
                <a:spcPts val="2400"/>
              </a:spcBef>
              <a:buNone/>
            </a:pPr>
            <a:r>
              <a:rPr lang="en-US" sz="1600" dirty="0"/>
              <a:t>The SDTMIG should be used in close concert with the current version of the CDISC Study Data Tabulation Model (SDTM, available at http://www.cdisc.org/sdtm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39997" y="735725"/>
            <a:ext cx="203726" cy="235825"/>
            <a:chOff x="339997" y="735725"/>
            <a:chExt cx="203726" cy="235825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299777" y="775945"/>
              <a:ext cx="235825" cy="155385"/>
            </a:xfrm>
            <a:prstGeom prst="triangle">
              <a:avLst/>
            </a:prstGeom>
            <a:solidFill>
              <a:srgbClr val="ADDC7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Isosceles Triangle 3"/>
            <p:cNvSpPr/>
            <p:nvPr/>
          </p:nvSpPr>
          <p:spPr>
            <a:xfrm rot="5400000">
              <a:off x="348118" y="775945"/>
              <a:ext cx="235825" cy="155385"/>
            </a:xfrm>
            <a:prstGeom prst="triangle">
              <a:avLst/>
            </a:prstGeom>
            <a:solidFill>
              <a:srgbClr val="7CBF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654" y="1585074"/>
            <a:ext cx="203726" cy="235825"/>
            <a:chOff x="339997" y="1773950"/>
            <a:chExt cx="203726" cy="235825"/>
          </a:xfrm>
        </p:grpSpPr>
        <p:sp>
          <p:nvSpPr>
            <p:cNvPr id="10" name="Isosceles Triangle 9"/>
            <p:cNvSpPr/>
            <p:nvPr/>
          </p:nvSpPr>
          <p:spPr>
            <a:xfrm rot="5400000">
              <a:off x="299777" y="1814170"/>
              <a:ext cx="235825" cy="155385"/>
            </a:xfrm>
            <a:prstGeom prst="triangle">
              <a:avLst/>
            </a:prstGeom>
            <a:solidFill>
              <a:srgbClr val="ADDC7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348118" y="1814170"/>
              <a:ext cx="235825" cy="155385"/>
            </a:xfrm>
            <a:prstGeom prst="triangle">
              <a:avLst/>
            </a:prstGeom>
            <a:solidFill>
              <a:srgbClr val="7CBF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9997" y="2218012"/>
            <a:ext cx="203726" cy="235825"/>
            <a:chOff x="339997" y="2364500"/>
            <a:chExt cx="203726" cy="235825"/>
          </a:xfrm>
        </p:grpSpPr>
        <p:sp>
          <p:nvSpPr>
            <p:cNvPr id="13" name="Isosceles Triangle 12"/>
            <p:cNvSpPr/>
            <p:nvPr/>
          </p:nvSpPr>
          <p:spPr>
            <a:xfrm rot="5400000">
              <a:off x="299777" y="2404720"/>
              <a:ext cx="235825" cy="155385"/>
            </a:xfrm>
            <a:prstGeom prst="triangle">
              <a:avLst/>
            </a:prstGeom>
            <a:solidFill>
              <a:srgbClr val="ADDC7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348118" y="2404720"/>
              <a:ext cx="235825" cy="155385"/>
            </a:xfrm>
            <a:prstGeom prst="triangle">
              <a:avLst/>
            </a:prstGeom>
            <a:solidFill>
              <a:srgbClr val="7CBF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1978" y="2938140"/>
            <a:ext cx="203726" cy="235825"/>
            <a:chOff x="339997" y="2364500"/>
            <a:chExt cx="203726" cy="235825"/>
          </a:xfrm>
        </p:grpSpPr>
        <p:sp>
          <p:nvSpPr>
            <p:cNvPr id="26" name="Isosceles Triangle 25"/>
            <p:cNvSpPr/>
            <p:nvPr/>
          </p:nvSpPr>
          <p:spPr>
            <a:xfrm rot="5400000">
              <a:off x="299777" y="2404720"/>
              <a:ext cx="235825" cy="155385"/>
            </a:xfrm>
            <a:prstGeom prst="triangle">
              <a:avLst/>
            </a:prstGeom>
            <a:solidFill>
              <a:srgbClr val="ADDC7A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348118" y="2404720"/>
              <a:ext cx="235825" cy="155385"/>
            </a:xfrm>
            <a:prstGeom prst="triangle">
              <a:avLst/>
            </a:prstGeom>
            <a:solidFill>
              <a:srgbClr val="7CBF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3970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804414"/>
            <a:ext cx="8343900" cy="376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6641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590550"/>
            <a:ext cx="8597900" cy="4006850"/>
          </a:xfrm>
          <a:prstGeom prst="rect">
            <a:avLst/>
          </a:prstGeom>
          <a:gradFill flip="none" rotWithShape="1">
            <a:gsLst>
              <a:gs pos="0">
                <a:srgbClr val="D9D9D9"/>
              </a:gs>
              <a:gs pos="50000">
                <a:srgbClr val="EEEEEE"/>
              </a:gs>
              <a:gs pos="100000">
                <a:srgbClr val="F0F0F0"/>
              </a:gs>
            </a:gsLst>
            <a:lin ang="189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SDTM IG Sections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7931" y="693709"/>
            <a:ext cx="8511639" cy="3394472"/>
          </a:xfrm>
        </p:spPr>
        <p:txBody>
          <a:bodyPr/>
          <a:lstStyle/>
          <a:p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1  Introduction:</a:t>
            </a:r>
          </a:p>
          <a:p>
            <a:pPr lvl="1">
              <a:spcBef>
                <a:spcPts val="0"/>
              </a:spcBef>
            </a:pPr>
            <a:r>
              <a:rPr lang="en-US" sz="1300" dirty="0" smtClean="0"/>
              <a:t>Overall </a:t>
            </a:r>
            <a:r>
              <a:rPr lang="en-US" sz="1300" dirty="0"/>
              <a:t>introduction </a:t>
            </a:r>
          </a:p>
          <a:p>
            <a:pPr lvl="1">
              <a:spcBef>
                <a:spcPts val="0"/>
              </a:spcBef>
            </a:pPr>
            <a:r>
              <a:rPr lang="en-US" sz="1300" dirty="0"/>
              <a:t>Describes changes from prior versions.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2  Fundamentals of the SDTM </a:t>
            </a:r>
          </a:p>
          <a:p>
            <a:pPr lvl="1">
              <a:spcBef>
                <a:spcPts val="0"/>
              </a:spcBef>
            </a:pPr>
            <a:r>
              <a:rPr lang="en-US" sz="1300" dirty="0" smtClean="0"/>
              <a:t>Basic </a:t>
            </a:r>
            <a:r>
              <a:rPr lang="en-US" sz="1300" dirty="0"/>
              <a:t>concepts of the SDTM</a:t>
            </a:r>
          </a:p>
          <a:p>
            <a:pPr lvl="1">
              <a:spcBef>
                <a:spcPts val="0"/>
              </a:spcBef>
            </a:pPr>
            <a:r>
              <a:rPr lang="en-US" sz="1300" dirty="0"/>
              <a:t>How this implementation guide should be used in concert with the SDTM.</a:t>
            </a:r>
          </a:p>
          <a:p>
            <a:pPr>
              <a:spcBef>
                <a:spcPts val="0"/>
              </a:spcBef>
            </a:pPr>
            <a:r>
              <a:rPr lang="en-US" sz="1300" b="1" dirty="0">
                <a:solidFill>
                  <a:srgbClr val="DF3E82"/>
                </a:solidFill>
              </a:rPr>
              <a:t>Section 3 – Submitting Data in Standard Format</a:t>
            </a:r>
            <a:r>
              <a:rPr lang="en-US" sz="1300" dirty="0"/>
              <a:t>, explains how to describe metadata for regulatory  submissions, and how to </a:t>
            </a:r>
            <a:r>
              <a:rPr lang="en-US" sz="1300" dirty="0" smtClean="0"/>
              <a:t>assess </a:t>
            </a:r>
            <a:r>
              <a:rPr lang="en-US" sz="1300" dirty="0"/>
              <a:t>conformance with the standards.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4 – Assumptions for Domain Models</a:t>
            </a:r>
            <a:r>
              <a:rPr lang="en-US" sz="1300" dirty="0"/>
              <a:t>, describes basic concepts, business rules, and assumptions  that should be taken into </a:t>
            </a:r>
            <a:r>
              <a:rPr lang="en-US" sz="1300" dirty="0" smtClean="0"/>
              <a:t>consideration </a:t>
            </a:r>
            <a:r>
              <a:rPr lang="en-US" sz="1300" dirty="0"/>
              <a:t>before applying the domain models.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5 – Models for Special-Purpose Domains</a:t>
            </a:r>
            <a:r>
              <a:rPr lang="en-US" sz="1300" dirty="0"/>
              <a:t>, describes special-purpose domains, including  Demographics, Comments, Subject Visits, </a:t>
            </a:r>
            <a:r>
              <a:rPr lang="en-US" sz="1300" dirty="0" smtClean="0"/>
              <a:t>and </a:t>
            </a:r>
            <a:r>
              <a:rPr lang="en-US" sz="1300" dirty="0"/>
              <a:t>Subject Elements.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6 – Domain Models Based on the General Observation Classes</a:t>
            </a:r>
            <a:r>
              <a:rPr lang="en-US" sz="1300" dirty="0" smtClean="0"/>
              <a:t>, provides specific metadata models based on the three general observation classes, along with assumptions and example data.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7 –</a:t>
            </a:r>
            <a:r>
              <a:rPr lang="en-US" sz="1300" b="1" dirty="0" smtClean="0">
                <a:solidFill>
                  <a:srgbClr val="DF3E82"/>
                </a:solidFill>
              </a:rPr>
              <a:t> </a:t>
            </a:r>
            <a:r>
              <a:rPr lang="en-US" sz="1300" b="1" dirty="0">
                <a:solidFill>
                  <a:srgbClr val="DF3E82"/>
                </a:solidFill>
              </a:rPr>
              <a:t>Trial Design Datasets</a:t>
            </a:r>
            <a:r>
              <a:rPr lang="en-US" sz="1300" dirty="0"/>
              <a:t>, provides specific metadata models, assumptions, and examples.</a:t>
            </a:r>
          </a:p>
          <a:p>
            <a:pPr>
              <a:spcBef>
                <a:spcPts val="0"/>
              </a:spcBef>
            </a:pPr>
            <a:r>
              <a:rPr lang="en-US" sz="1300" b="1" dirty="0" smtClean="0">
                <a:solidFill>
                  <a:srgbClr val="DF3E82"/>
                </a:solidFill>
              </a:rPr>
              <a:t>Section </a:t>
            </a:r>
            <a:r>
              <a:rPr lang="en-US" sz="1300" b="1" dirty="0">
                <a:solidFill>
                  <a:srgbClr val="DF3E82"/>
                </a:solidFill>
              </a:rPr>
              <a:t>8 – Representing Relationships and Data</a:t>
            </a:r>
            <a:r>
              <a:rPr lang="en-US" sz="1300" dirty="0"/>
              <a:t>, describes how to represent relationships between separate domains, datasets, and/or </a:t>
            </a:r>
            <a:r>
              <a:rPr lang="en-US" sz="1300" dirty="0" smtClean="0"/>
              <a:t>records</a:t>
            </a:r>
            <a:r>
              <a:rPr lang="en-US" sz="1300" dirty="0"/>
              <a:t>, and information to help sponsors determine where data belongs  in the SDTM.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00" b="1" dirty="0">
                <a:solidFill>
                  <a:srgbClr val="DF3E82"/>
                </a:solidFill>
              </a:rPr>
              <a:t>Appendices</a:t>
            </a:r>
            <a:r>
              <a:rPr lang="en-US" sz="1300" dirty="0">
                <a:solidFill>
                  <a:srgbClr val="DF3E82"/>
                </a:solidFill>
              </a:rPr>
              <a:t> </a:t>
            </a:r>
            <a:r>
              <a:rPr lang="en-US" sz="1300" dirty="0"/>
              <a:t>provide additional background material and describe other supplemental material relevant to implementation</a:t>
            </a:r>
            <a:r>
              <a:rPr lang="en-US" sz="1300" dirty="0" smtClean="0"/>
              <a:t>.</a:t>
            </a:r>
            <a:endParaRPr lang="en-US" sz="13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546600"/>
            <a:ext cx="8597900" cy="50800"/>
          </a:xfrm>
          <a:prstGeom prst="rect">
            <a:avLst/>
          </a:prstGeom>
          <a:solidFill>
            <a:srgbClr val="59595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410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EACH SECTION OF IG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200676"/>
              </p:ext>
            </p:extLst>
          </p:nvPr>
        </p:nvGraphicFramePr>
        <p:xfrm>
          <a:off x="542925" y="897606"/>
          <a:ext cx="8058150" cy="2846354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917575"/>
                <a:gridCol w="71405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Section</a:t>
                      </a:r>
                      <a:endParaRPr 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r>
                        <a:rPr lang="en-US" sz="1200" baseline="0" dirty="0" smtClean="0"/>
                        <a:t> will learn</a:t>
                      </a:r>
                      <a:endParaRPr lang="en-US" sz="12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1,2,3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</a:t>
                      </a:r>
                      <a:r>
                        <a:rPr lang="en-US" sz="1200" u="none" dirty="0" smtClean="0"/>
                        <a:t>key concepts for </a:t>
                      </a:r>
                      <a:r>
                        <a:rPr lang="en-US" sz="1200" b="1" u="sng" dirty="0" smtClean="0"/>
                        <a:t>preparing domains </a:t>
                      </a:r>
                      <a:r>
                        <a:rPr lang="en-US" sz="1200" dirty="0" smtClean="0"/>
                        <a:t>and </a:t>
                      </a:r>
                      <a:r>
                        <a:rPr lang="en-US" sz="1200" b="1" u="sng" dirty="0" smtClean="0"/>
                        <a:t>submitting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dirty="0" smtClean="0"/>
                        <a:t> data to regulatory authorities. 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4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are</a:t>
                      </a:r>
                      <a:r>
                        <a:rPr lang="en-US" sz="1200" baseline="0" dirty="0" smtClean="0"/>
                        <a:t> the </a:t>
                      </a:r>
                      <a:r>
                        <a:rPr lang="en-US" sz="1200" b="1" baseline="0" dirty="0" smtClean="0"/>
                        <a:t>assumption</a:t>
                      </a:r>
                      <a:r>
                        <a:rPr lang="en-US" sz="1200" baseline="0" dirty="0" smtClean="0"/>
                        <a:t> while creating different domains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5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Models for </a:t>
                      </a:r>
                      <a:r>
                        <a:rPr lang="en-US" sz="1200" b="1" dirty="0" smtClean="0"/>
                        <a:t>Special Purpose domains </a:t>
                      </a:r>
                      <a:r>
                        <a:rPr lang="en-US" sz="1200" dirty="0" smtClean="0"/>
                        <a:t>(You can refer back to Section 4 to link section 4 &amp; 5)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100" dirty="0" smtClean="0"/>
                        <a:t>(implementation examples for each domain help to understand how to apply the domain models for specific types of data)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6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</a:t>
                      </a:r>
                      <a:r>
                        <a:rPr lang="en-US" sz="1200" baseline="0" dirty="0" smtClean="0"/>
                        <a:t> Models based on </a:t>
                      </a:r>
                      <a:r>
                        <a:rPr lang="en-US" sz="1200" b="1" baseline="0" dirty="0" smtClean="0"/>
                        <a:t>General Observation classes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(implementation examples for each domain help to understand how to apply the domain models for specific types of data)</a:t>
                      </a:r>
                      <a:endParaRPr lang="en-US" sz="1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7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Trial</a:t>
                      </a:r>
                      <a:r>
                        <a:rPr lang="en-US" sz="1200" b="1" baseline="0" dirty="0" smtClean="0"/>
                        <a:t> Design Domains </a:t>
                      </a:r>
                      <a:r>
                        <a:rPr lang="en-US" sz="1200" dirty="0" smtClean="0"/>
                        <a:t>to understand the fundamentals of the Trial Design Model 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  8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Representing </a:t>
                      </a:r>
                      <a:r>
                        <a:rPr 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Relationships and Data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helps to understand </a:t>
                      </a:r>
                      <a:r>
                        <a:rPr lang="en-US" sz="1200" dirty="0" smtClean="0"/>
                        <a:t> how to express</a:t>
                      </a:r>
                    </a:p>
                    <a:p>
                      <a:r>
                        <a:rPr lang="en-US" sz="1200" dirty="0" smtClean="0"/>
                        <a:t>relationships between datasets, records and additional variables not specifically defined in the models.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  <a:tr h="461294"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Appendices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 smtClean="0"/>
                        <a:t>Appendix C – Controlled Terminology</a:t>
                      </a:r>
                      <a:r>
                        <a:rPr lang="en-US" sz="1200" dirty="0" smtClean="0"/>
                        <a:t>, in particular, describes how CDISC Terminology is centrally managed by the CDISC Controlled Terminology Team. CDISC terminology is updated on a quarterly</a:t>
                      </a:r>
                      <a:endParaRPr lang="en-US" sz="1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285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759200" y="1714500"/>
            <a:ext cx="1485900" cy="14011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9313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PAPER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31595"/>
              </p:ext>
            </p:extLst>
          </p:nvPr>
        </p:nvGraphicFramePr>
        <p:xfrm>
          <a:off x="3840560" y="1856873"/>
          <a:ext cx="1323180" cy="1116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Acrobat Document" showAsIcon="1" r:id="rId3" imgW="914400" imgH="771480" progId="AcroExch.Document.11">
                  <p:embed/>
                </p:oleObj>
              </mc:Choice>
              <mc:Fallback>
                <p:oleObj name="Acrobat Document" showAsIcon="1" r:id="rId3" imgW="914400" imgH="77148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560" y="1856873"/>
                        <a:ext cx="1323180" cy="1116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01605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verb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verb" cmd="0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3434" y="708917"/>
            <a:ext cx="738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dirty="0"/>
              <a:t>https://www.pharmasug.org/proceedings/2016/DS/PharmaSUG-2016-DS04.pdf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https://www.cdisc.org/standards/foundational/sdtmig</a:t>
            </a:r>
          </a:p>
        </p:txBody>
      </p:sp>
    </p:spTree>
    <p:extLst>
      <p:ext uri="{BB962C8B-B14F-4D97-AF65-F5344CB8AC3E}">
        <p14:creationId xmlns:p14="http://schemas.microsoft.com/office/powerpoint/2010/main" val="41921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End of Session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8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631</TotalTime>
  <Words>486</Words>
  <Application>Microsoft Office PowerPoint</Application>
  <PresentationFormat>On-screen Show (16:9)</PresentationFormat>
  <Paragraphs>48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Calibri</vt:lpstr>
      <vt:lpstr>Courier New</vt:lpstr>
      <vt:lpstr>Myriad Pro</vt:lpstr>
      <vt:lpstr>Wingdings</vt:lpstr>
      <vt:lpstr>Corp PPT Template 2017_16x9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Adobe Acrobat Document</vt:lpstr>
      <vt:lpstr>Anagha Bhatkhande  Varsha Mahajan</vt:lpstr>
      <vt:lpstr>About IG</vt:lpstr>
      <vt:lpstr>PowerPoint Presentation</vt:lpstr>
      <vt:lpstr>SDTM IG Sections</vt:lpstr>
      <vt:lpstr>Takeaway from EACH SECTION OF IG</vt:lpstr>
      <vt:lpstr>Reference PAPER </vt:lpstr>
      <vt:lpstr>References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83</cp:revision>
  <dcterms:created xsi:type="dcterms:W3CDTF">2015-09-29T05:13:53Z</dcterms:created>
  <dcterms:modified xsi:type="dcterms:W3CDTF">2017-10-29T20:21:37Z</dcterms:modified>
</cp:coreProperties>
</file>