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slideLayouts/slideLayout28.xml" ContentType="application/vnd.openxmlformats-officedocument.presentationml.slideLayout+xml"/>
  <Override PartName="/ppt/theme/theme7.xml" ContentType="application/vnd.openxmlformats-officedocument.theme+xml"/>
  <Override PartName="/ppt/slideLayouts/slideLayout2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3" r:id="rId2"/>
    <p:sldMasterId id="2147483695" r:id="rId3"/>
    <p:sldMasterId id="2147483697" r:id="rId4"/>
    <p:sldMasterId id="2147483699" r:id="rId5"/>
    <p:sldMasterId id="2147483701" r:id="rId6"/>
    <p:sldMasterId id="2147483703" r:id="rId7"/>
    <p:sldMasterId id="2147483705" r:id="rId8"/>
  </p:sldMasterIdLst>
  <p:notesMasterIdLst>
    <p:notesMasterId r:id="rId27"/>
  </p:notesMasterIdLst>
  <p:sldIdLst>
    <p:sldId id="364" r:id="rId9"/>
    <p:sldId id="363" r:id="rId10"/>
    <p:sldId id="361" r:id="rId11"/>
    <p:sldId id="362" r:id="rId12"/>
    <p:sldId id="348" r:id="rId13"/>
    <p:sldId id="349" r:id="rId14"/>
    <p:sldId id="350" r:id="rId15"/>
    <p:sldId id="352" r:id="rId16"/>
    <p:sldId id="355" r:id="rId17"/>
    <p:sldId id="357" r:id="rId18"/>
    <p:sldId id="356" r:id="rId19"/>
    <p:sldId id="358" r:id="rId20"/>
    <p:sldId id="354" r:id="rId21"/>
    <p:sldId id="365" r:id="rId22"/>
    <p:sldId id="353" r:id="rId23"/>
    <p:sldId id="360" r:id="rId24"/>
    <p:sldId id="359" r:id="rId25"/>
    <p:sldId id="329" r:id="rId2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2">
          <p15:clr>
            <a:srgbClr val="A4A3A4"/>
          </p15:clr>
        </p15:guide>
        <p15:guide id="2" pos="3840">
          <p15:clr>
            <a:srgbClr val="A4A3A4"/>
          </p15:clr>
        </p15:guide>
        <p15:guide id="3" orient="horz" pos="1620">
          <p15:clr>
            <a:srgbClr val="A4A3A4"/>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B0F0"/>
    <a:srgbClr val="DF3E82"/>
    <a:srgbClr val="FA9C12"/>
    <a:srgbClr val="FDE1B9"/>
    <a:srgbClr val="C1EFFF"/>
    <a:srgbClr val="E8E8E8"/>
    <a:srgbClr val="E0E0E0"/>
    <a:srgbClr val="AFAFAF"/>
    <a:srgbClr val="E7F4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7" autoAdjust="0"/>
    <p:restoredTop sz="74865" autoAdjust="0"/>
  </p:normalViewPr>
  <p:slideViewPr>
    <p:cSldViewPr snapToGrid="0">
      <p:cViewPr varScale="1">
        <p:scale>
          <a:sx n="69" d="100"/>
          <a:sy n="69" d="100"/>
        </p:scale>
        <p:origin x="672" y="48"/>
      </p:cViewPr>
      <p:guideLst>
        <p:guide orient="horz" pos="3312"/>
        <p:guide pos="3840"/>
        <p:guide orient="horz" pos="1620"/>
        <p:guide pos="2880"/>
      </p:guideLst>
    </p:cSldViewPr>
  </p:slideViewPr>
  <p:outlineViewPr>
    <p:cViewPr>
      <p:scale>
        <a:sx n="33" d="100"/>
        <a:sy n="33" d="100"/>
      </p:scale>
      <p:origin x="48" y="234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2B7362-32D1-40C2-AA81-071473E0D2F5}"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90C880C7-5D82-4EAC-BB9C-E2FAC6C37BA1}">
      <dgm:prSet phldrT="[Text]"/>
      <dgm:spPr>
        <a:solidFill>
          <a:schemeClr val="accent4">
            <a:lumMod val="20000"/>
            <a:lumOff val="80000"/>
          </a:schemeClr>
        </a:solidFill>
      </dgm:spPr>
      <dgm:t>
        <a:bodyPr/>
        <a:lstStyle/>
        <a:p>
          <a:r>
            <a:rPr lang="en-US" b="1" dirty="0" smtClean="0">
              <a:solidFill>
                <a:schemeClr val="tx1"/>
              </a:solidFill>
            </a:rPr>
            <a:t>System Organ Class</a:t>
          </a:r>
        </a:p>
        <a:p>
          <a:r>
            <a:rPr lang="en-US" dirty="0" smtClean="0">
              <a:solidFill>
                <a:schemeClr val="tx1"/>
              </a:solidFill>
            </a:rPr>
            <a:t>Gastrointestinal disorder</a:t>
          </a:r>
          <a:endParaRPr lang="en-US" dirty="0">
            <a:solidFill>
              <a:schemeClr val="tx1"/>
            </a:solidFill>
          </a:endParaRPr>
        </a:p>
      </dgm:t>
    </dgm:pt>
    <dgm:pt modelId="{ED630606-5024-405F-9DC5-1C8C4A8753FA}" type="parTrans" cxnId="{9F4E3503-B091-44F0-B8E3-6EC7577E0AED}">
      <dgm:prSet/>
      <dgm:spPr/>
      <dgm:t>
        <a:bodyPr/>
        <a:lstStyle/>
        <a:p>
          <a:endParaRPr lang="en-US"/>
        </a:p>
      </dgm:t>
    </dgm:pt>
    <dgm:pt modelId="{121CEBB1-0429-40FD-9266-828FA072D9E3}" type="sibTrans" cxnId="{9F4E3503-B091-44F0-B8E3-6EC7577E0AED}">
      <dgm:prSet/>
      <dgm:spPr/>
      <dgm:t>
        <a:bodyPr/>
        <a:lstStyle/>
        <a:p>
          <a:endParaRPr lang="en-US"/>
        </a:p>
      </dgm:t>
    </dgm:pt>
    <dgm:pt modelId="{DF337E53-239E-4C24-A7AF-768C386AC749}">
      <dgm:prSet phldrT="[Text]"/>
      <dgm:spPr>
        <a:solidFill>
          <a:schemeClr val="accent4">
            <a:lumMod val="40000"/>
            <a:lumOff val="60000"/>
          </a:schemeClr>
        </a:solidFill>
      </dgm:spPr>
      <dgm:t>
        <a:bodyPr/>
        <a:lstStyle/>
        <a:p>
          <a:r>
            <a:rPr lang="en-US" b="1" dirty="0" smtClean="0">
              <a:solidFill>
                <a:schemeClr val="tx1"/>
              </a:solidFill>
            </a:rPr>
            <a:t>High Level Group Term</a:t>
          </a:r>
        </a:p>
        <a:p>
          <a:r>
            <a:rPr lang="en-US" dirty="0" smtClean="0">
              <a:solidFill>
                <a:schemeClr val="tx1"/>
              </a:solidFill>
            </a:rPr>
            <a:t>Gastrointestinal signs and symptoms</a:t>
          </a:r>
          <a:endParaRPr lang="en-US" dirty="0">
            <a:solidFill>
              <a:schemeClr val="tx1"/>
            </a:solidFill>
          </a:endParaRPr>
        </a:p>
      </dgm:t>
    </dgm:pt>
    <dgm:pt modelId="{468F912E-98B9-4D6C-87BE-2B5B150EE97A}" type="parTrans" cxnId="{AF7329F0-AF96-40D0-8D92-E132F46AE842}">
      <dgm:prSet/>
      <dgm:spPr/>
      <dgm:t>
        <a:bodyPr/>
        <a:lstStyle/>
        <a:p>
          <a:endParaRPr lang="en-US"/>
        </a:p>
      </dgm:t>
    </dgm:pt>
    <dgm:pt modelId="{4BB4764E-9D4B-40C7-A205-083E11075464}" type="sibTrans" cxnId="{AF7329F0-AF96-40D0-8D92-E132F46AE842}">
      <dgm:prSet/>
      <dgm:spPr/>
      <dgm:t>
        <a:bodyPr/>
        <a:lstStyle/>
        <a:p>
          <a:endParaRPr lang="en-US"/>
        </a:p>
      </dgm:t>
    </dgm:pt>
    <dgm:pt modelId="{578534E9-9F5E-4E7A-AEFE-66BA1A7368DB}">
      <dgm:prSet phldrT="[Text]"/>
      <dgm:spPr>
        <a:solidFill>
          <a:schemeClr val="accent4">
            <a:lumMod val="60000"/>
            <a:lumOff val="40000"/>
          </a:schemeClr>
        </a:solidFill>
      </dgm:spPr>
      <dgm:t>
        <a:bodyPr/>
        <a:lstStyle/>
        <a:p>
          <a:r>
            <a:rPr lang="en-US" b="1" dirty="0" smtClean="0">
              <a:solidFill>
                <a:schemeClr val="tx1"/>
              </a:solidFill>
            </a:rPr>
            <a:t>High Level Term</a:t>
          </a:r>
        </a:p>
        <a:p>
          <a:r>
            <a:rPr lang="en-US" dirty="0" smtClean="0">
              <a:solidFill>
                <a:schemeClr val="tx1"/>
              </a:solidFill>
            </a:rPr>
            <a:t>Nausea and vomiting symptoms</a:t>
          </a:r>
          <a:endParaRPr lang="en-US" dirty="0">
            <a:solidFill>
              <a:schemeClr val="tx1"/>
            </a:solidFill>
          </a:endParaRPr>
        </a:p>
      </dgm:t>
    </dgm:pt>
    <dgm:pt modelId="{DBC581C7-2374-4C41-88B7-D2AE2F1FA649}" type="parTrans" cxnId="{2DA2F697-A68D-48F3-A787-0A1A0E6AC77C}">
      <dgm:prSet/>
      <dgm:spPr/>
      <dgm:t>
        <a:bodyPr/>
        <a:lstStyle/>
        <a:p>
          <a:endParaRPr lang="en-US"/>
        </a:p>
      </dgm:t>
    </dgm:pt>
    <dgm:pt modelId="{BCCEF1BC-99A9-4DA7-9DAC-36E3BF2EA451}" type="sibTrans" cxnId="{2DA2F697-A68D-48F3-A787-0A1A0E6AC77C}">
      <dgm:prSet/>
      <dgm:spPr/>
      <dgm:t>
        <a:bodyPr/>
        <a:lstStyle/>
        <a:p>
          <a:endParaRPr lang="en-US"/>
        </a:p>
      </dgm:t>
    </dgm:pt>
    <dgm:pt modelId="{54C1EF39-2D00-478B-9839-86734DDF595B}">
      <dgm:prSet phldrT="[Text]"/>
      <dgm:spPr>
        <a:solidFill>
          <a:schemeClr val="accent4">
            <a:lumMod val="75000"/>
          </a:schemeClr>
        </a:solidFill>
      </dgm:spPr>
      <dgm:t>
        <a:bodyPr/>
        <a:lstStyle/>
        <a:p>
          <a:r>
            <a:rPr lang="en-US" b="1" dirty="0" smtClean="0">
              <a:solidFill>
                <a:schemeClr val="tx1"/>
              </a:solidFill>
            </a:rPr>
            <a:t>Preferred Term</a:t>
          </a:r>
        </a:p>
        <a:p>
          <a:r>
            <a:rPr lang="en-US" dirty="0" smtClean="0">
              <a:solidFill>
                <a:schemeClr val="tx1"/>
              </a:solidFill>
            </a:rPr>
            <a:t>Nausea</a:t>
          </a:r>
          <a:endParaRPr lang="en-US" dirty="0">
            <a:solidFill>
              <a:schemeClr val="tx1"/>
            </a:solidFill>
          </a:endParaRPr>
        </a:p>
      </dgm:t>
    </dgm:pt>
    <dgm:pt modelId="{D3757771-4C3A-4060-B0A1-B0BF919A1AD8}" type="parTrans" cxnId="{DECDCB5C-2668-472C-BEE7-C48434CB2BB1}">
      <dgm:prSet/>
      <dgm:spPr/>
      <dgm:t>
        <a:bodyPr/>
        <a:lstStyle/>
        <a:p>
          <a:endParaRPr lang="en-US"/>
        </a:p>
      </dgm:t>
    </dgm:pt>
    <dgm:pt modelId="{1F4518F0-5FFF-469A-81E8-35A2C03D5842}" type="sibTrans" cxnId="{DECDCB5C-2668-472C-BEE7-C48434CB2BB1}">
      <dgm:prSet/>
      <dgm:spPr/>
      <dgm:t>
        <a:bodyPr/>
        <a:lstStyle/>
        <a:p>
          <a:endParaRPr lang="en-US"/>
        </a:p>
      </dgm:t>
    </dgm:pt>
    <dgm:pt modelId="{591B9A42-7BBB-457A-A3CF-3751DD616C72}">
      <dgm:prSet phldrT="[Text]"/>
      <dgm:spPr>
        <a:solidFill>
          <a:schemeClr val="accent4">
            <a:lumMod val="50000"/>
          </a:schemeClr>
        </a:solidFill>
      </dgm:spPr>
      <dgm:t>
        <a:bodyPr/>
        <a:lstStyle/>
        <a:p>
          <a:r>
            <a:rPr lang="en-US" b="1" dirty="0" smtClean="0">
              <a:solidFill>
                <a:schemeClr val="tx1"/>
              </a:solidFill>
            </a:rPr>
            <a:t>Lowest Level Term</a:t>
          </a:r>
        </a:p>
        <a:p>
          <a:r>
            <a:rPr lang="en-US" dirty="0" smtClean="0">
              <a:solidFill>
                <a:schemeClr val="tx1"/>
              </a:solidFill>
            </a:rPr>
            <a:t>Feeling queasy</a:t>
          </a:r>
          <a:endParaRPr lang="en-US" dirty="0">
            <a:solidFill>
              <a:schemeClr val="tx1"/>
            </a:solidFill>
          </a:endParaRPr>
        </a:p>
      </dgm:t>
    </dgm:pt>
    <dgm:pt modelId="{416641CC-0BF1-4574-8823-288A4CBDD20C}" type="parTrans" cxnId="{C20B5F37-3980-4FEA-A69C-023F92DF6351}">
      <dgm:prSet/>
      <dgm:spPr/>
      <dgm:t>
        <a:bodyPr/>
        <a:lstStyle/>
        <a:p>
          <a:endParaRPr lang="en-US"/>
        </a:p>
      </dgm:t>
    </dgm:pt>
    <dgm:pt modelId="{53E62443-13C0-4BC9-845A-32F3315CA60D}" type="sibTrans" cxnId="{C20B5F37-3980-4FEA-A69C-023F92DF6351}">
      <dgm:prSet/>
      <dgm:spPr/>
      <dgm:t>
        <a:bodyPr/>
        <a:lstStyle/>
        <a:p>
          <a:endParaRPr lang="en-US"/>
        </a:p>
      </dgm:t>
    </dgm:pt>
    <dgm:pt modelId="{E472C2BB-3C02-4F2D-810F-C9499E016D4F}" type="pres">
      <dgm:prSet presAssocID="{F02B7362-32D1-40C2-AA81-071473E0D2F5}" presName="Name0" presStyleCnt="0">
        <dgm:presLayoutVars>
          <dgm:resizeHandles/>
        </dgm:presLayoutVars>
      </dgm:prSet>
      <dgm:spPr/>
    </dgm:pt>
    <dgm:pt modelId="{09F33755-53F5-4712-B190-5711592639FF}" type="pres">
      <dgm:prSet presAssocID="{90C880C7-5D82-4EAC-BB9C-E2FAC6C37BA1}" presName="text" presStyleLbl="node1" presStyleIdx="0" presStyleCnt="5" custScaleX="145068">
        <dgm:presLayoutVars>
          <dgm:bulletEnabled val="1"/>
        </dgm:presLayoutVars>
      </dgm:prSet>
      <dgm:spPr/>
      <dgm:t>
        <a:bodyPr/>
        <a:lstStyle/>
        <a:p>
          <a:endParaRPr lang="en-US"/>
        </a:p>
      </dgm:t>
    </dgm:pt>
    <dgm:pt modelId="{347569C0-D358-4EA5-BBE1-471081209E25}" type="pres">
      <dgm:prSet presAssocID="{121CEBB1-0429-40FD-9266-828FA072D9E3}" presName="space" presStyleCnt="0"/>
      <dgm:spPr/>
    </dgm:pt>
    <dgm:pt modelId="{F118EC9F-E1C3-49A0-963B-EDB14A605403}" type="pres">
      <dgm:prSet presAssocID="{DF337E53-239E-4C24-A7AF-768C386AC749}" presName="text" presStyleLbl="node1" presStyleIdx="1" presStyleCnt="5">
        <dgm:presLayoutVars>
          <dgm:bulletEnabled val="1"/>
        </dgm:presLayoutVars>
      </dgm:prSet>
      <dgm:spPr/>
      <dgm:t>
        <a:bodyPr/>
        <a:lstStyle/>
        <a:p>
          <a:endParaRPr lang="en-US"/>
        </a:p>
      </dgm:t>
    </dgm:pt>
    <dgm:pt modelId="{DB9045EA-1833-4F1B-B534-50D32DBBC6AF}" type="pres">
      <dgm:prSet presAssocID="{4BB4764E-9D4B-40C7-A205-083E11075464}" presName="space" presStyleCnt="0"/>
      <dgm:spPr/>
    </dgm:pt>
    <dgm:pt modelId="{160BD5CD-2506-4AFD-ADAE-B1A4963593AC}" type="pres">
      <dgm:prSet presAssocID="{578534E9-9F5E-4E7A-AEFE-66BA1A7368DB}" presName="text" presStyleLbl="node1" presStyleIdx="2" presStyleCnt="5" custScaleX="112619">
        <dgm:presLayoutVars>
          <dgm:bulletEnabled val="1"/>
        </dgm:presLayoutVars>
      </dgm:prSet>
      <dgm:spPr/>
      <dgm:t>
        <a:bodyPr/>
        <a:lstStyle/>
        <a:p>
          <a:endParaRPr lang="en-US"/>
        </a:p>
      </dgm:t>
    </dgm:pt>
    <dgm:pt modelId="{7AB327D2-32BA-437C-AAD0-0DFD36E50E09}" type="pres">
      <dgm:prSet presAssocID="{BCCEF1BC-99A9-4DA7-9DAC-36E3BF2EA451}" presName="space" presStyleCnt="0"/>
      <dgm:spPr/>
    </dgm:pt>
    <dgm:pt modelId="{ECC70852-C0E5-49A5-82DF-BA4D670104D7}" type="pres">
      <dgm:prSet presAssocID="{54C1EF39-2D00-478B-9839-86734DDF595B}" presName="text" presStyleLbl="node1" presStyleIdx="3" presStyleCnt="5" custScaleX="232989">
        <dgm:presLayoutVars>
          <dgm:bulletEnabled val="1"/>
        </dgm:presLayoutVars>
      </dgm:prSet>
      <dgm:spPr/>
      <dgm:t>
        <a:bodyPr/>
        <a:lstStyle/>
        <a:p>
          <a:endParaRPr lang="en-US"/>
        </a:p>
      </dgm:t>
    </dgm:pt>
    <dgm:pt modelId="{0B442354-E31B-47EC-A643-4603F2A61277}" type="pres">
      <dgm:prSet presAssocID="{1F4518F0-5FFF-469A-81E8-35A2C03D5842}" presName="space" presStyleCnt="0"/>
      <dgm:spPr/>
    </dgm:pt>
    <dgm:pt modelId="{1844C8EE-7BDD-41A5-A599-5ADBA5B4778D}" type="pres">
      <dgm:prSet presAssocID="{591B9A42-7BBB-457A-A3CF-3751DD616C72}" presName="text" presStyleLbl="node1" presStyleIdx="4" presStyleCnt="5" custScaleX="192937">
        <dgm:presLayoutVars>
          <dgm:bulletEnabled val="1"/>
        </dgm:presLayoutVars>
      </dgm:prSet>
      <dgm:spPr/>
      <dgm:t>
        <a:bodyPr/>
        <a:lstStyle/>
        <a:p>
          <a:endParaRPr lang="en-US"/>
        </a:p>
      </dgm:t>
    </dgm:pt>
  </dgm:ptLst>
  <dgm:cxnLst>
    <dgm:cxn modelId="{DECDCB5C-2668-472C-BEE7-C48434CB2BB1}" srcId="{F02B7362-32D1-40C2-AA81-071473E0D2F5}" destId="{54C1EF39-2D00-478B-9839-86734DDF595B}" srcOrd="3" destOrd="0" parTransId="{D3757771-4C3A-4060-B0A1-B0BF919A1AD8}" sibTransId="{1F4518F0-5FFF-469A-81E8-35A2C03D5842}"/>
    <dgm:cxn modelId="{F21FFDE9-F660-4E1B-999C-13955FF49C84}" type="presOf" srcId="{DF337E53-239E-4C24-A7AF-768C386AC749}" destId="{F118EC9F-E1C3-49A0-963B-EDB14A605403}" srcOrd="0" destOrd="0" presId="urn:diagrams.loki3.com/VaryingWidthList"/>
    <dgm:cxn modelId="{AF7329F0-AF96-40D0-8D92-E132F46AE842}" srcId="{F02B7362-32D1-40C2-AA81-071473E0D2F5}" destId="{DF337E53-239E-4C24-A7AF-768C386AC749}" srcOrd="1" destOrd="0" parTransId="{468F912E-98B9-4D6C-87BE-2B5B150EE97A}" sibTransId="{4BB4764E-9D4B-40C7-A205-083E11075464}"/>
    <dgm:cxn modelId="{D04D1E83-188A-43C0-AA50-35DA938C4DF2}" type="presOf" srcId="{578534E9-9F5E-4E7A-AEFE-66BA1A7368DB}" destId="{160BD5CD-2506-4AFD-ADAE-B1A4963593AC}" srcOrd="0" destOrd="0" presId="urn:diagrams.loki3.com/VaryingWidthList"/>
    <dgm:cxn modelId="{2C7AB27E-6004-497D-B3E6-3CAA6626DF78}" type="presOf" srcId="{90C880C7-5D82-4EAC-BB9C-E2FAC6C37BA1}" destId="{09F33755-53F5-4712-B190-5711592639FF}" srcOrd="0" destOrd="0" presId="urn:diagrams.loki3.com/VaryingWidthList"/>
    <dgm:cxn modelId="{F22F6DA7-9E60-418B-89A6-8189F57023F8}" type="presOf" srcId="{F02B7362-32D1-40C2-AA81-071473E0D2F5}" destId="{E472C2BB-3C02-4F2D-810F-C9499E016D4F}" srcOrd="0" destOrd="0" presId="urn:diagrams.loki3.com/VaryingWidthList"/>
    <dgm:cxn modelId="{2DA2F697-A68D-48F3-A787-0A1A0E6AC77C}" srcId="{F02B7362-32D1-40C2-AA81-071473E0D2F5}" destId="{578534E9-9F5E-4E7A-AEFE-66BA1A7368DB}" srcOrd="2" destOrd="0" parTransId="{DBC581C7-2374-4C41-88B7-D2AE2F1FA649}" sibTransId="{BCCEF1BC-99A9-4DA7-9DAC-36E3BF2EA451}"/>
    <dgm:cxn modelId="{FC268D43-5FC3-40E1-B079-7DE72D0B0662}" type="presOf" srcId="{54C1EF39-2D00-478B-9839-86734DDF595B}" destId="{ECC70852-C0E5-49A5-82DF-BA4D670104D7}" srcOrd="0" destOrd="0" presId="urn:diagrams.loki3.com/VaryingWidthList"/>
    <dgm:cxn modelId="{09CF92D0-4634-4D03-9C33-63505F217C4E}" type="presOf" srcId="{591B9A42-7BBB-457A-A3CF-3751DD616C72}" destId="{1844C8EE-7BDD-41A5-A599-5ADBA5B4778D}" srcOrd="0" destOrd="0" presId="urn:diagrams.loki3.com/VaryingWidthList"/>
    <dgm:cxn modelId="{C20B5F37-3980-4FEA-A69C-023F92DF6351}" srcId="{F02B7362-32D1-40C2-AA81-071473E0D2F5}" destId="{591B9A42-7BBB-457A-A3CF-3751DD616C72}" srcOrd="4" destOrd="0" parTransId="{416641CC-0BF1-4574-8823-288A4CBDD20C}" sibTransId="{53E62443-13C0-4BC9-845A-32F3315CA60D}"/>
    <dgm:cxn modelId="{9F4E3503-B091-44F0-B8E3-6EC7577E0AED}" srcId="{F02B7362-32D1-40C2-AA81-071473E0D2F5}" destId="{90C880C7-5D82-4EAC-BB9C-E2FAC6C37BA1}" srcOrd="0" destOrd="0" parTransId="{ED630606-5024-405F-9DC5-1C8C4A8753FA}" sibTransId="{121CEBB1-0429-40FD-9266-828FA072D9E3}"/>
    <dgm:cxn modelId="{C02ADAD2-2C5A-4079-A5A1-E1AE0FD10849}" type="presParOf" srcId="{E472C2BB-3C02-4F2D-810F-C9499E016D4F}" destId="{09F33755-53F5-4712-B190-5711592639FF}" srcOrd="0" destOrd="0" presId="urn:diagrams.loki3.com/VaryingWidthList"/>
    <dgm:cxn modelId="{2F29BDFA-1F9C-46E4-BC61-680A01DBBB6F}" type="presParOf" srcId="{E472C2BB-3C02-4F2D-810F-C9499E016D4F}" destId="{347569C0-D358-4EA5-BBE1-471081209E25}" srcOrd="1" destOrd="0" presId="urn:diagrams.loki3.com/VaryingWidthList"/>
    <dgm:cxn modelId="{7687E34F-223E-4BBE-B10C-53F50F234CAF}" type="presParOf" srcId="{E472C2BB-3C02-4F2D-810F-C9499E016D4F}" destId="{F118EC9F-E1C3-49A0-963B-EDB14A605403}" srcOrd="2" destOrd="0" presId="urn:diagrams.loki3.com/VaryingWidthList"/>
    <dgm:cxn modelId="{536D0B18-E020-43D5-A9BE-7D3515EEB964}" type="presParOf" srcId="{E472C2BB-3C02-4F2D-810F-C9499E016D4F}" destId="{DB9045EA-1833-4F1B-B534-50D32DBBC6AF}" srcOrd="3" destOrd="0" presId="urn:diagrams.loki3.com/VaryingWidthList"/>
    <dgm:cxn modelId="{562228CA-1F47-4144-B875-4A59705F5EE6}" type="presParOf" srcId="{E472C2BB-3C02-4F2D-810F-C9499E016D4F}" destId="{160BD5CD-2506-4AFD-ADAE-B1A4963593AC}" srcOrd="4" destOrd="0" presId="urn:diagrams.loki3.com/VaryingWidthList"/>
    <dgm:cxn modelId="{2E33A770-774E-4778-9AC6-C4D8822FD562}" type="presParOf" srcId="{E472C2BB-3C02-4F2D-810F-C9499E016D4F}" destId="{7AB327D2-32BA-437C-AAD0-0DFD36E50E09}" srcOrd="5" destOrd="0" presId="urn:diagrams.loki3.com/VaryingWidthList"/>
    <dgm:cxn modelId="{B8732EB1-C0CF-4AF1-9070-C7DD551887F1}" type="presParOf" srcId="{E472C2BB-3C02-4F2D-810F-C9499E016D4F}" destId="{ECC70852-C0E5-49A5-82DF-BA4D670104D7}" srcOrd="6" destOrd="0" presId="urn:diagrams.loki3.com/VaryingWidthList"/>
    <dgm:cxn modelId="{6E5EDF64-53A6-4A41-9A17-3E8C5BBE9E50}" type="presParOf" srcId="{E472C2BB-3C02-4F2D-810F-C9499E016D4F}" destId="{0B442354-E31B-47EC-A643-4603F2A61277}" srcOrd="7" destOrd="0" presId="urn:diagrams.loki3.com/VaryingWidthList"/>
    <dgm:cxn modelId="{F6C4B109-D631-4DF2-9F12-0EA3FF902081}" type="presParOf" srcId="{E472C2BB-3C02-4F2D-810F-C9499E016D4F}" destId="{1844C8EE-7BDD-41A5-A599-5ADBA5B4778D}" srcOrd="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33755-53F5-4712-B190-5711592639FF}">
      <dsp:nvSpPr>
        <dsp:cNvPr id="0" name=""/>
        <dsp:cNvSpPr/>
      </dsp:nvSpPr>
      <dsp:spPr>
        <a:xfrm>
          <a:off x="1122222" y="1785"/>
          <a:ext cx="3851555" cy="780851"/>
        </a:xfrm>
        <a:prstGeom prst="rect">
          <a:avLst/>
        </a:prstGeom>
        <a:solidFill>
          <a:schemeClr val="accent4">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System Organ Class</a:t>
          </a:r>
        </a:p>
        <a:p>
          <a:pPr lvl="0" algn="ctr" defTabSz="889000">
            <a:lnSpc>
              <a:spcPct val="90000"/>
            </a:lnSpc>
            <a:spcBef>
              <a:spcPct val="0"/>
            </a:spcBef>
            <a:spcAft>
              <a:spcPct val="35000"/>
            </a:spcAft>
          </a:pPr>
          <a:r>
            <a:rPr lang="en-US" sz="2000" kern="1200" dirty="0" smtClean="0">
              <a:solidFill>
                <a:schemeClr val="tx1"/>
              </a:solidFill>
            </a:rPr>
            <a:t>Gastrointestinal disorder</a:t>
          </a:r>
          <a:endParaRPr lang="en-US" sz="2000" kern="1200" dirty="0">
            <a:solidFill>
              <a:schemeClr val="tx1"/>
            </a:solidFill>
          </a:endParaRPr>
        </a:p>
      </dsp:txBody>
      <dsp:txXfrm>
        <a:off x="1122222" y="1785"/>
        <a:ext cx="3851555" cy="780851"/>
      </dsp:txXfrm>
    </dsp:sp>
    <dsp:sp modelId="{F118EC9F-E1C3-49A0-963B-EDB14A605403}">
      <dsp:nvSpPr>
        <dsp:cNvPr id="0" name=""/>
        <dsp:cNvSpPr/>
      </dsp:nvSpPr>
      <dsp:spPr>
        <a:xfrm>
          <a:off x="1113000" y="821680"/>
          <a:ext cx="3870000" cy="780851"/>
        </a:xfrm>
        <a:prstGeom prst="rect">
          <a:avLst/>
        </a:prstGeom>
        <a:solidFill>
          <a:schemeClr val="accent4">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High Level Group Term</a:t>
          </a:r>
        </a:p>
        <a:p>
          <a:pPr lvl="0" algn="ctr" defTabSz="889000">
            <a:lnSpc>
              <a:spcPct val="90000"/>
            </a:lnSpc>
            <a:spcBef>
              <a:spcPct val="0"/>
            </a:spcBef>
            <a:spcAft>
              <a:spcPct val="35000"/>
            </a:spcAft>
          </a:pPr>
          <a:r>
            <a:rPr lang="en-US" sz="2000" kern="1200" dirty="0" smtClean="0">
              <a:solidFill>
                <a:schemeClr val="tx1"/>
              </a:solidFill>
            </a:rPr>
            <a:t>Gastrointestinal signs and symptoms</a:t>
          </a:r>
          <a:endParaRPr lang="en-US" sz="2000" kern="1200" dirty="0">
            <a:solidFill>
              <a:schemeClr val="tx1"/>
            </a:solidFill>
          </a:endParaRPr>
        </a:p>
      </dsp:txBody>
      <dsp:txXfrm>
        <a:off x="1113000" y="821680"/>
        <a:ext cx="3870000" cy="780851"/>
      </dsp:txXfrm>
    </dsp:sp>
    <dsp:sp modelId="{160BD5CD-2506-4AFD-ADAE-B1A4963593AC}">
      <dsp:nvSpPr>
        <dsp:cNvPr id="0" name=""/>
        <dsp:cNvSpPr/>
      </dsp:nvSpPr>
      <dsp:spPr>
        <a:xfrm>
          <a:off x="1122215" y="1641574"/>
          <a:ext cx="3851569" cy="780851"/>
        </a:xfrm>
        <a:prstGeom prst="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High Level Term</a:t>
          </a:r>
        </a:p>
        <a:p>
          <a:pPr lvl="0" algn="ctr" defTabSz="889000">
            <a:lnSpc>
              <a:spcPct val="90000"/>
            </a:lnSpc>
            <a:spcBef>
              <a:spcPct val="0"/>
            </a:spcBef>
            <a:spcAft>
              <a:spcPct val="35000"/>
            </a:spcAft>
          </a:pPr>
          <a:r>
            <a:rPr lang="en-US" sz="2000" kern="1200" dirty="0" smtClean="0">
              <a:solidFill>
                <a:schemeClr val="tx1"/>
              </a:solidFill>
            </a:rPr>
            <a:t>Nausea and vomiting symptoms</a:t>
          </a:r>
          <a:endParaRPr lang="en-US" sz="2000" kern="1200" dirty="0">
            <a:solidFill>
              <a:schemeClr val="tx1"/>
            </a:solidFill>
          </a:endParaRPr>
        </a:p>
      </dsp:txBody>
      <dsp:txXfrm>
        <a:off x="1122215" y="1641574"/>
        <a:ext cx="3851569" cy="780851"/>
      </dsp:txXfrm>
    </dsp:sp>
    <dsp:sp modelId="{ECC70852-C0E5-49A5-82DF-BA4D670104D7}">
      <dsp:nvSpPr>
        <dsp:cNvPr id="0" name=""/>
        <dsp:cNvSpPr/>
      </dsp:nvSpPr>
      <dsp:spPr>
        <a:xfrm>
          <a:off x="1055944" y="2461468"/>
          <a:ext cx="3984111" cy="780851"/>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Preferred Term</a:t>
          </a:r>
        </a:p>
        <a:p>
          <a:pPr lvl="0" algn="ctr" defTabSz="889000">
            <a:lnSpc>
              <a:spcPct val="90000"/>
            </a:lnSpc>
            <a:spcBef>
              <a:spcPct val="0"/>
            </a:spcBef>
            <a:spcAft>
              <a:spcPct val="35000"/>
            </a:spcAft>
          </a:pPr>
          <a:r>
            <a:rPr lang="en-US" sz="2000" kern="1200" dirty="0" smtClean="0">
              <a:solidFill>
                <a:schemeClr val="tx1"/>
              </a:solidFill>
            </a:rPr>
            <a:t>Nausea</a:t>
          </a:r>
          <a:endParaRPr lang="en-US" sz="2000" kern="1200" dirty="0">
            <a:solidFill>
              <a:schemeClr val="tx1"/>
            </a:solidFill>
          </a:endParaRPr>
        </a:p>
      </dsp:txBody>
      <dsp:txXfrm>
        <a:off x="1055944" y="2461468"/>
        <a:ext cx="3984111" cy="780851"/>
      </dsp:txXfrm>
    </dsp:sp>
    <dsp:sp modelId="{1844C8EE-7BDD-41A5-A599-5ADBA5B4778D}">
      <dsp:nvSpPr>
        <dsp:cNvPr id="0" name=""/>
        <dsp:cNvSpPr/>
      </dsp:nvSpPr>
      <dsp:spPr>
        <a:xfrm>
          <a:off x="1051102" y="3281362"/>
          <a:ext cx="3993795" cy="780851"/>
        </a:xfrm>
        <a:prstGeom prst="rect">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rPr>
            <a:t>Lowest Level Term</a:t>
          </a:r>
        </a:p>
        <a:p>
          <a:pPr lvl="0" algn="ctr" defTabSz="889000">
            <a:lnSpc>
              <a:spcPct val="90000"/>
            </a:lnSpc>
            <a:spcBef>
              <a:spcPct val="0"/>
            </a:spcBef>
            <a:spcAft>
              <a:spcPct val="35000"/>
            </a:spcAft>
          </a:pPr>
          <a:r>
            <a:rPr lang="en-US" sz="2000" kern="1200" dirty="0" smtClean="0">
              <a:solidFill>
                <a:schemeClr val="tx1"/>
              </a:solidFill>
            </a:rPr>
            <a:t>Feeling queasy</a:t>
          </a:r>
          <a:endParaRPr lang="en-US" sz="2000" kern="1200" dirty="0">
            <a:solidFill>
              <a:schemeClr val="tx1"/>
            </a:solidFill>
          </a:endParaRPr>
        </a:p>
      </dsp:txBody>
      <dsp:txXfrm>
        <a:off x="1051102" y="3281362"/>
        <a:ext cx="3993795" cy="780851"/>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6ACDD-C55B-4FC4-89E7-E9F98F22F217}" type="datetimeFigureOut">
              <a:rPr lang="en-US" smtClean="0"/>
              <a:t>10/29/2017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4190E-9D7B-4847-98AB-991B2B42748F}" type="slidenum">
              <a:rPr lang="en-US" smtClean="0"/>
              <a:t>‹#›</a:t>
            </a:fld>
            <a:endParaRPr lang="en-US" dirty="0"/>
          </a:p>
        </p:txBody>
      </p:sp>
    </p:spTree>
    <p:extLst>
      <p:ext uri="{BB962C8B-B14F-4D97-AF65-F5344CB8AC3E}">
        <p14:creationId xmlns:p14="http://schemas.microsoft.com/office/powerpoint/2010/main" val="328900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775" indent="0">
              <a:spcBef>
                <a:spcPts val="1200"/>
              </a:spcBef>
              <a:buNone/>
            </a:pPr>
            <a:r>
              <a:rPr lang="en-US" sz="1200" dirty="0" smtClean="0"/>
              <a:t>MedDRA : Developed by  ICH* in 1990  </a:t>
            </a:r>
          </a:p>
          <a:p>
            <a:pPr marL="231775" indent="0">
              <a:spcBef>
                <a:spcPts val="1200"/>
              </a:spcBef>
              <a:buNone/>
            </a:pPr>
            <a:r>
              <a:rPr lang="en-US" sz="1200" dirty="0" smtClean="0"/>
              <a:t>Highly specific standards of medical terminology</a:t>
            </a:r>
          </a:p>
          <a:p>
            <a:pPr marL="231775" indent="0">
              <a:spcBef>
                <a:spcPts val="1200"/>
              </a:spcBef>
              <a:buNone/>
            </a:pPr>
            <a:r>
              <a:rPr lang="en-US" sz="1200" dirty="0" smtClean="0"/>
              <a:t>Updated twice a year</a:t>
            </a:r>
          </a:p>
          <a:p>
            <a:pPr marL="231775" indent="0">
              <a:spcBef>
                <a:spcPts val="1200"/>
              </a:spcBef>
              <a:buNone/>
            </a:pPr>
            <a:r>
              <a:rPr lang="en-US" sz="1200" dirty="0" smtClean="0"/>
              <a:t>Useful for analysis as it codes the data into standard form</a:t>
            </a:r>
          </a:p>
          <a:p>
            <a:pPr marL="231775" indent="0">
              <a:spcBef>
                <a:spcPts val="1200"/>
              </a:spcBef>
              <a:buNone/>
            </a:pPr>
            <a:r>
              <a:rPr lang="en-US" sz="1200" dirty="0" smtClean="0"/>
              <a:t>Standardized MedDRA Queries (SMQs)  help in identification and retrieval of safety data.</a:t>
            </a:r>
          </a:p>
          <a:p>
            <a:pPr marL="231775" indent="0">
              <a:spcBef>
                <a:spcPts val="1200"/>
              </a:spcBef>
              <a:buNone/>
            </a:pPr>
            <a:r>
              <a:rPr lang="en-US" sz="1200" dirty="0" smtClean="0"/>
              <a:t>The SMQs are maintained with each release of MedDRA by the MSSO.</a:t>
            </a:r>
          </a:p>
          <a:p>
            <a:endParaRPr lang="en-US" altLang="en-US" dirty="0" smtClean="0"/>
          </a:p>
          <a:p>
            <a:endParaRPr lang="en-US" altLang="en-US" dirty="0" smtClean="0"/>
          </a:p>
          <a:p>
            <a:r>
              <a:rPr lang="en-US" altLang="en-US" dirty="0" smtClean="0"/>
              <a:t>Non-current </a:t>
            </a:r>
            <a:r>
              <a:rPr lang="en-US" altLang="en-US" dirty="0" smtClean="0"/>
              <a:t>terms are flagged at the LLT level within MedDRA</a:t>
            </a:r>
          </a:p>
          <a:p>
            <a:r>
              <a:rPr lang="en-US" altLang="en-US" dirty="0" smtClean="0"/>
              <a:t>Not recommended for continued use Not recommended for continued use</a:t>
            </a:r>
          </a:p>
          <a:p>
            <a:r>
              <a:rPr lang="en-US" altLang="en-US" dirty="0" smtClean="0"/>
              <a:t>Retained within the terminology to preserve historical data for retrieval and analysis</a:t>
            </a:r>
          </a:p>
          <a:p>
            <a:r>
              <a:rPr lang="en-US" altLang="en-US" dirty="0" smtClean="0"/>
              <a:t>Terms that are vague, ambiguous, out dated, truncated, or misspelled</a:t>
            </a:r>
          </a:p>
          <a:p>
            <a:r>
              <a:rPr lang="en-US" altLang="en-US" dirty="0" smtClean="0"/>
              <a:t>Terms derived from other terminologies that do not fit MedDRA rules</a:t>
            </a:r>
          </a:p>
        </p:txBody>
      </p:sp>
      <p:sp>
        <p:nvSpPr>
          <p:cNvPr id="4" name="Slide Number Placeholder 3"/>
          <p:cNvSpPr>
            <a:spLocks noGrp="1"/>
          </p:cNvSpPr>
          <p:nvPr>
            <p:ph type="sldNum" sz="quarter" idx="10"/>
          </p:nvPr>
        </p:nvSpPr>
        <p:spPr/>
        <p:txBody>
          <a:bodyPr/>
          <a:lstStyle/>
          <a:p>
            <a:fld id="{D8D4190E-9D7B-4847-98AB-991B2B42748F}" type="slidenum">
              <a:rPr lang="en-US" smtClean="0"/>
              <a:t>8</a:t>
            </a:fld>
            <a:endParaRPr lang="en-US" dirty="0"/>
          </a:p>
        </p:txBody>
      </p:sp>
    </p:spTree>
    <p:extLst>
      <p:ext uri="{BB962C8B-B14F-4D97-AF65-F5344CB8AC3E}">
        <p14:creationId xmlns:p14="http://schemas.microsoft.com/office/powerpoint/2010/main" val="159800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 AE is a term that is a unique representation of a specific event used for medical documentation and scientific analyses.</a:t>
            </a:r>
          </a:p>
          <a:p>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12</a:t>
            </a:fld>
            <a:endParaRPr lang="en-US" dirty="0"/>
          </a:p>
        </p:txBody>
      </p:sp>
    </p:spTree>
    <p:extLst>
      <p:ext uri="{BB962C8B-B14F-4D97-AF65-F5344CB8AC3E}">
        <p14:creationId xmlns:p14="http://schemas.microsoft.com/office/powerpoint/2010/main" val="109684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The submission dataset structure may differ from the structure at the time of collection. E.g. You may collect data at each visit in order to meet operational needs, but submit records that summarize the event and  report the highest level of severity, causality, seriousness etc. </a:t>
            </a:r>
            <a:endParaRPr lang="en-US" dirty="0"/>
          </a:p>
        </p:txBody>
      </p:sp>
      <p:sp>
        <p:nvSpPr>
          <p:cNvPr id="4" name="Slide Number Placeholder 3"/>
          <p:cNvSpPr>
            <a:spLocks noGrp="1"/>
          </p:cNvSpPr>
          <p:nvPr>
            <p:ph type="sldNum" sz="quarter" idx="10"/>
          </p:nvPr>
        </p:nvSpPr>
        <p:spPr/>
        <p:txBody>
          <a:bodyPr/>
          <a:lstStyle/>
          <a:p>
            <a:fld id="{D8D4190E-9D7B-4847-98AB-991B2B42748F}" type="slidenum">
              <a:rPr lang="en-US" smtClean="0"/>
              <a:t>17</a:t>
            </a:fld>
            <a:endParaRPr lang="en-US" dirty="0"/>
          </a:p>
        </p:txBody>
      </p:sp>
    </p:spTree>
    <p:extLst>
      <p:ext uri="{BB962C8B-B14F-4D97-AF65-F5344CB8AC3E}">
        <p14:creationId xmlns:p14="http://schemas.microsoft.com/office/powerpoint/2010/main" val="3146029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Date Format">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sp>
        <p:nvSpPr>
          <p:cNvPr id="2" name="Title 1"/>
          <p:cNvSpPr>
            <a:spLocks noGrp="1"/>
          </p:cNvSpPr>
          <p:nvPr>
            <p:ph type="ctrTitle"/>
          </p:nvPr>
        </p:nvSpPr>
        <p:spPr>
          <a:xfrm>
            <a:off x="381003" y="1560458"/>
            <a:ext cx="7157083" cy="397764"/>
          </a:xfrm>
        </p:spPr>
        <p:txBody>
          <a:bodyPr>
            <a:noAutofit/>
          </a:bodyPr>
          <a:lstStyle>
            <a:lvl1pPr algn="l">
              <a:defRPr sz="2300">
                <a:solidFill>
                  <a:schemeClr val="bg1"/>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81003" y="2006850"/>
            <a:ext cx="7157083" cy="342900"/>
          </a:xfrm>
        </p:spPr>
        <p:txBody>
          <a:bodyPr>
            <a:noAutofit/>
          </a:bodyPr>
          <a:lstStyle>
            <a:lvl1pPr marL="0" indent="0" algn="l">
              <a:buNone/>
              <a:defRPr sz="18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18" name="Text Placeholder 5"/>
          <p:cNvSpPr>
            <a:spLocks noGrp="1"/>
          </p:cNvSpPr>
          <p:nvPr>
            <p:ph type="body" sz="quarter" idx="11" hasCustomPrompt="1"/>
          </p:nvPr>
        </p:nvSpPr>
        <p:spPr>
          <a:xfrm>
            <a:off x="399646" y="4409776"/>
            <a:ext cx="1856666" cy="301760"/>
          </a:xfrm>
        </p:spPr>
        <p:txBody>
          <a:bodyPr>
            <a:noAutofit/>
          </a:bodyPr>
          <a:lstStyle>
            <a:lvl1pPr marL="0" indent="0">
              <a:buNone/>
              <a:defRPr sz="1400">
                <a:solidFill>
                  <a:schemeClr val="bg1"/>
                </a:solidFill>
                <a:latin typeface="+mj-lt"/>
              </a:defRPr>
            </a:lvl1pPr>
          </a:lstStyle>
          <a:p>
            <a:pPr lvl="0"/>
            <a:r>
              <a:rPr lang="en-US" dirty="0" smtClean="0"/>
              <a:t>Insert Date</a:t>
            </a: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099471"/>
            <a:ext cx="1840877" cy="843880"/>
          </a:xfrm>
          <a:prstGeom prst="rect">
            <a:avLst/>
          </a:prstGeom>
        </p:spPr>
      </p:pic>
      <p:sp>
        <p:nvSpPr>
          <p:cNvPr id="16" name="TextBox 15"/>
          <p:cNvSpPr txBox="1"/>
          <p:nvPr/>
        </p:nvSpPr>
        <p:spPr>
          <a:xfrm>
            <a:off x="6780738" y="4788205"/>
            <a:ext cx="2210862" cy="200055"/>
          </a:xfrm>
          <a:prstGeom prst="rect">
            <a:avLst/>
          </a:prstGeom>
          <a:noFill/>
        </p:spPr>
        <p:txBody>
          <a:bodyPr wrap="none" rtlCol="0">
            <a:spAutoFit/>
          </a:bodyPr>
          <a:lstStyle/>
          <a:p>
            <a:pPr algn="r"/>
            <a:r>
              <a:rPr lang="en-US" sz="700" dirty="0" smtClean="0">
                <a:solidFill>
                  <a:prstClr val="white"/>
                </a:solidFill>
                <a:latin typeface="+mj-lt"/>
              </a:rPr>
              <a:t>|   Copyright </a:t>
            </a:r>
            <a:r>
              <a:rPr lang="en-US" sz="700" dirty="0">
                <a:solidFill>
                  <a:prstClr val="white"/>
                </a:solidFill>
                <a:latin typeface="+mj-lt"/>
              </a:rPr>
              <a:t>© </a:t>
            </a:r>
            <a:r>
              <a:rPr lang="en-US" sz="700" dirty="0" smtClean="0">
                <a:solidFill>
                  <a:prstClr val="white"/>
                </a:solidFill>
                <a:latin typeface="+mj-lt"/>
              </a:rPr>
              <a:t>2017 Tata Consultancy Services Limited</a:t>
            </a:r>
            <a:endParaRPr lang="en-US" sz="700" dirty="0">
              <a:solidFill>
                <a:prstClr val="white"/>
              </a:solidFill>
              <a:latin typeface="+mj-lt"/>
            </a:endParaRPr>
          </a:p>
        </p:txBody>
      </p:sp>
      <p:sp>
        <p:nvSpPr>
          <p:cNvPr id="20" name="Text Placeholder 4"/>
          <p:cNvSpPr>
            <a:spLocks noGrp="1"/>
          </p:cNvSpPr>
          <p:nvPr>
            <p:ph type="body" sz="quarter" idx="14" hasCustomPrompt="1"/>
          </p:nvPr>
        </p:nvSpPr>
        <p:spPr>
          <a:xfrm>
            <a:off x="4610100" y="4787739"/>
            <a:ext cx="2286000" cy="152400"/>
          </a:xfrm>
        </p:spPr>
        <p:txBody>
          <a:bodyPr wrap="none">
            <a:noAutofit/>
          </a:bodyPr>
          <a:lstStyle>
            <a:lvl1pPr marL="0" indent="0" algn="r">
              <a:buNone/>
              <a:defRPr sz="800">
                <a:solidFill>
                  <a:schemeClr val="bg1"/>
                </a:solidFill>
                <a:latin typeface="+mj-lt"/>
              </a:defRPr>
            </a:lvl1pPr>
          </a:lstStyle>
          <a:p>
            <a:pPr lvl="0"/>
            <a:r>
              <a:rPr lang="en-US" dirty="0" smtClean="0"/>
              <a:t>Click to add Information Classification</a:t>
            </a:r>
            <a:endParaRPr lang="en-US" dirty="0"/>
          </a:p>
        </p:txBody>
      </p:sp>
      <p:grpSp>
        <p:nvGrpSpPr>
          <p:cNvPr id="19" name="Group 18"/>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2" name="Group 15"/>
            <p:cNvGrpSpPr/>
            <p:nvPr/>
          </p:nvGrpSpPr>
          <p:grpSpPr>
            <a:xfrm>
              <a:off x="285753" y="250031"/>
              <a:ext cx="1670572" cy="84203"/>
              <a:chOff x="68096" y="6650480"/>
              <a:chExt cx="2503487" cy="127000"/>
            </a:xfrm>
            <a:solidFill>
              <a:schemeClr val="bg1"/>
            </a:solidFill>
          </p:grpSpPr>
          <p:sp>
            <p:nvSpPr>
              <p:cNvPr id="30" name="Freeform 29"/>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2" name="Freeform 3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3" name="Freeform 32"/>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8" name="Freeform 2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5601467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74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8_Title slide with Visual">
    <p:spTree>
      <p:nvGrpSpPr>
        <p:cNvPr id="1" name=""/>
        <p:cNvGrpSpPr/>
        <p:nvPr/>
      </p:nvGrpSpPr>
      <p:grpSpPr>
        <a:xfrm>
          <a:off x="0" y="0"/>
          <a:ext cx="0" cy="0"/>
          <a:chOff x="0" y="0"/>
          <a:chExt cx="0" cy="0"/>
        </a:xfrm>
      </p:grpSpPr>
      <p:pic>
        <p:nvPicPr>
          <p:cNvPr id="9218" name="Picture 2" descr="R:\Template\Final Image 240614_9-16_Lowres\16-9 B\148053291.jpg"/>
          <p:cNvPicPr>
            <a:picLocks noChangeAspect="1" noChangeArrowheads="1"/>
          </p:cNvPicPr>
          <p:nvPr/>
        </p:nvPicPr>
        <p:blipFill rotWithShape="1">
          <a:blip r:embed="rId2">
            <a:extLst>
              <a:ext uri="{28A0092B-C50C-407E-A947-70E740481C1C}">
                <a14:useLocalDpi xmlns:a14="http://schemas.microsoft.com/office/drawing/2010/main" val="0"/>
              </a:ext>
            </a:extLst>
          </a:blip>
          <a:srcRect t="7812" b="7812"/>
          <a:stretch/>
        </p:blipFill>
        <p:spPr bwMode="auto">
          <a:xfrm>
            <a:off x="0" y="2"/>
            <a:ext cx="9144000"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895141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dirty="0"/>
          </a:p>
        </p:txBody>
      </p:sp>
      <p:sp>
        <p:nvSpPr>
          <p:cNvPr id="3" name="Content Placeholder 2"/>
          <p:cNvSpPr>
            <a:spLocks noGrp="1"/>
          </p:cNvSpPr>
          <p:nvPr>
            <p:ph idx="1"/>
          </p:nvPr>
        </p:nvSpPr>
        <p:spPr/>
        <p:txBody>
          <a:bodyPr>
            <a:noAutofit/>
          </a:bodyPr>
          <a:lstStyle>
            <a:lvl1pPr>
              <a:buClr>
                <a:srgbClr val="595959"/>
              </a:buClr>
              <a:defRPr/>
            </a:lvl1pPr>
            <a:lvl2pPr>
              <a:buClr>
                <a:srgbClr val="595959"/>
              </a:buClr>
              <a:defRPr/>
            </a:lvl2pPr>
            <a:lvl3pPr>
              <a:buClr>
                <a:srgbClr val="595959"/>
              </a:buClr>
              <a:defRPr/>
            </a:lvl3pPr>
            <a:lvl4pPr>
              <a:buClr>
                <a:srgbClr val="595959"/>
              </a:buClr>
              <a:defRPr sz="12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97247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smtClean="0"/>
              <a:t>Click to edit Master title style</a:t>
            </a:r>
            <a:endParaRPr lang="en-US"/>
          </a:p>
        </p:txBody>
      </p:sp>
      <p:sp>
        <p:nvSpPr>
          <p:cNvPr id="3"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4193143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340062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28172"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700"/>
            </a:lvl1pPr>
            <a:lvl2pPr>
              <a:defRPr sz="1500"/>
            </a:lvl2pPr>
            <a:lvl3pPr>
              <a:defRPr sz="1400"/>
            </a:lvl3pPr>
            <a:lvl4pPr>
              <a:defRPr sz="12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114405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6"/>
            <a:ext cx="7772400" cy="563165"/>
          </a:xfrm>
        </p:spPr>
        <p:txBody>
          <a:bodyPr anchor="b">
            <a:noAutofit/>
          </a:bodyPr>
          <a:lstStyle>
            <a:lvl1pPr marL="0" indent="0" algn="ctr">
              <a:buNone/>
              <a:defRPr sz="2100">
                <a:solidFill>
                  <a:schemeClr val="tx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98690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8172" y="890588"/>
            <a:ext cx="4040188"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8" y="890588"/>
            <a:ext cx="4041775" cy="534590"/>
          </a:xfrm>
        </p:spPr>
        <p:txBody>
          <a:bodyPr anchor="b">
            <a:noAutofit/>
          </a:bodyPr>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7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257918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4"/>
            <a:ext cx="3008313" cy="590549"/>
          </a:xfrm>
        </p:spPr>
        <p:txBody>
          <a:bodyPr anchor="b">
            <a:noAutofit/>
          </a:bodyPr>
          <a:lstStyle>
            <a:lvl1pPr algn="l">
              <a:defRPr sz="17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844154"/>
            <a:ext cx="5111750" cy="3899297"/>
          </a:xfrm>
        </p:spPr>
        <p:txBody>
          <a:bodyPr>
            <a:noAutofit/>
          </a:bodyPr>
          <a:lstStyle>
            <a:lvl1pPr>
              <a:defRPr sz="1700"/>
            </a:lvl1pPr>
            <a:lvl2pPr>
              <a:defRPr sz="1500"/>
            </a:lvl2pPr>
            <a:lvl3pPr>
              <a:defRPr sz="1400"/>
            </a:lvl3pPr>
            <a:lvl4pPr>
              <a:defRPr sz="12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7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756026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491152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smtClean="0"/>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dirty="0" smtClean="0"/>
              <a:t>Click icon to add table</a:t>
            </a:r>
            <a:endParaRPr lang="en-US" noProof="0" dirty="0"/>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134414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with Visual">
    <p:spTree>
      <p:nvGrpSpPr>
        <p:cNvPr id="1" name=""/>
        <p:cNvGrpSpPr/>
        <p:nvPr/>
      </p:nvGrpSpPr>
      <p:grpSpPr>
        <a:xfrm>
          <a:off x="0" y="0"/>
          <a:ext cx="0" cy="0"/>
          <a:chOff x="0" y="0"/>
          <a:chExt cx="0" cy="0"/>
        </a:xfrm>
      </p:grpSpPr>
      <p:pic>
        <p:nvPicPr>
          <p:cNvPr id="20" name="Picture 2" descr="R:\Template\Final Image 240614_9-16_Lowres\16-9 B\78161708.JPG"/>
          <p:cNvPicPr>
            <a:picLocks noChangeAspect="1" noChangeArrowheads="1"/>
          </p:cNvPicPr>
          <p:nvPr/>
        </p:nvPicPr>
        <p:blipFill rotWithShape="1">
          <a:blip r:embed="rId2">
            <a:extLst>
              <a:ext uri="{28A0092B-C50C-407E-A947-70E740481C1C}">
                <a14:useLocalDpi xmlns:a14="http://schemas.microsoft.com/office/drawing/2010/main" val="0"/>
              </a:ext>
            </a:extLst>
          </a:blip>
          <a:srcRect l="289" t="307" r="924" b="16653"/>
          <a:stretch/>
        </p:blipFill>
        <p:spPr bwMode="auto">
          <a:xfrm>
            <a:off x="0" y="0"/>
            <a:ext cx="9144000" cy="51435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16" name="TextBox 15"/>
          <p:cNvSpPr txBox="1"/>
          <p:nvPr/>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
        <p:nvSpPr>
          <p:cNvPr id="17"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4976931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617605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9"/>
            <a:ext cx="2057400" cy="3851672"/>
          </a:xfrm>
        </p:spPr>
        <p:txBody>
          <a:bodyPr vert="eaVert">
            <a:normAutofit/>
          </a:bodyPr>
          <a:lstStyle>
            <a:lvl1pPr>
              <a:defRPr>
                <a:solidFill>
                  <a:schemeClr val="tx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13658" y="891779"/>
            <a:ext cx="6190342" cy="3851672"/>
          </a:xfrm>
        </p:spPr>
        <p:txBody>
          <a:bodyPr vert="eaVert">
            <a:noAutofit/>
          </a:bodyPr>
          <a:lstStyle>
            <a:lvl3pPr>
              <a:defRPr/>
            </a:lvl3pPr>
            <a:lvl4pPr>
              <a:defRPr sz="12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5"/>
          <p:cNvSpPr>
            <a:spLocks noGrp="1"/>
          </p:cNvSpPr>
          <p:nvPr>
            <p:ph type="body" sz="quarter" idx="10" hasCustomPrompt="1"/>
          </p:nvPr>
        </p:nvSpPr>
        <p:spPr>
          <a:xfrm>
            <a:off x="4730214" y="4889065"/>
            <a:ext cx="2813586" cy="192082"/>
          </a:xfrm>
        </p:spPr>
        <p:txBody>
          <a:bodyPr wrap="none" anchor="ctr">
            <a:noAutofit/>
          </a:bodyPr>
          <a:lstStyle>
            <a:lvl1pPr marL="0" indent="0" algn="ctr">
              <a:buNone/>
              <a:defRPr sz="1000">
                <a:solidFill>
                  <a:schemeClr val="tx1">
                    <a:lumMod val="65000"/>
                    <a:lumOff val="35000"/>
                  </a:schemeClr>
                </a:solidFill>
              </a:defRPr>
            </a:lvl1pPr>
          </a:lstStyle>
          <a:p>
            <a:pPr lvl="0"/>
            <a:r>
              <a:rPr lang="en-US" dirty="0" smtClean="0"/>
              <a:t>Click to add Information Classification</a:t>
            </a:r>
            <a:endParaRPr lang="en-US" dirty="0"/>
          </a:p>
        </p:txBody>
      </p:sp>
    </p:spTree>
    <p:extLst>
      <p:ext uri="{BB962C8B-B14F-4D97-AF65-F5344CB8AC3E}">
        <p14:creationId xmlns:p14="http://schemas.microsoft.com/office/powerpoint/2010/main" val="3253475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685800" rtl="0" eaLnBrk="1" latinLnBrk="0" hangingPunct="1">
              <a:spcBef>
                <a:spcPct val="20000"/>
              </a:spcBef>
              <a:buClr>
                <a:srgbClr val="4E84C4"/>
              </a:buClr>
              <a:buFont typeface="Wingdings" pitchFamily="2" charset="2"/>
              <a:buChar char="§"/>
              <a:defRPr lang="en-US" sz="1650" kern="1200" dirty="0" smtClean="0">
                <a:solidFill>
                  <a:schemeClr val="bg2"/>
                </a:solidFill>
                <a:latin typeface="Myriad Pro" pitchFamily="34" charset="0"/>
                <a:ea typeface="+mn-ea"/>
                <a:cs typeface="+mn-cs"/>
              </a:defRPr>
            </a:lvl1pPr>
            <a:lvl2pPr algn="l" defTabSz="685800" rtl="0" eaLnBrk="1" latinLnBrk="0" hangingPunct="1">
              <a:spcBef>
                <a:spcPct val="20000"/>
              </a:spcBef>
              <a:buClr>
                <a:srgbClr val="4E84C4"/>
              </a:buClr>
              <a:buFont typeface="Myriad Pro" pitchFamily="34" charset="0"/>
              <a:buChar char="–"/>
              <a:defRPr lang="en-US" sz="1650" kern="1200" dirty="0" smtClean="0">
                <a:solidFill>
                  <a:schemeClr val="bg2"/>
                </a:solidFill>
                <a:latin typeface="Myriad Pro" pitchFamily="34" charset="0"/>
                <a:ea typeface="+mn-ea"/>
                <a:cs typeface="+mn-cs"/>
              </a:defRPr>
            </a:lvl2pPr>
          </a:lstStyle>
          <a:p>
            <a:pPr marL="257175" lvl="0" indent="-257175" algn="l" defTabSz="685800" rtl="0" eaLnBrk="1" latinLnBrk="0" hangingPunct="1">
              <a:spcBef>
                <a:spcPct val="20000"/>
              </a:spcBef>
              <a:buClr>
                <a:srgbClr val="4E84C4"/>
              </a:buClr>
              <a:buFont typeface="Wingdings" pitchFamily="2" charset="2"/>
              <a:buChar char="§"/>
            </a:pPr>
            <a:r>
              <a:rPr lang="en-US" smtClean="0"/>
              <a:t>Click to edit Master text styles</a:t>
            </a:r>
          </a:p>
          <a:p>
            <a:pPr marL="257175" lvl="1" indent="-257175" algn="l" defTabSz="685800" rtl="0" eaLnBrk="1" latinLnBrk="0" hangingPunct="1">
              <a:spcBef>
                <a:spcPct val="20000"/>
              </a:spcBef>
              <a:buClr>
                <a:srgbClr val="4E84C4"/>
              </a:buClr>
              <a:buFont typeface="Wingdings" pitchFamily="2" charset="2"/>
              <a:buChar char="§"/>
            </a:pPr>
            <a:r>
              <a:rPr lang="en-US" smtClean="0"/>
              <a:t>Second level</a:t>
            </a:r>
          </a:p>
        </p:txBody>
      </p:sp>
    </p:spTree>
    <p:extLst>
      <p:ext uri="{BB962C8B-B14F-4D97-AF65-F5344CB8AC3E}">
        <p14:creationId xmlns:p14="http://schemas.microsoft.com/office/powerpoint/2010/main" val="237565717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tor Slide 1">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dirty="0"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7" name="Group 16"/>
          <p:cNvGrpSpPr/>
          <p:nvPr/>
        </p:nvGrpSpPr>
        <p:grpSpPr>
          <a:xfrm>
            <a:off x="285753" y="192882"/>
            <a:ext cx="8630823" cy="318254"/>
            <a:chOff x="285753" y="192882"/>
            <a:chExt cx="8630823" cy="318254"/>
          </a:xfrm>
        </p:grpSpPr>
        <p:sp>
          <p:nvSpPr>
            <p:cNvPr id="19"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2" name="Freeform 21"/>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7" name="Freeform 26"/>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1" name="Freeform 20"/>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140823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parator Slide 2">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3790014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parator Slide 3">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621399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parator Slide 4">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621643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parator Slide 5">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2827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parator Slide 6">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31" name="Rectangle 30"/>
          <p:cNvSpPr/>
          <p:nvPr/>
        </p:nvSpPr>
        <p:spPr>
          <a:xfrm>
            <a:off x="3" y="0"/>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b="49999"/>
          <a:stretch/>
        </p:blipFill>
        <p:spPr>
          <a:xfrm flipH="1">
            <a:off x="6689502" y="4721561"/>
            <a:ext cx="2454502" cy="421941"/>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pic>
      <p:sp>
        <p:nvSpPr>
          <p:cNvPr id="2" name="Title 1"/>
          <p:cNvSpPr>
            <a:spLocks noGrp="1"/>
          </p:cNvSpPr>
          <p:nvPr>
            <p:ph type="ctrTitle"/>
          </p:nvPr>
        </p:nvSpPr>
        <p:spPr>
          <a:xfrm>
            <a:off x="381003" y="2027113"/>
            <a:ext cx="6172200" cy="565206"/>
          </a:xfrm>
          <a:prstGeom prst="rect">
            <a:avLst/>
          </a:prstGeom>
        </p:spPr>
        <p:txBody>
          <a:bodyPr lIns="68580" tIns="34290" rIns="68580" bIns="34290" anchor="t">
            <a:noAutofit/>
          </a:bodyPr>
          <a:lstStyle>
            <a:lvl1pPr algn="l">
              <a:defRPr sz="2300">
                <a:solidFill>
                  <a:schemeClr val="bg1"/>
                </a:solidFill>
                <a:latin typeface="Calibri" panose="020F0502020204030204" pitchFamily="34" charset="0"/>
              </a:defRPr>
            </a:lvl1pPr>
          </a:lstStyle>
          <a:p>
            <a:r>
              <a:rPr lang="en-US" smtClean="0"/>
              <a:t>Click to edit Master title style</a:t>
            </a:r>
            <a:endParaRPr lang="en-US" dirty="0"/>
          </a:p>
        </p:txBody>
      </p:sp>
      <p:sp>
        <p:nvSpPr>
          <p:cNvPr id="15" name="Rectangle 14"/>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pic>
        <p:nvPicPr>
          <p:cNvPr id="29" name="Picture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4" name="Group 13"/>
          <p:cNvGrpSpPr/>
          <p:nvPr/>
        </p:nvGrpSpPr>
        <p:grpSpPr>
          <a:xfrm>
            <a:off x="285753" y="192882"/>
            <a:ext cx="8630823" cy="318254"/>
            <a:chOff x="285753" y="192882"/>
            <a:chExt cx="8630823" cy="318254"/>
          </a:xfrm>
        </p:grpSpPr>
        <p:sp>
          <p:nvSpPr>
            <p:cNvPr id="17"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9" name="Group 18"/>
            <p:cNvGrpSpPr/>
            <p:nvPr/>
          </p:nvGrpSpPr>
          <p:grpSpPr>
            <a:xfrm>
              <a:off x="285753" y="250031"/>
              <a:ext cx="1670572" cy="84203"/>
              <a:chOff x="68096" y="6650480"/>
              <a:chExt cx="2503487" cy="127000"/>
            </a:xfrm>
            <a:solidFill>
              <a:schemeClr val="bg1"/>
            </a:solidFill>
          </p:grpSpPr>
          <p:sp>
            <p:nvSpPr>
              <p:cNvPr id="21" name="Freeform 20"/>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2" name="Freeform 21"/>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0" name="Freeform 19"/>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379629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10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slide with Visual">
    <p:spTree>
      <p:nvGrpSpPr>
        <p:cNvPr id="1" name=""/>
        <p:cNvGrpSpPr/>
        <p:nvPr/>
      </p:nvGrpSpPr>
      <p:grpSpPr>
        <a:xfrm>
          <a:off x="0" y="0"/>
          <a:ext cx="0" cy="0"/>
          <a:chOff x="0" y="0"/>
          <a:chExt cx="0" cy="0"/>
        </a:xfrm>
      </p:grpSpPr>
      <p:pic>
        <p:nvPicPr>
          <p:cNvPr id="3075" name="Picture 3" descr="R:\Template\Final Image 240614_9-16_Lowres\16-9 B\200363998-001(4).jpg"/>
          <p:cNvPicPr>
            <a:picLocks noChangeAspect="1" noChangeArrowheads="1"/>
          </p:cNvPicPr>
          <p:nvPr/>
        </p:nvPicPr>
        <p:blipFill rotWithShape="1">
          <a:blip r:embed="rId2">
            <a:extLst>
              <a:ext uri="{28A0092B-C50C-407E-A947-70E740481C1C}">
                <a14:useLocalDpi xmlns:a14="http://schemas.microsoft.com/office/drawing/2010/main" val="0"/>
              </a:ext>
            </a:extLst>
          </a:blip>
          <a:srcRect l="1638" t="24335" b="374"/>
          <a:stretch/>
        </p:blipFill>
        <p:spPr bwMode="auto">
          <a:xfrm>
            <a:off x="1" y="4"/>
            <a:ext cx="9143998" cy="5143498"/>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5876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with Visual">
    <p:spTree>
      <p:nvGrpSpPr>
        <p:cNvPr id="1" name=""/>
        <p:cNvGrpSpPr/>
        <p:nvPr/>
      </p:nvGrpSpPr>
      <p:grpSpPr>
        <a:xfrm>
          <a:off x="0" y="0"/>
          <a:ext cx="0" cy="0"/>
          <a:chOff x="0" y="0"/>
          <a:chExt cx="0" cy="0"/>
        </a:xfrm>
      </p:grpSpPr>
      <p:pic>
        <p:nvPicPr>
          <p:cNvPr id="4098" name="Picture 2" descr="R:\Template\Final Image 240614_9-16_Lowres\16-9 B\New Final GettyImages_medwt7053.jpg"/>
          <p:cNvPicPr>
            <a:picLocks noChangeAspect="1" noChangeArrowheads="1"/>
          </p:cNvPicPr>
          <p:nvPr/>
        </p:nvPicPr>
        <p:blipFill rotWithShape="1">
          <a:blip r:embed="rId2">
            <a:extLst>
              <a:ext uri="{28A0092B-C50C-407E-A947-70E740481C1C}">
                <a14:useLocalDpi xmlns:a14="http://schemas.microsoft.com/office/drawing/2010/main" val="0"/>
              </a:ext>
            </a:extLst>
          </a:blip>
          <a:srcRect t="17432" r="1162"/>
          <a:stretch/>
        </p:blipFill>
        <p:spPr bwMode="auto">
          <a:xfrm>
            <a:off x="1" y="2"/>
            <a:ext cx="9143998"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00B0F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mj-lt"/>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372417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9_Title slide with Visual">
    <p:spTree>
      <p:nvGrpSpPr>
        <p:cNvPr id="1" name=""/>
        <p:cNvGrpSpPr/>
        <p:nvPr/>
      </p:nvGrpSpPr>
      <p:grpSpPr>
        <a:xfrm>
          <a:off x="0" y="0"/>
          <a:ext cx="0" cy="0"/>
          <a:chOff x="0" y="0"/>
          <a:chExt cx="0" cy="0"/>
        </a:xfrm>
      </p:grpSpPr>
      <p:pic>
        <p:nvPicPr>
          <p:cNvPr id="2050" name="Picture 2" descr="R:\Template\Final Image 240614_9-16_Lowres\16-9 B\Rowing-Close-up.jpg"/>
          <p:cNvPicPr>
            <a:picLocks noChangeAspect="1" noChangeArrowheads="1"/>
          </p:cNvPicPr>
          <p:nvPr/>
        </p:nvPicPr>
        <p:blipFill rotWithShape="1">
          <a:blip r:embed="rId2">
            <a:extLst>
              <a:ext uri="{28A0092B-C50C-407E-A947-70E740481C1C}">
                <a14:useLocalDpi xmlns:a14="http://schemas.microsoft.com/office/drawing/2010/main" val="0"/>
              </a:ext>
            </a:extLst>
          </a:blip>
          <a:srcRect t="13793" b="1568"/>
          <a:stretch/>
        </p:blipFill>
        <p:spPr bwMode="auto">
          <a:xfrm>
            <a:off x="-6636" y="0"/>
            <a:ext cx="9149731" cy="51435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55A51C">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2633553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slide with Visual">
    <p:spTree>
      <p:nvGrpSpPr>
        <p:cNvPr id="1" name=""/>
        <p:cNvGrpSpPr/>
        <p:nvPr/>
      </p:nvGrpSpPr>
      <p:grpSpPr>
        <a:xfrm>
          <a:off x="0" y="0"/>
          <a:ext cx="0" cy="0"/>
          <a:chOff x="0" y="0"/>
          <a:chExt cx="0" cy="0"/>
        </a:xfrm>
      </p:grpSpPr>
      <p:pic>
        <p:nvPicPr>
          <p:cNvPr id="5122" name="Picture 2" descr="R:\Template\Final Image 240614_9-16_Lowres\16-9 B\Picture1.JPG"/>
          <p:cNvPicPr>
            <a:picLocks noChangeAspect="1" noChangeArrowheads="1"/>
          </p:cNvPicPr>
          <p:nvPr/>
        </p:nvPicPr>
        <p:blipFill rotWithShape="1">
          <a:blip r:embed="rId2">
            <a:extLst>
              <a:ext uri="{28A0092B-C50C-407E-A947-70E740481C1C}">
                <a14:useLocalDpi xmlns:a14="http://schemas.microsoft.com/office/drawing/2010/main" val="0"/>
              </a:ext>
            </a:extLst>
          </a:blip>
          <a:srcRect t="15625"/>
          <a:stretch/>
        </p:blipFill>
        <p:spPr bwMode="auto">
          <a:xfrm>
            <a:off x="0" y="3"/>
            <a:ext cx="9144000"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84442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with Visual">
    <p:spTree>
      <p:nvGrpSpPr>
        <p:cNvPr id="1" name=""/>
        <p:cNvGrpSpPr/>
        <p:nvPr/>
      </p:nvGrpSpPr>
      <p:grpSpPr>
        <a:xfrm>
          <a:off x="0" y="0"/>
          <a:ext cx="0" cy="0"/>
          <a:chOff x="0" y="0"/>
          <a:chExt cx="0" cy="0"/>
        </a:xfrm>
      </p:grpSpPr>
      <p:pic>
        <p:nvPicPr>
          <p:cNvPr id="6146" name="Picture 2" descr="R:\Template\Final Image 240614_9-16_Lowres\16-9 B\Picture2-2.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19" t="5247" r="5248" b="11420"/>
          <a:stretch/>
        </p:blipFill>
        <p:spPr bwMode="auto">
          <a:xfrm>
            <a:off x="-1" y="2"/>
            <a:ext cx="9143999" cy="51434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D6492A">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92213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Title slide with Visual">
    <p:spTree>
      <p:nvGrpSpPr>
        <p:cNvPr id="1" name=""/>
        <p:cNvGrpSpPr/>
        <p:nvPr/>
      </p:nvGrpSpPr>
      <p:grpSpPr>
        <a:xfrm>
          <a:off x="0" y="0"/>
          <a:ext cx="0" cy="0"/>
          <a:chOff x="0" y="0"/>
          <a:chExt cx="0" cy="0"/>
        </a:xfrm>
      </p:grpSpPr>
      <p:pic>
        <p:nvPicPr>
          <p:cNvPr id="7170" name="Picture 2" descr="R:\Template\Final Image 240614_9-16_Lowres\16-9 B\Picture3.JPG"/>
          <p:cNvPicPr>
            <a:picLocks noChangeAspect="1" noChangeArrowheads="1"/>
          </p:cNvPicPr>
          <p:nvPr/>
        </p:nvPicPr>
        <p:blipFill rotWithShape="1">
          <a:blip r:embed="rId2">
            <a:extLst>
              <a:ext uri="{28A0092B-C50C-407E-A947-70E740481C1C}">
                <a14:useLocalDpi xmlns:a14="http://schemas.microsoft.com/office/drawing/2010/main" val="0"/>
              </a:ext>
            </a:extLst>
          </a:blip>
          <a:srcRect t="12500" b="12500"/>
          <a:stretch/>
        </p:blipFill>
        <p:spPr bwMode="auto">
          <a:xfrm>
            <a:off x="1" y="3"/>
            <a:ext cx="9143998" cy="514349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chemeClr val="tx1">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17" name="Rectangle 16"/>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5" name="Freeform 34"/>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24" name="TextBox 23"/>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04842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Title slide with Visual">
    <p:spTree>
      <p:nvGrpSpPr>
        <p:cNvPr id="1" name=""/>
        <p:cNvGrpSpPr/>
        <p:nvPr/>
      </p:nvGrpSpPr>
      <p:grpSpPr>
        <a:xfrm>
          <a:off x="0" y="0"/>
          <a:ext cx="0" cy="0"/>
          <a:chOff x="0" y="0"/>
          <a:chExt cx="0" cy="0"/>
        </a:xfrm>
      </p:grpSpPr>
      <p:pic>
        <p:nvPicPr>
          <p:cNvPr id="8194" name="Picture 2" descr="R:\Template\Final Image 240614_9-16_Lowres\16-9 B\Picture4.JPG"/>
          <p:cNvPicPr>
            <a:picLocks noChangeAspect="1" noChangeArrowheads="1"/>
          </p:cNvPicPr>
          <p:nvPr/>
        </p:nvPicPr>
        <p:blipFill rotWithShape="1">
          <a:blip r:embed="rId2">
            <a:extLst>
              <a:ext uri="{28A0092B-C50C-407E-A947-70E740481C1C}">
                <a14:useLocalDpi xmlns:a14="http://schemas.microsoft.com/office/drawing/2010/main" val="0"/>
              </a:ext>
            </a:extLst>
          </a:blip>
          <a:srcRect t="15469"/>
          <a:stretch/>
        </p:blipFill>
        <p:spPr bwMode="auto">
          <a:xfrm>
            <a:off x="0" y="3"/>
            <a:ext cx="9144000" cy="515302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flipH="1">
            <a:off x="1066800" y="3486150"/>
            <a:ext cx="8077199" cy="1657350"/>
          </a:xfrm>
          <a:prstGeom prst="rect">
            <a:avLst/>
          </a:prstGeom>
          <a:solidFill>
            <a:srgbClr val="F1A434">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sz="1800" dirty="0">
              <a:latin typeface="Calibri" panose="020F0502020204030204" pitchFamily="34" charset="0"/>
            </a:endParaRPr>
          </a:p>
        </p:txBody>
      </p:sp>
      <p:sp>
        <p:nvSpPr>
          <p:cNvPr id="2" name="Title 1"/>
          <p:cNvSpPr>
            <a:spLocks noGrp="1"/>
          </p:cNvSpPr>
          <p:nvPr>
            <p:ph type="title" hasCustomPrompt="1"/>
          </p:nvPr>
        </p:nvSpPr>
        <p:spPr>
          <a:xfrm>
            <a:off x="1371600" y="4090751"/>
            <a:ext cx="5952744" cy="342900"/>
          </a:xfrm>
        </p:spPr>
        <p:txBody>
          <a:bodyPr anchor="t">
            <a:noAutofit/>
          </a:bodyPr>
          <a:lstStyle>
            <a:lvl1pPr algn="l">
              <a:defRPr sz="1800" b="0" cap="none">
                <a:solidFill>
                  <a:schemeClr val="bg1"/>
                </a:solidFill>
                <a:latin typeface="+mj-lt"/>
              </a:defRPr>
            </a:lvl1pPr>
          </a:lstStyle>
          <a:p>
            <a:r>
              <a:rPr lang="en-US" dirty="0" smtClean="0"/>
              <a:t>Click to add subtitle </a:t>
            </a:r>
            <a:endParaRPr lang="en-US" dirty="0"/>
          </a:p>
        </p:txBody>
      </p:sp>
      <p:sp>
        <p:nvSpPr>
          <p:cNvPr id="3" name="Text Placeholder 2"/>
          <p:cNvSpPr>
            <a:spLocks noGrp="1"/>
          </p:cNvSpPr>
          <p:nvPr>
            <p:ph type="body" idx="1" hasCustomPrompt="1"/>
          </p:nvPr>
        </p:nvSpPr>
        <p:spPr>
          <a:xfrm>
            <a:off x="1371600" y="3655314"/>
            <a:ext cx="6172200" cy="397764"/>
          </a:xfrm>
        </p:spPr>
        <p:txBody>
          <a:bodyPr anchor="b">
            <a:noAutofit/>
          </a:bodyPr>
          <a:lstStyle>
            <a:lvl1pPr marL="0" indent="0" algn="l">
              <a:buNone/>
              <a:defRPr sz="2300" b="0">
                <a:solidFill>
                  <a:schemeClr val="bg1"/>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smtClean="0"/>
              <a:t>Click to add title</a:t>
            </a:r>
          </a:p>
        </p:txBody>
      </p:sp>
      <p:sp>
        <p:nvSpPr>
          <p:cNvPr id="19" name="Text Placeholder 6"/>
          <p:cNvSpPr>
            <a:spLocks noGrp="1"/>
          </p:cNvSpPr>
          <p:nvPr>
            <p:ph type="body" sz="quarter" idx="10" hasCustomPrompt="1"/>
          </p:nvPr>
        </p:nvSpPr>
        <p:spPr>
          <a:xfrm>
            <a:off x="1383144" y="4790550"/>
            <a:ext cx="1778000" cy="283964"/>
          </a:xfrm>
        </p:spPr>
        <p:txBody>
          <a:bodyPr>
            <a:noAutofit/>
          </a:bodyPr>
          <a:lstStyle>
            <a:lvl1pPr marL="0" indent="0">
              <a:buNone/>
              <a:defRPr sz="140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smtClean="0"/>
              <a:t>Insert Date</a:t>
            </a:r>
            <a:endParaRPr lang="en-US" dirty="0"/>
          </a:p>
        </p:txBody>
      </p:sp>
      <p:pic>
        <p:nvPicPr>
          <p:cNvPr id="29" name="Picture 28"/>
          <p:cNvPicPr>
            <a:picLocks noChangeAspect="1"/>
          </p:cNvPicPr>
          <p:nvPr/>
        </p:nvPicPr>
        <p:blipFill rotWithShape="1">
          <a:blip r:embed="rId3" cstate="print">
            <a:extLst>
              <a:ext uri="{28A0092B-C50C-407E-A947-70E740481C1C}">
                <a14:useLocalDpi xmlns:a14="http://schemas.microsoft.com/office/drawing/2010/main" val="0"/>
              </a:ext>
            </a:extLst>
          </a:blip>
          <a:srcRect b="49999"/>
          <a:stretch/>
        </p:blipFill>
        <p:spPr>
          <a:xfrm flipH="1">
            <a:off x="7303122" y="4721561"/>
            <a:ext cx="1840877" cy="421941"/>
          </a:xfrm>
          <a:prstGeom prst="rect">
            <a:avLst/>
          </a:prstGeom>
        </p:spPr>
      </p:pic>
      <p:sp>
        <p:nvSpPr>
          <p:cNvPr id="20" name="Text Placeholder 10"/>
          <p:cNvSpPr>
            <a:spLocks noGrp="1"/>
          </p:cNvSpPr>
          <p:nvPr>
            <p:ph type="body" sz="quarter" idx="13" hasCustomPrompt="1"/>
          </p:nvPr>
        </p:nvSpPr>
        <p:spPr>
          <a:xfrm>
            <a:off x="3561395" y="4844180"/>
            <a:ext cx="2430780" cy="213496"/>
          </a:xfrm>
        </p:spPr>
        <p:txBody>
          <a:bodyPr wrap="none" anchor="ctr">
            <a:normAutofit/>
          </a:bodyPr>
          <a:lstStyle>
            <a:lvl1pPr marL="0" indent="0" algn="r">
              <a:buFont typeface="+mj-lt"/>
              <a:buNone/>
              <a:defRPr sz="850" b="0" baseline="0">
                <a:solidFill>
                  <a:schemeClr val="bg1"/>
                </a:solidFill>
                <a:latin typeface="+mj-lt"/>
              </a:defRPr>
            </a:lvl1pPr>
          </a:lstStyle>
          <a:p>
            <a:pPr lvl="0"/>
            <a:r>
              <a:rPr lang="en-US" dirty="0" smtClean="0"/>
              <a:t>Click to add Information Classification</a:t>
            </a:r>
            <a:endParaRPr lang="en-US" dirty="0"/>
          </a:p>
        </p:txBody>
      </p:sp>
      <p:sp>
        <p:nvSpPr>
          <p:cNvPr id="23" name="Rectangle 22"/>
          <p:cNvSpPr/>
          <p:nvPr/>
        </p:nvSpPr>
        <p:spPr>
          <a:xfrm>
            <a:off x="0" y="3"/>
            <a:ext cx="9144000" cy="569718"/>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mj-lt"/>
              <a:ea typeface="+mn-ea"/>
              <a:cs typeface="+mn-cs"/>
            </a:endParaRPr>
          </a:p>
        </p:txBody>
      </p:sp>
      <p:grpSp>
        <p:nvGrpSpPr>
          <p:cNvPr id="18" name="Group 17"/>
          <p:cNvGrpSpPr/>
          <p:nvPr/>
        </p:nvGrpSpPr>
        <p:grpSpPr>
          <a:xfrm>
            <a:off x="285753" y="192882"/>
            <a:ext cx="8630823" cy="318254"/>
            <a:chOff x="285753" y="192882"/>
            <a:chExt cx="8630823" cy="318254"/>
          </a:xfrm>
        </p:grpSpPr>
        <p:sp>
          <p:nvSpPr>
            <p:cNvPr id="21"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5" name="Group 15"/>
            <p:cNvGrpSpPr/>
            <p:nvPr/>
          </p:nvGrpSpPr>
          <p:grpSpPr>
            <a:xfrm>
              <a:off x="285753" y="250031"/>
              <a:ext cx="1670572" cy="84203"/>
              <a:chOff x="68096" y="6650480"/>
              <a:chExt cx="2503487" cy="127000"/>
            </a:xfrm>
            <a:solidFill>
              <a:schemeClr val="bg1"/>
            </a:solidFill>
          </p:grpSpPr>
          <p:sp>
            <p:nvSpPr>
              <p:cNvPr id="27" name="Freeform 26"/>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6" name="Freeform 35"/>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6" name="Freeform 25"/>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30" name="TextBox 29"/>
          <p:cNvSpPr txBox="1"/>
          <p:nvPr userDrawn="1"/>
        </p:nvSpPr>
        <p:spPr>
          <a:xfrm>
            <a:off x="5851682" y="4855876"/>
            <a:ext cx="1920718" cy="184666"/>
          </a:xfrm>
          <a:prstGeom prst="rect">
            <a:avLst/>
          </a:prstGeom>
          <a:noFill/>
        </p:spPr>
        <p:txBody>
          <a:bodyPr wrap="none" rtlCol="0">
            <a:spAutoFit/>
          </a:bodyPr>
          <a:lstStyle/>
          <a:p>
            <a:pPr algn="r"/>
            <a:r>
              <a:rPr lang="en-US" sz="600" dirty="0" smtClean="0">
                <a:solidFill>
                  <a:prstClr val="white"/>
                </a:solidFill>
                <a:latin typeface="+mj-lt"/>
              </a:rPr>
              <a:t>|   Copyright </a:t>
            </a:r>
            <a:r>
              <a:rPr lang="en-US" sz="600" dirty="0">
                <a:solidFill>
                  <a:prstClr val="white"/>
                </a:solidFill>
                <a:latin typeface="+mj-lt"/>
              </a:rPr>
              <a:t>© </a:t>
            </a:r>
            <a:r>
              <a:rPr lang="en-US" sz="600" dirty="0" smtClean="0">
                <a:solidFill>
                  <a:prstClr val="white"/>
                </a:solidFill>
                <a:latin typeface="+mj-lt"/>
              </a:rPr>
              <a:t>2017 Tata Consultancy Services Limited</a:t>
            </a:r>
            <a:endParaRPr lang="en-US" sz="600" dirty="0">
              <a:solidFill>
                <a:prstClr val="white"/>
              </a:solidFill>
              <a:latin typeface="+mj-lt"/>
            </a:endParaRPr>
          </a:p>
        </p:txBody>
      </p:sp>
    </p:spTree>
    <p:extLst>
      <p:ext uri="{BB962C8B-B14F-4D97-AF65-F5344CB8AC3E}">
        <p14:creationId xmlns:p14="http://schemas.microsoft.com/office/powerpoint/2010/main" val="1705724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p:cNvSpPr/>
          <p:nvPr/>
        </p:nvSpPr>
        <p:spPr>
          <a:xfrm>
            <a:off x="0" y="38"/>
            <a:ext cx="9144000" cy="590806"/>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mj-lt"/>
            </a:endParaRPr>
          </a:p>
        </p:txBody>
      </p:sp>
      <p:sp>
        <p:nvSpPr>
          <p:cNvPr id="2" name="Title Placeholder 1"/>
          <p:cNvSpPr>
            <a:spLocks noGrp="1"/>
          </p:cNvSpPr>
          <p:nvPr>
            <p:ph type="title"/>
          </p:nvPr>
        </p:nvSpPr>
        <p:spPr>
          <a:xfrm>
            <a:off x="403760" y="45555"/>
            <a:ext cx="8511639" cy="481985"/>
          </a:xfrm>
          <a:prstGeom prst="rect">
            <a:avLst/>
          </a:prstGeom>
        </p:spPr>
        <p:txBody>
          <a:bodyPr vert="horz" wrap="square" lIns="68580" tIns="34290" rIns="68580" bIns="3429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03760" y="693709"/>
            <a:ext cx="8511639" cy="3394472"/>
          </a:xfrm>
          <a:prstGeom prst="rect">
            <a:avLst/>
          </a:prstGeom>
        </p:spPr>
        <p:txBody>
          <a:bodyPr vert="horz" lIns="68580" tIns="34290" rIns="68580" bIns="3429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3"/>
            <a:endParaRPr lang="en-US" dirty="0" smtClean="0"/>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lumMod val="50000"/>
                  </a:schemeClr>
                </a:solidFill>
                <a:latin typeface="+mj-lt"/>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lumMod val="50000"/>
                  </a:schemeClr>
                </a:solidFill>
                <a:latin typeface="+mj-lt"/>
                <a:ea typeface="+mn-ea"/>
                <a:cs typeface="Arial" pitchFamily="34" charset="0"/>
              </a:rPr>
              <a:t> </a:t>
            </a:r>
            <a:endParaRPr lang="en-US" sz="800" b="1" kern="1200" noProof="0" dirty="0">
              <a:solidFill>
                <a:schemeClr val="bg1">
                  <a:lumMod val="50000"/>
                </a:schemeClr>
              </a:solidFill>
              <a:latin typeface="+mj-lt"/>
              <a:ea typeface="+mn-ea"/>
              <a:cs typeface="Arial" pitchFamily="34" charset="0"/>
            </a:endParaRPr>
          </a:p>
        </p:txBody>
      </p:sp>
      <p:sp>
        <p:nvSpPr>
          <p:cNvPr id="11" name="Freeform 13"/>
          <p:cNvSpPr>
            <a:spLocks noEditPoints="1"/>
          </p:cNvSpPr>
          <p:nvPr/>
        </p:nvSpPr>
        <p:spPr bwMode="auto">
          <a:xfrm flipH="1">
            <a:off x="0" y="4737761"/>
            <a:ext cx="1647825" cy="409575"/>
          </a:xfrm>
          <a:custGeom>
            <a:avLst/>
            <a:gdLst>
              <a:gd name="T0" fmla="*/ 0 w 16608"/>
              <a:gd name="T1" fmla="*/ 4128 h 4128"/>
              <a:gd name="T2" fmla="*/ 1565 w 16608"/>
              <a:gd name="T3" fmla="*/ 2168 h 4128"/>
              <a:gd name="T4" fmla="*/ 1158 w 16608"/>
              <a:gd name="T5" fmla="*/ 2979 h 4128"/>
              <a:gd name="T6" fmla="*/ 773 w 16608"/>
              <a:gd name="T7" fmla="*/ 564 h 4128"/>
              <a:gd name="T8" fmla="*/ 1158 w 16608"/>
              <a:gd name="T9" fmla="*/ 0 h 4128"/>
              <a:gd name="T10" fmla="*/ 1544 w 16608"/>
              <a:gd name="T11" fmla="*/ 564 h 4128"/>
              <a:gd name="T12" fmla="*/ 3468 w 16608"/>
              <a:gd name="T13" fmla="*/ 4128 h 4128"/>
              <a:gd name="T14" fmla="*/ 4024 w 16608"/>
              <a:gd name="T15" fmla="*/ 2732 h 4128"/>
              <a:gd name="T16" fmla="*/ 3434 w 16608"/>
              <a:gd name="T17" fmla="*/ 2168 h 4128"/>
              <a:gd name="T18" fmla="*/ 2684 w 16608"/>
              <a:gd name="T19" fmla="*/ 2732 h 4128"/>
              <a:gd name="T20" fmla="*/ 3468 w 16608"/>
              <a:gd name="T21" fmla="*/ 4128 h 4128"/>
              <a:gd name="T22" fmla="*/ 3077 w 16608"/>
              <a:gd name="T23" fmla="*/ 788 h 4128"/>
              <a:gd name="T24" fmla="*/ 3475 w 16608"/>
              <a:gd name="T25" fmla="*/ 1960 h 4128"/>
              <a:gd name="T26" fmla="*/ 3491 w 16608"/>
              <a:gd name="T27" fmla="*/ 0 h 4128"/>
              <a:gd name="T28" fmla="*/ 1911 w 16608"/>
              <a:gd name="T29" fmla="*/ 1960 h 4128"/>
              <a:gd name="T30" fmla="*/ 4587 w 16608"/>
              <a:gd name="T31" fmla="*/ 2168 h 4128"/>
              <a:gd name="T32" fmla="*/ 5001 w 16608"/>
              <a:gd name="T33" fmla="*/ 2956 h 4128"/>
              <a:gd name="T34" fmla="*/ 5416 w 16608"/>
              <a:gd name="T35" fmla="*/ 2168 h 4128"/>
              <a:gd name="T36" fmla="*/ 5393 w 16608"/>
              <a:gd name="T37" fmla="*/ 564 h 4128"/>
              <a:gd name="T38" fmla="*/ 4053 w 16608"/>
              <a:gd name="T39" fmla="*/ 0 h 4128"/>
              <a:gd name="T40" fmla="*/ 4610 w 16608"/>
              <a:gd name="T41" fmla="*/ 1960 h 4128"/>
              <a:gd name="T42" fmla="*/ 7325 w 16608"/>
              <a:gd name="T43" fmla="*/ 1960 h 4128"/>
              <a:gd name="T44" fmla="*/ 6511 w 16608"/>
              <a:gd name="T45" fmla="*/ 0 h 4128"/>
              <a:gd name="T46" fmla="*/ 5978 w 16608"/>
              <a:gd name="T47" fmla="*/ 2732 h 4128"/>
              <a:gd name="T48" fmla="*/ 7318 w 16608"/>
              <a:gd name="T49" fmla="*/ 4128 h 4128"/>
              <a:gd name="T50" fmla="*/ 7874 w 16608"/>
              <a:gd name="T51" fmla="*/ 2168 h 4128"/>
              <a:gd name="T52" fmla="*/ 8932 w 16608"/>
              <a:gd name="T53" fmla="*/ 2979 h 4128"/>
              <a:gd name="T54" fmla="*/ 8525 w 16608"/>
              <a:gd name="T55" fmla="*/ 2168 h 4128"/>
              <a:gd name="T56" fmla="*/ 10090 w 16608"/>
              <a:gd name="T57" fmla="*/ 4128 h 4128"/>
              <a:gd name="T58" fmla="*/ 8932 w 16608"/>
              <a:gd name="T59" fmla="*/ 1960 h 4128"/>
              <a:gd name="T60" fmla="*/ 7992 w 16608"/>
              <a:gd name="T61" fmla="*/ 564 h 4128"/>
              <a:gd name="T62" fmla="*/ 9873 w 16608"/>
              <a:gd name="T63" fmla="*/ 0 h 4128"/>
              <a:gd name="T64" fmla="*/ 9317 w 16608"/>
              <a:gd name="T65" fmla="*/ 1960 h 4128"/>
              <a:gd name="T66" fmla="*/ 11243 w 16608"/>
              <a:gd name="T67" fmla="*/ 2732 h 4128"/>
              <a:gd name="T68" fmla="*/ 11799 w 16608"/>
              <a:gd name="T69" fmla="*/ 2168 h 4128"/>
              <a:gd name="T70" fmla="*/ 9903 w 16608"/>
              <a:gd name="T71" fmla="*/ 2168 h 4128"/>
              <a:gd name="T72" fmla="*/ 10459 w 16608"/>
              <a:gd name="T73" fmla="*/ 4128 h 4128"/>
              <a:gd name="T74" fmla="*/ 11243 w 16608"/>
              <a:gd name="T75" fmla="*/ 4128 h 4128"/>
              <a:gd name="T76" fmla="*/ 11207 w 16608"/>
              <a:gd name="T77" fmla="*/ 1835 h 4128"/>
              <a:gd name="T78" fmla="*/ 11250 w 16608"/>
              <a:gd name="T79" fmla="*/ 1960 h 4128"/>
              <a:gd name="T80" fmla="*/ 11207 w 16608"/>
              <a:gd name="T81" fmla="*/ 0 h 4128"/>
              <a:gd name="T82" fmla="*/ 10452 w 16608"/>
              <a:gd name="T83" fmla="*/ 1960 h 4128"/>
              <a:gd name="T84" fmla="*/ 11610 w 16608"/>
              <a:gd name="T85" fmla="*/ 4128 h 4128"/>
              <a:gd name="T86" fmla="*/ 13175 w 16608"/>
              <a:gd name="T87" fmla="*/ 4128 h 4128"/>
              <a:gd name="T88" fmla="*/ 12384 w 16608"/>
              <a:gd name="T89" fmla="*/ 1960 h 4128"/>
              <a:gd name="T90" fmla="*/ 13723 w 16608"/>
              <a:gd name="T91" fmla="*/ 564 h 4128"/>
              <a:gd name="T92" fmla="*/ 11828 w 16608"/>
              <a:gd name="T93" fmla="*/ 564 h 4128"/>
              <a:gd name="T94" fmla="*/ 14302 w 16608"/>
              <a:gd name="T95" fmla="*/ 1960 h 4128"/>
              <a:gd name="T96" fmla="*/ 15866 w 16608"/>
              <a:gd name="T97" fmla="*/ 1960 h 4128"/>
              <a:gd name="T98" fmla="*/ 13534 w 16608"/>
              <a:gd name="T99" fmla="*/ 1960 h 4128"/>
              <a:gd name="T100" fmla="*/ 14309 w 16608"/>
              <a:gd name="T101" fmla="*/ 2732 h 4128"/>
              <a:gd name="T102" fmla="*/ 15093 w 16608"/>
              <a:gd name="T103" fmla="*/ 2732 h 4128"/>
              <a:gd name="T104" fmla="*/ 13752 w 16608"/>
              <a:gd name="T105" fmla="*/ 2168 h 4128"/>
              <a:gd name="T106" fmla="*/ 15460 w 16608"/>
              <a:gd name="T107" fmla="*/ 4128 h 4128"/>
              <a:gd name="T108" fmla="*/ 16608 w 16608"/>
              <a:gd name="T109" fmla="*/ 2168 h 4128"/>
              <a:gd name="T110" fmla="*/ 16608 w 16608"/>
              <a:gd name="T111" fmla="*/ 1960 h 4128"/>
              <a:gd name="T112" fmla="*/ 15678 w 16608"/>
              <a:gd name="T113" fmla="*/ 564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608" h="4128">
                <a:moveTo>
                  <a:pt x="1158" y="2979"/>
                </a:moveTo>
                <a:lnTo>
                  <a:pt x="766" y="4128"/>
                </a:lnTo>
                <a:lnTo>
                  <a:pt x="0" y="4128"/>
                </a:lnTo>
                <a:lnTo>
                  <a:pt x="752" y="2168"/>
                </a:lnTo>
                <a:lnTo>
                  <a:pt x="1158" y="2168"/>
                </a:lnTo>
                <a:lnTo>
                  <a:pt x="1565" y="2168"/>
                </a:lnTo>
                <a:lnTo>
                  <a:pt x="2316" y="4128"/>
                </a:lnTo>
                <a:lnTo>
                  <a:pt x="1550" y="4128"/>
                </a:lnTo>
                <a:lnTo>
                  <a:pt x="1158" y="2979"/>
                </a:lnTo>
                <a:close/>
                <a:moveTo>
                  <a:pt x="1158" y="1960"/>
                </a:moveTo>
                <a:lnTo>
                  <a:pt x="773" y="1960"/>
                </a:lnTo>
                <a:lnTo>
                  <a:pt x="773" y="564"/>
                </a:lnTo>
                <a:lnTo>
                  <a:pt x="217" y="564"/>
                </a:lnTo>
                <a:lnTo>
                  <a:pt x="217" y="0"/>
                </a:lnTo>
                <a:lnTo>
                  <a:pt x="1158" y="0"/>
                </a:lnTo>
                <a:lnTo>
                  <a:pt x="2099" y="0"/>
                </a:lnTo>
                <a:lnTo>
                  <a:pt x="2099" y="564"/>
                </a:lnTo>
                <a:lnTo>
                  <a:pt x="1544" y="564"/>
                </a:lnTo>
                <a:lnTo>
                  <a:pt x="1544" y="1960"/>
                </a:lnTo>
                <a:lnTo>
                  <a:pt x="1158" y="1960"/>
                </a:lnTo>
                <a:close/>
                <a:moveTo>
                  <a:pt x="3468" y="4128"/>
                </a:moveTo>
                <a:lnTo>
                  <a:pt x="3468" y="2732"/>
                </a:lnTo>
                <a:lnTo>
                  <a:pt x="4024" y="2732"/>
                </a:lnTo>
                <a:lnTo>
                  <a:pt x="4024" y="2732"/>
                </a:lnTo>
                <a:lnTo>
                  <a:pt x="4024" y="2168"/>
                </a:lnTo>
                <a:lnTo>
                  <a:pt x="4024" y="2168"/>
                </a:lnTo>
                <a:lnTo>
                  <a:pt x="3434" y="2168"/>
                </a:lnTo>
                <a:lnTo>
                  <a:pt x="2128" y="2168"/>
                </a:lnTo>
                <a:lnTo>
                  <a:pt x="2128" y="2732"/>
                </a:lnTo>
                <a:lnTo>
                  <a:pt x="2684" y="2732"/>
                </a:lnTo>
                <a:lnTo>
                  <a:pt x="2684" y="4128"/>
                </a:lnTo>
                <a:lnTo>
                  <a:pt x="3434" y="4128"/>
                </a:lnTo>
                <a:lnTo>
                  <a:pt x="3468" y="4128"/>
                </a:lnTo>
                <a:lnTo>
                  <a:pt x="3468" y="4128"/>
                </a:lnTo>
                <a:close/>
                <a:moveTo>
                  <a:pt x="2677" y="1960"/>
                </a:moveTo>
                <a:lnTo>
                  <a:pt x="3077" y="788"/>
                </a:lnTo>
                <a:lnTo>
                  <a:pt x="3434" y="1835"/>
                </a:lnTo>
                <a:lnTo>
                  <a:pt x="3434" y="1835"/>
                </a:lnTo>
                <a:lnTo>
                  <a:pt x="3475" y="1960"/>
                </a:lnTo>
                <a:lnTo>
                  <a:pt x="3475" y="1960"/>
                </a:lnTo>
                <a:lnTo>
                  <a:pt x="4241" y="1960"/>
                </a:lnTo>
                <a:lnTo>
                  <a:pt x="3491" y="0"/>
                </a:lnTo>
                <a:lnTo>
                  <a:pt x="3434" y="0"/>
                </a:lnTo>
                <a:lnTo>
                  <a:pt x="2661" y="0"/>
                </a:lnTo>
                <a:lnTo>
                  <a:pt x="1911" y="1960"/>
                </a:lnTo>
                <a:lnTo>
                  <a:pt x="2677" y="1960"/>
                </a:lnTo>
                <a:close/>
                <a:moveTo>
                  <a:pt x="5416" y="2168"/>
                </a:moveTo>
                <a:lnTo>
                  <a:pt x="4587" y="2168"/>
                </a:lnTo>
                <a:lnTo>
                  <a:pt x="3835" y="4128"/>
                </a:lnTo>
                <a:lnTo>
                  <a:pt x="4602" y="4128"/>
                </a:lnTo>
                <a:lnTo>
                  <a:pt x="5001" y="2956"/>
                </a:lnTo>
                <a:lnTo>
                  <a:pt x="5401" y="4128"/>
                </a:lnTo>
                <a:lnTo>
                  <a:pt x="6168" y="4128"/>
                </a:lnTo>
                <a:lnTo>
                  <a:pt x="5416" y="2168"/>
                </a:lnTo>
                <a:close/>
                <a:moveTo>
                  <a:pt x="4610" y="1960"/>
                </a:moveTo>
                <a:lnTo>
                  <a:pt x="5393" y="1960"/>
                </a:lnTo>
                <a:lnTo>
                  <a:pt x="5393" y="564"/>
                </a:lnTo>
                <a:lnTo>
                  <a:pt x="5949" y="564"/>
                </a:lnTo>
                <a:lnTo>
                  <a:pt x="5949" y="0"/>
                </a:lnTo>
                <a:lnTo>
                  <a:pt x="4053" y="0"/>
                </a:lnTo>
                <a:lnTo>
                  <a:pt x="4053" y="564"/>
                </a:lnTo>
                <a:lnTo>
                  <a:pt x="4610" y="564"/>
                </a:lnTo>
                <a:lnTo>
                  <a:pt x="4610" y="1960"/>
                </a:lnTo>
                <a:close/>
                <a:moveTo>
                  <a:pt x="6527" y="1960"/>
                </a:moveTo>
                <a:lnTo>
                  <a:pt x="6927" y="788"/>
                </a:lnTo>
                <a:lnTo>
                  <a:pt x="7325" y="1960"/>
                </a:lnTo>
                <a:lnTo>
                  <a:pt x="8092" y="1960"/>
                </a:lnTo>
                <a:lnTo>
                  <a:pt x="7341" y="0"/>
                </a:lnTo>
                <a:lnTo>
                  <a:pt x="6511" y="0"/>
                </a:lnTo>
                <a:lnTo>
                  <a:pt x="5760" y="1960"/>
                </a:lnTo>
                <a:lnTo>
                  <a:pt x="6527" y="1960"/>
                </a:lnTo>
                <a:close/>
                <a:moveTo>
                  <a:pt x="5978" y="2732"/>
                </a:moveTo>
                <a:lnTo>
                  <a:pt x="6534" y="2732"/>
                </a:lnTo>
                <a:lnTo>
                  <a:pt x="6534" y="4128"/>
                </a:lnTo>
                <a:lnTo>
                  <a:pt x="7318" y="4128"/>
                </a:lnTo>
                <a:lnTo>
                  <a:pt x="7318" y="2732"/>
                </a:lnTo>
                <a:lnTo>
                  <a:pt x="7874" y="2732"/>
                </a:lnTo>
                <a:lnTo>
                  <a:pt x="7874" y="2168"/>
                </a:lnTo>
                <a:lnTo>
                  <a:pt x="5978" y="2168"/>
                </a:lnTo>
                <a:lnTo>
                  <a:pt x="5978" y="2732"/>
                </a:lnTo>
                <a:close/>
                <a:moveTo>
                  <a:pt x="8932" y="2979"/>
                </a:moveTo>
                <a:lnTo>
                  <a:pt x="8541" y="4128"/>
                </a:lnTo>
                <a:lnTo>
                  <a:pt x="7775" y="4128"/>
                </a:lnTo>
                <a:lnTo>
                  <a:pt x="8525" y="2168"/>
                </a:lnTo>
                <a:lnTo>
                  <a:pt x="8932" y="2168"/>
                </a:lnTo>
                <a:lnTo>
                  <a:pt x="9339" y="2168"/>
                </a:lnTo>
                <a:lnTo>
                  <a:pt x="10090" y="4128"/>
                </a:lnTo>
                <a:lnTo>
                  <a:pt x="9324" y="4128"/>
                </a:lnTo>
                <a:lnTo>
                  <a:pt x="8932" y="2979"/>
                </a:lnTo>
                <a:close/>
                <a:moveTo>
                  <a:pt x="8932" y="1960"/>
                </a:moveTo>
                <a:lnTo>
                  <a:pt x="8547" y="1960"/>
                </a:lnTo>
                <a:lnTo>
                  <a:pt x="8547" y="564"/>
                </a:lnTo>
                <a:lnTo>
                  <a:pt x="7992" y="564"/>
                </a:lnTo>
                <a:lnTo>
                  <a:pt x="7992" y="0"/>
                </a:lnTo>
                <a:lnTo>
                  <a:pt x="8932" y="0"/>
                </a:lnTo>
                <a:lnTo>
                  <a:pt x="9873" y="0"/>
                </a:lnTo>
                <a:lnTo>
                  <a:pt x="9873" y="564"/>
                </a:lnTo>
                <a:lnTo>
                  <a:pt x="9317" y="564"/>
                </a:lnTo>
                <a:lnTo>
                  <a:pt x="9317" y="1960"/>
                </a:lnTo>
                <a:lnTo>
                  <a:pt x="8932" y="1960"/>
                </a:lnTo>
                <a:close/>
                <a:moveTo>
                  <a:pt x="11243" y="4128"/>
                </a:moveTo>
                <a:lnTo>
                  <a:pt x="11243" y="2732"/>
                </a:lnTo>
                <a:lnTo>
                  <a:pt x="11799" y="2732"/>
                </a:lnTo>
                <a:lnTo>
                  <a:pt x="11799" y="2732"/>
                </a:lnTo>
                <a:lnTo>
                  <a:pt x="11799" y="2168"/>
                </a:lnTo>
                <a:lnTo>
                  <a:pt x="11799" y="2168"/>
                </a:lnTo>
                <a:lnTo>
                  <a:pt x="11207" y="2168"/>
                </a:lnTo>
                <a:lnTo>
                  <a:pt x="9903" y="2168"/>
                </a:lnTo>
                <a:lnTo>
                  <a:pt x="9903" y="2732"/>
                </a:lnTo>
                <a:lnTo>
                  <a:pt x="10459" y="2732"/>
                </a:lnTo>
                <a:lnTo>
                  <a:pt x="10459" y="4128"/>
                </a:lnTo>
                <a:lnTo>
                  <a:pt x="11207" y="4128"/>
                </a:lnTo>
                <a:lnTo>
                  <a:pt x="11243" y="4128"/>
                </a:lnTo>
                <a:lnTo>
                  <a:pt x="11243" y="4128"/>
                </a:lnTo>
                <a:close/>
                <a:moveTo>
                  <a:pt x="10452" y="1960"/>
                </a:moveTo>
                <a:lnTo>
                  <a:pt x="10850" y="788"/>
                </a:lnTo>
                <a:lnTo>
                  <a:pt x="11207" y="1835"/>
                </a:lnTo>
                <a:lnTo>
                  <a:pt x="11207" y="1835"/>
                </a:lnTo>
                <a:lnTo>
                  <a:pt x="11250" y="1960"/>
                </a:lnTo>
                <a:lnTo>
                  <a:pt x="11250" y="1960"/>
                </a:lnTo>
                <a:lnTo>
                  <a:pt x="12016" y="1960"/>
                </a:lnTo>
                <a:lnTo>
                  <a:pt x="11265" y="0"/>
                </a:lnTo>
                <a:lnTo>
                  <a:pt x="11207" y="0"/>
                </a:lnTo>
                <a:lnTo>
                  <a:pt x="10436" y="0"/>
                </a:lnTo>
                <a:lnTo>
                  <a:pt x="9685" y="1960"/>
                </a:lnTo>
                <a:lnTo>
                  <a:pt x="10452" y="1960"/>
                </a:lnTo>
                <a:close/>
                <a:moveTo>
                  <a:pt x="13191" y="2168"/>
                </a:moveTo>
                <a:lnTo>
                  <a:pt x="12362" y="2168"/>
                </a:lnTo>
                <a:lnTo>
                  <a:pt x="11610" y="4128"/>
                </a:lnTo>
                <a:lnTo>
                  <a:pt x="12376" y="4128"/>
                </a:lnTo>
                <a:lnTo>
                  <a:pt x="12776" y="2956"/>
                </a:lnTo>
                <a:lnTo>
                  <a:pt x="13175" y="4128"/>
                </a:lnTo>
                <a:lnTo>
                  <a:pt x="13942" y="4128"/>
                </a:lnTo>
                <a:lnTo>
                  <a:pt x="13191" y="2168"/>
                </a:lnTo>
                <a:close/>
                <a:moveTo>
                  <a:pt x="12384" y="1960"/>
                </a:moveTo>
                <a:lnTo>
                  <a:pt x="13168" y="1960"/>
                </a:lnTo>
                <a:lnTo>
                  <a:pt x="13168" y="564"/>
                </a:lnTo>
                <a:lnTo>
                  <a:pt x="13723" y="564"/>
                </a:lnTo>
                <a:lnTo>
                  <a:pt x="13723" y="0"/>
                </a:lnTo>
                <a:lnTo>
                  <a:pt x="11828" y="0"/>
                </a:lnTo>
                <a:lnTo>
                  <a:pt x="11828" y="564"/>
                </a:lnTo>
                <a:lnTo>
                  <a:pt x="12384" y="564"/>
                </a:lnTo>
                <a:lnTo>
                  <a:pt x="12384" y="1960"/>
                </a:lnTo>
                <a:close/>
                <a:moveTo>
                  <a:pt x="14302" y="1960"/>
                </a:moveTo>
                <a:lnTo>
                  <a:pt x="14700" y="788"/>
                </a:lnTo>
                <a:lnTo>
                  <a:pt x="15100" y="1960"/>
                </a:lnTo>
                <a:lnTo>
                  <a:pt x="15866" y="1960"/>
                </a:lnTo>
                <a:lnTo>
                  <a:pt x="15115" y="0"/>
                </a:lnTo>
                <a:lnTo>
                  <a:pt x="14286" y="0"/>
                </a:lnTo>
                <a:lnTo>
                  <a:pt x="13534" y="1960"/>
                </a:lnTo>
                <a:lnTo>
                  <a:pt x="14302" y="1960"/>
                </a:lnTo>
                <a:close/>
                <a:moveTo>
                  <a:pt x="13752" y="2732"/>
                </a:moveTo>
                <a:lnTo>
                  <a:pt x="14309" y="2732"/>
                </a:lnTo>
                <a:lnTo>
                  <a:pt x="14309" y="4128"/>
                </a:lnTo>
                <a:lnTo>
                  <a:pt x="15093" y="4128"/>
                </a:lnTo>
                <a:lnTo>
                  <a:pt x="15093" y="2732"/>
                </a:lnTo>
                <a:lnTo>
                  <a:pt x="15649" y="2732"/>
                </a:lnTo>
                <a:lnTo>
                  <a:pt x="15649" y="2168"/>
                </a:lnTo>
                <a:lnTo>
                  <a:pt x="13752" y="2168"/>
                </a:lnTo>
                <a:lnTo>
                  <a:pt x="13752" y="2732"/>
                </a:lnTo>
                <a:close/>
                <a:moveTo>
                  <a:pt x="16211" y="2168"/>
                </a:moveTo>
                <a:lnTo>
                  <a:pt x="15460" y="4128"/>
                </a:lnTo>
                <a:lnTo>
                  <a:pt x="16226" y="4128"/>
                </a:lnTo>
                <a:lnTo>
                  <a:pt x="16608" y="3009"/>
                </a:lnTo>
                <a:lnTo>
                  <a:pt x="16608" y="2168"/>
                </a:lnTo>
                <a:lnTo>
                  <a:pt x="16211" y="2168"/>
                </a:lnTo>
                <a:close/>
                <a:moveTo>
                  <a:pt x="16233" y="1960"/>
                </a:moveTo>
                <a:lnTo>
                  <a:pt x="16608" y="1960"/>
                </a:lnTo>
                <a:lnTo>
                  <a:pt x="16608" y="0"/>
                </a:lnTo>
                <a:lnTo>
                  <a:pt x="15678" y="0"/>
                </a:lnTo>
                <a:lnTo>
                  <a:pt x="15678" y="564"/>
                </a:lnTo>
                <a:lnTo>
                  <a:pt x="16233" y="564"/>
                </a:lnTo>
                <a:lnTo>
                  <a:pt x="16233" y="1960"/>
                </a:lnTo>
                <a:close/>
              </a:path>
            </a:pathLst>
          </a:custGeom>
          <a:gradFill flip="none" rotWithShape="1">
            <a:gsLst>
              <a:gs pos="6000">
                <a:schemeClr val="accent1">
                  <a:lumMod val="5000"/>
                  <a:lumOff val="95000"/>
                  <a:alpha val="56000"/>
                </a:schemeClr>
              </a:gs>
              <a:gs pos="68000">
                <a:srgbClr val="D7D4CF"/>
              </a:gs>
            </a:gsLst>
            <a:lin ang="0" scaled="1"/>
            <a:tileRect/>
          </a:gradFill>
          <a:ln>
            <a:noFill/>
          </a:ln>
        </p:spPr>
        <p:txBody>
          <a:bodyPr vert="horz" wrap="square" lIns="68580" tIns="34290" rIns="68580" bIns="34290" numCol="1" anchor="t" anchorCtr="0" compatLnSpc="1">
            <a:prstTxWarp prst="textNoShape">
              <a:avLst/>
            </a:prstTxWarp>
          </a:bodyPr>
          <a:lstStyle/>
          <a:p>
            <a:pPr lvl="0"/>
            <a:endParaRPr lang="en-US" dirty="0">
              <a:latin typeface="+mj-lt"/>
            </a:endParaRPr>
          </a:p>
        </p:txBody>
      </p:sp>
      <p:sp>
        <p:nvSpPr>
          <p:cNvPr id="30" name="Freeform 29"/>
          <p:cNvSpPr>
            <a:spLocks noEditPoints="1"/>
          </p:cNvSpPr>
          <p:nvPr/>
        </p:nvSpPr>
        <p:spPr bwMode="auto">
          <a:xfrm>
            <a:off x="8425987" y="4944997"/>
            <a:ext cx="489413" cy="84203"/>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1" name="Freeform 30"/>
          <p:cNvSpPr>
            <a:spLocks noEditPoints="1"/>
          </p:cNvSpPr>
          <p:nvPr/>
        </p:nvSpPr>
        <p:spPr bwMode="auto">
          <a:xfrm>
            <a:off x="7615596" y="4944997"/>
            <a:ext cx="780730" cy="84203"/>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
        <p:nvSpPr>
          <p:cNvPr id="32" name="Freeform 31"/>
          <p:cNvSpPr>
            <a:spLocks noEditPoints="1"/>
          </p:cNvSpPr>
          <p:nvPr/>
        </p:nvSpPr>
        <p:spPr bwMode="auto">
          <a:xfrm>
            <a:off x="7244828" y="4946051"/>
            <a:ext cx="329453" cy="82097"/>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chemeClr val="bg1">
              <a:lumMod val="5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dirty="0">
              <a:solidFill>
                <a:prstClr val="white"/>
              </a:solidFill>
            </a:endParaRPr>
          </a:p>
        </p:txBody>
      </p:sp>
    </p:spTree>
    <p:extLst>
      <p:ext uri="{BB962C8B-B14F-4D97-AF65-F5344CB8AC3E}">
        <p14:creationId xmlns:p14="http://schemas.microsoft.com/office/powerpoint/2010/main" val="419142049"/>
      </p:ext>
    </p:extLst>
  </p:cSld>
  <p:clrMap bg1="lt1" tx1="dk1" bg2="lt2" tx2="dk2" accent1="accent1" accent2="accent2" accent3="accent3" accent4="accent4" accent5="accent5" accent6="accent6" hlink="hlink" folHlink="folHlink"/>
  <p:sldLayoutIdLst>
    <p:sldLayoutId id="2147483673"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682" r:id="rId11"/>
    <p:sldLayoutId id="2147483686" r:id="rId12"/>
    <p:sldLayoutId id="2147483687" r:id="rId13"/>
    <p:sldLayoutId id="2147483684" r:id="rId14"/>
    <p:sldLayoutId id="2147483683" r:id="rId15"/>
    <p:sldLayoutId id="2147483685" r:id="rId16"/>
    <p:sldLayoutId id="2147483688" r:id="rId17"/>
    <p:sldLayoutId id="2147483689" r:id="rId18"/>
    <p:sldLayoutId id="2147483690" r:id="rId19"/>
    <p:sldLayoutId id="2147483691" r:id="rId20"/>
    <p:sldLayoutId id="2147483692" r:id="rId21"/>
    <p:sldLayoutId id="2147483716" r:id="rId22"/>
  </p:sldLayoutIdLst>
  <p:timing>
    <p:tnLst>
      <p:par>
        <p:cTn id="1" dur="indefinite" restart="never" nodeType="tmRoot"/>
      </p:par>
    </p:tnLst>
  </p:timing>
  <p:txStyles>
    <p:titleStyle>
      <a:lvl1pPr algn="l" defTabSz="685800" rtl="0" eaLnBrk="1" latinLnBrk="0" hangingPunct="1">
        <a:spcBef>
          <a:spcPct val="0"/>
        </a:spcBef>
        <a:buNone/>
        <a:defRPr sz="2100" kern="1200">
          <a:solidFill>
            <a:schemeClr val="bg1"/>
          </a:solidFill>
          <a:latin typeface="+mj-lt"/>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mj-lt"/>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mj-lt"/>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mj-lt"/>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18" name="Rectangle 17"/>
          <p:cNvSpPr/>
          <p:nvPr/>
        </p:nvSpPr>
        <p:spPr>
          <a:xfrm>
            <a:off x="3" y="0"/>
            <a:ext cx="9144000" cy="5143500"/>
          </a:xfrm>
          <a:prstGeom prst="rect">
            <a:avLst/>
          </a:pr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0" name="Group 19"/>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06366950"/>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685800" rtl="0" eaLnBrk="1" latinLnBrk="0" hangingPunct="1">
        <a:spcBef>
          <a:spcPct val="0"/>
        </a:spcBef>
        <a:buNone/>
        <a:defRPr sz="1800" kern="1200">
          <a:solidFill>
            <a:schemeClr val="bg1"/>
          </a:solidFill>
          <a:latin typeface="Myriad Pro"/>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2000">
                <a:srgbClr val="D6492A"/>
              </a:gs>
              <a:gs pos="100000">
                <a:srgbClr val="F1A434"/>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169111091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F1A434">
                  <a:shade val="30000"/>
                  <a:satMod val="115000"/>
                </a:srgbClr>
              </a:gs>
              <a:gs pos="50000">
                <a:srgbClr val="F1A434">
                  <a:shade val="67500"/>
                  <a:satMod val="115000"/>
                </a:srgbClr>
              </a:gs>
              <a:gs pos="100000">
                <a:srgbClr val="F1A43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3806777927"/>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D6492A">
                  <a:shade val="30000"/>
                  <a:satMod val="115000"/>
                </a:srgbClr>
              </a:gs>
              <a:gs pos="50000">
                <a:srgbClr val="D6492A">
                  <a:shade val="67500"/>
                  <a:satMod val="115000"/>
                </a:srgbClr>
              </a:gs>
              <a:gs pos="100000">
                <a:srgbClr val="D6492A">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492894606"/>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55A51C">
                  <a:shade val="30000"/>
                  <a:satMod val="115000"/>
                </a:srgbClr>
              </a:gs>
              <a:gs pos="50000">
                <a:srgbClr val="55A51C">
                  <a:shade val="67500"/>
                  <a:satMod val="115000"/>
                </a:srgbClr>
              </a:gs>
              <a:gs pos="100000">
                <a:srgbClr val="55A51C">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B9AFA4"/>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6" name="Group 15"/>
          <p:cNvGrpSpPr/>
          <p:nvPr/>
        </p:nvGrpSpPr>
        <p:grpSpPr>
          <a:xfrm>
            <a:off x="285753" y="192882"/>
            <a:ext cx="8630823" cy="318254"/>
            <a:chOff x="285753" y="192882"/>
            <a:chExt cx="8630823" cy="318254"/>
          </a:xfrm>
        </p:grpSpPr>
        <p:sp>
          <p:nvSpPr>
            <p:cNvPr id="18"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0" name="Group 19"/>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1" name="Freeform 30"/>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3" name="Freeform 22"/>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2709721341"/>
      </p:ext>
    </p:extLst>
  </p:cSld>
  <p:clrMap bg1="lt1" tx1="dk1" bg2="lt2" tx2="dk2" accent1="accent1" accent2="accent2" accent3="accent3" accent4="accent4" accent5="accent5" accent6="accent6" hlink="hlink" folHlink="folHlink"/>
  <p:sldLayoutIdLst>
    <p:sldLayoutId id="2147483702"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p:nvSpPr>
        <p:spPr>
          <a:xfrm>
            <a:off x="-9731" y="-17765"/>
            <a:ext cx="9144000" cy="5143500"/>
          </a:xfrm>
          <a:prstGeom prst="rect">
            <a:avLst/>
          </a:prstGeom>
          <a:gradFill flip="none" rotWithShape="1">
            <a:gsLst>
              <a:gs pos="0">
                <a:srgbClr val="B9AFA4">
                  <a:shade val="30000"/>
                  <a:satMod val="115000"/>
                </a:srgbClr>
              </a:gs>
              <a:gs pos="50000">
                <a:srgbClr val="B9AFA4">
                  <a:shade val="67500"/>
                  <a:satMod val="115000"/>
                </a:srgbClr>
              </a:gs>
              <a:gs pos="100000">
                <a:srgbClr val="B9AFA4">
                  <a:shade val="100000"/>
                  <a:satMod val="115000"/>
                </a:srgbClr>
              </a:gs>
            </a:gsLst>
            <a:lin ang="10800000" scaled="1"/>
            <a:tileRect/>
          </a:gradFill>
          <a:ln w="9525" cap="flat" cmpd="sng" algn="ctr">
            <a:noFill/>
            <a:prstDash val="solid"/>
          </a:ln>
          <a:effectLst/>
        </p:spPr>
        <p:txBody>
          <a:bodyPr lIns="68580" tIns="34290" rIns="68580" bIns="34290"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ndParaRPr>
          </a:p>
        </p:txBody>
      </p:sp>
      <p:sp>
        <p:nvSpPr>
          <p:cNvPr id="1027" name="AutoShape 3"/>
          <p:cNvSpPr>
            <a:spLocks noChangeAspect="1" noChangeArrowheads="1" noTextEdit="1"/>
          </p:cNvSpPr>
          <p:nvPr/>
        </p:nvSpPr>
        <p:spPr bwMode="auto">
          <a:xfrm>
            <a:off x="0" y="2857501"/>
            <a:ext cx="9144000" cy="792956"/>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endParaRPr lang="en-US" sz="1400" dirty="0">
              <a:latin typeface="Calibri" panose="020F0502020204030204" pitchFamily="34" charset="0"/>
            </a:endParaRPr>
          </a:p>
        </p:txBody>
      </p:sp>
      <p:sp>
        <p:nvSpPr>
          <p:cNvPr id="35" name="Rectangle 71"/>
          <p:cNvSpPr txBox="1">
            <a:spLocks noChangeArrowheads="1"/>
          </p:cNvSpPr>
          <p:nvPr/>
        </p:nvSpPr>
        <p:spPr bwMode="auto">
          <a:xfrm>
            <a:off x="4343401" y="4855464"/>
            <a:ext cx="663575"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lvl1pPr>
              <a:defRPr sz="1000">
                <a:solidFill>
                  <a:srgbClr val="4E84C4"/>
                </a:solidFill>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fld id="{13B55AB4-0D57-4FBE-946B-A81E4A9D2A4C}" type="slidenum">
              <a:rPr lang="en-US" sz="800" b="1" kern="1200" noProof="0" smtClean="0">
                <a:solidFill>
                  <a:schemeClr val="bg1"/>
                </a:solidFill>
                <a:latin typeface="Calibri" panose="020F0502020204030204" pitchFamily="34" charset="0"/>
                <a:ea typeface="+mn-ea"/>
                <a:cs typeface="Arial" pitchFamily="34" charset="0"/>
              </a:rPr>
              <a:pPr marL="0" marR="0" lvl="0" indent="0" algn="ctr" defTabSz="685800" rtl="0" eaLnBrk="1" fontAlgn="auto" latinLnBrk="0" hangingPunct="1">
                <a:lnSpc>
                  <a:spcPct val="100000"/>
                </a:lnSpc>
                <a:spcBef>
                  <a:spcPts val="0"/>
                </a:spcBef>
                <a:spcAft>
                  <a:spcPts val="0"/>
                </a:spcAft>
                <a:buClrTx/>
                <a:buSzTx/>
                <a:buFontTx/>
                <a:buNone/>
                <a:tabLst/>
                <a:defRPr/>
              </a:pPr>
              <a:t>‹#›</a:t>
            </a:fld>
            <a:r>
              <a:rPr lang="en-US" sz="800" b="1" kern="1200" noProof="0" dirty="0" smtClean="0">
                <a:solidFill>
                  <a:schemeClr val="bg1"/>
                </a:solidFill>
                <a:latin typeface="Calibri" panose="020F0502020204030204" pitchFamily="34" charset="0"/>
                <a:ea typeface="+mn-ea"/>
                <a:cs typeface="Arial" pitchFamily="34" charset="0"/>
              </a:rPr>
              <a:t> </a:t>
            </a:r>
            <a:endParaRPr lang="en-US" sz="800" b="1" kern="1200" noProof="0" dirty="0">
              <a:solidFill>
                <a:schemeClr val="bg1"/>
              </a:solidFill>
              <a:latin typeface="Calibri" panose="020F0502020204030204" pitchFamily="34" charset="0"/>
              <a:ea typeface="+mn-ea"/>
              <a:cs typeface="Arial" pitchFamily="34" charset="0"/>
            </a:endParaRPr>
          </a:p>
        </p:txBody>
      </p:sp>
      <p:sp>
        <p:nvSpPr>
          <p:cNvPr id="27" name="Rectangle 26"/>
          <p:cNvSpPr/>
          <p:nvPr/>
        </p:nvSpPr>
        <p:spPr>
          <a:xfrm flipH="1">
            <a:off x="-9728" y="4286251"/>
            <a:ext cx="9153728" cy="891540"/>
          </a:xfrm>
          <a:prstGeom prst="rect">
            <a:avLst/>
          </a:pr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en-US" sz="1400" dirty="0">
              <a:latin typeface="Calibri" panose="020F0502020204030204" pitchFamily="34" charset="0"/>
            </a:endParaRPr>
          </a:p>
        </p:txBody>
      </p:sp>
      <p:sp>
        <p:nvSpPr>
          <p:cNvPr id="29" name="Title 1"/>
          <p:cNvSpPr txBox="1">
            <a:spLocks/>
          </p:cNvSpPr>
          <p:nvPr/>
        </p:nvSpPr>
        <p:spPr>
          <a:xfrm>
            <a:off x="381003" y="2027113"/>
            <a:ext cx="6172200" cy="565206"/>
          </a:xfrm>
          <a:prstGeom prst="rect">
            <a:avLst/>
          </a:prstGeom>
        </p:spPr>
        <p:txBody>
          <a:bodyPr lIns="68580" tIns="34290" rIns="68580" bIns="34290" anchor="t">
            <a:noAutofit/>
          </a:bodyPr>
          <a:lst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a:lstStyle>
          <a:p>
            <a:r>
              <a:rPr lang="en-US" sz="2300" dirty="0" smtClean="0">
                <a:latin typeface="Calibri" panose="020F0502020204030204" pitchFamily="34" charset="0"/>
              </a:rPr>
              <a:t>Click to edit Master title style</a:t>
            </a:r>
            <a:endParaRPr lang="en-US" sz="2300" dirty="0">
              <a:latin typeface="Calibri" panose="020F0502020204030204" pitchFamily="34" charset="0"/>
            </a:endParaRPr>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22" name="Group 21"/>
          <p:cNvGrpSpPr/>
          <p:nvPr/>
        </p:nvGrpSpPr>
        <p:grpSpPr>
          <a:xfrm>
            <a:off x="285753" y="192882"/>
            <a:ext cx="8630823" cy="318254"/>
            <a:chOff x="285753" y="192882"/>
            <a:chExt cx="8630823" cy="318254"/>
          </a:xfrm>
        </p:grpSpPr>
        <p:sp>
          <p:nvSpPr>
            <p:cNvPr id="23"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24" name="Group 23"/>
            <p:cNvGrpSpPr/>
            <p:nvPr/>
          </p:nvGrpSpPr>
          <p:grpSpPr>
            <a:xfrm>
              <a:off x="285753" y="250031"/>
              <a:ext cx="1670572" cy="84203"/>
              <a:chOff x="68096" y="6650480"/>
              <a:chExt cx="2503487" cy="127000"/>
            </a:xfrm>
            <a:solidFill>
              <a:schemeClr val="bg1"/>
            </a:solidFill>
          </p:grpSpPr>
          <p:sp>
            <p:nvSpPr>
              <p:cNvPr id="26" name="Freeform 25"/>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8" name="Freeform 27"/>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25" name="Freeform 24"/>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Tree>
    <p:extLst>
      <p:ext uri="{BB962C8B-B14F-4D97-AF65-F5344CB8AC3E}">
        <p14:creationId xmlns:p14="http://schemas.microsoft.com/office/powerpoint/2010/main" val="989715618"/>
      </p:ext>
    </p:extLst>
  </p:cSld>
  <p:clrMap bg1="lt1" tx1="dk1" bg2="lt2" tx2="dk2" accent1="accent1" accent2="accent2" accent3="accent3" accent4="accent4" accent5="accent5" accent6="accent6" hlink="hlink" folHlink="folHlink"/>
  <p:sldLayoutIdLst>
    <p:sldLayoutId id="2147483704" r:id="rId1"/>
  </p:sldLayoutIdLst>
  <p:txStyles>
    <p:titleStyle>
      <a:lvl1pPr algn="l" defTabSz="685800" rtl="0" eaLnBrk="1" latinLnBrk="0" hangingPunct="1">
        <a:spcBef>
          <a:spcPct val="0"/>
        </a:spcBef>
        <a:buNone/>
        <a:defRPr sz="1800" kern="1200">
          <a:solidFill>
            <a:schemeClr val="bg1"/>
          </a:solidFill>
          <a:latin typeface="Arial" pitchFamily="34" charset="0"/>
          <a:ea typeface="+mj-ea"/>
          <a:cs typeface="Arial" pitchFamily="34" charset="0"/>
        </a:defRPr>
      </a:lvl1pPr>
    </p:titleStyle>
    <p:bodyStyle>
      <a:lvl1pPr marL="257175" indent="-257175" algn="l" defTabSz="685800" rtl="0" eaLnBrk="1" latinLnBrk="0" hangingPunct="1">
        <a:spcBef>
          <a:spcPct val="20000"/>
        </a:spcBef>
        <a:buClr>
          <a:srgbClr val="4E84C4"/>
        </a:buClr>
        <a:buFont typeface="Wingdings" pitchFamily="2" charset="2"/>
        <a:buChar char="§"/>
        <a:defRPr sz="1500" kern="1200">
          <a:solidFill>
            <a:schemeClr val="tx1"/>
          </a:solidFill>
          <a:latin typeface="Arial" pitchFamily="34" charset="0"/>
          <a:ea typeface="+mn-ea"/>
          <a:cs typeface="Arial" pitchFamily="34" charset="0"/>
        </a:defRPr>
      </a:lvl1pPr>
      <a:lvl2pPr marL="557213" indent="-214313" algn="l" defTabSz="685800" rtl="0" eaLnBrk="1" latinLnBrk="0" hangingPunct="1">
        <a:spcBef>
          <a:spcPct val="20000"/>
        </a:spcBef>
        <a:buClr>
          <a:srgbClr val="4E84C4"/>
        </a:buClr>
        <a:buFont typeface="Myriad Pro" pitchFamily="34" charset="0"/>
        <a:buChar char="–"/>
        <a:defRPr sz="1500" kern="1200">
          <a:solidFill>
            <a:schemeClr val="tx1"/>
          </a:solidFill>
          <a:latin typeface="Arial" pitchFamily="34" charset="0"/>
          <a:ea typeface="+mn-ea"/>
          <a:cs typeface="Arial" pitchFamily="34" charset="0"/>
        </a:defRPr>
      </a:lvl2pPr>
      <a:lvl3pPr marL="857250" indent="-171450" algn="l" defTabSz="685800" rtl="0" eaLnBrk="1" latinLnBrk="0" hangingPunct="1">
        <a:spcBef>
          <a:spcPct val="20000"/>
        </a:spcBef>
        <a:buClr>
          <a:srgbClr val="4E84C4"/>
        </a:buClr>
        <a:buFont typeface="Courier New" pitchFamily="49" charset="0"/>
        <a:buChar char="o"/>
        <a:defRPr sz="1400" kern="1200">
          <a:solidFill>
            <a:schemeClr val="tx1"/>
          </a:solidFill>
          <a:latin typeface="Arial" pitchFamily="34" charset="0"/>
          <a:ea typeface="+mn-ea"/>
          <a:cs typeface="Arial" pitchFamily="34" charset="0"/>
        </a:defRPr>
      </a:lvl3pPr>
      <a:lvl4pPr marL="1200150" indent="-171450" algn="l" defTabSz="685800" rtl="0" eaLnBrk="1" latinLnBrk="0" hangingPunct="1">
        <a:spcBef>
          <a:spcPct val="20000"/>
        </a:spcBef>
        <a:buClr>
          <a:srgbClr val="4E84C4"/>
        </a:buClr>
        <a:buFont typeface="Arial" pitchFamily="34" charset="0"/>
        <a:buChar char="•"/>
        <a:defRPr sz="1200" kern="1200" baseline="0">
          <a:solidFill>
            <a:schemeClr val="tx1"/>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22" name="Rectangle 17"/>
          <p:cNvSpPr/>
          <p:nvPr/>
        </p:nvSpPr>
        <p:spPr>
          <a:xfrm>
            <a:off x="-19051" y="2"/>
            <a:ext cx="9163050" cy="4743450"/>
          </a:xfrm>
          <a:custGeom>
            <a:avLst/>
            <a:gdLst>
              <a:gd name="connsiteX0" fmla="*/ 0 w 9144000"/>
              <a:gd name="connsiteY0" fmla="*/ 0 h 4648200"/>
              <a:gd name="connsiteX1" fmla="*/ 9144000 w 9144000"/>
              <a:gd name="connsiteY1" fmla="*/ 0 h 4648200"/>
              <a:gd name="connsiteX2" fmla="*/ 9144000 w 9144000"/>
              <a:gd name="connsiteY2" fmla="*/ 4648200 h 4648200"/>
              <a:gd name="connsiteX3" fmla="*/ 0 w 9144000"/>
              <a:gd name="connsiteY3" fmla="*/ 4648200 h 4648200"/>
              <a:gd name="connsiteX4" fmla="*/ 0 w 9144000"/>
              <a:gd name="connsiteY4"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0 w 9144000"/>
              <a:gd name="connsiteY4" fmla="*/ 4648200 h 4648200"/>
              <a:gd name="connsiteX5" fmla="*/ 0 w 9144000"/>
              <a:gd name="connsiteY5" fmla="*/ 0 h 4648200"/>
              <a:gd name="connsiteX0" fmla="*/ 0 w 9144000"/>
              <a:gd name="connsiteY0" fmla="*/ 0 h 4648200"/>
              <a:gd name="connsiteX1" fmla="*/ 9144000 w 9144000"/>
              <a:gd name="connsiteY1" fmla="*/ 0 h 4648200"/>
              <a:gd name="connsiteX2" fmla="*/ 9144000 w 9144000"/>
              <a:gd name="connsiteY2" fmla="*/ 4648200 h 4648200"/>
              <a:gd name="connsiteX3" fmla="*/ 952500 w 9144000"/>
              <a:gd name="connsiteY3" fmla="*/ 4648200 h 4648200"/>
              <a:gd name="connsiteX4" fmla="*/ 819150 w 9144000"/>
              <a:gd name="connsiteY4" fmla="*/ 4648200 h 4648200"/>
              <a:gd name="connsiteX5" fmla="*/ 0 w 9144000"/>
              <a:gd name="connsiteY5" fmla="*/ 4648200 h 4648200"/>
              <a:gd name="connsiteX6" fmla="*/ 0 w 9144000"/>
              <a:gd name="connsiteY6" fmla="*/ 0 h 4648200"/>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0 w 9144000"/>
              <a:gd name="connsiteY5" fmla="*/ 4648200 h 6181725"/>
              <a:gd name="connsiteX6" fmla="*/ 0 w 9144000"/>
              <a:gd name="connsiteY6" fmla="*/ 0 h 6181725"/>
              <a:gd name="connsiteX0" fmla="*/ 0 w 9144000"/>
              <a:gd name="connsiteY0" fmla="*/ 0 h 6181725"/>
              <a:gd name="connsiteX1" fmla="*/ 9144000 w 9144000"/>
              <a:gd name="connsiteY1" fmla="*/ 0 h 6181725"/>
              <a:gd name="connsiteX2" fmla="*/ 9144000 w 9144000"/>
              <a:gd name="connsiteY2" fmla="*/ 4648200 h 6181725"/>
              <a:gd name="connsiteX3" fmla="*/ 952500 w 9144000"/>
              <a:gd name="connsiteY3" fmla="*/ 4648200 h 6181725"/>
              <a:gd name="connsiteX4" fmla="*/ 942975 w 9144000"/>
              <a:gd name="connsiteY4" fmla="*/ 6181725 h 6181725"/>
              <a:gd name="connsiteX5" fmla="*/ 552450 w 9144000"/>
              <a:gd name="connsiteY5" fmla="*/ 5534025 h 6181725"/>
              <a:gd name="connsiteX6" fmla="*/ 0 w 9144000"/>
              <a:gd name="connsiteY6" fmla="*/ 4648200 h 6181725"/>
              <a:gd name="connsiteX7" fmla="*/ 0 w 9144000"/>
              <a:gd name="connsiteY7" fmla="*/ 0 h 6181725"/>
              <a:gd name="connsiteX0" fmla="*/ 9525 w 9153525"/>
              <a:gd name="connsiteY0" fmla="*/ 0 h 6267450"/>
              <a:gd name="connsiteX1" fmla="*/ 9153525 w 9153525"/>
              <a:gd name="connsiteY1" fmla="*/ 0 h 6267450"/>
              <a:gd name="connsiteX2" fmla="*/ 9153525 w 9153525"/>
              <a:gd name="connsiteY2" fmla="*/ 4648200 h 6267450"/>
              <a:gd name="connsiteX3" fmla="*/ 962025 w 9153525"/>
              <a:gd name="connsiteY3" fmla="*/ 4648200 h 6267450"/>
              <a:gd name="connsiteX4" fmla="*/ 952500 w 9153525"/>
              <a:gd name="connsiteY4" fmla="*/ 6181725 h 6267450"/>
              <a:gd name="connsiteX5" fmla="*/ 0 w 9153525"/>
              <a:gd name="connsiteY5" fmla="*/ 6267450 h 6267450"/>
              <a:gd name="connsiteX6" fmla="*/ 9525 w 9153525"/>
              <a:gd name="connsiteY6" fmla="*/ 4648200 h 6267450"/>
              <a:gd name="connsiteX7" fmla="*/ 9525 w 9153525"/>
              <a:gd name="connsiteY7" fmla="*/ 0 h 6267450"/>
              <a:gd name="connsiteX0" fmla="*/ 9525 w 9153525"/>
              <a:gd name="connsiteY0" fmla="*/ 0 h 6315075"/>
              <a:gd name="connsiteX1" fmla="*/ 9153525 w 9153525"/>
              <a:gd name="connsiteY1" fmla="*/ 0 h 6315075"/>
              <a:gd name="connsiteX2" fmla="*/ 9153525 w 9153525"/>
              <a:gd name="connsiteY2" fmla="*/ 4648200 h 6315075"/>
              <a:gd name="connsiteX3" fmla="*/ 9620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9525 w 9153525"/>
              <a:gd name="connsiteY0" fmla="*/ 0 h 6315075"/>
              <a:gd name="connsiteX1" fmla="*/ 9153525 w 9153525"/>
              <a:gd name="connsiteY1" fmla="*/ 0 h 6315075"/>
              <a:gd name="connsiteX2" fmla="*/ 9153525 w 9153525"/>
              <a:gd name="connsiteY2" fmla="*/ 4648200 h 6315075"/>
              <a:gd name="connsiteX3" fmla="*/ 1076325 w 9153525"/>
              <a:gd name="connsiteY3" fmla="*/ 4648200 h 6315075"/>
              <a:gd name="connsiteX4" fmla="*/ 1076325 w 9153525"/>
              <a:gd name="connsiteY4" fmla="*/ 6315075 h 6315075"/>
              <a:gd name="connsiteX5" fmla="*/ 0 w 9153525"/>
              <a:gd name="connsiteY5" fmla="*/ 6267450 h 6315075"/>
              <a:gd name="connsiteX6" fmla="*/ 9525 w 9153525"/>
              <a:gd name="connsiteY6" fmla="*/ 4648200 h 6315075"/>
              <a:gd name="connsiteX7" fmla="*/ 9525 w 9153525"/>
              <a:gd name="connsiteY7" fmla="*/ 0 h 6315075"/>
              <a:gd name="connsiteX0" fmla="*/ 19050 w 9163050"/>
              <a:gd name="connsiteY0" fmla="*/ 0 h 6324600"/>
              <a:gd name="connsiteX1" fmla="*/ 9163050 w 9163050"/>
              <a:gd name="connsiteY1" fmla="*/ 0 h 6324600"/>
              <a:gd name="connsiteX2" fmla="*/ 9163050 w 9163050"/>
              <a:gd name="connsiteY2" fmla="*/ 4648200 h 6324600"/>
              <a:gd name="connsiteX3" fmla="*/ 1085850 w 9163050"/>
              <a:gd name="connsiteY3" fmla="*/ 4648200 h 6324600"/>
              <a:gd name="connsiteX4" fmla="*/ 1085850 w 9163050"/>
              <a:gd name="connsiteY4" fmla="*/ 6315075 h 6324600"/>
              <a:gd name="connsiteX5" fmla="*/ 0 w 9163050"/>
              <a:gd name="connsiteY5" fmla="*/ 6324600 h 6324600"/>
              <a:gd name="connsiteX6" fmla="*/ 19050 w 9163050"/>
              <a:gd name="connsiteY6" fmla="*/ 4648200 h 6324600"/>
              <a:gd name="connsiteX7" fmla="*/ 19050 w 916305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3050" h="6324600">
                <a:moveTo>
                  <a:pt x="19050" y="0"/>
                </a:moveTo>
                <a:lnTo>
                  <a:pt x="9163050" y="0"/>
                </a:lnTo>
                <a:lnTo>
                  <a:pt x="9163050" y="4648200"/>
                </a:lnTo>
                <a:lnTo>
                  <a:pt x="1085850" y="4648200"/>
                </a:lnTo>
                <a:lnTo>
                  <a:pt x="1085850" y="6315075"/>
                </a:lnTo>
                <a:lnTo>
                  <a:pt x="0" y="6324600"/>
                </a:lnTo>
                <a:lnTo>
                  <a:pt x="19050" y="4648200"/>
                </a:lnTo>
                <a:lnTo>
                  <a:pt x="19050" y="0"/>
                </a:lnTo>
                <a:close/>
              </a:path>
            </a:pathLst>
          </a:custGeom>
          <a:gradFill flip="none" rotWithShape="1">
            <a:gsLst>
              <a:gs pos="10000">
                <a:srgbClr val="0067AC"/>
              </a:gs>
              <a:gs pos="100000">
                <a:srgbClr val="56BBED"/>
              </a:gs>
            </a:gsLst>
            <a:lin ang="9120000" scaled="0"/>
            <a:tileRect/>
          </a:gradFill>
          <a:ln w="9525" cap="flat" cmpd="sng" algn="ctr">
            <a:noFill/>
            <a:prstDash val="solid"/>
          </a:ln>
          <a:effectLst/>
        </p:spPr>
        <p:txBody>
          <a:bodyPr lIns="68580" tIns="34290" rIns="68580" bIns="3429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 lastClr="FFFFFF"/>
              </a:solidFill>
              <a:effectLst/>
              <a:uLnTx/>
              <a:uFillTx/>
              <a:latin typeface="Calibri" panose="020F0502020204030204" pitchFamily="34" charset="0"/>
              <a:ea typeface="+mn-ea"/>
              <a:cs typeface="+mn-cs"/>
            </a:endParaRPr>
          </a:p>
        </p:txBody>
      </p:sp>
      <p:sp>
        <p:nvSpPr>
          <p:cNvPr id="6" name="TextBox 5"/>
          <p:cNvSpPr txBox="1"/>
          <p:nvPr/>
        </p:nvSpPr>
        <p:spPr>
          <a:xfrm>
            <a:off x="495300" y="2200275"/>
            <a:ext cx="8077200" cy="415499"/>
          </a:xfrm>
          <a:prstGeom prst="rect">
            <a:avLst/>
          </a:prstGeom>
          <a:noFill/>
        </p:spPr>
        <p:txBody>
          <a:bodyPr wrap="square" lIns="68580" tIns="34290" rIns="68580" bIns="34290" rtlCol="0">
            <a:noAutofit/>
          </a:bodyPr>
          <a:lstStyle/>
          <a:p>
            <a:pPr algn="l" defTabSz="685800" rtl="0" eaLnBrk="1" latinLnBrk="0" hangingPunct="1">
              <a:spcBef>
                <a:spcPct val="0"/>
              </a:spcBef>
              <a:buNone/>
            </a:pPr>
            <a:r>
              <a:rPr lang="en-US" sz="2300" kern="1200" dirty="0" smtClean="0">
                <a:solidFill>
                  <a:schemeClr val="bg1"/>
                </a:solidFill>
                <a:latin typeface="Calibri" panose="020F0502020204030204" pitchFamily="34" charset="0"/>
                <a:ea typeface="+mj-ea"/>
                <a:cs typeface="Arial" pitchFamily="34" charset="0"/>
              </a:rPr>
              <a:t>Thank You</a:t>
            </a:r>
          </a:p>
        </p:txBody>
      </p:sp>
      <p:sp>
        <p:nvSpPr>
          <p:cNvPr id="19" name="Rectangle 18"/>
          <p:cNvSpPr/>
          <p:nvPr/>
        </p:nvSpPr>
        <p:spPr>
          <a:xfrm flipH="1">
            <a:off x="-9728" y="4286251"/>
            <a:ext cx="9153728" cy="891540"/>
          </a:xfrm>
          <a:prstGeom prst="rect">
            <a:avLst/>
          </a:prstGeom>
          <a:solidFill>
            <a:srgbClr val="B9AFA4"/>
          </a:solidFill>
          <a:ln w="9525" cap="flat" cmpd="sng" algn="ctr">
            <a:noFill/>
            <a:prstDash val="solid"/>
          </a:ln>
          <a:effectLst/>
        </p:spPr>
        <p:txBody>
          <a:bodyPr lIns="68580" tIns="34290" rIns="68580" bIns="34290" rtlCol="0" anchor="ctr"/>
          <a:lstStyle/>
          <a:p>
            <a:pPr algn="ctr"/>
            <a:endParaRPr lang="en-US" sz="1400" kern="0" dirty="0">
              <a:solidFill>
                <a:sysClr val="window" lastClr="FFFFFF"/>
              </a:solidFill>
              <a:latin typeface="Calibri" panose="020F0502020204030204" pitchFamily="34" charset="0"/>
            </a:endParaRPr>
          </a:p>
        </p:txBody>
      </p:sp>
      <p:sp>
        <p:nvSpPr>
          <p:cNvPr id="20" name="TextBox 19"/>
          <p:cNvSpPr txBox="1"/>
          <p:nvPr/>
        </p:nvSpPr>
        <p:spPr>
          <a:xfrm>
            <a:off x="384048" y="4457700"/>
            <a:ext cx="1958998" cy="614058"/>
          </a:xfrm>
          <a:prstGeom prst="rect">
            <a:avLst/>
          </a:prstGeom>
          <a:noFill/>
        </p:spPr>
        <p:txBody>
          <a:bodyPr wrap="none" lIns="68580" tIns="34290" rIns="68580" bIns="34290" rtlCol="0">
            <a:noAutofit/>
          </a:bodyPr>
          <a:lstStyle/>
          <a:p>
            <a:r>
              <a:rPr lang="en-US" sz="1100" dirty="0" smtClean="0">
                <a:solidFill>
                  <a:srgbClr val="EEECE1">
                    <a:lumMod val="90000"/>
                  </a:srgbClr>
                </a:solidFill>
                <a:latin typeface="Calibri" panose="020F0502020204030204" pitchFamily="34" charset="0"/>
              </a:rPr>
              <a:t>IT Services</a:t>
            </a:r>
          </a:p>
          <a:p>
            <a:r>
              <a:rPr lang="en-US" sz="1100" dirty="0" smtClean="0">
                <a:solidFill>
                  <a:srgbClr val="EEECE1">
                    <a:lumMod val="90000"/>
                  </a:srgbClr>
                </a:solidFill>
                <a:latin typeface="Calibri" panose="020F0502020204030204" pitchFamily="34" charset="0"/>
              </a:rPr>
              <a:t>Business Solutions</a:t>
            </a:r>
          </a:p>
          <a:p>
            <a:r>
              <a:rPr lang="en-US" sz="1100" dirty="0" smtClean="0">
                <a:solidFill>
                  <a:srgbClr val="EEECE1">
                    <a:lumMod val="90000"/>
                  </a:srgbClr>
                </a:solidFill>
                <a:latin typeface="Calibri" panose="020F0502020204030204" pitchFamily="34" charset="0"/>
              </a:rPr>
              <a:t>Consulting</a:t>
            </a:r>
            <a:endParaRPr lang="en-US" sz="1100" dirty="0">
              <a:solidFill>
                <a:srgbClr val="EEECE1">
                  <a:lumMod val="90000"/>
                </a:srgbClr>
              </a:solidFill>
              <a:latin typeface="Calibri" panose="020F0502020204030204" pitchFamily="34" charset="0"/>
            </a:endParaRP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7303123" y="3853137"/>
            <a:ext cx="1840877" cy="843880"/>
          </a:xfrm>
          <a:prstGeom prst="rect">
            <a:avLst/>
          </a:prstGeom>
        </p:spPr>
      </p:pic>
      <p:grpSp>
        <p:nvGrpSpPr>
          <p:cNvPr id="15" name="Group 14"/>
          <p:cNvGrpSpPr/>
          <p:nvPr/>
        </p:nvGrpSpPr>
        <p:grpSpPr>
          <a:xfrm>
            <a:off x="285753" y="192882"/>
            <a:ext cx="8630823" cy="318254"/>
            <a:chOff x="285753" y="192882"/>
            <a:chExt cx="8630823" cy="318254"/>
          </a:xfrm>
        </p:grpSpPr>
        <p:sp>
          <p:nvSpPr>
            <p:cNvPr id="16" name="Freeform 9"/>
            <p:cNvSpPr>
              <a:spLocks noEditPoints="1"/>
            </p:cNvSpPr>
            <p:nvPr/>
          </p:nvSpPr>
          <p:spPr bwMode="auto">
            <a:xfrm>
              <a:off x="8552482" y="192882"/>
              <a:ext cx="364094" cy="318254"/>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68580" tIns="34290" rIns="68580" bIns="34290" numCol="1" anchor="t" anchorCtr="0" compatLnSpc="1">
              <a:prstTxWarp prst="textNoShape">
                <a:avLst/>
              </a:prstTxWarp>
            </a:bodyPr>
            <a:lstStyle/>
            <a:p>
              <a:endParaRPr lang="en-US" dirty="0">
                <a:latin typeface="Myriad Pro"/>
              </a:endParaRPr>
            </a:p>
          </p:txBody>
        </p:sp>
        <p:grpSp>
          <p:nvGrpSpPr>
            <p:cNvPr id="17" name="Group 16"/>
            <p:cNvGrpSpPr/>
            <p:nvPr/>
          </p:nvGrpSpPr>
          <p:grpSpPr>
            <a:xfrm>
              <a:off x="285753" y="250031"/>
              <a:ext cx="1670572" cy="84203"/>
              <a:chOff x="68096" y="6650480"/>
              <a:chExt cx="2503487" cy="127000"/>
            </a:xfrm>
            <a:solidFill>
              <a:schemeClr val="bg1"/>
            </a:solidFill>
          </p:grpSpPr>
          <p:sp>
            <p:nvSpPr>
              <p:cNvPr id="25" name="Freeform 24"/>
              <p:cNvSpPr>
                <a:spLocks noEditPoints="1"/>
              </p:cNvSpPr>
              <p:nvPr/>
            </p:nvSpPr>
            <p:spPr bwMode="auto">
              <a:xfrm>
                <a:off x="1838158" y="6650480"/>
                <a:ext cx="733425" cy="12700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26" name="Freeform 25"/>
              <p:cNvSpPr>
                <a:spLocks noEditPoints="1"/>
              </p:cNvSpPr>
              <p:nvPr/>
            </p:nvSpPr>
            <p:spPr bwMode="auto">
              <a:xfrm>
                <a:off x="623721" y="6650480"/>
                <a:ext cx="1169987" cy="12700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sp>
            <p:nvSpPr>
              <p:cNvPr id="30" name="Freeform 29"/>
              <p:cNvSpPr>
                <a:spLocks noEditPoints="1"/>
              </p:cNvSpPr>
              <p:nvPr/>
            </p:nvSpPr>
            <p:spPr bwMode="auto">
              <a:xfrm>
                <a:off x="68096" y="6652068"/>
                <a:ext cx="493712" cy="123825"/>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latin typeface="Myriad Pro"/>
                </a:endParaRPr>
              </a:p>
            </p:txBody>
          </p:sp>
        </p:grpSp>
        <p:sp>
          <p:nvSpPr>
            <p:cNvPr id="18" name="Freeform 17"/>
            <p:cNvSpPr>
              <a:spLocks noEditPoints="1"/>
            </p:cNvSpPr>
            <p:nvPr/>
          </p:nvSpPr>
          <p:spPr bwMode="auto">
            <a:xfrm>
              <a:off x="1409510" y="392855"/>
              <a:ext cx="878871" cy="92839"/>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chemeClr val="bg1">
                <a:alpha val="60000"/>
              </a:schemeClr>
            </a:solidFill>
            <a:ln w="9525">
              <a:noFill/>
              <a:round/>
              <a:headEnd/>
              <a:tailEnd/>
            </a:ln>
          </p:spPr>
          <p:txBody>
            <a:bodyPr vert="horz" wrap="square" lIns="68580" tIns="34290" rIns="68580" bIns="34290" numCol="1" anchor="t" anchorCtr="0" compatLnSpc="1">
              <a:prstTxWarp prst="textNoShape">
                <a:avLst/>
              </a:prstTxWarp>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latin typeface="Myriad Pro"/>
              </a:endParaRPr>
            </a:p>
          </p:txBody>
        </p:sp>
      </p:grpSp>
      <p:sp>
        <p:nvSpPr>
          <p:cNvPr id="14" name="TextBox 13"/>
          <p:cNvSpPr txBox="1"/>
          <p:nvPr userDrawn="1"/>
        </p:nvSpPr>
        <p:spPr>
          <a:xfrm>
            <a:off x="7972973" y="4885741"/>
            <a:ext cx="1144865" cy="230832"/>
          </a:xfrm>
          <a:prstGeom prst="rect">
            <a:avLst/>
          </a:prstGeom>
          <a:noFill/>
        </p:spPr>
        <p:txBody>
          <a:bodyPr wrap="none" rtlCol="0">
            <a:spAutoFit/>
          </a:bodyPr>
          <a:lstStyle/>
          <a:p>
            <a:r>
              <a:rPr lang="nn-NO" sz="900" dirty="0" smtClean="0">
                <a:solidFill>
                  <a:schemeClr val="tx1">
                    <a:lumMod val="75000"/>
                    <a:lumOff val="25000"/>
                  </a:schemeClr>
                </a:solidFill>
                <a:latin typeface="Calibri" panose="020F0502020204030204" pitchFamily="34" charset="0"/>
              </a:rPr>
              <a:t>studioppt I 10 I 2017</a:t>
            </a:r>
            <a:endParaRPr lang="en-US" sz="900" dirty="0">
              <a:solidFill>
                <a:schemeClr val="tx1">
                  <a:lumMod val="75000"/>
                  <a:lumOff val="25000"/>
                </a:schemeClr>
              </a:solidFill>
              <a:latin typeface="Calibri" panose="020F0502020204030204" pitchFamily="34" charset="0"/>
            </a:endParaRPr>
          </a:p>
        </p:txBody>
      </p:sp>
    </p:spTree>
    <p:extLst>
      <p:ext uri="{BB962C8B-B14F-4D97-AF65-F5344CB8AC3E}">
        <p14:creationId xmlns:p14="http://schemas.microsoft.com/office/powerpoint/2010/main" val="2555492640"/>
      </p:ext>
    </p:extLst>
  </p:cSld>
  <p:clrMap bg1="lt1" tx1="dk1" bg2="lt2" tx2="dk2" accent1="accent1" accent2="accent2" accent3="accent3" accent4="accent4" accent5="accent5" accent6="accent6" hlink="hlink" folHlink="folHlink"/>
  <p:sldLayoutIdLst>
    <p:sldLayoutId id="2147483706" r:id="rId1"/>
  </p:sldLayoutIdLst>
  <p:timing>
    <p:tnLst>
      <p:par>
        <p:cTn id="1" dur="indefinite" restart="never" nodeType="tmRoot"/>
      </p:par>
    </p:tnLst>
  </p:timing>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Anagha Bhatkhande </a:t>
            </a:r>
            <a:br>
              <a:rPr lang="en-US" dirty="0" smtClean="0"/>
            </a:br>
            <a:r>
              <a:rPr lang="en-US" dirty="0" smtClean="0"/>
              <a:t>Varsha Mahajan</a:t>
            </a:r>
            <a:endParaRPr lang="en-US" dirty="0"/>
          </a:p>
        </p:txBody>
      </p:sp>
      <p:sp>
        <p:nvSpPr>
          <p:cNvPr id="3" name="Text Placeholder 2"/>
          <p:cNvSpPr>
            <a:spLocks noGrp="1"/>
          </p:cNvSpPr>
          <p:nvPr>
            <p:ph type="body" idx="1"/>
          </p:nvPr>
        </p:nvSpPr>
        <p:spPr/>
        <p:txBody>
          <a:bodyPr/>
          <a:lstStyle/>
          <a:p>
            <a:r>
              <a:rPr lang="en-US" dirty="0" smtClean="0"/>
              <a:t>Discussion on Adverse Event SDTM – Event Class</a:t>
            </a:r>
            <a:endParaRPr lang="en-US" dirty="0"/>
          </a:p>
        </p:txBody>
      </p:sp>
      <p:sp>
        <p:nvSpPr>
          <p:cNvPr id="4" name="Text Placeholder 3"/>
          <p:cNvSpPr>
            <a:spLocks noGrp="1"/>
          </p:cNvSpPr>
          <p:nvPr>
            <p:ph type="body" sz="quarter" idx="10"/>
          </p:nvPr>
        </p:nvSpPr>
        <p:spPr/>
        <p:txBody>
          <a:bodyPr/>
          <a:lstStyle/>
          <a:p>
            <a:r>
              <a:rPr lang="en-US" dirty="0" smtClean="0"/>
              <a:t>October 30, 2017</a:t>
            </a:r>
            <a:endParaRPr lang="en-US"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535711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24" y="887958"/>
            <a:ext cx="7758752" cy="3390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29102" y="1233416"/>
            <a:ext cx="655092" cy="253916"/>
          </a:xfrm>
          <a:prstGeom prst="rect">
            <a:avLst/>
          </a:prstGeom>
          <a:noFill/>
          <a:ln w="28575">
            <a:solidFill>
              <a:srgbClr val="DF3E82"/>
            </a:solidFill>
          </a:ln>
        </p:spPr>
        <p:txBody>
          <a:bodyPr wrap="square" rtlCol="0">
            <a:spAutoFit/>
          </a:bodyPr>
          <a:lstStyle/>
          <a:p>
            <a:endParaRPr lang="en-US" sz="1050" dirty="0"/>
          </a:p>
        </p:txBody>
      </p:sp>
      <p:sp>
        <p:nvSpPr>
          <p:cNvPr id="11" name="TextBox 10"/>
          <p:cNvSpPr txBox="1"/>
          <p:nvPr/>
        </p:nvSpPr>
        <p:spPr>
          <a:xfrm>
            <a:off x="829102" y="1508393"/>
            <a:ext cx="655092" cy="253916"/>
          </a:xfrm>
          <a:prstGeom prst="rect">
            <a:avLst/>
          </a:prstGeom>
          <a:noFill/>
          <a:ln w="28575">
            <a:solidFill>
              <a:srgbClr val="DF3E82"/>
            </a:solidFill>
          </a:ln>
        </p:spPr>
        <p:txBody>
          <a:bodyPr wrap="square" rtlCol="0">
            <a:spAutoFit/>
          </a:bodyPr>
          <a:lstStyle/>
          <a:p>
            <a:endParaRPr lang="en-US" sz="1050" dirty="0"/>
          </a:p>
        </p:txBody>
      </p:sp>
      <p:sp>
        <p:nvSpPr>
          <p:cNvPr id="12" name="Rounded Rectangular Callout 11"/>
          <p:cNvSpPr/>
          <p:nvPr/>
        </p:nvSpPr>
        <p:spPr>
          <a:xfrm>
            <a:off x="1912621" y="903027"/>
            <a:ext cx="1463040" cy="330389"/>
          </a:xfrm>
          <a:prstGeom prst="wedgeRoundRectCallout">
            <a:avLst>
              <a:gd name="adj1" fmla="val -77690"/>
              <a:gd name="adj2" fmla="val 67113"/>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AE start and End date</a:t>
            </a:r>
          </a:p>
        </p:txBody>
      </p:sp>
      <p:sp>
        <p:nvSpPr>
          <p:cNvPr id="13" name="Title 3"/>
          <p:cNvSpPr txBox="1">
            <a:spLocks/>
          </p:cNvSpPr>
          <p:nvPr/>
        </p:nvSpPr>
        <p:spPr>
          <a:xfrm>
            <a:off x="403760" y="45555"/>
            <a:ext cx="8511639" cy="481985"/>
          </a:xfrm>
          <a:prstGeom prst="rect">
            <a:avLst/>
          </a:prstGeom>
        </p:spPr>
        <p:txBody>
          <a:bodyPr/>
          <a:lstStyle>
            <a:lvl1pPr algn="l" defTabSz="685800" rtl="0" eaLnBrk="1" latinLnBrk="0" hangingPunct="1">
              <a:spcBef>
                <a:spcPct val="0"/>
              </a:spcBef>
              <a:buNone/>
              <a:defRPr sz="2100" kern="1200">
                <a:solidFill>
                  <a:schemeClr val="bg1"/>
                </a:solidFill>
                <a:latin typeface="+mj-lt"/>
                <a:ea typeface="+mj-ea"/>
                <a:cs typeface="Arial" pitchFamily="34" charset="0"/>
              </a:defRPr>
            </a:lvl1pPr>
          </a:lstStyle>
          <a:p>
            <a:r>
              <a:rPr lang="en-US" smtClean="0"/>
              <a:t>AE SDTM METADATA (contd…) </a:t>
            </a:r>
            <a:endParaRPr lang="en-US" dirty="0"/>
          </a:p>
        </p:txBody>
      </p:sp>
    </p:spTree>
    <p:extLst>
      <p:ext uri="{BB962C8B-B14F-4D97-AF65-F5344CB8AC3E}">
        <p14:creationId xmlns:p14="http://schemas.microsoft.com/office/powerpoint/2010/main" val="196603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AE SDTM METADATA (</a:t>
            </a:r>
            <a:r>
              <a:rPr lang="en-US" dirty="0" err="1"/>
              <a:t>contd</a:t>
            </a:r>
            <a:r>
              <a:rPr lang="en-US" dirty="0"/>
              <a:t>…) </a:t>
            </a:r>
          </a:p>
        </p:txBody>
      </p:sp>
      <p:sp>
        <p:nvSpPr>
          <p:cNvPr id="5" name="Text Placeholder 4"/>
          <p:cNvSpPr>
            <a:spLocks noGrp="1"/>
          </p:cNvSpPr>
          <p:nvPr>
            <p:ph type="body" sz="quarter" idx="10"/>
          </p:nvPr>
        </p:nvSpPr>
        <p:spPr/>
        <p:txBody>
          <a:bodyPr/>
          <a:lstStyle/>
          <a:p>
            <a:endParaRPr lang="en-US" dirty="0"/>
          </a:p>
        </p:txBody>
      </p:sp>
      <p:grpSp>
        <p:nvGrpSpPr>
          <p:cNvPr id="12" name="Group 11"/>
          <p:cNvGrpSpPr/>
          <p:nvPr/>
        </p:nvGrpSpPr>
        <p:grpSpPr>
          <a:xfrm>
            <a:off x="1081088" y="660082"/>
            <a:ext cx="6881812" cy="4022262"/>
            <a:chOff x="671550" y="729463"/>
            <a:chExt cx="7701352" cy="4501265"/>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6" y="729463"/>
              <a:ext cx="7685236" cy="387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50" y="4602078"/>
              <a:ext cx="768714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TextBox 7"/>
          <p:cNvSpPr txBox="1"/>
          <p:nvPr/>
        </p:nvSpPr>
        <p:spPr>
          <a:xfrm>
            <a:off x="1274767" y="1568450"/>
            <a:ext cx="604833" cy="190500"/>
          </a:xfrm>
          <a:prstGeom prst="rect">
            <a:avLst/>
          </a:prstGeom>
          <a:noFill/>
          <a:ln w="28575">
            <a:solidFill>
              <a:srgbClr val="DF3E82"/>
            </a:solidFill>
          </a:ln>
        </p:spPr>
        <p:txBody>
          <a:bodyPr wrap="square" rtlCol="0">
            <a:noAutofit/>
          </a:bodyPr>
          <a:lstStyle/>
          <a:p>
            <a:endParaRPr lang="en-US" sz="1050" dirty="0"/>
          </a:p>
        </p:txBody>
      </p:sp>
      <p:sp>
        <p:nvSpPr>
          <p:cNvPr id="9" name="Rounded Rectangular Callout 8"/>
          <p:cNvSpPr/>
          <p:nvPr/>
        </p:nvSpPr>
        <p:spPr>
          <a:xfrm>
            <a:off x="2166854" y="1110343"/>
            <a:ext cx="1686689" cy="290530"/>
          </a:xfrm>
          <a:prstGeom prst="wedgeRoundRectCallout">
            <a:avLst>
              <a:gd name="adj1" fmla="val -66011"/>
              <a:gd name="adj2" fmla="val 107344"/>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AE Related to Study medication</a:t>
            </a:r>
          </a:p>
        </p:txBody>
      </p:sp>
      <p:sp>
        <p:nvSpPr>
          <p:cNvPr id="10" name="TextBox 9"/>
          <p:cNvSpPr txBox="1"/>
          <p:nvPr/>
        </p:nvSpPr>
        <p:spPr>
          <a:xfrm>
            <a:off x="1274767" y="4258889"/>
            <a:ext cx="655092" cy="192461"/>
          </a:xfrm>
          <a:prstGeom prst="rect">
            <a:avLst/>
          </a:prstGeom>
          <a:noFill/>
          <a:ln w="28575">
            <a:solidFill>
              <a:srgbClr val="DF3E82"/>
            </a:solidFill>
          </a:ln>
        </p:spPr>
        <p:txBody>
          <a:bodyPr wrap="square" rtlCol="0">
            <a:noAutofit/>
          </a:bodyPr>
          <a:lstStyle/>
          <a:p>
            <a:endParaRPr lang="en-US" sz="1050" dirty="0"/>
          </a:p>
        </p:txBody>
      </p:sp>
      <p:sp>
        <p:nvSpPr>
          <p:cNvPr id="11" name="Rounded Rectangular Callout 10"/>
          <p:cNvSpPr/>
          <p:nvPr/>
        </p:nvSpPr>
        <p:spPr>
          <a:xfrm>
            <a:off x="2024266" y="3749210"/>
            <a:ext cx="1199948" cy="305111"/>
          </a:xfrm>
          <a:prstGeom prst="wedgeRoundRectCallout">
            <a:avLst>
              <a:gd name="adj1" fmla="val -54029"/>
              <a:gd name="adj2" fmla="val 133856"/>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Final Toxicity Grade</a:t>
            </a:r>
          </a:p>
        </p:txBody>
      </p:sp>
    </p:spTree>
    <p:extLst>
      <p:ext uri="{BB962C8B-B14F-4D97-AF65-F5344CB8AC3E}">
        <p14:creationId xmlns:p14="http://schemas.microsoft.com/office/powerpoint/2010/main" val="378113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NCI COMMON TERMINOLOGY CRITERIA for AE</a:t>
            </a:r>
          </a:p>
        </p:txBody>
      </p:sp>
      <p:sp>
        <p:nvSpPr>
          <p:cNvPr id="7" name="Content Placeholder 6"/>
          <p:cNvSpPr>
            <a:spLocks noGrp="1"/>
          </p:cNvSpPr>
          <p:nvPr>
            <p:ph idx="1"/>
          </p:nvPr>
        </p:nvSpPr>
        <p:spPr/>
        <p:txBody>
          <a:bodyPr/>
          <a:lstStyle/>
          <a:p>
            <a:r>
              <a:rPr lang="en-US" sz="1300" dirty="0"/>
              <a:t>The NCI Common Terminology Criteria for Adverse </a:t>
            </a:r>
            <a:r>
              <a:rPr lang="en-US" sz="1300" dirty="0" smtClean="0"/>
              <a:t>Events :  </a:t>
            </a:r>
            <a:r>
              <a:rPr lang="en-US" sz="1300" u="sng" dirty="0" smtClean="0"/>
              <a:t>Descriptive </a:t>
            </a:r>
            <a:r>
              <a:rPr lang="en-US" sz="1300" u="sng" dirty="0"/>
              <a:t>terminology </a:t>
            </a:r>
            <a:r>
              <a:rPr lang="en-US" sz="1300" dirty="0" smtClean="0"/>
              <a:t>for </a:t>
            </a:r>
            <a:r>
              <a:rPr lang="en-US" sz="1300" dirty="0"/>
              <a:t>Adverse Event (AE) reporting</a:t>
            </a:r>
            <a:r>
              <a:rPr lang="en-US" sz="1300" dirty="0" smtClean="0"/>
              <a:t>.</a:t>
            </a:r>
          </a:p>
          <a:p>
            <a:r>
              <a:rPr lang="en-US" sz="1300" dirty="0"/>
              <a:t>Grade refers to the </a:t>
            </a:r>
            <a:r>
              <a:rPr lang="en-US" sz="1300" u="sng" dirty="0"/>
              <a:t>severity </a:t>
            </a:r>
            <a:r>
              <a:rPr lang="en-US" sz="1300" dirty="0"/>
              <a:t>of the AE. </a:t>
            </a:r>
          </a:p>
          <a:p>
            <a:r>
              <a:rPr lang="en-US" sz="1300" dirty="0" smtClean="0"/>
              <a:t>A </a:t>
            </a:r>
            <a:r>
              <a:rPr lang="en-US" sz="1300" u="sng" dirty="0"/>
              <a:t>grading (severity) scale</a:t>
            </a:r>
            <a:r>
              <a:rPr lang="en-US" sz="1300" dirty="0"/>
              <a:t> is provided for each AE term. </a:t>
            </a:r>
          </a:p>
          <a:p>
            <a:r>
              <a:rPr lang="en-US" sz="1300" dirty="0" smtClean="0"/>
              <a:t>The </a:t>
            </a:r>
            <a:r>
              <a:rPr lang="en-US" sz="1300" dirty="0"/>
              <a:t>CTCAE displays </a:t>
            </a:r>
            <a:r>
              <a:rPr lang="en-US" sz="1300" u="sng" dirty="0"/>
              <a:t>Grades 1 through 5 </a:t>
            </a:r>
            <a:r>
              <a:rPr lang="en-US" sz="1300" dirty="0"/>
              <a:t>with unique clinical descriptions of severity for each AE based on this general guideline</a:t>
            </a:r>
          </a:p>
          <a:p>
            <a:pPr lvl="1"/>
            <a:r>
              <a:rPr lang="en-US" sz="1300" dirty="0"/>
              <a:t>Grade 1:  </a:t>
            </a:r>
            <a:r>
              <a:rPr lang="en-US" sz="1300" u="sng" dirty="0"/>
              <a:t>Mild</a:t>
            </a:r>
            <a:r>
              <a:rPr lang="en-US" sz="1300" dirty="0"/>
              <a:t>; asymptomatic or mild symptoms; clinical or diagnostic observations only; intervention not indicated. </a:t>
            </a:r>
          </a:p>
          <a:p>
            <a:pPr lvl="1"/>
            <a:r>
              <a:rPr lang="en-US" sz="1300" dirty="0"/>
              <a:t>Grade 2: </a:t>
            </a:r>
            <a:r>
              <a:rPr lang="en-US" sz="1300" u="sng" dirty="0"/>
              <a:t>Moderate</a:t>
            </a:r>
            <a:r>
              <a:rPr lang="en-US" sz="1300" dirty="0"/>
              <a:t>; minimal, local or noninvasive intervention indicated; limiting age-appropriate instrumental </a:t>
            </a:r>
            <a:r>
              <a:rPr lang="en-US" sz="1300" dirty="0" smtClean="0"/>
              <a:t>		</a:t>
            </a:r>
            <a:r>
              <a:rPr lang="en-US" sz="1300" dirty="0"/>
              <a:t> </a:t>
            </a:r>
            <a:r>
              <a:rPr lang="en-US" sz="1300" dirty="0" smtClean="0"/>
              <a:t>            ADL</a:t>
            </a:r>
            <a:r>
              <a:rPr lang="en-US" sz="1300" dirty="0"/>
              <a:t>*. </a:t>
            </a:r>
            <a:endParaRPr lang="en-US" sz="1300" dirty="0" smtClean="0"/>
          </a:p>
          <a:p>
            <a:pPr lvl="1"/>
            <a:r>
              <a:rPr lang="en-US" sz="1300" dirty="0" smtClean="0"/>
              <a:t>Grade </a:t>
            </a:r>
            <a:r>
              <a:rPr lang="en-US" sz="1300" dirty="0"/>
              <a:t>3: </a:t>
            </a:r>
            <a:r>
              <a:rPr lang="en-US" sz="1300" u="sng" dirty="0"/>
              <a:t>Severe or medically significant</a:t>
            </a:r>
            <a:r>
              <a:rPr lang="en-US" sz="1300" dirty="0"/>
              <a:t> but not immediately life-threatening; hospitalization or prolongation of </a:t>
            </a:r>
            <a:r>
              <a:rPr lang="en-US" sz="1300" dirty="0" smtClean="0"/>
              <a:t> 	 	             hospitalization </a:t>
            </a:r>
            <a:r>
              <a:rPr lang="en-US" sz="1300" dirty="0"/>
              <a:t>indicated; disabling; limiting self care ADL**.</a:t>
            </a:r>
          </a:p>
          <a:p>
            <a:pPr lvl="1"/>
            <a:r>
              <a:rPr lang="en-US" sz="1300" dirty="0" smtClean="0"/>
              <a:t>Grade </a:t>
            </a:r>
            <a:r>
              <a:rPr lang="en-US" sz="1300" dirty="0"/>
              <a:t>4 </a:t>
            </a:r>
            <a:r>
              <a:rPr lang="en-US" sz="1300" u="sng" dirty="0"/>
              <a:t>: Life-threatening</a:t>
            </a:r>
            <a:r>
              <a:rPr lang="en-US" sz="1300" dirty="0"/>
              <a:t> consequences; urgent intervention indicated.</a:t>
            </a:r>
          </a:p>
          <a:p>
            <a:pPr lvl="1"/>
            <a:r>
              <a:rPr lang="en-US" sz="1300" dirty="0" smtClean="0"/>
              <a:t>Grade </a:t>
            </a:r>
            <a:r>
              <a:rPr lang="en-US" sz="1300" dirty="0"/>
              <a:t>5 </a:t>
            </a:r>
            <a:r>
              <a:rPr lang="en-US" sz="1300" u="sng" dirty="0"/>
              <a:t>: Death </a:t>
            </a:r>
            <a:r>
              <a:rPr lang="en-US" sz="1300" dirty="0"/>
              <a:t>related to AE. (AETOXGR can have values from Grade1 to Grade 4, Death due to AE is not reported </a:t>
            </a:r>
            <a:r>
              <a:rPr lang="en-US" sz="1300" dirty="0" smtClean="0"/>
              <a:t>	              in </a:t>
            </a:r>
            <a:r>
              <a:rPr lang="en-US" sz="1300" dirty="0"/>
              <a:t>AETOXGR, it will be captured in DISPOSITION SDTM with Reason for Death as Adverse Event)</a:t>
            </a:r>
          </a:p>
          <a:p>
            <a:pPr marL="0" indent="0">
              <a:buNone/>
            </a:pPr>
            <a:r>
              <a:rPr lang="en-US" sz="1300" b="1" dirty="0" smtClean="0">
                <a:solidFill>
                  <a:srgbClr val="DF3E82"/>
                </a:solidFill>
              </a:rPr>
              <a:t>URL </a:t>
            </a:r>
            <a:r>
              <a:rPr lang="en-US" sz="1300" b="1" dirty="0">
                <a:solidFill>
                  <a:srgbClr val="DF3E82"/>
                </a:solidFill>
              </a:rPr>
              <a:t>for the guidance document: https://</a:t>
            </a:r>
            <a:r>
              <a:rPr lang="en-US" sz="1300" b="1" dirty="0" smtClean="0">
                <a:solidFill>
                  <a:srgbClr val="DF3E82"/>
                </a:solidFill>
              </a:rPr>
              <a:t>evs.nci.nih.gov/ftp1/CTCAE/CTCAE_4.03_2010-06-14_QuickReference_5x7.pdf</a:t>
            </a:r>
            <a:endParaRPr lang="en-US" sz="1300" b="1" dirty="0">
              <a:solidFill>
                <a:srgbClr val="DF3E82"/>
              </a:solidFill>
            </a:endParaRPr>
          </a:p>
        </p:txBody>
      </p:sp>
      <p:sp>
        <p:nvSpPr>
          <p:cNvPr id="8" name="Text Placeholder 7"/>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78980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SNAPSHOT of GRADES from NCI CTC AE guideline</a:t>
            </a:r>
          </a:p>
        </p:txBody>
      </p:sp>
      <p:sp>
        <p:nvSpPr>
          <p:cNvPr id="5" name="Text Placeholder 4"/>
          <p:cNvSpPr>
            <a:spLocks noGrp="1"/>
          </p:cNvSpPr>
          <p:nvPr>
            <p:ph type="body" sz="quarter" idx="10"/>
          </p:nvPr>
        </p:nvSpPr>
        <p:spPr/>
        <p:txBody>
          <a:bodyPr/>
          <a:lstStyle/>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58902" y="774738"/>
            <a:ext cx="6426198" cy="3790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307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a:xfrm>
            <a:off x="257504" y="741480"/>
            <a:ext cx="8581696" cy="523220"/>
          </a:xfrm>
          <a:prstGeom prst="rect">
            <a:avLst/>
          </a:prstGeom>
        </p:spPr>
        <p:txBody>
          <a:bodyPr wrap="square">
            <a:spAutoFit/>
          </a:bodyPr>
          <a:lstStyle/>
          <a:p>
            <a:r>
              <a:rPr lang="en-US" b="1" dirty="0">
                <a:solidFill>
                  <a:schemeClr val="tx1">
                    <a:lumMod val="75000"/>
                    <a:lumOff val="25000"/>
                  </a:schemeClr>
                </a:solidFill>
              </a:rPr>
              <a:t>Subject XYZ-001-003 had rash from 10Oct2017 to 12Oct2017 which was related to the study treatment and it was severe </a:t>
            </a:r>
          </a:p>
        </p:txBody>
      </p:sp>
      <p:sp>
        <p:nvSpPr>
          <p:cNvPr id="7" name="Flowchart: Stored Data 6"/>
          <p:cNvSpPr/>
          <p:nvPr/>
        </p:nvSpPr>
        <p:spPr>
          <a:xfrm rot="5400000">
            <a:off x="1302917" y="403408"/>
            <a:ext cx="499790" cy="2487509"/>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Rectangle 7"/>
          <p:cNvSpPr/>
          <p:nvPr/>
        </p:nvSpPr>
        <p:spPr>
          <a:xfrm>
            <a:off x="257504" y="1397267"/>
            <a:ext cx="259061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schemeClr val="bg1"/>
                </a:solidFill>
              </a:rPr>
              <a:t>Information of </a:t>
            </a:r>
            <a:r>
              <a:rPr lang="en-US" b="1" dirty="0" smtClean="0">
                <a:solidFill>
                  <a:schemeClr val="bg1"/>
                </a:solidFill>
              </a:rPr>
              <a:t>Interest</a:t>
            </a:r>
            <a:endParaRPr lang="en-US" b="1" dirty="0">
              <a:solidFill>
                <a:schemeClr val="bg1"/>
              </a:solidFill>
            </a:endParaRPr>
          </a:p>
        </p:txBody>
      </p:sp>
      <p:sp>
        <p:nvSpPr>
          <p:cNvPr id="9" name="Rectangle 8"/>
          <p:cNvSpPr/>
          <p:nvPr/>
        </p:nvSpPr>
        <p:spPr>
          <a:xfrm>
            <a:off x="257504" y="1783970"/>
            <a:ext cx="6476783" cy="1384995"/>
          </a:xfrm>
          <a:prstGeom prst="rect">
            <a:avLst/>
          </a:prstGeom>
        </p:spPr>
        <p:txBody>
          <a:bodyPr wrap="square">
            <a:spAutoFit/>
          </a:bodyPr>
          <a:lstStyle/>
          <a:p>
            <a:pPr marL="231775" indent="-231775">
              <a:buFont typeface="+mj-lt"/>
              <a:buAutoNum type="arabicPeriod"/>
            </a:pPr>
            <a:r>
              <a:rPr lang="en-US" sz="1300" dirty="0">
                <a:solidFill>
                  <a:schemeClr val="tx1">
                    <a:lumMod val="75000"/>
                    <a:lumOff val="25000"/>
                  </a:schemeClr>
                </a:solidFill>
              </a:rPr>
              <a:t>Subject: </a:t>
            </a:r>
            <a:r>
              <a:rPr lang="en-US" sz="1300" dirty="0" smtClean="0">
                <a:solidFill>
                  <a:schemeClr val="tx1">
                    <a:lumMod val="75000"/>
                    <a:lumOff val="25000"/>
                  </a:schemeClr>
                </a:solidFill>
              </a:rPr>
              <a:t>XYZ-001-003 			</a:t>
            </a:r>
            <a:r>
              <a:rPr lang="en-US" dirty="0">
                <a:solidFill>
                  <a:schemeClr val="accent4">
                    <a:lumMod val="75000"/>
                  </a:schemeClr>
                </a:solidFill>
              </a:rPr>
              <a:t>USUBJID</a:t>
            </a:r>
          </a:p>
          <a:p>
            <a:pPr marL="231775" indent="-231775">
              <a:buFont typeface="+mj-lt"/>
              <a:buAutoNum type="arabicPeriod"/>
            </a:pPr>
            <a:r>
              <a:rPr lang="en-US" sz="1300" dirty="0" smtClean="0">
                <a:solidFill>
                  <a:schemeClr val="tx1">
                    <a:lumMod val="75000"/>
                    <a:lumOff val="25000"/>
                  </a:schemeClr>
                </a:solidFill>
              </a:rPr>
              <a:t>Untoward </a:t>
            </a:r>
            <a:r>
              <a:rPr lang="en-US" sz="1300" dirty="0">
                <a:solidFill>
                  <a:schemeClr val="tx1">
                    <a:lumMod val="75000"/>
                    <a:lumOff val="25000"/>
                  </a:schemeClr>
                </a:solidFill>
              </a:rPr>
              <a:t>medical condition : </a:t>
            </a:r>
            <a:r>
              <a:rPr lang="en-US" sz="1300" dirty="0" smtClean="0">
                <a:solidFill>
                  <a:schemeClr val="tx1">
                    <a:lumMod val="75000"/>
                    <a:lumOff val="25000"/>
                  </a:schemeClr>
                </a:solidFill>
              </a:rPr>
              <a:t>Rash		</a:t>
            </a:r>
            <a:r>
              <a:rPr lang="en-US" dirty="0">
                <a:solidFill>
                  <a:schemeClr val="accent4">
                    <a:lumMod val="75000"/>
                  </a:schemeClr>
                </a:solidFill>
              </a:rPr>
              <a:t>AETERM</a:t>
            </a:r>
          </a:p>
          <a:p>
            <a:pPr marL="231775" indent="-231775">
              <a:buFont typeface="+mj-lt"/>
              <a:buAutoNum type="arabicPeriod"/>
            </a:pPr>
            <a:r>
              <a:rPr lang="en-US" sz="1300" dirty="0" smtClean="0">
                <a:solidFill>
                  <a:schemeClr val="tx1">
                    <a:lumMod val="75000"/>
                    <a:lumOff val="25000"/>
                  </a:schemeClr>
                </a:solidFill>
              </a:rPr>
              <a:t>Start </a:t>
            </a:r>
            <a:r>
              <a:rPr lang="en-US" sz="1300" dirty="0">
                <a:solidFill>
                  <a:schemeClr val="tx1">
                    <a:lumMod val="75000"/>
                    <a:lumOff val="25000"/>
                  </a:schemeClr>
                </a:solidFill>
              </a:rPr>
              <a:t>date: </a:t>
            </a:r>
            <a:r>
              <a:rPr lang="en-US" sz="1300" dirty="0" smtClean="0">
                <a:solidFill>
                  <a:schemeClr val="tx1">
                    <a:lumMod val="75000"/>
                    <a:lumOff val="25000"/>
                  </a:schemeClr>
                </a:solidFill>
              </a:rPr>
              <a:t>10Oct2017			</a:t>
            </a:r>
            <a:r>
              <a:rPr lang="en-US" dirty="0">
                <a:solidFill>
                  <a:schemeClr val="accent4">
                    <a:lumMod val="75000"/>
                  </a:schemeClr>
                </a:solidFill>
              </a:rPr>
              <a:t>AESTDTC</a:t>
            </a:r>
          </a:p>
          <a:p>
            <a:pPr marL="231775" indent="-231775">
              <a:buFont typeface="+mj-lt"/>
              <a:buAutoNum type="arabicPeriod"/>
            </a:pPr>
            <a:r>
              <a:rPr lang="en-US" sz="1300" dirty="0" smtClean="0">
                <a:solidFill>
                  <a:schemeClr val="tx1">
                    <a:lumMod val="75000"/>
                    <a:lumOff val="25000"/>
                  </a:schemeClr>
                </a:solidFill>
              </a:rPr>
              <a:t>End date:12Oct2017			</a:t>
            </a:r>
            <a:r>
              <a:rPr lang="en-US" dirty="0">
                <a:solidFill>
                  <a:schemeClr val="accent4">
                    <a:lumMod val="75000"/>
                  </a:schemeClr>
                </a:solidFill>
              </a:rPr>
              <a:t>AEENDTC</a:t>
            </a:r>
          </a:p>
          <a:p>
            <a:pPr marL="231775" indent="-231775">
              <a:buFont typeface="+mj-lt"/>
              <a:buAutoNum type="arabicPeriod"/>
            </a:pPr>
            <a:r>
              <a:rPr lang="en-US" sz="1300" dirty="0" smtClean="0">
                <a:solidFill>
                  <a:schemeClr val="tx1">
                    <a:lumMod val="75000"/>
                    <a:lumOff val="25000"/>
                  </a:schemeClr>
                </a:solidFill>
              </a:rPr>
              <a:t>Related </a:t>
            </a:r>
            <a:r>
              <a:rPr lang="en-US" sz="1300" dirty="0">
                <a:solidFill>
                  <a:schemeClr val="tx1">
                    <a:lumMod val="75000"/>
                    <a:lumOff val="25000"/>
                  </a:schemeClr>
                </a:solidFill>
              </a:rPr>
              <a:t>to study </a:t>
            </a:r>
            <a:r>
              <a:rPr lang="en-US" sz="1300" dirty="0" smtClean="0">
                <a:solidFill>
                  <a:schemeClr val="tx1">
                    <a:lumMod val="75000"/>
                    <a:lumOff val="25000"/>
                  </a:schemeClr>
                </a:solidFill>
              </a:rPr>
              <a:t>medication		</a:t>
            </a:r>
            <a:r>
              <a:rPr lang="en-US" dirty="0">
                <a:solidFill>
                  <a:schemeClr val="accent4">
                    <a:lumMod val="75000"/>
                  </a:schemeClr>
                </a:solidFill>
              </a:rPr>
              <a:t>AEREL</a:t>
            </a:r>
          </a:p>
          <a:p>
            <a:pPr marL="231775" indent="-231775">
              <a:buFont typeface="+mj-lt"/>
              <a:buAutoNum type="arabicPeriod"/>
            </a:pPr>
            <a:r>
              <a:rPr lang="en-US" sz="1300" dirty="0" smtClean="0">
                <a:solidFill>
                  <a:schemeClr val="tx1">
                    <a:lumMod val="75000"/>
                    <a:lumOff val="25000"/>
                  </a:schemeClr>
                </a:solidFill>
              </a:rPr>
              <a:t>Gradually </a:t>
            </a:r>
            <a:r>
              <a:rPr lang="en-US" sz="1300" dirty="0">
                <a:solidFill>
                  <a:schemeClr val="tx1">
                    <a:lumMod val="75000"/>
                    <a:lumOff val="25000"/>
                  </a:schemeClr>
                </a:solidFill>
              </a:rPr>
              <a:t>became </a:t>
            </a:r>
            <a:r>
              <a:rPr lang="en-US" sz="1300" dirty="0" smtClean="0">
                <a:solidFill>
                  <a:schemeClr val="tx1">
                    <a:lumMod val="75000"/>
                    <a:lumOff val="25000"/>
                  </a:schemeClr>
                </a:solidFill>
              </a:rPr>
              <a:t>Severe			</a:t>
            </a:r>
            <a:r>
              <a:rPr lang="en-US" dirty="0">
                <a:solidFill>
                  <a:schemeClr val="accent4">
                    <a:lumMod val="75000"/>
                  </a:schemeClr>
                </a:solidFill>
              </a:rPr>
              <a:t>AESEV</a:t>
            </a:r>
          </a:p>
        </p:txBody>
      </p:sp>
    </p:spTree>
    <p:extLst>
      <p:ext uri="{BB962C8B-B14F-4D97-AF65-F5344CB8AC3E}">
        <p14:creationId xmlns:p14="http://schemas.microsoft.com/office/powerpoint/2010/main" val="13914559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AE Data Snapshot</a:t>
            </a:r>
          </a:p>
        </p:txBody>
      </p:sp>
      <p:sp>
        <p:nvSpPr>
          <p:cNvPr id="5" name="Text Placeholder 4"/>
          <p:cNvSpPr>
            <a:spLocks noGrp="1"/>
          </p:cNvSpPr>
          <p:nvPr>
            <p:ph type="body" sz="quarter" idx="10"/>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05959869"/>
              </p:ext>
            </p:extLst>
          </p:nvPr>
        </p:nvGraphicFramePr>
        <p:xfrm>
          <a:off x="841612" y="2113037"/>
          <a:ext cx="7460779" cy="947839"/>
        </p:xfrm>
        <a:graphic>
          <a:graphicData uri="http://schemas.openxmlformats.org/drawingml/2006/table">
            <a:tbl>
              <a:tblPr/>
              <a:tblGrid>
                <a:gridCol w="673279"/>
                <a:gridCol w="564280"/>
                <a:gridCol w="794658"/>
                <a:gridCol w="653142"/>
                <a:gridCol w="740229"/>
                <a:gridCol w="975351"/>
                <a:gridCol w="731529"/>
                <a:gridCol w="906780"/>
                <a:gridCol w="723900"/>
                <a:gridCol w="697631"/>
              </a:tblGrid>
              <a:tr h="390678">
                <a:tc>
                  <a:txBody>
                    <a:bodyPr/>
                    <a:lstStyle/>
                    <a:p>
                      <a:pPr algn="ctr" fontAlgn="b"/>
                      <a:r>
                        <a:rPr lang="en-US" sz="900" b="1" i="0" u="none" strike="noStrike" dirty="0" smtClean="0">
                          <a:solidFill>
                            <a:schemeClr val="bg1"/>
                          </a:solidFill>
                          <a:effectLst/>
                          <a:latin typeface="Calibri" panose="020F0502020204030204" pitchFamily="34" charset="0"/>
                        </a:rPr>
                        <a:t>STUDYID</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SUBJID</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a:solidFill>
                            <a:schemeClr val="bg1"/>
                          </a:solidFill>
                          <a:effectLst/>
                          <a:latin typeface="Calibri" panose="020F0502020204030204" pitchFamily="34" charset="0"/>
                        </a:rPr>
                        <a:t>USUBJID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AETERM</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AESTDTC</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AEENDTC</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AEDECODE</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AEBODSYS</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AEREL</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c>
                  <a:txBody>
                    <a:bodyPr/>
                    <a:lstStyle/>
                    <a:p>
                      <a:pPr algn="ctr" fontAlgn="b"/>
                      <a:r>
                        <a:rPr lang="en-US" sz="900" b="1" i="0" u="none" strike="noStrike" dirty="0" smtClean="0">
                          <a:solidFill>
                            <a:schemeClr val="bg1"/>
                          </a:solidFill>
                          <a:effectLst/>
                          <a:latin typeface="Calibri" panose="020F0502020204030204" pitchFamily="34" charset="0"/>
                        </a:rPr>
                        <a:t>AESEV</a:t>
                      </a:r>
                      <a:endParaRPr lang="en-US" sz="900" b="1" i="0" u="none" strike="noStrike" dirty="0">
                        <a:solidFill>
                          <a:schemeClr val="bg1"/>
                        </a:solidFill>
                        <a:effectLst/>
                        <a:latin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B0F0"/>
                    </a:solidFill>
                  </a:tcPr>
                </a:tc>
              </a:tr>
              <a:tr h="557161">
                <a:tc>
                  <a:txBody>
                    <a:bodyPr/>
                    <a:lstStyle/>
                    <a:p>
                      <a:pPr algn="l" fontAlgn="b"/>
                      <a:r>
                        <a:rPr lang="en-US" sz="900" b="0" i="0" u="none" strike="noStrike" dirty="0" smtClean="0">
                          <a:solidFill>
                            <a:srgbClr val="000000"/>
                          </a:solidFill>
                          <a:effectLst/>
                          <a:latin typeface="Calibri" panose="020F0502020204030204" pitchFamily="34" charset="0"/>
                        </a:rPr>
                        <a:t>XYZ</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003</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dirty="0" smtClean="0">
                          <a:solidFill>
                            <a:schemeClr val="tx1">
                              <a:lumMod val="75000"/>
                              <a:lumOff val="25000"/>
                            </a:schemeClr>
                          </a:solidFill>
                        </a:rPr>
                        <a:t>XYZ-001-003 </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Rash</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2017-10-10</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2017-10-12</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Rash</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Skin</a:t>
                      </a:r>
                      <a:r>
                        <a:rPr lang="en-US" sz="900" b="0" i="0" u="none" strike="noStrike" baseline="0" dirty="0" smtClean="0">
                          <a:solidFill>
                            <a:srgbClr val="000000"/>
                          </a:solidFill>
                          <a:effectLst/>
                          <a:latin typeface="Calibri" panose="020F0502020204030204" pitchFamily="34" charset="0"/>
                        </a:rPr>
                        <a:t> and Subcutaneous tissue disorder</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RELATED</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c>
                  <a:txBody>
                    <a:bodyPr/>
                    <a:lstStyle/>
                    <a:p>
                      <a:pPr algn="l" fontAlgn="b"/>
                      <a:r>
                        <a:rPr lang="en-US" sz="900" b="0" i="0" u="none" strike="noStrike" dirty="0" smtClean="0">
                          <a:solidFill>
                            <a:srgbClr val="000000"/>
                          </a:solidFill>
                          <a:effectLst/>
                          <a:latin typeface="Calibri" panose="020F0502020204030204" pitchFamily="34" charset="0"/>
                        </a:rPr>
                        <a:t>SEVERE</a:t>
                      </a:r>
                      <a:endParaRPr lang="en-US" sz="900" b="0" i="0" u="none" strike="noStrike" dirty="0">
                        <a:solidFill>
                          <a:srgbClr val="000000"/>
                        </a:solidFill>
                        <a:effectLst/>
                        <a:latin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1EFFF"/>
                    </a:solidFill>
                  </a:tcPr>
                </a:tc>
              </a:tr>
            </a:tbl>
          </a:graphicData>
        </a:graphic>
      </p:graphicFrame>
      <p:sp>
        <p:nvSpPr>
          <p:cNvPr id="7" name="Rounded Rectangular Callout 6"/>
          <p:cNvSpPr/>
          <p:nvPr/>
        </p:nvSpPr>
        <p:spPr>
          <a:xfrm>
            <a:off x="3164916" y="1337145"/>
            <a:ext cx="713664" cy="467897"/>
          </a:xfrm>
          <a:prstGeom prst="wedgeRoundRectCallout">
            <a:avLst>
              <a:gd name="adj1" fmla="val -47877"/>
              <a:gd name="adj2" fmla="val 102600"/>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Topic </a:t>
            </a:r>
            <a:endParaRPr lang="en-US" sz="1050" dirty="0" smtClean="0">
              <a:solidFill>
                <a:schemeClr val="tx1"/>
              </a:solidFill>
            </a:endParaRPr>
          </a:p>
          <a:p>
            <a:pPr algn="ctr"/>
            <a:r>
              <a:rPr lang="en-US" sz="1050" dirty="0" smtClean="0">
                <a:solidFill>
                  <a:schemeClr val="tx1"/>
                </a:solidFill>
              </a:rPr>
              <a:t>Variable</a:t>
            </a:r>
            <a:endParaRPr lang="en-US" sz="1050" dirty="0">
              <a:solidFill>
                <a:schemeClr val="tx1"/>
              </a:solidFill>
            </a:endParaRPr>
          </a:p>
        </p:txBody>
      </p:sp>
      <p:sp>
        <p:nvSpPr>
          <p:cNvPr id="8" name="Rounded Rectangular Callout 7"/>
          <p:cNvSpPr/>
          <p:nvPr/>
        </p:nvSpPr>
        <p:spPr>
          <a:xfrm>
            <a:off x="4012272" y="1337145"/>
            <a:ext cx="716279" cy="467897"/>
          </a:xfrm>
          <a:prstGeom prst="wedgeRoundRectCallout">
            <a:avLst>
              <a:gd name="adj1" fmla="val -58067"/>
              <a:gd name="adj2" fmla="val 106471"/>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Timing Variable</a:t>
            </a:r>
          </a:p>
        </p:txBody>
      </p:sp>
      <p:sp>
        <p:nvSpPr>
          <p:cNvPr id="9" name="Rounded Rectangular Callout 8"/>
          <p:cNvSpPr/>
          <p:nvPr/>
        </p:nvSpPr>
        <p:spPr>
          <a:xfrm>
            <a:off x="5578523" y="1337145"/>
            <a:ext cx="928957" cy="467897"/>
          </a:xfrm>
          <a:prstGeom prst="wedgeRoundRectCallout">
            <a:avLst>
              <a:gd name="adj1" fmla="val -48021"/>
              <a:gd name="adj2" fmla="val 114614"/>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Synonym </a:t>
            </a:r>
          </a:p>
          <a:p>
            <a:pPr algn="ctr"/>
            <a:r>
              <a:rPr lang="en-US" sz="1050" dirty="0">
                <a:solidFill>
                  <a:schemeClr val="tx1"/>
                </a:solidFill>
              </a:rPr>
              <a:t>Qualifier</a:t>
            </a:r>
          </a:p>
        </p:txBody>
      </p:sp>
      <p:sp>
        <p:nvSpPr>
          <p:cNvPr id="10" name="Rounded Rectangular Callout 9"/>
          <p:cNvSpPr/>
          <p:nvPr/>
        </p:nvSpPr>
        <p:spPr>
          <a:xfrm>
            <a:off x="6827293" y="1344764"/>
            <a:ext cx="884147" cy="460277"/>
          </a:xfrm>
          <a:prstGeom prst="wedgeRoundRectCallout">
            <a:avLst>
              <a:gd name="adj1" fmla="val -2734"/>
              <a:gd name="adj2" fmla="val 103888"/>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Record Qualifier</a:t>
            </a:r>
          </a:p>
        </p:txBody>
      </p:sp>
    </p:spTree>
    <p:extLst>
      <p:ext uri="{BB962C8B-B14F-4D97-AF65-F5344CB8AC3E}">
        <p14:creationId xmlns:p14="http://schemas.microsoft.com/office/powerpoint/2010/main" val="359484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2</a:t>
            </a:r>
            <a:endParaRPr lang="en-US" dirty="0"/>
          </a:p>
        </p:txBody>
      </p:sp>
      <p:sp>
        <p:nvSpPr>
          <p:cNvPr id="9" name="Text Placeholder 8"/>
          <p:cNvSpPr>
            <a:spLocks noGrp="1"/>
          </p:cNvSpPr>
          <p:nvPr>
            <p:ph type="body" sz="quarter" idx="10"/>
          </p:nvPr>
        </p:nvSpPr>
        <p:spPr/>
        <p:txBody>
          <a:bodyPr/>
          <a:lstStyle/>
          <a:p>
            <a:endParaRPr lang="en-US" dirty="0"/>
          </a:p>
        </p:txBody>
      </p:sp>
      <p:sp>
        <p:nvSpPr>
          <p:cNvPr id="10" name="Rectangle 9"/>
          <p:cNvSpPr/>
          <p:nvPr/>
        </p:nvSpPr>
        <p:spPr>
          <a:xfrm>
            <a:off x="177800" y="685453"/>
            <a:ext cx="8775700" cy="738664"/>
          </a:xfrm>
          <a:prstGeom prst="rect">
            <a:avLst/>
          </a:prstGeom>
        </p:spPr>
        <p:txBody>
          <a:bodyPr wrap="square">
            <a:spAutoFit/>
          </a:bodyPr>
          <a:lstStyle/>
          <a:p>
            <a:r>
              <a:rPr lang="en-US" b="1" dirty="0"/>
              <a:t>This is an example of data from an AE CRF that collects AE terms as free text. The first study drug was administered to the subject on October 13, 2006 at  12:00. Three AEs were reported. AEs were coded using MedDRA, and the sponsor’s procedures include the possibility of modifying the reported term to aid in coding. </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60" y="2448864"/>
            <a:ext cx="7363500" cy="165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ounded Rectangular Callout 12"/>
          <p:cNvSpPr/>
          <p:nvPr/>
        </p:nvSpPr>
        <p:spPr>
          <a:xfrm>
            <a:off x="3505479" y="2030723"/>
            <a:ext cx="1433015" cy="287818"/>
          </a:xfrm>
          <a:prstGeom prst="wedgeRoundRectCallout">
            <a:avLst>
              <a:gd name="adj1" fmla="val -42102"/>
              <a:gd name="adj2" fmla="val 201211"/>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Verbatim Term</a:t>
            </a:r>
          </a:p>
        </p:txBody>
      </p:sp>
      <p:sp>
        <p:nvSpPr>
          <p:cNvPr id="14" name="Rounded Rectangular Callout 13"/>
          <p:cNvSpPr/>
          <p:nvPr/>
        </p:nvSpPr>
        <p:spPr>
          <a:xfrm>
            <a:off x="6146322" y="1842258"/>
            <a:ext cx="1397478" cy="476283"/>
          </a:xfrm>
          <a:prstGeom prst="wedgeRoundRectCallout">
            <a:avLst>
              <a:gd name="adj1" fmla="val -45541"/>
              <a:gd name="adj2" fmla="val 125162"/>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Modified Term for Reporting purpose</a:t>
            </a:r>
          </a:p>
        </p:txBody>
      </p:sp>
      <p:sp>
        <p:nvSpPr>
          <p:cNvPr id="15" name="Rounded Rectangular Callout 14"/>
          <p:cNvSpPr/>
          <p:nvPr/>
        </p:nvSpPr>
        <p:spPr>
          <a:xfrm>
            <a:off x="7543800" y="2212486"/>
            <a:ext cx="1336064" cy="381147"/>
          </a:xfrm>
          <a:prstGeom prst="wedgeRoundRectCallout">
            <a:avLst>
              <a:gd name="adj1" fmla="val -64560"/>
              <a:gd name="adj2" fmla="val 110815"/>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Decoded as per MedDRA Dictionary</a:t>
            </a:r>
          </a:p>
        </p:txBody>
      </p:sp>
      <p:cxnSp>
        <p:nvCxnSpPr>
          <p:cNvPr id="16" name="Straight Connector 15"/>
          <p:cNvCxnSpPr/>
          <p:nvPr/>
        </p:nvCxnSpPr>
        <p:spPr>
          <a:xfrm>
            <a:off x="4651892" y="3490225"/>
            <a:ext cx="286603" cy="0"/>
          </a:xfrm>
          <a:prstGeom prst="line">
            <a:avLst/>
          </a:prstGeom>
          <a:ln w="38100">
            <a:solidFill>
              <a:srgbClr val="DF3E8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09394" y="4033848"/>
            <a:ext cx="296839" cy="0"/>
          </a:xfrm>
          <a:prstGeom prst="line">
            <a:avLst/>
          </a:prstGeom>
          <a:ln w="38100">
            <a:solidFill>
              <a:srgbClr val="DF3E8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45721" y="4029044"/>
            <a:ext cx="286603" cy="0"/>
          </a:xfrm>
          <a:prstGeom prst="line">
            <a:avLst/>
          </a:prstGeom>
          <a:ln w="38100">
            <a:solidFill>
              <a:srgbClr val="DF3E82"/>
            </a:solidFill>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5147054" y="2671226"/>
            <a:ext cx="2879958" cy="606606"/>
          </a:xfrm>
          <a:prstGeom prst="wedgeRoundRectCallout">
            <a:avLst>
              <a:gd name="adj1" fmla="val -56741"/>
              <a:gd name="adj2" fmla="val 85453"/>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rPr>
              <a:t>The CRF is structured so that seriousness category variables (e.g., AESDTH, AESHOSP) are checked only when AESER is answered “Y.”</a:t>
            </a:r>
          </a:p>
        </p:txBody>
      </p:sp>
    </p:spTree>
    <p:extLst>
      <p:ext uri="{BB962C8B-B14F-4D97-AF65-F5344CB8AC3E}">
        <p14:creationId xmlns:p14="http://schemas.microsoft.com/office/powerpoint/2010/main" val="222701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AE STRUCTURE</a:t>
            </a:r>
          </a:p>
        </p:txBody>
      </p:sp>
      <p:sp>
        <p:nvSpPr>
          <p:cNvPr id="6" name="Content Placeholder 5"/>
          <p:cNvSpPr>
            <a:spLocks noGrp="1"/>
          </p:cNvSpPr>
          <p:nvPr>
            <p:ph idx="1"/>
          </p:nvPr>
        </p:nvSpPr>
        <p:spPr/>
        <p:txBody>
          <a:bodyPr/>
          <a:lstStyle/>
          <a:p>
            <a:r>
              <a:rPr lang="en-US" dirty="0"/>
              <a:t>The structure of the AE domain is one record per adverse event per subject.</a:t>
            </a:r>
          </a:p>
          <a:p>
            <a:r>
              <a:rPr lang="en-US" dirty="0">
                <a:solidFill>
                  <a:srgbClr val="DF3E82"/>
                </a:solidFill>
              </a:rPr>
              <a:t>You may  submit one record that covers an adverse event from start to finish</a:t>
            </a:r>
          </a:p>
          <a:p>
            <a:pPr lvl="1"/>
            <a:r>
              <a:rPr lang="en-US" dirty="0" smtClean="0">
                <a:solidFill>
                  <a:srgbClr val="DF3E82"/>
                </a:solidFill>
              </a:rPr>
              <a:t>A </a:t>
            </a:r>
            <a:r>
              <a:rPr lang="en-US" dirty="0">
                <a:solidFill>
                  <a:srgbClr val="DF3E82"/>
                </a:solidFill>
              </a:rPr>
              <a:t>patient may have multiple AE records  with changes in severity, causality, seriousness and outcome</a:t>
            </a:r>
          </a:p>
          <a:p>
            <a:pPr lvl="1"/>
            <a:r>
              <a:rPr lang="en-US" dirty="0" smtClean="0">
                <a:solidFill>
                  <a:srgbClr val="DF3E82"/>
                </a:solidFill>
              </a:rPr>
              <a:t>These  </a:t>
            </a:r>
            <a:r>
              <a:rPr lang="en-US" dirty="0">
                <a:solidFill>
                  <a:srgbClr val="DF3E82"/>
                </a:solidFill>
              </a:rPr>
              <a:t>records can be “Collapsed”  into a single AE record showing  highest level of  severity, causality etc.  </a:t>
            </a:r>
          </a:p>
          <a:p>
            <a:pPr marL="0" indent="0" algn="ctr">
              <a:buNone/>
            </a:pPr>
            <a:r>
              <a:rPr lang="en-US" sz="2800" b="1" dirty="0" smtClean="0"/>
              <a:t>OR</a:t>
            </a:r>
            <a:endParaRPr lang="en-US" sz="2800" b="1" dirty="0"/>
          </a:p>
          <a:p>
            <a:r>
              <a:rPr lang="en-US" dirty="0" smtClean="0">
                <a:solidFill>
                  <a:srgbClr val="DF3E82"/>
                </a:solidFill>
              </a:rPr>
              <a:t>You may </a:t>
            </a:r>
            <a:r>
              <a:rPr lang="en-US" dirty="0">
                <a:solidFill>
                  <a:srgbClr val="DF3E82"/>
                </a:solidFill>
              </a:rPr>
              <a:t>submit a new record when severity, causality, or seriousness changes or worsens.</a:t>
            </a:r>
          </a:p>
          <a:p>
            <a:pPr lvl="1"/>
            <a:r>
              <a:rPr lang="en-US" dirty="0" smtClean="0">
                <a:solidFill>
                  <a:srgbClr val="DF3E82"/>
                </a:solidFill>
              </a:rPr>
              <a:t>One </a:t>
            </a:r>
            <a:r>
              <a:rPr lang="en-US" dirty="0">
                <a:solidFill>
                  <a:srgbClr val="DF3E82"/>
                </a:solidFill>
              </a:rPr>
              <a:t>record per adverse event  per subject  per changing severity, causality etc</a:t>
            </a:r>
          </a:p>
          <a:p>
            <a:pPr lvl="1"/>
            <a:r>
              <a:rPr lang="en-US" dirty="0" smtClean="0">
                <a:solidFill>
                  <a:srgbClr val="DF3E82"/>
                </a:solidFill>
              </a:rPr>
              <a:t>Individual </a:t>
            </a:r>
            <a:r>
              <a:rPr lang="en-US" dirty="0">
                <a:solidFill>
                  <a:srgbClr val="DF3E82"/>
                </a:solidFill>
              </a:rPr>
              <a:t>record in above case, Indicates that each record is considered to represent a different event.</a:t>
            </a:r>
          </a:p>
          <a:p>
            <a:endParaRPr lang="en-US" dirty="0">
              <a:solidFill>
                <a:srgbClr val="DF3E82"/>
              </a:solidFill>
            </a:endParaRPr>
          </a:p>
        </p:txBody>
      </p:sp>
      <p:sp>
        <p:nvSpPr>
          <p:cNvPr id="7" name="Text Placeholder 6"/>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2275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7246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p:txBody>
          <a:bodyPr/>
          <a:lstStyle/>
          <a:p>
            <a:endParaRPr lang="en-US" dirty="0"/>
          </a:p>
        </p:txBody>
      </p:sp>
      <p:sp>
        <p:nvSpPr>
          <p:cNvPr id="6" name="Rounded Rectangle 5"/>
          <p:cNvSpPr/>
          <p:nvPr/>
        </p:nvSpPr>
        <p:spPr>
          <a:xfrm>
            <a:off x="1824246" y="1154704"/>
            <a:ext cx="5817424" cy="2428413"/>
          </a:xfrm>
          <a:prstGeom prst="roundRect">
            <a:avLst>
              <a:gd name="adj" fmla="val 3244"/>
            </a:avLst>
          </a:prstGeom>
          <a:solidFill>
            <a:srgbClr val="92D050"/>
          </a:solidFill>
          <a:ln w="952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p:cNvSpPr/>
          <p:nvPr/>
        </p:nvSpPr>
        <p:spPr>
          <a:xfrm>
            <a:off x="1893987" y="1220721"/>
            <a:ext cx="5672453" cy="2560488"/>
          </a:xfrm>
          <a:prstGeom prst="roundRect">
            <a:avLst>
              <a:gd name="adj" fmla="val 3140"/>
            </a:avLst>
          </a:prstGeom>
          <a:gradFill flip="none" rotWithShape="1">
            <a:gsLst>
              <a:gs pos="0">
                <a:srgbClr val="E4E6E3"/>
              </a:gs>
              <a:gs pos="100000">
                <a:schemeClr val="bg1">
                  <a:shade val="100000"/>
                  <a:satMod val="11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35387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6649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8054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393165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40626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41888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432932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445552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5936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7198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6033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498654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51175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52437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53842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55104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56247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p:cNvSpPr/>
          <p:nvPr/>
        </p:nvSpPr>
        <p:spPr>
          <a:xfrm>
            <a:off x="57652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p:cNvSpPr/>
          <p:nvPr/>
        </p:nvSpPr>
        <p:spPr>
          <a:xfrm>
            <a:off x="58914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flipH="1">
            <a:off x="35530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flipH="1">
            <a:off x="358322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flipH="1">
            <a:off x="36835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flipH="1">
            <a:off x="37137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flipH="1">
            <a:off x="38240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flipH="1">
            <a:off x="38542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flipH="1">
            <a:off x="39502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H="1">
            <a:off x="39804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flipH="1">
            <a:off x="40812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flipH="1">
            <a:off x="41114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H="1">
            <a:off x="42074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H="1">
            <a:off x="42376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flipH="1">
            <a:off x="434794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p:cNvSpPr/>
          <p:nvPr/>
        </p:nvSpPr>
        <p:spPr>
          <a:xfrm flipH="1">
            <a:off x="43781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flipH="1">
            <a:off x="447414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flipH="1">
            <a:off x="450434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flipH="1">
            <a:off x="46122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flipH="1">
            <a:off x="464245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flipH="1">
            <a:off x="47326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flipH="1">
            <a:off x="47628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flipH="1">
            <a:off x="4865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flipH="1">
            <a:off x="489611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flipH="1">
            <a:off x="499723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flipH="1">
            <a:off x="502742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flipH="1">
            <a:off x="51287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flipH="1">
            <a:off x="51589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flipH="1">
            <a:off x="52637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flipH="1">
            <a:off x="52939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flipH="1">
            <a:off x="53952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p:cNvSpPr/>
          <p:nvPr/>
        </p:nvSpPr>
        <p:spPr>
          <a:xfrm flipH="1">
            <a:off x="54254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flipH="1">
            <a:off x="5529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flipH="1">
            <a:off x="55592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flipH="1">
            <a:off x="56442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flipH="1">
            <a:off x="56744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flipH="1">
            <a:off x="57793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flipH="1">
            <a:off x="58095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flipH="1">
            <a:off x="59108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flipH="1">
            <a:off x="59410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60319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p:cNvSpPr/>
          <p:nvPr/>
        </p:nvSpPr>
        <p:spPr>
          <a:xfrm>
            <a:off x="61581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p:cNvSpPr/>
          <p:nvPr/>
        </p:nvSpPr>
        <p:spPr>
          <a:xfrm>
            <a:off x="629861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p:cNvSpPr/>
          <p:nvPr/>
        </p:nvSpPr>
        <p:spPr>
          <a:xfrm>
            <a:off x="642481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p:cNvSpPr/>
          <p:nvPr/>
        </p:nvSpPr>
        <p:spPr>
          <a:xfrm>
            <a:off x="65391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p:cNvSpPr/>
          <p:nvPr/>
        </p:nvSpPr>
        <p:spPr>
          <a:xfrm>
            <a:off x="667961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p:cNvSpPr/>
          <p:nvPr/>
        </p:nvSpPr>
        <p:spPr>
          <a:xfrm>
            <a:off x="680581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p:cNvSpPr/>
          <p:nvPr/>
        </p:nvSpPr>
        <p:spPr>
          <a:xfrm flipH="1">
            <a:off x="6043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flipH="1">
            <a:off x="607332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flipH="1">
            <a:off x="6178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p:cNvSpPr/>
          <p:nvPr/>
        </p:nvSpPr>
        <p:spPr>
          <a:xfrm flipH="1">
            <a:off x="620836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flipH="1">
            <a:off x="6309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flipH="1">
            <a:off x="633985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flipH="1">
            <a:off x="64434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flipH="1">
            <a:off x="647363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flipH="1">
            <a:off x="655869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flipH="1">
            <a:off x="658888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flipH="1">
            <a:off x="669373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flipH="1">
            <a:off x="672392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p:cNvSpPr/>
          <p:nvPr/>
        </p:nvSpPr>
        <p:spPr>
          <a:xfrm flipH="1">
            <a:off x="682523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flipH="1">
            <a:off x="685542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30128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31390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Oval 87"/>
          <p:cNvSpPr/>
          <p:nvPr/>
        </p:nvSpPr>
        <p:spPr>
          <a:xfrm>
            <a:off x="327953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340573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p:cNvSpPr/>
          <p:nvPr/>
        </p:nvSpPr>
        <p:spPr>
          <a:xfrm>
            <a:off x="3536706"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p:cNvSpPr/>
          <p:nvPr/>
        </p:nvSpPr>
        <p:spPr>
          <a:xfrm flipH="1">
            <a:off x="302711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p:cNvSpPr/>
          <p:nvPr/>
        </p:nvSpPr>
        <p:spPr>
          <a:xfrm flipH="1">
            <a:off x="305730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p:cNvSpPr/>
          <p:nvPr/>
        </p:nvSpPr>
        <p:spPr>
          <a:xfrm flipH="1">
            <a:off x="31576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p:cNvSpPr/>
          <p:nvPr/>
        </p:nvSpPr>
        <p:spPr>
          <a:xfrm flipH="1">
            <a:off x="31878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p:cNvSpPr/>
          <p:nvPr/>
        </p:nvSpPr>
        <p:spPr>
          <a:xfrm flipH="1">
            <a:off x="32981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flipH="1">
            <a:off x="332834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p:cNvSpPr/>
          <p:nvPr/>
        </p:nvSpPr>
        <p:spPr>
          <a:xfrm flipH="1">
            <a:off x="34243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p:cNvSpPr/>
          <p:nvPr/>
        </p:nvSpPr>
        <p:spPr>
          <a:xfrm flipH="1">
            <a:off x="345455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p:cNvSpPr/>
          <p:nvPr/>
        </p:nvSpPr>
        <p:spPr>
          <a:xfrm flipH="1">
            <a:off x="35553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flipH="1">
            <a:off x="358552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28776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flipH="1">
            <a:off x="289193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p:cNvSpPr/>
          <p:nvPr/>
        </p:nvSpPr>
        <p:spPr>
          <a:xfrm flipH="1">
            <a:off x="2922131"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Oval 103"/>
          <p:cNvSpPr/>
          <p:nvPr/>
        </p:nvSpPr>
        <p:spPr>
          <a:xfrm>
            <a:off x="237079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2496997"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261843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274464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287561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flipH="1">
            <a:off x="23850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p:cNvSpPr/>
          <p:nvPr/>
        </p:nvSpPr>
        <p:spPr>
          <a:xfrm flipH="1">
            <a:off x="24152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flipH="1">
            <a:off x="251562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flipH="1">
            <a:off x="254581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p:cNvSpPr/>
          <p:nvPr/>
        </p:nvSpPr>
        <p:spPr>
          <a:xfrm flipH="1">
            <a:off x="263706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flipH="1">
            <a:off x="266725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p:cNvSpPr/>
          <p:nvPr/>
        </p:nvSpPr>
        <p:spPr>
          <a:xfrm flipH="1">
            <a:off x="276326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p:cNvSpPr/>
          <p:nvPr/>
        </p:nvSpPr>
        <p:spPr>
          <a:xfrm flipH="1">
            <a:off x="279346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p:cNvSpPr/>
          <p:nvPr/>
        </p:nvSpPr>
        <p:spPr>
          <a:xfrm flipH="1">
            <a:off x="289423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p:cNvSpPr/>
          <p:nvPr/>
        </p:nvSpPr>
        <p:spPr>
          <a:xfrm flipH="1">
            <a:off x="292442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2118564"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Oval 119"/>
          <p:cNvSpPr/>
          <p:nvPr/>
        </p:nvSpPr>
        <p:spPr>
          <a:xfrm>
            <a:off x="2244770"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p:cNvSpPr/>
          <p:nvPr/>
        </p:nvSpPr>
        <p:spPr>
          <a:xfrm flipH="1">
            <a:off x="213285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p:cNvSpPr/>
          <p:nvPr/>
        </p:nvSpPr>
        <p:spPr>
          <a:xfrm flipH="1">
            <a:off x="2163042"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p:cNvSpPr/>
          <p:nvPr/>
        </p:nvSpPr>
        <p:spPr>
          <a:xfrm flipH="1">
            <a:off x="2263393"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p:cNvSpPr/>
          <p:nvPr/>
        </p:nvSpPr>
        <p:spPr>
          <a:xfrm flipH="1">
            <a:off x="2293585"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p:cNvSpPr/>
          <p:nvPr/>
        </p:nvSpPr>
        <p:spPr>
          <a:xfrm>
            <a:off x="1992358"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p:cNvSpPr/>
          <p:nvPr/>
        </p:nvSpPr>
        <p:spPr>
          <a:xfrm flipH="1">
            <a:off x="200664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p:cNvSpPr/>
          <p:nvPr/>
        </p:nvSpPr>
        <p:spPr>
          <a:xfrm flipH="1">
            <a:off x="203683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Oval 127"/>
          <p:cNvSpPr/>
          <p:nvPr/>
        </p:nvSpPr>
        <p:spPr>
          <a:xfrm>
            <a:off x="6936855"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Oval 128"/>
          <p:cNvSpPr/>
          <p:nvPr/>
        </p:nvSpPr>
        <p:spPr>
          <a:xfrm>
            <a:off x="7063061"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Oval 129"/>
          <p:cNvSpPr/>
          <p:nvPr/>
        </p:nvSpPr>
        <p:spPr>
          <a:xfrm>
            <a:off x="71773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Oval 130"/>
          <p:cNvSpPr/>
          <p:nvPr/>
        </p:nvSpPr>
        <p:spPr>
          <a:xfrm>
            <a:off x="7317853"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Oval 131"/>
          <p:cNvSpPr/>
          <p:nvPr/>
        </p:nvSpPr>
        <p:spPr>
          <a:xfrm>
            <a:off x="7444059" y="1234584"/>
            <a:ext cx="85726" cy="71299"/>
          </a:xfrm>
          <a:prstGeom prst="ellipse">
            <a:avLst/>
          </a:prstGeom>
          <a:solidFill>
            <a:schemeClr val="bg1">
              <a:lumMod val="50000"/>
              <a:alpha val="78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p:cNvSpPr/>
          <p:nvPr/>
        </p:nvSpPr>
        <p:spPr>
          <a:xfrm flipH="1">
            <a:off x="694790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p:cNvSpPr/>
          <p:nvPr/>
        </p:nvSpPr>
        <p:spPr>
          <a:xfrm flipH="1">
            <a:off x="697810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p:cNvSpPr/>
          <p:nvPr/>
        </p:nvSpPr>
        <p:spPr>
          <a:xfrm flipH="1">
            <a:off x="708168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p:cNvSpPr/>
          <p:nvPr/>
        </p:nvSpPr>
        <p:spPr>
          <a:xfrm flipH="1">
            <a:off x="711187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p:cNvSpPr/>
          <p:nvPr/>
        </p:nvSpPr>
        <p:spPr>
          <a:xfrm flipH="1">
            <a:off x="7196938"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p:cNvSpPr/>
          <p:nvPr/>
        </p:nvSpPr>
        <p:spPr>
          <a:xfrm flipH="1">
            <a:off x="7227130"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flipH="1">
            <a:off x="7331977"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flipH="1">
            <a:off x="7362169"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flipH="1">
            <a:off x="7463474"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flipH="1">
            <a:off x="7493666" y="1133578"/>
            <a:ext cx="18288" cy="152102"/>
          </a:xfrm>
          <a:prstGeom prst="rect">
            <a:avLst/>
          </a:prstGeom>
          <a:gradFill flip="none" rotWithShape="1">
            <a:gsLst>
              <a:gs pos="0">
                <a:schemeClr val="bg1">
                  <a:shade val="30000"/>
                  <a:satMod val="115000"/>
                </a:schemeClr>
              </a:gs>
              <a:gs pos="50000">
                <a:schemeClr val="bg1"/>
              </a:gs>
              <a:gs pos="100000">
                <a:schemeClr val="bg1">
                  <a:lumMod val="75000"/>
                </a:schemeClr>
              </a:gs>
            </a:gsLst>
            <a:lin ang="162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p:cNvSpPr/>
          <p:nvPr/>
        </p:nvSpPr>
        <p:spPr>
          <a:xfrm>
            <a:off x="2576914" y="1588737"/>
            <a:ext cx="4695035" cy="400110"/>
          </a:xfrm>
          <a:prstGeom prst="rect">
            <a:avLst/>
          </a:prstGeom>
        </p:spPr>
        <p:txBody>
          <a:bodyPr wrap="square">
            <a:spAutoFit/>
          </a:bodyPr>
          <a:lstStyle/>
          <a:p>
            <a:r>
              <a:rPr lang="en-US" sz="2000" b="1" dirty="0">
                <a:solidFill>
                  <a:srgbClr val="595959"/>
                </a:solidFill>
              </a:rPr>
              <a:t>Overview of General Observations </a:t>
            </a:r>
            <a:r>
              <a:rPr lang="en-US" sz="2000" b="1" dirty="0" smtClean="0">
                <a:solidFill>
                  <a:srgbClr val="595959"/>
                </a:solidFill>
              </a:rPr>
              <a:t>Class</a:t>
            </a:r>
            <a:endParaRPr lang="en-US" sz="2000" b="1" dirty="0">
              <a:solidFill>
                <a:srgbClr val="595959"/>
              </a:solidFill>
            </a:endParaRPr>
          </a:p>
        </p:txBody>
      </p:sp>
      <p:sp>
        <p:nvSpPr>
          <p:cNvPr id="144" name="Rectangle 143"/>
          <p:cNvSpPr/>
          <p:nvPr/>
        </p:nvSpPr>
        <p:spPr>
          <a:xfrm>
            <a:off x="1986303" y="1588737"/>
            <a:ext cx="495650" cy="461665"/>
          </a:xfrm>
          <a:prstGeom prst="rect">
            <a:avLst/>
          </a:prstGeom>
        </p:spPr>
        <p:txBody>
          <a:bodyPr wrap="none" anchor="ctr">
            <a:spAutoFit/>
          </a:bodyPr>
          <a:lstStyle/>
          <a:p>
            <a:pPr algn="ctr"/>
            <a:r>
              <a:rPr lang="en-US" sz="2400" b="1" dirty="0" smtClean="0">
                <a:solidFill>
                  <a:srgbClr val="DF3E82"/>
                </a:solidFill>
              </a:rPr>
              <a:t>01</a:t>
            </a:r>
            <a:endParaRPr lang="en-US" sz="2400" b="1" dirty="0">
              <a:solidFill>
                <a:srgbClr val="DF3E82"/>
              </a:solidFill>
            </a:endParaRPr>
          </a:p>
        </p:txBody>
      </p:sp>
      <p:sp>
        <p:nvSpPr>
          <p:cNvPr id="145" name="Rectangle 144"/>
          <p:cNvSpPr/>
          <p:nvPr/>
        </p:nvSpPr>
        <p:spPr>
          <a:xfrm>
            <a:off x="2576914" y="2555689"/>
            <a:ext cx="4695035" cy="400110"/>
          </a:xfrm>
          <a:prstGeom prst="rect">
            <a:avLst/>
          </a:prstGeom>
        </p:spPr>
        <p:txBody>
          <a:bodyPr wrap="square">
            <a:spAutoFit/>
          </a:bodyPr>
          <a:lstStyle/>
          <a:p>
            <a:r>
              <a:rPr lang="en-US" sz="2000" b="1" dirty="0">
                <a:solidFill>
                  <a:srgbClr val="595959"/>
                </a:solidFill>
              </a:rPr>
              <a:t>Example from EVENTS class</a:t>
            </a:r>
          </a:p>
        </p:txBody>
      </p:sp>
      <p:sp>
        <p:nvSpPr>
          <p:cNvPr id="146" name="Rectangle 145"/>
          <p:cNvSpPr/>
          <p:nvPr/>
        </p:nvSpPr>
        <p:spPr>
          <a:xfrm>
            <a:off x="1986303" y="2555689"/>
            <a:ext cx="495650" cy="461665"/>
          </a:xfrm>
          <a:prstGeom prst="rect">
            <a:avLst/>
          </a:prstGeom>
        </p:spPr>
        <p:txBody>
          <a:bodyPr wrap="none" anchor="ctr">
            <a:spAutoFit/>
          </a:bodyPr>
          <a:lstStyle/>
          <a:p>
            <a:pPr algn="ctr"/>
            <a:r>
              <a:rPr lang="en-US" sz="2400" b="1" dirty="0" smtClean="0">
                <a:solidFill>
                  <a:srgbClr val="DF3E82"/>
                </a:solidFill>
              </a:rPr>
              <a:t>02</a:t>
            </a:r>
            <a:endParaRPr lang="en-US" sz="2400" b="1" dirty="0">
              <a:solidFill>
                <a:srgbClr val="DF3E82"/>
              </a:solidFill>
            </a:endParaRPr>
          </a:p>
        </p:txBody>
      </p:sp>
      <p:cxnSp>
        <p:nvCxnSpPr>
          <p:cNvPr id="148" name="Straight Arrow Connector 147"/>
          <p:cNvCxnSpPr/>
          <p:nvPr/>
        </p:nvCxnSpPr>
        <p:spPr>
          <a:xfrm>
            <a:off x="2515620" y="2469927"/>
            <a:ext cx="4756329" cy="0"/>
          </a:xfrm>
          <a:prstGeom prst="straightConnector1">
            <a:avLst/>
          </a:prstGeom>
          <a:ln w="19050">
            <a:solidFill>
              <a:srgbClr val="E4E6E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405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General Observations Class</a:t>
            </a:r>
          </a:p>
        </p:txBody>
      </p:sp>
      <p:sp>
        <p:nvSpPr>
          <p:cNvPr id="5" name="Text Placeholder 4"/>
          <p:cNvSpPr>
            <a:spLocks noGrp="1"/>
          </p:cNvSpPr>
          <p:nvPr>
            <p:ph type="body" sz="quarter" idx="10"/>
          </p:nvPr>
        </p:nvSpPr>
        <p:spPr/>
        <p:txBody>
          <a:bodyPr/>
          <a:lstStyle/>
          <a:p>
            <a:endParaRPr lang="en-US" dirty="0"/>
          </a:p>
        </p:txBody>
      </p:sp>
      <p:grpSp>
        <p:nvGrpSpPr>
          <p:cNvPr id="9" name="Group 8"/>
          <p:cNvGrpSpPr/>
          <p:nvPr/>
        </p:nvGrpSpPr>
        <p:grpSpPr>
          <a:xfrm>
            <a:off x="391394" y="819805"/>
            <a:ext cx="159690" cy="180440"/>
            <a:chOff x="396810" y="746235"/>
            <a:chExt cx="159690" cy="180440"/>
          </a:xfrm>
        </p:grpSpPr>
        <p:sp>
          <p:nvSpPr>
            <p:cNvPr id="10" name="Isosceles Triangle 9"/>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p:cNvSpPr/>
          <p:nvPr/>
        </p:nvSpPr>
        <p:spPr>
          <a:xfrm>
            <a:off x="685800" y="776873"/>
            <a:ext cx="8102600" cy="3139321"/>
          </a:xfrm>
          <a:prstGeom prst="rect">
            <a:avLst/>
          </a:prstGeom>
        </p:spPr>
        <p:txBody>
          <a:bodyPr wrap="square">
            <a:spAutoFit/>
          </a:bodyPr>
          <a:lstStyle/>
          <a:p>
            <a:r>
              <a:rPr lang="en-US" sz="1200" b="1" dirty="0" smtClean="0"/>
              <a:t>General Observations class : Subject-level </a:t>
            </a:r>
            <a:r>
              <a:rPr lang="en-US" sz="1200" b="1" dirty="0"/>
              <a:t>observations captured during the study </a:t>
            </a:r>
            <a:endParaRPr lang="en-US" sz="1200" b="1" dirty="0" smtClean="0"/>
          </a:p>
          <a:p>
            <a:r>
              <a:rPr lang="en-US" sz="1200" b="1" dirty="0"/>
              <a:t>	</a:t>
            </a:r>
            <a:r>
              <a:rPr lang="en-US" sz="1200" b="1" dirty="0" smtClean="0"/>
              <a:t>	             Classified as Interventions</a:t>
            </a:r>
            <a:r>
              <a:rPr lang="en-US" sz="1200" b="1" dirty="0"/>
              <a:t>, Events, or Findings</a:t>
            </a:r>
            <a:endParaRPr lang="en-US" b="1" dirty="0"/>
          </a:p>
          <a:p>
            <a:endParaRPr lang="en-US" sz="1200" dirty="0" smtClean="0"/>
          </a:p>
          <a:p>
            <a:r>
              <a:rPr lang="en-US" sz="1200" b="1" dirty="0" smtClean="0"/>
              <a:t>INTERVENTION </a:t>
            </a:r>
            <a:r>
              <a:rPr lang="en-US" sz="1200" b="1" dirty="0"/>
              <a:t>CLASS </a:t>
            </a:r>
            <a:r>
              <a:rPr lang="en-US" sz="1200" dirty="0"/>
              <a:t>:- </a:t>
            </a:r>
            <a:r>
              <a:rPr lang="en-US" sz="1200" dirty="0" smtClean="0"/>
              <a:t>     </a:t>
            </a:r>
            <a:r>
              <a:rPr lang="en-US" sz="1200" dirty="0"/>
              <a:t>(1) Data of investigational treatment as specified by the study protocol </a:t>
            </a:r>
          </a:p>
          <a:p>
            <a:pPr lvl="5"/>
            <a:r>
              <a:rPr lang="en-US" sz="1200" dirty="0"/>
              <a:t>(2) Therapeutic and other treatments  coincident with the study assessment period (e.g., concomitant medications)</a:t>
            </a:r>
          </a:p>
          <a:p>
            <a:pPr lvl="5"/>
            <a:r>
              <a:rPr lang="en-US" sz="1200" dirty="0"/>
              <a:t>(3) </a:t>
            </a:r>
            <a:r>
              <a:rPr lang="en-US" sz="1200" dirty="0" smtClean="0"/>
              <a:t>Self-administered </a:t>
            </a:r>
            <a:r>
              <a:rPr lang="en-US" sz="1200" dirty="0"/>
              <a:t>by the subject (such as use of alcohol, tobacco, or caffeine).</a:t>
            </a:r>
          </a:p>
          <a:p>
            <a:pPr indent="296466"/>
            <a:r>
              <a:rPr lang="en-US" sz="1050" dirty="0"/>
              <a:t>		</a:t>
            </a:r>
            <a:endParaRPr lang="en-US" sz="1050" dirty="0" smtClean="0"/>
          </a:p>
          <a:p>
            <a:pPr indent="296466"/>
            <a:endParaRPr lang="en-US" sz="1050" dirty="0"/>
          </a:p>
          <a:p>
            <a:pPr indent="296466"/>
            <a:endParaRPr lang="en-US" sz="1050" dirty="0" smtClean="0"/>
          </a:p>
          <a:p>
            <a:pPr indent="296466"/>
            <a:endParaRPr lang="en-US" sz="1050" dirty="0"/>
          </a:p>
          <a:p>
            <a:pPr indent="296466"/>
            <a:endParaRPr lang="en-US" sz="1200" dirty="0"/>
          </a:p>
          <a:p>
            <a:r>
              <a:rPr lang="en-US" sz="1200" b="1" dirty="0"/>
              <a:t>EVENT CLASS</a:t>
            </a:r>
            <a:r>
              <a:rPr lang="en-US" sz="1200" dirty="0"/>
              <a:t>:- 	          (</a:t>
            </a:r>
            <a:r>
              <a:rPr lang="en-US" sz="1200" dirty="0" smtClean="0"/>
              <a:t>1) Planned </a:t>
            </a:r>
            <a:r>
              <a:rPr lang="en-US" sz="1200" dirty="0"/>
              <a:t>protocol milestones </a:t>
            </a:r>
            <a:r>
              <a:rPr lang="en-US" sz="1200" dirty="0" smtClean="0"/>
              <a:t> : randomization , study </a:t>
            </a:r>
            <a:r>
              <a:rPr lang="en-US" sz="1200" dirty="0"/>
              <a:t>completion, occurrences, conditions</a:t>
            </a:r>
          </a:p>
          <a:p>
            <a:r>
              <a:rPr lang="en-US" sz="1200" dirty="0"/>
              <a:t>		          (2) Occurrences of unplanned events (Adverse Events)</a:t>
            </a:r>
          </a:p>
          <a:p>
            <a:r>
              <a:rPr lang="en-US" sz="1200" dirty="0"/>
              <a:t>		        </a:t>
            </a:r>
            <a:r>
              <a:rPr lang="en-US" sz="1200" dirty="0" smtClean="0"/>
              <a:t>  </a:t>
            </a:r>
            <a:r>
              <a:rPr lang="en-US" sz="1200" dirty="0"/>
              <a:t>(3</a:t>
            </a:r>
            <a:r>
              <a:rPr lang="en-US" sz="1200" dirty="0" smtClean="0"/>
              <a:t>) Incidences </a:t>
            </a:r>
            <a:r>
              <a:rPr lang="en-US" sz="1200" dirty="0"/>
              <a:t>prior to trial (Medical History)</a:t>
            </a:r>
          </a:p>
          <a:p>
            <a:r>
              <a:rPr lang="en-US" sz="1200" dirty="0" smtClean="0"/>
              <a:t>		</a:t>
            </a:r>
            <a:endParaRPr lang="en-US" sz="1200" dirty="0"/>
          </a:p>
          <a:p>
            <a:r>
              <a:rPr lang="en-US" sz="1200" dirty="0"/>
              <a:t>		           </a:t>
            </a:r>
            <a:r>
              <a:rPr lang="en-US" sz="1200" dirty="0" smtClean="0"/>
              <a:t>            </a:t>
            </a:r>
            <a:r>
              <a:rPr lang="en-US" sz="1200" dirty="0"/>
              <a:t>	</a:t>
            </a:r>
            <a:r>
              <a:rPr lang="en-US" sz="1200" dirty="0" smtClean="0"/>
              <a:t>          </a:t>
            </a:r>
            <a:r>
              <a:rPr lang="en-US" sz="1200" dirty="0"/>
              <a:t>	              	</a:t>
            </a:r>
          </a:p>
        </p:txBody>
      </p:sp>
      <p:grpSp>
        <p:nvGrpSpPr>
          <p:cNvPr id="19" name="Group 18"/>
          <p:cNvGrpSpPr/>
          <p:nvPr/>
        </p:nvGrpSpPr>
        <p:grpSpPr>
          <a:xfrm>
            <a:off x="376411" y="1381870"/>
            <a:ext cx="159690" cy="180440"/>
            <a:chOff x="396810" y="746235"/>
            <a:chExt cx="159690" cy="180440"/>
          </a:xfrm>
        </p:grpSpPr>
        <p:sp>
          <p:nvSpPr>
            <p:cNvPr id="20" name="Isosceles Triangle 19"/>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Isosceles Triangle 20"/>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p:cNvGrpSpPr/>
          <p:nvPr/>
        </p:nvGrpSpPr>
        <p:grpSpPr>
          <a:xfrm>
            <a:off x="396810" y="2942454"/>
            <a:ext cx="159690" cy="180440"/>
            <a:chOff x="396810" y="746235"/>
            <a:chExt cx="159690" cy="180440"/>
          </a:xfrm>
        </p:grpSpPr>
        <p:sp>
          <p:nvSpPr>
            <p:cNvPr id="23" name="Isosceles Triangle 22"/>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Isosceles Triangle 23"/>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597299" y="1585497"/>
            <a:ext cx="1914674" cy="1107996"/>
          </a:xfrm>
          <a:prstGeom prst="rect">
            <a:avLst/>
          </a:prstGeom>
          <a:noFill/>
        </p:spPr>
        <p:txBody>
          <a:bodyPr wrap="square" rtlCol="0">
            <a:spAutoFit/>
          </a:bodyPr>
          <a:lstStyle/>
          <a:p>
            <a:pPr marL="168275" indent="-168275">
              <a:buClr>
                <a:srgbClr val="DF3E82"/>
              </a:buClr>
              <a:buFont typeface="Wingdings" panose="05000000000000000000" pitchFamily="2" charset="2"/>
              <a:buChar char="§"/>
            </a:pPr>
            <a:r>
              <a:rPr lang="en-US" sz="1100" b="1" dirty="0" smtClean="0">
                <a:solidFill>
                  <a:srgbClr val="DF3E82"/>
                </a:solidFill>
              </a:rPr>
              <a:t>Concomitant </a:t>
            </a:r>
            <a:r>
              <a:rPr lang="en-US" sz="1100" b="1" dirty="0">
                <a:solidFill>
                  <a:srgbClr val="DF3E82"/>
                </a:solidFill>
              </a:rPr>
              <a:t>Medications (</a:t>
            </a:r>
            <a:r>
              <a:rPr lang="en-US" sz="1100" b="1" dirty="0" smtClean="0">
                <a:solidFill>
                  <a:srgbClr val="DF3E82"/>
                </a:solidFill>
              </a:rPr>
              <a:t>CM) </a:t>
            </a:r>
          </a:p>
          <a:p>
            <a:pPr marL="171450" indent="-171450">
              <a:buClr>
                <a:srgbClr val="DF3E82"/>
              </a:buClr>
              <a:buFont typeface="Wingdings" panose="05000000000000000000" pitchFamily="2" charset="2"/>
              <a:buChar char="§"/>
            </a:pPr>
            <a:r>
              <a:rPr lang="en-US" sz="1100" b="1" dirty="0" smtClean="0">
                <a:solidFill>
                  <a:srgbClr val="DF3E82"/>
                </a:solidFill>
              </a:rPr>
              <a:t>Exposure </a:t>
            </a:r>
            <a:r>
              <a:rPr lang="en-US" sz="1100" b="1" dirty="0">
                <a:solidFill>
                  <a:srgbClr val="DF3E82"/>
                </a:solidFill>
              </a:rPr>
              <a:t>as Collected (EC</a:t>
            </a:r>
            <a:r>
              <a:rPr lang="en-US" sz="1100" b="1" dirty="0" smtClean="0">
                <a:solidFill>
                  <a:srgbClr val="DF3E82"/>
                </a:solidFill>
              </a:rPr>
              <a:t>) </a:t>
            </a:r>
          </a:p>
          <a:p>
            <a:pPr marL="171450" indent="-171450">
              <a:buClr>
                <a:srgbClr val="DF3E82"/>
              </a:buClr>
              <a:buFont typeface="Wingdings" panose="05000000000000000000" pitchFamily="2" charset="2"/>
              <a:buChar char="§"/>
            </a:pPr>
            <a:r>
              <a:rPr lang="en-US" sz="1100" b="1" dirty="0" smtClean="0">
                <a:solidFill>
                  <a:srgbClr val="DF3E82"/>
                </a:solidFill>
              </a:rPr>
              <a:t>Exposure </a:t>
            </a:r>
            <a:r>
              <a:rPr lang="en-US" sz="1100" b="1" dirty="0">
                <a:solidFill>
                  <a:srgbClr val="DF3E82"/>
                </a:solidFill>
              </a:rPr>
              <a:t>(EX</a:t>
            </a:r>
            <a:r>
              <a:rPr lang="en-US" sz="1100" b="1" dirty="0" smtClean="0">
                <a:solidFill>
                  <a:srgbClr val="DF3E82"/>
                </a:solidFill>
              </a:rPr>
              <a:t>)</a:t>
            </a:r>
            <a:endParaRPr lang="en-US" sz="1100" b="1" dirty="0">
              <a:solidFill>
                <a:srgbClr val="DF3E82"/>
              </a:solidFill>
            </a:endParaRPr>
          </a:p>
          <a:p>
            <a:pPr marL="171450" indent="-171450">
              <a:buClr>
                <a:srgbClr val="DF3E82"/>
              </a:buClr>
              <a:buFont typeface="Wingdings" panose="05000000000000000000" pitchFamily="2" charset="2"/>
              <a:buChar char="§"/>
            </a:pPr>
            <a:r>
              <a:rPr lang="en-US" sz="1100" b="1" dirty="0" smtClean="0">
                <a:solidFill>
                  <a:srgbClr val="DF3E82"/>
                </a:solidFill>
              </a:rPr>
              <a:t>Substance </a:t>
            </a:r>
            <a:r>
              <a:rPr lang="en-US" sz="1100" b="1" dirty="0">
                <a:solidFill>
                  <a:srgbClr val="DF3E82"/>
                </a:solidFill>
              </a:rPr>
              <a:t>Use </a:t>
            </a:r>
            <a:r>
              <a:rPr lang="en-US" sz="1100" b="1" dirty="0" smtClean="0">
                <a:solidFill>
                  <a:srgbClr val="DF3E82"/>
                </a:solidFill>
              </a:rPr>
              <a:t>(SU)</a:t>
            </a:r>
            <a:r>
              <a:rPr lang="en-US" sz="1100" b="1" dirty="0">
                <a:solidFill>
                  <a:srgbClr val="DF3E82"/>
                </a:solidFill>
              </a:rPr>
              <a:t>	</a:t>
            </a:r>
            <a:endParaRPr lang="en-US" sz="1100" b="1" dirty="0" smtClean="0">
              <a:solidFill>
                <a:srgbClr val="DF3E82"/>
              </a:solidFill>
            </a:endParaRPr>
          </a:p>
          <a:p>
            <a:pPr marL="171450" indent="-171450">
              <a:buClr>
                <a:srgbClr val="DF3E82"/>
              </a:buClr>
              <a:buFont typeface="Wingdings" panose="05000000000000000000" pitchFamily="2" charset="2"/>
              <a:buChar char="§"/>
            </a:pPr>
            <a:r>
              <a:rPr lang="en-US" sz="1100" b="1" dirty="0" smtClean="0">
                <a:solidFill>
                  <a:srgbClr val="DF3E82"/>
                </a:solidFill>
              </a:rPr>
              <a:t>Procedures </a:t>
            </a:r>
            <a:r>
              <a:rPr lang="en-US" sz="1100" b="1" dirty="0">
                <a:solidFill>
                  <a:srgbClr val="DF3E82"/>
                </a:solidFill>
              </a:rPr>
              <a:t>(PR)</a:t>
            </a:r>
          </a:p>
        </p:txBody>
      </p:sp>
      <p:sp>
        <p:nvSpPr>
          <p:cNvPr id="26" name="TextBox 25"/>
          <p:cNvSpPr txBox="1"/>
          <p:nvPr/>
        </p:nvSpPr>
        <p:spPr>
          <a:xfrm>
            <a:off x="597299" y="3122894"/>
            <a:ext cx="1914674" cy="1277273"/>
          </a:xfrm>
          <a:prstGeom prst="rect">
            <a:avLst/>
          </a:prstGeom>
          <a:noFill/>
        </p:spPr>
        <p:txBody>
          <a:bodyPr wrap="square" rtlCol="0">
            <a:spAutoFit/>
          </a:bodyPr>
          <a:lstStyle/>
          <a:p>
            <a:pPr marL="168275" indent="-168275">
              <a:buClr>
                <a:srgbClr val="DF3E82"/>
              </a:buClr>
              <a:buFont typeface="Wingdings" panose="05000000000000000000" pitchFamily="2" charset="2"/>
              <a:buChar char="§"/>
            </a:pPr>
            <a:r>
              <a:rPr lang="en-US" sz="1100" b="1" dirty="0">
                <a:solidFill>
                  <a:srgbClr val="DF3E82"/>
                </a:solidFill>
              </a:rPr>
              <a:t>Adverse Events (AE)</a:t>
            </a:r>
          </a:p>
          <a:p>
            <a:pPr marL="168275" indent="-168275">
              <a:buClr>
                <a:srgbClr val="DF3E82"/>
              </a:buClr>
              <a:buFont typeface="Wingdings" panose="05000000000000000000" pitchFamily="2" charset="2"/>
              <a:buChar char="§"/>
            </a:pPr>
            <a:r>
              <a:rPr lang="en-US" sz="1100" b="1" dirty="0" smtClean="0">
                <a:solidFill>
                  <a:srgbClr val="DF3E82"/>
                </a:solidFill>
              </a:rPr>
              <a:t>Clinical </a:t>
            </a:r>
            <a:r>
              <a:rPr lang="en-US" sz="1100" b="1" dirty="0">
                <a:solidFill>
                  <a:srgbClr val="DF3E82"/>
                </a:solidFill>
              </a:rPr>
              <a:t>Events (CE)</a:t>
            </a:r>
          </a:p>
          <a:p>
            <a:pPr marL="168275" indent="-168275">
              <a:buClr>
                <a:srgbClr val="DF3E82"/>
              </a:buClr>
              <a:buFont typeface="Wingdings" panose="05000000000000000000" pitchFamily="2" charset="2"/>
              <a:buChar char="§"/>
            </a:pPr>
            <a:r>
              <a:rPr lang="en-US" sz="1100" b="1" dirty="0" smtClean="0">
                <a:solidFill>
                  <a:srgbClr val="DF3E82"/>
                </a:solidFill>
              </a:rPr>
              <a:t>Disposition </a:t>
            </a:r>
            <a:r>
              <a:rPr lang="en-US" sz="1100" b="1" dirty="0">
                <a:solidFill>
                  <a:srgbClr val="DF3E82"/>
                </a:solidFill>
              </a:rPr>
              <a:t>(DS) </a:t>
            </a:r>
          </a:p>
          <a:p>
            <a:pPr marL="168275" indent="-168275">
              <a:buClr>
                <a:srgbClr val="DF3E82"/>
              </a:buClr>
              <a:buFont typeface="Wingdings" panose="05000000000000000000" pitchFamily="2" charset="2"/>
              <a:buChar char="§"/>
            </a:pPr>
            <a:r>
              <a:rPr lang="en-US" sz="1100" b="1" dirty="0" smtClean="0">
                <a:solidFill>
                  <a:srgbClr val="DF3E82"/>
                </a:solidFill>
              </a:rPr>
              <a:t>Protocol </a:t>
            </a:r>
            <a:r>
              <a:rPr lang="en-US" sz="1100" b="1" dirty="0">
                <a:solidFill>
                  <a:srgbClr val="DF3E82"/>
                </a:solidFill>
              </a:rPr>
              <a:t>Deviations (DV)</a:t>
            </a:r>
          </a:p>
          <a:p>
            <a:pPr marL="168275" indent="-168275">
              <a:buClr>
                <a:srgbClr val="DF3E82"/>
              </a:buClr>
              <a:buFont typeface="Wingdings" panose="05000000000000000000" pitchFamily="2" charset="2"/>
              <a:buChar char="§"/>
            </a:pPr>
            <a:r>
              <a:rPr lang="en-US" sz="1100" b="1" dirty="0" smtClean="0">
                <a:solidFill>
                  <a:srgbClr val="DF3E82"/>
                </a:solidFill>
              </a:rPr>
              <a:t>Healthcare </a:t>
            </a:r>
            <a:r>
              <a:rPr lang="en-US" sz="1100" b="1" dirty="0">
                <a:solidFill>
                  <a:srgbClr val="DF3E82"/>
                </a:solidFill>
              </a:rPr>
              <a:t>Encounters (HO) </a:t>
            </a:r>
          </a:p>
          <a:p>
            <a:pPr marL="168275" indent="-168275">
              <a:buClr>
                <a:srgbClr val="DF3E82"/>
              </a:buClr>
              <a:buFont typeface="Wingdings" panose="05000000000000000000" pitchFamily="2" charset="2"/>
              <a:buChar char="§"/>
            </a:pPr>
            <a:r>
              <a:rPr lang="en-US" sz="1100" b="1" dirty="0" smtClean="0">
                <a:solidFill>
                  <a:srgbClr val="DF3E82"/>
                </a:solidFill>
              </a:rPr>
              <a:t>Medical </a:t>
            </a:r>
            <a:r>
              <a:rPr lang="en-US" sz="1100" b="1" dirty="0">
                <a:solidFill>
                  <a:srgbClr val="DF3E82"/>
                </a:solidFill>
              </a:rPr>
              <a:t>History (MH)</a:t>
            </a:r>
          </a:p>
        </p:txBody>
      </p:sp>
    </p:spTree>
    <p:extLst>
      <p:ext uri="{BB962C8B-B14F-4D97-AF65-F5344CB8AC3E}">
        <p14:creationId xmlns:p14="http://schemas.microsoft.com/office/powerpoint/2010/main" val="64743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Overview of General Observations Class(Contd…)</a:t>
            </a:r>
          </a:p>
        </p:txBody>
      </p:sp>
      <p:sp>
        <p:nvSpPr>
          <p:cNvPr id="5" name="Text Placeholder 4"/>
          <p:cNvSpPr>
            <a:spLocks noGrp="1"/>
          </p:cNvSpPr>
          <p:nvPr>
            <p:ph type="body" sz="quarter" idx="10"/>
          </p:nvPr>
        </p:nvSpPr>
        <p:spPr/>
        <p:txBody>
          <a:bodyPr/>
          <a:lstStyle/>
          <a:p>
            <a:endParaRPr lang="en-US" dirty="0"/>
          </a:p>
        </p:txBody>
      </p:sp>
      <p:grpSp>
        <p:nvGrpSpPr>
          <p:cNvPr id="9" name="Group 8"/>
          <p:cNvGrpSpPr/>
          <p:nvPr/>
        </p:nvGrpSpPr>
        <p:grpSpPr>
          <a:xfrm>
            <a:off x="396810" y="819805"/>
            <a:ext cx="159690" cy="180440"/>
            <a:chOff x="396810" y="746235"/>
            <a:chExt cx="159690" cy="180440"/>
          </a:xfrm>
        </p:grpSpPr>
        <p:sp>
          <p:nvSpPr>
            <p:cNvPr id="10" name="Isosceles Triangle 9"/>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Isosceles Triangle 10"/>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ectangle 11"/>
          <p:cNvSpPr/>
          <p:nvPr/>
        </p:nvSpPr>
        <p:spPr>
          <a:xfrm>
            <a:off x="685800" y="776873"/>
            <a:ext cx="8102600" cy="461665"/>
          </a:xfrm>
          <a:prstGeom prst="rect">
            <a:avLst/>
          </a:prstGeom>
        </p:spPr>
        <p:txBody>
          <a:bodyPr wrap="square">
            <a:spAutoFit/>
          </a:bodyPr>
          <a:lstStyle/>
          <a:p>
            <a:r>
              <a:rPr lang="en-US" sz="1200" b="1" dirty="0"/>
              <a:t>FINDINGS CLASS :- (1) Observations storing results of Tests based on planned/unplanned  evaluations </a:t>
            </a:r>
          </a:p>
          <a:p>
            <a:r>
              <a:rPr lang="en-US" sz="1200" b="1" dirty="0"/>
              <a:t>(e.g. laboratory tests, ECG testing, and questions listed on questionnaires)</a:t>
            </a:r>
          </a:p>
        </p:txBody>
      </p:sp>
      <p:sp>
        <p:nvSpPr>
          <p:cNvPr id="25" name="TextBox 24"/>
          <p:cNvSpPr txBox="1"/>
          <p:nvPr/>
        </p:nvSpPr>
        <p:spPr>
          <a:xfrm>
            <a:off x="681378" y="1196617"/>
            <a:ext cx="3291529" cy="3339376"/>
          </a:xfrm>
          <a:prstGeom prst="rect">
            <a:avLst/>
          </a:prstGeom>
          <a:noFill/>
        </p:spPr>
        <p:txBody>
          <a:bodyPr wrap="square" rtlCol="0">
            <a:spAutoFit/>
          </a:bodyPr>
          <a:lstStyle/>
          <a:p>
            <a:pPr marL="168275" indent="-168275">
              <a:buClr>
                <a:srgbClr val="DF3E82"/>
              </a:buClr>
              <a:buFont typeface="Wingdings" panose="05000000000000000000" pitchFamily="2" charset="2"/>
              <a:buChar char="§"/>
            </a:pPr>
            <a:r>
              <a:rPr lang="en-US" sz="1100" b="1" dirty="0" smtClean="0">
                <a:solidFill>
                  <a:srgbClr val="DF3E82"/>
                </a:solidFill>
              </a:rPr>
              <a:t>Drug </a:t>
            </a:r>
            <a:r>
              <a:rPr lang="en-US" sz="1100" b="1" dirty="0">
                <a:solidFill>
                  <a:srgbClr val="DF3E82"/>
                </a:solidFill>
              </a:rPr>
              <a:t>Accountability (DA)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Death </a:t>
            </a:r>
            <a:r>
              <a:rPr lang="en-US" sz="1100" b="1" dirty="0">
                <a:solidFill>
                  <a:srgbClr val="DF3E82"/>
                </a:solidFill>
              </a:rPr>
              <a:t>Details (DD)</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ECG </a:t>
            </a:r>
            <a:r>
              <a:rPr lang="en-US" sz="1100" b="1" dirty="0">
                <a:solidFill>
                  <a:srgbClr val="DF3E82"/>
                </a:solidFill>
              </a:rPr>
              <a:t>Test Results (EG)</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Inclusion/Exclusion </a:t>
            </a:r>
            <a:r>
              <a:rPr lang="en-US" sz="1100" b="1" dirty="0">
                <a:solidFill>
                  <a:srgbClr val="DF3E82"/>
                </a:solidFill>
              </a:rPr>
              <a:t>Criterion Not Met (IE)</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Immunogenicity </a:t>
            </a:r>
            <a:r>
              <a:rPr lang="en-US" sz="1100" b="1" dirty="0">
                <a:solidFill>
                  <a:srgbClr val="DF3E82"/>
                </a:solidFill>
              </a:rPr>
              <a:t>Specimen Assessments (IS)</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Laboratory </a:t>
            </a:r>
            <a:r>
              <a:rPr lang="en-US" sz="1100" b="1" dirty="0">
                <a:solidFill>
                  <a:srgbClr val="DF3E82"/>
                </a:solidFill>
              </a:rPr>
              <a:t>Test Results (LB)</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Microbiology </a:t>
            </a:r>
            <a:r>
              <a:rPr lang="en-US" sz="1100" b="1" dirty="0">
                <a:solidFill>
                  <a:srgbClr val="DF3E82"/>
                </a:solidFill>
              </a:rPr>
              <a:t>Specimen (MB)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Microscopic </a:t>
            </a:r>
            <a:r>
              <a:rPr lang="en-US" sz="1100" b="1" dirty="0">
                <a:solidFill>
                  <a:srgbClr val="DF3E82"/>
                </a:solidFill>
              </a:rPr>
              <a:t>Findings (MI)</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Morphology </a:t>
            </a:r>
            <a:r>
              <a:rPr lang="en-US" sz="1100" b="1" dirty="0">
                <a:solidFill>
                  <a:srgbClr val="DF3E82"/>
                </a:solidFill>
              </a:rPr>
              <a:t>(MO)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Microbiology </a:t>
            </a:r>
            <a:r>
              <a:rPr lang="en-US" sz="1100" b="1" dirty="0">
                <a:solidFill>
                  <a:srgbClr val="DF3E82"/>
                </a:solidFill>
              </a:rPr>
              <a:t>Susceptibility Test (MS)</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PK </a:t>
            </a:r>
            <a:r>
              <a:rPr lang="en-US" sz="1100" b="1" dirty="0">
                <a:solidFill>
                  <a:srgbClr val="DF3E82"/>
                </a:solidFill>
              </a:rPr>
              <a:t>Concentrations (PC)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PK </a:t>
            </a:r>
            <a:r>
              <a:rPr lang="en-US" sz="1100" b="1" dirty="0">
                <a:solidFill>
                  <a:srgbClr val="DF3E82"/>
                </a:solidFill>
              </a:rPr>
              <a:t>Parameters (PP)</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Physical </a:t>
            </a:r>
            <a:r>
              <a:rPr lang="en-US" sz="1100" b="1" dirty="0">
                <a:solidFill>
                  <a:srgbClr val="DF3E82"/>
                </a:solidFill>
              </a:rPr>
              <a:t>Examination (PE)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Questionnaires </a:t>
            </a:r>
            <a:r>
              <a:rPr lang="en-US" sz="1100" b="1" dirty="0">
                <a:solidFill>
                  <a:srgbClr val="DF3E82"/>
                </a:solidFill>
              </a:rPr>
              <a:t>(QS)</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Reproductive </a:t>
            </a:r>
            <a:r>
              <a:rPr lang="en-US" sz="1100" b="1" dirty="0">
                <a:solidFill>
                  <a:srgbClr val="DF3E82"/>
                </a:solidFill>
              </a:rPr>
              <a:t>System Findings (RP)</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Disease </a:t>
            </a:r>
            <a:r>
              <a:rPr lang="en-US" sz="1100" b="1" dirty="0">
                <a:solidFill>
                  <a:srgbClr val="DF3E82"/>
                </a:solidFill>
              </a:rPr>
              <a:t>Response (RS)</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Subject </a:t>
            </a:r>
            <a:r>
              <a:rPr lang="en-US" sz="1100" b="1" dirty="0">
                <a:solidFill>
                  <a:srgbClr val="DF3E82"/>
                </a:solidFill>
              </a:rPr>
              <a:t>Characteristics (SC)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Subject </a:t>
            </a:r>
            <a:r>
              <a:rPr lang="en-US" sz="1100" b="1" dirty="0">
                <a:solidFill>
                  <a:srgbClr val="DF3E82"/>
                </a:solidFill>
              </a:rPr>
              <a:t>Status (SS)</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Tumor </a:t>
            </a:r>
            <a:r>
              <a:rPr lang="en-US" sz="1100" b="1" dirty="0">
                <a:solidFill>
                  <a:srgbClr val="DF3E82"/>
                </a:solidFill>
              </a:rPr>
              <a:t>Identification (TU) </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Tumor </a:t>
            </a:r>
            <a:r>
              <a:rPr lang="en-US" sz="1100" b="1" dirty="0">
                <a:solidFill>
                  <a:srgbClr val="DF3E82"/>
                </a:solidFill>
              </a:rPr>
              <a:t>Results (TR)</a:t>
            </a:r>
          </a:p>
          <a:p>
            <a:pPr marL="168275" indent="-168275">
              <a:lnSpc>
                <a:spcPts val="1200"/>
              </a:lnSpc>
              <a:buClr>
                <a:srgbClr val="DF3E82"/>
              </a:buClr>
              <a:buFont typeface="Wingdings" panose="05000000000000000000" pitchFamily="2" charset="2"/>
              <a:buChar char="§"/>
            </a:pPr>
            <a:r>
              <a:rPr lang="en-US" sz="1100" b="1" dirty="0" smtClean="0">
                <a:solidFill>
                  <a:srgbClr val="DF3E82"/>
                </a:solidFill>
              </a:rPr>
              <a:t>Vital </a:t>
            </a:r>
            <a:r>
              <a:rPr lang="en-US" sz="1100" b="1" dirty="0">
                <a:solidFill>
                  <a:srgbClr val="DF3E82"/>
                </a:solidFill>
              </a:rPr>
              <a:t>Signs (VS)</a:t>
            </a:r>
          </a:p>
        </p:txBody>
      </p:sp>
    </p:spTree>
    <p:extLst>
      <p:ext uri="{BB962C8B-B14F-4D97-AF65-F5344CB8AC3E}">
        <p14:creationId xmlns:p14="http://schemas.microsoft.com/office/powerpoint/2010/main" val="399612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xEl>
                                              <p:pRg st="16" end="1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xEl>
                                              <p:pRg st="17" end="1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5">
                                            <p:txEl>
                                              <p:pRg st="18" end="1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xEl>
                                              <p:pRg st="19" end="1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Adverse Event SDTM</a:t>
            </a:r>
            <a:endParaRPr lang="en-US" dirty="0"/>
          </a:p>
        </p:txBody>
      </p:sp>
      <p:sp>
        <p:nvSpPr>
          <p:cNvPr id="2" name="Content Placeholder 1"/>
          <p:cNvSpPr>
            <a:spLocks noGrp="1"/>
          </p:cNvSpPr>
          <p:nvPr>
            <p:ph idx="1"/>
          </p:nvPr>
        </p:nvSpPr>
        <p:spPr>
          <a:xfrm>
            <a:off x="316180" y="718165"/>
            <a:ext cx="8511639" cy="3394472"/>
          </a:xfrm>
        </p:spPr>
        <p:txBody>
          <a:bodyPr/>
          <a:lstStyle/>
          <a:p>
            <a:pPr marL="231775" indent="0">
              <a:buNone/>
            </a:pPr>
            <a:r>
              <a:rPr lang="en-US" dirty="0"/>
              <a:t>Adverse Event :- any </a:t>
            </a:r>
            <a:r>
              <a:rPr lang="en-US" u="sng" dirty="0"/>
              <a:t>untoward medical occurrence </a:t>
            </a:r>
            <a:r>
              <a:rPr lang="en-US" dirty="0"/>
              <a:t>in a patient or clinical investigation subject administered a pharmaceutical product and which </a:t>
            </a:r>
            <a:r>
              <a:rPr lang="en-US" u="sng" dirty="0"/>
              <a:t>does not </a:t>
            </a:r>
            <a:r>
              <a:rPr lang="en-US" dirty="0"/>
              <a:t>necessarily have to have a </a:t>
            </a:r>
            <a:r>
              <a:rPr lang="en-US" u="sng" dirty="0"/>
              <a:t>causal relationship </a:t>
            </a:r>
            <a:r>
              <a:rPr lang="en-US" dirty="0"/>
              <a:t>with this </a:t>
            </a:r>
            <a:r>
              <a:rPr lang="en-US" u="sng" dirty="0"/>
              <a:t>treatment</a:t>
            </a:r>
            <a:r>
              <a:rPr lang="en-US" dirty="0"/>
              <a:t>" (ICH E2A)</a:t>
            </a:r>
          </a:p>
          <a:p>
            <a:pPr marL="231775" indent="0">
              <a:spcBef>
                <a:spcPts val="1200"/>
              </a:spcBef>
              <a:buNone/>
            </a:pPr>
            <a:r>
              <a:rPr lang="en-US" dirty="0"/>
              <a:t>Scope of adverse event collection (</a:t>
            </a:r>
            <a:r>
              <a:rPr lang="en-US" u="sng" dirty="0"/>
              <a:t>pre-treatment</a:t>
            </a:r>
            <a:r>
              <a:rPr lang="en-US" dirty="0"/>
              <a:t> events related to trial conduct, </a:t>
            </a:r>
            <a:r>
              <a:rPr lang="en-US" u="sng" dirty="0"/>
              <a:t>post treatment </a:t>
            </a:r>
            <a:r>
              <a:rPr lang="en-US" dirty="0"/>
              <a:t>AEs, not collecting events that are assessed as </a:t>
            </a:r>
            <a:r>
              <a:rPr lang="en-US" u="sng" dirty="0"/>
              <a:t>efficacy endpoints</a:t>
            </a:r>
            <a:r>
              <a:rPr lang="en-US" dirty="0"/>
              <a:t>) can be decided In consultation with regulatory authorities.</a:t>
            </a:r>
          </a:p>
          <a:p>
            <a:pPr marL="231775" indent="0">
              <a:spcBef>
                <a:spcPts val="1200"/>
              </a:spcBef>
              <a:buNone/>
            </a:pPr>
            <a:r>
              <a:rPr lang="en-US" dirty="0"/>
              <a:t>May be captured either as </a:t>
            </a:r>
            <a:r>
              <a:rPr lang="en-US" u="sng" dirty="0"/>
              <a:t>free text or via a pre-specified list </a:t>
            </a:r>
            <a:r>
              <a:rPr lang="en-US" dirty="0"/>
              <a:t>of terms. </a:t>
            </a:r>
            <a:endParaRPr lang="en-US" dirty="0"/>
          </a:p>
          <a:p>
            <a:pPr marL="231775" indent="0">
              <a:spcBef>
                <a:spcPts val="1200"/>
              </a:spcBef>
              <a:buNone/>
            </a:pPr>
            <a:r>
              <a:rPr lang="en-US" dirty="0"/>
              <a:t>The events included in the AE dataset </a:t>
            </a:r>
            <a:r>
              <a:rPr lang="en-US" u="sng" dirty="0"/>
              <a:t>should be consistent </a:t>
            </a:r>
            <a:r>
              <a:rPr lang="en-US" dirty="0"/>
              <a:t>with the </a:t>
            </a:r>
            <a:r>
              <a:rPr lang="en-US" u="sng" dirty="0"/>
              <a:t>protocol</a:t>
            </a:r>
            <a:r>
              <a:rPr lang="en-US" dirty="0"/>
              <a:t> requirements.</a:t>
            </a:r>
            <a:endParaRPr lang="en-US" dirty="0"/>
          </a:p>
        </p:txBody>
      </p:sp>
      <p:sp>
        <p:nvSpPr>
          <p:cNvPr id="3" name="Text Placeholder 2"/>
          <p:cNvSpPr>
            <a:spLocks noGrp="1"/>
          </p:cNvSpPr>
          <p:nvPr>
            <p:ph type="body" sz="quarter" idx="10"/>
          </p:nvPr>
        </p:nvSpPr>
        <p:spPr/>
        <p:txBody>
          <a:bodyPr/>
          <a:lstStyle/>
          <a:p>
            <a:endParaRPr lang="en-US" dirty="0"/>
          </a:p>
        </p:txBody>
      </p:sp>
      <p:grpSp>
        <p:nvGrpSpPr>
          <p:cNvPr id="8" name="Group 7"/>
          <p:cNvGrpSpPr/>
          <p:nvPr/>
        </p:nvGrpSpPr>
        <p:grpSpPr>
          <a:xfrm>
            <a:off x="396810" y="746235"/>
            <a:ext cx="159690" cy="180440"/>
            <a:chOff x="396810" y="746235"/>
            <a:chExt cx="159690" cy="180440"/>
          </a:xfrm>
        </p:grpSpPr>
        <p:sp>
          <p:nvSpPr>
            <p:cNvPr id="6" name="Isosceles Triangle 5"/>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p:nvPr/>
        </p:nvGrpSpPr>
        <p:grpSpPr>
          <a:xfrm>
            <a:off x="396810" y="1605121"/>
            <a:ext cx="159690" cy="180440"/>
            <a:chOff x="396810" y="746235"/>
            <a:chExt cx="159690" cy="180440"/>
          </a:xfrm>
        </p:grpSpPr>
        <p:sp>
          <p:nvSpPr>
            <p:cNvPr id="18" name="Isosceles Triangle 17"/>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Isosceles Triangle 18"/>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p:cNvGrpSpPr/>
          <p:nvPr/>
        </p:nvGrpSpPr>
        <p:grpSpPr>
          <a:xfrm>
            <a:off x="396810" y="2456497"/>
            <a:ext cx="159690" cy="180440"/>
            <a:chOff x="396810" y="746235"/>
            <a:chExt cx="159690" cy="180440"/>
          </a:xfrm>
        </p:grpSpPr>
        <p:sp>
          <p:nvSpPr>
            <p:cNvPr id="21" name="Isosceles Triangle 20"/>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p:cNvGrpSpPr/>
          <p:nvPr/>
        </p:nvGrpSpPr>
        <p:grpSpPr>
          <a:xfrm>
            <a:off x="396810" y="2855142"/>
            <a:ext cx="159690" cy="180440"/>
            <a:chOff x="396810" y="746235"/>
            <a:chExt cx="159690" cy="180440"/>
          </a:xfrm>
        </p:grpSpPr>
        <p:sp>
          <p:nvSpPr>
            <p:cNvPr id="24" name="Isosceles Triangle 23"/>
            <p:cNvSpPr/>
            <p:nvPr/>
          </p:nvSpPr>
          <p:spPr>
            <a:xfrm rot="5400000">
              <a:off x="366036" y="777009"/>
              <a:ext cx="180440" cy="118892"/>
            </a:xfrm>
            <a:prstGeom prst="triangle">
              <a:avLst/>
            </a:prstGeom>
            <a:solidFill>
              <a:srgbClr val="EFA3C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Isosceles Triangle 24"/>
            <p:cNvSpPr/>
            <p:nvPr/>
          </p:nvSpPr>
          <p:spPr>
            <a:xfrm rot="5400000">
              <a:off x="406834" y="777009"/>
              <a:ext cx="180440" cy="118892"/>
            </a:xfrm>
            <a:prstGeom prst="triangle">
              <a:avLst/>
            </a:prstGeom>
            <a:solidFill>
              <a:srgbClr val="DF3E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0760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a:t>
            </a:r>
          </a:p>
        </p:txBody>
      </p:sp>
      <p:sp>
        <p:nvSpPr>
          <p:cNvPr id="5" name="Text Placeholder 4"/>
          <p:cNvSpPr>
            <a:spLocks noGrp="1"/>
          </p:cNvSpPr>
          <p:nvPr>
            <p:ph type="body" sz="quarter" idx="10"/>
          </p:nvPr>
        </p:nvSpPr>
        <p:spPr/>
        <p:txBody>
          <a:bodyPr/>
          <a:lstStyle/>
          <a:p>
            <a:endParaRPr lang="en-US" dirty="0"/>
          </a:p>
        </p:txBody>
      </p:sp>
      <p:sp>
        <p:nvSpPr>
          <p:cNvPr id="6" name="Rectangle 5"/>
          <p:cNvSpPr/>
          <p:nvPr/>
        </p:nvSpPr>
        <p:spPr>
          <a:xfrm>
            <a:off x="257504" y="741480"/>
            <a:ext cx="8581696" cy="523220"/>
          </a:xfrm>
          <a:prstGeom prst="rect">
            <a:avLst/>
          </a:prstGeom>
        </p:spPr>
        <p:txBody>
          <a:bodyPr wrap="square">
            <a:spAutoFit/>
          </a:bodyPr>
          <a:lstStyle/>
          <a:p>
            <a:r>
              <a:rPr lang="en-US" b="1" dirty="0">
                <a:solidFill>
                  <a:schemeClr val="tx1">
                    <a:lumMod val="75000"/>
                    <a:lumOff val="25000"/>
                  </a:schemeClr>
                </a:solidFill>
              </a:rPr>
              <a:t>Subject XYZ-001-003 had rash from 10Oct2017 to 12Oct2017 which was related to the study treatment and it was severe </a:t>
            </a:r>
          </a:p>
        </p:txBody>
      </p:sp>
      <p:sp>
        <p:nvSpPr>
          <p:cNvPr id="7" name="Flowchart: Stored Data 6"/>
          <p:cNvSpPr/>
          <p:nvPr/>
        </p:nvSpPr>
        <p:spPr>
          <a:xfrm rot="5400000">
            <a:off x="1302917" y="403408"/>
            <a:ext cx="499790" cy="2487509"/>
          </a:xfrm>
          <a:prstGeom prst="flowChartOnlineStorage">
            <a:avLst/>
          </a:prstGeom>
          <a:solidFill>
            <a:schemeClr val="tx1">
              <a:lumMod val="50000"/>
              <a:lumOff val="50000"/>
            </a:schemeClr>
          </a:solidFill>
          <a:ln w="9525">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8" name="Rectangle 7"/>
          <p:cNvSpPr/>
          <p:nvPr/>
        </p:nvSpPr>
        <p:spPr>
          <a:xfrm>
            <a:off x="257504" y="1397267"/>
            <a:ext cx="2590616" cy="338216"/>
          </a:xfrm>
          <a:prstGeom prst="rect">
            <a:avLst/>
          </a:prstGeom>
          <a:gradFill flip="none" rotWithShape="1">
            <a:gsLst>
              <a:gs pos="50000">
                <a:srgbClr val="A6D86E"/>
              </a:gs>
              <a:gs pos="18000">
                <a:srgbClr val="82C836"/>
              </a:gs>
              <a:gs pos="88000">
                <a:srgbClr val="82C836"/>
              </a:gs>
            </a:gsLst>
            <a:lin ang="108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b="1" dirty="0">
                <a:solidFill>
                  <a:schemeClr val="bg1"/>
                </a:solidFill>
              </a:rPr>
              <a:t>Information of </a:t>
            </a:r>
            <a:r>
              <a:rPr lang="en-US" b="1" dirty="0" smtClean="0">
                <a:solidFill>
                  <a:schemeClr val="bg1"/>
                </a:solidFill>
              </a:rPr>
              <a:t>Interest</a:t>
            </a:r>
            <a:endParaRPr lang="en-US" b="1" dirty="0">
              <a:solidFill>
                <a:schemeClr val="bg1"/>
              </a:solidFill>
            </a:endParaRPr>
          </a:p>
        </p:txBody>
      </p:sp>
      <p:sp>
        <p:nvSpPr>
          <p:cNvPr id="9" name="Rectangle 8"/>
          <p:cNvSpPr/>
          <p:nvPr/>
        </p:nvSpPr>
        <p:spPr>
          <a:xfrm>
            <a:off x="257504" y="1783970"/>
            <a:ext cx="3316013" cy="1292662"/>
          </a:xfrm>
          <a:prstGeom prst="rect">
            <a:avLst/>
          </a:prstGeom>
        </p:spPr>
        <p:txBody>
          <a:bodyPr wrap="square">
            <a:spAutoFit/>
          </a:bodyPr>
          <a:lstStyle/>
          <a:p>
            <a:pPr marL="231775" indent="-231775">
              <a:buFont typeface="+mj-lt"/>
              <a:buAutoNum type="arabicPeriod"/>
            </a:pPr>
            <a:r>
              <a:rPr lang="en-US" sz="1300" dirty="0">
                <a:solidFill>
                  <a:schemeClr val="tx1">
                    <a:lumMod val="75000"/>
                    <a:lumOff val="25000"/>
                  </a:schemeClr>
                </a:solidFill>
              </a:rPr>
              <a:t>Subject: XYZ-001-003</a:t>
            </a:r>
          </a:p>
          <a:p>
            <a:pPr marL="231775" indent="-231775">
              <a:buFont typeface="+mj-lt"/>
              <a:buAutoNum type="arabicPeriod"/>
            </a:pPr>
            <a:r>
              <a:rPr lang="en-US" sz="1300" dirty="0" smtClean="0">
                <a:solidFill>
                  <a:schemeClr val="tx1">
                    <a:lumMod val="75000"/>
                    <a:lumOff val="25000"/>
                  </a:schemeClr>
                </a:solidFill>
              </a:rPr>
              <a:t>Untoward </a:t>
            </a:r>
            <a:r>
              <a:rPr lang="en-US" sz="1300" dirty="0">
                <a:solidFill>
                  <a:schemeClr val="tx1">
                    <a:lumMod val="75000"/>
                    <a:lumOff val="25000"/>
                  </a:schemeClr>
                </a:solidFill>
              </a:rPr>
              <a:t>medical condition : Rash</a:t>
            </a:r>
          </a:p>
          <a:p>
            <a:pPr marL="231775" indent="-231775">
              <a:buFont typeface="+mj-lt"/>
              <a:buAutoNum type="arabicPeriod"/>
            </a:pPr>
            <a:r>
              <a:rPr lang="en-US" sz="1300" dirty="0" smtClean="0">
                <a:solidFill>
                  <a:schemeClr val="tx1">
                    <a:lumMod val="75000"/>
                    <a:lumOff val="25000"/>
                  </a:schemeClr>
                </a:solidFill>
              </a:rPr>
              <a:t>Start </a:t>
            </a:r>
            <a:r>
              <a:rPr lang="en-US" sz="1300" dirty="0">
                <a:solidFill>
                  <a:schemeClr val="tx1">
                    <a:lumMod val="75000"/>
                    <a:lumOff val="25000"/>
                  </a:schemeClr>
                </a:solidFill>
              </a:rPr>
              <a:t>date: 10Oct2017</a:t>
            </a:r>
          </a:p>
          <a:p>
            <a:pPr marL="231775" indent="-231775">
              <a:buFont typeface="+mj-lt"/>
              <a:buAutoNum type="arabicPeriod"/>
            </a:pPr>
            <a:r>
              <a:rPr lang="en-US" sz="1300" dirty="0" smtClean="0">
                <a:solidFill>
                  <a:schemeClr val="tx1">
                    <a:lumMod val="75000"/>
                    <a:lumOff val="25000"/>
                  </a:schemeClr>
                </a:solidFill>
              </a:rPr>
              <a:t>End </a:t>
            </a:r>
            <a:r>
              <a:rPr lang="en-US" sz="1300" dirty="0">
                <a:solidFill>
                  <a:schemeClr val="tx1">
                    <a:lumMod val="75000"/>
                    <a:lumOff val="25000"/>
                  </a:schemeClr>
                </a:solidFill>
              </a:rPr>
              <a:t>date:12Oct2017</a:t>
            </a:r>
          </a:p>
          <a:p>
            <a:pPr marL="231775" indent="-231775">
              <a:buFont typeface="+mj-lt"/>
              <a:buAutoNum type="arabicPeriod"/>
            </a:pPr>
            <a:r>
              <a:rPr lang="en-US" sz="1300" dirty="0" smtClean="0">
                <a:solidFill>
                  <a:schemeClr val="tx1">
                    <a:lumMod val="75000"/>
                    <a:lumOff val="25000"/>
                  </a:schemeClr>
                </a:solidFill>
              </a:rPr>
              <a:t>Related </a:t>
            </a:r>
            <a:r>
              <a:rPr lang="en-US" sz="1300" dirty="0">
                <a:solidFill>
                  <a:schemeClr val="tx1">
                    <a:lumMod val="75000"/>
                    <a:lumOff val="25000"/>
                  </a:schemeClr>
                </a:solidFill>
              </a:rPr>
              <a:t>to study medication</a:t>
            </a:r>
          </a:p>
          <a:p>
            <a:pPr marL="231775" indent="-231775">
              <a:buFont typeface="+mj-lt"/>
              <a:buAutoNum type="arabicPeriod"/>
            </a:pPr>
            <a:r>
              <a:rPr lang="en-US" sz="1300" dirty="0" smtClean="0">
                <a:solidFill>
                  <a:schemeClr val="tx1">
                    <a:lumMod val="75000"/>
                    <a:lumOff val="25000"/>
                  </a:schemeClr>
                </a:solidFill>
              </a:rPr>
              <a:t>Gradually </a:t>
            </a:r>
            <a:r>
              <a:rPr lang="en-US" sz="1300" dirty="0">
                <a:solidFill>
                  <a:schemeClr val="tx1">
                    <a:lumMod val="75000"/>
                    <a:lumOff val="25000"/>
                  </a:schemeClr>
                </a:solidFill>
              </a:rPr>
              <a:t>became Severe</a:t>
            </a:r>
          </a:p>
        </p:txBody>
      </p:sp>
    </p:spTree>
    <p:extLst>
      <p:ext uri="{BB962C8B-B14F-4D97-AF65-F5344CB8AC3E}">
        <p14:creationId xmlns:p14="http://schemas.microsoft.com/office/powerpoint/2010/main" val="779373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AE SDTM METADATA</a:t>
            </a:r>
            <a:endParaRPr lang="en-US" dirty="0"/>
          </a:p>
        </p:txBody>
      </p:sp>
      <p:sp>
        <p:nvSpPr>
          <p:cNvPr id="5" name="Text Placeholder 4"/>
          <p:cNvSpPr>
            <a:spLocks noGrp="1"/>
          </p:cNvSpPr>
          <p:nvPr>
            <p:ph type="body" sz="quarter" idx="10"/>
          </p:nvPr>
        </p:nvSpPr>
        <p:spPr/>
        <p:txBody>
          <a:bodyPr/>
          <a:lstStyle/>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572" y="751319"/>
            <a:ext cx="7502857" cy="391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1404015" y="2241645"/>
            <a:ext cx="3167986" cy="638189"/>
          </a:xfrm>
          <a:prstGeom prst="wedgeRoundRectCallout">
            <a:avLst>
              <a:gd name="adj1" fmla="val -48038"/>
              <a:gd name="adj2" fmla="val 93791"/>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verbatim </a:t>
            </a:r>
            <a:r>
              <a:rPr lang="en-US" sz="900" dirty="0">
                <a:solidFill>
                  <a:schemeClr val="tx1"/>
                </a:solidFill>
              </a:rPr>
              <a:t>term collected for the event.</a:t>
            </a:r>
          </a:p>
          <a:p>
            <a:r>
              <a:rPr lang="en-US" sz="900" dirty="0">
                <a:solidFill>
                  <a:schemeClr val="tx1"/>
                </a:solidFill>
              </a:rPr>
              <a:t>In this example AETERM=Rash </a:t>
            </a:r>
          </a:p>
          <a:p>
            <a:r>
              <a:rPr lang="en-US" sz="900" dirty="0">
                <a:solidFill>
                  <a:schemeClr val="tx1"/>
                </a:solidFill>
              </a:rPr>
              <a:t>Topic variable </a:t>
            </a:r>
          </a:p>
          <a:p>
            <a:r>
              <a:rPr lang="en-US" sz="900" dirty="0">
                <a:solidFill>
                  <a:schemeClr val="tx1"/>
                </a:solidFill>
              </a:rPr>
              <a:t>Required variable : Can not have a null value</a:t>
            </a:r>
          </a:p>
        </p:txBody>
      </p:sp>
      <p:sp>
        <p:nvSpPr>
          <p:cNvPr id="8" name="TextBox 7"/>
          <p:cNvSpPr txBox="1"/>
          <p:nvPr/>
        </p:nvSpPr>
        <p:spPr>
          <a:xfrm>
            <a:off x="897187" y="3201535"/>
            <a:ext cx="511790" cy="253916"/>
          </a:xfrm>
          <a:prstGeom prst="rect">
            <a:avLst/>
          </a:prstGeom>
          <a:noFill/>
          <a:ln w="28575">
            <a:solidFill>
              <a:srgbClr val="DF3E82"/>
            </a:solidFill>
          </a:ln>
        </p:spPr>
        <p:txBody>
          <a:bodyPr wrap="square" rtlCol="0">
            <a:spAutoFit/>
          </a:bodyPr>
          <a:lstStyle/>
          <a:p>
            <a:endParaRPr lang="en-US" sz="1050" dirty="0"/>
          </a:p>
        </p:txBody>
      </p:sp>
      <p:sp>
        <p:nvSpPr>
          <p:cNvPr id="9" name="TextBox 8"/>
          <p:cNvSpPr txBox="1"/>
          <p:nvPr/>
        </p:nvSpPr>
        <p:spPr>
          <a:xfrm>
            <a:off x="897187" y="3522631"/>
            <a:ext cx="644856" cy="253916"/>
          </a:xfrm>
          <a:prstGeom prst="rect">
            <a:avLst/>
          </a:prstGeom>
          <a:noFill/>
          <a:ln w="28575">
            <a:solidFill>
              <a:srgbClr val="DF3E82"/>
            </a:solidFill>
          </a:ln>
        </p:spPr>
        <p:txBody>
          <a:bodyPr wrap="square" rtlCol="0">
            <a:spAutoFit/>
          </a:bodyPr>
          <a:lstStyle/>
          <a:p>
            <a:endParaRPr lang="en-US" sz="1050" dirty="0"/>
          </a:p>
        </p:txBody>
      </p:sp>
      <p:sp>
        <p:nvSpPr>
          <p:cNvPr id="10" name="Rounded Rectangular Callout 9"/>
          <p:cNvSpPr/>
          <p:nvPr/>
        </p:nvSpPr>
        <p:spPr>
          <a:xfrm>
            <a:off x="1933641" y="3199082"/>
            <a:ext cx="2438662" cy="265179"/>
          </a:xfrm>
          <a:prstGeom prst="wedgeRoundRectCallout">
            <a:avLst>
              <a:gd name="adj1" fmla="val -58824"/>
              <a:gd name="adj2" fmla="val 125916"/>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rPr>
              <a:t>Why do we need to modify the Verbatim Term?</a:t>
            </a:r>
          </a:p>
        </p:txBody>
      </p:sp>
      <p:sp>
        <p:nvSpPr>
          <p:cNvPr id="11" name="TextBox 10"/>
          <p:cNvSpPr txBox="1"/>
          <p:nvPr/>
        </p:nvSpPr>
        <p:spPr>
          <a:xfrm>
            <a:off x="3060504" y="3908739"/>
            <a:ext cx="511790" cy="253916"/>
          </a:xfrm>
          <a:prstGeom prst="rect">
            <a:avLst/>
          </a:prstGeom>
          <a:noFill/>
          <a:ln w="28575">
            <a:solidFill>
              <a:srgbClr val="DF3E82"/>
            </a:solidFill>
          </a:ln>
        </p:spPr>
        <p:txBody>
          <a:bodyPr wrap="square" rtlCol="0">
            <a:spAutoFit/>
          </a:bodyPr>
          <a:lstStyle/>
          <a:p>
            <a:endParaRPr lang="en-US" sz="1050" dirty="0"/>
          </a:p>
        </p:txBody>
      </p:sp>
      <p:sp>
        <p:nvSpPr>
          <p:cNvPr id="12" name="Rounded Rectangular Callout 11"/>
          <p:cNvSpPr/>
          <p:nvPr/>
        </p:nvSpPr>
        <p:spPr>
          <a:xfrm>
            <a:off x="1542043" y="920857"/>
            <a:ext cx="2320867" cy="638189"/>
          </a:xfrm>
          <a:prstGeom prst="wedgeRoundRectCallout">
            <a:avLst>
              <a:gd name="adj1" fmla="val -55918"/>
              <a:gd name="adj2" fmla="val 78620"/>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smtClean="0">
                <a:solidFill>
                  <a:schemeClr val="tx1"/>
                </a:solidFill>
              </a:rPr>
              <a:t>Patient Identified : unique identifier</a:t>
            </a:r>
            <a:endParaRPr lang="en-US" sz="900" dirty="0">
              <a:solidFill>
                <a:schemeClr val="tx1"/>
              </a:solidFill>
            </a:endParaRPr>
          </a:p>
          <a:p>
            <a:r>
              <a:rPr lang="en-US" sz="900" dirty="0">
                <a:solidFill>
                  <a:schemeClr val="tx1"/>
                </a:solidFill>
              </a:rPr>
              <a:t>In this example </a:t>
            </a:r>
            <a:r>
              <a:rPr lang="en-US" sz="900" dirty="0" smtClean="0">
                <a:solidFill>
                  <a:schemeClr val="tx1"/>
                </a:solidFill>
              </a:rPr>
              <a:t>USUBJID=</a:t>
            </a:r>
            <a:r>
              <a:rPr lang="en-US" sz="900" dirty="0">
                <a:solidFill>
                  <a:schemeClr val="tx1">
                    <a:lumMod val="75000"/>
                    <a:lumOff val="25000"/>
                  </a:schemeClr>
                </a:solidFill>
              </a:rPr>
              <a:t> </a:t>
            </a:r>
            <a:r>
              <a:rPr lang="en-US" sz="900" dirty="0" smtClean="0">
                <a:solidFill>
                  <a:schemeClr val="tx1">
                    <a:lumMod val="75000"/>
                    <a:lumOff val="25000"/>
                  </a:schemeClr>
                </a:solidFill>
              </a:rPr>
              <a:t>XYZ-001-003</a:t>
            </a:r>
            <a:endParaRPr lang="en-US" sz="900" dirty="0">
              <a:solidFill>
                <a:schemeClr val="tx1"/>
              </a:solidFill>
            </a:endParaRPr>
          </a:p>
          <a:p>
            <a:r>
              <a:rPr lang="en-US" sz="900" dirty="0">
                <a:solidFill>
                  <a:schemeClr val="tx1"/>
                </a:solidFill>
              </a:rPr>
              <a:t>Required variable : Can not have a null value</a:t>
            </a:r>
          </a:p>
        </p:txBody>
      </p:sp>
      <p:sp>
        <p:nvSpPr>
          <p:cNvPr id="13" name="TextBox 12"/>
          <p:cNvSpPr txBox="1"/>
          <p:nvPr/>
        </p:nvSpPr>
        <p:spPr>
          <a:xfrm>
            <a:off x="866701" y="1643469"/>
            <a:ext cx="511790" cy="253916"/>
          </a:xfrm>
          <a:prstGeom prst="rect">
            <a:avLst/>
          </a:prstGeom>
          <a:noFill/>
          <a:ln w="28575">
            <a:solidFill>
              <a:srgbClr val="DF3E82"/>
            </a:solidFill>
          </a:ln>
        </p:spPr>
        <p:txBody>
          <a:bodyPr wrap="square" rtlCol="0">
            <a:spAutoFit/>
          </a:bodyPr>
          <a:lstStyle/>
          <a:p>
            <a:endParaRPr lang="en-US" sz="1050" dirty="0"/>
          </a:p>
        </p:txBody>
      </p:sp>
    </p:spTree>
    <p:extLst>
      <p:ext uri="{BB962C8B-B14F-4D97-AF65-F5344CB8AC3E}">
        <p14:creationId xmlns:p14="http://schemas.microsoft.com/office/powerpoint/2010/main" val="23291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MedDRA  Structure</a:t>
            </a:r>
            <a:endParaRPr lang="en-US" dirty="0"/>
          </a:p>
        </p:txBody>
      </p:sp>
      <p:sp>
        <p:nvSpPr>
          <p:cNvPr id="3" name="Text Placeholder 2"/>
          <p:cNvSpPr>
            <a:spLocks noGrp="1"/>
          </p:cNvSpPr>
          <p:nvPr>
            <p:ph type="body" sz="quarter" idx="10"/>
          </p:nvPr>
        </p:nvSpPr>
        <p:spPr/>
        <p:txBody>
          <a:bodyPr/>
          <a:lstStyle/>
          <a:p>
            <a:endParaRPr lang="en-US" dirty="0"/>
          </a:p>
        </p:txBody>
      </p:sp>
      <p:graphicFrame>
        <p:nvGraphicFramePr>
          <p:cNvPr id="6" name="Diagram 5"/>
          <p:cNvGraphicFramePr/>
          <p:nvPr>
            <p:extLst>
              <p:ext uri="{D42A27DB-BD31-4B8C-83A1-F6EECF244321}">
                <p14:modId xmlns:p14="http://schemas.microsoft.com/office/powerpoint/2010/main" val="2182709073"/>
              </p:ext>
            </p:extLst>
          </p:nvPr>
        </p:nvGraphicFramePr>
        <p:xfrm>
          <a:off x="1524000" y="70600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wn Arrow 6"/>
          <p:cNvSpPr/>
          <p:nvPr/>
        </p:nvSpPr>
        <p:spPr>
          <a:xfrm>
            <a:off x="7024255" y="789709"/>
            <a:ext cx="519545" cy="3865418"/>
          </a:xfrm>
          <a:prstGeom prst="downArrow">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800" dirty="0" smtClean="0">
                <a:solidFill>
                  <a:schemeClr val="tx1"/>
                </a:solidFill>
              </a:rPr>
              <a:t>MedDRA Hierarchy</a:t>
            </a:r>
            <a:endParaRPr lang="en-US" sz="1800" dirty="0">
              <a:solidFill>
                <a:schemeClr val="tx1"/>
              </a:solidFill>
            </a:endParaRPr>
          </a:p>
        </p:txBody>
      </p:sp>
    </p:spTree>
    <p:extLst>
      <p:ext uri="{BB962C8B-B14F-4D97-AF65-F5344CB8AC3E}">
        <p14:creationId xmlns:p14="http://schemas.microsoft.com/office/powerpoint/2010/main" val="1407144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AE SDTM METADATA (</a:t>
            </a:r>
            <a:r>
              <a:rPr lang="en-US" dirty="0" err="1" smtClean="0"/>
              <a:t>contd</a:t>
            </a:r>
            <a:r>
              <a:rPr lang="en-US" dirty="0" smtClean="0"/>
              <a:t>…) </a:t>
            </a:r>
            <a:endParaRPr lang="en-US" dirty="0"/>
          </a:p>
        </p:txBody>
      </p:sp>
      <p:sp>
        <p:nvSpPr>
          <p:cNvPr id="5" name="Text Placeholder 4"/>
          <p:cNvSpPr>
            <a:spLocks noGrp="1"/>
          </p:cNvSpPr>
          <p:nvPr>
            <p:ph type="body" sz="quarter" idx="10"/>
          </p:nvPr>
        </p:nvSpPr>
        <p:spPr/>
        <p:txBody>
          <a:bodyPr/>
          <a:lstStyle/>
          <a:p>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584" y="694676"/>
            <a:ext cx="6275316" cy="401520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a:xfrm>
            <a:off x="2407070" y="779430"/>
            <a:ext cx="2103310" cy="363783"/>
          </a:xfrm>
          <a:prstGeom prst="wedgeRoundRectCallout">
            <a:avLst>
              <a:gd name="adj1" fmla="val -62340"/>
              <a:gd name="adj2" fmla="val 857"/>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 Preferred term using coding dictionary</a:t>
            </a:r>
          </a:p>
          <a:p>
            <a:pPr algn="ctr"/>
            <a:r>
              <a:rPr lang="en-US" sz="900" dirty="0">
                <a:solidFill>
                  <a:schemeClr val="tx1"/>
                </a:solidFill>
              </a:rPr>
              <a:t>Required Variable: Can not be missing</a:t>
            </a:r>
          </a:p>
        </p:txBody>
      </p:sp>
      <p:sp>
        <p:nvSpPr>
          <p:cNvPr id="8" name="TextBox 7"/>
          <p:cNvSpPr txBox="1"/>
          <p:nvPr/>
        </p:nvSpPr>
        <p:spPr>
          <a:xfrm>
            <a:off x="1624013" y="859392"/>
            <a:ext cx="504825" cy="203860"/>
          </a:xfrm>
          <a:prstGeom prst="rect">
            <a:avLst/>
          </a:prstGeom>
          <a:noFill/>
          <a:ln w="28575">
            <a:solidFill>
              <a:srgbClr val="DF3E82"/>
            </a:solidFill>
          </a:ln>
        </p:spPr>
        <p:txBody>
          <a:bodyPr wrap="square" rtlCol="0">
            <a:noAutofit/>
          </a:bodyPr>
          <a:lstStyle/>
          <a:p>
            <a:endParaRPr lang="en-US" sz="1050" dirty="0"/>
          </a:p>
        </p:txBody>
      </p:sp>
      <p:sp>
        <p:nvSpPr>
          <p:cNvPr id="9" name="Rounded Rectangular Callout 8"/>
          <p:cNvSpPr/>
          <p:nvPr/>
        </p:nvSpPr>
        <p:spPr>
          <a:xfrm>
            <a:off x="2737745" y="2494310"/>
            <a:ext cx="2346960" cy="345970"/>
          </a:xfrm>
          <a:prstGeom prst="wedgeRoundRectCallout">
            <a:avLst>
              <a:gd name="adj1" fmla="val -75054"/>
              <a:gd name="adj2" fmla="val 84525"/>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From coding dictionary associated with the adverse event by the sponsor</a:t>
            </a:r>
          </a:p>
        </p:txBody>
      </p:sp>
      <p:sp>
        <p:nvSpPr>
          <p:cNvPr id="10" name="TextBox 9"/>
          <p:cNvSpPr txBox="1"/>
          <p:nvPr/>
        </p:nvSpPr>
        <p:spPr>
          <a:xfrm>
            <a:off x="1632457" y="2840280"/>
            <a:ext cx="516708" cy="253916"/>
          </a:xfrm>
          <a:prstGeom prst="rect">
            <a:avLst/>
          </a:prstGeom>
          <a:noFill/>
          <a:ln w="28575">
            <a:solidFill>
              <a:srgbClr val="DF3E82"/>
            </a:solidFill>
          </a:ln>
        </p:spPr>
        <p:txBody>
          <a:bodyPr wrap="square" rtlCol="0">
            <a:spAutoFit/>
          </a:bodyPr>
          <a:lstStyle/>
          <a:p>
            <a:endParaRPr lang="en-US" sz="1050" dirty="0"/>
          </a:p>
        </p:txBody>
      </p:sp>
      <p:cxnSp>
        <p:nvCxnSpPr>
          <p:cNvPr id="11" name="Straight Connector 10"/>
          <p:cNvCxnSpPr/>
          <p:nvPr/>
        </p:nvCxnSpPr>
        <p:spPr>
          <a:xfrm>
            <a:off x="4784385" y="1108482"/>
            <a:ext cx="1168740" cy="0"/>
          </a:xfrm>
          <a:prstGeom prst="line">
            <a:avLst/>
          </a:prstGeom>
          <a:ln w="19050">
            <a:solidFill>
              <a:srgbClr val="DF3E82"/>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2041691" y="1533980"/>
            <a:ext cx="214947" cy="657226"/>
          </a:xfrm>
          <a:prstGeom prst="rightBrace">
            <a:avLst/>
          </a:prstGeom>
          <a:ln w="28575">
            <a:solidFill>
              <a:srgbClr val="DF3E8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3" name="Rounded Rectangular Callout 12"/>
          <p:cNvSpPr/>
          <p:nvPr/>
        </p:nvSpPr>
        <p:spPr>
          <a:xfrm>
            <a:off x="2285245" y="1513277"/>
            <a:ext cx="2258180" cy="225531"/>
          </a:xfrm>
          <a:prstGeom prst="wedgeRoundRectCallout">
            <a:avLst>
              <a:gd name="adj1" fmla="val -51587"/>
              <a:gd name="adj2" fmla="val 97080"/>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This is what we discussed in MedDRA</a:t>
            </a:r>
          </a:p>
        </p:txBody>
      </p:sp>
      <p:sp>
        <p:nvSpPr>
          <p:cNvPr id="14" name="TextBox 13"/>
          <p:cNvSpPr txBox="1"/>
          <p:nvPr/>
        </p:nvSpPr>
        <p:spPr>
          <a:xfrm>
            <a:off x="1580461" y="4165269"/>
            <a:ext cx="516708" cy="253916"/>
          </a:xfrm>
          <a:prstGeom prst="rect">
            <a:avLst/>
          </a:prstGeom>
          <a:noFill/>
          <a:ln w="28575">
            <a:solidFill>
              <a:srgbClr val="DF3E82"/>
            </a:solidFill>
          </a:ln>
        </p:spPr>
        <p:txBody>
          <a:bodyPr wrap="square" rtlCol="0">
            <a:spAutoFit/>
          </a:bodyPr>
          <a:lstStyle/>
          <a:p>
            <a:endParaRPr lang="en-US" sz="1050" dirty="0"/>
          </a:p>
        </p:txBody>
      </p:sp>
      <p:sp>
        <p:nvSpPr>
          <p:cNvPr id="15" name="Rounded Rectangular Callout 14"/>
          <p:cNvSpPr/>
          <p:nvPr/>
        </p:nvSpPr>
        <p:spPr>
          <a:xfrm>
            <a:off x="2407070" y="3866884"/>
            <a:ext cx="863255" cy="290530"/>
          </a:xfrm>
          <a:prstGeom prst="wedgeRoundRectCallout">
            <a:avLst>
              <a:gd name="adj1" fmla="val -82211"/>
              <a:gd name="adj2" fmla="val 96236"/>
              <a:gd name="adj3" fmla="val 16667"/>
            </a:avLst>
          </a:prstGeom>
          <a:solidFill>
            <a:srgbClr val="FDE1B9"/>
          </a:solidFill>
          <a:ln w="12700">
            <a:solidFill>
              <a:srgbClr val="FA9C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AE </a:t>
            </a:r>
            <a:r>
              <a:rPr lang="en-US" sz="900" dirty="0" smtClean="0">
                <a:solidFill>
                  <a:schemeClr val="tx1"/>
                </a:solidFill>
              </a:rPr>
              <a:t>Severity</a:t>
            </a:r>
            <a:endParaRPr lang="en-US" sz="900" dirty="0">
              <a:solidFill>
                <a:schemeClr val="tx1"/>
              </a:solidFill>
            </a:endParaRPr>
          </a:p>
        </p:txBody>
      </p:sp>
    </p:spTree>
    <p:extLst>
      <p:ext uri="{BB962C8B-B14F-4D97-AF65-F5344CB8AC3E}">
        <p14:creationId xmlns:p14="http://schemas.microsoft.com/office/powerpoint/2010/main" val="382615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Lst>
  </p:timing>
</p:sld>
</file>

<file path=ppt/theme/theme1.xml><?xml version="1.0" encoding="utf-8"?>
<a:theme xmlns:a="http://schemas.openxmlformats.org/drawingml/2006/main" name="Corp PPT Template 2017_16x9">
  <a:themeElements>
    <a:clrScheme name="TCS">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Corp PPT Template 2014_16x9" id="{578D6915-CFB3-4FF3-9465-826AF60188D0}" vid="{B405F5B9-4CF2-4952-9031-4020D4C2ED2F}"/>
    </a:ext>
  </a:extLst>
</a:theme>
</file>

<file path=ppt/theme/theme2.xml><?xml version="1.0" encoding="utf-8"?>
<a:theme xmlns:a="http://schemas.openxmlformats.org/drawingml/2006/main" name="Separator Slide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Separator Slide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Separator Slide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Separator Slide 4">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Separator Slide 5">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F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7.xml><?xml version="1.0" encoding="utf-8"?>
<a:theme xmlns:a="http://schemas.openxmlformats.org/drawingml/2006/main" name="Separator Slide 6">
  <a:themeElements>
    <a:clrScheme name="TCS Color">
      <a:dk1>
        <a:sysClr val="windowText" lastClr="000000"/>
      </a:dk1>
      <a:lt1>
        <a:sysClr val="window" lastClr="FFFFFF"/>
      </a:lt1>
      <a:dk2>
        <a:srgbClr val="4B84C4"/>
      </a:dk2>
      <a:lt2>
        <a:srgbClr val="EEECE1"/>
      </a:lt2>
      <a:accent1>
        <a:srgbClr val="D6492A"/>
      </a:accent1>
      <a:accent2>
        <a:srgbClr val="B9AFA4"/>
      </a:accent2>
      <a:accent3>
        <a:srgbClr val="9BBB59"/>
      </a:accent3>
      <a:accent4>
        <a:srgbClr val="CDCA2F"/>
      </a:accent4>
      <a:accent5>
        <a:srgbClr val="FFDD3E"/>
      </a:accent5>
      <a:accent6>
        <a:srgbClr val="F1A334"/>
      </a:accent6>
      <a:hlink>
        <a:srgbClr val="000000"/>
      </a:hlink>
      <a:folHlink>
        <a:srgbClr val="A5A5A5"/>
      </a:folHlink>
    </a:clrScheme>
    <a:fontScheme name="T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8.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Saffron 100%">
      <a:srgbClr val="FBB141"/>
    </a:custClr>
    <a:custClr name="TCS Saffron 70%">
      <a:srgbClr val="FCB853"/>
    </a:custClr>
    <a:custClr name="TCS Saffron 50%">
      <a:srgbClr val="FDB566"/>
    </a:custClr>
    <a:custClr name="TCS Saffron 30%">
      <a:srgbClr val="FDC577"/>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extLst>
    <a:ext uri="{05A4C25C-085E-4340-85A3-A5531E510DB2}">
      <thm15:themeFamily xmlns:thm15="http://schemas.microsoft.com/office/thememl/2012/main" name="TCS Template 2014." id="{4DECABEB-9C5E-4D9D-A1A2-3CBA322E0007}" vid="{2F5473AA-0A36-4030-A975-2CEE7607762B}"/>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Corp PPT Template 2015_16x9</Template>
  <TotalTime>1046</TotalTime>
  <Words>1121</Words>
  <Application>Microsoft Office PowerPoint</Application>
  <PresentationFormat>On-screen Show (16:9)</PresentationFormat>
  <Paragraphs>187</Paragraphs>
  <Slides>18</Slides>
  <Notes>3</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18</vt:i4>
      </vt:variant>
    </vt:vector>
  </HeadingPairs>
  <TitlesOfParts>
    <vt:vector size="31" baseType="lpstr">
      <vt:lpstr>Arial</vt:lpstr>
      <vt:lpstr>Calibri</vt:lpstr>
      <vt:lpstr>Courier New</vt:lpstr>
      <vt:lpstr>Myriad Pro</vt:lpstr>
      <vt:lpstr>Wingdings</vt:lpstr>
      <vt:lpstr>Corp PPT Template 2017_16x9</vt:lpstr>
      <vt:lpstr>Separator Slide 1</vt:lpstr>
      <vt:lpstr>Separator Slide 2</vt:lpstr>
      <vt:lpstr>Separator Slide 3</vt:lpstr>
      <vt:lpstr>Separator Slide 4</vt:lpstr>
      <vt:lpstr>Separator Slide 5</vt:lpstr>
      <vt:lpstr>Separator Slide 6</vt:lpstr>
      <vt:lpstr>Thank You</vt:lpstr>
      <vt:lpstr>Anagha Bhatkhande  Varsha Mahajan</vt:lpstr>
      <vt:lpstr>Agenda</vt:lpstr>
      <vt:lpstr>Overview of General Observations Class</vt:lpstr>
      <vt:lpstr>Overview of General Observations Class(Contd…)</vt:lpstr>
      <vt:lpstr>Adverse Event SDTM</vt:lpstr>
      <vt:lpstr>Example</vt:lpstr>
      <vt:lpstr>AE SDTM METADATA</vt:lpstr>
      <vt:lpstr>MedDRA  Structure</vt:lpstr>
      <vt:lpstr>AE SDTM METADATA (contd…) </vt:lpstr>
      <vt:lpstr>PowerPoint Presentation</vt:lpstr>
      <vt:lpstr>AE SDTM METADATA (contd…) </vt:lpstr>
      <vt:lpstr>NCI COMMON TERMINOLOGY CRITERIA for AE</vt:lpstr>
      <vt:lpstr>SNAPSHOT of GRADES from NCI CTC AE guideline</vt:lpstr>
      <vt:lpstr>Example</vt:lpstr>
      <vt:lpstr>AE Data Snapshot</vt:lpstr>
      <vt:lpstr>EXAMPLE 2</vt:lpstr>
      <vt:lpstr>AE STRUCTURE</vt:lpstr>
      <vt:lpstr>PowerPoint Presentation</vt:lpstr>
    </vt:vector>
  </TitlesOfParts>
  <Company>TCS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Madhura  Mankar</dc:creator>
  <cp:lastModifiedBy>Varsha Mahajan</cp:lastModifiedBy>
  <cp:revision>141</cp:revision>
  <dcterms:created xsi:type="dcterms:W3CDTF">2015-09-29T05:13:53Z</dcterms:created>
  <dcterms:modified xsi:type="dcterms:W3CDTF">2017-10-29T20:37:39Z</dcterms:modified>
</cp:coreProperties>
</file>