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3" r:id="rId2"/>
    <p:sldMasterId id="2147483695" r:id="rId3"/>
    <p:sldMasterId id="2147483697" r:id="rId4"/>
    <p:sldMasterId id="2147483699" r:id="rId5"/>
    <p:sldMasterId id="2147483701" r:id="rId6"/>
    <p:sldMasterId id="2147483703" r:id="rId7"/>
    <p:sldMasterId id="2147483705" r:id="rId8"/>
  </p:sldMasterIdLst>
  <p:notesMasterIdLst>
    <p:notesMasterId r:id="rId17"/>
  </p:notesMasterIdLst>
  <p:sldIdLst>
    <p:sldId id="364" r:id="rId9"/>
    <p:sldId id="363" r:id="rId10"/>
    <p:sldId id="361" r:id="rId11"/>
    <p:sldId id="370" r:id="rId12"/>
    <p:sldId id="371" r:id="rId13"/>
    <p:sldId id="372" r:id="rId14"/>
    <p:sldId id="373" r:id="rId15"/>
    <p:sldId id="374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00B0F0"/>
    <a:srgbClr val="DF3E82"/>
    <a:srgbClr val="FA9C12"/>
    <a:srgbClr val="FDE1B9"/>
    <a:srgbClr val="C1EFFF"/>
    <a:srgbClr val="E8E8E8"/>
    <a:srgbClr val="E0E0E0"/>
    <a:srgbClr val="AFAFAF"/>
    <a:srgbClr val="E7F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4" autoAdjust="0"/>
    <p:restoredTop sz="94270" autoAdjust="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>
        <p:guide orient="horz" pos="3312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2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6ACDD-C55B-4FC4-89E7-E9F98F22F217}" type="datetimeFigureOut">
              <a:rPr lang="en-US" smtClean="0"/>
              <a:t>10/31/2017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190E-9D7B-4847-98AB-991B2B4274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Date Format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1560458"/>
            <a:ext cx="7157083" cy="397764"/>
          </a:xfrm>
        </p:spPr>
        <p:txBody>
          <a:bodyPr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3" y="2006850"/>
            <a:ext cx="7157083" cy="34290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46" y="4409776"/>
            <a:ext cx="1856666" cy="30176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Insert Date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471"/>
            <a:ext cx="1840877" cy="8438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80738" y="4788205"/>
            <a:ext cx="2210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7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7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7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787739"/>
            <a:ext cx="2286000" cy="15240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2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2" name="Freeform 3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3" name="Freeform 32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8" name="Freeform 2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60146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:\Template\Final Image 240614_9-16_Lowres\16-9 B\14805329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0" y="2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buClr>
                <a:srgbClr val="595959"/>
              </a:buClr>
              <a:defRPr/>
            </a:lvl1pPr>
            <a:lvl2pPr>
              <a:buClr>
                <a:srgbClr val="595959"/>
              </a:buClr>
              <a:defRPr/>
            </a:lvl2pPr>
            <a:lvl3pPr>
              <a:buClr>
                <a:srgbClr val="595959"/>
              </a:buClr>
              <a:defRPr/>
            </a:lvl3pPr>
            <a:lvl4pPr>
              <a:buClr>
                <a:srgbClr val="595959"/>
              </a:buClr>
              <a:defRPr sz="12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7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43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2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891778"/>
            <a:ext cx="4038600" cy="3394472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40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914650"/>
            <a:ext cx="7772400" cy="466725"/>
          </a:xfrm>
        </p:spPr>
        <p:txBody>
          <a:bodyPr anchor="t">
            <a:noAutofit/>
          </a:bodyPr>
          <a:lstStyle>
            <a:lvl1pPr algn="ctr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563165"/>
          </a:xfrm>
        </p:spPr>
        <p:txBody>
          <a:bodyPr anchor="b">
            <a:no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1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890588"/>
            <a:ext cx="4040188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437084"/>
            <a:ext cx="4040188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8" y="890588"/>
            <a:ext cx="4041775" cy="534590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8" y="1437084"/>
            <a:ext cx="4041775" cy="2963466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3" y="844154"/>
            <a:ext cx="3008313" cy="590549"/>
          </a:xfrm>
        </p:spPr>
        <p:txBody>
          <a:bodyPr anchor="b">
            <a:noAutofit/>
          </a:bodyPr>
          <a:lstStyle>
            <a:lvl1pPr algn="l">
              <a:defRPr sz="1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844154"/>
            <a:ext cx="5111750" cy="3899297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3" y="1463278"/>
            <a:ext cx="3008313" cy="3280172"/>
          </a:xfrm>
        </p:spPr>
        <p:txBody>
          <a:bodyPr>
            <a:noAutofit/>
          </a:bodyPr>
          <a:lstStyle>
            <a:lvl1pPr marL="0" indent="0">
              <a:buNone/>
              <a:defRPr sz="17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26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7601"/>
            <a:ext cx="5486400" cy="425054"/>
          </a:xfrm>
        </p:spPr>
        <p:txBody>
          <a:bodyPr anchor="b">
            <a:noAutofit/>
          </a:bodyPr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57251"/>
            <a:ext cx="5486400" cy="2745581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82654"/>
            <a:ext cx="5486400" cy="603647"/>
          </a:xfrm>
        </p:spPr>
        <p:txBody>
          <a:bodyPr>
            <a:noAutofit/>
          </a:bodyPr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152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92969"/>
            <a:ext cx="8370888" cy="992981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4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R:\Template\Final Image 240614_9-16_Lowres\16-9 B\781617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307" r="924" b="16653"/>
          <a:stretch/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693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876300"/>
            <a:ext cx="8428056" cy="386715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0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891779"/>
            <a:ext cx="2057400" cy="3851672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891779"/>
            <a:ext cx="6190342" cy="3851672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730214" y="4889065"/>
            <a:ext cx="2813586" cy="192082"/>
          </a:xfrm>
        </p:spPr>
        <p:txBody>
          <a:bodyPr wrap="none" anchor="ctr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75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1pPr>
            <a:lvl2pPr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Char char="–"/>
              <a:defRPr lang="en-US" sz="1650" kern="1200" dirty="0" smtClean="0">
                <a:solidFill>
                  <a:schemeClr val="bg2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257175" lvl="0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  <a:p>
            <a:pPr marL="257175" lvl="1" indent="-257175" algn="l" defTabSz="6858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Char char="§"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5657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1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823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2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001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3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39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4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64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5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8277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Slide 6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6689502" y="4721561"/>
            <a:ext cx="2454502" cy="421941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6292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71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R:\Template\Final Image 240614_9-16_Lowres\16-9 B\200363998-001(4)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24335" b="374"/>
          <a:stretch/>
        </p:blipFill>
        <p:spPr bwMode="auto">
          <a:xfrm>
            <a:off x="1" y="4"/>
            <a:ext cx="9143998" cy="5143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3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:\Template\Final Image 240614_9-16_Lowres\16-9 B\New Final GettyImages_medwt705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2" r="1162"/>
          <a:stretch/>
        </p:blipFill>
        <p:spPr bwMode="auto">
          <a:xfrm>
            <a:off x="1" y="2"/>
            <a:ext cx="914399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00B0F0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17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:\Template\Final Image 240614_9-16_Lowres\16-9 B\Rowing-Close-u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3" b="1568"/>
          <a:stretch/>
        </p:blipFill>
        <p:spPr bwMode="auto">
          <a:xfrm>
            <a:off x="-6636" y="0"/>
            <a:ext cx="91497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55A51C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355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:\Template\Final Image 240614_9-16_Lowres\16-9 B\Picture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3"/>
            <a:ext cx="9144000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442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:\Template\Final Image 240614_9-16_Lowres\16-9 B\Picture2-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9" t="5247" r="5248" b="11420"/>
          <a:stretch/>
        </p:blipFill>
        <p:spPr bwMode="auto">
          <a:xfrm>
            <a:off x="-1" y="2"/>
            <a:ext cx="9143999" cy="51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D6492A">
              <a:alpha val="8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21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1" y="3"/>
            <a:ext cx="9143998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84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:\Template\Final Image 240614_9-16_Lowres\16-9 B\Picture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9"/>
          <a:stretch/>
        </p:blipFill>
        <p:spPr bwMode="auto">
          <a:xfrm>
            <a:off x="0" y="3"/>
            <a:ext cx="9144000" cy="51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066800" y="3486150"/>
            <a:ext cx="8077199" cy="1657350"/>
          </a:xfrm>
          <a:prstGeom prst="rect">
            <a:avLst/>
          </a:prstGeom>
          <a:solidFill>
            <a:srgbClr val="F1A434">
              <a:alpha val="8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4090751"/>
            <a:ext cx="5952744" cy="342900"/>
          </a:xfrm>
        </p:spPr>
        <p:txBody>
          <a:bodyPr anchor="t">
            <a:noAutofit/>
          </a:bodyPr>
          <a:lstStyle>
            <a:lvl1pPr algn="l">
              <a:defRPr sz="18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00" y="3655314"/>
            <a:ext cx="6172200" cy="397764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383144" y="4790550"/>
            <a:ext cx="1778000" cy="28396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7303122" y="4721561"/>
            <a:ext cx="1840877" cy="421941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561395" y="4844180"/>
            <a:ext cx="2430780" cy="213496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85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0" y="3"/>
            <a:ext cx="9144000" cy="569718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6" name="Freeform 35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30" name="TextBox 29"/>
          <p:cNvSpPr txBox="1"/>
          <p:nvPr userDrawn="1"/>
        </p:nvSpPr>
        <p:spPr>
          <a:xfrm>
            <a:off x="5851682" y="4855876"/>
            <a:ext cx="19207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6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600" dirty="0" smtClean="0">
                <a:solidFill>
                  <a:prstClr val="white"/>
                </a:solidFill>
                <a:latin typeface="+mj-lt"/>
              </a:rPr>
              <a:t>2017 Tata Consultancy Services Limited</a:t>
            </a:r>
            <a:endParaRPr lang="en-US" sz="6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72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8"/>
            <a:ext cx="9144000" cy="59080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3760" y="45555"/>
            <a:ext cx="8511639" cy="481985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>
                  <a:lumMod val="50000"/>
                </a:schemeClr>
              </a:solidFill>
              <a:latin typeface="+mj-lt"/>
              <a:ea typeface="+mn-ea"/>
              <a:cs typeface="Arial" pitchFamily="34" charset="0"/>
            </a:endParaRP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0" y="4737761"/>
            <a:ext cx="1647825" cy="409575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latin typeface="+mj-lt"/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8425987" y="4944997"/>
            <a:ext cx="489413" cy="84203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7615596" y="4944997"/>
            <a:ext cx="780730" cy="84203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7244828" y="4946051"/>
            <a:ext cx="329453" cy="82097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4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682" r:id="rId11"/>
    <p:sldLayoutId id="2147483686" r:id="rId12"/>
    <p:sldLayoutId id="2147483687" r:id="rId13"/>
    <p:sldLayoutId id="2147483684" r:id="rId14"/>
    <p:sldLayoutId id="2147483683" r:id="rId15"/>
    <p:sldLayoutId id="2147483685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716" r:id="rId2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100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" y="0"/>
            <a:ext cx="9144000" cy="51435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36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2000">
                <a:srgbClr val="D6492A"/>
              </a:gs>
              <a:gs pos="100000">
                <a:srgbClr val="F1A434"/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11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F1A434">
                  <a:shade val="30000"/>
                  <a:satMod val="115000"/>
                </a:srgbClr>
              </a:gs>
              <a:gs pos="50000">
                <a:srgbClr val="F1A434">
                  <a:shade val="67500"/>
                  <a:satMod val="115000"/>
                </a:srgbClr>
              </a:gs>
              <a:gs pos="100000">
                <a:srgbClr val="F1A43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7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D6492A">
                  <a:shade val="30000"/>
                  <a:satMod val="115000"/>
                </a:srgbClr>
              </a:gs>
              <a:gs pos="50000">
                <a:srgbClr val="D6492A">
                  <a:shade val="67500"/>
                  <a:satMod val="115000"/>
                </a:srgbClr>
              </a:gs>
              <a:gs pos="100000">
                <a:srgbClr val="D6492A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89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A51C">
                  <a:shade val="30000"/>
                  <a:satMod val="115000"/>
                </a:srgbClr>
              </a:gs>
              <a:gs pos="50000">
                <a:srgbClr val="55A51C">
                  <a:shade val="67500"/>
                  <a:satMod val="115000"/>
                </a:srgbClr>
              </a:gs>
              <a:gs pos="100000">
                <a:srgbClr val="55A51C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972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-9731" y="-17765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B9AFA4">
                  <a:shade val="30000"/>
                  <a:satMod val="115000"/>
                </a:srgbClr>
              </a:gs>
              <a:gs pos="50000">
                <a:srgbClr val="B9AFA4">
                  <a:shade val="67500"/>
                  <a:satMod val="115000"/>
                </a:srgbClr>
              </a:gs>
              <a:gs pos="100000">
                <a:srgbClr val="B9AFA4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2857501"/>
            <a:ext cx="9144000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4343401" y="4855464"/>
            <a:ext cx="663575" cy="270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800" b="1" kern="1200" noProof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800" b="1" kern="1200" noProof="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itchFamily="34" charset="0"/>
              </a:rPr>
              <a:t> </a:t>
            </a:r>
            <a:endParaRPr lang="en-US" sz="800" b="1" kern="1200" noProof="0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0070C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lvl="0" algn="ctr"/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1003" y="2027113"/>
            <a:ext cx="6172200" cy="565206"/>
          </a:xfrm>
          <a:prstGeom prst="rect">
            <a:avLst/>
          </a:prstGeom>
        </p:spPr>
        <p:txBody>
          <a:bodyPr lIns="68580" tIns="34290" rIns="68580" bIns="3429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300" dirty="0" smtClean="0">
                <a:latin typeface="Calibri" panose="020F0502020204030204" pitchFamily="34" charset="0"/>
              </a:rPr>
              <a:t>Click to edit Master title style</a:t>
            </a:r>
            <a:endParaRPr lang="en-US" sz="2300" dirty="0">
              <a:latin typeface="Calibri" panose="020F050202020403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23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971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685800" rtl="0" eaLnBrk="1" latinLnBrk="0" hangingPunct="1">
        <a:spcBef>
          <a:spcPct val="0"/>
        </a:spcBef>
        <a:buNone/>
        <a:defRPr sz="1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2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7"/>
          <p:cNvSpPr/>
          <p:nvPr/>
        </p:nvSpPr>
        <p:spPr>
          <a:xfrm>
            <a:off x="-19051" y="2"/>
            <a:ext cx="9163050" cy="4743450"/>
          </a:xfrm>
          <a:custGeom>
            <a:avLst/>
            <a:gdLst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0 w 9144000"/>
              <a:gd name="connsiteY3" fmla="*/ 4648200 h 4648200"/>
              <a:gd name="connsiteX4" fmla="*/ 0 w 9144000"/>
              <a:gd name="connsiteY4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0 w 9144000"/>
              <a:gd name="connsiteY4" fmla="*/ 4648200 h 4648200"/>
              <a:gd name="connsiteX5" fmla="*/ 0 w 9144000"/>
              <a:gd name="connsiteY5" fmla="*/ 0 h 4648200"/>
              <a:gd name="connsiteX0" fmla="*/ 0 w 9144000"/>
              <a:gd name="connsiteY0" fmla="*/ 0 h 4648200"/>
              <a:gd name="connsiteX1" fmla="*/ 9144000 w 9144000"/>
              <a:gd name="connsiteY1" fmla="*/ 0 h 4648200"/>
              <a:gd name="connsiteX2" fmla="*/ 9144000 w 9144000"/>
              <a:gd name="connsiteY2" fmla="*/ 4648200 h 4648200"/>
              <a:gd name="connsiteX3" fmla="*/ 952500 w 9144000"/>
              <a:gd name="connsiteY3" fmla="*/ 4648200 h 4648200"/>
              <a:gd name="connsiteX4" fmla="*/ 819150 w 9144000"/>
              <a:gd name="connsiteY4" fmla="*/ 4648200 h 4648200"/>
              <a:gd name="connsiteX5" fmla="*/ 0 w 9144000"/>
              <a:gd name="connsiteY5" fmla="*/ 4648200 h 4648200"/>
              <a:gd name="connsiteX6" fmla="*/ 0 w 9144000"/>
              <a:gd name="connsiteY6" fmla="*/ 0 h 4648200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0 w 9144000"/>
              <a:gd name="connsiteY5" fmla="*/ 4648200 h 6181725"/>
              <a:gd name="connsiteX6" fmla="*/ 0 w 9144000"/>
              <a:gd name="connsiteY6" fmla="*/ 0 h 6181725"/>
              <a:gd name="connsiteX0" fmla="*/ 0 w 9144000"/>
              <a:gd name="connsiteY0" fmla="*/ 0 h 6181725"/>
              <a:gd name="connsiteX1" fmla="*/ 9144000 w 9144000"/>
              <a:gd name="connsiteY1" fmla="*/ 0 h 6181725"/>
              <a:gd name="connsiteX2" fmla="*/ 9144000 w 9144000"/>
              <a:gd name="connsiteY2" fmla="*/ 4648200 h 6181725"/>
              <a:gd name="connsiteX3" fmla="*/ 952500 w 9144000"/>
              <a:gd name="connsiteY3" fmla="*/ 4648200 h 6181725"/>
              <a:gd name="connsiteX4" fmla="*/ 942975 w 9144000"/>
              <a:gd name="connsiteY4" fmla="*/ 6181725 h 6181725"/>
              <a:gd name="connsiteX5" fmla="*/ 552450 w 9144000"/>
              <a:gd name="connsiteY5" fmla="*/ 5534025 h 6181725"/>
              <a:gd name="connsiteX6" fmla="*/ 0 w 9144000"/>
              <a:gd name="connsiteY6" fmla="*/ 4648200 h 6181725"/>
              <a:gd name="connsiteX7" fmla="*/ 0 w 9144000"/>
              <a:gd name="connsiteY7" fmla="*/ 0 h 6181725"/>
              <a:gd name="connsiteX0" fmla="*/ 9525 w 9153525"/>
              <a:gd name="connsiteY0" fmla="*/ 0 h 6267450"/>
              <a:gd name="connsiteX1" fmla="*/ 9153525 w 9153525"/>
              <a:gd name="connsiteY1" fmla="*/ 0 h 6267450"/>
              <a:gd name="connsiteX2" fmla="*/ 9153525 w 9153525"/>
              <a:gd name="connsiteY2" fmla="*/ 4648200 h 6267450"/>
              <a:gd name="connsiteX3" fmla="*/ 962025 w 9153525"/>
              <a:gd name="connsiteY3" fmla="*/ 4648200 h 6267450"/>
              <a:gd name="connsiteX4" fmla="*/ 952500 w 9153525"/>
              <a:gd name="connsiteY4" fmla="*/ 6181725 h 6267450"/>
              <a:gd name="connsiteX5" fmla="*/ 0 w 9153525"/>
              <a:gd name="connsiteY5" fmla="*/ 6267450 h 6267450"/>
              <a:gd name="connsiteX6" fmla="*/ 9525 w 9153525"/>
              <a:gd name="connsiteY6" fmla="*/ 4648200 h 6267450"/>
              <a:gd name="connsiteX7" fmla="*/ 9525 w 9153525"/>
              <a:gd name="connsiteY7" fmla="*/ 0 h 6267450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9620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9525 w 9153525"/>
              <a:gd name="connsiteY0" fmla="*/ 0 h 6315075"/>
              <a:gd name="connsiteX1" fmla="*/ 9153525 w 9153525"/>
              <a:gd name="connsiteY1" fmla="*/ 0 h 6315075"/>
              <a:gd name="connsiteX2" fmla="*/ 9153525 w 9153525"/>
              <a:gd name="connsiteY2" fmla="*/ 4648200 h 6315075"/>
              <a:gd name="connsiteX3" fmla="*/ 1076325 w 9153525"/>
              <a:gd name="connsiteY3" fmla="*/ 4648200 h 6315075"/>
              <a:gd name="connsiteX4" fmla="*/ 1076325 w 9153525"/>
              <a:gd name="connsiteY4" fmla="*/ 6315075 h 6315075"/>
              <a:gd name="connsiteX5" fmla="*/ 0 w 9153525"/>
              <a:gd name="connsiteY5" fmla="*/ 6267450 h 6315075"/>
              <a:gd name="connsiteX6" fmla="*/ 9525 w 9153525"/>
              <a:gd name="connsiteY6" fmla="*/ 4648200 h 6315075"/>
              <a:gd name="connsiteX7" fmla="*/ 9525 w 9153525"/>
              <a:gd name="connsiteY7" fmla="*/ 0 h 6315075"/>
              <a:gd name="connsiteX0" fmla="*/ 19050 w 9163050"/>
              <a:gd name="connsiteY0" fmla="*/ 0 h 6324600"/>
              <a:gd name="connsiteX1" fmla="*/ 9163050 w 9163050"/>
              <a:gd name="connsiteY1" fmla="*/ 0 h 6324600"/>
              <a:gd name="connsiteX2" fmla="*/ 9163050 w 9163050"/>
              <a:gd name="connsiteY2" fmla="*/ 4648200 h 6324600"/>
              <a:gd name="connsiteX3" fmla="*/ 1085850 w 9163050"/>
              <a:gd name="connsiteY3" fmla="*/ 4648200 h 6324600"/>
              <a:gd name="connsiteX4" fmla="*/ 1085850 w 9163050"/>
              <a:gd name="connsiteY4" fmla="*/ 6315075 h 6324600"/>
              <a:gd name="connsiteX5" fmla="*/ 0 w 9163050"/>
              <a:gd name="connsiteY5" fmla="*/ 6324600 h 6324600"/>
              <a:gd name="connsiteX6" fmla="*/ 19050 w 9163050"/>
              <a:gd name="connsiteY6" fmla="*/ 4648200 h 6324600"/>
              <a:gd name="connsiteX7" fmla="*/ 19050 w 916305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63050" h="6324600">
                <a:moveTo>
                  <a:pt x="19050" y="0"/>
                </a:moveTo>
                <a:lnTo>
                  <a:pt x="9163050" y="0"/>
                </a:lnTo>
                <a:lnTo>
                  <a:pt x="9163050" y="4648200"/>
                </a:lnTo>
                <a:lnTo>
                  <a:pt x="1085850" y="4648200"/>
                </a:lnTo>
                <a:lnTo>
                  <a:pt x="1085850" y="6315075"/>
                </a:lnTo>
                <a:lnTo>
                  <a:pt x="0" y="6324600"/>
                </a:lnTo>
                <a:lnTo>
                  <a:pt x="19050" y="4648200"/>
                </a:lnTo>
                <a:lnTo>
                  <a:pt x="19050" y="0"/>
                </a:lnTo>
                <a:close/>
              </a:path>
            </a:pathLst>
          </a:cu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2200275"/>
            <a:ext cx="8077200" cy="415499"/>
          </a:xfrm>
          <a:prstGeom prst="rect">
            <a:avLst/>
          </a:prstGeom>
          <a:noFill/>
        </p:spPr>
        <p:txBody>
          <a:bodyPr wrap="square" lIns="68580" tIns="34290" rIns="68580" bIns="34290" rtlCol="0">
            <a:noAutofit/>
          </a:bodyPr>
          <a:lstStyle/>
          <a:p>
            <a:pPr algn="l" defTabSz="685800" rtl="0" eaLnBrk="1" latinLnBrk="0" hangingPunct="1">
              <a:spcBef>
                <a:spcPct val="0"/>
              </a:spcBef>
              <a:buNone/>
            </a:pPr>
            <a:r>
              <a:rPr lang="en-US" sz="2300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19" name="Rectangle 18"/>
          <p:cNvSpPr/>
          <p:nvPr/>
        </p:nvSpPr>
        <p:spPr>
          <a:xfrm flipH="1">
            <a:off x="-9728" y="4286251"/>
            <a:ext cx="9153728" cy="891540"/>
          </a:xfrm>
          <a:prstGeom prst="rect">
            <a:avLst/>
          </a:prstGeom>
          <a:solidFill>
            <a:srgbClr val="B9AFA4"/>
          </a:solidFill>
          <a:ln w="9525" cap="flat" cmpd="sng" algn="ctr">
            <a:noFill/>
            <a:prstDash val="solid"/>
          </a:ln>
          <a:effectLst/>
        </p:spPr>
        <p:txBody>
          <a:bodyPr lIns="68580" tIns="34290" rIns="68580" bIns="34290" rtlCol="0" anchor="ctr"/>
          <a:lstStyle/>
          <a:p>
            <a:pPr algn="ctr"/>
            <a:endParaRPr lang="en-US" sz="1400" kern="0" dirty="0">
              <a:solidFill>
                <a:sysClr val="window" lastClr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4048" y="4457700"/>
            <a:ext cx="1958998" cy="614058"/>
          </a:xfrm>
          <a:prstGeom prst="rect">
            <a:avLst/>
          </a:prstGeom>
          <a:noFill/>
        </p:spPr>
        <p:txBody>
          <a:bodyPr wrap="none" lIns="68580" tIns="34290" rIns="68580" bIns="34290" rtlCol="0">
            <a:noAutofit/>
          </a:bodyPr>
          <a:lstStyle/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IT Services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Business Solutions</a:t>
            </a:r>
          </a:p>
          <a:p>
            <a:r>
              <a:rPr lang="en-US" sz="1100" dirty="0" smtClean="0">
                <a:solidFill>
                  <a:srgbClr val="EEECE1">
                    <a:lumMod val="90000"/>
                  </a:srgbClr>
                </a:solidFill>
                <a:latin typeface="Calibri" panose="020F0502020204030204" pitchFamily="34" charset="0"/>
              </a:rPr>
              <a:t>Consulting</a:t>
            </a:r>
            <a:endParaRPr lang="en-US" sz="1100" dirty="0">
              <a:solidFill>
                <a:srgbClr val="EEECE1">
                  <a:lumMod val="90000"/>
                </a:srgbClr>
              </a:solidFill>
              <a:latin typeface="Calibri" panose="020F050202020403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03123" y="3853137"/>
            <a:ext cx="1840877" cy="84388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5753" y="192882"/>
            <a:ext cx="8630823" cy="318254"/>
            <a:chOff x="285753" y="192882"/>
            <a:chExt cx="8630823" cy="318254"/>
          </a:xfrm>
        </p:grpSpPr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5" name="Freeform 24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6" name="Freeform 25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0" name="Freeform 29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7972973" y="488574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studioppt I 10 I 2017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23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Anagha Bhatkhande </a:t>
            </a:r>
            <a:br>
              <a:rPr lang="en-US" dirty="0" smtClean="0"/>
            </a:br>
            <a:r>
              <a:rPr lang="en-US" dirty="0" smtClean="0"/>
              <a:t>Varsha Mahajan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2000" dirty="0" smtClean="0"/>
              <a:t>Workshop on CRF mapping : General Observations Class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October 31, 2017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824246" y="1154704"/>
            <a:ext cx="5817424" cy="2428413"/>
          </a:xfrm>
          <a:prstGeom prst="roundRect">
            <a:avLst>
              <a:gd name="adj" fmla="val 3244"/>
            </a:avLst>
          </a:prstGeom>
          <a:solidFill>
            <a:srgbClr val="92D050"/>
          </a:solidFill>
          <a:ln w="9525"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93987" y="1220721"/>
            <a:ext cx="5672453" cy="2560488"/>
          </a:xfrm>
          <a:prstGeom prst="roundRect">
            <a:avLst>
              <a:gd name="adj" fmla="val 3140"/>
            </a:avLst>
          </a:prstGeom>
          <a:gradFill flip="none" rotWithShape="1">
            <a:gsLst>
              <a:gs pos="0">
                <a:srgbClr val="E4E6E3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387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66495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054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93165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06262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18882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32932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5552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59363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71984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6033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98654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51175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2437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3842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5104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6247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6521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58914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H="1">
            <a:off x="355303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 flipH="1">
            <a:off x="358322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36835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 flipH="1">
            <a:off x="37137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H="1">
            <a:off x="382406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H="1">
            <a:off x="38542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 flipH="1">
            <a:off x="39502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flipH="1">
            <a:off x="39804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flipH="1">
            <a:off x="408124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flipH="1">
            <a:off x="41114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 flipH="1">
            <a:off x="420744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flipH="1">
            <a:off x="423764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 flipH="1">
            <a:off x="434794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flipH="1">
            <a:off x="43781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 flipH="1">
            <a:off x="447414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 flipH="1">
            <a:off x="450434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 flipH="1">
            <a:off x="46122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flipH="1">
            <a:off x="464245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 flipH="1">
            <a:off x="47326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flipH="1">
            <a:off x="476284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 flipH="1">
            <a:off x="48659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flipH="1">
            <a:off x="489611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flipH="1">
            <a:off x="499723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 flipH="1">
            <a:off x="502742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 flipH="1">
            <a:off x="51287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 flipH="1">
            <a:off x="515892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flipH="1">
            <a:off x="52637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flipH="1">
            <a:off x="52939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flipH="1">
            <a:off x="53952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 flipH="1">
            <a:off x="542545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55290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 flipH="1">
            <a:off x="555923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flipH="1">
            <a:off x="564429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 flipH="1">
            <a:off x="567448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 flipH="1">
            <a:off x="57793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 flipH="1">
            <a:off x="58095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flipH="1">
            <a:off x="591083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 flipH="1">
            <a:off x="594102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60319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61581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29861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42481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65391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667961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680581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 flipH="1">
            <a:off x="60431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 flipH="1">
            <a:off x="607332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 flipH="1">
            <a:off x="61781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 flipH="1">
            <a:off x="620836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 flipH="1">
            <a:off x="63096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 flipH="1">
            <a:off x="633985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 flipH="1">
            <a:off x="64434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 flipH="1">
            <a:off x="647363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 flipH="1">
            <a:off x="655869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 flipH="1">
            <a:off x="658888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 flipH="1">
            <a:off x="669373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 flipH="1">
            <a:off x="672392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 flipH="1">
            <a:off x="682523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 flipH="1">
            <a:off x="685542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301283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13903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27953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40573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3536706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/>
        </p:nvSpPr>
        <p:spPr>
          <a:xfrm flipH="1">
            <a:off x="302711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 flipH="1">
            <a:off x="305730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 flipH="1">
            <a:off x="31576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 flipH="1">
            <a:off x="318785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 flipH="1">
            <a:off x="32981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 flipH="1">
            <a:off x="332834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 flipH="1">
            <a:off x="34243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 flipH="1">
            <a:off x="345455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 flipH="1">
            <a:off x="355532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 flipH="1">
            <a:off x="358552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287765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 flipH="1">
            <a:off x="289193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 flipH="1">
            <a:off x="2922131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237079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2496997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261843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274464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287561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 flipH="1">
            <a:off x="238507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 flipH="1">
            <a:off x="24152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 flipH="1">
            <a:off x="251562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 flipH="1">
            <a:off x="254581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 flipH="1">
            <a:off x="263706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 flipH="1">
            <a:off x="266725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 flipH="1">
            <a:off x="276326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 flipH="1">
            <a:off x="279346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 flipH="1">
            <a:off x="289423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 flipH="1">
            <a:off x="292442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2118564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244770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/>
          <p:cNvSpPr/>
          <p:nvPr/>
        </p:nvSpPr>
        <p:spPr>
          <a:xfrm flipH="1">
            <a:off x="213285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 flipH="1">
            <a:off x="2163042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 122"/>
          <p:cNvSpPr/>
          <p:nvPr/>
        </p:nvSpPr>
        <p:spPr>
          <a:xfrm flipH="1">
            <a:off x="2263393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 flipH="1">
            <a:off x="2293585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/>
          <p:cNvSpPr/>
          <p:nvPr/>
        </p:nvSpPr>
        <p:spPr>
          <a:xfrm>
            <a:off x="1992358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 flipH="1">
            <a:off x="200664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 flipH="1">
            <a:off x="203683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Oval 127"/>
          <p:cNvSpPr/>
          <p:nvPr/>
        </p:nvSpPr>
        <p:spPr>
          <a:xfrm>
            <a:off x="6936855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7063061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/>
          <p:cNvSpPr/>
          <p:nvPr/>
        </p:nvSpPr>
        <p:spPr>
          <a:xfrm>
            <a:off x="717735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7317853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7444059" y="1234584"/>
            <a:ext cx="85726" cy="71299"/>
          </a:xfrm>
          <a:prstGeom prst="ellipse">
            <a:avLst/>
          </a:prstGeom>
          <a:solidFill>
            <a:schemeClr val="bg1">
              <a:lumMod val="50000"/>
              <a:alpha val="78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Rectangle 132"/>
          <p:cNvSpPr/>
          <p:nvPr/>
        </p:nvSpPr>
        <p:spPr>
          <a:xfrm flipH="1">
            <a:off x="694790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 flipH="1">
            <a:off x="697810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/>
          <p:cNvSpPr/>
          <p:nvPr/>
        </p:nvSpPr>
        <p:spPr>
          <a:xfrm flipH="1">
            <a:off x="708168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/>
          <p:cNvSpPr/>
          <p:nvPr/>
        </p:nvSpPr>
        <p:spPr>
          <a:xfrm flipH="1">
            <a:off x="711187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/>
          <p:cNvSpPr/>
          <p:nvPr/>
        </p:nvSpPr>
        <p:spPr>
          <a:xfrm flipH="1">
            <a:off x="7196938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 flipH="1">
            <a:off x="7227130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 flipH="1">
            <a:off x="7331977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 flipH="1">
            <a:off x="7362169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/>
          <p:cNvSpPr/>
          <p:nvPr/>
        </p:nvSpPr>
        <p:spPr>
          <a:xfrm flipH="1">
            <a:off x="7463474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 flipH="1">
            <a:off x="7493666" y="1133578"/>
            <a:ext cx="18288" cy="15210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/>
          <p:cNvSpPr/>
          <p:nvPr/>
        </p:nvSpPr>
        <p:spPr>
          <a:xfrm>
            <a:off x="2576914" y="1588737"/>
            <a:ext cx="4695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95959"/>
                </a:solidFill>
              </a:rPr>
              <a:t>Mapping information in Events class</a:t>
            </a:r>
            <a:endParaRPr lang="en-US" sz="2000" b="1" dirty="0">
              <a:solidFill>
                <a:srgbClr val="595959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1986303" y="1588737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F3E82"/>
                </a:solidFill>
              </a:rPr>
              <a:t>01</a:t>
            </a:r>
            <a:endParaRPr lang="en-US" sz="2400" b="1" dirty="0">
              <a:solidFill>
                <a:srgbClr val="DF3E82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76914" y="2555689"/>
            <a:ext cx="4952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95959"/>
                </a:solidFill>
              </a:rPr>
              <a:t>Mapping information in Interventions class</a:t>
            </a:r>
            <a:endParaRPr lang="en-US" sz="2000" b="1" dirty="0">
              <a:solidFill>
                <a:srgbClr val="595959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1986303" y="2514593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F3E82"/>
                </a:solidFill>
              </a:rPr>
              <a:t>02</a:t>
            </a:r>
            <a:endParaRPr lang="en-US" sz="2400" b="1" dirty="0">
              <a:solidFill>
                <a:srgbClr val="DF3E82"/>
              </a:solidFill>
            </a:endParaRPr>
          </a:p>
        </p:txBody>
      </p:sp>
      <p:cxnSp>
        <p:nvCxnSpPr>
          <p:cNvPr id="148" name="Straight Arrow Connector 147"/>
          <p:cNvCxnSpPr/>
          <p:nvPr/>
        </p:nvCxnSpPr>
        <p:spPr>
          <a:xfrm>
            <a:off x="2515620" y="2469927"/>
            <a:ext cx="4756329" cy="0"/>
          </a:xfrm>
          <a:prstGeom prst="straightConnector1">
            <a:avLst/>
          </a:prstGeom>
          <a:ln w="19050">
            <a:solidFill>
              <a:srgbClr val="E4E6E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2544382" y="3384977"/>
            <a:ext cx="46950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595959"/>
                </a:solidFill>
              </a:rPr>
              <a:t>Mapping information in Findings class</a:t>
            </a:r>
            <a:endParaRPr lang="en-US" sz="2000" b="1" dirty="0">
              <a:solidFill>
                <a:srgbClr val="595959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933223" y="3345077"/>
            <a:ext cx="495650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DF3E82"/>
                </a:solidFill>
              </a:rPr>
              <a:t>03</a:t>
            </a:r>
            <a:endParaRPr lang="en-US" sz="2400" b="1" dirty="0">
              <a:solidFill>
                <a:srgbClr val="DF3E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40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in Events Class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" y="776873"/>
            <a:ext cx="810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</a:t>
            </a:r>
            <a:r>
              <a:rPr lang="en-US" sz="1200" dirty="0" smtClean="0"/>
              <a:t>          </a:t>
            </a:r>
            <a:r>
              <a:rPr lang="en-US" sz="1200" dirty="0"/>
              <a:t>	              	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" y="557074"/>
            <a:ext cx="9133726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7051" y="1150705"/>
            <a:ext cx="102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AE.AESPID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51763" y="1364524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AE.AETERM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2810" y="1549456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AE.AESTDTC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4" y="1784048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AE.AEENDTC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7188" y="2049238"/>
            <a:ext cx="122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AE.AEENRTPT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4086" y="2049237"/>
            <a:ext cx="6566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AE.AEENTPT =Date of last contact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63069" y="2249131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AE.AESEV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3536" y="2485415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AE.AEREL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13803" y="2705855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AE.AEOUT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7247" y="2936568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AE.AEACN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0110" y="3549266"/>
            <a:ext cx="1345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AE.AEACNOTH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03536" y="4119476"/>
            <a:ext cx="1172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AE.AESER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1909" y="4288545"/>
            <a:ext cx="138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SUPPAE.AEDISC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07576" y="3896872"/>
            <a:ext cx="158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SUPPAE.ACNOSP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88392" y="3735550"/>
            <a:ext cx="1616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SUPPAE.ACNRELCM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4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in Events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45" y="604838"/>
            <a:ext cx="6976153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885344" y="1611103"/>
            <a:ext cx="3210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SUPPAE.SWEIGHT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05600" y="1936811"/>
            <a:ext cx="16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SUPPAE.ENAEDTC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0872" y="2541267"/>
            <a:ext cx="16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SUPPAE.INVSDTC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52440" y="3999860"/>
            <a:ext cx="16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SUPPAE.PRVAEOTH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73954" y="3827796"/>
            <a:ext cx="1678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SUPPAE.PRVAE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2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data in Events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27" y="928688"/>
            <a:ext cx="69723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28831" y="1510295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AE.AESDTH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63423" y="1940093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AE.AESLIFE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9797" y="2164411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AE.AESHOSP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7682" y="2383383"/>
            <a:ext cx="1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SUPPAE.HOSDAYS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49414" y="2588863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AE.AEPHOSP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8301" y="2833729"/>
            <a:ext cx="1910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SUPPAE.PHOSDAYS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8850" y="3080305"/>
            <a:ext cx="1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AE.AESDISAB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18576" y="3306333"/>
            <a:ext cx="1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AE.AESCONG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85014" y="3511813"/>
            <a:ext cx="1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AE.AESMIE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31586" y="3737841"/>
            <a:ext cx="1529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SUPPAE.AESMIESP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in Interventions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2" y="1190625"/>
            <a:ext cx="70008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74027" y="1356406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CM.CMSPID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6503" y="1571939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CM.CMTRT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5543" y="1808241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CM.CMINDC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24037" y="2023995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CM.CMROUTE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30207" y="2630161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CM.CMDOSE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02129" y="2825367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CM.CMDOSEU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04175" y="3061669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CM.CMSTDTC.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51433" y="3503229"/>
            <a:ext cx="160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CM.CMENRTPT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07259" y="3265439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CM.CMENDTC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18561" y="3503228"/>
            <a:ext cx="3017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CM.CMENTPT=LAST CONTACT DATE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08593" y="2373040"/>
            <a:ext cx="1893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SUPPCM.ADMROUTE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7154" y="2995023"/>
            <a:ext cx="1893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SUPPCM.CMUSPC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77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data in Findings Class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65079"/>
            <a:ext cx="6858000" cy="437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43961" y="584001"/>
            <a:ext cx="206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FA.FATESTCD=OCCUR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FA.FAOBJ=Healthcare resource questionnaire completion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FACAT=Healthcare resource Questionnaire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FA.FAORRES= Y/N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5081" y="1341278"/>
            <a:ext cx="3115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FA.FATESTCD=DATE , for above FAOBJ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8913" y="2137241"/>
            <a:ext cx="555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FA.FATESTCD=OCCUR     </a:t>
            </a:r>
            <a:r>
              <a:rPr lang="en-US" sz="1000" dirty="0" smtClean="0">
                <a:solidFill>
                  <a:srgbClr val="C00000"/>
                </a:solidFill>
              </a:rPr>
              <a:t>FAOBJ=Unscheduled Visit           FACAT=Healthcare…….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0680" y="3512247"/>
            <a:ext cx="4417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FA.FATESTCD=OCCUR   FA.FAOBJ=Self medication  FACT=Healthcare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8626" y="4662935"/>
            <a:ext cx="4417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FA.TESTCD=OCCUR    FA.FAOBJ=Absence at work    FAORRES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FA.FATESTCD=Total number    FAOBJ=Absence at work   FAORRES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2521479"/>
            <a:ext cx="555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FA.FATESTCD= OCCUR   FAOBJ=Prescribed  Medication            FACAT=Healthcare…….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71313" y="2927621"/>
            <a:ext cx="5552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00000"/>
                </a:solidFill>
              </a:rPr>
              <a:t>FA.FATESTCD=OCCUR  FAOBJ=Prescribed  respiratory physiotherapy           FACAT=Healthcare…….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82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702924"/>
            <a:ext cx="5772150" cy="44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4357" y="1048629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DS.EPOCH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7851" y="1570893"/>
            <a:ext cx="2889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DS.DSSTDTC, DSCAT=DISPOSITION EVENT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3191" y="1940757"/>
            <a:ext cx="1263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DS.DSDECOD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25181" y="2288363"/>
            <a:ext cx="2889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DS.DSTERM</a:t>
            </a:r>
            <a:endParaRPr lang="en-US" sz="11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7581" y="3735287"/>
            <a:ext cx="2889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C00000"/>
                </a:solidFill>
              </a:rPr>
              <a:t>SUPPDS. DSCONT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866448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Separator Slide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Separator Slide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Separator Slide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Separator Slide 4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Separator Slide 5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F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7.xml><?xml version="1.0" encoding="utf-8"?>
<a:theme xmlns:a="http://schemas.openxmlformats.org/drawingml/2006/main" name="Separator Slide 6">
  <a:themeElements>
    <a:clrScheme name="TCS Color">
      <a:dk1>
        <a:sysClr val="windowText" lastClr="000000"/>
      </a:dk1>
      <a:lt1>
        <a:sysClr val="window" lastClr="FFFFFF"/>
      </a:lt1>
      <a:dk2>
        <a:srgbClr val="4B84C4"/>
      </a:dk2>
      <a:lt2>
        <a:srgbClr val="EEECE1"/>
      </a:lt2>
      <a:accent1>
        <a:srgbClr val="D6492A"/>
      </a:accent1>
      <a:accent2>
        <a:srgbClr val="B9AFA4"/>
      </a:accent2>
      <a:accent3>
        <a:srgbClr val="9BBB59"/>
      </a:accent3>
      <a:accent4>
        <a:srgbClr val="CDCA2F"/>
      </a:accent4>
      <a:accent5>
        <a:srgbClr val="FFDD3E"/>
      </a:accent5>
      <a:accent6>
        <a:srgbClr val="F1A334"/>
      </a:accent6>
      <a:hlink>
        <a:srgbClr val="000000"/>
      </a:hlink>
      <a:folHlink>
        <a:srgbClr val="A5A5A5"/>
      </a:folHlink>
    </a:clrScheme>
    <a:fontScheme name="T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8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TCS Template 2014." id="{4DECABEB-9C5E-4D9D-A1A2-3CBA322E0007}" vid="{2F5473AA-0A36-4030-A975-2CEE7607762B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 PPT Template 2015_16x9</Template>
  <TotalTime>2542</TotalTime>
  <Words>168</Words>
  <Application>Microsoft Office PowerPoint</Application>
  <PresentationFormat>On-screen Show (16:9)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Calibri</vt:lpstr>
      <vt:lpstr>Courier New</vt:lpstr>
      <vt:lpstr>Myriad Pro</vt:lpstr>
      <vt:lpstr>Wingdings</vt:lpstr>
      <vt:lpstr>Corp PPT Template 2017_16x9</vt:lpstr>
      <vt:lpstr>Separator Slide 1</vt:lpstr>
      <vt:lpstr>Separator Slide 2</vt:lpstr>
      <vt:lpstr>Separator Slide 3</vt:lpstr>
      <vt:lpstr>Separator Slide 4</vt:lpstr>
      <vt:lpstr>Separator Slide 5</vt:lpstr>
      <vt:lpstr>Separator Slide 6</vt:lpstr>
      <vt:lpstr>Thank You</vt:lpstr>
      <vt:lpstr>Anagha Bhatkhande  Varsha Mahajan</vt:lpstr>
      <vt:lpstr>Agenda</vt:lpstr>
      <vt:lpstr>Mapping data in Events Class</vt:lpstr>
      <vt:lpstr>Mapping data in Events Class</vt:lpstr>
      <vt:lpstr>Mapping data in Events Class</vt:lpstr>
      <vt:lpstr>Mapping data in Interventions Class</vt:lpstr>
      <vt:lpstr>Mapping data in Findings Class </vt:lpstr>
      <vt:lpstr>Disposition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Madhura  Mankar</dc:creator>
  <cp:lastModifiedBy>Varsha Mahajan</cp:lastModifiedBy>
  <cp:revision>169</cp:revision>
  <dcterms:created xsi:type="dcterms:W3CDTF">2015-09-29T05:13:53Z</dcterms:created>
  <dcterms:modified xsi:type="dcterms:W3CDTF">2017-10-31T15:52:01Z</dcterms:modified>
</cp:coreProperties>
</file>