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theme/theme7.xml" ContentType="application/vnd.openxmlformats-officedocument.theme+xml"/>
  <Override PartName="/ppt/slideLayouts/slideLayout3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3" r:id="rId2"/>
    <p:sldMasterId id="2147483695" r:id="rId3"/>
    <p:sldMasterId id="2147483697" r:id="rId4"/>
    <p:sldMasterId id="2147483699" r:id="rId5"/>
    <p:sldMasterId id="2147483701" r:id="rId6"/>
    <p:sldMasterId id="2147483703" r:id="rId7"/>
    <p:sldMasterId id="2147483705" r:id="rId8"/>
  </p:sldMasterIdLst>
  <p:notesMasterIdLst>
    <p:notesMasterId r:id="rId33"/>
  </p:notesMasterIdLst>
  <p:sldIdLst>
    <p:sldId id="364" r:id="rId9"/>
    <p:sldId id="386" r:id="rId10"/>
    <p:sldId id="385" r:id="rId11"/>
    <p:sldId id="361" r:id="rId12"/>
    <p:sldId id="362" r:id="rId13"/>
    <p:sldId id="370" r:id="rId14"/>
    <p:sldId id="371" r:id="rId15"/>
    <p:sldId id="372" r:id="rId16"/>
    <p:sldId id="374" r:id="rId17"/>
    <p:sldId id="373" r:id="rId18"/>
    <p:sldId id="375" r:id="rId19"/>
    <p:sldId id="384" r:id="rId20"/>
    <p:sldId id="368" r:id="rId21"/>
    <p:sldId id="376" r:id="rId22"/>
    <p:sldId id="377" r:id="rId23"/>
    <p:sldId id="369" r:id="rId24"/>
    <p:sldId id="378" r:id="rId25"/>
    <p:sldId id="379" r:id="rId26"/>
    <p:sldId id="380" r:id="rId27"/>
    <p:sldId id="367" r:id="rId28"/>
    <p:sldId id="381" r:id="rId29"/>
    <p:sldId id="382" r:id="rId30"/>
    <p:sldId id="383" r:id="rId31"/>
    <p:sldId id="329" r:id="rId32"/>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2">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00B0F0"/>
    <a:srgbClr val="DF3E82"/>
    <a:srgbClr val="FA9C12"/>
    <a:srgbClr val="FDE1B9"/>
    <a:srgbClr val="C1EFFF"/>
    <a:srgbClr val="E8E8E8"/>
    <a:srgbClr val="E0E0E0"/>
    <a:srgbClr val="AFAFAF"/>
    <a:srgbClr val="E7F4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4" autoAdjust="0"/>
    <p:restoredTop sz="85996" autoAdjust="0"/>
  </p:normalViewPr>
  <p:slideViewPr>
    <p:cSldViewPr snapToGrid="0">
      <p:cViewPr varScale="1">
        <p:scale>
          <a:sx n="80" d="100"/>
          <a:sy n="80" d="100"/>
        </p:scale>
        <p:origin x="960" y="72"/>
      </p:cViewPr>
      <p:guideLst>
        <p:guide orient="horz" pos="3312"/>
        <p:guide pos="3840"/>
        <p:guide orient="horz" pos="1620"/>
        <p:guide pos="2880"/>
      </p:guideLst>
    </p:cSldViewPr>
  </p:slideViewPr>
  <p:outlineViewPr>
    <p:cViewPr>
      <p:scale>
        <a:sx n="33" d="100"/>
        <a:sy n="33" d="100"/>
      </p:scale>
      <p:origin x="48" y="234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46142B-3FE1-45C6-96B7-A9089BF78204}"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F76FD140-844B-43C0-9685-D8EE9BC394D0}">
      <dgm:prSet phldrT="[Text]"/>
      <dgm:spPr>
        <a:solidFill>
          <a:srgbClr val="FDB566"/>
        </a:solidFill>
        <a:ln>
          <a:solidFill>
            <a:schemeClr val="tx1"/>
          </a:solidFill>
        </a:ln>
      </dgm:spPr>
      <dgm:t>
        <a:bodyPr/>
        <a:lstStyle/>
        <a:p>
          <a:r>
            <a:rPr lang="en-US" dirty="0" smtClean="0"/>
            <a:t>Screening</a:t>
          </a:r>
          <a:endParaRPr lang="en-US" dirty="0"/>
        </a:p>
      </dgm:t>
    </dgm:pt>
    <dgm:pt modelId="{AE0382E1-544D-41BA-AD01-E9B660279791}" type="parTrans" cxnId="{56D8F9E8-C535-40A8-BE9A-4B8512D07F72}">
      <dgm:prSet/>
      <dgm:spPr/>
      <dgm:t>
        <a:bodyPr/>
        <a:lstStyle/>
        <a:p>
          <a:endParaRPr lang="en-US"/>
        </a:p>
      </dgm:t>
    </dgm:pt>
    <dgm:pt modelId="{98945285-9A0C-4A45-B71A-ED9529A58E46}" type="sibTrans" cxnId="{56D8F9E8-C535-40A8-BE9A-4B8512D07F72}">
      <dgm:prSet/>
      <dgm:spPr/>
      <dgm:t>
        <a:bodyPr/>
        <a:lstStyle/>
        <a:p>
          <a:endParaRPr lang="en-US"/>
        </a:p>
      </dgm:t>
    </dgm:pt>
    <dgm:pt modelId="{45D8EF2C-C9A2-434A-A7F7-607682552D1C}">
      <dgm:prSet phldrT="[Text]"/>
      <dgm:spPr/>
      <dgm:t>
        <a:bodyPr/>
        <a:lstStyle/>
        <a:p>
          <a:r>
            <a:rPr lang="en-US" dirty="0" smtClean="0"/>
            <a:t>Screen</a:t>
          </a:r>
          <a:endParaRPr lang="en-US" dirty="0"/>
        </a:p>
      </dgm:t>
    </dgm:pt>
    <dgm:pt modelId="{5F8C023A-3D46-4434-8F31-5FBAE469A74D}" type="parTrans" cxnId="{F2A81CCE-EDE9-402D-9D24-38DB07A38715}">
      <dgm:prSet/>
      <dgm:spPr/>
      <dgm:t>
        <a:bodyPr/>
        <a:lstStyle/>
        <a:p>
          <a:endParaRPr lang="en-US"/>
        </a:p>
      </dgm:t>
    </dgm:pt>
    <dgm:pt modelId="{2F889860-B082-46CA-BEC3-71429E200E75}" type="sibTrans" cxnId="{F2A81CCE-EDE9-402D-9D24-38DB07A38715}">
      <dgm:prSet/>
      <dgm:spPr/>
      <dgm:t>
        <a:bodyPr/>
        <a:lstStyle/>
        <a:p>
          <a:endParaRPr lang="en-US"/>
        </a:p>
      </dgm:t>
    </dgm:pt>
    <dgm:pt modelId="{51E3194D-BFF6-4238-8EDA-C0F7768FA490}">
      <dgm:prSet phldrT="[Text]"/>
      <dgm:spPr/>
      <dgm:t>
        <a:bodyPr/>
        <a:lstStyle/>
        <a:p>
          <a:r>
            <a:rPr lang="en-US" dirty="0" smtClean="0"/>
            <a:t>Screen</a:t>
          </a:r>
          <a:endParaRPr lang="en-US" dirty="0"/>
        </a:p>
      </dgm:t>
    </dgm:pt>
    <dgm:pt modelId="{42E04F5B-21E7-4A66-BCBF-3C2FB11D5E48}" type="parTrans" cxnId="{8536F165-E6C3-48FF-BA93-D3DDA05740BD}">
      <dgm:prSet/>
      <dgm:spPr/>
      <dgm:t>
        <a:bodyPr/>
        <a:lstStyle/>
        <a:p>
          <a:endParaRPr lang="en-US"/>
        </a:p>
      </dgm:t>
    </dgm:pt>
    <dgm:pt modelId="{030BF46C-6B79-415E-A608-76FEDE44BD87}" type="sibTrans" cxnId="{8536F165-E6C3-48FF-BA93-D3DDA05740BD}">
      <dgm:prSet/>
      <dgm:spPr/>
      <dgm:t>
        <a:bodyPr/>
        <a:lstStyle/>
        <a:p>
          <a:endParaRPr lang="en-US"/>
        </a:p>
      </dgm:t>
    </dgm:pt>
    <dgm:pt modelId="{EE2B00C7-B310-4434-9DC0-736E9353F590}">
      <dgm:prSet phldrT="[Text]"/>
      <dgm:spPr>
        <a:solidFill>
          <a:schemeClr val="accent3">
            <a:lumMod val="60000"/>
            <a:lumOff val="40000"/>
          </a:schemeClr>
        </a:solidFill>
        <a:ln>
          <a:solidFill>
            <a:schemeClr val="tx1"/>
          </a:solidFill>
        </a:ln>
      </dgm:spPr>
      <dgm:t>
        <a:bodyPr/>
        <a:lstStyle/>
        <a:p>
          <a:r>
            <a:rPr lang="en-US" dirty="0" smtClean="0"/>
            <a:t>Double-blind</a:t>
          </a:r>
          <a:endParaRPr lang="en-US" dirty="0"/>
        </a:p>
      </dgm:t>
    </dgm:pt>
    <dgm:pt modelId="{D617B09A-DBEC-4C8A-9C2F-CFD584984E9D}" type="parTrans" cxnId="{2B9AE469-0D78-4211-B3A8-0A206120CFB0}">
      <dgm:prSet/>
      <dgm:spPr/>
      <dgm:t>
        <a:bodyPr/>
        <a:lstStyle/>
        <a:p>
          <a:endParaRPr lang="en-US"/>
        </a:p>
      </dgm:t>
    </dgm:pt>
    <dgm:pt modelId="{B54635C7-DB91-4715-800A-6B829AF9252A}" type="sibTrans" cxnId="{2B9AE469-0D78-4211-B3A8-0A206120CFB0}">
      <dgm:prSet/>
      <dgm:spPr/>
      <dgm:t>
        <a:bodyPr/>
        <a:lstStyle/>
        <a:p>
          <a:endParaRPr lang="en-US"/>
        </a:p>
      </dgm:t>
    </dgm:pt>
    <dgm:pt modelId="{6881FFB8-C41E-4183-B6B4-B9275355265A}">
      <dgm:prSet phldrT="[Text]"/>
      <dgm:spPr/>
      <dgm:t>
        <a:bodyPr/>
        <a:lstStyle/>
        <a:p>
          <a:r>
            <a:rPr lang="en-US" dirty="0" smtClean="0"/>
            <a:t>Treatment A </a:t>
          </a:r>
          <a:endParaRPr lang="en-US" dirty="0"/>
        </a:p>
      </dgm:t>
    </dgm:pt>
    <dgm:pt modelId="{4CB490C7-4088-4531-907C-802C6EB29F6B}" type="parTrans" cxnId="{14078C8E-02B3-48C6-8123-3121BDE41977}">
      <dgm:prSet/>
      <dgm:spPr/>
      <dgm:t>
        <a:bodyPr/>
        <a:lstStyle/>
        <a:p>
          <a:endParaRPr lang="en-US"/>
        </a:p>
      </dgm:t>
    </dgm:pt>
    <dgm:pt modelId="{FCE00929-55E1-4EC0-AEDB-AA8C1CA8431B}" type="sibTrans" cxnId="{14078C8E-02B3-48C6-8123-3121BDE41977}">
      <dgm:prSet/>
      <dgm:spPr/>
      <dgm:t>
        <a:bodyPr/>
        <a:lstStyle/>
        <a:p>
          <a:endParaRPr lang="en-US"/>
        </a:p>
      </dgm:t>
    </dgm:pt>
    <dgm:pt modelId="{BBB4EAE5-1E12-4A53-9F45-783E8655640A}">
      <dgm:prSet phldrT="[Text]"/>
      <dgm:spPr/>
      <dgm:t>
        <a:bodyPr/>
        <a:lstStyle/>
        <a:p>
          <a:r>
            <a:rPr lang="en-US" dirty="0" smtClean="0"/>
            <a:t>Placebo</a:t>
          </a:r>
          <a:endParaRPr lang="en-US" dirty="0"/>
        </a:p>
      </dgm:t>
    </dgm:pt>
    <dgm:pt modelId="{42F0F161-0C50-46E6-A4E8-11BDFB028154}" type="parTrans" cxnId="{23E8C9D8-9207-4C7C-B818-FB629A8BB89F}">
      <dgm:prSet/>
      <dgm:spPr/>
      <dgm:t>
        <a:bodyPr/>
        <a:lstStyle/>
        <a:p>
          <a:endParaRPr lang="en-US"/>
        </a:p>
      </dgm:t>
    </dgm:pt>
    <dgm:pt modelId="{0D8EC3DE-A635-4987-9667-966F8215A891}" type="sibTrans" cxnId="{23E8C9D8-9207-4C7C-B818-FB629A8BB89F}">
      <dgm:prSet/>
      <dgm:spPr/>
      <dgm:t>
        <a:bodyPr/>
        <a:lstStyle/>
        <a:p>
          <a:endParaRPr lang="en-US"/>
        </a:p>
      </dgm:t>
    </dgm:pt>
    <dgm:pt modelId="{24C4A387-414A-4C4F-BE07-A7688599ADAD}">
      <dgm:prSet phldrT="[Text]"/>
      <dgm:spPr>
        <a:solidFill>
          <a:srgbClr val="FDE97F"/>
        </a:solidFill>
        <a:ln>
          <a:solidFill>
            <a:schemeClr val="tx1"/>
          </a:solidFill>
        </a:ln>
      </dgm:spPr>
      <dgm:t>
        <a:bodyPr/>
        <a:lstStyle/>
        <a:p>
          <a:r>
            <a:rPr lang="en-US" dirty="0" smtClean="0"/>
            <a:t>Follow-up</a:t>
          </a:r>
          <a:endParaRPr lang="en-US" dirty="0"/>
        </a:p>
      </dgm:t>
    </dgm:pt>
    <dgm:pt modelId="{82A25DD0-8B30-4DA3-97CA-982D0FC25316}" type="parTrans" cxnId="{3114CDCB-2336-4DA5-A7C5-569B76267656}">
      <dgm:prSet/>
      <dgm:spPr/>
      <dgm:t>
        <a:bodyPr/>
        <a:lstStyle/>
        <a:p>
          <a:endParaRPr lang="en-US"/>
        </a:p>
      </dgm:t>
    </dgm:pt>
    <dgm:pt modelId="{E33589F9-A137-42B2-8EF8-8709F7EEF1BC}" type="sibTrans" cxnId="{3114CDCB-2336-4DA5-A7C5-569B76267656}">
      <dgm:prSet/>
      <dgm:spPr/>
      <dgm:t>
        <a:bodyPr/>
        <a:lstStyle/>
        <a:p>
          <a:endParaRPr lang="en-US"/>
        </a:p>
      </dgm:t>
    </dgm:pt>
    <dgm:pt modelId="{BFAE01DD-C9A3-4EBD-B3EC-DAB3456E39E4}">
      <dgm:prSet phldrT="[Text]"/>
      <dgm:spPr/>
      <dgm:t>
        <a:bodyPr/>
        <a:lstStyle/>
        <a:p>
          <a:r>
            <a:rPr lang="en-US" dirty="0" smtClean="0"/>
            <a:t>Follow Up</a:t>
          </a:r>
          <a:endParaRPr lang="en-US" dirty="0"/>
        </a:p>
      </dgm:t>
    </dgm:pt>
    <dgm:pt modelId="{CD60C600-745F-4618-9BA9-AD59ECD00959}" type="parTrans" cxnId="{844B3731-722B-412A-A3FD-FF4422DB46A4}">
      <dgm:prSet/>
      <dgm:spPr/>
      <dgm:t>
        <a:bodyPr/>
        <a:lstStyle/>
        <a:p>
          <a:endParaRPr lang="en-US"/>
        </a:p>
      </dgm:t>
    </dgm:pt>
    <dgm:pt modelId="{ACEDDFE1-3184-4237-BCE8-B7C98661491C}" type="sibTrans" cxnId="{844B3731-722B-412A-A3FD-FF4422DB46A4}">
      <dgm:prSet/>
      <dgm:spPr/>
      <dgm:t>
        <a:bodyPr/>
        <a:lstStyle/>
        <a:p>
          <a:endParaRPr lang="en-US"/>
        </a:p>
      </dgm:t>
    </dgm:pt>
    <dgm:pt modelId="{67511DA2-CD04-489E-AE50-1283EFFBB1BD}">
      <dgm:prSet phldrT="[Text]"/>
      <dgm:spPr/>
      <dgm:t>
        <a:bodyPr/>
        <a:lstStyle/>
        <a:p>
          <a:r>
            <a:rPr lang="en-US" dirty="0" smtClean="0"/>
            <a:t>Follow Up</a:t>
          </a:r>
          <a:endParaRPr lang="en-US" dirty="0"/>
        </a:p>
      </dgm:t>
    </dgm:pt>
    <dgm:pt modelId="{26A39D14-B076-444D-9B19-78D97500A632}" type="parTrans" cxnId="{3E369DB2-12EE-4467-822B-7BFA74E7D02D}">
      <dgm:prSet/>
      <dgm:spPr/>
      <dgm:t>
        <a:bodyPr/>
        <a:lstStyle/>
        <a:p>
          <a:endParaRPr lang="en-US"/>
        </a:p>
      </dgm:t>
    </dgm:pt>
    <dgm:pt modelId="{C8F6E818-DCE6-4936-AA0F-EDB7ED82A127}" type="sibTrans" cxnId="{3E369DB2-12EE-4467-822B-7BFA74E7D02D}">
      <dgm:prSet/>
      <dgm:spPr/>
      <dgm:t>
        <a:bodyPr/>
        <a:lstStyle/>
        <a:p>
          <a:endParaRPr lang="en-US"/>
        </a:p>
      </dgm:t>
    </dgm:pt>
    <dgm:pt modelId="{E42313D2-6131-4AD9-A763-41B87925E71E}" type="pres">
      <dgm:prSet presAssocID="{FC46142B-3FE1-45C6-96B7-A9089BF78204}" presName="theList" presStyleCnt="0">
        <dgm:presLayoutVars>
          <dgm:dir/>
          <dgm:animLvl val="lvl"/>
          <dgm:resizeHandles val="exact"/>
        </dgm:presLayoutVars>
      </dgm:prSet>
      <dgm:spPr/>
      <dgm:t>
        <a:bodyPr/>
        <a:lstStyle/>
        <a:p>
          <a:endParaRPr lang="en-US"/>
        </a:p>
      </dgm:t>
    </dgm:pt>
    <dgm:pt modelId="{C8D691B8-48FF-44CF-AF14-33FB84347411}" type="pres">
      <dgm:prSet presAssocID="{F76FD140-844B-43C0-9685-D8EE9BC394D0}" presName="compNode" presStyleCnt="0"/>
      <dgm:spPr/>
    </dgm:pt>
    <dgm:pt modelId="{C0457E12-B1AF-40D3-843C-8F2EC64CA89E}" type="pres">
      <dgm:prSet presAssocID="{F76FD140-844B-43C0-9685-D8EE9BC394D0}" presName="aNode" presStyleLbl="bgShp" presStyleIdx="0" presStyleCnt="3"/>
      <dgm:spPr/>
      <dgm:t>
        <a:bodyPr/>
        <a:lstStyle/>
        <a:p>
          <a:endParaRPr lang="en-US"/>
        </a:p>
      </dgm:t>
    </dgm:pt>
    <dgm:pt modelId="{35257446-10A8-419E-B25D-430C593549FD}" type="pres">
      <dgm:prSet presAssocID="{F76FD140-844B-43C0-9685-D8EE9BC394D0}" presName="textNode" presStyleLbl="bgShp" presStyleIdx="0" presStyleCnt="3"/>
      <dgm:spPr/>
      <dgm:t>
        <a:bodyPr/>
        <a:lstStyle/>
        <a:p>
          <a:endParaRPr lang="en-US"/>
        </a:p>
      </dgm:t>
    </dgm:pt>
    <dgm:pt modelId="{D2B619E7-0A7E-49C9-BA90-B337086E8EEF}" type="pres">
      <dgm:prSet presAssocID="{F76FD140-844B-43C0-9685-D8EE9BC394D0}" presName="compChildNode" presStyleCnt="0"/>
      <dgm:spPr/>
    </dgm:pt>
    <dgm:pt modelId="{11C780B8-DF2E-40B3-9D4B-7EABD0AC20D4}" type="pres">
      <dgm:prSet presAssocID="{F76FD140-844B-43C0-9685-D8EE9BC394D0}" presName="theInnerList" presStyleCnt="0"/>
      <dgm:spPr/>
    </dgm:pt>
    <dgm:pt modelId="{AD9ED456-1D31-4CC2-8ECD-1D95A8F407D0}" type="pres">
      <dgm:prSet presAssocID="{45D8EF2C-C9A2-434A-A7F7-607682552D1C}" presName="childNode" presStyleLbl="node1" presStyleIdx="0" presStyleCnt="6">
        <dgm:presLayoutVars>
          <dgm:bulletEnabled val="1"/>
        </dgm:presLayoutVars>
      </dgm:prSet>
      <dgm:spPr/>
      <dgm:t>
        <a:bodyPr/>
        <a:lstStyle/>
        <a:p>
          <a:endParaRPr lang="en-US"/>
        </a:p>
      </dgm:t>
    </dgm:pt>
    <dgm:pt modelId="{8E2BB339-F58B-42FE-BD13-3CB1AB6C9326}" type="pres">
      <dgm:prSet presAssocID="{45D8EF2C-C9A2-434A-A7F7-607682552D1C}" presName="aSpace2" presStyleCnt="0"/>
      <dgm:spPr/>
    </dgm:pt>
    <dgm:pt modelId="{0677AF4D-FB70-46FA-B5FC-B0F86DD1016F}" type="pres">
      <dgm:prSet presAssocID="{51E3194D-BFF6-4238-8EDA-C0F7768FA490}" presName="childNode" presStyleLbl="node1" presStyleIdx="1" presStyleCnt="6">
        <dgm:presLayoutVars>
          <dgm:bulletEnabled val="1"/>
        </dgm:presLayoutVars>
      </dgm:prSet>
      <dgm:spPr/>
      <dgm:t>
        <a:bodyPr/>
        <a:lstStyle/>
        <a:p>
          <a:endParaRPr lang="en-US"/>
        </a:p>
      </dgm:t>
    </dgm:pt>
    <dgm:pt modelId="{1E3F7403-BD1E-4EEA-890E-5B97FB81DE12}" type="pres">
      <dgm:prSet presAssocID="{F76FD140-844B-43C0-9685-D8EE9BC394D0}" presName="aSpace" presStyleCnt="0"/>
      <dgm:spPr/>
    </dgm:pt>
    <dgm:pt modelId="{41266734-96A5-4D53-A283-66C31D249254}" type="pres">
      <dgm:prSet presAssocID="{EE2B00C7-B310-4434-9DC0-736E9353F590}" presName="compNode" presStyleCnt="0"/>
      <dgm:spPr/>
    </dgm:pt>
    <dgm:pt modelId="{F6998AD7-9F95-448B-81F1-8E97A28F0EA9}" type="pres">
      <dgm:prSet presAssocID="{EE2B00C7-B310-4434-9DC0-736E9353F590}" presName="aNode" presStyleLbl="bgShp" presStyleIdx="1" presStyleCnt="3"/>
      <dgm:spPr/>
      <dgm:t>
        <a:bodyPr/>
        <a:lstStyle/>
        <a:p>
          <a:endParaRPr lang="en-US"/>
        </a:p>
      </dgm:t>
    </dgm:pt>
    <dgm:pt modelId="{733A978C-C22C-4152-A492-20644EEE6501}" type="pres">
      <dgm:prSet presAssocID="{EE2B00C7-B310-4434-9DC0-736E9353F590}" presName="textNode" presStyleLbl="bgShp" presStyleIdx="1" presStyleCnt="3"/>
      <dgm:spPr/>
      <dgm:t>
        <a:bodyPr/>
        <a:lstStyle/>
        <a:p>
          <a:endParaRPr lang="en-US"/>
        </a:p>
      </dgm:t>
    </dgm:pt>
    <dgm:pt modelId="{47DCB1B7-B4DF-4077-9D7F-7A5B9091C0BF}" type="pres">
      <dgm:prSet presAssocID="{EE2B00C7-B310-4434-9DC0-736E9353F590}" presName="compChildNode" presStyleCnt="0"/>
      <dgm:spPr/>
    </dgm:pt>
    <dgm:pt modelId="{E10E916F-FA1D-408D-9E68-388AC2C9BD27}" type="pres">
      <dgm:prSet presAssocID="{EE2B00C7-B310-4434-9DC0-736E9353F590}" presName="theInnerList" presStyleCnt="0"/>
      <dgm:spPr/>
    </dgm:pt>
    <dgm:pt modelId="{8664F110-0666-480F-897E-56977EB38D80}" type="pres">
      <dgm:prSet presAssocID="{6881FFB8-C41E-4183-B6B4-B9275355265A}" presName="childNode" presStyleLbl="node1" presStyleIdx="2" presStyleCnt="6">
        <dgm:presLayoutVars>
          <dgm:bulletEnabled val="1"/>
        </dgm:presLayoutVars>
      </dgm:prSet>
      <dgm:spPr/>
      <dgm:t>
        <a:bodyPr/>
        <a:lstStyle/>
        <a:p>
          <a:endParaRPr lang="en-US"/>
        </a:p>
      </dgm:t>
    </dgm:pt>
    <dgm:pt modelId="{BF692944-62CB-4D8C-A46A-FFC0F1F78754}" type="pres">
      <dgm:prSet presAssocID="{6881FFB8-C41E-4183-B6B4-B9275355265A}" presName="aSpace2" presStyleCnt="0"/>
      <dgm:spPr/>
    </dgm:pt>
    <dgm:pt modelId="{530FF741-1497-42A6-8DEC-D2BF61289BA6}" type="pres">
      <dgm:prSet presAssocID="{BBB4EAE5-1E12-4A53-9F45-783E8655640A}" presName="childNode" presStyleLbl="node1" presStyleIdx="3" presStyleCnt="6">
        <dgm:presLayoutVars>
          <dgm:bulletEnabled val="1"/>
        </dgm:presLayoutVars>
      </dgm:prSet>
      <dgm:spPr/>
      <dgm:t>
        <a:bodyPr/>
        <a:lstStyle/>
        <a:p>
          <a:endParaRPr lang="en-US"/>
        </a:p>
      </dgm:t>
    </dgm:pt>
    <dgm:pt modelId="{48E14870-1F0A-406A-8AF5-5CB3051C40FB}" type="pres">
      <dgm:prSet presAssocID="{EE2B00C7-B310-4434-9DC0-736E9353F590}" presName="aSpace" presStyleCnt="0"/>
      <dgm:spPr/>
    </dgm:pt>
    <dgm:pt modelId="{03786EF1-D3DB-48F6-B8BC-F5DAD1535BE3}" type="pres">
      <dgm:prSet presAssocID="{24C4A387-414A-4C4F-BE07-A7688599ADAD}" presName="compNode" presStyleCnt="0"/>
      <dgm:spPr/>
    </dgm:pt>
    <dgm:pt modelId="{252C726D-790A-4115-A54C-675144EB0879}" type="pres">
      <dgm:prSet presAssocID="{24C4A387-414A-4C4F-BE07-A7688599ADAD}" presName="aNode" presStyleLbl="bgShp" presStyleIdx="2" presStyleCnt="3"/>
      <dgm:spPr/>
      <dgm:t>
        <a:bodyPr/>
        <a:lstStyle/>
        <a:p>
          <a:endParaRPr lang="en-US"/>
        </a:p>
      </dgm:t>
    </dgm:pt>
    <dgm:pt modelId="{42AA2C8B-5A3B-4809-8F39-B4F839325D5C}" type="pres">
      <dgm:prSet presAssocID="{24C4A387-414A-4C4F-BE07-A7688599ADAD}" presName="textNode" presStyleLbl="bgShp" presStyleIdx="2" presStyleCnt="3"/>
      <dgm:spPr/>
      <dgm:t>
        <a:bodyPr/>
        <a:lstStyle/>
        <a:p>
          <a:endParaRPr lang="en-US"/>
        </a:p>
      </dgm:t>
    </dgm:pt>
    <dgm:pt modelId="{0DF747A8-6D7B-44B2-8649-2DF4B5722384}" type="pres">
      <dgm:prSet presAssocID="{24C4A387-414A-4C4F-BE07-A7688599ADAD}" presName="compChildNode" presStyleCnt="0"/>
      <dgm:spPr/>
    </dgm:pt>
    <dgm:pt modelId="{8C5C8341-ECDF-4A4F-96D6-9784970574EB}" type="pres">
      <dgm:prSet presAssocID="{24C4A387-414A-4C4F-BE07-A7688599ADAD}" presName="theInnerList" presStyleCnt="0"/>
      <dgm:spPr/>
    </dgm:pt>
    <dgm:pt modelId="{7E27229C-86E9-4E51-96C9-51D3CF419A84}" type="pres">
      <dgm:prSet presAssocID="{BFAE01DD-C9A3-4EBD-B3EC-DAB3456E39E4}" presName="childNode" presStyleLbl="node1" presStyleIdx="4" presStyleCnt="6">
        <dgm:presLayoutVars>
          <dgm:bulletEnabled val="1"/>
        </dgm:presLayoutVars>
      </dgm:prSet>
      <dgm:spPr/>
      <dgm:t>
        <a:bodyPr/>
        <a:lstStyle/>
        <a:p>
          <a:endParaRPr lang="en-US"/>
        </a:p>
      </dgm:t>
    </dgm:pt>
    <dgm:pt modelId="{CD7568B7-A49A-4804-AD59-529597BED8D2}" type="pres">
      <dgm:prSet presAssocID="{BFAE01DD-C9A3-4EBD-B3EC-DAB3456E39E4}" presName="aSpace2" presStyleCnt="0"/>
      <dgm:spPr/>
    </dgm:pt>
    <dgm:pt modelId="{D232C782-9911-49A6-8B10-B903D50958F3}" type="pres">
      <dgm:prSet presAssocID="{67511DA2-CD04-489E-AE50-1283EFFBB1BD}" presName="childNode" presStyleLbl="node1" presStyleIdx="5" presStyleCnt="6">
        <dgm:presLayoutVars>
          <dgm:bulletEnabled val="1"/>
        </dgm:presLayoutVars>
      </dgm:prSet>
      <dgm:spPr/>
      <dgm:t>
        <a:bodyPr/>
        <a:lstStyle/>
        <a:p>
          <a:endParaRPr lang="en-US"/>
        </a:p>
      </dgm:t>
    </dgm:pt>
  </dgm:ptLst>
  <dgm:cxnLst>
    <dgm:cxn modelId="{844B3731-722B-412A-A3FD-FF4422DB46A4}" srcId="{24C4A387-414A-4C4F-BE07-A7688599ADAD}" destId="{BFAE01DD-C9A3-4EBD-B3EC-DAB3456E39E4}" srcOrd="0" destOrd="0" parTransId="{CD60C600-745F-4618-9BA9-AD59ECD00959}" sibTransId="{ACEDDFE1-3184-4237-BCE8-B7C98661491C}"/>
    <dgm:cxn modelId="{CF8A0BAF-5E9A-427B-A5D7-AB40F70A257C}" type="presOf" srcId="{45D8EF2C-C9A2-434A-A7F7-607682552D1C}" destId="{AD9ED456-1D31-4CC2-8ECD-1D95A8F407D0}" srcOrd="0" destOrd="0" presId="urn:microsoft.com/office/officeart/2005/8/layout/lProcess2"/>
    <dgm:cxn modelId="{81651EA2-C63B-4080-BA46-E793EC8A45F0}" type="presOf" srcId="{24C4A387-414A-4C4F-BE07-A7688599ADAD}" destId="{252C726D-790A-4115-A54C-675144EB0879}" srcOrd="0" destOrd="0" presId="urn:microsoft.com/office/officeart/2005/8/layout/lProcess2"/>
    <dgm:cxn modelId="{23E8C9D8-9207-4C7C-B818-FB629A8BB89F}" srcId="{EE2B00C7-B310-4434-9DC0-736E9353F590}" destId="{BBB4EAE5-1E12-4A53-9F45-783E8655640A}" srcOrd="1" destOrd="0" parTransId="{42F0F161-0C50-46E6-A4E8-11BDFB028154}" sibTransId="{0D8EC3DE-A635-4987-9667-966F8215A891}"/>
    <dgm:cxn modelId="{B1F2900C-C355-4D47-A641-BA871B301BA1}" type="presOf" srcId="{EE2B00C7-B310-4434-9DC0-736E9353F590}" destId="{733A978C-C22C-4152-A492-20644EEE6501}" srcOrd="1" destOrd="0" presId="urn:microsoft.com/office/officeart/2005/8/layout/lProcess2"/>
    <dgm:cxn modelId="{2B9AE469-0D78-4211-B3A8-0A206120CFB0}" srcId="{FC46142B-3FE1-45C6-96B7-A9089BF78204}" destId="{EE2B00C7-B310-4434-9DC0-736E9353F590}" srcOrd="1" destOrd="0" parTransId="{D617B09A-DBEC-4C8A-9C2F-CFD584984E9D}" sibTransId="{B54635C7-DB91-4715-800A-6B829AF9252A}"/>
    <dgm:cxn modelId="{71A8461E-2F11-47D8-B511-70C987805B25}" type="presOf" srcId="{6881FFB8-C41E-4183-B6B4-B9275355265A}" destId="{8664F110-0666-480F-897E-56977EB38D80}" srcOrd="0" destOrd="0" presId="urn:microsoft.com/office/officeart/2005/8/layout/lProcess2"/>
    <dgm:cxn modelId="{AED448FE-CE5B-4176-AA0A-314EE0536B13}" type="presOf" srcId="{51E3194D-BFF6-4238-8EDA-C0F7768FA490}" destId="{0677AF4D-FB70-46FA-B5FC-B0F86DD1016F}" srcOrd="0" destOrd="0" presId="urn:microsoft.com/office/officeart/2005/8/layout/lProcess2"/>
    <dgm:cxn modelId="{025FDA72-4C2F-4E7C-A158-3F3DBFF511A3}" type="presOf" srcId="{24C4A387-414A-4C4F-BE07-A7688599ADAD}" destId="{42AA2C8B-5A3B-4809-8F39-B4F839325D5C}" srcOrd="1" destOrd="0" presId="urn:microsoft.com/office/officeart/2005/8/layout/lProcess2"/>
    <dgm:cxn modelId="{4469FBA3-81A6-41BF-8929-A2E0A714CEBC}" type="presOf" srcId="{F76FD140-844B-43C0-9685-D8EE9BC394D0}" destId="{C0457E12-B1AF-40D3-843C-8F2EC64CA89E}" srcOrd="0" destOrd="0" presId="urn:microsoft.com/office/officeart/2005/8/layout/lProcess2"/>
    <dgm:cxn modelId="{8536F165-E6C3-48FF-BA93-D3DDA05740BD}" srcId="{F76FD140-844B-43C0-9685-D8EE9BC394D0}" destId="{51E3194D-BFF6-4238-8EDA-C0F7768FA490}" srcOrd="1" destOrd="0" parTransId="{42E04F5B-21E7-4A66-BCBF-3C2FB11D5E48}" sibTransId="{030BF46C-6B79-415E-A608-76FEDE44BD87}"/>
    <dgm:cxn modelId="{110FD69B-7BAE-4E1B-AC67-B4F50260B33D}" type="presOf" srcId="{BFAE01DD-C9A3-4EBD-B3EC-DAB3456E39E4}" destId="{7E27229C-86E9-4E51-96C9-51D3CF419A84}" srcOrd="0" destOrd="0" presId="urn:microsoft.com/office/officeart/2005/8/layout/lProcess2"/>
    <dgm:cxn modelId="{65F261CB-DCC9-4176-8BFF-7F30423F45FB}" type="presOf" srcId="{67511DA2-CD04-489E-AE50-1283EFFBB1BD}" destId="{D232C782-9911-49A6-8B10-B903D50958F3}" srcOrd="0" destOrd="0" presId="urn:microsoft.com/office/officeart/2005/8/layout/lProcess2"/>
    <dgm:cxn modelId="{14078C8E-02B3-48C6-8123-3121BDE41977}" srcId="{EE2B00C7-B310-4434-9DC0-736E9353F590}" destId="{6881FFB8-C41E-4183-B6B4-B9275355265A}" srcOrd="0" destOrd="0" parTransId="{4CB490C7-4088-4531-907C-802C6EB29F6B}" sibTransId="{FCE00929-55E1-4EC0-AEDB-AA8C1CA8431B}"/>
    <dgm:cxn modelId="{56D8F9E8-C535-40A8-BE9A-4B8512D07F72}" srcId="{FC46142B-3FE1-45C6-96B7-A9089BF78204}" destId="{F76FD140-844B-43C0-9685-D8EE9BC394D0}" srcOrd="0" destOrd="0" parTransId="{AE0382E1-544D-41BA-AD01-E9B660279791}" sibTransId="{98945285-9A0C-4A45-B71A-ED9529A58E46}"/>
    <dgm:cxn modelId="{3E369DB2-12EE-4467-822B-7BFA74E7D02D}" srcId="{24C4A387-414A-4C4F-BE07-A7688599ADAD}" destId="{67511DA2-CD04-489E-AE50-1283EFFBB1BD}" srcOrd="1" destOrd="0" parTransId="{26A39D14-B076-444D-9B19-78D97500A632}" sibTransId="{C8F6E818-DCE6-4936-AA0F-EDB7ED82A127}"/>
    <dgm:cxn modelId="{F2A81CCE-EDE9-402D-9D24-38DB07A38715}" srcId="{F76FD140-844B-43C0-9685-D8EE9BC394D0}" destId="{45D8EF2C-C9A2-434A-A7F7-607682552D1C}" srcOrd="0" destOrd="0" parTransId="{5F8C023A-3D46-4434-8F31-5FBAE469A74D}" sibTransId="{2F889860-B082-46CA-BEC3-71429E200E75}"/>
    <dgm:cxn modelId="{36837935-3DAA-421D-AFCD-139A8ABB525D}" type="presOf" srcId="{F76FD140-844B-43C0-9685-D8EE9BC394D0}" destId="{35257446-10A8-419E-B25D-430C593549FD}" srcOrd="1" destOrd="0" presId="urn:microsoft.com/office/officeart/2005/8/layout/lProcess2"/>
    <dgm:cxn modelId="{987EC776-FCD3-43C2-B750-DD4801C3D755}" type="presOf" srcId="{EE2B00C7-B310-4434-9DC0-736E9353F590}" destId="{F6998AD7-9F95-448B-81F1-8E97A28F0EA9}" srcOrd="0" destOrd="0" presId="urn:microsoft.com/office/officeart/2005/8/layout/lProcess2"/>
    <dgm:cxn modelId="{9C09AF8A-9878-4DA0-A3EE-4A590398E879}" type="presOf" srcId="{BBB4EAE5-1E12-4A53-9F45-783E8655640A}" destId="{530FF741-1497-42A6-8DEC-D2BF61289BA6}" srcOrd="0" destOrd="0" presId="urn:microsoft.com/office/officeart/2005/8/layout/lProcess2"/>
    <dgm:cxn modelId="{3114CDCB-2336-4DA5-A7C5-569B76267656}" srcId="{FC46142B-3FE1-45C6-96B7-A9089BF78204}" destId="{24C4A387-414A-4C4F-BE07-A7688599ADAD}" srcOrd="2" destOrd="0" parTransId="{82A25DD0-8B30-4DA3-97CA-982D0FC25316}" sibTransId="{E33589F9-A137-42B2-8EF8-8709F7EEF1BC}"/>
    <dgm:cxn modelId="{FE8FBE19-A5FE-4EF0-8E52-7BC9564B36CC}" type="presOf" srcId="{FC46142B-3FE1-45C6-96B7-A9089BF78204}" destId="{E42313D2-6131-4AD9-A763-41B87925E71E}" srcOrd="0" destOrd="0" presId="urn:microsoft.com/office/officeart/2005/8/layout/lProcess2"/>
    <dgm:cxn modelId="{C2E8BA58-2384-42E0-9D6B-488F86849306}" type="presParOf" srcId="{E42313D2-6131-4AD9-A763-41B87925E71E}" destId="{C8D691B8-48FF-44CF-AF14-33FB84347411}" srcOrd="0" destOrd="0" presId="urn:microsoft.com/office/officeart/2005/8/layout/lProcess2"/>
    <dgm:cxn modelId="{2BC115B0-4678-42AD-9D67-D2D027347B65}" type="presParOf" srcId="{C8D691B8-48FF-44CF-AF14-33FB84347411}" destId="{C0457E12-B1AF-40D3-843C-8F2EC64CA89E}" srcOrd="0" destOrd="0" presId="urn:microsoft.com/office/officeart/2005/8/layout/lProcess2"/>
    <dgm:cxn modelId="{5CA6119E-51C4-40A6-B9A8-5772FA77EEEE}" type="presParOf" srcId="{C8D691B8-48FF-44CF-AF14-33FB84347411}" destId="{35257446-10A8-419E-B25D-430C593549FD}" srcOrd="1" destOrd="0" presId="urn:microsoft.com/office/officeart/2005/8/layout/lProcess2"/>
    <dgm:cxn modelId="{0AA119AD-F2F2-4792-A0FA-FF24FE6B3B38}" type="presParOf" srcId="{C8D691B8-48FF-44CF-AF14-33FB84347411}" destId="{D2B619E7-0A7E-49C9-BA90-B337086E8EEF}" srcOrd="2" destOrd="0" presId="urn:microsoft.com/office/officeart/2005/8/layout/lProcess2"/>
    <dgm:cxn modelId="{CDD704C8-4D64-4A4A-8106-85110361C649}" type="presParOf" srcId="{D2B619E7-0A7E-49C9-BA90-B337086E8EEF}" destId="{11C780B8-DF2E-40B3-9D4B-7EABD0AC20D4}" srcOrd="0" destOrd="0" presId="urn:microsoft.com/office/officeart/2005/8/layout/lProcess2"/>
    <dgm:cxn modelId="{17A488C1-3E93-4D41-8915-E21F586343F3}" type="presParOf" srcId="{11C780B8-DF2E-40B3-9D4B-7EABD0AC20D4}" destId="{AD9ED456-1D31-4CC2-8ECD-1D95A8F407D0}" srcOrd="0" destOrd="0" presId="urn:microsoft.com/office/officeart/2005/8/layout/lProcess2"/>
    <dgm:cxn modelId="{3765D020-0B10-4243-BEE6-B3171AD7727F}" type="presParOf" srcId="{11C780B8-DF2E-40B3-9D4B-7EABD0AC20D4}" destId="{8E2BB339-F58B-42FE-BD13-3CB1AB6C9326}" srcOrd="1" destOrd="0" presId="urn:microsoft.com/office/officeart/2005/8/layout/lProcess2"/>
    <dgm:cxn modelId="{EFD83D94-EC9F-4125-89A2-CF90E4050F57}" type="presParOf" srcId="{11C780B8-DF2E-40B3-9D4B-7EABD0AC20D4}" destId="{0677AF4D-FB70-46FA-B5FC-B0F86DD1016F}" srcOrd="2" destOrd="0" presId="urn:microsoft.com/office/officeart/2005/8/layout/lProcess2"/>
    <dgm:cxn modelId="{50128F4B-896B-415D-A02B-A5A163964890}" type="presParOf" srcId="{E42313D2-6131-4AD9-A763-41B87925E71E}" destId="{1E3F7403-BD1E-4EEA-890E-5B97FB81DE12}" srcOrd="1" destOrd="0" presId="urn:microsoft.com/office/officeart/2005/8/layout/lProcess2"/>
    <dgm:cxn modelId="{04BB4432-36F7-4452-8590-EC08144792B7}" type="presParOf" srcId="{E42313D2-6131-4AD9-A763-41B87925E71E}" destId="{41266734-96A5-4D53-A283-66C31D249254}" srcOrd="2" destOrd="0" presId="urn:microsoft.com/office/officeart/2005/8/layout/lProcess2"/>
    <dgm:cxn modelId="{07E78974-C38E-4AA1-8517-EE6982BD129F}" type="presParOf" srcId="{41266734-96A5-4D53-A283-66C31D249254}" destId="{F6998AD7-9F95-448B-81F1-8E97A28F0EA9}" srcOrd="0" destOrd="0" presId="urn:microsoft.com/office/officeart/2005/8/layout/lProcess2"/>
    <dgm:cxn modelId="{1E67717D-15BE-4DEE-BC72-F486ED397DA5}" type="presParOf" srcId="{41266734-96A5-4D53-A283-66C31D249254}" destId="{733A978C-C22C-4152-A492-20644EEE6501}" srcOrd="1" destOrd="0" presId="urn:microsoft.com/office/officeart/2005/8/layout/lProcess2"/>
    <dgm:cxn modelId="{99892420-134E-4E5D-9C0D-C2B5FBDB84E4}" type="presParOf" srcId="{41266734-96A5-4D53-A283-66C31D249254}" destId="{47DCB1B7-B4DF-4077-9D7F-7A5B9091C0BF}" srcOrd="2" destOrd="0" presId="urn:microsoft.com/office/officeart/2005/8/layout/lProcess2"/>
    <dgm:cxn modelId="{A6E1FEDE-4A33-4878-879A-75E3915BDAE2}" type="presParOf" srcId="{47DCB1B7-B4DF-4077-9D7F-7A5B9091C0BF}" destId="{E10E916F-FA1D-408D-9E68-388AC2C9BD27}" srcOrd="0" destOrd="0" presId="urn:microsoft.com/office/officeart/2005/8/layout/lProcess2"/>
    <dgm:cxn modelId="{35D1AEC4-C949-4FF1-A742-AC577C6C6A27}" type="presParOf" srcId="{E10E916F-FA1D-408D-9E68-388AC2C9BD27}" destId="{8664F110-0666-480F-897E-56977EB38D80}" srcOrd="0" destOrd="0" presId="urn:microsoft.com/office/officeart/2005/8/layout/lProcess2"/>
    <dgm:cxn modelId="{3D58C3A6-A76C-414C-B87B-6B5ABD86462F}" type="presParOf" srcId="{E10E916F-FA1D-408D-9E68-388AC2C9BD27}" destId="{BF692944-62CB-4D8C-A46A-FFC0F1F78754}" srcOrd="1" destOrd="0" presId="urn:microsoft.com/office/officeart/2005/8/layout/lProcess2"/>
    <dgm:cxn modelId="{9DC89283-5AE1-409B-8209-94CF0C712DEF}" type="presParOf" srcId="{E10E916F-FA1D-408D-9E68-388AC2C9BD27}" destId="{530FF741-1497-42A6-8DEC-D2BF61289BA6}" srcOrd="2" destOrd="0" presId="urn:microsoft.com/office/officeart/2005/8/layout/lProcess2"/>
    <dgm:cxn modelId="{A4E08D8D-3417-460A-B5E6-CA3E9C3DD539}" type="presParOf" srcId="{E42313D2-6131-4AD9-A763-41B87925E71E}" destId="{48E14870-1F0A-406A-8AF5-5CB3051C40FB}" srcOrd="3" destOrd="0" presId="urn:microsoft.com/office/officeart/2005/8/layout/lProcess2"/>
    <dgm:cxn modelId="{AE8FA57A-60B0-43BB-9B43-3C809FA37F3D}" type="presParOf" srcId="{E42313D2-6131-4AD9-A763-41B87925E71E}" destId="{03786EF1-D3DB-48F6-B8BC-F5DAD1535BE3}" srcOrd="4" destOrd="0" presId="urn:microsoft.com/office/officeart/2005/8/layout/lProcess2"/>
    <dgm:cxn modelId="{ECB7A4D8-437F-4C28-BE20-D0AC5E5BAE09}" type="presParOf" srcId="{03786EF1-D3DB-48F6-B8BC-F5DAD1535BE3}" destId="{252C726D-790A-4115-A54C-675144EB0879}" srcOrd="0" destOrd="0" presId="urn:microsoft.com/office/officeart/2005/8/layout/lProcess2"/>
    <dgm:cxn modelId="{6D3C2DF1-FE26-4965-B14F-AD3559243F08}" type="presParOf" srcId="{03786EF1-D3DB-48F6-B8BC-F5DAD1535BE3}" destId="{42AA2C8B-5A3B-4809-8F39-B4F839325D5C}" srcOrd="1" destOrd="0" presId="urn:microsoft.com/office/officeart/2005/8/layout/lProcess2"/>
    <dgm:cxn modelId="{E5B810C2-6A01-4694-B245-6099BCA32514}" type="presParOf" srcId="{03786EF1-D3DB-48F6-B8BC-F5DAD1535BE3}" destId="{0DF747A8-6D7B-44B2-8649-2DF4B5722384}" srcOrd="2" destOrd="0" presId="urn:microsoft.com/office/officeart/2005/8/layout/lProcess2"/>
    <dgm:cxn modelId="{C1BC2ADF-2357-4CCC-AAFF-8C99FC9BFBE8}" type="presParOf" srcId="{0DF747A8-6D7B-44B2-8649-2DF4B5722384}" destId="{8C5C8341-ECDF-4A4F-96D6-9784970574EB}" srcOrd="0" destOrd="0" presId="urn:microsoft.com/office/officeart/2005/8/layout/lProcess2"/>
    <dgm:cxn modelId="{C5DF7DDF-7F70-47D8-AE69-D4CABA818B66}" type="presParOf" srcId="{8C5C8341-ECDF-4A4F-96D6-9784970574EB}" destId="{7E27229C-86E9-4E51-96C9-51D3CF419A84}" srcOrd="0" destOrd="0" presId="urn:microsoft.com/office/officeart/2005/8/layout/lProcess2"/>
    <dgm:cxn modelId="{78387AD9-28A2-482E-A160-9AB86F473AE2}" type="presParOf" srcId="{8C5C8341-ECDF-4A4F-96D6-9784970574EB}" destId="{CD7568B7-A49A-4804-AD59-529597BED8D2}" srcOrd="1" destOrd="0" presId="urn:microsoft.com/office/officeart/2005/8/layout/lProcess2"/>
    <dgm:cxn modelId="{7D092B1F-74D4-4297-AD7B-1E52D6D874BB}" type="presParOf" srcId="{8C5C8341-ECDF-4A4F-96D6-9784970574EB}" destId="{D232C782-9911-49A6-8B10-B903D50958F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57E12-B1AF-40D3-843C-8F2EC64CA89E}">
      <dsp:nvSpPr>
        <dsp:cNvPr id="0" name=""/>
        <dsp:cNvSpPr/>
      </dsp:nvSpPr>
      <dsp:spPr>
        <a:xfrm>
          <a:off x="587" y="0"/>
          <a:ext cx="1527446" cy="2538663"/>
        </a:xfrm>
        <a:prstGeom prst="roundRect">
          <a:avLst>
            <a:gd name="adj" fmla="val 10000"/>
          </a:avLst>
        </a:prstGeom>
        <a:solidFill>
          <a:srgbClr val="FDB566"/>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Screening</a:t>
          </a:r>
          <a:endParaRPr lang="en-US" sz="2100" kern="1200" dirty="0"/>
        </a:p>
      </dsp:txBody>
      <dsp:txXfrm>
        <a:off x="587" y="0"/>
        <a:ext cx="1527446" cy="761598"/>
      </dsp:txXfrm>
    </dsp:sp>
    <dsp:sp modelId="{AD9ED456-1D31-4CC2-8ECD-1D95A8F407D0}">
      <dsp:nvSpPr>
        <dsp:cNvPr id="0" name=""/>
        <dsp:cNvSpPr/>
      </dsp:nvSpPr>
      <dsp:spPr>
        <a:xfrm>
          <a:off x="153332" y="762342"/>
          <a:ext cx="1221957" cy="7654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Screen</a:t>
          </a:r>
          <a:endParaRPr lang="en-US" sz="2000" kern="1200" dirty="0"/>
        </a:p>
      </dsp:txBody>
      <dsp:txXfrm>
        <a:off x="175751" y="784761"/>
        <a:ext cx="1177119" cy="720603"/>
      </dsp:txXfrm>
    </dsp:sp>
    <dsp:sp modelId="{0677AF4D-FB70-46FA-B5FC-B0F86DD1016F}">
      <dsp:nvSpPr>
        <dsp:cNvPr id="0" name=""/>
        <dsp:cNvSpPr/>
      </dsp:nvSpPr>
      <dsp:spPr>
        <a:xfrm>
          <a:off x="153332" y="1645544"/>
          <a:ext cx="1221957" cy="7654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Screen</a:t>
          </a:r>
          <a:endParaRPr lang="en-US" sz="2000" kern="1200" dirty="0"/>
        </a:p>
      </dsp:txBody>
      <dsp:txXfrm>
        <a:off x="175751" y="1667963"/>
        <a:ext cx="1177119" cy="720603"/>
      </dsp:txXfrm>
    </dsp:sp>
    <dsp:sp modelId="{F6998AD7-9F95-448B-81F1-8E97A28F0EA9}">
      <dsp:nvSpPr>
        <dsp:cNvPr id="0" name=""/>
        <dsp:cNvSpPr/>
      </dsp:nvSpPr>
      <dsp:spPr>
        <a:xfrm>
          <a:off x="1642592" y="0"/>
          <a:ext cx="1527446" cy="2538663"/>
        </a:xfrm>
        <a:prstGeom prst="roundRect">
          <a:avLst>
            <a:gd name="adj" fmla="val 10000"/>
          </a:avLst>
        </a:prstGeom>
        <a:solidFill>
          <a:schemeClr val="accent3">
            <a:lumMod val="60000"/>
            <a:lumOff val="40000"/>
          </a:schemeClr>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Double-blind</a:t>
          </a:r>
          <a:endParaRPr lang="en-US" sz="2100" kern="1200" dirty="0"/>
        </a:p>
      </dsp:txBody>
      <dsp:txXfrm>
        <a:off x="1642592" y="0"/>
        <a:ext cx="1527446" cy="761598"/>
      </dsp:txXfrm>
    </dsp:sp>
    <dsp:sp modelId="{8664F110-0666-480F-897E-56977EB38D80}">
      <dsp:nvSpPr>
        <dsp:cNvPr id="0" name=""/>
        <dsp:cNvSpPr/>
      </dsp:nvSpPr>
      <dsp:spPr>
        <a:xfrm>
          <a:off x="1795336" y="762342"/>
          <a:ext cx="1221957" cy="7654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Treatment A </a:t>
          </a:r>
          <a:endParaRPr lang="en-US" sz="2000" kern="1200" dirty="0"/>
        </a:p>
      </dsp:txBody>
      <dsp:txXfrm>
        <a:off x="1817755" y="784761"/>
        <a:ext cx="1177119" cy="720603"/>
      </dsp:txXfrm>
    </dsp:sp>
    <dsp:sp modelId="{530FF741-1497-42A6-8DEC-D2BF61289BA6}">
      <dsp:nvSpPr>
        <dsp:cNvPr id="0" name=""/>
        <dsp:cNvSpPr/>
      </dsp:nvSpPr>
      <dsp:spPr>
        <a:xfrm>
          <a:off x="1795336" y="1645544"/>
          <a:ext cx="1221957" cy="7654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Placebo</a:t>
          </a:r>
          <a:endParaRPr lang="en-US" sz="2000" kern="1200" dirty="0"/>
        </a:p>
      </dsp:txBody>
      <dsp:txXfrm>
        <a:off x="1817755" y="1667963"/>
        <a:ext cx="1177119" cy="720603"/>
      </dsp:txXfrm>
    </dsp:sp>
    <dsp:sp modelId="{252C726D-790A-4115-A54C-675144EB0879}">
      <dsp:nvSpPr>
        <dsp:cNvPr id="0" name=""/>
        <dsp:cNvSpPr/>
      </dsp:nvSpPr>
      <dsp:spPr>
        <a:xfrm>
          <a:off x="3284597" y="0"/>
          <a:ext cx="1527446" cy="2538663"/>
        </a:xfrm>
        <a:prstGeom prst="roundRect">
          <a:avLst>
            <a:gd name="adj" fmla="val 10000"/>
          </a:avLst>
        </a:prstGeom>
        <a:solidFill>
          <a:srgbClr val="FDE97F"/>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Follow-up</a:t>
          </a:r>
          <a:endParaRPr lang="en-US" sz="2100" kern="1200" dirty="0"/>
        </a:p>
      </dsp:txBody>
      <dsp:txXfrm>
        <a:off x="3284597" y="0"/>
        <a:ext cx="1527446" cy="761598"/>
      </dsp:txXfrm>
    </dsp:sp>
    <dsp:sp modelId="{7E27229C-86E9-4E51-96C9-51D3CF419A84}">
      <dsp:nvSpPr>
        <dsp:cNvPr id="0" name=""/>
        <dsp:cNvSpPr/>
      </dsp:nvSpPr>
      <dsp:spPr>
        <a:xfrm>
          <a:off x="3437341" y="762342"/>
          <a:ext cx="1221957" cy="7654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Follow Up</a:t>
          </a:r>
          <a:endParaRPr lang="en-US" sz="2000" kern="1200" dirty="0"/>
        </a:p>
      </dsp:txBody>
      <dsp:txXfrm>
        <a:off x="3459760" y="784761"/>
        <a:ext cx="1177119" cy="720603"/>
      </dsp:txXfrm>
    </dsp:sp>
    <dsp:sp modelId="{D232C782-9911-49A6-8B10-B903D50958F3}">
      <dsp:nvSpPr>
        <dsp:cNvPr id="0" name=""/>
        <dsp:cNvSpPr/>
      </dsp:nvSpPr>
      <dsp:spPr>
        <a:xfrm>
          <a:off x="3437341" y="1645544"/>
          <a:ext cx="1221957" cy="7654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Follow Up</a:t>
          </a:r>
          <a:endParaRPr lang="en-US" sz="2000" kern="1200" dirty="0"/>
        </a:p>
      </dsp:txBody>
      <dsp:txXfrm>
        <a:off x="3459760" y="1667963"/>
        <a:ext cx="1177119" cy="72060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6ACDD-C55B-4FC4-89E7-E9F98F22F217}" type="datetimeFigureOut">
              <a:rPr lang="en-US" smtClean="0"/>
              <a:t>11/6/2017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4190E-9D7B-4847-98AB-991B2B42748F}" type="slidenum">
              <a:rPr lang="en-US" smtClean="0"/>
              <a:t>‹#›</a:t>
            </a:fld>
            <a:endParaRPr lang="en-US" dirty="0"/>
          </a:p>
        </p:txBody>
      </p:sp>
    </p:spTree>
    <p:extLst>
      <p:ext uri="{BB962C8B-B14F-4D97-AF65-F5344CB8AC3E}">
        <p14:creationId xmlns:p14="http://schemas.microsoft.com/office/powerpoint/2010/main" val="32890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86145A3-EC29-4AFF-8F97-98F05D365E33}" type="slidenum">
              <a:rPr lang="en-GB" smtClean="0"/>
              <a:pPr/>
              <a:t>6</a:t>
            </a:fld>
            <a:endParaRPr lang="en-GB"/>
          </a:p>
        </p:txBody>
      </p:sp>
    </p:spTree>
    <p:extLst>
      <p:ext uri="{BB962C8B-B14F-4D97-AF65-F5344CB8AC3E}">
        <p14:creationId xmlns:p14="http://schemas.microsoft.com/office/powerpoint/2010/main" val="3850704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86145A3-EC29-4AFF-8F97-98F05D365E33}" type="slidenum">
              <a:rPr lang="en-GB" smtClean="0"/>
              <a:pPr/>
              <a:t>15</a:t>
            </a:fld>
            <a:endParaRPr lang="en-GB"/>
          </a:p>
        </p:txBody>
      </p:sp>
    </p:spTree>
    <p:extLst>
      <p:ext uri="{BB962C8B-B14F-4D97-AF65-F5344CB8AC3E}">
        <p14:creationId xmlns:p14="http://schemas.microsoft.com/office/powerpoint/2010/main" val="2482361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86145A3-EC29-4AFF-8F97-98F05D365E33}" type="slidenum">
              <a:rPr lang="en-GB" smtClean="0"/>
              <a:pPr/>
              <a:t>17</a:t>
            </a:fld>
            <a:endParaRPr lang="en-GB"/>
          </a:p>
        </p:txBody>
      </p:sp>
    </p:spTree>
    <p:extLst>
      <p:ext uri="{BB962C8B-B14F-4D97-AF65-F5344CB8AC3E}">
        <p14:creationId xmlns:p14="http://schemas.microsoft.com/office/powerpoint/2010/main" val="3350154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86145A3-EC29-4AFF-8F97-98F05D365E33}" type="slidenum">
              <a:rPr lang="en-GB" smtClean="0"/>
              <a:pPr/>
              <a:t>18</a:t>
            </a:fld>
            <a:endParaRPr lang="en-GB"/>
          </a:p>
        </p:txBody>
      </p:sp>
    </p:spTree>
    <p:extLst>
      <p:ext uri="{BB962C8B-B14F-4D97-AF65-F5344CB8AC3E}">
        <p14:creationId xmlns:p14="http://schemas.microsoft.com/office/powerpoint/2010/main" val="226429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86145A3-EC29-4AFF-8F97-98F05D365E33}" type="slidenum">
              <a:rPr lang="en-GB" smtClean="0"/>
              <a:pPr/>
              <a:t>19</a:t>
            </a:fld>
            <a:endParaRPr lang="en-GB"/>
          </a:p>
        </p:txBody>
      </p:sp>
    </p:spTree>
    <p:extLst>
      <p:ext uri="{BB962C8B-B14F-4D97-AF65-F5344CB8AC3E}">
        <p14:creationId xmlns:p14="http://schemas.microsoft.com/office/powerpoint/2010/main" val="3383714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86145A3-EC29-4AFF-8F97-98F05D365E33}" type="slidenum">
              <a:rPr lang="en-GB" smtClean="0"/>
              <a:pPr/>
              <a:t>20</a:t>
            </a:fld>
            <a:endParaRPr lang="en-GB"/>
          </a:p>
        </p:txBody>
      </p:sp>
    </p:spTree>
    <p:extLst>
      <p:ext uri="{BB962C8B-B14F-4D97-AF65-F5344CB8AC3E}">
        <p14:creationId xmlns:p14="http://schemas.microsoft.com/office/powerpoint/2010/main" val="3517159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86145A3-EC29-4AFF-8F97-98F05D365E33}" type="slidenum">
              <a:rPr lang="en-GB" smtClean="0"/>
              <a:pPr/>
              <a:t>21</a:t>
            </a:fld>
            <a:endParaRPr lang="en-GB"/>
          </a:p>
        </p:txBody>
      </p:sp>
    </p:spTree>
    <p:extLst>
      <p:ext uri="{BB962C8B-B14F-4D97-AF65-F5344CB8AC3E}">
        <p14:creationId xmlns:p14="http://schemas.microsoft.com/office/powerpoint/2010/main" val="4245474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86145A3-EC29-4AFF-8F97-98F05D365E33}" type="slidenum">
              <a:rPr lang="en-GB" smtClean="0"/>
              <a:pPr/>
              <a:t>22</a:t>
            </a:fld>
            <a:endParaRPr lang="en-GB"/>
          </a:p>
        </p:txBody>
      </p:sp>
    </p:spTree>
    <p:extLst>
      <p:ext uri="{BB962C8B-B14F-4D97-AF65-F5344CB8AC3E}">
        <p14:creationId xmlns:p14="http://schemas.microsoft.com/office/powerpoint/2010/main" val="3863189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86145A3-EC29-4AFF-8F97-98F05D365E33}" type="slidenum">
              <a:rPr lang="en-GB" smtClean="0"/>
              <a:pPr/>
              <a:t>23</a:t>
            </a:fld>
            <a:endParaRPr lang="en-GB"/>
          </a:p>
        </p:txBody>
      </p:sp>
    </p:spTree>
    <p:extLst>
      <p:ext uri="{BB962C8B-B14F-4D97-AF65-F5344CB8AC3E}">
        <p14:creationId xmlns:p14="http://schemas.microsoft.com/office/powerpoint/2010/main" val="2578589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86145A3-EC29-4AFF-8F97-98F05D365E33}" type="slidenum">
              <a:rPr lang="en-GB" smtClean="0"/>
              <a:pPr/>
              <a:t>7</a:t>
            </a:fld>
            <a:endParaRPr lang="en-GB"/>
          </a:p>
        </p:txBody>
      </p:sp>
    </p:spTree>
    <p:extLst>
      <p:ext uri="{BB962C8B-B14F-4D97-AF65-F5344CB8AC3E}">
        <p14:creationId xmlns:p14="http://schemas.microsoft.com/office/powerpoint/2010/main" val="17140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86145A3-EC29-4AFF-8F97-98F05D365E33}" type="slidenum">
              <a:rPr lang="en-GB" smtClean="0"/>
              <a:pPr/>
              <a:t>8</a:t>
            </a:fld>
            <a:endParaRPr lang="en-GB"/>
          </a:p>
        </p:txBody>
      </p:sp>
    </p:spTree>
    <p:extLst>
      <p:ext uri="{BB962C8B-B14F-4D97-AF65-F5344CB8AC3E}">
        <p14:creationId xmlns:p14="http://schemas.microsoft.com/office/powerpoint/2010/main" val="235338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86145A3-EC29-4AFF-8F97-98F05D365E33}" type="slidenum">
              <a:rPr lang="en-GB" smtClean="0"/>
              <a:pPr/>
              <a:t>9</a:t>
            </a:fld>
            <a:endParaRPr lang="en-GB"/>
          </a:p>
        </p:txBody>
      </p:sp>
    </p:spTree>
    <p:extLst>
      <p:ext uri="{BB962C8B-B14F-4D97-AF65-F5344CB8AC3E}">
        <p14:creationId xmlns:p14="http://schemas.microsoft.com/office/powerpoint/2010/main" val="2886591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Link to IE domain</a:t>
            </a:r>
          </a:p>
          <a:p>
            <a:pPr lvl="1"/>
            <a:r>
              <a:rPr lang="en-GB" dirty="0" smtClean="0"/>
              <a:t>STUDYID, IECAT, IETESTCD, IETEST</a:t>
            </a:r>
          </a:p>
          <a:p>
            <a:pPr lvl="1"/>
            <a:r>
              <a:rPr lang="en-US" dirty="0" smtClean="0"/>
              <a:t>Subject IETEST/IETESTDC must match Trial Inclusion/Exclusion IETEST/IETESTCD</a:t>
            </a:r>
            <a:endParaRPr lang="en-GB" dirty="0" smtClean="0"/>
          </a:p>
          <a:p>
            <a:pPr lvl="1"/>
            <a:r>
              <a:rPr lang="en-GB" dirty="0" smtClean="0"/>
              <a:t>Best to create TI first, before you tackle IE</a:t>
            </a:r>
          </a:p>
          <a:p>
            <a:r>
              <a:rPr lang="en-GB" dirty="0" smtClean="0"/>
              <a:t>Common questions:</a:t>
            </a:r>
          </a:p>
          <a:p>
            <a:pPr lvl="1"/>
            <a:r>
              <a:rPr lang="en-GB" dirty="0" smtClean="0"/>
              <a:t>How to truncate if &gt;200 characters?</a:t>
            </a:r>
          </a:p>
          <a:p>
            <a:pPr lvl="1"/>
            <a:r>
              <a:rPr lang="en-US" dirty="0" smtClean="0"/>
              <a:t>Truncation – potential for duplicate IETEST values</a:t>
            </a:r>
            <a:endParaRPr lang="en-GB" dirty="0" smtClean="0"/>
          </a:p>
          <a:p>
            <a:pPr lvl="1"/>
            <a:r>
              <a:rPr lang="en-GB" dirty="0" smtClean="0"/>
              <a:t>Protocol amendment: do we need to add to TI only the changed criteria or all criteria?</a:t>
            </a:r>
          </a:p>
          <a:p>
            <a:pPr lvl="1"/>
            <a:r>
              <a:rPr lang="en-GB" dirty="0" smtClean="0"/>
              <a:t>Local amendment</a:t>
            </a:r>
          </a:p>
        </p:txBody>
      </p:sp>
      <p:sp>
        <p:nvSpPr>
          <p:cNvPr id="4" name="Slide Number Placeholder 3"/>
          <p:cNvSpPr>
            <a:spLocks noGrp="1"/>
          </p:cNvSpPr>
          <p:nvPr>
            <p:ph type="sldNum" sz="quarter" idx="10"/>
          </p:nvPr>
        </p:nvSpPr>
        <p:spPr/>
        <p:txBody>
          <a:bodyPr/>
          <a:lstStyle/>
          <a:p>
            <a:fld id="{886145A3-EC29-4AFF-8F97-98F05D365E33}" type="slidenum">
              <a:rPr lang="en-GB" smtClean="0"/>
              <a:pPr/>
              <a:t>10</a:t>
            </a:fld>
            <a:endParaRPr lang="en-GB"/>
          </a:p>
        </p:txBody>
      </p:sp>
    </p:spTree>
    <p:extLst>
      <p:ext uri="{BB962C8B-B14F-4D97-AF65-F5344CB8AC3E}">
        <p14:creationId xmlns:p14="http://schemas.microsoft.com/office/powerpoint/2010/main" val="2807965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86145A3-EC29-4AFF-8F97-98F05D365E33}" type="slidenum">
              <a:rPr lang="en-GB" smtClean="0"/>
              <a:pPr/>
              <a:t>11</a:t>
            </a:fld>
            <a:endParaRPr lang="en-GB"/>
          </a:p>
        </p:txBody>
      </p:sp>
    </p:spTree>
    <p:extLst>
      <p:ext uri="{BB962C8B-B14F-4D97-AF65-F5344CB8AC3E}">
        <p14:creationId xmlns:p14="http://schemas.microsoft.com/office/powerpoint/2010/main" val="2101096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86145A3-EC29-4AFF-8F97-98F05D365E33}" type="slidenum">
              <a:rPr lang="en-GB" smtClean="0"/>
              <a:pPr/>
              <a:t>12</a:t>
            </a:fld>
            <a:endParaRPr lang="en-GB"/>
          </a:p>
        </p:txBody>
      </p:sp>
    </p:spTree>
    <p:extLst>
      <p:ext uri="{BB962C8B-B14F-4D97-AF65-F5344CB8AC3E}">
        <p14:creationId xmlns:p14="http://schemas.microsoft.com/office/powerpoint/2010/main" val="4087794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Create Subject Visits dataset from Visit based SDTM datasets</a:t>
            </a:r>
            <a:endParaRPr lang="en-GB" dirty="0" smtClean="0"/>
          </a:p>
          <a:p>
            <a:endParaRPr lang="en-GB" dirty="0"/>
          </a:p>
        </p:txBody>
      </p:sp>
      <p:sp>
        <p:nvSpPr>
          <p:cNvPr id="4" name="Slide Number Placeholder 3"/>
          <p:cNvSpPr>
            <a:spLocks noGrp="1"/>
          </p:cNvSpPr>
          <p:nvPr>
            <p:ph type="sldNum" sz="quarter" idx="10"/>
          </p:nvPr>
        </p:nvSpPr>
        <p:spPr/>
        <p:txBody>
          <a:bodyPr/>
          <a:lstStyle/>
          <a:p>
            <a:fld id="{886145A3-EC29-4AFF-8F97-98F05D365E33}" type="slidenum">
              <a:rPr lang="en-GB" smtClean="0"/>
              <a:pPr/>
              <a:t>13</a:t>
            </a:fld>
            <a:endParaRPr lang="en-GB"/>
          </a:p>
        </p:txBody>
      </p:sp>
    </p:spTree>
    <p:extLst>
      <p:ext uri="{BB962C8B-B14F-4D97-AF65-F5344CB8AC3E}">
        <p14:creationId xmlns:p14="http://schemas.microsoft.com/office/powerpoint/2010/main" val="1579122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86145A3-EC29-4AFF-8F97-98F05D365E33}" type="slidenum">
              <a:rPr lang="en-GB" smtClean="0"/>
              <a:pPr/>
              <a:t>14</a:t>
            </a:fld>
            <a:endParaRPr lang="en-GB"/>
          </a:p>
        </p:txBody>
      </p:sp>
    </p:spTree>
    <p:extLst>
      <p:ext uri="{BB962C8B-B14F-4D97-AF65-F5344CB8AC3E}">
        <p14:creationId xmlns:p14="http://schemas.microsoft.com/office/powerpoint/2010/main" val="2668296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2" name="Title 1"/>
          <p:cNvSpPr>
            <a:spLocks noGrp="1"/>
          </p:cNvSpPr>
          <p:nvPr>
            <p:ph type="ctrTitle"/>
          </p:nvPr>
        </p:nvSpPr>
        <p:spPr>
          <a:xfrm>
            <a:off x="381003" y="1560458"/>
            <a:ext cx="7157083" cy="397764"/>
          </a:xfrm>
        </p:spPr>
        <p:txBody>
          <a:bodyPr>
            <a:noAutofit/>
          </a:bodyPr>
          <a:lstStyle>
            <a:lvl1pPr algn="l">
              <a:defRPr sz="2300">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81003" y="2006850"/>
            <a:ext cx="7157083" cy="342900"/>
          </a:xfrm>
        </p:spPr>
        <p:txBody>
          <a:bodyPr>
            <a:noAutofit/>
          </a:bodyPr>
          <a:lstStyle>
            <a:lvl1pPr marL="0" indent="0" algn="l">
              <a:buNone/>
              <a:defRPr sz="18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18" name="Text Placeholder 5"/>
          <p:cNvSpPr>
            <a:spLocks noGrp="1"/>
          </p:cNvSpPr>
          <p:nvPr>
            <p:ph type="body" sz="quarter" idx="11" hasCustomPrompt="1"/>
          </p:nvPr>
        </p:nvSpPr>
        <p:spPr>
          <a:xfrm>
            <a:off x="399646" y="4409776"/>
            <a:ext cx="1856666" cy="301760"/>
          </a:xfrm>
        </p:spPr>
        <p:txBody>
          <a:bodyPr>
            <a:noAutofit/>
          </a:bodyPr>
          <a:lstStyle>
            <a:lvl1pPr marL="0" indent="0">
              <a:buNone/>
              <a:defRPr sz="1400">
                <a:solidFill>
                  <a:schemeClr val="bg1"/>
                </a:solidFill>
                <a:latin typeface="+mj-lt"/>
              </a:defRPr>
            </a:lvl1pPr>
          </a:lstStyle>
          <a:p>
            <a:pPr lvl="0"/>
            <a:r>
              <a:rPr lang="en-US" dirty="0" smtClean="0"/>
              <a:t>Insert Date</a:t>
            </a: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099471"/>
            <a:ext cx="1840877" cy="843880"/>
          </a:xfrm>
          <a:prstGeom prst="rect">
            <a:avLst/>
          </a:prstGeom>
        </p:spPr>
      </p:pic>
      <p:sp>
        <p:nvSpPr>
          <p:cNvPr id="16" name="TextBox 15"/>
          <p:cNvSpPr txBox="1"/>
          <p:nvPr/>
        </p:nvSpPr>
        <p:spPr>
          <a:xfrm>
            <a:off x="6780738" y="4788205"/>
            <a:ext cx="2210862" cy="200055"/>
          </a:xfrm>
          <a:prstGeom prst="rect">
            <a:avLst/>
          </a:prstGeom>
          <a:noFill/>
        </p:spPr>
        <p:txBody>
          <a:bodyPr wrap="none" rtlCol="0">
            <a:spAutoFit/>
          </a:bodyPr>
          <a:lstStyle/>
          <a:p>
            <a:pPr algn="r"/>
            <a:r>
              <a:rPr lang="en-US" sz="700" dirty="0" smtClean="0">
                <a:solidFill>
                  <a:prstClr val="white"/>
                </a:solidFill>
                <a:latin typeface="+mj-lt"/>
              </a:rPr>
              <a:t>|   Copyright </a:t>
            </a:r>
            <a:r>
              <a:rPr lang="en-US" sz="700" dirty="0">
                <a:solidFill>
                  <a:prstClr val="white"/>
                </a:solidFill>
                <a:latin typeface="+mj-lt"/>
              </a:rPr>
              <a:t>© </a:t>
            </a:r>
            <a:r>
              <a:rPr lang="en-US" sz="700" dirty="0" smtClean="0">
                <a:solidFill>
                  <a:prstClr val="white"/>
                </a:solidFill>
                <a:latin typeface="+mj-lt"/>
              </a:rPr>
              <a:t>2017 Tata Consultancy Services Limited</a:t>
            </a:r>
            <a:endParaRPr lang="en-US" sz="700" dirty="0">
              <a:solidFill>
                <a:prstClr val="white"/>
              </a:solidFill>
              <a:latin typeface="+mj-lt"/>
            </a:endParaRPr>
          </a:p>
        </p:txBody>
      </p:sp>
      <p:sp>
        <p:nvSpPr>
          <p:cNvPr id="20" name="Text Placeholder 4"/>
          <p:cNvSpPr>
            <a:spLocks noGrp="1"/>
          </p:cNvSpPr>
          <p:nvPr>
            <p:ph type="body" sz="quarter" idx="14" hasCustomPrompt="1"/>
          </p:nvPr>
        </p:nvSpPr>
        <p:spPr>
          <a:xfrm>
            <a:off x="4610100" y="4787739"/>
            <a:ext cx="2286000" cy="152400"/>
          </a:xfrm>
        </p:spPr>
        <p:txBody>
          <a:bodyPr wrap="none">
            <a:noAutofit/>
          </a:bodyPr>
          <a:lstStyle>
            <a:lvl1pPr marL="0" indent="0" algn="r">
              <a:buNone/>
              <a:defRPr sz="800">
                <a:solidFill>
                  <a:schemeClr val="bg1"/>
                </a:solidFill>
                <a:latin typeface="+mj-lt"/>
              </a:defRPr>
            </a:lvl1pPr>
          </a:lstStyle>
          <a:p>
            <a:pPr lvl="0"/>
            <a:r>
              <a:rPr lang="en-US" dirty="0" smtClean="0"/>
              <a:t>Click to add Information Classification</a:t>
            </a:r>
            <a:endParaRPr lang="en-US" dirty="0"/>
          </a:p>
        </p:txBody>
      </p:sp>
      <p:grpSp>
        <p:nvGrpSpPr>
          <p:cNvPr id="19" name="Group 18"/>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2" name="Group 15"/>
            <p:cNvGrpSpPr/>
            <p:nvPr/>
          </p:nvGrpSpPr>
          <p:grpSpPr>
            <a:xfrm>
              <a:off x="285753" y="250031"/>
              <a:ext cx="1670572" cy="84203"/>
              <a:chOff x="68096" y="6650480"/>
              <a:chExt cx="2503487" cy="127000"/>
            </a:xfrm>
            <a:solidFill>
              <a:schemeClr val="bg1"/>
            </a:solidFill>
          </p:grpSpPr>
          <p:sp>
            <p:nvSpPr>
              <p:cNvPr id="30" name="Freeform 29"/>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2" name="Freeform 3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3" name="Freeform 3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8" name="Freeform 2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560146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le slide with Visual">
    <p:spTree>
      <p:nvGrpSpPr>
        <p:cNvPr id="1" name=""/>
        <p:cNvGrpSpPr/>
        <p:nvPr/>
      </p:nvGrpSpPr>
      <p:grpSpPr>
        <a:xfrm>
          <a:off x="0" y="0"/>
          <a:ext cx="0" cy="0"/>
          <a:chOff x="0" y="0"/>
          <a:chExt cx="0" cy="0"/>
        </a:xfrm>
      </p:grpSpPr>
      <p:pic>
        <p:nvPicPr>
          <p:cNvPr id="9218" name="Picture 2" descr="R:\Template\Final Image 240614_9-16_Lowres\16-9 B\148053291.jpg"/>
          <p:cNvPicPr>
            <a:picLocks noChangeAspect="1" noChangeArrowheads="1"/>
          </p:cNvPicPr>
          <p:nvPr/>
        </p:nvPicPr>
        <p:blipFill rotWithShape="1">
          <a:blip r:embed="rId2">
            <a:extLst>
              <a:ext uri="{28A0092B-C50C-407E-A947-70E740481C1C}">
                <a14:useLocalDpi xmlns:a14="http://schemas.microsoft.com/office/drawing/2010/main" val="0"/>
              </a:ext>
            </a:extLst>
          </a:blip>
          <a:srcRect t="7812" b="7812"/>
          <a:stretch/>
        </p:blipFill>
        <p:spPr bwMode="auto">
          <a:xfrm>
            <a:off x="0" y="2"/>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389514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p:txBody>
          <a:bodyPr>
            <a:noAutofit/>
          </a:bodyPr>
          <a:lstStyle>
            <a:lvl1pPr>
              <a:buClr>
                <a:srgbClr val="595959"/>
              </a:buClr>
              <a:defRPr/>
            </a:lvl1pPr>
            <a:lvl2pPr>
              <a:buClr>
                <a:srgbClr val="595959"/>
              </a:buClr>
              <a:defRPr/>
            </a:lvl2pPr>
            <a:lvl3pPr>
              <a:buClr>
                <a:srgbClr val="595959"/>
              </a:buClr>
              <a:defRPr/>
            </a:lvl3pPr>
            <a:lvl4pPr>
              <a:buClr>
                <a:srgbClr val="595959"/>
              </a:buCl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397247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3"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4193143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3340062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Content Placeholder 2"/>
          <p:cNvSpPr>
            <a:spLocks noGrp="1"/>
          </p:cNvSpPr>
          <p:nvPr>
            <p:ph sz="half" idx="1"/>
          </p:nvPr>
        </p:nvSpPr>
        <p:spPr>
          <a:xfrm>
            <a:off x="428172" y="891778"/>
            <a:ext cx="4038600" cy="3394472"/>
          </a:xfrm>
        </p:spPr>
        <p:txBody>
          <a:bodyPr>
            <a:noAutofit/>
          </a:bodyPr>
          <a:lstStyle>
            <a:lvl1pPr>
              <a:defRPr sz="1700"/>
            </a:lvl1pPr>
            <a:lvl2pPr>
              <a:defRPr sz="1500"/>
            </a:lvl2pPr>
            <a:lvl3pPr>
              <a:defRPr sz="1400"/>
            </a:lvl3pPr>
            <a:lvl4pPr>
              <a:defRPr sz="12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891778"/>
            <a:ext cx="4038600" cy="3394472"/>
          </a:xfrm>
        </p:spPr>
        <p:txBody>
          <a:bodyPr>
            <a:noAutofit/>
          </a:bodyPr>
          <a:lstStyle>
            <a:lvl1pPr>
              <a:defRPr sz="1700"/>
            </a:lvl1pPr>
            <a:lvl2pPr>
              <a:defRPr sz="1500"/>
            </a:lvl2pPr>
            <a:lvl3pPr>
              <a:defRPr sz="1400"/>
            </a:lvl3pPr>
            <a:lvl4pPr>
              <a:defRPr sz="12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3114405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14650"/>
            <a:ext cx="7772400" cy="466725"/>
          </a:xfrm>
        </p:spPr>
        <p:txBody>
          <a:bodyPr anchor="t">
            <a:noAutofit/>
          </a:bodyPr>
          <a:lstStyle>
            <a:lvl1pPr algn="ctr">
              <a:defRPr sz="21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6"/>
            <a:ext cx="7772400" cy="563165"/>
          </a:xfrm>
        </p:spPr>
        <p:txBody>
          <a:bodyPr anchor="b">
            <a:noAutofit/>
          </a:bodyPr>
          <a:lstStyle>
            <a:lvl1pPr marL="0" indent="0" algn="ctr">
              <a:buNone/>
              <a:defRPr sz="2100">
                <a:solidFill>
                  <a:schemeClr val="tx1"/>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2986901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28172" y="890588"/>
            <a:ext cx="4040188" cy="534590"/>
          </a:xfrm>
        </p:spPr>
        <p:txBody>
          <a:bodyPr anchor="b">
            <a:noAutofit/>
          </a:bodyPr>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28172" y="1437084"/>
            <a:ext cx="4040188" cy="2963466"/>
          </a:xfrm>
        </p:spPr>
        <p:txBody>
          <a:bodyPr>
            <a:noAutofit/>
          </a:bodyPr>
          <a:lstStyle>
            <a:lvl1pPr>
              <a:defRPr sz="17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8" y="890588"/>
            <a:ext cx="4041775" cy="534590"/>
          </a:xfrm>
        </p:spPr>
        <p:txBody>
          <a:bodyPr anchor="b">
            <a:noAutofit/>
          </a:bodyPr>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61138" y="1437084"/>
            <a:ext cx="4041775" cy="2963466"/>
          </a:xfrm>
        </p:spPr>
        <p:txBody>
          <a:bodyPr>
            <a:noAutofit/>
          </a:bodyPr>
          <a:lstStyle>
            <a:lvl1pPr>
              <a:defRPr sz="17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2579184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3" y="844154"/>
            <a:ext cx="3008313" cy="590549"/>
          </a:xfrm>
        </p:spPr>
        <p:txBody>
          <a:bodyPr anchor="b">
            <a:noAutofit/>
          </a:bodyPr>
          <a:lstStyle>
            <a:lvl1pPr algn="l">
              <a:defRPr sz="17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844154"/>
            <a:ext cx="5111750" cy="3899297"/>
          </a:xfrm>
        </p:spPr>
        <p:txBody>
          <a:bodyPr>
            <a:noAutofit/>
          </a:bodyPr>
          <a:lstStyle>
            <a:lvl1pPr>
              <a:defRPr sz="1700"/>
            </a:lvl1pPr>
            <a:lvl2pPr>
              <a:defRPr sz="1500"/>
            </a:lvl2pPr>
            <a:lvl3pPr>
              <a:defRPr sz="1400"/>
            </a:lvl3pPr>
            <a:lvl4pPr>
              <a:defRPr sz="12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3" y="1463278"/>
            <a:ext cx="3008313" cy="3280172"/>
          </a:xfrm>
        </p:spPr>
        <p:txBody>
          <a:bodyPr>
            <a:noAutofit/>
          </a:bodyPr>
          <a:lstStyle>
            <a:lvl1pPr marL="0" indent="0">
              <a:buNone/>
              <a:defRPr sz="17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1756026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57601"/>
            <a:ext cx="5486400" cy="425054"/>
          </a:xfrm>
        </p:spPr>
        <p:txBody>
          <a:bodyPr anchor="b">
            <a:noAutofit/>
          </a:bodyPr>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857251"/>
            <a:ext cx="5486400" cy="2745581"/>
          </a:xfrm>
        </p:spPr>
        <p:txBody>
          <a:bodyPr>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82654"/>
            <a:ext cx="5486400" cy="603647"/>
          </a:xfrm>
        </p:spPr>
        <p:txBody>
          <a:bodyPr>
            <a:no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1491152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100"/>
            </a:lvl1pPr>
          </a:lstStyle>
          <a:p>
            <a:r>
              <a:rPr lang="en-US" smtClean="0"/>
              <a:t>Click to edit Master title style</a:t>
            </a:r>
            <a:endParaRPr lang="en-US" dirty="0"/>
          </a:p>
        </p:txBody>
      </p:sp>
      <p:sp>
        <p:nvSpPr>
          <p:cNvPr id="3" name="Table Placeholder 2"/>
          <p:cNvSpPr>
            <a:spLocks noGrp="1"/>
          </p:cNvSpPr>
          <p:nvPr>
            <p:ph type="tbl" idx="1"/>
          </p:nvPr>
        </p:nvSpPr>
        <p:spPr>
          <a:xfrm>
            <a:off x="513304" y="892969"/>
            <a:ext cx="8370888" cy="992981"/>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134414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with Visual">
    <p:spTree>
      <p:nvGrpSpPr>
        <p:cNvPr id="1" name=""/>
        <p:cNvGrpSpPr/>
        <p:nvPr/>
      </p:nvGrpSpPr>
      <p:grpSpPr>
        <a:xfrm>
          <a:off x="0" y="0"/>
          <a:ext cx="0" cy="0"/>
          <a:chOff x="0" y="0"/>
          <a:chExt cx="0" cy="0"/>
        </a:xfrm>
      </p:grpSpPr>
      <p:pic>
        <p:nvPicPr>
          <p:cNvPr id="20" name="Picture 2" descr="R:\Template\Final Image 240614_9-16_Lowres\16-9 B\78161708.JPG"/>
          <p:cNvPicPr>
            <a:picLocks noChangeAspect="1" noChangeArrowheads="1"/>
          </p:cNvPicPr>
          <p:nvPr/>
        </p:nvPicPr>
        <p:blipFill rotWithShape="1">
          <a:blip r:embed="rId2">
            <a:extLst>
              <a:ext uri="{28A0092B-C50C-407E-A947-70E740481C1C}">
                <a14:useLocalDpi xmlns:a14="http://schemas.microsoft.com/office/drawing/2010/main" val="0"/>
              </a:ext>
            </a:extLst>
          </a:blip>
          <a:srcRect l="289" t="307" r="924" b="16653"/>
          <a:stretch/>
        </p:blipFill>
        <p:spPr bwMode="auto">
          <a:xfrm>
            <a:off x="0" y="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16" name="TextBox 15"/>
          <p:cNvSpPr txBox="1"/>
          <p:nvPr/>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
        <p:nvSpPr>
          <p:cNvPr id="17"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4976931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1144" y="876300"/>
            <a:ext cx="8428056" cy="3867150"/>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617605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891779"/>
            <a:ext cx="2057400" cy="3851672"/>
          </a:xfrm>
        </p:spPr>
        <p:txBody>
          <a:bodyPr vert="eaVert">
            <a:normAutofit/>
          </a:bodyPr>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3658" y="891779"/>
            <a:ext cx="6190342" cy="3851672"/>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3253475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l" defTabSz="685800" rtl="0" eaLnBrk="1" latinLnBrk="0" hangingPunct="1">
              <a:spcBef>
                <a:spcPct val="20000"/>
              </a:spcBef>
              <a:buClr>
                <a:srgbClr val="4E84C4"/>
              </a:buClr>
              <a:buFont typeface="Wingdings" pitchFamily="2" charset="2"/>
              <a:buChar char="§"/>
              <a:defRPr lang="en-US" sz="1650" kern="1200" dirty="0" smtClean="0">
                <a:solidFill>
                  <a:schemeClr val="bg2"/>
                </a:solidFill>
                <a:latin typeface="Myriad Pro" pitchFamily="34" charset="0"/>
                <a:ea typeface="+mn-ea"/>
                <a:cs typeface="+mn-cs"/>
              </a:defRPr>
            </a:lvl1pPr>
            <a:lvl2pPr algn="l" defTabSz="685800" rtl="0" eaLnBrk="1" latinLnBrk="0" hangingPunct="1">
              <a:spcBef>
                <a:spcPct val="20000"/>
              </a:spcBef>
              <a:buClr>
                <a:srgbClr val="4E84C4"/>
              </a:buClr>
              <a:buFont typeface="Myriad Pro" pitchFamily="34" charset="0"/>
              <a:buChar char="–"/>
              <a:defRPr lang="en-US" sz="1650" kern="1200" dirty="0" smtClean="0">
                <a:solidFill>
                  <a:schemeClr val="bg2"/>
                </a:solidFill>
                <a:latin typeface="Myriad Pro" pitchFamily="34" charset="0"/>
                <a:ea typeface="+mn-ea"/>
                <a:cs typeface="+mn-cs"/>
              </a:defRPr>
            </a:lvl2pPr>
          </a:lstStyle>
          <a:p>
            <a:pPr marL="257175" lvl="0" indent="-257175" algn="l" defTabSz="685800" rtl="0" eaLnBrk="1" latinLnBrk="0" hangingPunct="1">
              <a:spcBef>
                <a:spcPct val="20000"/>
              </a:spcBef>
              <a:buClr>
                <a:srgbClr val="4E84C4"/>
              </a:buClr>
              <a:buFont typeface="Wingdings" pitchFamily="2" charset="2"/>
              <a:buChar char="§"/>
            </a:pPr>
            <a:r>
              <a:rPr lang="en-US" smtClean="0"/>
              <a:t>Click to edit Master text styles</a:t>
            </a:r>
          </a:p>
          <a:p>
            <a:pPr marL="257175" lvl="1" indent="-257175" algn="l" defTabSz="685800" rtl="0" eaLnBrk="1" latinLnBrk="0" hangingPunct="1">
              <a:spcBef>
                <a:spcPct val="20000"/>
              </a:spcBef>
              <a:buClr>
                <a:srgbClr val="4E84C4"/>
              </a:buClr>
              <a:buFont typeface="Wingdings" pitchFamily="2" charset="2"/>
              <a:buChar char="§"/>
            </a:pPr>
            <a:r>
              <a:rPr lang="en-US" smtClean="0"/>
              <a:t>Second level</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237565717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a:xfrm>
            <a:off x="0" y="4800600"/>
            <a:ext cx="1905000" cy="342900"/>
          </a:xfrm>
          <a:prstGeom prst="rect">
            <a:avLst/>
          </a:prstGeom>
        </p:spPr>
        <p:txBody>
          <a:bodyPr/>
          <a:lstStyle>
            <a:lvl1pPr>
              <a:defRPr/>
            </a:lvl1pPr>
          </a:lstStyle>
          <a:p>
            <a:fld id="{D7FD8581-3CA4-4150-8556-9BF8C1BD5E9E}" type="datetime4">
              <a:rPr lang="en-GB" smtClean="0"/>
              <a:pPr/>
              <a:t>06 November 2017</a:t>
            </a:fld>
            <a:endParaRPr lang="en-GB"/>
          </a:p>
        </p:txBody>
      </p:sp>
      <p:sp>
        <p:nvSpPr>
          <p:cNvPr id="5" name="Footer Placeholder 4"/>
          <p:cNvSpPr>
            <a:spLocks noGrp="1"/>
          </p:cNvSpPr>
          <p:nvPr>
            <p:ph type="ftr" sz="quarter" idx="11"/>
          </p:nvPr>
        </p:nvSpPr>
        <p:spPr>
          <a:xfrm>
            <a:off x="3124200" y="4905217"/>
            <a:ext cx="2895600" cy="238283"/>
          </a:xfrm>
          <a:prstGeom prst="rect">
            <a:avLst/>
          </a:prstGeom>
        </p:spPr>
        <p:txBody>
          <a:bodyPr/>
          <a:lstStyle>
            <a:lvl1pPr>
              <a:defRPr/>
            </a:lvl1pPr>
          </a:lstStyle>
          <a:p>
            <a:endParaRPr lang="en-GB"/>
          </a:p>
        </p:txBody>
      </p:sp>
      <p:sp>
        <p:nvSpPr>
          <p:cNvPr id="6" name="Slide Number Placeholder 5"/>
          <p:cNvSpPr>
            <a:spLocks noGrp="1"/>
          </p:cNvSpPr>
          <p:nvPr>
            <p:ph type="sldNum" sz="quarter" idx="12"/>
          </p:nvPr>
        </p:nvSpPr>
        <p:spPr>
          <a:xfrm>
            <a:off x="7637517" y="4905217"/>
            <a:ext cx="909139" cy="238283"/>
          </a:xfrm>
          <a:prstGeom prst="rect">
            <a:avLst/>
          </a:prstGeom>
        </p:spPr>
        <p:txBody>
          <a:bodyPr/>
          <a:lstStyle>
            <a:lvl1pPr>
              <a:defRPr/>
            </a:lvl1pPr>
          </a:lstStyle>
          <a:p>
            <a:fld id="{CDB6A15D-C489-444F-8B07-C8C341C56754}" type="slidenum">
              <a:rPr lang="en-GB"/>
              <a:pPr/>
              <a:t>‹#›</a:t>
            </a:fld>
            <a:endParaRPr lang="en-GB"/>
          </a:p>
        </p:txBody>
      </p:sp>
    </p:spTree>
    <p:extLst>
      <p:ext uri="{BB962C8B-B14F-4D97-AF65-F5344CB8AC3E}">
        <p14:creationId xmlns:p14="http://schemas.microsoft.com/office/powerpoint/2010/main" val="306442101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parator Slide 1">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dirty="0"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7" name="Group 16"/>
          <p:cNvGrpSpPr/>
          <p:nvPr/>
        </p:nvGrpSpPr>
        <p:grpSpPr>
          <a:xfrm>
            <a:off x="285753" y="192882"/>
            <a:ext cx="8630823" cy="318254"/>
            <a:chOff x="285753" y="192882"/>
            <a:chExt cx="8630823" cy="318254"/>
          </a:xfrm>
        </p:grpSpPr>
        <p:sp>
          <p:nvSpPr>
            <p:cNvPr id="19"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2" name="Freeform 2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7" name="Freeform 26"/>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1" name="Freeform 20"/>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1408239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parator Slide 2">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379001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parator Slide 3">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2139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parator Slide 4">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621643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parator Slide 5">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28277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parator Slide 6">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37962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with Visual">
    <p:spTree>
      <p:nvGrpSpPr>
        <p:cNvPr id="1" name=""/>
        <p:cNvGrpSpPr/>
        <p:nvPr/>
      </p:nvGrpSpPr>
      <p:grpSpPr>
        <a:xfrm>
          <a:off x="0" y="0"/>
          <a:ext cx="0" cy="0"/>
          <a:chOff x="0" y="0"/>
          <a:chExt cx="0" cy="0"/>
        </a:xfrm>
      </p:grpSpPr>
      <p:pic>
        <p:nvPicPr>
          <p:cNvPr id="3075" name="Picture 3" descr="R:\Template\Final Image 240614_9-16_Lowres\16-9 B\200363998-001(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38" t="24335" b="374"/>
          <a:stretch/>
        </p:blipFill>
        <p:spPr bwMode="auto">
          <a:xfrm>
            <a:off x="1" y="4"/>
            <a:ext cx="9143998" cy="514349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5876360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1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with Visual">
    <p:spTree>
      <p:nvGrpSpPr>
        <p:cNvPr id="1" name=""/>
        <p:cNvGrpSpPr/>
        <p:nvPr/>
      </p:nvGrpSpPr>
      <p:grpSpPr>
        <a:xfrm>
          <a:off x="0" y="0"/>
          <a:ext cx="0" cy="0"/>
          <a:chOff x="0" y="0"/>
          <a:chExt cx="0" cy="0"/>
        </a:xfrm>
      </p:grpSpPr>
      <p:pic>
        <p:nvPicPr>
          <p:cNvPr id="4098" name="Picture 2" descr="R:\Template\Final Image 240614_9-16_Lowres\16-9 B\New Final GettyImages_medwt7053.jpg"/>
          <p:cNvPicPr>
            <a:picLocks noChangeAspect="1" noChangeArrowheads="1"/>
          </p:cNvPicPr>
          <p:nvPr/>
        </p:nvPicPr>
        <p:blipFill rotWithShape="1">
          <a:blip r:embed="rId2">
            <a:extLst>
              <a:ext uri="{28A0092B-C50C-407E-A947-70E740481C1C}">
                <a14:useLocalDpi xmlns:a14="http://schemas.microsoft.com/office/drawing/2010/main" val="0"/>
              </a:ext>
            </a:extLst>
          </a:blip>
          <a:srcRect t="17432" r="1162"/>
          <a:stretch/>
        </p:blipFill>
        <p:spPr bwMode="auto">
          <a:xfrm>
            <a:off x="1" y="2"/>
            <a:ext cx="9143998" cy="5143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372417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9_Title slide with Visual">
    <p:spTree>
      <p:nvGrpSpPr>
        <p:cNvPr id="1" name=""/>
        <p:cNvGrpSpPr/>
        <p:nvPr/>
      </p:nvGrpSpPr>
      <p:grpSpPr>
        <a:xfrm>
          <a:off x="0" y="0"/>
          <a:ext cx="0" cy="0"/>
          <a:chOff x="0" y="0"/>
          <a:chExt cx="0" cy="0"/>
        </a:xfrm>
      </p:grpSpPr>
      <p:pic>
        <p:nvPicPr>
          <p:cNvPr id="2050" name="Picture 2" descr="R:\Template\Final Image 240614_9-16_Lowres\16-9 B\Rowing-Close-up.jpg"/>
          <p:cNvPicPr>
            <a:picLocks noChangeAspect="1" noChangeArrowheads="1"/>
          </p:cNvPicPr>
          <p:nvPr/>
        </p:nvPicPr>
        <p:blipFill rotWithShape="1">
          <a:blip r:embed="rId2">
            <a:extLst>
              <a:ext uri="{28A0092B-C50C-407E-A947-70E740481C1C}">
                <a14:useLocalDpi xmlns:a14="http://schemas.microsoft.com/office/drawing/2010/main" val="0"/>
              </a:ext>
            </a:extLst>
          </a:blip>
          <a:srcRect t="13793" b="1568"/>
          <a:stretch/>
        </p:blipFill>
        <p:spPr bwMode="auto">
          <a:xfrm>
            <a:off x="-6636" y="0"/>
            <a:ext cx="9149731" cy="5143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55A51C">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263355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slide with Visual">
    <p:spTree>
      <p:nvGrpSpPr>
        <p:cNvPr id="1" name=""/>
        <p:cNvGrpSpPr/>
        <p:nvPr/>
      </p:nvGrpSpPr>
      <p:grpSpPr>
        <a:xfrm>
          <a:off x="0" y="0"/>
          <a:ext cx="0" cy="0"/>
          <a:chOff x="0" y="0"/>
          <a:chExt cx="0" cy="0"/>
        </a:xfrm>
      </p:grpSpPr>
      <p:pic>
        <p:nvPicPr>
          <p:cNvPr id="5122" name="Picture 2" descr="R:\Template\Final Image 240614_9-16_Lowres\16-9 B\Pict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3"/>
            <a:ext cx="9144000" cy="51434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84442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Title slide with Visual">
    <p:spTree>
      <p:nvGrpSpPr>
        <p:cNvPr id="1" name=""/>
        <p:cNvGrpSpPr/>
        <p:nvPr/>
      </p:nvGrpSpPr>
      <p:grpSpPr>
        <a:xfrm>
          <a:off x="0" y="0"/>
          <a:ext cx="0" cy="0"/>
          <a:chOff x="0" y="0"/>
          <a:chExt cx="0" cy="0"/>
        </a:xfrm>
      </p:grpSpPr>
      <p:pic>
        <p:nvPicPr>
          <p:cNvPr id="6146" name="Picture 2" descr="R:\Template\Final Image 240614_9-16_Lowres\16-9 B\Picture2-2.JPG"/>
          <p:cNvPicPr>
            <a:picLocks noChangeAspect="1" noChangeArrowheads="1"/>
          </p:cNvPicPr>
          <p:nvPr/>
        </p:nvPicPr>
        <p:blipFill rotWithShape="1">
          <a:blip r:embed="rId2">
            <a:extLst>
              <a:ext uri="{28A0092B-C50C-407E-A947-70E740481C1C}">
                <a14:useLocalDpi xmlns:a14="http://schemas.microsoft.com/office/drawing/2010/main" val="0"/>
              </a:ext>
            </a:extLst>
          </a:blip>
          <a:srcRect l="11419" t="5247" r="5248" b="11420"/>
          <a:stretch/>
        </p:blipFill>
        <p:spPr bwMode="auto">
          <a:xfrm>
            <a:off x="-1" y="2"/>
            <a:ext cx="9143999" cy="51434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92213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le slide with Visual">
    <p:spTree>
      <p:nvGrpSpPr>
        <p:cNvPr id="1" name=""/>
        <p:cNvGrpSpPr/>
        <p:nvPr/>
      </p:nvGrpSpPr>
      <p:grpSpPr>
        <a:xfrm>
          <a:off x="0" y="0"/>
          <a:ext cx="0" cy="0"/>
          <a:chOff x="0" y="0"/>
          <a:chExt cx="0" cy="0"/>
        </a:xfrm>
      </p:grpSpPr>
      <p:pic>
        <p:nvPicPr>
          <p:cNvPr id="7170" name="Picture 2" descr="R:\Template\Final Image 240614_9-16_Lowres\16-9 B\Picture3.JPG"/>
          <p:cNvPicPr>
            <a:picLocks noChangeAspect="1" noChangeArrowheads="1"/>
          </p:cNvPicPr>
          <p:nvPr/>
        </p:nvPicPr>
        <p:blipFill rotWithShape="1">
          <a:blip r:embed="rId2">
            <a:extLst>
              <a:ext uri="{28A0092B-C50C-407E-A947-70E740481C1C}">
                <a14:useLocalDpi xmlns:a14="http://schemas.microsoft.com/office/drawing/2010/main" val="0"/>
              </a:ext>
            </a:extLst>
          </a:blip>
          <a:srcRect t="12500" b="12500"/>
          <a:stretch/>
        </p:blipFill>
        <p:spPr bwMode="auto">
          <a:xfrm>
            <a:off x="1" y="3"/>
            <a:ext cx="9143998" cy="514349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04842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Title slide with Visual">
    <p:spTree>
      <p:nvGrpSpPr>
        <p:cNvPr id="1" name=""/>
        <p:cNvGrpSpPr/>
        <p:nvPr/>
      </p:nvGrpSpPr>
      <p:grpSpPr>
        <a:xfrm>
          <a:off x="0" y="0"/>
          <a:ext cx="0" cy="0"/>
          <a:chOff x="0" y="0"/>
          <a:chExt cx="0" cy="0"/>
        </a:xfrm>
      </p:grpSpPr>
      <p:pic>
        <p:nvPicPr>
          <p:cNvPr id="8194" name="Picture 2" descr="R:\Template\Final Image 240614_9-16_Lowres\16-9 B\Picture4.JPG"/>
          <p:cNvPicPr>
            <a:picLocks noChangeAspect="1" noChangeArrowheads="1"/>
          </p:cNvPicPr>
          <p:nvPr/>
        </p:nvPicPr>
        <p:blipFill rotWithShape="1">
          <a:blip r:embed="rId2">
            <a:extLst>
              <a:ext uri="{28A0092B-C50C-407E-A947-70E740481C1C}">
                <a14:useLocalDpi xmlns:a14="http://schemas.microsoft.com/office/drawing/2010/main" val="0"/>
              </a:ext>
            </a:extLst>
          </a:blip>
          <a:srcRect t="15469"/>
          <a:stretch/>
        </p:blipFill>
        <p:spPr bwMode="auto">
          <a:xfrm>
            <a:off x="0" y="3"/>
            <a:ext cx="9144000" cy="515302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F1A434">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70572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2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38"/>
            <a:ext cx="9144000" cy="590806"/>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mj-lt"/>
            </a:endParaRPr>
          </a:p>
        </p:txBody>
      </p:sp>
      <p:sp>
        <p:nvSpPr>
          <p:cNvPr id="2" name="Title Placeholder 1"/>
          <p:cNvSpPr>
            <a:spLocks noGrp="1"/>
          </p:cNvSpPr>
          <p:nvPr>
            <p:ph type="title"/>
          </p:nvPr>
        </p:nvSpPr>
        <p:spPr>
          <a:xfrm>
            <a:off x="403760" y="45555"/>
            <a:ext cx="8511639" cy="481985"/>
          </a:xfrm>
          <a:prstGeom prst="rect">
            <a:avLst/>
          </a:prstGeom>
        </p:spPr>
        <p:txBody>
          <a:bodyPr vert="horz" wrap="square" lIns="68580" tIns="34290" rIns="68580" bIns="3429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760" y="693709"/>
            <a:ext cx="8511639" cy="3394472"/>
          </a:xfrm>
          <a:prstGeom prst="rect">
            <a:avLst/>
          </a:prstGeom>
        </p:spPr>
        <p:txBody>
          <a:bodyPr vert="horz" lIns="68580" tIns="34290" rIns="68580" bIns="3429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lumMod val="50000"/>
                  </a:schemeClr>
                </a:solidFill>
                <a:latin typeface="+mj-lt"/>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lumMod val="50000"/>
                  </a:schemeClr>
                </a:solidFill>
                <a:latin typeface="+mj-lt"/>
                <a:ea typeface="+mn-ea"/>
                <a:cs typeface="Arial" pitchFamily="34" charset="0"/>
              </a:rPr>
              <a:t> </a:t>
            </a:r>
            <a:endParaRPr lang="en-US" sz="800" b="1" kern="1200" noProof="0" dirty="0">
              <a:solidFill>
                <a:schemeClr val="bg1">
                  <a:lumMod val="50000"/>
                </a:schemeClr>
              </a:solidFill>
              <a:latin typeface="+mj-lt"/>
              <a:ea typeface="+mn-ea"/>
              <a:cs typeface="Arial" pitchFamily="34" charset="0"/>
            </a:endParaRPr>
          </a:p>
        </p:txBody>
      </p:sp>
      <p:sp>
        <p:nvSpPr>
          <p:cNvPr id="11" name="Freeform 13"/>
          <p:cNvSpPr>
            <a:spLocks noEditPoints="1"/>
          </p:cNvSpPr>
          <p:nvPr/>
        </p:nvSpPr>
        <p:spPr bwMode="auto">
          <a:xfrm flipH="1">
            <a:off x="0" y="4737761"/>
            <a:ext cx="1647825" cy="409575"/>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68580" tIns="34290" rIns="68580" bIns="34290" numCol="1" anchor="t" anchorCtr="0" compatLnSpc="1">
            <a:prstTxWarp prst="textNoShape">
              <a:avLst/>
            </a:prstTxWarp>
          </a:bodyPr>
          <a:lstStyle/>
          <a:p>
            <a:pPr lvl="0"/>
            <a:endParaRPr lang="en-US" dirty="0">
              <a:latin typeface="+mj-lt"/>
            </a:endParaRPr>
          </a:p>
        </p:txBody>
      </p:sp>
      <p:sp>
        <p:nvSpPr>
          <p:cNvPr id="30" name="Freeform 29"/>
          <p:cNvSpPr>
            <a:spLocks noEditPoints="1"/>
          </p:cNvSpPr>
          <p:nvPr/>
        </p:nvSpPr>
        <p:spPr bwMode="auto">
          <a:xfrm>
            <a:off x="8425987" y="4944997"/>
            <a:ext cx="489413" cy="84203"/>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1" name="Freeform 30"/>
          <p:cNvSpPr>
            <a:spLocks noEditPoints="1"/>
          </p:cNvSpPr>
          <p:nvPr/>
        </p:nvSpPr>
        <p:spPr bwMode="auto">
          <a:xfrm>
            <a:off x="7615596" y="4944997"/>
            <a:ext cx="780730" cy="84203"/>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2" name="Freeform 31"/>
          <p:cNvSpPr>
            <a:spLocks noEditPoints="1"/>
          </p:cNvSpPr>
          <p:nvPr/>
        </p:nvSpPr>
        <p:spPr bwMode="auto">
          <a:xfrm>
            <a:off x="7244828" y="4946051"/>
            <a:ext cx="329453" cy="82097"/>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Tree>
    <p:extLst>
      <p:ext uri="{BB962C8B-B14F-4D97-AF65-F5344CB8AC3E}">
        <p14:creationId xmlns:p14="http://schemas.microsoft.com/office/powerpoint/2010/main" val="419142049"/>
      </p:ext>
    </p:extLst>
  </p:cSld>
  <p:clrMap bg1="lt1" tx1="dk1" bg2="lt2" tx2="dk2" accent1="accent1" accent2="accent2" accent3="accent3" accent4="accent4" accent5="accent5" accent6="accent6" hlink="hlink" folHlink="folHlink"/>
  <p:sldLayoutIdLst>
    <p:sldLayoutId id="2147483673"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682" r:id="rId11"/>
    <p:sldLayoutId id="2147483686" r:id="rId12"/>
    <p:sldLayoutId id="2147483687" r:id="rId13"/>
    <p:sldLayoutId id="2147483684" r:id="rId14"/>
    <p:sldLayoutId id="2147483683" r:id="rId15"/>
    <p:sldLayoutId id="2147483685" r:id="rId16"/>
    <p:sldLayoutId id="2147483688" r:id="rId17"/>
    <p:sldLayoutId id="2147483689" r:id="rId18"/>
    <p:sldLayoutId id="2147483690" r:id="rId19"/>
    <p:sldLayoutId id="2147483691" r:id="rId20"/>
    <p:sldLayoutId id="2147483692" r:id="rId21"/>
    <p:sldLayoutId id="2147483716" r:id="rId22"/>
    <p:sldLayoutId id="2147483717" r:id="rId23"/>
  </p:sldLayoutIdLst>
  <p:timing>
    <p:tnLst>
      <p:par>
        <p:cTn id="1" dur="indefinite" restart="never" nodeType="tmRoot"/>
      </p:par>
    </p:tnLst>
  </p:timing>
  <p:txStyles>
    <p:titleStyle>
      <a:lvl1pPr algn="l" defTabSz="685800" rtl="0" eaLnBrk="1" latinLnBrk="0" hangingPunct="1">
        <a:spcBef>
          <a:spcPct val="0"/>
        </a:spcBef>
        <a:buNone/>
        <a:defRPr sz="2100" kern="1200">
          <a:solidFill>
            <a:schemeClr val="bg1"/>
          </a:solidFill>
          <a:latin typeface="+mj-lt"/>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j-lt"/>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18" name="Rectangle 17"/>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20" name="Group 19"/>
          <p:cNvGrpSpPr/>
          <p:nvPr/>
        </p:nvGrpSpPr>
        <p:grpSpPr>
          <a:xfrm>
            <a:off x="285753" y="192882"/>
            <a:ext cx="8630823" cy="318254"/>
            <a:chOff x="285753" y="192882"/>
            <a:chExt cx="8630823" cy="318254"/>
          </a:xfrm>
        </p:grpSpPr>
        <p:sp>
          <p:nvSpPr>
            <p:cNvPr id="23"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4" name="Group 23"/>
            <p:cNvGrpSpPr/>
            <p:nvPr/>
          </p:nvGrpSpPr>
          <p:grpSpPr>
            <a:xfrm>
              <a:off x="285753" y="250031"/>
              <a:ext cx="1670572" cy="84203"/>
              <a:chOff x="68096" y="6650480"/>
              <a:chExt cx="2503487" cy="127000"/>
            </a:xfrm>
            <a:solidFill>
              <a:schemeClr val="bg1"/>
            </a:solidFill>
          </p:grpSpPr>
          <p:sp>
            <p:nvSpPr>
              <p:cNvPr id="26" name="Freeform 2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5" name="Freeform 24"/>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406366950"/>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685800" rtl="0" eaLnBrk="1" latinLnBrk="0" hangingPunct="1">
        <a:spcBef>
          <a:spcPct val="0"/>
        </a:spcBef>
        <a:buNone/>
        <a:defRPr sz="1800" kern="1200">
          <a:solidFill>
            <a:schemeClr val="bg1"/>
          </a:solidFill>
          <a:latin typeface="Myriad Pro"/>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691110911"/>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806777927"/>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492894606"/>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709721341"/>
      </p:ext>
    </p:extLst>
  </p:cSld>
  <p:clrMap bg1="lt1" tx1="dk1" bg2="lt2" tx2="dk2" accent1="accent1" accent2="accent2" accent3="accent3" accent4="accent4" accent5="accent5" accent6="accent6" hlink="hlink" folHlink="folHlink"/>
  <p:sldLayoutIdLst>
    <p:sldLayoutId id="2147483702"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22" name="Group 21"/>
          <p:cNvGrpSpPr/>
          <p:nvPr/>
        </p:nvGrpSpPr>
        <p:grpSpPr>
          <a:xfrm>
            <a:off x="285753" y="192882"/>
            <a:ext cx="8630823" cy="318254"/>
            <a:chOff x="285753" y="192882"/>
            <a:chExt cx="8630823" cy="318254"/>
          </a:xfrm>
        </p:grpSpPr>
        <p:sp>
          <p:nvSpPr>
            <p:cNvPr id="23"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4" name="Group 23"/>
            <p:cNvGrpSpPr/>
            <p:nvPr/>
          </p:nvGrpSpPr>
          <p:grpSpPr>
            <a:xfrm>
              <a:off x="285753" y="250031"/>
              <a:ext cx="1670572" cy="84203"/>
              <a:chOff x="68096" y="6650480"/>
              <a:chExt cx="2503487" cy="127000"/>
            </a:xfrm>
            <a:solidFill>
              <a:schemeClr val="bg1"/>
            </a:solidFill>
          </p:grpSpPr>
          <p:sp>
            <p:nvSpPr>
              <p:cNvPr id="26" name="Freeform 2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5" name="Freeform 24"/>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9715618"/>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22" name="Rectangle 17"/>
          <p:cNvSpPr/>
          <p:nvPr/>
        </p:nvSpPr>
        <p:spPr>
          <a:xfrm>
            <a:off x="-19051" y="2"/>
            <a:ext cx="9163050" cy="4743450"/>
          </a:xfrm>
          <a:custGeom>
            <a:avLst/>
            <a:gdLst>
              <a:gd name="connsiteX0" fmla="*/ 0 w 9144000"/>
              <a:gd name="connsiteY0" fmla="*/ 0 h 4648200"/>
              <a:gd name="connsiteX1" fmla="*/ 9144000 w 9144000"/>
              <a:gd name="connsiteY1" fmla="*/ 0 h 4648200"/>
              <a:gd name="connsiteX2" fmla="*/ 9144000 w 9144000"/>
              <a:gd name="connsiteY2" fmla="*/ 4648200 h 4648200"/>
              <a:gd name="connsiteX3" fmla="*/ 0 w 9144000"/>
              <a:gd name="connsiteY3" fmla="*/ 4648200 h 4648200"/>
              <a:gd name="connsiteX4" fmla="*/ 0 w 9144000"/>
              <a:gd name="connsiteY4"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0 w 9144000"/>
              <a:gd name="connsiteY4" fmla="*/ 4648200 h 4648200"/>
              <a:gd name="connsiteX5" fmla="*/ 0 w 9144000"/>
              <a:gd name="connsiteY5"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819150 w 9144000"/>
              <a:gd name="connsiteY4" fmla="*/ 4648200 h 4648200"/>
              <a:gd name="connsiteX5" fmla="*/ 0 w 9144000"/>
              <a:gd name="connsiteY5" fmla="*/ 4648200 h 4648200"/>
              <a:gd name="connsiteX6" fmla="*/ 0 w 9144000"/>
              <a:gd name="connsiteY6" fmla="*/ 0 h 4648200"/>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0 w 9144000"/>
              <a:gd name="connsiteY5" fmla="*/ 4648200 h 6181725"/>
              <a:gd name="connsiteX6" fmla="*/ 0 w 9144000"/>
              <a:gd name="connsiteY6" fmla="*/ 0 h 6181725"/>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552450 w 9144000"/>
              <a:gd name="connsiteY5" fmla="*/ 5534025 h 6181725"/>
              <a:gd name="connsiteX6" fmla="*/ 0 w 9144000"/>
              <a:gd name="connsiteY6" fmla="*/ 4648200 h 6181725"/>
              <a:gd name="connsiteX7" fmla="*/ 0 w 9144000"/>
              <a:gd name="connsiteY7" fmla="*/ 0 h 6181725"/>
              <a:gd name="connsiteX0" fmla="*/ 9525 w 9153525"/>
              <a:gd name="connsiteY0" fmla="*/ 0 h 6267450"/>
              <a:gd name="connsiteX1" fmla="*/ 9153525 w 9153525"/>
              <a:gd name="connsiteY1" fmla="*/ 0 h 6267450"/>
              <a:gd name="connsiteX2" fmla="*/ 9153525 w 9153525"/>
              <a:gd name="connsiteY2" fmla="*/ 4648200 h 6267450"/>
              <a:gd name="connsiteX3" fmla="*/ 962025 w 9153525"/>
              <a:gd name="connsiteY3" fmla="*/ 4648200 h 6267450"/>
              <a:gd name="connsiteX4" fmla="*/ 952500 w 9153525"/>
              <a:gd name="connsiteY4" fmla="*/ 6181725 h 6267450"/>
              <a:gd name="connsiteX5" fmla="*/ 0 w 9153525"/>
              <a:gd name="connsiteY5" fmla="*/ 6267450 h 6267450"/>
              <a:gd name="connsiteX6" fmla="*/ 9525 w 9153525"/>
              <a:gd name="connsiteY6" fmla="*/ 4648200 h 6267450"/>
              <a:gd name="connsiteX7" fmla="*/ 9525 w 9153525"/>
              <a:gd name="connsiteY7" fmla="*/ 0 h 6267450"/>
              <a:gd name="connsiteX0" fmla="*/ 9525 w 9153525"/>
              <a:gd name="connsiteY0" fmla="*/ 0 h 6315075"/>
              <a:gd name="connsiteX1" fmla="*/ 9153525 w 9153525"/>
              <a:gd name="connsiteY1" fmla="*/ 0 h 6315075"/>
              <a:gd name="connsiteX2" fmla="*/ 9153525 w 9153525"/>
              <a:gd name="connsiteY2" fmla="*/ 4648200 h 6315075"/>
              <a:gd name="connsiteX3" fmla="*/ 9620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9525 w 9153525"/>
              <a:gd name="connsiteY0" fmla="*/ 0 h 6315075"/>
              <a:gd name="connsiteX1" fmla="*/ 9153525 w 9153525"/>
              <a:gd name="connsiteY1" fmla="*/ 0 h 6315075"/>
              <a:gd name="connsiteX2" fmla="*/ 9153525 w 9153525"/>
              <a:gd name="connsiteY2" fmla="*/ 4648200 h 6315075"/>
              <a:gd name="connsiteX3" fmla="*/ 10763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19050 w 9163050"/>
              <a:gd name="connsiteY0" fmla="*/ 0 h 6324600"/>
              <a:gd name="connsiteX1" fmla="*/ 9163050 w 9163050"/>
              <a:gd name="connsiteY1" fmla="*/ 0 h 6324600"/>
              <a:gd name="connsiteX2" fmla="*/ 9163050 w 9163050"/>
              <a:gd name="connsiteY2" fmla="*/ 4648200 h 6324600"/>
              <a:gd name="connsiteX3" fmla="*/ 1085850 w 9163050"/>
              <a:gd name="connsiteY3" fmla="*/ 4648200 h 6324600"/>
              <a:gd name="connsiteX4" fmla="*/ 1085850 w 9163050"/>
              <a:gd name="connsiteY4" fmla="*/ 6315075 h 6324600"/>
              <a:gd name="connsiteX5" fmla="*/ 0 w 9163050"/>
              <a:gd name="connsiteY5" fmla="*/ 6324600 h 6324600"/>
              <a:gd name="connsiteX6" fmla="*/ 19050 w 9163050"/>
              <a:gd name="connsiteY6" fmla="*/ 4648200 h 6324600"/>
              <a:gd name="connsiteX7" fmla="*/ 19050 w 916305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3050" h="6324600">
                <a:moveTo>
                  <a:pt x="19050" y="0"/>
                </a:moveTo>
                <a:lnTo>
                  <a:pt x="9163050" y="0"/>
                </a:lnTo>
                <a:lnTo>
                  <a:pt x="9163050" y="4648200"/>
                </a:lnTo>
                <a:lnTo>
                  <a:pt x="1085850" y="4648200"/>
                </a:lnTo>
                <a:lnTo>
                  <a:pt x="1085850" y="6315075"/>
                </a:lnTo>
                <a:lnTo>
                  <a:pt x="0" y="6324600"/>
                </a:lnTo>
                <a:lnTo>
                  <a:pt x="19050" y="4648200"/>
                </a:lnTo>
                <a:lnTo>
                  <a:pt x="19050" y="0"/>
                </a:lnTo>
                <a:close/>
              </a:path>
            </a:pathLst>
          </a:cu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6" name="TextBox 5"/>
          <p:cNvSpPr txBox="1"/>
          <p:nvPr/>
        </p:nvSpPr>
        <p:spPr>
          <a:xfrm>
            <a:off x="495300" y="2200275"/>
            <a:ext cx="8077200" cy="415499"/>
          </a:xfrm>
          <a:prstGeom prst="rect">
            <a:avLst/>
          </a:prstGeom>
          <a:noFill/>
        </p:spPr>
        <p:txBody>
          <a:bodyPr wrap="square" lIns="68580" tIns="34290" rIns="68580" bIns="34290" rtlCol="0">
            <a:noAutofit/>
          </a:bodyPr>
          <a:lstStyle/>
          <a:p>
            <a:pPr algn="l" defTabSz="685800" rtl="0" eaLnBrk="1" latinLnBrk="0" hangingPunct="1">
              <a:spcBef>
                <a:spcPct val="0"/>
              </a:spcBef>
              <a:buNone/>
            </a:pPr>
            <a:r>
              <a:rPr lang="en-US" sz="2300" kern="1200" dirty="0" smtClean="0">
                <a:solidFill>
                  <a:schemeClr val="bg1"/>
                </a:solidFill>
                <a:latin typeface="Calibri" panose="020F0502020204030204" pitchFamily="34" charset="0"/>
                <a:ea typeface="+mj-ea"/>
                <a:cs typeface="Arial" pitchFamily="34" charset="0"/>
              </a:rPr>
              <a:t>Thank You</a:t>
            </a:r>
          </a:p>
        </p:txBody>
      </p:sp>
      <p:sp>
        <p:nvSpPr>
          <p:cNvPr id="19" name="Rectangle 18"/>
          <p:cNvSpPr/>
          <p:nvPr/>
        </p:nvSpPr>
        <p:spPr>
          <a:xfrm flipH="1">
            <a:off x="-9728" y="4286251"/>
            <a:ext cx="9153728" cy="891540"/>
          </a:xfrm>
          <a:prstGeom prst="rect">
            <a:avLst/>
          </a:prstGeom>
          <a:solidFill>
            <a:srgbClr val="B9AFA4"/>
          </a:soli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Calibri" panose="020F0502020204030204" pitchFamily="34" charset="0"/>
            </a:endParaRPr>
          </a:p>
        </p:txBody>
      </p:sp>
      <p:sp>
        <p:nvSpPr>
          <p:cNvPr id="20" name="TextBox 19"/>
          <p:cNvSpPr txBox="1"/>
          <p:nvPr/>
        </p:nvSpPr>
        <p:spPr>
          <a:xfrm>
            <a:off x="384048" y="4457700"/>
            <a:ext cx="1958998" cy="614058"/>
          </a:xfrm>
          <a:prstGeom prst="rect">
            <a:avLst/>
          </a:prstGeom>
          <a:noFill/>
        </p:spPr>
        <p:txBody>
          <a:bodyPr wrap="none" lIns="68580" tIns="34290" rIns="68580" bIns="34290" rtlCol="0">
            <a:noAutofit/>
          </a:bodyPr>
          <a:lstStyle/>
          <a:p>
            <a:r>
              <a:rPr lang="en-US" sz="1100" dirty="0" smtClean="0">
                <a:solidFill>
                  <a:srgbClr val="EEECE1">
                    <a:lumMod val="90000"/>
                  </a:srgbClr>
                </a:solidFill>
                <a:latin typeface="Calibri" panose="020F0502020204030204" pitchFamily="34" charset="0"/>
              </a:rPr>
              <a:t>IT Services</a:t>
            </a:r>
          </a:p>
          <a:p>
            <a:r>
              <a:rPr lang="en-US" sz="1100" dirty="0" smtClean="0">
                <a:solidFill>
                  <a:srgbClr val="EEECE1">
                    <a:lumMod val="90000"/>
                  </a:srgbClr>
                </a:solidFill>
                <a:latin typeface="Calibri" panose="020F0502020204030204" pitchFamily="34" charset="0"/>
              </a:rPr>
              <a:t>Business Solutions</a:t>
            </a:r>
          </a:p>
          <a:p>
            <a:r>
              <a:rPr lang="en-US" sz="1100" dirty="0" smtClean="0">
                <a:solidFill>
                  <a:srgbClr val="EEECE1">
                    <a:lumMod val="90000"/>
                  </a:srgbClr>
                </a:solidFill>
                <a:latin typeface="Calibri" panose="020F0502020204030204" pitchFamily="34" charset="0"/>
              </a:rPr>
              <a:t>Consulting</a:t>
            </a:r>
            <a:endParaRPr lang="en-US" sz="1100" dirty="0">
              <a:solidFill>
                <a:srgbClr val="EEECE1">
                  <a:lumMod val="90000"/>
                </a:srgbClr>
              </a:solidFill>
              <a:latin typeface="Calibri" panose="020F0502020204030204" pitchFamily="34" charset="0"/>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5" name="Group 14"/>
          <p:cNvGrpSpPr/>
          <p:nvPr/>
        </p:nvGrpSpPr>
        <p:grpSpPr>
          <a:xfrm>
            <a:off x="285753" y="192882"/>
            <a:ext cx="8630823" cy="318254"/>
            <a:chOff x="285753" y="192882"/>
            <a:chExt cx="8630823" cy="318254"/>
          </a:xfrm>
        </p:grpSpPr>
        <p:sp>
          <p:nvSpPr>
            <p:cNvPr id="16"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7" name="Group 16"/>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18" name="Freeform 1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14" name="TextBox 13"/>
          <p:cNvSpPr txBox="1"/>
          <p:nvPr userDrawn="1"/>
        </p:nvSpPr>
        <p:spPr>
          <a:xfrm>
            <a:off x="7972973" y="4885741"/>
            <a:ext cx="1144865" cy="230832"/>
          </a:xfrm>
          <a:prstGeom prst="rect">
            <a:avLst/>
          </a:prstGeom>
          <a:noFill/>
        </p:spPr>
        <p:txBody>
          <a:bodyPr wrap="none" rtlCol="0">
            <a:spAutoFit/>
          </a:bodyPr>
          <a:lstStyle/>
          <a:p>
            <a:r>
              <a:rPr lang="nn-NO" sz="900" dirty="0" smtClean="0">
                <a:solidFill>
                  <a:schemeClr val="tx1">
                    <a:lumMod val="75000"/>
                    <a:lumOff val="25000"/>
                  </a:schemeClr>
                </a:solidFill>
                <a:latin typeface="Calibri" panose="020F0502020204030204" pitchFamily="34" charset="0"/>
              </a:rPr>
              <a:t>studioppt I 10 I 2017</a:t>
            </a:r>
            <a:endParaRPr lang="en-US" sz="900" dirty="0">
              <a:solidFill>
                <a:schemeClr val="tx1">
                  <a:lumMod val="75000"/>
                  <a:lumOff val="25000"/>
                </a:schemeClr>
              </a:solidFill>
              <a:latin typeface="Calibri" panose="020F0502020204030204" pitchFamily="34" charset="0"/>
            </a:endParaRPr>
          </a:p>
        </p:txBody>
      </p:sp>
    </p:spTree>
    <p:extLst>
      <p:ext uri="{BB962C8B-B14F-4D97-AF65-F5344CB8AC3E}">
        <p14:creationId xmlns:p14="http://schemas.microsoft.com/office/powerpoint/2010/main" val="2555492640"/>
      </p:ext>
    </p:extLst>
  </p:cSld>
  <p:clrMap bg1="lt1" tx1="dk1" bg2="lt2" tx2="dk2" accent1="accent1" accent2="accent2" accent3="accent3" accent4="accent4" accent5="accent5" accent6="accent6" hlink="hlink" folHlink="folHlink"/>
  <p:sldLayoutIdLst>
    <p:sldLayoutId id="2147483706" r:id="rId1"/>
  </p:sldLayoutIdLst>
  <p:timing>
    <p:tnLst>
      <p:par>
        <p:cTn id="1" dur="indefinite" restart="never" nodeType="tmRoot"/>
      </p:par>
    </p:tnLst>
  </p:timing>
  <p:txStyles>
    <p:titleStyle>
      <a:lvl1pPr algn="l" defTabSz="685800" rtl="0" eaLnBrk="1" latinLnBrk="0" hangingPunct="1">
        <a:spcBef>
          <a:spcPct val="0"/>
        </a:spcBef>
        <a:buNone/>
        <a:defRPr sz="2300" kern="1200">
          <a:solidFill>
            <a:schemeClr val="bg1"/>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Anagha Bhatkhande </a:t>
            </a:r>
            <a:br>
              <a:rPr lang="en-US" dirty="0" smtClean="0"/>
            </a:br>
            <a:r>
              <a:rPr lang="en-US" dirty="0" smtClean="0"/>
              <a:t>Varsha Mahajan</a:t>
            </a:r>
            <a:endParaRPr lang="en-US" dirty="0"/>
          </a:p>
        </p:txBody>
      </p:sp>
      <p:sp>
        <p:nvSpPr>
          <p:cNvPr id="3" name="Text Placeholder 2"/>
          <p:cNvSpPr>
            <a:spLocks noGrp="1"/>
          </p:cNvSpPr>
          <p:nvPr>
            <p:ph type="body" idx="1"/>
          </p:nvPr>
        </p:nvSpPr>
        <p:spPr/>
        <p:txBody>
          <a:bodyPr/>
          <a:lstStyle/>
          <a:p>
            <a:r>
              <a:rPr lang="en-US" dirty="0" smtClean="0"/>
              <a:t>Overview of Trial Design Domains</a:t>
            </a:r>
            <a:endParaRPr lang="en-US" dirty="0"/>
          </a:p>
        </p:txBody>
      </p:sp>
      <p:sp>
        <p:nvSpPr>
          <p:cNvPr id="4" name="Text Placeholder 3"/>
          <p:cNvSpPr>
            <a:spLocks noGrp="1"/>
          </p:cNvSpPr>
          <p:nvPr>
            <p:ph type="body" sz="quarter" idx="10"/>
          </p:nvPr>
        </p:nvSpPr>
        <p:spPr/>
        <p:txBody>
          <a:bodyPr/>
          <a:lstStyle/>
          <a:p>
            <a:r>
              <a:rPr lang="en-US" dirty="0" smtClean="0"/>
              <a:t>October 31, 2017</a:t>
            </a:r>
            <a:endParaRPr lang="en-US" dirty="0"/>
          </a:p>
        </p:txBody>
      </p:sp>
      <p:sp>
        <p:nvSpPr>
          <p:cNvPr id="6" name="Text Placeholder 4"/>
          <p:cNvSpPr txBox="1">
            <a:spLocks noGrp="1"/>
          </p:cNvSpPr>
          <p:nvPr>
            <p:ph type="body" sz="quarter" idx="13"/>
          </p:nvPr>
        </p:nvSpPr>
        <p:spPr>
          <a:prstGeom prst="rect">
            <a:avLst/>
          </a:prstGeom>
        </p:spPr>
        <p:txBody>
          <a:bodyPr>
            <a:normAutofit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535711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Trial Inclusion/Exclusion (TI) Domain</a:t>
            </a:r>
            <a:endParaRPr lang="en-GB" dirty="0"/>
          </a:p>
        </p:txBody>
      </p:sp>
      <p:sp>
        <p:nvSpPr>
          <p:cNvPr id="3" name="Content Placeholder 2"/>
          <p:cNvSpPr>
            <a:spLocks noGrp="1"/>
          </p:cNvSpPr>
          <p:nvPr>
            <p:ph idx="1"/>
          </p:nvPr>
        </p:nvSpPr>
        <p:spPr>
          <a:xfrm>
            <a:off x="403760" y="693709"/>
            <a:ext cx="8511639" cy="930540"/>
          </a:xfrm>
        </p:spPr>
        <p:txBody>
          <a:bodyPr/>
          <a:lstStyle/>
          <a:p>
            <a:r>
              <a:rPr lang="en-GB" dirty="0" smtClean="0"/>
              <a:t>Not subject-oriented</a:t>
            </a:r>
          </a:p>
          <a:p>
            <a:r>
              <a:rPr lang="en-GB" dirty="0" smtClean="0"/>
              <a:t>Contains one record for each of the inclusion and exclusion criteria for the trial</a:t>
            </a:r>
          </a:p>
          <a:p>
            <a:r>
              <a:rPr lang="en-GB" dirty="0" smtClean="0"/>
              <a:t>Populate this domain with the data from IE domain if already present; else create from protocol</a:t>
            </a:r>
          </a:p>
        </p:txBody>
      </p:sp>
      <p:graphicFrame>
        <p:nvGraphicFramePr>
          <p:cNvPr id="6" name="Table 5"/>
          <p:cNvGraphicFramePr>
            <a:graphicFrameLocks noGrp="1"/>
          </p:cNvGraphicFramePr>
          <p:nvPr>
            <p:extLst>
              <p:ext uri="{D42A27DB-BD31-4B8C-83A1-F6EECF244321}">
                <p14:modId xmlns:p14="http://schemas.microsoft.com/office/powerpoint/2010/main" val="3968558832"/>
              </p:ext>
            </p:extLst>
          </p:nvPr>
        </p:nvGraphicFramePr>
        <p:xfrm>
          <a:off x="506914" y="1624249"/>
          <a:ext cx="8191918" cy="3423920"/>
        </p:xfrm>
        <a:graphic>
          <a:graphicData uri="http://schemas.openxmlformats.org/drawingml/2006/table">
            <a:tbl>
              <a:tblPr/>
              <a:tblGrid>
                <a:gridCol w="1265418"/>
                <a:gridCol w="1598424"/>
                <a:gridCol w="1065615"/>
                <a:gridCol w="4262461"/>
              </a:tblGrid>
              <a:tr h="157920">
                <a:tc>
                  <a:txBody>
                    <a:bodyPr/>
                    <a:lstStyle/>
                    <a:p>
                      <a:pPr marL="0" marR="0">
                        <a:lnSpc>
                          <a:spcPct val="107000"/>
                        </a:lnSpc>
                        <a:spcBef>
                          <a:spcPts val="0"/>
                        </a:spcBef>
                        <a:spcAft>
                          <a:spcPts val="0"/>
                        </a:spcAft>
                      </a:pPr>
                      <a:r>
                        <a:rPr lang="en-US" sz="105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 Name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05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 Label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05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Type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05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57920">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STUDYID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Study Identifier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Unique identifier for a study.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7920">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DOMAIN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Domain Abbreviation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Two-character abbreviation for the domain, which must be TI.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8492">
                <a:tc>
                  <a:txBody>
                    <a:bodyPr/>
                    <a:lstStyle/>
                    <a:p>
                      <a:pPr marL="0" marR="0">
                        <a:lnSpc>
                          <a:spcPct val="107000"/>
                        </a:lnSpc>
                        <a:spcBef>
                          <a:spcPts val="0"/>
                        </a:spcBef>
                        <a:spcAft>
                          <a:spcPts val="0"/>
                        </a:spcAft>
                      </a:pPr>
                      <a:r>
                        <a:rPr lang="en-US"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IETESTCD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Inclusion/Exclusion Criterion Short Name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Short name IETEST. It can be used as a column name when converting a dataset from a vertical to a horizontal format. The value in IETESTCD cannot be longer than 8 characters, nor can it start with a number (e.g., “1TEST”). IETESTCD cannot contain characters other than letters, numbers, or underscores. The name “IE” prefix is used to ensure consistency with the IE domain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035">
                <a:tc>
                  <a:txBody>
                    <a:bodyPr/>
                    <a:lstStyle/>
                    <a:p>
                      <a:pPr marL="0" marR="0">
                        <a:lnSpc>
                          <a:spcPct val="107000"/>
                        </a:lnSpc>
                        <a:spcBef>
                          <a:spcPts val="0"/>
                        </a:spcBef>
                        <a:spcAft>
                          <a:spcPts val="0"/>
                        </a:spcAft>
                      </a:pPr>
                      <a:r>
                        <a:rPr lang="en-US"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IETEST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Inclusion/Exclusion Criterion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Full text of the inclusion or exclusion criterion. The prefix “IE” is used to ensure consistency with the IE domain.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035">
                <a:tc>
                  <a:txBody>
                    <a:bodyPr/>
                    <a:lstStyle/>
                    <a:p>
                      <a:pPr marL="0" marR="0">
                        <a:lnSpc>
                          <a:spcPct val="107000"/>
                        </a:lnSpc>
                        <a:spcBef>
                          <a:spcPts val="0"/>
                        </a:spcBef>
                        <a:spcAft>
                          <a:spcPts val="0"/>
                        </a:spcAft>
                      </a:pPr>
                      <a:r>
                        <a:rPr lang="en-US"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IECAT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Inclusion/Exclusion Category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Used for categorization of the Inclusion/Exclusion Criterion: INCLUSION, EXCLUSION.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149">
                <a:tc>
                  <a:txBody>
                    <a:bodyPr/>
                    <a:lstStyle/>
                    <a:p>
                      <a:pPr marL="0" marR="0">
                        <a:lnSpc>
                          <a:spcPct val="107000"/>
                        </a:lnSpc>
                        <a:spcBef>
                          <a:spcPts val="0"/>
                        </a:spcBef>
                        <a:spcAft>
                          <a:spcPts val="0"/>
                        </a:spcAft>
                      </a:pPr>
                      <a:r>
                        <a:rPr lang="en-US"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IESCAT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Inclusion/Exclusion Subcategory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further categorization of the exception criterion. Can be used to distinguish criteria for a sub-study or for to categorize as a major or minor exceptions. Examples: MAJOR, MINOR.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035">
                <a:tc>
                  <a:txBody>
                    <a:bodyPr/>
                    <a:lstStyle/>
                    <a:p>
                      <a:pPr marL="0" marR="0">
                        <a:lnSpc>
                          <a:spcPct val="107000"/>
                        </a:lnSpc>
                        <a:spcBef>
                          <a:spcPts val="0"/>
                        </a:spcBef>
                        <a:spcAft>
                          <a:spcPts val="0"/>
                        </a:spcAft>
                      </a:pPr>
                      <a:r>
                        <a:rPr lang="en-US"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TIRL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Inclusion/Exclusion Criterion Rule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Rule that expresses the criterion in computer-executable form.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035">
                <a:tc>
                  <a:txBody>
                    <a:bodyPr/>
                    <a:lstStyle/>
                    <a:p>
                      <a:pPr marL="0" marR="0">
                        <a:lnSpc>
                          <a:spcPct val="107000"/>
                        </a:lnSpc>
                        <a:spcBef>
                          <a:spcPts val="0"/>
                        </a:spcBef>
                        <a:spcAft>
                          <a:spcPts val="0"/>
                        </a:spcAft>
                      </a:pPr>
                      <a:r>
                        <a:rPr lang="en-US"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TIVERS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Protocol Criteria Versions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number of this version of the Inclusion/Exclusion criteria. May be omitted if there is only one version.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3051074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Trial Inclusion/Exclusion (TI</a:t>
            </a:r>
            <a:r>
              <a:rPr lang="en-GB" dirty="0" smtClean="0"/>
              <a:t>) Domain - Metadata</a:t>
            </a:r>
            <a:endParaRPr lang="en-GB" dirty="0"/>
          </a:p>
        </p:txBody>
      </p:sp>
      <p:pic>
        <p:nvPicPr>
          <p:cNvPr id="3" name="Picture 2"/>
          <p:cNvPicPr>
            <a:picLocks noChangeAspect="1"/>
          </p:cNvPicPr>
          <p:nvPr/>
        </p:nvPicPr>
        <p:blipFill>
          <a:blip r:embed="rId3"/>
          <a:stretch>
            <a:fillRect/>
          </a:stretch>
        </p:blipFill>
        <p:spPr>
          <a:xfrm>
            <a:off x="541422" y="733820"/>
            <a:ext cx="8037094" cy="4138970"/>
          </a:xfrm>
          <a:prstGeom prst="rect">
            <a:avLst/>
          </a:prstGeom>
          <a:ln>
            <a:solidFill>
              <a:schemeClr val="tx2">
                <a:lumMod val="50000"/>
              </a:schemeClr>
            </a:solidFill>
          </a:ln>
        </p:spPr>
      </p:pic>
      <p:sp>
        <p:nvSpPr>
          <p:cNvPr id="4"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3546327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Trial Inclusion/Exclusion (TI</a:t>
            </a:r>
            <a:r>
              <a:rPr lang="en-GB" dirty="0" smtClean="0"/>
              <a:t>) Domain - Implementation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850246223"/>
              </p:ext>
            </p:extLst>
          </p:nvPr>
        </p:nvGraphicFramePr>
        <p:xfrm>
          <a:off x="156410" y="806114"/>
          <a:ext cx="8758989" cy="3116182"/>
        </p:xfrm>
        <a:graphic>
          <a:graphicData uri="http://schemas.openxmlformats.org/drawingml/2006/table">
            <a:tbl>
              <a:tblPr/>
              <a:tblGrid>
                <a:gridCol w="839185"/>
                <a:gridCol w="652699"/>
                <a:gridCol w="734287"/>
                <a:gridCol w="2578744"/>
                <a:gridCol w="655613"/>
                <a:gridCol w="559456"/>
                <a:gridCol w="559456"/>
                <a:gridCol w="2179549"/>
              </a:tblGrid>
              <a:tr h="569453">
                <a:tc>
                  <a:txBody>
                    <a:bodyPr/>
                    <a:lstStyle/>
                    <a:p>
                      <a:pPr algn="l" rtl="0" fontAlgn="b"/>
                      <a:r>
                        <a:rPr lang="en-US" sz="1000" b="1" i="0" u="none" strike="noStrike" dirty="0" smtClean="0">
                          <a:solidFill>
                            <a:srgbClr val="000000"/>
                          </a:solidFill>
                          <a:effectLst/>
                          <a:latin typeface="Times New Roman" panose="02020603050405020304" pitchFamily="18" charset="0"/>
                        </a:rPr>
                        <a:t>STUDYID</a:t>
                      </a:r>
                      <a:endParaRPr lang="en-US" sz="1000" b="1" i="0" u="none" strike="noStrike" dirty="0">
                        <a:solidFill>
                          <a:srgbClr val="000000"/>
                        </a:solidFill>
                        <a:effectLst/>
                        <a:latin typeface="Times New Roman" panose="02020603050405020304" pitchFamily="18" charset="0"/>
                      </a:endParaRPr>
                    </a:p>
                  </a:txBody>
                  <a:tcPr marL="8501" marR="8501" marT="85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DOMAIN </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IETESTCD </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IETEST </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IECAT </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IESCAT </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TIVERS </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dirty="0">
                          <a:solidFill>
                            <a:srgbClr val="000000"/>
                          </a:solidFill>
                          <a:effectLst/>
                          <a:latin typeface="Times New Roman" panose="02020603050405020304" pitchFamily="18" charset="0"/>
                        </a:rPr>
                        <a:t>TIRL (Programming conditions to be defined only if programmable</a:t>
                      </a:r>
                    </a:p>
                  </a:txBody>
                  <a:tcPr marL="8501" marR="8501" marT="85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16364">
                <a:tc>
                  <a:txBody>
                    <a:bodyPr/>
                    <a:lstStyle/>
                    <a:p>
                      <a:pPr algn="l" fontAlgn="b"/>
                      <a:r>
                        <a:rPr lang="en-US" sz="1000" b="0" i="0" u="none" strike="noStrike">
                          <a:solidFill>
                            <a:srgbClr val="000000"/>
                          </a:solidFill>
                          <a:effectLst/>
                          <a:latin typeface="Calibri" panose="020F0502020204030204" pitchFamily="34" charset="0"/>
                        </a:rPr>
                        <a:t>CDISCtraining</a:t>
                      </a:r>
                    </a:p>
                  </a:txBody>
                  <a:tcPr marL="8501" marR="8501" marT="85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TI</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INCL01</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Has Type -2 diabetes</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INCLUSION</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Major</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HbA1c&gt; 6.5% </a:t>
                      </a:r>
                    </a:p>
                  </a:txBody>
                  <a:tcPr marL="8501" marR="8501" marT="85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364">
                <a:tc>
                  <a:txBody>
                    <a:bodyPr/>
                    <a:lstStyle/>
                    <a:p>
                      <a:pPr algn="l" fontAlgn="b"/>
                      <a:r>
                        <a:rPr lang="en-US" sz="1000" b="0" i="0" u="none" strike="noStrike">
                          <a:solidFill>
                            <a:srgbClr val="000000"/>
                          </a:solidFill>
                          <a:effectLst/>
                          <a:latin typeface="Calibri" panose="020F0502020204030204" pitchFamily="34" charset="0"/>
                        </a:rPr>
                        <a:t>CDISCtraining</a:t>
                      </a:r>
                    </a:p>
                  </a:txBody>
                  <a:tcPr marL="8501" marR="8501" marT="85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TI</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INCL02</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Age 18 years or greater</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INCLUSION</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Major</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AgeN &gt;=18</a:t>
                      </a:r>
                    </a:p>
                  </a:txBody>
                  <a:tcPr marL="8501" marR="8501" marT="85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364">
                <a:tc>
                  <a:txBody>
                    <a:bodyPr/>
                    <a:lstStyle/>
                    <a:p>
                      <a:pPr algn="l" fontAlgn="b"/>
                      <a:r>
                        <a:rPr lang="en-US" sz="1000" b="0" i="0" u="none" strike="noStrike">
                          <a:solidFill>
                            <a:srgbClr val="000000"/>
                          </a:solidFill>
                          <a:effectLst/>
                          <a:latin typeface="Calibri" panose="020F0502020204030204" pitchFamily="34" charset="0"/>
                        </a:rPr>
                        <a:t>CDISCtraining</a:t>
                      </a:r>
                    </a:p>
                  </a:txBody>
                  <a:tcPr marL="8501" marR="8501" marT="85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TI</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EXCL01</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Pregnant or lactating </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EXCLUSION</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Major</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01" marR="8501" marT="85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364">
                <a:tc>
                  <a:txBody>
                    <a:bodyPr/>
                    <a:lstStyle/>
                    <a:p>
                      <a:pPr algn="l" fontAlgn="b"/>
                      <a:r>
                        <a:rPr lang="en-US" sz="1000" b="0" i="0" u="none" strike="noStrike">
                          <a:solidFill>
                            <a:srgbClr val="000000"/>
                          </a:solidFill>
                          <a:effectLst/>
                          <a:latin typeface="Calibri" panose="020F0502020204030204" pitchFamily="34" charset="0"/>
                        </a:rPr>
                        <a:t>CDISCtraining</a:t>
                      </a:r>
                    </a:p>
                  </a:txBody>
                  <a:tcPr marL="8501" marR="8501" marT="85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TI</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INCL03</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Greater than 6 months use of Metformin</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INCLUSION</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Major</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01" marR="8501" marT="85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6364">
                <a:tc>
                  <a:txBody>
                    <a:bodyPr/>
                    <a:lstStyle/>
                    <a:p>
                      <a:pPr algn="l" fontAlgn="b"/>
                      <a:r>
                        <a:rPr lang="en-US" sz="1000" b="0" i="0" u="none" strike="noStrike" dirty="0" err="1">
                          <a:solidFill>
                            <a:srgbClr val="000000"/>
                          </a:solidFill>
                          <a:effectLst/>
                          <a:latin typeface="Calibri" panose="020F0502020204030204" pitchFamily="34" charset="0"/>
                        </a:rPr>
                        <a:t>CDISCtraining</a:t>
                      </a:r>
                      <a:endParaRPr lang="en-US" sz="1000" b="0" i="0" u="none" strike="noStrike" dirty="0">
                        <a:solidFill>
                          <a:srgbClr val="000000"/>
                        </a:solidFill>
                        <a:effectLst/>
                        <a:latin typeface="Calibri" panose="020F0502020204030204" pitchFamily="34" charset="0"/>
                      </a:endParaRPr>
                    </a:p>
                  </a:txBody>
                  <a:tcPr marL="8501" marR="8501" marT="85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dirty="0">
                          <a:solidFill>
                            <a:srgbClr val="000000"/>
                          </a:solidFill>
                          <a:effectLst/>
                          <a:latin typeface="Calibri" panose="020F0502020204030204" pitchFamily="34" charset="0"/>
                        </a:rPr>
                        <a:t>TI</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dirty="0">
                          <a:solidFill>
                            <a:srgbClr val="000000"/>
                          </a:solidFill>
                          <a:effectLst/>
                          <a:latin typeface="Calibri" panose="020F0502020204030204" pitchFamily="34" charset="0"/>
                        </a:rPr>
                        <a:t>INCL01</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a:solidFill>
                            <a:srgbClr val="000000"/>
                          </a:solidFill>
                          <a:effectLst/>
                          <a:latin typeface="Calibri" panose="020F0502020204030204" pitchFamily="34" charset="0"/>
                        </a:rPr>
                        <a:t>Has Type -2 diabetes</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a:solidFill>
                            <a:srgbClr val="000000"/>
                          </a:solidFill>
                          <a:effectLst/>
                          <a:latin typeface="Calibri" panose="020F0502020204030204" pitchFamily="34" charset="0"/>
                        </a:rPr>
                        <a:t>INCLUSION</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a:solidFill>
                            <a:srgbClr val="000000"/>
                          </a:solidFill>
                          <a:effectLst/>
                          <a:latin typeface="Calibri" panose="020F0502020204030204" pitchFamily="34" charset="0"/>
                        </a:rPr>
                        <a:t>Major</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501" marR="8501" marT="85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r>
              <a:tr h="316364">
                <a:tc>
                  <a:txBody>
                    <a:bodyPr/>
                    <a:lstStyle/>
                    <a:p>
                      <a:pPr algn="l" fontAlgn="b"/>
                      <a:r>
                        <a:rPr lang="en-US" sz="1000" b="0" i="0" u="none" strike="noStrike">
                          <a:solidFill>
                            <a:srgbClr val="000000"/>
                          </a:solidFill>
                          <a:effectLst/>
                          <a:latin typeface="Calibri" panose="020F0502020204030204" pitchFamily="34" charset="0"/>
                        </a:rPr>
                        <a:t>CDISCtraining</a:t>
                      </a:r>
                    </a:p>
                  </a:txBody>
                  <a:tcPr marL="8501" marR="8501" marT="85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a:solidFill>
                            <a:srgbClr val="000000"/>
                          </a:solidFill>
                          <a:effectLst/>
                          <a:latin typeface="Calibri" panose="020F0502020204030204" pitchFamily="34" charset="0"/>
                        </a:rPr>
                        <a:t>TI</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dirty="0">
                          <a:solidFill>
                            <a:srgbClr val="000000"/>
                          </a:solidFill>
                          <a:effectLst/>
                          <a:latin typeface="Calibri" panose="020F0502020204030204" pitchFamily="34" charset="0"/>
                        </a:rPr>
                        <a:t>INCL02A</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dirty="0">
                          <a:solidFill>
                            <a:srgbClr val="000000"/>
                          </a:solidFill>
                          <a:effectLst/>
                          <a:latin typeface="Calibri" panose="020F0502020204030204" pitchFamily="34" charset="0"/>
                        </a:rPr>
                        <a:t>Age 18 years or greater and Less than 65 years</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a:solidFill>
                            <a:srgbClr val="000000"/>
                          </a:solidFill>
                          <a:effectLst/>
                          <a:latin typeface="Calibri" panose="020F0502020204030204" pitchFamily="34" charset="0"/>
                        </a:rPr>
                        <a:t>INCLUSION</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a:solidFill>
                            <a:srgbClr val="000000"/>
                          </a:solidFill>
                          <a:effectLst/>
                          <a:latin typeface="Calibri" panose="020F0502020204030204" pitchFamily="34" charset="0"/>
                        </a:rPr>
                        <a:t>Major</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501" marR="8501" marT="85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r>
              <a:tr h="316364">
                <a:tc>
                  <a:txBody>
                    <a:bodyPr/>
                    <a:lstStyle/>
                    <a:p>
                      <a:pPr algn="l" fontAlgn="b"/>
                      <a:r>
                        <a:rPr lang="en-US" sz="1000" b="0" i="0" u="none" strike="noStrike">
                          <a:solidFill>
                            <a:srgbClr val="000000"/>
                          </a:solidFill>
                          <a:effectLst/>
                          <a:latin typeface="Calibri" panose="020F0502020204030204" pitchFamily="34" charset="0"/>
                        </a:rPr>
                        <a:t>CDISCtraining</a:t>
                      </a:r>
                    </a:p>
                  </a:txBody>
                  <a:tcPr marL="8501" marR="8501" marT="85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a:solidFill>
                            <a:srgbClr val="000000"/>
                          </a:solidFill>
                          <a:effectLst/>
                          <a:latin typeface="Calibri" panose="020F0502020204030204" pitchFamily="34" charset="0"/>
                        </a:rPr>
                        <a:t>TI</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a:solidFill>
                            <a:srgbClr val="000000"/>
                          </a:solidFill>
                          <a:effectLst/>
                          <a:latin typeface="Calibri" panose="020F0502020204030204" pitchFamily="34" charset="0"/>
                        </a:rPr>
                        <a:t>EXCL01</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dirty="0">
                          <a:solidFill>
                            <a:srgbClr val="000000"/>
                          </a:solidFill>
                          <a:effectLst/>
                          <a:latin typeface="Calibri" panose="020F0502020204030204" pitchFamily="34" charset="0"/>
                        </a:rPr>
                        <a:t>Pregnant or lactating </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a:solidFill>
                            <a:srgbClr val="000000"/>
                          </a:solidFill>
                          <a:effectLst/>
                          <a:latin typeface="Calibri" panose="020F0502020204030204" pitchFamily="34" charset="0"/>
                        </a:rPr>
                        <a:t>EXCLUSION</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dirty="0">
                          <a:solidFill>
                            <a:srgbClr val="000000"/>
                          </a:solidFill>
                          <a:effectLst/>
                          <a:latin typeface="Calibri" panose="020F0502020204030204" pitchFamily="34" charset="0"/>
                        </a:rPr>
                        <a:t>Major</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r" fontAlgn="b"/>
                      <a:r>
                        <a:rPr lang="en-US" sz="1000" b="0" i="0" u="none" strike="noStrike" dirty="0">
                          <a:solidFill>
                            <a:srgbClr val="000000"/>
                          </a:solidFill>
                          <a:effectLst/>
                          <a:latin typeface="Calibri" panose="020F0502020204030204" pitchFamily="34" charset="0"/>
                        </a:rPr>
                        <a:t>2</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501" marR="8501" marT="85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A0"/>
                    </a:solidFill>
                  </a:tcPr>
                </a:tc>
              </a:tr>
              <a:tr h="332181">
                <a:tc>
                  <a:txBody>
                    <a:bodyPr/>
                    <a:lstStyle/>
                    <a:p>
                      <a:pPr algn="l" fontAlgn="b"/>
                      <a:r>
                        <a:rPr lang="en-US" sz="1000" b="0" i="0" u="none" strike="noStrike">
                          <a:solidFill>
                            <a:srgbClr val="000000"/>
                          </a:solidFill>
                          <a:effectLst/>
                          <a:latin typeface="Calibri" panose="020F0502020204030204" pitchFamily="34" charset="0"/>
                        </a:rPr>
                        <a:t>CDISCtraining</a:t>
                      </a:r>
                    </a:p>
                  </a:txBody>
                  <a:tcPr marL="8501" marR="8501" marT="850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a:solidFill>
                            <a:srgbClr val="000000"/>
                          </a:solidFill>
                          <a:effectLst/>
                          <a:latin typeface="Calibri" panose="020F0502020204030204" pitchFamily="34" charset="0"/>
                        </a:rPr>
                        <a:t>TI</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a:solidFill>
                            <a:srgbClr val="000000"/>
                          </a:solidFill>
                          <a:effectLst/>
                          <a:latin typeface="Calibri" panose="020F0502020204030204" pitchFamily="34" charset="0"/>
                        </a:rPr>
                        <a:t>INCL03</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a:solidFill>
                            <a:srgbClr val="000000"/>
                          </a:solidFill>
                          <a:effectLst/>
                          <a:latin typeface="Calibri" panose="020F0502020204030204" pitchFamily="34" charset="0"/>
                        </a:rPr>
                        <a:t>Greater than 6 months use of Metformin</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dirty="0">
                          <a:solidFill>
                            <a:srgbClr val="000000"/>
                          </a:solidFill>
                          <a:effectLst/>
                          <a:latin typeface="Calibri" panose="020F0502020204030204" pitchFamily="34" charset="0"/>
                        </a:rPr>
                        <a:t>INCLUSION</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a:solidFill>
                            <a:srgbClr val="000000"/>
                          </a:solidFill>
                          <a:effectLst/>
                          <a:latin typeface="Calibri" panose="020F0502020204030204" pitchFamily="34" charset="0"/>
                        </a:rPr>
                        <a:t>Major</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6A0"/>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8501" marR="8501" marT="8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6A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501" marR="8501" marT="850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6A0"/>
                    </a:solidFill>
                  </a:tcPr>
                </a:tc>
              </a:tr>
            </a:tbl>
          </a:graphicData>
        </a:graphic>
      </p:graphicFrame>
      <p:sp>
        <p:nvSpPr>
          <p:cNvPr id="4"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4254333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Trial Visit (TV) Domain</a:t>
            </a:r>
            <a:endParaRPr lang="en-GB" dirty="0"/>
          </a:p>
        </p:txBody>
      </p:sp>
      <p:sp>
        <p:nvSpPr>
          <p:cNvPr id="3" name="Content Placeholder 2"/>
          <p:cNvSpPr>
            <a:spLocks noGrp="1"/>
          </p:cNvSpPr>
          <p:nvPr>
            <p:ph idx="1"/>
          </p:nvPr>
        </p:nvSpPr>
        <p:spPr>
          <a:xfrm>
            <a:off x="151094" y="657614"/>
            <a:ext cx="4553254" cy="1219312"/>
          </a:xfrm>
        </p:spPr>
        <p:txBody>
          <a:bodyPr>
            <a:normAutofit fontScale="92500" lnSpcReduction="10000"/>
          </a:bodyPr>
          <a:lstStyle/>
          <a:p>
            <a:r>
              <a:rPr lang="en-GB" dirty="0" smtClean="0"/>
              <a:t>Describes the planned visits in a trial</a:t>
            </a:r>
          </a:p>
          <a:p>
            <a:r>
              <a:rPr lang="en-GB" dirty="0" smtClean="0"/>
              <a:t>Timing variables VISIT, VISITNUM and VISITDY describe these visits</a:t>
            </a:r>
          </a:p>
          <a:p>
            <a:r>
              <a:rPr lang="en-GB" dirty="0" smtClean="0"/>
              <a:t>VISIT and VISITDY permissible,  VISITNUM is Required </a:t>
            </a:r>
          </a:p>
          <a:p>
            <a:r>
              <a:rPr lang="en-GB" dirty="0" smtClean="0"/>
              <a:t>VISITNUM is numeric version of Visit, used for sorting</a:t>
            </a:r>
          </a:p>
        </p:txBody>
      </p:sp>
      <p:sp>
        <p:nvSpPr>
          <p:cNvPr id="4" name="Slide Number Placeholder 3"/>
          <p:cNvSpPr>
            <a:spLocks noGrp="1"/>
          </p:cNvSpPr>
          <p:nvPr>
            <p:ph type="sldNum" sz="quarter" idx="12"/>
          </p:nvPr>
        </p:nvSpPr>
        <p:spPr/>
        <p:txBody>
          <a:bodyPr/>
          <a:lstStyle/>
          <a:p>
            <a:fld id="{CDB6A15D-C489-444F-8B07-C8C341C56754}" type="slidenum">
              <a:rPr lang="en-GB" smtClean="0"/>
              <a:pPr/>
              <a:t>13</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730223645"/>
              </p:ext>
            </p:extLst>
          </p:nvPr>
        </p:nvGraphicFramePr>
        <p:xfrm>
          <a:off x="485512" y="2282412"/>
          <a:ext cx="8285508" cy="2589501"/>
        </p:xfrm>
        <a:graphic>
          <a:graphicData uri="http://schemas.openxmlformats.org/drawingml/2006/table">
            <a:tbl>
              <a:tblPr/>
              <a:tblGrid>
                <a:gridCol w="1333715"/>
                <a:gridCol w="1522773"/>
                <a:gridCol w="1125528"/>
                <a:gridCol w="4303492"/>
              </a:tblGrid>
              <a:tr h="102774">
                <a:tc>
                  <a:txBody>
                    <a:bodyPr/>
                    <a:lstStyle/>
                    <a:p>
                      <a:pPr marL="0" marR="0">
                        <a:lnSpc>
                          <a:spcPct val="107000"/>
                        </a:lnSpc>
                        <a:spcBef>
                          <a:spcPts val="0"/>
                        </a:spcBef>
                        <a:spcAft>
                          <a:spcPts val="0"/>
                        </a:spcAft>
                      </a:pPr>
                      <a:r>
                        <a:rPr lang="en-US" sz="1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 Name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nSpc>
                          <a:spcPct val="107000"/>
                        </a:lnSpc>
                        <a:spcBef>
                          <a:spcPts val="0"/>
                        </a:spcBef>
                        <a:spcAft>
                          <a:spcPts val="0"/>
                        </a:spcAft>
                      </a:pPr>
                      <a:r>
                        <a:rPr lang="en-US" sz="1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 Label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nSpc>
                          <a:spcPct val="107000"/>
                        </a:lnSpc>
                        <a:spcBef>
                          <a:spcPts val="0"/>
                        </a:spcBef>
                        <a:spcAft>
                          <a:spcPts val="0"/>
                        </a:spcAft>
                      </a:pPr>
                      <a:r>
                        <a:rPr lang="en-US" sz="1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Type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nSpc>
                          <a:spcPct val="107000"/>
                        </a:lnSpc>
                        <a:spcBef>
                          <a:spcPts val="0"/>
                        </a:spcBef>
                        <a:spcAft>
                          <a:spcPts val="0"/>
                        </a:spcAft>
                      </a:pPr>
                      <a:r>
                        <a:rPr lang="en-US" sz="1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02774">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STUDYID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Study Identifier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Unique identifier for a study.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774">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DOMAIN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Domain Abbreviation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Two-character abbreviation for the domain, which must be TV.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895">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VISITNUM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Visit Number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Num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Clinical encounter number. Numeric version of VISIT can be used for sorting.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016">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VISIT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Visit Name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Protocol-defined description of the clinical encounter. May be used in addition to VISITNUM and/or VISITDY as a text description of the clinical encounter.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895">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VISITDY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Planned Study Day of Visit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Num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Planned study day of VISIT. Due to its sequential nature, can be used for sorting.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016">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ARMCD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Planned Arm Code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ARMCD is limited to 20 characters and does not have special character restrictions. If the timing of visits for a trial does not depend on which ARM a subject is in, then ARMCD should be null.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895">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ARM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 of Planned Arm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Name given to Arm or treatment group.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895">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TVSTRL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Visit Start Rule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Rule describing when the visit starts, in relation to the sequence of Elements.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895">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TVENRL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Visit End Rule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Rule describing when the visit ends, in relation to the sequence of Elements.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4704347" y="638886"/>
            <a:ext cx="4211052" cy="1643527"/>
          </a:xfrm>
          <a:prstGeom prst="rect">
            <a:avLst/>
          </a:prstGeom>
        </p:spPr>
        <p:txBody>
          <a:bodyPr wrap="square">
            <a:spAutoFit/>
          </a:bodyPr>
          <a:lstStyle/>
          <a:p>
            <a:pPr marL="257175" lvl="0" indent="-257175">
              <a:spcBef>
                <a:spcPct val="20000"/>
              </a:spcBef>
              <a:buClr>
                <a:srgbClr val="4E84C4"/>
              </a:buClr>
              <a:buFont typeface="Wingdings" pitchFamily="2" charset="2"/>
              <a:buChar char="§"/>
            </a:pPr>
            <a:r>
              <a:rPr lang="en-GB" dirty="0" smtClean="0"/>
              <a:t>1 </a:t>
            </a:r>
            <a:r>
              <a:rPr lang="en-GB" dirty="0">
                <a:cs typeface="Arial" pitchFamily="34" charset="0"/>
              </a:rPr>
              <a:t>record</a:t>
            </a:r>
            <a:r>
              <a:rPr lang="en-GB" dirty="0"/>
              <a:t> per planned visit per </a:t>
            </a:r>
            <a:r>
              <a:rPr lang="en-GB" dirty="0" smtClean="0"/>
              <a:t>arm</a:t>
            </a:r>
          </a:p>
          <a:p>
            <a:pPr lvl="1">
              <a:buFont typeface="Wingdings" panose="05000000000000000000" pitchFamily="2" charset="2"/>
              <a:buChar char="ü"/>
            </a:pPr>
            <a:r>
              <a:rPr lang="en-GB" dirty="0">
                <a:solidFill>
                  <a:srgbClr val="000000"/>
                </a:solidFill>
              </a:rPr>
              <a:t> A </a:t>
            </a:r>
            <a:r>
              <a:rPr lang="en-GB" u="sng" dirty="0">
                <a:solidFill>
                  <a:srgbClr val="000000"/>
                </a:solidFill>
              </a:rPr>
              <a:t> visit</a:t>
            </a:r>
            <a:r>
              <a:rPr lang="en-GB" dirty="0">
                <a:solidFill>
                  <a:srgbClr val="000000"/>
                </a:solidFill>
              </a:rPr>
              <a:t> may span over several days (</a:t>
            </a:r>
            <a:r>
              <a:rPr lang="en-GB" dirty="0" err="1">
                <a:solidFill>
                  <a:srgbClr val="000000"/>
                </a:solidFill>
              </a:rPr>
              <a:t>eg</a:t>
            </a:r>
            <a:r>
              <a:rPr lang="en-GB" dirty="0">
                <a:solidFill>
                  <a:srgbClr val="000000"/>
                </a:solidFill>
              </a:rPr>
              <a:t> screening visit)</a:t>
            </a:r>
          </a:p>
          <a:p>
            <a:pPr marL="257175" lvl="0" indent="-257175">
              <a:spcBef>
                <a:spcPct val="20000"/>
              </a:spcBef>
              <a:buClr>
                <a:srgbClr val="4E84C4"/>
              </a:buClr>
              <a:buFont typeface="Wingdings" pitchFamily="2" charset="2"/>
              <a:buChar char="§"/>
            </a:pPr>
            <a:r>
              <a:rPr lang="en-US" dirty="0"/>
              <a:t>Planned Treatment arm (ARMCD) is Expected variable</a:t>
            </a:r>
            <a:endParaRPr lang="en-GB" dirty="0" smtClean="0">
              <a:solidFill>
                <a:srgbClr val="000000"/>
              </a:solidFill>
              <a:cs typeface="Arial" pitchFamily="34" charset="0"/>
            </a:endParaRPr>
          </a:p>
          <a:p>
            <a:pPr lvl="1" indent="-3175">
              <a:buFont typeface="Wingdings" panose="05000000000000000000" pitchFamily="2" charset="2"/>
              <a:buChar char="ü"/>
            </a:pPr>
            <a:r>
              <a:rPr lang="en-US" dirty="0">
                <a:solidFill>
                  <a:srgbClr val="000000"/>
                </a:solidFill>
              </a:rPr>
              <a:t> ARMCD is blank if schedule of visits is same for all arms</a:t>
            </a:r>
            <a:endParaRPr lang="en-GB" dirty="0"/>
          </a:p>
        </p:txBody>
      </p:sp>
      <p:sp>
        <p:nvSpPr>
          <p:cNvPr id="8"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1441371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Trial Visit (TV</a:t>
            </a:r>
            <a:r>
              <a:rPr lang="en-GB" dirty="0" smtClean="0"/>
              <a:t>) Domain - Metadata</a:t>
            </a:r>
            <a:endParaRPr lang="en-GB" dirty="0"/>
          </a:p>
        </p:txBody>
      </p:sp>
      <p:pic>
        <p:nvPicPr>
          <p:cNvPr id="4" name="Picture 3"/>
          <p:cNvPicPr>
            <a:picLocks noChangeAspect="1"/>
          </p:cNvPicPr>
          <p:nvPr/>
        </p:nvPicPr>
        <p:blipFill>
          <a:blip r:embed="rId3"/>
          <a:stretch>
            <a:fillRect/>
          </a:stretch>
        </p:blipFill>
        <p:spPr>
          <a:xfrm>
            <a:off x="385021" y="731209"/>
            <a:ext cx="8289758" cy="4103988"/>
          </a:xfrm>
          <a:prstGeom prst="rect">
            <a:avLst/>
          </a:prstGeom>
          <a:ln>
            <a:solidFill>
              <a:schemeClr val="tx2">
                <a:lumMod val="50000"/>
              </a:schemeClr>
            </a:solidFill>
          </a:ln>
        </p:spPr>
      </p:pic>
      <p:sp>
        <p:nvSpPr>
          <p:cNvPr id="5"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1671947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Trial Visit (TV</a:t>
            </a:r>
            <a:r>
              <a:rPr lang="en-GB" dirty="0" smtClean="0"/>
              <a:t>) Domain - Implementation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353473076"/>
              </p:ext>
            </p:extLst>
          </p:nvPr>
        </p:nvGraphicFramePr>
        <p:xfrm>
          <a:off x="403761" y="687750"/>
          <a:ext cx="8126627" cy="4076758"/>
        </p:xfrm>
        <a:graphic>
          <a:graphicData uri="http://schemas.openxmlformats.org/drawingml/2006/table">
            <a:tbl>
              <a:tblPr/>
              <a:tblGrid>
                <a:gridCol w="863337"/>
                <a:gridCol w="600582"/>
                <a:gridCol w="719109"/>
                <a:gridCol w="1010693"/>
                <a:gridCol w="600582"/>
                <a:gridCol w="2089525"/>
                <a:gridCol w="2242799"/>
              </a:tblGrid>
              <a:tr h="324958">
                <a:tc>
                  <a:txBody>
                    <a:bodyPr/>
                    <a:lstStyle/>
                    <a:p>
                      <a:pPr algn="l" rtl="0" fontAlgn="b"/>
                      <a:r>
                        <a:rPr lang="en-US" sz="1000" b="1" i="0" u="none" strike="noStrike" dirty="0">
                          <a:solidFill>
                            <a:srgbClr val="000000"/>
                          </a:solidFill>
                          <a:effectLst/>
                          <a:latin typeface="Times New Roman" panose="02020603050405020304" pitchFamily="18" charset="0"/>
                        </a:rPr>
                        <a:t>STUDYID </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DOMAIN </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VISITNUM </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VISIT </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VISITDY </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TVSTRL </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dirty="0">
                          <a:solidFill>
                            <a:srgbClr val="000000"/>
                          </a:solidFill>
                          <a:effectLst/>
                          <a:latin typeface="Times New Roman" panose="02020603050405020304" pitchFamily="18" charset="0"/>
                        </a:rPr>
                        <a:t>TVENRL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93889">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Screening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Start of screening period 28 days prior to day 1</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 day prior to Day 1</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Day 1</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First day of intake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Week 1</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7</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 week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Week 2</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14</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 weeks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Week 3</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21</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3 weeks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Week 4</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28</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4 weeks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700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Week 5</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35</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5 weeks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800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Week 6</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42</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6 weeks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Week 7</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7 weeks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Week 8</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56</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8 weeks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1100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Week 9</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63</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9 weeks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Week 10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70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10 weeks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1300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Week 11</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77</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11 weeks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1400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Week 12</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84</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12 weeks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Week 13</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91</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13 weeks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945">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End of Treatment</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98</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14 weeks after start of study drug</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3736">
                <a:tc>
                  <a:txBody>
                    <a:bodyPr/>
                    <a:lstStyle/>
                    <a:p>
                      <a:pPr algn="l" fontAlgn="b"/>
                      <a:r>
                        <a:rPr lang="en-US" sz="1000" b="0" i="0" u="none" strike="noStrike">
                          <a:solidFill>
                            <a:srgbClr val="000000"/>
                          </a:solidFill>
                          <a:effectLst/>
                          <a:latin typeface="Calibri" panose="020F0502020204030204" pitchFamily="34" charset="0"/>
                        </a:rPr>
                        <a:t>CDISCtraining</a:t>
                      </a:r>
                    </a:p>
                  </a:txBody>
                  <a:tcPr marL="8198" marR="8198" marT="8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TV</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1700</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Post Treatment Follow-up</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Calibri" panose="020F0502020204030204" pitchFamily="34" charset="0"/>
                        </a:rPr>
                        <a:t>28 days post End of treatment</a:t>
                      </a:r>
                    </a:p>
                  </a:txBody>
                  <a:tcPr marL="8198" marR="8198" marT="8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198" marR="8198" marT="8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746547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example study design – Arms, Elements and Epoch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6047108"/>
              </p:ext>
            </p:extLst>
          </p:nvPr>
        </p:nvGraphicFramePr>
        <p:xfrm>
          <a:off x="1407694" y="1167058"/>
          <a:ext cx="4812631" cy="2538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Arrow 4"/>
          <p:cNvSpPr/>
          <p:nvPr/>
        </p:nvSpPr>
        <p:spPr>
          <a:xfrm>
            <a:off x="132346" y="2117551"/>
            <a:ext cx="1046748" cy="433137"/>
          </a:xfrm>
          <a:prstGeom prst="rightArrow">
            <a:avLst/>
          </a:prstGeom>
          <a:solidFill>
            <a:schemeClr val="accent3">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ARM A</a:t>
            </a:r>
            <a:endParaRPr lang="en-US" dirty="0"/>
          </a:p>
        </p:txBody>
      </p:sp>
      <p:sp>
        <p:nvSpPr>
          <p:cNvPr id="7" name="Right Arrow 6"/>
          <p:cNvSpPr/>
          <p:nvPr/>
        </p:nvSpPr>
        <p:spPr>
          <a:xfrm>
            <a:off x="128330" y="2943716"/>
            <a:ext cx="1046748" cy="433137"/>
          </a:xfrm>
          <a:prstGeom prst="rightArrow">
            <a:avLst/>
          </a:prstGeom>
          <a:solidFill>
            <a:srgbClr val="D6492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ARM P</a:t>
            </a:r>
            <a:endParaRPr lang="en-US" dirty="0"/>
          </a:p>
        </p:txBody>
      </p:sp>
      <p:sp>
        <p:nvSpPr>
          <p:cNvPr id="6" name="Line Callout 2 5"/>
          <p:cNvSpPr/>
          <p:nvPr/>
        </p:nvSpPr>
        <p:spPr>
          <a:xfrm>
            <a:off x="4283241" y="666825"/>
            <a:ext cx="1696453" cy="360947"/>
          </a:xfrm>
          <a:prstGeom prst="borderCallout2">
            <a:avLst/>
          </a:prstGeom>
          <a:solidFill>
            <a:srgbClr val="6DCFF6"/>
          </a:solidFill>
          <a:ln w="952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Epochs</a:t>
            </a:r>
            <a:endParaRPr lang="en-US" sz="2000" dirty="0">
              <a:solidFill>
                <a:schemeClr val="tx1"/>
              </a:solidFill>
            </a:endParaRPr>
          </a:p>
        </p:txBody>
      </p:sp>
      <p:sp>
        <p:nvSpPr>
          <p:cNvPr id="8" name="TextBox 7"/>
          <p:cNvSpPr txBox="1"/>
          <p:nvPr/>
        </p:nvSpPr>
        <p:spPr>
          <a:xfrm>
            <a:off x="6357948" y="1029909"/>
            <a:ext cx="2923838" cy="307777"/>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p>
        </p:txBody>
      </p:sp>
      <p:sp>
        <p:nvSpPr>
          <p:cNvPr id="9" name="Rectangle 8"/>
          <p:cNvSpPr/>
          <p:nvPr/>
        </p:nvSpPr>
        <p:spPr>
          <a:xfrm>
            <a:off x="6220325" y="1297176"/>
            <a:ext cx="2865564" cy="3527119"/>
          </a:xfrm>
          <a:prstGeom prst="rect">
            <a:avLst/>
          </a:prstGeom>
        </p:spPr>
        <p:txBody>
          <a:bodyPr wrap="square">
            <a:spAutoFit/>
          </a:bodyPr>
          <a:lstStyle/>
          <a:p>
            <a:pPr marL="257175" lvl="0" indent="-257175">
              <a:spcBef>
                <a:spcPct val="20000"/>
              </a:spcBef>
              <a:buClr>
                <a:srgbClr val="4E84C4"/>
              </a:buClr>
              <a:buFont typeface="Wingdings" pitchFamily="2" charset="2"/>
              <a:buChar char="§"/>
            </a:pPr>
            <a:r>
              <a:rPr lang="en-US" sz="1800" dirty="0"/>
              <a:t>Columns shown with large rectangles  are epochs. 3 </a:t>
            </a:r>
            <a:r>
              <a:rPr lang="en-US" sz="1800" dirty="0" smtClean="0"/>
              <a:t>epochs</a:t>
            </a:r>
          </a:p>
          <a:p>
            <a:pPr marL="257175" lvl="0" indent="-257175">
              <a:spcBef>
                <a:spcPct val="20000"/>
              </a:spcBef>
              <a:buClr>
                <a:srgbClr val="4E84C4"/>
              </a:buClr>
              <a:buFont typeface="Wingdings" pitchFamily="2" charset="2"/>
              <a:buChar char="§"/>
            </a:pPr>
            <a:r>
              <a:rPr lang="en-US" sz="1800" dirty="0" smtClean="0"/>
              <a:t>We have 2 Arms; Arm A </a:t>
            </a:r>
            <a:r>
              <a:rPr lang="en-US" sz="1800" dirty="0"/>
              <a:t>and </a:t>
            </a:r>
            <a:r>
              <a:rPr lang="en-US" sz="1800" dirty="0" smtClean="0"/>
              <a:t>Arm P; </a:t>
            </a:r>
            <a:r>
              <a:rPr lang="en-US" sz="1800" dirty="0"/>
              <a:t>An Arm is a planned sequence of Elements within Epochs, and is often referred to as a treatment group.</a:t>
            </a:r>
            <a:endParaRPr lang="en-US" sz="1800" dirty="0" smtClean="0"/>
          </a:p>
          <a:p>
            <a:pPr marL="257175" lvl="0" indent="-257175">
              <a:spcBef>
                <a:spcPct val="20000"/>
              </a:spcBef>
              <a:buClr>
                <a:srgbClr val="4E84C4"/>
              </a:buClr>
              <a:buFont typeface="Wingdings" pitchFamily="2" charset="2"/>
              <a:buChar char="§"/>
            </a:pPr>
            <a:r>
              <a:rPr lang="en-US" sz="1800" dirty="0" smtClean="0"/>
              <a:t>We have 4 Elements; Screening, Treatment A, Placebo and Follow-up</a:t>
            </a:r>
            <a:endParaRPr lang="en-US" sz="1800" dirty="0"/>
          </a:p>
        </p:txBody>
      </p:sp>
      <p:sp>
        <p:nvSpPr>
          <p:cNvPr id="10" name="Line Callout 2 9"/>
          <p:cNvSpPr/>
          <p:nvPr/>
        </p:nvSpPr>
        <p:spPr>
          <a:xfrm>
            <a:off x="290756" y="1309208"/>
            <a:ext cx="721895" cy="575335"/>
          </a:xfrm>
          <a:prstGeom prst="borderCallout2">
            <a:avLst>
              <a:gd name="adj1" fmla="val 18750"/>
              <a:gd name="adj2" fmla="val -8333"/>
              <a:gd name="adj3" fmla="val 158862"/>
              <a:gd name="adj4" fmla="val -28334"/>
              <a:gd name="adj5" fmla="val 298620"/>
              <a:gd name="adj6" fmla="val -25000"/>
            </a:avLst>
          </a:prstGeom>
          <a:solidFill>
            <a:srgbClr val="6DCFF6"/>
          </a:solidFill>
          <a:ln w="952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ARMS</a:t>
            </a:r>
            <a:endParaRPr lang="en-US" sz="1600" dirty="0">
              <a:solidFill>
                <a:schemeClr val="tx1"/>
              </a:solidFill>
            </a:endParaRPr>
          </a:p>
        </p:txBody>
      </p:sp>
      <p:sp>
        <p:nvSpPr>
          <p:cNvPr id="11" name="Line Callout 2 10"/>
          <p:cNvSpPr/>
          <p:nvPr/>
        </p:nvSpPr>
        <p:spPr>
          <a:xfrm>
            <a:off x="2430380" y="4138863"/>
            <a:ext cx="1383630" cy="385011"/>
          </a:xfrm>
          <a:prstGeom prst="borderCallout2">
            <a:avLst>
              <a:gd name="adj1" fmla="val 18750"/>
              <a:gd name="adj2" fmla="val -8333"/>
              <a:gd name="adj3" fmla="val -414032"/>
              <a:gd name="adj4" fmla="val 67220"/>
              <a:gd name="adj5" fmla="val -176287"/>
              <a:gd name="adj6" fmla="val -29992"/>
            </a:avLst>
          </a:prstGeom>
          <a:solidFill>
            <a:srgbClr val="6DCFF6"/>
          </a:solidFill>
          <a:ln w="952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Elements</a:t>
            </a:r>
            <a:endParaRPr lang="en-US" sz="1800" dirty="0">
              <a:solidFill>
                <a:schemeClr val="tx1"/>
              </a:solidFill>
            </a:endParaRPr>
          </a:p>
        </p:txBody>
      </p:sp>
      <p:sp>
        <p:nvSpPr>
          <p:cNvPr id="12"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17703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repeatCount="indefinite" fill="hold" grpId="0" nodeType="clickEffect">
                                  <p:stCondLst>
                                    <p:cond delay="0"/>
                                  </p:stCondLst>
                                  <p:endCondLst>
                                    <p:cond evt="onNext" delay="0">
                                      <p:tgtEl>
                                        <p:sldTgt/>
                                      </p:tgtEl>
                                    </p:cond>
                                  </p:endCondLst>
                                  <p:childTnLst>
                                    <p:animClr clrSpc="hsl" dir="cw">
                                      <p:cBhvr override="childStyle">
                                        <p:cTn id="6" dur="2000" fill="hold"/>
                                        <p:tgtEl>
                                          <p:spTgt spid="4">
                                            <p:graphicEl>
                                              <a:dgm id="{C0457E12-B1AF-40D3-843C-8F2EC64CA89E}"/>
                                            </p:graphicEl>
                                          </p:spTgt>
                                        </p:tgtEl>
                                        <p:attrNameLst>
                                          <p:attrName>style.color</p:attrName>
                                        </p:attrNameLst>
                                      </p:cBhvr>
                                      <p:by>
                                        <p:hsl h="0" s="-12549" l="-25098"/>
                                      </p:by>
                                    </p:animClr>
                                    <p:animClr clrSpc="hsl" dir="cw">
                                      <p:cBhvr>
                                        <p:cTn id="7" dur="2000" fill="hold"/>
                                        <p:tgtEl>
                                          <p:spTgt spid="4">
                                            <p:graphicEl>
                                              <a:dgm id="{C0457E12-B1AF-40D3-843C-8F2EC64CA89E}"/>
                                            </p:graphicEl>
                                          </p:spTgt>
                                        </p:tgtEl>
                                        <p:attrNameLst>
                                          <p:attrName>fillcolor</p:attrName>
                                        </p:attrNameLst>
                                      </p:cBhvr>
                                      <p:by>
                                        <p:hsl h="0" s="-12549" l="-25098"/>
                                      </p:by>
                                    </p:animClr>
                                    <p:animClr clrSpc="hsl" dir="cw">
                                      <p:cBhvr>
                                        <p:cTn id="8" dur="2000" fill="hold"/>
                                        <p:tgtEl>
                                          <p:spTgt spid="4">
                                            <p:graphicEl>
                                              <a:dgm id="{C0457E12-B1AF-40D3-843C-8F2EC64CA89E}"/>
                                            </p:graphicEl>
                                          </p:spTgt>
                                        </p:tgtEl>
                                        <p:attrNameLst>
                                          <p:attrName>stroke.color</p:attrName>
                                        </p:attrNameLst>
                                      </p:cBhvr>
                                      <p:by>
                                        <p:hsl h="0" s="-12549" l="-25098"/>
                                      </p:by>
                                    </p:animClr>
                                    <p:set>
                                      <p:cBhvr>
                                        <p:cTn id="9" dur="2000" fill="hold"/>
                                        <p:tgtEl>
                                          <p:spTgt spid="4">
                                            <p:graphicEl>
                                              <a:dgm id="{C0457E12-B1AF-40D3-843C-8F2EC64CA89E}"/>
                                            </p:graphicEl>
                                          </p:spTgt>
                                        </p:tgtEl>
                                        <p:attrNameLst>
                                          <p:attrName>fill.type</p:attrName>
                                        </p:attrNameLst>
                                      </p:cBhvr>
                                      <p:to>
                                        <p:strVal val="solid"/>
                                      </p:to>
                                    </p:set>
                                  </p:childTnLst>
                                </p:cTn>
                              </p:par>
                              <p:par>
                                <p:cTn id="10"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11" dur="2000" fill="hold"/>
                                        <p:tgtEl>
                                          <p:spTgt spid="4">
                                            <p:graphicEl>
                                              <a:dgm id="{F6998AD7-9F95-448B-81F1-8E97A28F0EA9}"/>
                                            </p:graphicEl>
                                          </p:spTgt>
                                        </p:tgtEl>
                                        <p:attrNameLst>
                                          <p:attrName>style.color</p:attrName>
                                        </p:attrNameLst>
                                      </p:cBhvr>
                                      <p:by>
                                        <p:hsl h="0" s="-12549" l="-25098"/>
                                      </p:by>
                                    </p:animClr>
                                    <p:animClr clrSpc="hsl" dir="cw">
                                      <p:cBhvr>
                                        <p:cTn id="12" dur="2000" fill="hold"/>
                                        <p:tgtEl>
                                          <p:spTgt spid="4">
                                            <p:graphicEl>
                                              <a:dgm id="{F6998AD7-9F95-448B-81F1-8E97A28F0EA9}"/>
                                            </p:graphicEl>
                                          </p:spTgt>
                                        </p:tgtEl>
                                        <p:attrNameLst>
                                          <p:attrName>fillcolor</p:attrName>
                                        </p:attrNameLst>
                                      </p:cBhvr>
                                      <p:by>
                                        <p:hsl h="0" s="-12549" l="-25098"/>
                                      </p:by>
                                    </p:animClr>
                                    <p:animClr clrSpc="hsl" dir="cw">
                                      <p:cBhvr>
                                        <p:cTn id="13" dur="2000" fill="hold"/>
                                        <p:tgtEl>
                                          <p:spTgt spid="4">
                                            <p:graphicEl>
                                              <a:dgm id="{F6998AD7-9F95-448B-81F1-8E97A28F0EA9}"/>
                                            </p:graphicEl>
                                          </p:spTgt>
                                        </p:tgtEl>
                                        <p:attrNameLst>
                                          <p:attrName>stroke.color</p:attrName>
                                        </p:attrNameLst>
                                      </p:cBhvr>
                                      <p:by>
                                        <p:hsl h="0" s="-12549" l="-25098"/>
                                      </p:by>
                                    </p:animClr>
                                    <p:set>
                                      <p:cBhvr>
                                        <p:cTn id="14" dur="2000" fill="hold"/>
                                        <p:tgtEl>
                                          <p:spTgt spid="4">
                                            <p:graphicEl>
                                              <a:dgm id="{F6998AD7-9F95-448B-81F1-8E97A28F0EA9}"/>
                                            </p:graphicEl>
                                          </p:spTgt>
                                        </p:tgtEl>
                                        <p:attrNameLst>
                                          <p:attrName>fill.type</p:attrName>
                                        </p:attrNameLst>
                                      </p:cBhvr>
                                      <p:to>
                                        <p:strVal val="solid"/>
                                      </p:to>
                                    </p:set>
                                  </p:childTnLst>
                                </p:cTn>
                              </p:par>
                              <p:par>
                                <p:cTn id="15"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16" dur="2000" fill="hold"/>
                                        <p:tgtEl>
                                          <p:spTgt spid="4">
                                            <p:graphicEl>
                                              <a:dgm id="{252C726D-790A-4115-A54C-675144EB0879}"/>
                                            </p:graphicEl>
                                          </p:spTgt>
                                        </p:tgtEl>
                                        <p:attrNameLst>
                                          <p:attrName>style.color</p:attrName>
                                        </p:attrNameLst>
                                      </p:cBhvr>
                                      <p:by>
                                        <p:hsl h="0" s="-12549" l="-25098"/>
                                      </p:by>
                                    </p:animClr>
                                    <p:animClr clrSpc="hsl" dir="cw">
                                      <p:cBhvr>
                                        <p:cTn id="17" dur="2000" fill="hold"/>
                                        <p:tgtEl>
                                          <p:spTgt spid="4">
                                            <p:graphicEl>
                                              <a:dgm id="{252C726D-790A-4115-A54C-675144EB0879}"/>
                                            </p:graphicEl>
                                          </p:spTgt>
                                        </p:tgtEl>
                                        <p:attrNameLst>
                                          <p:attrName>fillcolor</p:attrName>
                                        </p:attrNameLst>
                                      </p:cBhvr>
                                      <p:by>
                                        <p:hsl h="0" s="-12549" l="-25098"/>
                                      </p:by>
                                    </p:animClr>
                                    <p:animClr clrSpc="hsl" dir="cw">
                                      <p:cBhvr>
                                        <p:cTn id="18" dur="2000" fill="hold"/>
                                        <p:tgtEl>
                                          <p:spTgt spid="4">
                                            <p:graphicEl>
                                              <a:dgm id="{252C726D-790A-4115-A54C-675144EB0879}"/>
                                            </p:graphicEl>
                                          </p:spTgt>
                                        </p:tgtEl>
                                        <p:attrNameLst>
                                          <p:attrName>stroke.color</p:attrName>
                                        </p:attrNameLst>
                                      </p:cBhvr>
                                      <p:by>
                                        <p:hsl h="0" s="-12549" l="-25098"/>
                                      </p:by>
                                    </p:animClr>
                                    <p:set>
                                      <p:cBhvr>
                                        <p:cTn id="19" dur="2000" fill="hold"/>
                                        <p:tgtEl>
                                          <p:spTgt spid="4">
                                            <p:graphicEl>
                                              <a:dgm id="{252C726D-790A-4115-A54C-675144EB0879}"/>
                                            </p:graphicEl>
                                          </p:spTgt>
                                        </p:tgtEl>
                                        <p:attrNameLst>
                                          <p:attrName>fill.type</p:attrName>
                                        </p:attrNameLst>
                                      </p:cBhvr>
                                      <p:to>
                                        <p:strVal val="solid"/>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29" dur="1000" autoRev="1" fill="remove"/>
                                        <p:tgtEl>
                                          <p:spTgt spid="5"/>
                                        </p:tgtEl>
                                        <p:attrNameLst>
                                          <p:attrName>style.color</p:attrName>
                                        </p:attrNameLst>
                                      </p:cBhvr>
                                      <p:to>
                                        <a:schemeClr val="bg1"/>
                                      </p:to>
                                    </p:animClr>
                                    <p:animClr clrSpc="rgb" dir="cw">
                                      <p:cBhvr>
                                        <p:cTn id="30" dur="1000" autoRev="1" fill="remove"/>
                                        <p:tgtEl>
                                          <p:spTgt spid="5"/>
                                        </p:tgtEl>
                                        <p:attrNameLst>
                                          <p:attrName>fillcolor</p:attrName>
                                        </p:attrNameLst>
                                      </p:cBhvr>
                                      <p:to>
                                        <a:schemeClr val="bg1"/>
                                      </p:to>
                                    </p:animClr>
                                    <p:set>
                                      <p:cBhvr>
                                        <p:cTn id="31" dur="1000" autoRev="1" fill="remove"/>
                                        <p:tgtEl>
                                          <p:spTgt spid="5"/>
                                        </p:tgtEl>
                                        <p:attrNameLst>
                                          <p:attrName>fill.type</p:attrName>
                                        </p:attrNameLst>
                                      </p:cBhvr>
                                      <p:to>
                                        <p:strVal val="solid"/>
                                      </p:to>
                                    </p:set>
                                    <p:set>
                                      <p:cBhvr>
                                        <p:cTn id="32" dur="1000" autoRev="1" fill="remove"/>
                                        <p:tgtEl>
                                          <p:spTgt spid="5"/>
                                        </p:tgtEl>
                                        <p:attrNameLst>
                                          <p:attrName>fill.on</p:attrName>
                                        </p:attrNameLst>
                                      </p:cBhvr>
                                      <p:to>
                                        <p:strVal val="true"/>
                                      </p:to>
                                    </p:set>
                                  </p:childTnLst>
                                </p:cTn>
                              </p:par>
                              <p:par>
                                <p:cTn id="33"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34" dur="1000" autoRev="1" fill="remove"/>
                                        <p:tgtEl>
                                          <p:spTgt spid="7"/>
                                        </p:tgtEl>
                                        <p:attrNameLst>
                                          <p:attrName>style.color</p:attrName>
                                        </p:attrNameLst>
                                      </p:cBhvr>
                                      <p:to>
                                        <a:schemeClr val="bg1"/>
                                      </p:to>
                                    </p:animClr>
                                    <p:animClr clrSpc="rgb" dir="cw">
                                      <p:cBhvr>
                                        <p:cTn id="35" dur="1000" autoRev="1" fill="remove"/>
                                        <p:tgtEl>
                                          <p:spTgt spid="7"/>
                                        </p:tgtEl>
                                        <p:attrNameLst>
                                          <p:attrName>fillcolor</p:attrName>
                                        </p:attrNameLst>
                                      </p:cBhvr>
                                      <p:to>
                                        <a:schemeClr val="bg1"/>
                                      </p:to>
                                    </p:animClr>
                                    <p:set>
                                      <p:cBhvr>
                                        <p:cTn id="36" dur="1000" autoRev="1" fill="remove"/>
                                        <p:tgtEl>
                                          <p:spTgt spid="7"/>
                                        </p:tgtEl>
                                        <p:attrNameLst>
                                          <p:attrName>fill.type</p:attrName>
                                        </p:attrNameLst>
                                      </p:cBhvr>
                                      <p:to>
                                        <p:strVal val="solid"/>
                                      </p:to>
                                    </p:set>
                                    <p:set>
                                      <p:cBhvr>
                                        <p:cTn id="37" dur="1000" autoRev="1" fill="remove"/>
                                        <p:tgtEl>
                                          <p:spTgt spid="7"/>
                                        </p:tgtEl>
                                        <p:attrNameLst>
                                          <p:attrName>fill.on</p:attrName>
                                        </p:attrNameLst>
                                      </p:cBhvr>
                                      <p:to>
                                        <p:strVal val="true"/>
                                      </p:to>
                                    </p:set>
                                  </p:childTnLst>
                                </p:cTn>
                              </p:par>
                              <p:par>
                                <p:cTn id="38" presetID="1"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4" presetClass="emph" presetSubtype="0" repeatCount="indefinite" fill="hold" grpId="0" nodeType="clickEffect">
                                  <p:stCondLst>
                                    <p:cond delay="0"/>
                                  </p:stCondLst>
                                  <p:endCondLst>
                                    <p:cond evt="onNext" delay="0">
                                      <p:tgtEl>
                                        <p:sldTgt/>
                                      </p:tgtEl>
                                    </p:cond>
                                  </p:endCondLst>
                                  <p:childTnLst>
                                    <p:animClr clrSpc="hsl" dir="cw">
                                      <p:cBhvr override="childStyle">
                                        <p:cTn id="47" dur="2000" fill="hold"/>
                                        <p:tgtEl>
                                          <p:spTgt spid="4">
                                            <p:graphicEl>
                                              <a:dgm id="{AD9ED456-1D31-4CC2-8ECD-1D95A8F407D0}"/>
                                            </p:graphicEl>
                                          </p:spTgt>
                                        </p:tgtEl>
                                        <p:attrNameLst>
                                          <p:attrName>style.color</p:attrName>
                                        </p:attrNameLst>
                                      </p:cBhvr>
                                      <p:by>
                                        <p:hsl h="0" s="-12549" l="-25098"/>
                                      </p:by>
                                    </p:animClr>
                                    <p:animClr clrSpc="hsl" dir="cw">
                                      <p:cBhvr>
                                        <p:cTn id="48" dur="2000" fill="hold"/>
                                        <p:tgtEl>
                                          <p:spTgt spid="4">
                                            <p:graphicEl>
                                              <a:dgm id="{AD9ED456-1D31-4CC2-8ECD-1D95A8F407D0}"/>
                                            </p:graphicEl>
                                          </p:spTgt>
                                        </p:tgtEl>
                                        <p:attrNameLst>
                                          <p:attrName>fillcolor</p:attrName>
                                        </p:attrNameLst>
                                      </p:cBhvr>
                                      <p:by>
                                        <p:hsl h="0" s="-12549" l="-25098"/>
                                      </p:by>
                                    </p:animClr>
                                    <p:animClr clrSpc="hsl" dir="cw">
                                      <p:cBhvr>
                                        <p:cTn id="49" dur="2000" fill="hold"/>
                                        <p:tgtEl>
                                          <p:spTgt spid="4">
                                            <p:graphicEl>
                                              <a:dgm id="{AD9ED456-1D31-4CC2-8ECD-1D95A8F407D0}"/>
                                            </p:graphicEl>
                                          </p:spTgt>
                                        </p:tgtEl>
                                        <p:attrNameLst>
                                          <p:attrName>stroke.color</p:attrName>
                                        </p:attrNameLst>
                                      </p:cBhvr>
                                      <p:by>
                                        <p:hsl h="0" s="-12549" l="-25098"/>
                                      </p:by>
                                    </p:animClr>
                                    <p:set>
                                      <p:cBhvr>
                                        <p:cTn id="50" dur="2000" fill="hold"/>
                                        <p:tgtEl>
                                          <p:spTgt spid="4">
                                            <p:graphicEl>
                                              <a:dgm id="{AD9ED456-1D31-4CC2-8ECD-1D95A8F407D0}"/>
                                            </p:graphicEl>
                                          </p:spTgt>
                                        </p:tgtEl>
                                        <p:attrNameLst>
                                          <p:attrName>fill.type</p:attrName>
                                        </p:attrNameLst>
                                      </p:cBhvr>
                                      <p:to>
                                        <p:strVal val="solid"/>
                                      </p:to>
                                    </p:set>
                                  </p:childTnLst>
                                </p:cTn>
                              </p:par>
                              <p:par>
                                <p:cTn id="51"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52" dur="2000" fill="hold"/>
                                        <p:tgtEl>
                                          <p:spTgt spid="4">
                                            <p:graphicEl>
                                              <a:dgm id="{0677AF4D-FB70-46FA-B5FC-B0F86DD1016F}"/>
                                            </p:graphicEl>
                                          </p:spTgt>
                                        </p:tgtEl>
                                        <p:attrNameLst>
                                          <p:attrName>style.color</p:attrName>
                                        </p:attrNameLst>
                                      </p:cBhvr>
                                      <p:by>
                                        <p:hsl h="0" s="-12549" l="-25098"/>
                                      </p:by>
                                    </p:animClr>
                                    <p:animClr clrSpc="hsl" dir="cw">
                                      <p:cBhvr>
                                        <p:cTn id="53" dur="2000" fill="hold"/>
                                        <p:tgtEl>
                                          <p:spTgt spid="4">
                                            <p:graphicEl>
                                              <a:dgm id="{0677AF4D-FB70-46FA-B5FC-B0F86DD1016F}"/>
                                            </p:graphicEl>
                                          </p:spTgt>
                                        </p:tgtEl>
                                        <p:attrNameLst>
                                          <p:attrName>fillcolor</p:attrName>
                                        </p:attrNameLst>
                                      </p:cBhvr>
                                      <p:by>
                                        <p:hsl h="0" s="-12549" l="-25098"/>
                                      </p:by>
                                    </p:animClr>
                                    <p:animClr clrSpc="hsl" dir="cw">
                                      <p:cBhvr>
                                        <p:cTn id="54" dur="2000" fill="hold"/>
                                        <p:tgtEl>
                                          <p:spTgt spid="4">
                                            <p:graphicEl>
                                              <a:dgm id="{0677AF4D-FB70-46FA-B5FC-B0F86DD1016F}"/>
                                            </p:graphicEl>
                                          </p:spTgt>
                                        </p:tgtEl>
                                        <p:attrNameLst>
                                          <p:attrName>stroke.color</p:attrName>
                                        </p:attrNameLst>
                                      </p:cBhvr>
                                      <p:by>
                                        <p:hsl h="0" s="-12549" l="-25098"/>
                                      </p:by>
                                    </p:animClr>
                                    <p:set>
                                      <p:cBhvr>
                                        <p:cTn id="55" dur="2000" fill="hold"/>
                                        <p:tgtEl>
                                          <p:spTgt spid="4">
                                            <p:graphicEl>
                                              <a:dgm id="{0677AF4D-FB70-46FA-B5FC-B0F86DD1016F}"/>
                                            </p:graphicEl>
                                          </p:spTgt>
                                        </p:tgtEl>
                                        <p:attrNameLst>
                                          <p:attrName>fill.type</p:attrName>
                                        </p:attrNameLst>
                                      </p:cBhvr>
                                      <p:to>
                                        <p:strVal val="solid"/>
                                      </p:to>
                                    </p:set>
                                  </p:childTnLst>
                                </p:cTn>
                              </p:par>
                              <p:par>
                                <p:cTn id="56"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57" dur="2000" fill="hold"/>
                                        <p:tgtEl>
                                          <p:spTgt spid="4">
                                            <p:graphicEl>
                                              <a:dgm id="{8664F110-0666-480F-897E-56977EB38D80}"/>
                                            </p:graphicEl>
                                          </p:spTgt>
                                        </p:tgtEl>
                                        <p:attrNameLst>
                                          <p:attrName>style.color</p:attrName>
                                        </p:attrNameLst>
                                      </p:cBhvr>
                                      <p:by>
                                        <p:hsl h="0" s="-12549" l="-25098"/>
                                      </p:by>
                                    </p:animClr>
                                    <p:animClr clrSpc="hsl" dir="cw">
                                      <p:cBhvr>
                                        <p:cTn id="58" dur="2000" fill="hold"/>
                                        <p:tgtEl>
                                          <p:spTgt spid="4">
                                            <p:graphicEl>
                                              <a:dgm id="{8664F110-0666-480F-897E-56977EB38D80}"/>
                                            </p:graphicEl>
                                          </p:spTgt>
                                        </p:tgtEl>
                                        <p:attrNameLst>
                                          <p:attrName>fillcolor</p:attrName>
                                        </p:attrNameLst>
                                      </p:cBhvr>
                                      <p:by>
                                        <p:hsl h="0" s="-12549" l="-25098"/>
                                      </p:by>
                                    </p:animClr>
                                    <p:animClr clrSpc="hsl" dir="cw">
                                      <p:cBhvr>
                                        <p:cTn id="59" dur="2000" fill="hold"/>
                                        <p:tgtEl>
                                          <p:spTgt spid="4">
                                            <p:graphicEl>
                                              <a:dgm id="{8664F110-0666-480F-897E-56977EB38D80}"/>
                                            </p:graphicEl>
                                          </p:spTgt>
                                        </p:tgtEl>
                                        <p:attrNameLst>
                                          <p:attrName>stroke.color</p:attrName>
                                        </p:attrNameLst>
                                      </p:cBhvr>
                                      <p:by>
                                        <p:hsl h="0" s="-12549" l="-25098"/>
                                      </p:by>
                                    </p:animClr>
                                    <p:set>
                                      <p:cBhvr>
                                        <p:cTn id="60" dur="2000" fill="hold"/>
                                        <p:tgtEl>
                                          <p:spTgt spid="4">
                                            <p:graphicEl>
                                              <a:dgm id="{8664F110-0666-480F-897E-56977EB38D80}"/>
                                            </p:graphicEl>
                                          </p:spTgt>
                                        </p:tgtEl>
                                        <p:attrNameLst>
                                          <p:attrName>fill.type</p:attrName>
                                        </p:attrNameLst>
                                      </p:cBhvr>
                                      <p:to>
                                        <p:strVal val="solid"/>
                                      </p:to>
                                    </p:set>
                                  </p:childTnLst>
                                </p:cTn>
                              </p:par>
                              <p:par>
                                <p:cTn id="61"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62" dur="2000" fill="hold"/>
                                        <p:tgtEl>
                                          <p:spTgt spid="4">
                                            <p:graphicEl>
                                              <a:dgm id="{530FF741-1497-42A6-8DEC-D2BF61289BA6}"/>
                                            </p:graphicEl>
                                          </p:spTgt>
                                        </p:tgtEl>
                                        <p:attrNameLst>
                                          <p:attrName>style.color</p:attrName>
                                        </p:attrNameLst>
                                      </p:cBhvr>
                                      <p:by>
                                        <p:hsl h="0" s="-12549" l="-25098"/>
                                      </p:by>
                                    </p:animClr>
                                    <p:animClr clrSpc="hsl" dir="cw">
                                      <p:cBhvr>
                                        <p:cTn id="63" dur="2000" fill="hold"/>
                                        <p:tgtEl>
                                          <p:spTgt spid="4">
                                            <p:graphicEl>
                                              <a:dgm id="{530FF741-1497-42A6-8DEC-D2BF61289BA6}"/>
                                            </p:graphicEl>
                                          </p:spTgt>
                                        </p:tgtEl>
                                        <p:attrNameLst>
                                          <p:attrName>fillcolor</p:attrName>
                                        </p:attrNameLst>
                                      </p:cBhvr>
                                      <p:by>
                                        <p:hsl h="0" s="-12549" l="-25098"/>
                                      </p:by>
                                    </p:animClr>
                                    <p:animClr clrSpc="hsl" dir="cw">
                                      <p:cBhvr>
                                        <p:cTn id="64" dur="2000" fill="hold"/>
                                        <p:tgtEl>
                                          <p:spTgt spid="4">
                                            <p:graphicEl>
                                              <a:dgm id="{530FF741-1497-42A6-8DEC-D2BF61289BA6}"/>
                                            </p:graphicEl>
                                          </p:spTgt>
                                        </p:tgtEl>
                                        <p:attrNameLst>
                                          <p:attrName>stroke.color</p:attrName>
                                        </p:attrNameLst>
                                      </p:cBhvr>
                                      <p:by>
                                        <p:hsl h="0" s="-12549" l="-25098"/>
                                      </p:by>
                                    </p:animClr>
                                    <p:set>
                                      <p:cBhvr>
                                        <p:cTn id="65" dur="2000" fill="hold"/>
                                        <p:tgtEl>
                                          <p:spTgt spid="4">
                                            <p:graphicEl>
                                              <a:dgm id="{530FF741-1497-42A6-8DEC-D2BF61289BA6}"/>
                                            </p:graphicEl>
                                          </p:spTgt>
                                        </p:tgtEl>
                                        <p:attrNameLst>
                                          <p:attrName>fill.type</p:attrName>
                                        </p:attrNameLst>
                                      </p:cBhvr>
                                      <p:to>
                                        <p:strVal val="solid"/>
                                      </p:to>
                                    </p:set>
                                  </p:childTnLst>
                                </p:cTn>
                              </p:par>
                              <p:par>
                                <p:cTn id="66"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67" dur="2000" fill="hold"/>
                                        <p:tgtEl>
                                          <p:spTgt spid="4">
                                            <p:graphicEl>
                                              <a:dgm id="{7E27229C-86E9-4E51-96C9-51D3CF419A84}"/>
                                            </p:graphicEl>
                                          </p:spTgt>
                                        </p:tgtEl>
                                        <p:attrNameLst>
                                          <p:attrName>style.color</p:attrName>
                                        </p:attrNameLst>
                                      </p:cBhvr>
                                      <p:by>
                                        <p:hsl h="0" s="-12549" l="-25098"/>
                                      </p:by>
                                    </p:animClr>
                                    <p:animClr clrSpc="hsl" dir="cw">
                                      <p:cBhvr>
                                        <p:cTn id="68" dur="2000" fill="hold"/>
                                        <p:tgtEl>
                                          <p:spTgt spid="4">
                                            <p:graphicEl>
                                              <a:dgm id="{7E27229C-86E9-4E51-96C9-51D3CF419A84}"/>
                                            </p:graphicEl>
                                          </p:spTgt>
                                        </p:tgtEl>
                                        <p:attrNameLst>
                                          <p:attrName>fillcolor</p:attrName>
                                        </p:attrNameLst>
                                      </p:cBhvr>
                                      <p:by>
                                        <p:hsl h="0" s="-12549" l="-25098"/>
                                      </p:by>
                                    </p:animClr>
                                    <p:animClr clrSpc="hsl" dir="cw">
                                      <p:cBhvr>
                                        <p:cTn id="69" dur="2000" fill="hold"/>
                                        <p:tgtEl>
                                          <p:spTgt spid="4">
                                            <p:graphicEl>
                                              <a:dgm id="{7E27229C-86E9-4E51-96C9-51D3CF419A84}"/>
                                            </p:graphicEl>
                                          </p:spTgt>
                                        </p:tgtEl>
                                        <p:attrNameLst>
                                          <p:attrName>stroke.color</p:attrName>
                                        </p:attrNameLst>
                                      </p:cBhvr>
                                      <p:by>
                                        <p:hsl h="0" s="-12549" l="-25098"/>
                                      </p:by>
                                    </p:animClr>
                                    <p:set>
                                      <p:cBhvr>
                                        <p:cTn id="70" dur="2000" fill="hold"/>
                                        <p:tgtEl>
                                          <p:spTgt spid="4">
                                            <p:graphicEl>
                                              <a:dgm id="{7E27229C-86E9-4E51-96C9-51D3CF419A84}"/>
                                            </p:graphicEl>
                                          </p:spTgt>
                                        </p:tgtEl>
                                        <p:attrNameLst>
                                          <p:attrName>fill.type</p:attrName>
                                        </p:attrNameLst>
                                      </p:cBhvr>
                                      <p:to>
                                        <p:strVal val="solid"/>
                                      </p:to>
                                    </p:set>
                                  </p:childTnLst>
                                </p:cTn>
                              </p:par>
                              <p:par>
                                <p:cTn id="71"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72" dur="2000" fill="hold"/>
                                        <p:tgtEl>
                                          <p:spTgt spid="4">
                                            <p:graphicEl>
                                              <a:dgm id="{D232C782-9911-49A6-8B10-B903D50958F3}"/>
                                            </p:graphicEl>
                                          </p:spTgt>
                                        </p:tgtEl>
                                        <p:attrNameLst>
                                          <p:attrName>style.color</p:attrName>
                                        </p:attrNameLst>
                                      </p:cBhvr>
                                      <p:by>
                                        <p:hsl h="0" s="-12549" l="-25098"/>
                                      </p:by>
                                    </p:animClr>
                                    <p:animClr clrSpc="hsl" dir="cw">
                                      <p:cBhvr>
                                        <p:cTn id="73" dur="2000" fill="hold"/>
                                        <p:tgtEl>
                                          <p:spTgt spid="4">
                                            <p:graphicEl>
                                              <a:dgm id="{D232C782-9911-49A6-8B10-B903D50958F3}"/>
                                            </p:graphicEl>
                                          </p:spTgt>
                                        </p:tgtEl>
                                        <p:attrNameLst>
                                          <p:attrName>fillcolor</p:attrName>
                                        </p:attrNameLst>
                                      </p:cBhvr>
                                      <p:by>
                                        <p:hsl h="0" s="-12549" l="-25098"/>
                                      </p:by>
                                    </p:animClr>
                                    <p:animClr clrSpc="hsl" dir="cw">
                                      <p:cBhvr>
                                        <p:cTn id="74" dur="2000" fill="hold"/>
                                        <p:tgtEl>
                                          <p:spTgt spid="4">
                                            <p:graphicEl>
                                              <a:dgm id="{D232C782-9911-49A6-8B10-B903D50958F3}"/>
                                            </p:graphicEl>
                                          </p:spTgt>
                                        </p:tgtEl>
                                        <p:attrNameLst>
                                          <p:attrName>stroke.color</p:attrName>
                                        </p:attrNameLst>
                                      </p:cBhvr>
                                      <p:by>
                                        <p:hsl h="0" s="-12549" l="-25098"/>
                                      </p:by>
                                    </p:animClr>
                                    <p:set>
                                      <p:cBhvr>
                                        <p:cTn id="75" dur="2000" fill="hold"/>
                                        <p:tgtEl>
                                          <p:spTgt spid="4">
                                            <p:graphicEl>
                                              <a:dgm id="{D232C782-9911-49A6-8B10-B903D50958F3}"/>
                                            </p:graphicEl>
                                          </p:spTgt>
                                        </p:tgtEl>
                                        <p:attrNameLst>
                                          <p:attrName>fill.type</p:attrName>
                                        </p:attrNameLst>
                                      </p:cBhvr>
                                      <p:to>
                                        <p:strVal val="solid"/>
                                      </p:to>
                                    </p:set>
                                  </p:childTnLst>
                                </p:cTn>
                              </p:par>
                              <p:par>
                                <p:cTn id="76" presetID="1"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P spid="5" grpId="0" animBg="1"/>
      <p:bldP spid="7" grpId="0" animBg="1"/>
      <p:bldP spid="6"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Trial Elements (TE) Domain</a:t>
            </a:r>
            <a:endParaRPr lang="en-GB" dirty="0"/>
          </a:p>
        </p:txBody>
      </p:sp>
      <p:sp>
        <p:nvSpPr>
          <p:cNvPr id="3" name="Content Placeholder 2"/>
          <p:cNvSpPr>
            <a:spLocks noGrp="1"/>
          </p:cNvSpPr>
          <p:nvPr>
            <p:ph idx="1"/>
          </p:nvPr>
        </p:nvSpPr>
        <p:spPr>
          <a:xfrm>
            <a:off x="403760" y="693708"/>
            <a:ext cx="8511639" cy="1213308"/>
          </a:xfrm>
        </p:spPr>
        <p:txBody>
          <a:bodyPr>
            <a:normAutofit fontScale="92500" lnSpcReduction="10000"/>
          </a:bodyPr>
          <a:lstStyle/>
          <a:p>
            <a:r>
              <a:rPr lang="en-US" dirty="0" smtClean="0"/>
              <a:t>Describes the Element code unique for each element</a:t>
            </a:r>
          </a:p>
          <a:p>
            <a:r>
              <a:rPr lang="en-US" dirty="0" smtClean="0"/>
              <a:t>Provides the element description and the rules for starting and ending an Element</a:t>
            </a:r>
          </a:p>
          <a:p>
            <a:r>
              <a:rPr lang="en-US" dirty="0"/>
              <a:t>An Element is the basic building block that is used to describe the administration of planned </a:t>
            </a:r>
            <a:r>
              <a:rPr lang="en-US" dirty="0" smtClean="0"/>
              <a:t>interventions</a:t>
            </a:r>
          </a:p>
          <a:p>
            <a:r>
              <a:rPr lang="en-US" dirty="0"/>
              <a:t>Periods of time when there are no planned interventions (such as screening or washout) are also considered Elements</a:t>
            </a:r>
            <a:endParaRPr lang="en-GB" dirty="0"/>
          </a:p>
        </p:txBody>
      </p:sp>
      <p:sp>
        <p:nvSpPr>
          <p:cNvPr id="4" name="Slide Number Placeholder 3"/>
          <p:cNvSpPr>
            <a:spLocks noGrp="1"/>
          </p:cNvSpPr>
          <p:nvPr>
            <p:ph type="sldNum" sz="quarter" idx="12"/>
          </p:nvPr>
        </p:nvSpPr>
        <p:spPr/>
        <p:txBody>
          <a:bodyPr/>
          <a:lstStyle/>
          <a:p>
            <a:fld id="{CDB6A15D-C489-444F-8B07-C8C341C56754}" type="slidenum">
              <a:rPr lang="en-GB" smtClean="0"/>
              <a:pPr/>
              <a:t>17</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210432158"/>
              </p:ext>
            </p:extLst>
          </p:nvPr>
        </p:nvGraphicFramePr>
        <p:xfrm>
          <a:off x="403761" y="1974677"/>
          <a:ext cx="8331165" cy="2880531"/>
        </p:xfrm>
        <a:graphic>
          <a:graphicData uri="http://schemas.openxmlformats.org/drawingml/2006/table">
            <a:tbl>
              <a:tblPr/>
              <a:tblGrid>
                <a:gridCol w="1341064"/>
                <a:gridCol w="1531165"/>
                <a:gridCol w="1131731"/>
                <a:gridCol w="4327205"/>
              </a:tblGrid>
              <a:tr h="247151">
                <a:tc>
                  <a:txBody>
                    <a:bodyPr/>
                    <a:lstStyle/>
                    <a:p>
                      <a:pPr marL="0" marR="0">
                        <a:lnSpc>
                          <a:spcPct val="107000"/>
                        </a:lnSpc>
                        <a:spcBef>
                          <a:spcPts val="0"/>
                        </a:spcBef>
                        <a:spcAft>
                          <a:spcPts val="0"/>
                        </a:spcAft>
                      </a:pPr>
                      <a:r>
                        <a:rPr lang="en-US" sz="1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 Name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nSpc>
                          <a:spcPct val="107000"/>
                        </a:lnSpc>
                        <a:spcBef>
                          <a:spcPts val="0"/>
                        </a:spcBef>
                        <a:spcAft>
                          <a:spcPts val="0"/>
                        </a:spcAft>
                      </a:pPr>
                      <a:r>
                        <a:rPr lang="en-US" sz="11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 Label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nSpc>
                          <a:spcPct val="107000"/>
                        </a:lnSpc>
                        <a:spcBef>
                          <a:spcPts val="0"/>
                        </a:spcBef>
                        <a:spcAft>
                          <a:spcPts val="0"/>
                        </a:spcAft>
                      </a:pPr>
                      <a:r>
                        <a:rPr lang="en-US" sz="11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Type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nSpc>
                          <a:spcPct val="107000"/>
                        </a:lnSpc>
                        <a:spcBef>
                          <a:spcPts val="0"/>
                        </a:spcBef>
                        <a:spcAft>
                          <a:spcPts val="0"/>
                        </a:spcAft>
                      </a:pPr>
                      <a:r>
                        <a:rPr lang="en-US" sz="1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09988">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STUDYID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Study Identifier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Unique identifier for a study.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988">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DOMAIN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Domain Abbreviation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Two-character abbreviation for the domain, which must be TV.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964">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ETCD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Element Code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ETCD (the companion to ELEMENT) is limited to 8 characters and does not have special character restrictions. These values should be short for ease of use in programming, but it is not expected that ETCD will need to serve as a variable name.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127">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ELEMENT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 of Element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name of the Element.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856">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TESTRL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Rule for Start of Element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Expresses the rule for beginning the Element.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976">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TEENRL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Rule for End of Element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Expresses the rule for ending the Element. Either TEENRL or TEDUR must be present for each Element.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976">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TEDUR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Planned Duration of Element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Planned Duration of Element in ISO 8601 format. Used when the rule for ending the Element is applied after a fixed duration.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630058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Trial </a:t>
            </a:r>
            <a:r>
              <a:rPr lang="en-GB" dirty="0" smtClean="0"/>
              <a:t>Elements (TE) Domain - Metadata</a:t>
            </a:r>
            <a:endParaRPr lang="en-GB" dirty="0"/>
          </a:p>
        </p:txBody>
      </p:sp>
      <p:pic>
        <p:nvPicPr>
          <p:cNvPr id="3" name="Picture 2"/>
          <p:cNvPicPr>
            <a:picLocks noChangeAspect="1"/>
          </p:cNvPicPr>
          <p:nvPr/>
        </p:nvPicPr>
        <p:blipFill>
          <a:blip r:embed="rId3"/>
          <a:stretch>
            <a:fillRect/>
          </a:stretch>
        </p:blipFill>
        <p:spPr>
          <a:xfrm>
            <a:off x="493295" y="770021"/>
            <a:ext cx="7784431" cy="4004158"/>
          </a:xfrm>
          <a:prstGeom prst="rect">
            <a:avLst/>
          </a:prstGeom>
          <a:ln>
            <a:solidFill>
              <a:schemeClr val="accent1">
                <a:lumMod val="75000"/>
              </a:schemeClr>
            </a:solidFill>
          </a:ln>
        </p:spPr>
      </p:pic>
      <p:sp>
        <p:nvSpPr>
          <p:cNvPr id="4"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885367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Trial </a:t>
            </a:r>
            <a:r>
              <a:rPr lang="en-GB" dirty="0" smtClean="0"/>
              <a:t>Elements (TE) Domain - Implementation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714381209"/>
              </p:ext>
            </p:extLst>
          </p:nvPr>
        </p:nvGraphicFramePr>
        <p:xfrm>
          <a:off x="300789" y="1022683"/>
          <a:ext cx="8403473" cy="3248527"/>
        </p:xfrm>
        <a:graphic>
          <a:graphicData uri="http://schemas.openxmlformats.org/drawingml/2006/table">
            <a:tbl>
              <a:tblPr/>
              <a:tblGrid>
                <a:gridCol w="909195"/>
                <a:gridCol w="632484"/>
                <a:gridCol w="685191"/>
                <a:gridCol w="1136495"/>
                <a:gridCol w="2520054"/>
                <a:gridCol w="2520054"/>
              </a:tblGrid>
              <a:tr h="480416">
                <a:tc>
                  <a:txBody>
                    <a:bodyPr/>
                    <a:lstStyle/>
                    <a:p>
                      <a:pPr algn="l" rtl="0" fontAlgn="b"/>
                      <a:r>
                        <a:rPr lang="en-US" sz="1050" b="1" i="0" u="none" strike="noStrike" dirty="0">
                          <a:solidFill>
                            <a:srgbClr val="000000"/>
                          </a:solidFill>
                          <a:effectLst/>
                          <a:latin typeface="Times New Roman" panose="02020603050405020304" pitchFamily="18" charset="0"/>
                        </a:rPr>
                        <a:t>STUDYID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50" b="1" i="0" u="none" strike="noStrike">
                          <a:solidFill>
                            <a:srgbClr val="000000"/>
                          </a:solidFill>
                          <a:effectLst/>
                          <a:latin typeface="Times New Roman" panose="02020603050405020304" pitchFamily="18" charset="0"/>
                        </a:rPr>
                        <a:t>DOMAIN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50" b="1" i="0" u="none" strike="noStrike">
                          <a:solidFill>
                            <a:srgbClr val="000000"/>
                          </a:solidFill>
                          <a:effectLst/>
                          <a:latin typeface="Times New Roman" panose="02020603050405020304" pitchFamily="18" charset="0"/>
                        </a:rPr>
                        <a:t>ETCD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50" b="1" i="0" u="none" strike="noStrike">
                          <a:solidFill>
                            <a:srgbClr val="000000"/>
                          </a:solidFill>
                          <a:effectLst/>
                          <a:latin typeface="Times New Roman" panose="02020603050405020304" pitchFamily="18" charset="0"/>
                        </a:rPr>
                        <a:t>ELEMENT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50" b="1" i="0" u="none" strike="noStrike">
                          <a:solidFill>
                            <a:srgbClr val="000000"/>
                          </a:solidFill>
                          <a:effectLst/>
                          <a:latin typeface="Times New Roman" panose="02020603050405020304" pitchFamily="18" charset="0"/>
                        </a:rPr>
                        <a:t>TESTRL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50" b="1" i="0" u="none" strike="noStrike" dirty="0">
                          <a:solidFill>
                            <a:srgbClr val="000000"/>
                          </a:solidFill>
                          <a:effectLst/>
                          <a:latin typeface="Times New Roman" panose="02020603050405020304" pitchFamily="18" charset="0"/>
                        </a:rPr>
                        <a:t>TEENRL</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57539">
                <a:tc>
                  <a:txBody>
                    <a:bodyPr/>
                    <a:lstStyle/>
                    <a:p>
                      <a:pPr algn="l" fontAlgn="b"/>
                      <a:r>
                        <a:rPr lang="en-US" sz="1200" b="0" i="0" u="none" strike="noStrike">
                          <a:solidFill>
                            <a:srgbClr val="000000"/>
                          </a:solidFill>
                          <a:effectLst/>
                          <a:latin typeface="Calibri" panose="020F0502020204030204" pitchFamily="34" charset="0"/>
                        </a:rPr>
                        <a:t>CDISCtraining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SCREEN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Screening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Informed consent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 Day prior to Day 1 of study drug</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15078">
                <a:tc>
                  <a:txBody>
                    <a:bodyPr/>
                    <a:lstStyle/>
                    <a:p>
                      <a:pPr algn="l" fontAlgn="b"/>
                      <a:r>
                        <a:rPr lang="en-US" sz="1200" b="0" i="0" u="none" strike="noStrike">
                          <a:solidFill>
                            <a:srgbClr val="000000"/>
                          </a:solidFill>
                          <a:effectLst/>
                          <a:latin typeface="Calibri" panose="020F0502020204030204" pitchFamily="34" charset="0"/>
                        </a:rPr>
                        <a:t>CDISCtraining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TRTA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Treatment A BID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First dose of study treatment where drug is Treatment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Study treatment End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15078">
                <a:tc>
                  <a:txBody>
                    <a:bodyPr/>
                    <a:lstStyle/>
                    <a:p>
                      <a:pPr algn="l" fontAlgn="b"/>
                      <a:r>
                        <a:rPr lang="en-US" sz="1200" b="0" i="0" u="none" strike="noStrike">
                          <a:solidFill>
                            <a:srgbClr val="000000"/>
                          </a:solidFill>
                          <a:effectLst/>
                          <a:latin typeface="Calibri" panose="020F0502020204030204" pitchFamily="34" charset="0"/>
                        </a:rPr>
                        <a:t>CDISCtraining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PBO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Placebo BID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First dose of study treatment where drug is Placebo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Study treatment End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0416">
                <a:tc>
                  <a:txBody>
                    <a:bodyPr/>
                    <a:lstStyle/>
                    <a:p>
                      <a:pPr algn="l" fontAlgn="b"/>
                      <a:r>
                        <a:rPr lang="en-US" sz="1200" b="0" i="0" u="none" strike="noStrike">
                          <a:solidFill>
                            <a:srgbClr val="000000"/>
                          </a:solidFill>
                          <a:effectLst/>
                          <a:latin typeface="Calibri" panose="020F0502020204030204" pitchFamily="34" charset="0"/>
                        </a:rPr>
                        <a:t>CDISCtraining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FU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Follow-up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Last Dose of study medication </a:t>
                      </a:r>
                      <a:r>
                        <a:rPr lang="en-US" sz="1200" b="0" i="0" u="none" strike="noStrike" dirty="0" smtClean="0">
                          <a:solidFill>
                            <a:srgbClr val="000000"/>
                          </a:solidFill>
                          <a:effectLst/>
                          <a:latin typeface="Calibri" panose="020F0502020204030204" pitchFamily="34" charset="0"/>
                        </a:rPr>
                        <a:t>+</a:t>
                      </a:r>
                      <a:r>
                        <a:rPr lang="en-US" sz="1200" b="0" i="0" u="none" strike="noStrike" baseline="0" dirty="0" smtClean="0">
                          <a:solidFill>
                            <a:srgbClr val="000000"/>
                          </a:solidFill>
                          <a:effectLst/>
                          <a:latin typeface="Calibri" panose="020F0502020204030204" pitchFamily="34" charset="0"/>
                        </a:rPr>
                        <a:t> 1</a:t>
                      </a:r>
                      <a:endParaRPr lang="en-US" sz="12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Calibri" panose="020F0502020204030204" pitchFamily="34" charset="0"/>
                        </a:rPr>
                        <a:t>28 </a:t>
                      </a:r>
                      <a:r>
                        <a:rPr lang="en-US" sz="1200" b="0" i="0" u="none" strike="noStrike" dirty="0">
                          <a:solidFill>
                            <a:srgbClr val="000000"/>
                          </a:solidFill>
                          <a:effectLst/>
                          <a:latin typeface="Calibri" panose="020F0502020204030204" pitchFamily="34" charset="0"/>
                        </a:rPr>
                        <a:t>days after the start of the element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1335504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p:cNvSpPr txBox="1">
            <a:spLocks/>
          </p:cNvSpPr>
          <p:nvPr/>
        </p:nvSpPr>
        <p:spPr>
          <a:xfrm>
            <a:off x="2911570" y="1179115"/>
            <a:ext cx="5775230" cy="3172697"/>
          </a:xfrm>
          <a:prstGeom prst="rect">
            <a:avLst/>
          </a:prstGeom>
          <a:solidFill>
            <a:srgbClr val="6DCFF6"/>
          </a:solidFill>
          <a:ln w="12700">
            <a:solidFill>
              <a:srgbClr val="6DCFF6"/>
            </a:solidFill>
            <a:miter lim="800000"/>
            <a:headEnd/>
            <a:tailEnd/>
          </a:ln>
        </p:spPr>
        <p:txBody>
          <a:bodyPr anchor="ctr">
            <a:noAutofit/>
          </a:bodyPr>
          <a:lst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chemeClr val="tx1"/>
              </a:buClr>
              <a:buFont typeface="Arial" panose="020B0604020202020204" pitchFamily="34" charset="0"/>
              <a:buChar char="•"/>
            </a:pPr>
            <a:endParaRPr lang="en-US" altLang="en-US" sz="900" dirty="0"/>
          </a:p>
        </p:txBody>
      </p:sp>
      <p:sp>
        <p:nvSpPr>
          <p:cNvPr id="6" name="Title 5"/>
          <p:cNvSpPr>
            <a:spLocks noGrp="1"/>
          </p:cNvSpPr>
          <p:nvPr>
            <p:ph type="title"/>
          </p:nvPr>
        </p:nvSpPr>
        <p:spPr/>
        <p:txBody>
          <a:bodyPr>
            <a:normAutofit/>
          </a:bodyPr>
          <a:lstStyle/>
          <a:p>
            <a:r>
              <a:rPr lang="en-US" dirty="0"/>
              <a:t>Confidentiality </a:t>
            </a:r>
            <a:r>
              <a:rPr lang="en-US" dirty="0" smtClean="0"/>
              <a:t>Statement</a:t>
            </a:r>
            <a:endParaRPr lang="en-US" dirty="0"/>
          </a:p>
        </p:txBody>
      </p:sp>
      <p:sp>
        <p:nvSpPr>
          <p:cNvPr id="10" name="Content Placeholder 2"/>
          <p:cNvSpPr>
            <a:spLocks noGrp="1"/>
          </p:cNvSpPr>
          <p:nvPr>
            <p:ph idx="1"/>
          </p:nvPr>
        </p:nvSpPr>
        <p:spPr>
          <a:xfrm>
            <a:off x="3009541" y="976734"/>
            <a:ext cx="5905859" cy="3275146"/>
          </a:xfrm>
          <a:solidFill>
            <a:schemeClr val="bg1">
              <a:lumMod val="95000"/>
            </a:schemeClr>
          </a:solidFill>
          <a:ln w="12700">
            <a:solidFill>
              <a:srgbClr val="6DCFF6"/>
            </a:solidFill>
            <a:miter lim="800000"/>
            <a:headEnd/>
            <a:tailEnd/>
          </a:ln>
        </p:spPr>
        <p:txBody>
          <a:bodyPr vert="horz" lIns="205740" tIns="34290" rIns="205740" bIns="34290" rtlCol="0" anchor="ctr">
            <a:noAutofit/>
          </a:bodyPr>
          <a:lstStyle/>
          <a:p>
            <a:pPr marL="0" indent="0" algn="just">
              <a:lnSpc>
                <a:spcPct val="150000"/>
              </a:lnSpc>
              <a:spcBef>
                <a:spcPts val="450"/>
              </a:spcBef>
              <a:buClr>
                <a:schemeClr val="tx1"/>
              </a:buClr>
              <a:buNone/>
            </a:pPr>
            <a:r>
              <a:rPr lang="en-US" altLang="en-US" sz="900" dirty="0"/>
              <a:t>This document contains information which is commercially confidential to Tata Consultancy Services Ltd. ("TCS") and is provided for the sole purpose of permitting the recipient to evaluate the proposal submitted within the document. In consideration of the receipt of this document, the recipient agrees to maintain the information it contains in confidence and not to reproduce or otherwise disclose the contents of this document to any person outside the recipient's evaluation team or nominated advisors. The document may not be used, reproduced or disclosed to others, except as specifically permitted by TCS in writing. The recipient of this document, by its retention and use, agrees to take reasonable </a:t>
            </a:r>
            <a:r>
              <a:rPr lang="en-US" altLang="en-US" sz="900" dirty="0"/>
              <a:t> endeavours </a:t>
            </a:r>
            <a:r>
              <a:rPr lang="en-US" altLang="en-US" sz="900" dirty="0"/>
              <a:t>to protect the document and the information it contains from loss or theft.</a:t>
            </a:r>
          </a:p>
          <a:p>
            <a:pPr marL="0" indent="0" algn="just">
              <a:lnSpc>
                <a:spcPct val="150000"/>
              </a:lnSpc>
              <a:spcBef>
                <a:spcPts val="450"/>
              </a:spcBef>
              <a:buClr>
                <a:schemeClr val="tx1"/>
              </a:buClr>
              <a:buNone/>
            </a:pPr>
            <a:endParaRPr lang="en-US" altLang="en-US" sz="900" dirty="0"/>
          </a:p>
          <a:p>
            <a:pPr marL="0" indent="0" algn="just">
              <a:lnSpc>
                <a:spcPct val="150000"/>
              </a:lnSpc>
              <a:spcBef>
                <a:spcPts val="450"/>
              </a:spcBef>
              <a:buClr>
                <a:schemeClr val="tx1"/>
              </a:buClr>
              <a:buNone/>
            </a:pPr>
            <a:r>
              <a:rPr lang="en-US" altLang="en-US" sz="900" dirty="0"/>
              <a:t>© </a:t>
            </a:r>
            <a:r>
              <a:rPr lang="en-US" altLang="en-US" sz="900" dirty="0"/>
              <a:t>2017 </a:t>
            </a:r>
            <a:r>
              <a:rPr lang="en-US" altLang="en-US" sz="900" dirty="0"/>
              <a:t>- TATA Consultancy Services Limited (TCS)</a:t>
            </a:r>
          </a:p>
          <a:p>
            <a:pPr marL="0" indent="0" algn="just">
              <a:lnSpc>
                <a:spcPct val="150000"/>
              </a:lnSpc>
              <a:spcBef>
                <a:spcPts val="450"/>
              </a:spcBef>
              <a:buClr>
                <a:schemeClr val="tx1"/>
              </a:buClr>
              <a:buNone/>
            </a:pPr>
            <a:endParaRPr lang="en-US" altLang="en-US" sz="900" dirty="0"/>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1571" y="671240"/>
            <a:ext cx="697892" cy="697892"/>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27" y="1512831"/>
            <a:ext cx="1993015" cy="2093778"/>
          </a:xfrm>
          <a:prstGeom prst="rect">
            <a:avLst/>
          </a:prstGeom>
        </p:spPr>
      </p:pic>
      <p:cxnSp>
        <p:nvCxnSpPr>
          <p:cNvPr id="4" name="Straight Connector 3"/>
          <p:cNvCxnSpPr/>
          <p:nvPr/>
        </p:nvCxnSpPr>
        <p:spPr>
          <a:xfrm>
            <a:off x="2500313" y="829865"/>
            <a:ext cx="0" cy="376655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12563930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Trial Arms (TA) Domain</a:t>
            </a:r>
            <a:endParaRPr lang="en-GB" dirty="0"/>
          </a:p>
        </p:txBody>
      </p:sp>
      <p:sp>
        <p:nvSpPr>
          <p:cNvPr id="3" name="Content Placeholder 2"/>
          <p:cNvSpPr>
            <a:spLocks noGrp="1"/>
          </p:cNvSpPr>
          <p:nvPr>
            <p:ph idx="1"/>
          </p:nvPr>
        </p:nvSpPr>
        <p:spPr>
          <a:xfrm>
            <a:off x="216568" y="693710"/>
            <a:ext cx="4443011" cy="1062902"/>
          </a:xfrm>
        </p:spPr>
        <p:txBody>
          <a:bodyPr>
            <a:normAutofit fontScale="92500" lnSpcReduction="20000"/>
          </a:bodyPr>
          <a:lstStyle/>
          <a:p>
            <a:r>
              <a:rPr lang="en-US" dirty="0" smtClean="0"/>
              <a:t>High level treatment plan</a:t>
            </a:r>
          </a:p>
          <a:p>
            <a:r>
              <a:rPr lang="en-US" dirty="0" smtClean="0"/>
              <a:t>Based on the concepts of Elements, Arms and Epochs</a:t>
            </a:r>
          </a:p>
          <a:p>
            <a:r>
              <a:rPr lang="en-US" dirty="0" smtClean="0"/>
              <a:t>Composed of Elements from Trial Elements</a:t>
            </a:r>
          </a:p>
          <a:p>
            <a:r>
              <a:rPr lang="en-US" dirty="0" smtClean="0"/>
              <a:t>Planned ARM values in DM correspond to ARM values in Trial Arms</a:t>
            </a:r>
          </a:p>
          <a:p>
            <a:endParaRPr lang="en-GB" dirty="0"/>
          </a:p>
        </p:txBody>
      </p:sp>
      <p:sp>
        <p:nvSpPr>
          <p:cNvPr id="4" name="Slide Number Placeholder 3"/>
          <p:cNvSpPr>
            <a:spLocks noGrp="1"/>
          </p:cNvSpPr>
          <p:nvPr>
            <p:ph type="sldNum" sz="quarter" idx="12"/>
          </p:nvPr>
        </p:nvSpPr>
        <p:spPr/>
        <p:txBody>
          <a:bodyPr/>
          <a:lstStyle/>
          <a:p>
            <a:fld id="{CDB6A15D-C489-444F-8B07-C8C341C56754}" type="slidenum">
              <a:rPr lang="en-GB" smtClean="0"/>
              <a:pPr/>
              <a:t>20</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2664350032"/>
              </p:ext>
            </p:extLst>
          </p:nvPr>
        </p:nvGraphicFramePr>
        <p:xfrm>
          <a:off x="319536" y="1876919"/>
          <a:ext cx="8571799" cy="3098292"/>
        </p:xfrm>
        <a:graphic>
          <a:graphicData uri="http://schemas.openxmlformats.org/drawingml/2006/table">
            <a:tbl>
              <a:tblPr/>
              <a:tblGrid>
                <a:gridCol w="1015968"/>
                <a:gridCol w="1552074"/>
                <a:gridCol w="517358"/>
                <a:gridCol w="5486399"/>
              </a:tblGrid>
              <a:tr h="155125">
                <a:tc>
                  <a:txBody>
                    <a:bodyPr/>
                    <a:lstStyle/>
                    <a:p>
                      <a:pPr marL="0" marR="0">
                        <a:lnSpc>
                          <a:spcPct val="107000"/>
                        </a:lnSpc>
                        <a:spcBef>
                          <a:spcPts val="0"/>
                        </a:spcBef>
                        <a:spcAft>
                          <a:spcPts val="0"/>
                        </a:spcAft>
                      </a:pPr>
                      <a:r>
                        <a:rPr lang="en-US" sz="1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 Name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nSpc>
                          <a:spcPct val="107000"/>
                        </a:lnSpc>
                        <a:spcBef>
                          <a:spcPts val="0"/>
                        </a:spcBef>
                        <a:spcAft>
                          <a:spcPts val="0"/>
                        </a:spcAft>
                      </a:pPr>
                      <a:r>
                        <a:rPr lang="en-US" sz="1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 Label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nSpc>
                          <a:spcPct val="107000"/>
                        </a:lnSpc>
                        <a:spcBef>
                          <a:spcPts val="0"/>
                        </a:spcBef>
                        <a:spcAft>
                          <a:spcPts val="0"/>
                        </a:spcAft>
                      </a:pPr>
                      <a:r>
                        <a:rPr lang="en-US" sz="1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Type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nSpc>
                          <a:spcPct val="107000"/>
                        </a:lnSpc>
                        <a:spcBef>
                          <a:spcPts val="0"/>
                        </a:spcBef>
                        <a:spcAft>
                          <a:spcPts val="0"/>
                        </a:spcAft>
                      </a:pPr>
                      <a:r>
                        <a:rPr lang="en-US" sz="1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55125">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STUDYID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Study Identifier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Unique identifier for a study.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25">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DOMAIN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Domain Abbreviation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Two-character abbreviation for the domain, which must be TA.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251">
                <a:tc>
                  <a:txBody>
                    <a:bodyPr/>
                    <a:lstStyle/>
                    <a:p>
                      <a:pPr marL="0" marR="0">
                        <a:lnSpc>
                          <a:spcPct val="107000"/>
                        </a:lnSpc>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ARMCD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Planned Arm Code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ARMCD is limited to 20 characters and does not have special character restrictions. If the timing of visits for a trial does not depend on which ARM a subject is in, then ARMCD should be null.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580">
                <a:tc>
                  <a:txBody>
                    <a:bodyPr/>
                    <a:lstStyle/>
                    <a:p>
                      <a:pPr marL="0" marR="0">
                        <a:lnSpc>
                          <a:spcPct val="107000"/>
                        </a:lnSpc>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ARM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 of Planned Arm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Name given to Arm or treatment group.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580">
                <a:tc>
                  <a:txBody>
                    <a:bodyPr/>
                    <a:lstStyle/>
                    <a:p>
                      <a:pPr marL="0" marR="0">
                        <a:lnSpc>
                          <a:spcPct val="107000"/>
                        </a:lnSpc>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TAETORD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Planned Order of Element within Arm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Num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Number that gives the order of the Element within the Arm.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376">
                <a:tc>
                  <a:txBody>
                    <a:bodyPr/>
                    <a:lstStyle/>
                    <a:p>
                      <a:pPr marL="0" marR="0">
                        <a:lnSpc>
                          <a:spcPct val="107000"/>
                        </a:lnSpc>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ETCD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Element Code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ETCD (the companion to ELEMENT) is limited to 8 characters and does not have special character restrictions. These values should be short for ease of use in programming, but it is not expected that ETCD will need to serve as a variable name.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25">
                <a:tc>
                  <a:txBody>
                    <a:bodyPr/>
                    <a:lstStyle/>
                    <a:p>
                      <a:pPr marL="0" marR="0">
                        <a:lnSpc>
                          <a:spcPct val="107000"/>
                        </a:lnSpc>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ELEMENT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 of Element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name of the Element.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251">
                <a:tc>
                  <a:txBody>
                    <a:bodyPr/>
                    <a:lstStyle/>
                    <a:p>
                      <a:pPr marL="0" marR="0">
                        <a:lnSpc>
                          <a:spcPct val="107000"/>
                        </a:lnSpc>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TABRANCH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Branch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Condition subjects meet, at a “branch” in the Trial Design at the end of this Element, to be included in this Arm. Example: Randomization to DRUG X.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376">
                <a:tc>
                  <a:txBody>
                    <a:bodyPr/>
                    <a:lstStyle/>
                    <a:p>
                      <a:pPr marL="0" marR="0">
                        <a:lnSpc>
                          <a:spcPct val="107000"/>
                        </a:lnSpc>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TATRANS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Transition Rule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trial design allows a subject to transition to an Element other than the next Element in sequence, then the conditions for transitioning to those other Elements, and the alternative Element sequences, are specified in this rule (e.g., Responders go to washout).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125">
                <a:tc>
                  <a:txBody>
                    <a:bodyPr/>
                    <a:lstStyle/>
                    <a:p>
                      <a:pPr marL="0" marR="0">
                        <a:lnSpc>
                          <a:spcPct val="107000"/>
                        </a:lnSpc>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EPOCH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Epoch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Name of the Trial Epoch with which this Element of the Arm is associated.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542" marR="66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4659579" y="609485"/>
            <a:ext cx="4352074" cy="1243417"/>
          </a:xfrm>
          <a:prstGeom prst="rect">
            <a:avLst/>
          </a:prstGeom>
        </p:spPr>
        <p:txBody>
          <a:bodyPr wrap="square">
            <a:spAutoFit/>
          </a:bodyPr>
          <a:lstStyle/>
          <a:p>
            <a:pPr marL="257175" lvl="0" indent="-257175">
              <a:spcBef>
                <a:spcPct val="20000"/>
              </a:spcBef>
              <a:buClr>
                <a:srgbClr val="4E84C4"/>
              </a:buClr>
              <a:buFont typeface="Wingdings" pitchFamily="2" charset="2"/>
              <a:buChar char="§"/>
            </a:pPr>
            <a:r>
              <a:rPr lang="en-US" dirty="0" smtClean="0"/>
              <a:t>Describes </a:t>
            </a:r>
            <a:r>
              <a:rPr lang="en-US" dirty="0"/>
              <a:t>the </a:t>
            </a:r>
            <a:r>
              <a:rPr lang="en-US" sz="1500" dirty="0">
                <a:latin typeface="+mj-lt"/>
                <a:cs typeface="Arial" pitchFamily="34" charset="0"/>
              </a:rPr>
              <a:t>sequence</a:t>
            </a:r>
            <a:r>
              <a:rPr lang="en-US" dirty="0"/>
              <a:t> of Elements within each Arm, as </a:t>
            </a:r>
            <a:r>
              <a:rPr lang="en-US" sz="1500" dirty="0">
                <a:latin typeface="+mj-lt"/>
                <a:cs typeface="Arial" pitchFamily="34" charset="0"/>
              </a:rPr>
              <a:t>well</a:t>
            </a:r>
            <a:r>
              <a:rPr lang="en-US" dirty="0"/>
              <a:t> as rules for moving through these Elements, referred to as Branches (TABRANCH) and Transitions (TATRANS</a:t>
            </a:r>
            <a:r>
              <a:rPr lang="en-US" dirty="0" smtClean="0"/>
              <a:t>)</a:t>
            </a:r>
          </a:p>
          <a:p>
            <a:pPr marL="257175" indent="-257175">
              <a:spcBef>
                <a:spcPct val="20000"/>
              </a:spcBef>
              <a:buClr>
                <a:srgbClr val="4E84C4"/>
              </a:buClr>
              <a:buFont typeface="Wingdings" pitchFamily="2" charset="2"/>
              <a:buChar char="§"/>
            </a:pPr>
            <a:r>
              <a:rPr lang="en-US" dirty="0"/>
              <a:t>Names of ARM should reflect the </a:t>
            </a:r>
            <a:r>
              <a:rPr lang="en-US" dirty="0" smtClean="0"/>
              <a:t>protocol</a:t>
            </a:r>
            <a:endParaRPr lang="en-US" dirty="0"/>
          </a:p>
        </p:txBody>
      </p:sp>
      <p:sp>
        <p:nvSpPr>
          <p:cNvPr id="8"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97833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Trial </a:t>
            </a:r>
            <a:r>
              <a:rPr lang="en-GB" dirty="0" smtClean="0"/>
              <a:t>Arms (TA) Domain - Metadata</a:t>
            </a:r>
            <a:endParaRPr lang="en-GB" dirty="0"/>
          </a:p>
        </p:txBody>
      </p:sp>
      <p:grpSp>
        <p:nvGrpSpPr>
          <p:cNvPr id="6" name="Group 5"/>
          <p:cNvGrpSpPr/>
          <p:nvPr/>
        </p:nvGrpSpPr>
        <p:grpSpPr>
          <a:xfrm>
            <a:off x="276727" y="690452"/>
            <a:ext cx="8373978" cy="3917643"/>
            <a:chOff x="276727" y="690452"/>
            <a:chExt cx="7279106" cy="5124152"/>
          </a:xfrm>
        </p:grpSpPr>
        <p:pic>
          <p:nvPicPr>
            <p:cNvPr id="4" name="Picture 3"/>
            <p:cNvPicPr>
              <a:picLocks noChangeAspect="1"/>
            </p:cNvPicPr>
            <p:nvPr/>
          </p:nvPicPr>
          <p:blipFill>
            <a:blip r:embed="rId3"/>
            <a:stretch>
              <a:fillRect/>
            </a:stretch>
          </p:blipFill>
          <p:spPr>
            <a:xfrm>
              <a:off x="276727" y="690452"/>
              <a:ext cx="7279106" cy="3390806"/>
            </a:xfrm>
            <a:prstGeom prst="rect">
              <a:avLst/>
            </a:prstGeom>
            <a:ln>
              <a:solidFill>
                <a:schemeClr val="accent1">
                  <a:lumMod val="75000"/>
                </a:schemeClr>
              </a:solidFill>
            </a:ln>
          </p:spPr>
        </p:pic>
        <p:pic>
          <p:nvPicPr>
            <p:cNvPr id="5" name="Picture 4"/>
            <p:cNvPicPr>
              <a:picLocks noChangeAspect="1"/>
            </p:cNvPicPr>
            <p:nvPr/>
          </p:nvPicPr>
          <p:blipFill>
            <a:blip r:embed="rId4"/>
            <a:stretch>
              <a:fillRect/>
            </a:stretch>
          </p:blipFill>
          <p:spPr>
            <a:xfrm>
              <a:off x="276727" y="4093290"/>
              <a:ext cx="7279106" cy="1721314"/>
            </a:xfrm>
            <a:prstGeom prst="rect">
              <a:avLst/>
            </a:prstGeom>
            <a:ln>
              <a:solidFill>
                <a:schemeClr val="accent1">
                  <a:lumMod val="75000"/>
                </a:schemeClr>
              </a:solidFill>
            </a:ln>
          </p:spPr>
        </p:pic>
      </p:grpSp>
      <p:sp>
        <p:nvSpPr>
          <p:cNvPr id="7"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3033798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Trial </a:t>
            </a:r>
            <a:r>
              <a:rPr lang="en-GB" dirty="0" smtClean="0"/>
              <a:t>Arms (TA) Domain - Implementation</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405320559"/>
              </p:ext>
            </p:extLst>
          </p:nvPr>
        </p:nvGraphicFramePr>
        <p:xfrm>
          <a:off x="96254" y="1094876"/>
          <a:ext cx="8819146" cy="3296651"/>
        </p:xfrm>
        <a:graphic>
          <a:graphicData uri="http://schemas.openxmlformats.org/drawingml/2006/table">
            <a:tbl>
              <a:tblPr/>
              <a:tblGrid>
                <a:gridCol w="878304"/>
                <a:gridCol w="601579"/>
                <a:gridCol w="553452"/>
                <a:gridCol w="962527"/>
                <a:gridCol w="1167063"/>
                <a:gridCol w="830179"/>
                <a:gridCol w="713981"/>
                <a:gridCol w="807560"/>
                <a:gridCol w="1359065"/>
                <a:gridCol w="945436"/>
              </a:tblGrid>
              <a:tr h="452021">
                <a:tc>
                  <a:txBody>
                    <a:bodyPr/>
                    <a:lstStyle/>
                    <a:p>
                      <a:pPr algn="l" rtl="0" fontAlgn="b"/>
                      <a:r>
                        <a:rPr lang="en-US" sz="1050" b="1" i="0" u="none" strike="noStrike" dirty="0">
                          <a:solidFill>
                            <a:srgbClr val="000000"/>
                          </a:solidFill>
                          <a:effectLst/>
                          <a:latin typeface="Times New Roman" panose="02020603050405020304" pitchFamily="18" charset="0"/>
                        </a:rPr>
                        <a:t>STUDYID </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1050" b="1" i="0" u="none" strike="noStrike" dirty="0">
                          <a:solidFill>
                            <a:srgbClr val="000000"/>
                          </a:solidFill>
                          <a:effectLst/>
                          <a:latin typeface="Times New Roman" panose="02020603050405020304" pitchFamily="18" charset="0"/>
                        </a:rPr>
                        <a:t>DOMAIN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50" b="1" i="0" u="none" strike="noStrike" kern="1200" dirty="0">
                          <a:solidFill>
                            <a:srgbClr val="000000"/>
                          </a:solidFill>
                          <a:effectLst/>
                          <a:latin typeface="Times New Roman" panose="02020603050405020304" pitchFamily="18" charset="0"/>
                          <a:ea typeface="+mn-ea"/>
                          <a:cs typeface="+mn-cs"/>
                        </a:rPr>
                        <a:t>ARMCD</a:t>
                      </a:r>
                      <a:r>
                        <a:rPr lang="en-US" sz="1050" b="1" i="0" u="none" strike="noStrike" dirty="0">
                          <a:solidFill>
                            <a:srgbClr val="000000"/>
                          </a:solidFill>
                          <a:effectLst/>
                          <a:latin typeface="Times New Roman" panose="02020603050405020304" pitchFamily="18" charset="0"/>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50" b="1" i="0" u="none" strike="noStrike" dirty="0">
                          <a:solidFill>
                            <a:srgbClr val="000000"/>
                          </a:solidFill>
                          <a:effectLst/>
                          <a:latin typeface="Times New Roman" panose="02020603050405020304" pitchFamily="18" charset="0"/>
                        </a:rPr>
                        <a:t>ARM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50" b="1" i="0" u="none" strike="noStrike" dirty="0">
                          <a:solidFill>
                            <a:srgbClr val="000000"/>
                          </a:solidFill>
                          <a:effectLst/>
                          <a:latin typeface="Times New Roman" panose="02020603050405020304" pitchFamily="18" charset="0"/>
                        </a:rPr>
                        <a:t>EPOCH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50" b="1" i="0" u="none" strike="noStrike" dirty="0">
                          <a:solidFill>
                            <a:srgbClr val="000000"/>
                          </a:solidFill>
                          <a:effectLst/>
                          <a:latin typeface="Times New Roman" panose="02020603050405020304" pitchFamily="18" charset="0"/>
                        </a:rPr>
                        <a:t>TAETORD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50" b="1" i="0" u="none" strike="noStrike" dirty="0">
                          <a:solidFill>
                            <a:srgbClr val="000000"/>
                          </a:solidFill>
                          <a:effectLst/>
                          <a:latin typeface="Times New Roman" panose="02020603050405020304" pitchFamily="18" charset="0"/>
                        </a:rPr>
                        <a:t>ETCD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50" b="1" i="0" u="none" strike="noStrike" dirty="0">
                          <a:solidFill>
                            <a:srgbClr val="000000"/>
                          </a:solidFill>
                          <a:effectLst/>
                          <a:latin typeface="Times New Roman" panose="02020603050405020304" pitchFamily="18" charset="0"/>
                        </a:rPr>
                        <a:t>ELEMENT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50" b="1" i="0" u="none" strike="noStrike" dirty="0">
                          <a:solidFill>
                            <a:srgbClr val="000000"/>
                          </a:solidFill>
                          <a:effectLst/>
                          <a:latin typeface="Times New Roman" panose="02020603050405020304" pitchFamily="18" charset="0"/>
                        </a:rPr>
                        <a:t>TABRANCH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050" b="1" i="0" u="none" strike="noStrike" dirty="0">
                          <a:solidFill>
                            <a:srgbClr val="000000"/>
                          </a:solidFill>
                          <a:effectLst/>
                          <a:latin typeface="Times New Roman" panose="02020603050405020304" pitchFamily="18" charset="0"/>
                        </a:rPr>
                        <a:t>TATRANS </a:t>
                      </a:r>
                    </a:p>
                  </a:txBody>
                  <a:tcPr marL="7133" marR="7133" marT="71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105">
                <a:tc>
                  <a:txBody>
                    <a:bodyPr/>
                    <a:lstStyle/>
                    <a:p>
                      <a:pPr algn="l" fontAlgn="b"/>
                      <a:r>
                        <a:rPr lang="en-US" sz="1100" b="0" i="0" u="none" strike="noStrike">
                          <a:solidFill>
                            <a:srgbClr val="000000"/>
                          </a:solidFill>
                          <a:effectLst/>
                          <a:latin typeface="Calibri" panose="020F0502020204030204" pitchFamily="34" charset="0"/>
                        </a:rPr>
                        <a:t>CDISCtraining</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TA</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ARM A</a:t>
                      </a:r>
                      <a:endParaRPr lang="en-US" sz="1100" b="0" i="0" u="none" strike="noStrike" dirty="0">
                        <a:solidFill>
                          <a:srgbClr val="000000"/>
                        </a:solidFill>
                        <a:effectLst/>
                        <a:latin typeface="Calibri" panose="020F0502020204030204" pitchFamily="34" charset="0"/>
                      </a:endParaRP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Screen Epoch</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SCREEN</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Screening</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Randomized to Treatment A</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133" marR="7133" marT="71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4105">
                <a:tc>
                  <a:txBody>
                    <a:bodyPr/>
                    <a:lstStyle/>
                    <a:p>
                      <a:pPr algn="l" fontAlgn="b"/>
                      <a:r>
                        <a:rPr lang="en-US" sz="1100" b="0" i="0" u="none" strike="noStrike">
                          <a:solidFill>
                            <a:srgbClr val="000000"/>
                          </a:solidFill>
                          <a:effectLst/>
                          <a:latin typeface="Calibri" panose="020F0502020204030204" pitchFamily="34" charset="0"/>
                        </a:rPr>
                        <a:t>CDISCtraining</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TA</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smtClean="0">
                          <a:solidFill>
                            <a:srgbClr val="000000"/>
                          </a:solidFill>
                          <a:effectLst/>
                          <a:latin typeface="Calibri" panose="020F0502020204030204" pitchFamily="34" charset="0"/>
                        </a:rPr>
                        <a:t>ARM A</a:t>
                      </a:r>
                      <a:endParaRPr lang="en-US" sz="1100" b="0" i="0" u="none" strike="noStrike" dirty="0">
                        <a:solidFill>
                          <a:srgbClr val="000000"/>
                        </a:solidFill>
                        <a:effectLst/>
                        <a:latin typeface="Calibri" panose="020F0502020204030204" pitchFamily="34" charset="0"/>
                      </a:endParaRP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Treatment Epoch</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TRTA</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Treatment A BID</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133" marR="7133" marT="71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4105">
                <a:tc>
                  <a:txBody>
                    <a:bodyPr/>
                    <a:lstStyle/>
                    <a:p>
                      <a:pPr algn="l" fontAlgn="b"/>
                      <a:r>
                        <a:rPr lang="en-US" sz="1100" b="0" i="0" u="none" strike="noStrike">
                          <a:solidFill>
                            <a:srgbClr val="000000"/>
                          </a:solidFill>
                          <a:effectLst/>
                          <a:latin typeface="Calibri" panose="020F0502020204030204" pitchFamily="34" charset="0"/>
                        </a:rPr>
                        <a:t>CDISCtraining</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TA</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ARM A</a:t>
                      </a:r>
                      <a:endParaRPr lang="en-US" sz="1100" b="0" i="0" u="none" strike="noStrike" dirty="0">
                        <a:solidFill>
                          <a:srgbClr val="000000"/>
                        </a:solidFill>
                        <a:effectLst/>
                        <a:latin typeface="Calibri" panose="020F0502020204030204" pitchFamily="34" charset="0"/>
                      </a:endParaRP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Follow-up Epoch</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Follow-up</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133" marR="7133" marT="71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4105">
                <a:tc>
                  <a:txBody>
                    <a:bodyPr/>
                    <a:lstStyle/>
                    <a:p>
                      <a:pPr algn="l" fontAlgn="b"/>
                      <a:r>
                        <a:rPr lang="en-US" sz="1100" b="0" i="0" u="none" strike="noStrike">
                          <a:solidFill>
                            <a:srgbClr val="000000"/>
                          </a:solidFill>
                          <a:effectLst/>
                          <a:latin typeface="Calibri" panose="020F0502020204030204" pitchFamily="34" charset="0"/>
                        </a:rPr>
                        <a:t>CDISCtraining</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TA</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ARM P</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Screen Epoch</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SCREEN</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Screening</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Randomized to Placebo</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133" marR="7133" marT="71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4105">
                <a:tc>
                  <a:txBody>
                    <a:bodyPr/>
                    <a:lstStyle/>
                    <a:p>
                      <a:pPr algn="l" fontAlgn="b"/>
                      <a:r>
                        <a:rPr lang="en-US" sz="1100" b="0" i="0" u="none" strike="noStrike">
                          <a:solidFill>
                            <a:srgbClr val="000000"/>
                          </a:solidFill>
                          <a:effectLst/>
                          <a:latin typeface="Calibri" panose="020F0502020204030204" pitchFamily="34" charset="0"/>
                        </a:rPr>
                        <a:t>CDISCtraining</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TA</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smtClean="0">
                          <a:solidFill>
                            <a:srgbClr val="000000"/>
                          </a:solidFill>
                          <a:effectLst/>
                          <a:latin typeface="Calibri" panose="020F0502020204030204" pitchFamily="34" charset="0"/>
                        </a:rPr>
                        <a:t>ARM P</a:t>
                      </a:r>
                      <a:endParaRPr lang="en-US" sz="1100" b="0" i="0" u="none" strike="noStrike" dirty="0" smtClean="0">
                        <a:solidFill>
                          <a:srgbClr val="000000"/>
                        </a:solidFill>
                        <a:effectLst/>
                        <a:latin typeface="Calibri" panose="020F0502020204030204" pitchFamily="34" charset="0"/>
                      </a:endParaRP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Treatment Epoch</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PBO</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Placebo BID</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133" marR="7133" marT="71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4105">
                <a:tc>
                  <a:txBody>
                    <a:bodyPr/>
                    <a:lstStyle/>
                    <a:p>
                      <a:pPr algn="l" fontAlgn="b"/>
                      <a:r>
                        <a:rPr lang="en-US" sz="1100" b="0" i="0" u="none" strike="noStrike">
                          <a:solidFill>
                            <a:srgbClr val="000000"/>
                          </a:solidFill>
                          <a:effectLst/>
                          <a:latin typeface="Calibri" panose="020F0502020204030204" pitchFamily="34" charset="0"/>
                        </a:rPr>
                        <a:t>CDISCtraining</a:t>
                      </a:r>
                    </a:p>
                  </a:txBody>
                  <a:tcPr marL="7133" marR="7133" marT="71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TA</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ARM P</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Follow-up Epoch</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Follow-up</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133" marR="7133" marT="71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133" marR="7133" marT="71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1746146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Trial Design Domain - Summary</a:t>
            </a:r>
            <a:endParaRPr lang="en-GB" dirty="0"/>
          </a:p>
        </p:txBody>
      </p:sp>
      <p:sp>
        <p:nvSpPr>
          <p:cNvPr id="3" name="Content Placeholder 2"/>
          <p:cNvSpPr>
            <a:spLocks noGrp="1"/>
          </p:cNvSpPr>
          <p:nvPr>
            <p:ph idx="1"/>
          </p:nvPr>
        </p:nvSpPr>
        <p:spPr>
          <a:xfrm>
            <a:off x="264696" y="693709"/>
            <a:ext cx="8650704" cy="3394472"/>
          </a:xfrm>
        </p:spPr>
        <p:txBody>
          <a:bodyPr>
            <a:noAutofit/>
          </a:bodyPr>
          <a:lstStyle/>
          <a:p>
            <a:pPr marL="0" indent="0">
              <a:buNone/>
            </a:pPr>
            <a:r>
              <a:rPr lang="en-US" sz="1600" dirty="0" smtClean="0"/>
              <a:t>Challenges</a:t>
            </a:r>
          </a:p>
          <a:p>
            <a:r>
              <a:rPr lang="en-US" sz="1600" dirty="0" smtClean="0"/>
              <a:t>Finding </a:t>
            </a:r>
            <a:r>
              <a:rPr lang="en-US" sz="1600" dirty="0"/>
              <a:t>the information needed for an accurate </a:t>
            </a:r>
            <a:r>
              <a:rPr lang="en-US" sz="1600" dirty="0" smtClean="0"/>
              <a:t>representation of </a:t>
            </a:r>
            <a:r>
              <a:rPr lang="en-US" sz="1600" dirty="0"/>
              <a:t>the study.</a:t>
            </a:r>
          </a:p>
          <a:p>
            <a:r>
              <a:rPr lang="en-US" sz="1600" dirty="0" smtClean="0"/>
              <a:t>Creating </a:t>
            </a:r>
            <a:r>
              <a:rPr lang="en-US" sz="1600" dirty="0"/>
              <a:t>TDM tables can be as much of an art as it is </a:t>
            </a:r>
            <a:r>
              <a:rPr lang="en-US" sz="1600" dirty="0" smtClean="0"/>
              <a:t>a science</a:t>
            </a:r>
            <a:endParaRPr lang="en-US" sz="1600" dirty="0"/>
          </a:p>
          <a:p>
            <a:r>
              <a:rPr lang="en-US" sz="1600" dirty="0" smtClean="0"/>
              <a:t>Keep </a:t>
            </a:r>
            <a:r>
              <a:rPr lang="en-US" sz="1600" dirty="0"/>
              <a:t>consistency across domains</a:t>
            </a:r>
          </a:p>
          <a:p>
            <a:pPr marL="0" indent="0">
              <a:buNone/>
            </a:pPr>
            <a:r>
              <a:rPr lang="en-US" sz="1600" dirty="0" smtClean="0"/>
              <a:t>Effects of </a:t>
            </a:r>
            <a:r>
              <a:rPr lang="en-US" sz="1600" smtClean="0"/>
              <a:t>these Domains:</a:t>
            </a:r>
            <a:endParaRPr lang="en-US" sz="1600" dirty="0" smtClean="0"/>
          </a:p>
          <a:p>
            <a:r>
              <a:rPr lang="en-US" sz="1600" dirty="0" smtClean="0"/>
              <a:t>TI</a:t>
            </a:r>
            <a:r>
              <a:rPr lang="en-US" sz="1600" dirty="0"/>
              <a:t>:</a:t>
            </a:r>
          </a:p>
          <a:p>
            <a:pPr marL="585788" lvl="1" indent="-285750">
              <a:spcBef>
                <a:spcPts val="0"/>
              </a:spcBef>
              <a:buClrTx/>
              <a:buFont typeface="Wingdings" panose="05000000000000000000" pitchFamily="2" charset="2"/>
              <a:buChar char="ü"/>
            </a:pPr>
            <a:r>
              <a:rPr lang="en-US" sz="1600" dirty="0"/>
              <a:t>IE (IETESTCD, IETEST, IECAT – all </a:t>
            </a:r>
            <a:r>
              <a:rPr lang="en-US" sz="1600" dirty="0" smtClean="0"/>
              <a:t>required)</a:t>
            </a:r>
          </a:p>
          <a:p>
            <a:r>
              <a:rPr lang="en-US" sz="1600" dirty="0" smtClean="0"/>
              <a:t>TE</a:t>
            </a:r>
            <a:r>
              <a:rPr lang="en-US" sz="1600" dirty="0"/>
              <a:t>:</a:t>
            </a:r>
          </a:p>
          <a:p>
            <a:pPr marL="585788" lvl="1" indent="-285750">
              <a:spcBef>
                <a:spcPts val="0"/>
              </a:spcBef>
              <a:buClrTx/>
              <a:buFont typeface="Wingdings" panose="05000000000000000000" pitchFamily="2" charset="2"/>
              <a:buChar char="ü"/>
            </a:pPr>
            <a:r>
              <a:rPr lang="fr-FR" sz="1600" dirty="0">
                <a:solidFill>
                  <a:srgbClr val="000000"/>
                </a:solidFill>
              </a:rPr>
              <a:t>TA, SE (ETCD (</a:t>
            </a:r>
            <a:r>
              <a:rPr lang="fr-FR" sz="1600" dirty="0" err="1">
                <a:solidFill>
                  <a:srgbClr val="000000"/>
                </a:solidFill>
              </a:rPr>
              <a:t>req</a:t>
            </a:r>
            <a:r>
              <a:rPr lang="fr-FR" sz="1600" dirty="0">
                <a:solidFill>
                  <a:srgbClr val="000000"/>
                </a:solidFill>
              </a:rPr>
              <a:t>.), ELEMENT</a:t>
            </a:r>
            <a:r>
              <a:rPr lang="fr-FR" sz="1600" dirty="0" smtClean="0">
                <a:solidFill>
                  <a:srgbClr val="000000"/>
                </a:solidFill>
              </a:rPr>
              <a:t>)</a:t>
            </a:r>
          </a:p>
          <a:p>
            <a:r>
              <a:rPr lang="en-US" sz="1600" dirty="0" smtClean="0"/>
              <a:t>TV:</a:t>
            </a:r>
          </a:p>
          <a:p>
            <a:pPr marL="585788" lvl="1" indent="-285750">
              <a:spcBef>
                <a:spcPts val="0"/>
              </a:spcBef>
              <a:buClrTx/>
              <a:buFont typeface="Wingdings" panose="05000000000000000000" pitchFamily="2" charset="2"/>
              <a:buChar char="ü"/>
            </a:pPr>
            <a:r>
              <a:rPr lang="en-US" sz="1600" dirty="0">
                <a:solidFill>
                  <a:srgbClr val="000000"/>
                </a:solidFill>
              </a:rPr>
              <a:t>SV (VISITNUM (req.), VISIT, VISITDY)</a:t>
            </a:r>
          </a:p>
          <a:p>
            <a:r>
              <a:rPr lang="en-US" sz="1600" dirty="0" smtClean="0"/>
              <a:t>TA:</a:t>
            </a:r>
          </a:p>
          <a:p>
            <a:pPr marL="585788" lvl="1" indent="-285750">
              <a:spcBef>
                <a:spcPts val="0"/>
              </a:spcBef>
              <a:buClrTx/>
              <a:buFont typeface="Wingdings" panose="05000000000000000000" pitchFamily="2" charset="2"/>
              <a:buChar char="ü"/>
            </a:pPr>
            <a:r>
              <a:rPr lang="fr-FR" sz="1600" dirty="0"/>
              <a:t>DM (ARMCD, ARM – all </a:t>
            </a:r>
            <a:r>
              <a:rPr lang="fr-FR" sz="1600" dirty="0" err="1"/>
              <a:t>required</a:t>
            </a:r>
            <a:r>
              <a:rPr lang="fr-FR" sz="1600" dirty="0"/>
              <a:t>)</a:t>
            </a:r>
          </a:p>
          <a:p>
            <a:pPr marL="585788" lvl="1" indent="-285750">
              <a:spcBef>
                <a:spcPts val="0"/>
              </a:spcBef>
              <a:buClrTx/>
              <a:buFont typeface="Wingdings" panose="05000000000000000000" pitchFamily="2" charset="2"/>
              <a:buChar char="ü"/>
            </a:pPr>
            <a:r>
              <a:rPr lang="fr-FR" sz="1600" dirty="0"/>
              <a:t>CO (TAETORD)</a:t>
            </a:r>
          </a:p>
          <a:p>
            <a:pPr marL="585788" lvl="1" indent="-285750">
              <a:spcBef>
                <a:spcPts val="0"/>
              </a:spcBef>
              <a:buClrTx/>
              <a:buFont typeface="Wingdings" panose="05000000000000000000" pitchFamily="2" charset="2"/>
              <a:buChar char="ü"/>
            </a:pPr>
            <a:r>
              <a:rPr lang="fr-FR" sz="1600" dirty="0"/>
              <a:t>SE, SV, CM, EX, SU, AE, DS, MH, DV, CE, EG, IE, LB, PE,</a:t>
            </a:r>
          </a:p>
          <a:p>
            <a:pPr marL="585788" lvl="1" indent="-285750">
              <a:spcBef>
                <a:spcPts val="0"/>
              </a:spcBef>
              <a:buClrTx/>
              <a:buFont typeface="Wingdings" panose="05000000000000000000" pitchFamily="2" charset="2"/>
              <a:buChar char="ü"/>
            </a:pPr>
            <a:r>
              <a:rPr lang="fr-FR" sz="1600" dirty="0"/>
              <a:t>QS, SC, VS, DA, MB, MS, PC, PP, FA (EPOCH, TAETORD)</a:t>
            </a:r>
            <a:endParaRPr lang="en-GB" sz="1600" dirty="0"/>
          </a:p>
        </p:txBody>
      </p:sp>
      <p:sp>
        <p:nvSpPr>
          <p:cNvPr id="4"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741871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246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6" name="Rounded Rectangle 5"/>
          <p:cNvSpPr/>
          <p:nvPr/>
        </p:nvSpPr>
        <p:spPr>
          <a:xfrm>
            <a:off x="1824246" y="1154704"/>
            <a:ext cx="5817424" cy="2428413"/>
          </a:xfrm>
          <a:prstGeom prst="roundRect">
            <a:avLst>
              <a:gd name="adj" fmla="val 3244"/>
            </a:avLst>
          </a:prstGeom>
          <a:solidFill>
            <a:srgbClr val="92D050"/>
          </a:solidFill>
          <a:ln w="9525">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1893987" y="1220721"/>
            <a:ext cx="5672453" cy="2560488"/>
          </a:xfrm>
          <a:prstGeom prst="roundRect">
            <a:avLst>
              <a:gd name="adj" fmla="val 3140"/>
            </a:avLst>
          </a:prstGeom>
          <a:gradFill flip="none" rotWithShape="1">
            <a:gsLst>
              <a:gs pos="0">
                <a:srgbClr val="E4E6E3"/>
              </a:gs>
              <a:gs pos="100000">
                <a:schemeClr val="bg1">
                  <a:shade val="100000"/>
                  <a:satMod val="11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35387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366495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8054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393165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06262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18882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432932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445552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59363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471984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486033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498654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51175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52437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53842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55104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56247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576521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58914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flipH="1">
            <a:off x="355303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flipH="1">
            <a:off x="358322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flipH="1">
            <a:off x="36835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flipH="1">
            <a:off x="37137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flipH="1">
            <a:off x="382406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flipH="1">
            <a:off x="38542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flipH="1">
            <a:off x="39502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flipH="1">
            <a:off x="39804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flipH="1">
            <a:off x="408124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flipH="1">
            <a:off x="41114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H="1">
            <a:off x="420744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flipH="1">
            <a:off x="423764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flipH="1">
            <a:off x="434794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flipH="1">
            <a:off x="43781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flipH="1">
            <a:off x="447414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flipH="1">
            <a:off x="450434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flipH="1">
            <a:off x="46122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flipH="1">
            <a:off x="464245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flipH="1">
            <a:off x="47326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flipH="1">
            <a:off x="476284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flipH="1">
            <a:off x="48659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flipH="1">
            <a:off x="489611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flipH="1">
            <a:off x="499723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flipH="1">
            <a:off x="502742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flipH="1">
            <a:off x="51287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flipH="1">
            <a:off x="515892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flipH="1">
            <a:off x="52637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flipH="1">
            <a:off x="52939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flipH="1">
            <a:off x="53952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flipH="1">
            <a:off x="542545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flipH="1">
            <a:off x="55290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flipH="1">
            <a:off x="555923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flipH="1">
            <a:off x="564429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flipH="1">
            <a:off x="567448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flipH="1">
            <a:off x="57793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flipH="1">
            <a:off x="58095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flipH="1">
            <a:off x="591083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flipH="1">
            <a:off x="594102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60319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1581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2986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4248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65391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667961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68058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flipH="1">
            <a:off x="60431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flipH="1">
            <a:off x="607332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flipH="1">
            <a:off x="61781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a:xfrm flipH="1">
            <a:off x="62083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flipH="1">
            <a:off x="63096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flipH="1">
            <a:off x="633985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flipH="1">
            <a:off x="64434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flipH="1">
            <a:off x="647363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flipH="1">
            <a:off x="655869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flipH="1">
            <a:off x="658888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flipH="1">
            <a:off x="66937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flipH="1">
            <a:off x="67239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flipH="1">
            <a:off x="682523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flipH="1">
            <a:off x="685542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301283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313903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27953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340573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353670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flipH="1">
            <a:off x="302711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flipH="1">
            <a:off x="305730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flipH="1">
            <a:off x="31576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flipH="1">
            <a:off x="318785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flipH="1">
            <a:off x="32981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flipH="1">
            <a:off x="332834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flipH="1">
            <a:off x="34243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flipH="1">
            <a:off x="345455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flipH="1">
            <a:off x="355532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flipH="1">
            <a:off x="358552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87765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flipH="1">
            <a:off x="289193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flipH="1">
            <a:off x="292213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237079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249699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261843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27446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287561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flipH="1">
            <a:off x="238507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flipH="1">
            <a:off x="24152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flipH="1">
            <a:off x="251562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flipH="1">
            <a:off x="254581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flipH="1">
            <a:off x="263706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flipH="1">
            <a:off x="26672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p:cNvSpPr/>
          <p:nvPr/>
        </p:nvSpPr>
        <p:spPr>
          <a:xfrm flipH="1">
            <a:off x="276326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flipH="1">
            <a:off x="27934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flipH="1">
            <a:off x="289423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p:nvPr/>
        </p:nvSpPr>
        <p:spPr>
          <a:xfrm flipH="1">
            <a:off x="292442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211856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24477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flipH="1">
            <a:off x="213285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flipH="1">
            <a:off x="21630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p:cNvSpPr/>
          <p:nvPr/>
        </p:nvSpPr>
        <p:spPr>
          <a:xfrm flipH="1">
            <a:off x="226339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p:cNvSpPr/>
          <p:nvPr/>
        </p:nvSpPr>
        <p:spPr>
          <a:xfrm flipH="1">
            <a:off x="229358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99235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p:cNvSpPr/>
          <p:nvPr/>
        </p:nvSpPr>
        <p:spPr>
          <a:xfrm flipH="1">
            <a:off x="200664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p:cNvSpPr/>
          <p:nvPr/>
        </p:nvSpPr>
        <p:spPr>
          <a:xfrm flipH="1">
            <a:off x="203683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693685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706306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717735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731785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744405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p:nvSpPr>
        <p:spPr>
          <a:xfrm flipH="1">
            <a:off x="694790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p:nvSpPr>
        <p:spPr>
          <a:xfrm flipH="1">
            <a:off x="697810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p:cNvSpPr/>
          <p:nvPr/>
        </p:nvSpPr>
        <p:spPr>
          <a:xfrm flipH="1">
            <a:off x="708168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p:nvSpPr>
        <p:spPr>
          <a:xfrm flipH="1">
            <a:off x="711187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p:cNvSpPr/>
          <p:nvPr/>
        </p:nvSpPr>
        <p:spPr>
          <a:xfrm flipH="1">
            <a:off x="719693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flipH="1">
            <a:off x="72271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p:cNvSpPr/>
          <p:nvPr/>
        </p:nvSpPr>
        <p:spPr>
          <a:xfrm flipH="1">
            <a:off x="733197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flipH="1">
            <a:off x="73621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p:cNvSpPr/>
          <p:nvPr/>
        </p:nvSpPr>
        <p:spPr>
          <a:xfrm flipH="1">
            <a:off x="74634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flipH="1">
            <a:off x="74936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2576914" y="1599247"/>
            <a:ext cx="4695035" cy="400110"/>
          </a:xfrm>
          <a:prstGeom prst="rect">
            <a:avLst/>
          </a:prstGeom>
        </p:spPr>
        <p:txBody>
          <a:bodyPr wrap="square">
            <a:spAutoFit/>
          </a:bodyPr>
          <a:lstStyle/>
          <a:p>
            <a:r>
              <a:rPr lang="en-US" sz="2000" b="1" dirty="0" smtClean="0">
                <a:solidFill>
                  <a:srgbClr val="595959"/>
                </a:solidFill>
              </a:rPr>
              <a:t>Overview of Trial Design Model</a:t>
            </a:r>
            <a:endParaRPr lang="en-US" sz="2000" b="1" dirty="0">
              <a:solidFill>
                <a:srgbClr val="595959"/>
              </a:solidFill>
            </a:endParaRPr>
          </a:p>
        </p:txBody>
      </p:sp>
      <p:sp>
        <p:nvSpPr>
          <p:cNvPr id="144" name="Rectangle 143"/>
          <p:cNvSpPr/>
          <p:nvPr/>
        </p:nvSpPr>
        <p:spPr>
          <a:xfrm>
            <a:off x="1986303" y="1588737"/>
            <a:ext cx="495650" cy="461665"/>
          </a:xfrm>
          <a:prstGeom prst="rect">
            <a:avLst/>
          </a:prstGeom>
        </p:spPr>
        <p:txBody>
          <a:bodyPr wrap="none" anchor="ctr">
            <a:spAutoFit/>
          </a:bodyPr>
          <a:lstStyle/>
          <a:p>
            <a:pPr algn="ctr"/>
            <a:r>
              <a:rPr lang="en-US" sz="2400" b="1" dirty="0" smtClean="0">
                <a:solidFill>
                  <a:srgbClr val="DF3E82"/>
                </a:solidFill>
              </a:rPr>
              <a:t>01</a:t>
            </a:r>
            <a:endParaRPr lang="en-US" sz="2400" b="1" dirty="0">
              <a:solidFill>
                <a:srgbClr val="DF3E82"/>
              </a:solidFill>
            </a:endParaRPr>
          </a:p>
        </p:txBody>
      </p:sp>
      <p:sp>
        <p:nvSpPr>
          <p:cNvPr id="145" name="Rectangle 144"/>
          <p:cNvSpPr/>
          <p:nvPr/>
        </p:nvSpPr>
        <p:spPr>
          <a:xfrm>
            <a:off x="2586434" y="1980250"/>
            <a:ext cx="4695035" cy="400110"/>
          </a:xfrm>
          <a:prstGeom prst="rect">
            <a:avLst/>
          </a:prstGeom>
        </p:spPr>
        <p:txBody>
          <a:bodyPr wrap="square">
            <a:spAutoFit/>
          </a:bodyPr>
          <a:lstStyle/>
          <a:p>
            <a:r>
              <a:rPr lang="en-US" sz="2000" b="1" dirty="0" smtClean="0">
                <a:solidFill>
                  <a:srgbClr val="595959"/>
                </a:solidFill>
              </a:rPr>
              <a:t>Trial Summary</a:t>
            </a:r>
            <a:endParaRPr lang="en-US" sz="2000" b="1" dirty="0">
              <a:solidFill>
                <a:srgbClr val="595959"/>
              </a:solidFill>
            </a:endParaRPr>
          </a:p>
        </p:txBody>
      </p:sp>
      <p:sp>
        <p:nvSpPr>
          <p:cNvPr id="146" name="Rectangle 145"/>
          <p:cNvSpPr/>
          <p:nvPr/>
        </p:nvSpPr>
        <p:spPr>
          <a:xfrm>
            <a:off x="1995823" y="1969740"/>
            <a:ext cx="495650" cy="461665"/>
          </a:xfrm>
          <a:prstGeom prst="rect">
            <a:avLst/>
          </a:prstGeom>
        </p:spPr>
        <p:txBody>
          <a:bodyPr wrap="none" anchor="ctr">
            <a:spAutoFit/>
          </a:bodyPr>
          <a:lstStyle/>
          <a:p>
            <a:pPr algn="ctr"/>
            <a:r>
              <a:rPr lang="en-US" sz="2400" b="1" dirty="0" smtClean="0">
                <a:solidFill>
                  <a:srgbClr val="DF3E82"/>
                </a:solidFill>
              </a:rPr>
              <a:t>02</a:t>
            </a:r>
            <a:endParaRPr lang="en-US" sz="2400" b="1" dirty="0">
              <a:solidFill>
                <a:srgbClr val="DF3E82"/>
              </a:solidFill>
            </a:endParaRPr>
          </a:p>
        </p:txBody>
      </p:sp>
      <p:sp>
        <p:nvSpPr>
          <p:cNvPr id="147" name="Rectangle 146"/>
          <p:cNvSpPr/>
          <p:nvPr/>
        </p:nvSpPr>
        <p:spPr>
          <a:xfrm>
            <a:off x="2581666" y="2346965"/>
            <a:ext cx="4695035" cy="400110"/>
          </a:xfrm>
          <a:prstGeom prst="rect">
            <a:avLst/>
          </a:prstGeom>
        </p:spPr>
        <p:txBody>
          <a:bodyPr wrap="square">
            <a:spAutoFit/>
          </a:bodyPr>
          <a:lstStyle/>
          <a:p>
            <a:r>
              <a:rPr lang="en-US" sz="2000" b="1" dirty="0" smtClean="0">
                <a:solidFill>
                  <a:srgbClr val="595959"/>
                </a:solidFill>
              </a:rPr>
              <a:t>Trial Inclusion</a:t>
            </a:r>
            <a:endParaRPr lang="en-US" sz="2000" b="1" dirty="0">
              <a:solidFill>
                <a:srgbClr val="595959"/>
              </a:solidFill>
            </a:endParaRPr>
          </a:p>
        </p:txBody>
      </p:sp>
      <p:sp>
        <p:nvSpPr>
          <p:cNvPr id="148" name="Rectangle 147"/>
          <p:cNvSpPr/>
          <p:nvPr/>
        </p:nvSpPr>
        <p:spPr>
          <a:xfrm>
            <a:off x="1991055" y="2336455"/>
            <a:ext cx="495650" cy="461665"/>
          </a:xfrm>
          <a:prstGeom prst="rect">
            <a:avLst/>
          </a:prstGeom>
        </p:spPr>
        <p:txBody>
          <a:bodyPr wrap="none" anchor="ctr">
            <a:spAutoFit/>
          </a:bodyPr>
          <a:lstStyle/>
          <a:p>
            <a:pPr algn="ctr"/>
            <a:r>
              <a:rPr lang="en-US" sz="2400" b="1" dirty="0" smtClean="0">
                <a:solidFill>
                  <a:srgbClr val="DF3E82"/>
                </a:solidFill>
              </a:rPr>
              <a:t>03</a:t>
            </a:r>
            <a:endParaRPr lang="en-US" sz="2400" b="1" dirty="0">
              <a:solidFill>
                <a:srgbClr val="DF3E82"/>
              </a:solidFill>
            </a:endParaRPr>
          </a:p>
        </p:txBody>
      </p:sp>
      <p:sp>
        <p:nvSpPr>
          <p:cNvPr id="149" name="Rectangle 148"/>
          <p:cNvSpPr/>
          <p:nvPr/>
        </p:nvSpPr>
        <p:spPr>
          <a:xfrm>
            <a:off x="2595954" y="2718451"/>
            <a:ext cx="4695035" cy="400110"/>
          </a:xfrm>
          <a:prstGeom prst="rect">
            <a:avLst/>
          </a:prstGeom>
        </p:spPr>
        <p:txBody>
          <a:bodyPr wrap="square">
            <a:spAutoFit/>
          </a:bodyPr>
          <a:lstStyle/>
          <a:p>
            <a:r>
              <a:rPr lang="en-US" sz="2000" b="1" dirty="0" smtClean="0">
                <a:solidFill>
                  <a:srgbClr val="595959"/>
                </a:solidFill>
              </a:rPr>
              <a:t>Trial Visit</a:t>
            </a:r>
            <a:endParaRPr lang="en-US" sz="2000" b="1" dirty="0">
              <a:solidFill>
                <a:srgbClr val="595959"/>
              </a:solidFill>
            </a:endParaRPr>
          </a:p>
        </p:txBody>
      </p:sp>
      <p:sp>
        <p:nvSpPr>
          <p:cNvPr id="150" name="Rectangle 149"/>
          <p:cNvSpPr/>
          <p:nvPr/>
        </p:nvSpPr>
        <p:spPr>
          <a:xfrm>
            <a:off x="2005343" y="2707941"/>
            <a:ext cx="495650" cy="461665"/>
          </a:xfrm>
          <a:prstGeom prst="rect">
            <a:avLst/>
          </a:prstGeom>
        </p:spPr>
        <p:txBody>
          <a:bodyPr wrap="none" anchor="ctr">
            <a:spAutoFit/>
          </a:bodyPr>
          <a:lstStyle/>
          <a:p>
            <a:pPr algn="ctr"/>
            <a:r>
              <a:rPr lang="en-US" sz="2400" b="1" dirty="0" smtClean="0">
                <a:solidFill>
                  <a:srgbClr val="DF3E82"/>
                </a:solidFill>
              </a:rPr>
              <a:t>04</a:t>
            </a:r>
            <a:endParaRPr lang="en-US" sz="2400" b="1" dirty="0">
              <a:solidFill>
                <a:srgbClr val="DF3E82"/>
              </a:solidFill>
            </a:endParaRPr>
          </a:p>
        </p:txBody>
      </p:sp>
      <p:sp>
        <p:nvSpPr>
          <p:cNvPr id="151" name="Rectangle 150"/>
          <p:cNvSpPr/>
          <p:nvPr/>
        </p:nvSpPr>
        <p:spPr>
          <a:xfrm>
            <a:off x="2591938" y="3051328"/>
            <a:ext cx="4695035" cy="400110"/>
          </a:xfrm>
          <a:prstGeom prst="rect">
            <a:avLst/>
          </a:prstGeom>
        </p:spPr>
        <p:txBody>
          <a:bodyPr wrap="square">
            <a:spAutoFit/>
          </a:bodyPr>
          <a:lstStyle/>
          <a:p>
            <a:r>
              <a:rPr lang="en-US" sz="2000" b="1" dirty="0" smtClean="0">
                <a:solidFill>
                  <a:srgbClr val="595959"/>
                </a:solidFill>
              </a:rPr>
              <a:t>Trial Element</a:t>
            </a:r>
            <a:endParaRPr lang="en-US" sz="2000" b="1" dirty="0">
              <a:solidFill>
                <a:srgbClr val="595959"/>
              </a:solidFill>
            </a:endParaRPr>
          </a:p>
        </p:txBody>
      </p:sp>
      <p:sp>
        <p:nvSpPr>
          <p:cNvPr id="152" name="Rectangle 151"/>
          <p:cNvSpPr/>
          <p:nvPr/>
        </p:nvSpPr>
        <p:spPr>
          <a:xfrm>
            <a:off x="2001327" y="3040818"/>
            <a:ext cx="495650" cy="461665"/>
          </a:xfrm>
          <a:prstGeom prst="rect">
            <a:avLst/>
          </a:prstGeom>
        </p:spPr>
        <p:txBody>
          <a:bodyPr wrap="none" anchor="ctr">
            <a:spAutoFit/>
          </a:bodyPr>
          <a:lstStyle/>
          <a:p>
            <a:pPr algn="ctr"/>
            <a:r>
              <a:rPr lang="en-US" sz="2400" b="1" dirty="0" smtClean="0">
                <a:solidFill>
                  <a:srgbClr val="DF3E82"/>
                </a:solidFill>
              </a:rPr>
              <a:t>05</a:t>
            </a:r>
            <a:endParaRPr lang="en-US" sz="2400" b="1" dirty="0">
              <a:solidFill>
                <a:srgbClr val="DF3E82"/>
              </a:solidFill>
            </a:endParaRPr>
          </a:p>
        </p:txBody>
      </p:sp>
      <p:sp>
        <p:nvSpPr>
          <p:cNvPr id="153" name="Rectangle 152"/>
          <p:cNvSpPr/>
          <p:nvPr/>
        </p:nvSpPr>
        <p:spPr>
          <a:xfrm>
            <a:off x="2591938" y="3340088"/>
            <a:ext cx="4695035" cy="400110"/>
          </a:xfrm>
          <a:prstGeom prst="rect">
            <a:avLst/>
          </a:prstGeom>
        </p:spPr>
        <p:txBody>
          <a:bodyPr wrap="square">
            <a:spAutoFit/>
          </a:bodyPr>
          <a:lstStyle/>
          <a:p>
            <a:r>
              <a:rPr lang="en-US" sz="2000" b="1" dirty="0" smtClean="0">
                <a:solidFill>
                  <a:srgbClr val="595959"/>
                </a:solidFill>
              </a:rPr>
              <a:t>Trial Arm</a:t>
            </a:r>
            <a:endParaRPr lang="en-US" sz="2000" b="1" dirty="0">
              <a:solidFill>
                <a:srgbClr val="595959"/>
              </a:solidFill>
            </a:endParaRPr>
          </a:p>
        </p:txBody>
      </p:sp>
      <p:sp>
        <p:nvSpPr>
          <p:cNvPr id="154" name="Rectangle 153"/>
          <p:cNvSpPr/>
          <p:nvPr/>
        </p:nvSpPr>
        <p:spPr>
          <a:xfrm>
            <a:off x="2001327" y="3329578"/>
            <a:ext cx="495650" cy="461665"/>
          </a:xfrm>
          <a:prstGeom prst="rect">
            <a:avLst/>
          </a:prstGeom>
        </p:spPr>
        <p:txBody>
          <a:bodyPr wrap="none" anchor="ctr">
            <a:spAutoFit/>
          </a:bodyPr>
          <a:lstStyle/>
          <a:p>
            <a:pPr algn="ctr"/>
            <a:r>
              <a:rPr lang="en-US" sz="2400" b="1" dirty="0" smtClean="0">
                <a:solidFill>
                  <a:srgbClr val="DF3E82"/>
                </a:solidFill>
              </a:rPr>
              <a:t>06</a:t>
            </a:r>
            <a:endParaRPr lang="en-US" sz="2400" b="1" dirty="0">
              <a:solidFill>
                <a:srgbClr val="DF3E82"/>
              </a:solidFill>
            </a:endParaRPr>
          </a:p>
        </p:txBody>
      </p:sp>
      <p:sp>
        <p:nvSpPr>
          <p:cNvPr id="156" name="Text Placeholder 4"/>
          <p:cNvSpPr txBox="1">
            <a:spLocks noGrp="1"/>
          </p:cNvSpPr>
          <p:nvPr>
            <p:ph type="body" sz="quarter" idx="10"/>
          </p:nvPr>
        </p:nvSpPr>
        <p:spPr>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3253451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of </a:t>
            </a:r>
            <a:r>
              <a:rPr lang="en-US" dirty="0" smtClean="0"/>
              <a:t>Trial Design Domains</a:t>
            </a:r>
            <a:endParaRPr lang="en-US" dirty="0"/>
          </a:p>
        </p:txBody>
      </p:sp>
      <p:grpSp>
        <p:nvGrpSpPr>
          <p:cNvPr id="9" name="Group 8"/>
          <p:cNvGrpSpPr/>
          <p:nvPr/>
        </p:nvGrpSpPr>
        <p:grpSpPr>
          <a:xfrm>
            <a:off x="391394" y="872148"/>
            <a:ext cx="159690" cy="180440"/>
            <a:chOff x="396810" y="746235"/>
            <a:chExt cx="159690" cy="180440"/>
          </a:xfrm>
        </p:grpSpPr>
        <p:sp>
          <p:nvSpPr>
            <p:cNvPr id="10" name="Isosceles Triangle 9"/>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11"/>
          <p:cNvSpPr/>
          <p:nvPr/>
        </p:nvSpPr>
        <p:spPr>
          <a:xfrm>
            <a:off x="685800" y="776873"/>
            <a:ext cx="8102600" cy="276999"/>
          </a:xfrm>
          <a:prstGeom prst="rect">
            <a:avLst/>
          </a:prstGeom>
        </p:spPr>
        <p:txBody>
          <a:bodyPr wrap="square">
            <a:spAutoFit/>
          </a:bodyPr>
          <a:lstStyle/>
          <a:p>
            <a:r>
              <a:rPr lang="en-US" sz="1200" dirty="0"/>
              <a:t>	</a:t>
            </a:r>
            <a:r>
              <a:rPr lang="en-US" sz="1200" dirty="0" smtClean="0"/>
              <a:t>          </a:t>
            </a:r>
            <a:r>
              <a:rPr lang="en-US" sz="1200" dirty="0"/>
              <a:t>	              	</a:t>
            </a:r>
          </a:p>
        </p:txBody>
      </p:sp>
      <p:grpSp>
        <p:nvGrpSpPr>
          <p:cNvPr id="19" name="Group 18"/>
          <p:cNvGrpSpPr/>
          <p:nvPr/>
        </p:nvGrpSpPr>
        <p:grpSpPr>
          <a:xfrm>
            <a:off x="402238" y="2378885"/>
            <a:ext cx="159690" cy="180440"/>
            <a:chOff x="396810" y="746235"/>
            <a:chExt cx="159690" cy="180440"/>
          </a:xfrm>
        </p:grpSpPr>
        <p:sp>
          <p:nvSpPr>
            <p:cNvPr id="20" name="Isosceles Triangle 19"/>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685800" y="819805"/>
            <a:ext cx="7358865" cy="2677656"/>
          </a:xfrm>
          <a:prstGeom prst="rect">
            <a:avLst/>
          </a:prstGeom>
          <a:noFill/>
        </p:spPr>
        <p:txBody>
          <a:bodyPr wrap="square" rtlCol="0">
            <a:spAutoFit/>
          </a:bodyPr>
          <a:lstStyle/>
          <a:p>
            <a:r>
              <a:rPr lang="en-US" dirty="0" smtClean="0"/>
              <a:t>Trial Design domains :</a:t>
            </a:r>
          </a:p>
          <a:p>
            <a:pPr marL="285750" indent="-285750">
              <a:buFont typeface="Wingdings" panose="05000000000000000000" pitchFamily="2" charset="2"/>
              <a:buChar char="ü"/>
            </a:pPr>
            <a:r>
              <a:rPr lang="en-US" dirty="0" smtClean="0"/>
              <a:t>Define the standard structure of representing the planned sequence of events and treatment plan for the trial</a:t>
            </a:r>
          </a:p>
          <a:p>
            <a:pPr marL="285750" indent="-285750">
              <a:buFont typeface="Wingdings" panose="05000000000000000000" pitchFamily="2" charset="2"/>
              <a:buChar char="ü"/>
            </a:pPr>
            <a:r>
              <a:rPr lang="en-US" dirty="0" smtClean="0"/>
              <a:t>Provide a standard way to define treatment groups and planned visits </a:t>
            </a:r>
          </a:p>
          <a:p>
            <a:pPr marL="285750" indent="-285750">
              <a:buFont typeface="Wingdings" panose="05000000000000000000" pitchFamily="2" charset="2"/>
              <a:buChar char="ü"/>
            </a:pPr>
            <a:r>
              <a:rPr lang="en-US" dirty="0" smtClean="0"/>
              <a:t>Also support in comparison of designs </a:t>
            </a:r>
            <a:r>
              <a:rPr lang="en-US" dirty="0"/>
              <a:t>of different trials </a:t>
            </a:r>
            <a:endParaRPr lang="en-US" dirty="0" smtClean="0"/>
          </a:p>
          <a:p>
            <a:pPr marL="285750" indent="-285750">
              <a:buFont typeface="Wingdings" panose="05000000000000000000" pitchFamily="2" charset="2"/>
              <a:buChar char="ü"/>
            </a:pPr>
            <a:r>
              <a:rPr lang="en-US" dirty="0" smtClean="0"/>
              <a:t>Used to compare </a:t>
            </a:r>
            <a:r>
              <a:rPr lang="en-US" dirty="0"/>
              <a:t>planned and actual treatments and </a:t>
            </a:r>
            <a:r>
              <a:rPr lang="en-US" dirty="0" smtClean="0"/>
              <a:t>visits.</a:t>
            </a:r>
          </a:p>
          <a:p>
            <a:endParaRPr lang="en-US" dirty="0"/>
          </a:p>
          <a:p>
            <a:r>
              <a:rPr lang="en-US" dirty="0" smtClean="0"/>
              <a:t>Things to remember :</a:t>
            </a:r>
          </a:p>
          <a:p>
            <a:pPr marL="285750" indent="-285750">
              <a:buFont typeface="Wingdings" panose="05000000000000000000" pitchFamily="2" charset="2"/>
              <a:buChar char="ü"/>
            </a:pPr>
            <a:r>
              <a:rPr lang="en-US" dirty="0" smtClean="0"/>
              <a:t>Accurate </a:t>
            </a:r>
            <a:r>
              <a:rPr lang="en-US" dirty="0"/>
              <a:t>representation of the treatment paths and rules defined in the </a:t>
            </a:r>
            <a:r>
              <a:rPr lang="en-US" dirty="0" smtClean="0"/>
              <a:t>protocol</a:t>
            </a:r>
          </a:p>
          <a:p>
            <a:pPr marL="285750" indent="-285750">
              <a:buFont typeface="Wingdings" panose="05000000000000000000" pitchFamily="2" charset="2"/>
              <a:buChar char="ü"/>
            </a:pPr>
            <a:r>
              <a:rPr lang="en-US" dirty="0" smtClean="0"/>
              <a:t>These </a:t>
            </a:r>
            <a:r>
              <a:rPr lang="en-US" dirty="0"/>
              <a:t>domains serve as the basis for deriving the actual treatment path for a given </a:t>
            </a:r>
            <a:r>
              <a:rPr lang="en-US" dirty="0" smtClean="0"/>
              <a:t>subject</a:t>
            </a:r>
          </a:p>
          <a:p>
            <a:pPr marL="285750" indent="-285750">
              <a:buFont typeface="Wingdings" panose="05000000000000000000" pitchFamily="2" charset="2"/>
              <a:buChar char="ü"/>
            </a:pPr>
            <a:r>
              <a:rPr lang="en-US" dirty="0" smtClean="0"/>
              <a:t>Subject </a:t>
            </a:r>
            <a:r>
              <a:rPr lang="en-US" dirty="0"/>
              <a:t>Elements (SE) and Subject Visits (</a:t>
            </a:r>
            <a:r>
              <a:rPr lang="en-US" dirty="0" smtClean="0"/>
              <a:t>SV) </a:t>
            </a:r>
            <a:r>
              <a:rPr lang="en-US" dirty="0"/>
              <a:t>represent a subject’s actual path </a:t>
            </a:r>
            <a:endParaRPr lang="en-US" dirty="0" smtClean="0"/>
          </a:p>
          <a:p>
            <a:pPr marL="285750" indent="-285750">
              <a:buFont typeface="Wingdings" panose="05000000000000000000" pitchFamily="2" charset="2"/>
              <a:buChar char="ü"/>
            </a:pPr>
            <a:r>
              <a:rPr lang="en-US" dirty="0" smtClean="0"/>
              <a:t>SE and SV are created using rules defined </a:t>
            </a:r>
            <a:r>
              <a:rPr lang="en-US" dirty="0"/>
              <a:t>in the trial </a:t>
            </a:r>
            <a:r>
              <a:rPr lang="en-US" dirty="0" smtClean="0"/>
              <a:t>design domains TE, TV</a:t>
            </a:r>
            <a:endParaRPr lang="en-US" dirty="0"/>
          </a:p>
        </p:txBody>
      </p:sp>
      <p:sp>
        <p:nvSpPr>
          <p:cNvPr id="13" name="Text Placeholder 4"/>
          <p:cNvSpPr txBox="1">
            <a:spLocks noGrp="1"/>
          </p:cNvSpPr>
          <p:nvPr>
            <p:ph type="body" sz="quarter" idx="10"/>
          </p:nvPr>
        </p:nvSpPr>
        <p:spPr>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64743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Trial Design Domains</a:t>
            </a:r>
            <a:endParaRPr lang="en-US" dirty="0"/>
          </a:p>
        </p:txBody>
      </p:sp>
      <p:grpSp>
        <p:nvGrpSpPr>
          <p:cNvPr id="9" name="Group 8"/>
          <p:cNvGrpSpPr/>
          <p:nvPr/>
        </p:nvGrpSpPr>
        <p:grpSpPr>
          <a:xfrm>
            <a:off x="486750" y="894755"/>
            <a:ext cx="159690" cy="180440"/>
            <a:chOff x="396810" y="746235"/>
            <a:chExt cx="159690" cy="180440"/>
          </a:xfrm>
        </p:grpSpPr>
        <p:sp>
          <p:nvSpPr>
            <p:cNvPr id="10" name="Isosceles Triangle 9"/>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Isosceles Triangle 10"/>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12" name="Rectangle 11"/>
          <p:cNvSpPr/>
          <p:nvPr/>
        </p:nvSpPr>
        <p:spPr>
          <a:xfrm>
            <a:off x="775740" y="851823"/>
            <a:ext cx="8102600" cy="338554"/>
          </a:xfrm>
          <a:prstGeom prst="rect">
            <a:avLst/>
          </a:prstGeom>
        </p:spPr>
        <p:txBody>
          <a:bodyPr wrap="square">
            <a:spAutoFit/>
          </a:bodyPr>
          <a:lstStyle/>
          <a:p>
            <a:r>
              <a:rPr lang="en-US" sz="1600" dirty="0" smtClean="0"/>
              <a:t>There are 5 Trial design datasets</a:t>
            </a:r>
            <a:endParaRPr lang="en-US" sz="1600" dirty="0"/>
          </a:p>
        </p:txBody>
      </p:sp>
      <p:sp>
        <p:nvSpPr>
          <p:cNvPr id="25" name="TextBox 24"/>
          <p:cNvSpPr txBox="1"/>
          <p:nvPr/>
        </p:nvSpPr>
        <p:spPr>
          <a:xfrm>
            <a:off x="681377" y="1406477"/>
            <a:ext cx="5629481" cy="1477328"/>
          </a:xfrm>
          <a:prstGeom prst="rect">
            <a:avLst/>
          </a:prstGeom>
          <a:noFill/>
        </p:spPr>
        <p:txBody>
          <a:bodyPr wrap="square" rtlCol="0">
            <a:spAutoFit/>
          </a:bodyPr>
          <a:lstStyle/>
          <a:p>
            <a:pPr marL="168275" indent="-168275">
              <a:buClr>
                <a:srgbClr val="DF3E82"/>
              </a:buClr>
              <a:buFont typeface="Wingdings" panose="05000000000000000000" pitchFamily="2" charset="2"/>
              <a:buChar char="§"/>
            </a:pPr>
            <a:r>
              <a:rPr lang="en-US" sz="1800" b="1" dirty="0" smtClean="0">
                <a:solidFill>
                  <a:srgbClr val="DF3E82"/>
                </a:solidFill>
              </a:rPr>
              <a:t>Trial Arms (TA) </a:t>
            </a:r>
            <a:endParaRPr lang="en-US" sz="1800" b="1" dirty="0">
              <a:solidFill>
                <a:srgbClr val="DF3E82"/>
              </a:solidFill>
            </a:endParaRPr>
          </a:p>
          <a:p>
            <a:pPr marL="168275" indent="-168275">
              <a:buClr>
                <a:srgbClr val="DF3E82"/>
              </a:buClr>
              <a:buFont typeface="Wingdings" panose="05000000000000000000" pitchFamily="2" charset="2"/>
              <a:buChar char="§"/>
            </a:pPr>
            <a:r>
              <a:rPr lang="en-US" sz="1800" b="1" dirty="0" smtClean="0">
                <a:solidFill>
                  <a:srgbClr val="DF3E82"/>
                </a:solidFill>
              </a:rPr>
              <a:t>Trial Visits (TV)</a:t>
            </a:r>
            <a:endParaRPr lang="en-US" sz="1800" b="1" dirty="0">
              <a:solidFill>
                <a:srgbClr val="DF3E82"/>
              </a:solidFill>
            </a:endParaRPr>
          </a:p>
          <a:p>
            <a:pPr marL="168275" indent="-168275">
              <a:buClr>
                <a:srgbClr val="DF3E82"/>
              </a:buClr>
              <a:buFont typeface="Wingdings" panose="05000000000000000000" pitchFamily="2" charset="2"/>
              <a:buChar char="§"/>
            </a:pPr>
            <a:r>
              <a:rPr lang="en-US" sz="1800" b="1" dirty="0" smtClean="0">
                <a:solidFill>
                  <a:srgbClr val="DF3E82"/>
                </a:solidFill>
              </a:rPr>
              <a:t>Trial Element(TE)</a:t>
            </a:r>
            <a:endParaRPr lang="en-US" sz="1800" b="1" dirty="0">
              <a:solidFill>
                <a:srgbClr val="DF3E82"/>
              </a:solidFill>
            </a:endParaRPr>
          </a:p>
          <a:p>
            <a:pPr marL="168275" indent="-168275">
              <a:buClr>
                <a:srgbClr val="DF3E82"/>
              </a:buClr>
              <a:buFont typeface="Wingdings" panose="05000000000000000000" pitchFamily="2" charset="2"/>
              <a:buChar char="§"/>
            </a:pPr>
            <a:r>
              <a:rPr lang="en-US" sz="1800" b="1" dirty="0" smtClean="0">
                <a:solidFill>
                  <a:srgbClr val="DF3E82"/>
                </a:solidFill>
              </a:rPr>
              <a:t>Trial Inclusion/Exclusion(TI)</a:t>
            </a:r>
            <a:endParaRPr lang="en-US" sz="1800" b="1" dirty="0">
              <a:solidFill>
                <a:srgbClr val="DF3E82"/>
              </a:solidFill>
            </a:endParaRPr>
          </a:p>
          <a:p>
            <a:pPr marL="168275" indent="-168275">
              <a:buClr>
                <a:srgbClr val="DF3E82"/>
              </a:buClr>
              <a:buFont typeface="Wingdings" panose="05000000000000000000" pitchFamily="2" charset="2"/>
              <a:buChar char="§"/>
            </a:pPr>
            <a:r>
              <a:rPr lang="en-US" sz="1800" b="1" dirty="0" smtClean="0">
                <a:solidFill>
                  <a:srgbClr val="DF3E82"/>
                </a:solidFill>
              </a:rPr>
              <a:t>Trial Summary(TS)</a:t>
            </a:r>
            <a:endParaRPr lang="en-US" sz="1800" b="1" dirty="0">
              <a:solidFill>
                <a:srgbClr val="DF3E82"/>
              </a:solidFill>
            </a:endParaRPr>
          </a:p>
        </p:txBody>
      </p:sp>
      <p:sp>
        <p:nvSpPr>
          <p:cNvPr id="2" name="TextBox 1"/>
          <p:cNvSpPr txBox="1"/>
          <p:nvPr/>
        </p:nvSpPr>
        <p:spPr>
          <a:xfrm>
            <a:off x="685800" y="3610101"/>
            <a:ext cx="5242389" cy="338554"/>
          </a:xfrm>
          <a:prstGeom prst="rect">
            <a:avLst/>
          </a:prstGeom>
          <a:noFill/>
        </p:spPr>
        <p:txBody>
          <a:bodyPr wrap="square" rtlCol="0">
            <a:spAutoFit/>
          </a:bodyPr>
          <a:lstStyle/>
          <a:p>
            <a:r>
              <a:rPr lang="en-US" sz="1600" dirty="0" smtClean="0"/>
              <a:t>These datasets do not contain any subject level information</a:t>
            </a:r>
          </a:p>
        </p:txBody>
      </p:sp>
      <p:grpSp>
        <p:nvGrpSpPr>
          <p:cNvPr id="13" name="Group 12"/>
          <p:cNvGrpSpPr/>
          <p:nvPr/>
        </p:nvGrpSpPr>
        <p:grpSpPr>
          <a:xfrm>
            <a:off x="508412" y="3673769"/>
            <a:ext cx="159690" cy="180440"/>
            <a:chOff x="396810" y="746235"/>
            <a:chExt cx="159690" cy="180440"/>
          </a:xfrm>
        </p:grpSpPr>
        <p:sp>
          <p:nvSpPr>
            <p:cNvPr id="14" name="Isosceles Triangle 13"/>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Isosceles Triangle 14"/>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grpSp>
        <p:nvGrpSpPr>
          <p:cNvPr id="16" name="Group 15"/>
          <p:cNvGrpSpPr/>
          <p:nvPr/>
        </p:nvGrpSpPr>
        <p:grpSpPr>
          <a:xfrm>
            <a:off x="515702" y="4096549"/>
            <a:ext cx="159690" cy="180440"/>
            <a:chOff x="396810" y="746235"/>
            <a:chExt cx="159690" cy="180440"/>
          </a:xfrm>
        </p:grpSpPr>
        <p:sp>
          <p:nvSpPr>
            <p:cNvPr id="17" name="Isosceles Triangle 16"/>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Isosceles Triangle 17"/>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19" name="TextBox 18"/>
          <p:cNvSpPr txBox="1"/>
          <p:nvPr/>
        </p:nvSpPr>
        <p:spPr>
          <a:xfrm>
            <a:off x="685800" y="4032880"/>
            <a:ext cx="6927351" cy="338554"/>
          </a:xfrm>
          <a:prstGeom prst="rect">
            <a:avLst/>
          </a:prstGeom>
          <a:noFill/>
        </p:spPr>
        <p:txBody>
          <a:bodyPr wrap="square" rtlCol="0">
            <a:spAutoFit/>
          </a:bodyPr>
          <a:lstStyle/>
          <a:p>
            <a:r>
              <a:rPr lang="en-US" sz="1600" dirty="0" smtClean="0"/>
              <a:t>These datasets are created first and then remaining SDTM domains</a:t>
            </a:r>
            <a:endParaRPr lang="en-US" sz="1600" dirty="0"/>
          </a:p>
        </p:txBody>
      </p:sp>
      <p:sp>
        <p:nvSpPr>
          <p:cNvPr id="20" name="TextBox 19"/>
          <p:cNvSpPr txBox="1"/>
          <p:nvPr/>
        </p:nvSpPr>
        <p:spPr>
          <a:xfrm>
            <a:off x="688805" y="3138300"/>
            <a:ext cx="6168774" cy="338554"/>
          </a:xfrm>
          <a:prstGeom prst="rect">
            <a:avLst/>
          </a:prstGeom>
          <a:noFill/>
        </p:spPr>
        <p:txBody>
          <a:bodyPr wrap="square" rtlCol="0">
            <a:spAutoFit/>
          </a:bodyPr>
          <a:lstStyle/>
          <a:p>
            <a:r>
              <a:rPr lang="en-US" sz="1600" dirty="0" smtClean="0"/>
              <a:t>These datasets provide a complete summary of the clinical trial protocol</a:t>
            </a:r>
          </a:p>
        </p:txBody>
      </p:sp>
      <p:grpSp>
        <p:nvGrpSpPr>
          <p:cNvPr id="21" name="Group 20"/>
          <p:cNvGrpSpPr/>
          <p:nvPr/>
        </p:nvGrpSpPr>
        <p:grpSpPr>
          <a:xfrm>
            <a:off x="511417" y="3201968"/>
            <a:ext cx="159690" cy="180440"/>
            <a:chOff x="396810" y="746235"/>
            <a:chExt cx="159690" cy="180440"/>
          </a:xfrm>
        </p:grpSpPr>
        <p:sp>
          <p:nvSpPr>
            <p:cNvPr id="22" name="Isosceles Triangle 21"/>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 name="Isosceles Triangle 22"/>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4" name="Text Placeholder 4"/>
          <p:cNvSpPr txBox="1">
            <a:spLocks noGrp="1"/>
          </p:cNvSpPr>
          <p:nvPr>
            <p:ph type="body" sz="quarter" idx="10"/>
          </p:nvPr>
        </p:nvSpPr>
        <p:spPr>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3996122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clinical trial </a:t>
            </a:r>
            <a:endParaRPr lang="en-GB" dirty="0"/>
          </a:p>
        </p:txBody>
      </p:sp>
      <p:sp>
        <p:nvSpPr>
          <p:cNvPr id="3" name="Content Placeholder 2"/>
          <p:cNvSpPr>
            <a:spLocks noGrp="1"/>
          </p:cNvSpPr>
          <p:nvPr>
            <p:ph idx="1"/>
          </p:nvPr>
        </p:nvSpPr>
        <p:spPr/>
        <p:txBody>
          <a:bodyPr/>
          <a:lstStyle/>
          <a:p>
            <a:r>
              <a:rPr lang="en-US" dirty="0" smtClean="0"/>
              <a:t>This is a 14 weeks randomized, double-blind, placebo-controlled trial phase II clinical trial for patients with Type -2 Diabetes Miletus</a:t>
            </a:r>
          </a:p>
          <a:p>
            <a:r>
              <a:rPr lang="en-US" dirty="0" smtClean="0"/>
              <a:t>Comparing the dosage of active drug versus placebo in 1:1 ratio in capsule form for patients suffering with Type -2 Diabetes Miletus.  </a:t>
            </a:r>
          </a:p>
          <a:p>
            <a:r>
              <a:rPr lang="en-US" dirty="0" smtClean="0"/>
              <a:t>Patients with &gt;=18 years of age who have been diagnosed with Type -2 Diabetes Miletus and have been on Metformin for more than 6 months</a:t>
            </a:r>
            <a:r>
              <a:rPr lang="en-US" dirty="0"/>
              <a:t>.</a:t>
            </a:r>
            <a:endParaRPr lang="en-US" dirty="0" smtClean="0"/>
          </a:p>
          <a:p>
            <a:r>
              <a:rPr lang="en-US" dirty="0" smtClean="0"/>
              <a:t>Type-2 Diabetes patients were with the HbA1c levels &gt;6.5%.</a:t>
            </a:r>
          </a:p>
          <a:p>
            <a:r>
              <a:rPr lang="en-US" dirty="0" smtClean="0"/>
              <a:t>Dosage will be administered BID before lunch and dinner</a:t>
            </a:r>
          </a:p>
          <a:p>
            <a:r>
              <a:rPr lang="en-US" dirty="0" smtClean="0"/>
              <a:t>Safety of the drug will be periodically assessed. </a:t>
            </a:r>
          </a:p>
          <a:p>
            <a:r>
              <a:rPr lang="en-US" dirty="0" smtClean="0"/>
              <a:t>Effectiveness of the active drug will be ascertained if the reduction of HbA1c values from the baseline is &gt; 3%</a:t>
            </a:r>
          </a:p>
          <a:p>
            <a:r>
              <a:rPr lang="en-US" dirty="0" smtClean="0"/>
              <a:t>200 patients both male and female will be enrolled in the trial. Pregnant or lactating women will be excluded from the study.</a:t>
            </a:r>
          </a:p>
          <a:p>
            <a:endParaRPr lang="en-GB" dirty="0"/>
          </a:p>
        </p:txBody>
      </p:sp>
      <p:sp>
        <p:nvSpPr>
          <p:cNvPr id="4"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847019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Trial Summary (TS) Domain</a:t>
            </a:r>
            <a:endParaRPr lang="en-GB" dirty="0"/>
          </a:p>
        </p:txBody>
      </p:sp>
      <p:sp>
        <p:nvSpPr>
          <p:cNvPr id="3" name="Content Placeholder 2"/>
          <p:cNvSpPr>
            <a:spLocks noGrp="1"/>
          </p:cNvSpPr>
          <p:nvPr>
            <p:ph idx="1"/>
          </p:nvPr>
        </p:nvSpPr>
        <p:spPr>
          <a:xfrm>
            <a:off x="403760" y="693709"/>
            <a:ext cx="8511639" cy="970704"/>
          </a:xfrm>
        </p:spPr>
        <p:txBody>
          <a:bodyPr/>
          <a:lstStyle/>
          <a:p>
            <a:r>
              <a:rPr lang="en-US" dirty="0" smtClean="0"/>
              <a:t>TS describes basic information item of the protocol in a structured format – At a glance summary</a:t>
            </a:r>
          </a:p>
          <a:p>
            <a:r>
              <a:rPr lang="en-US" dirty="0" smtClean="0"/>
              <a:t>TS contains one record for each trial summary parameter</a:t>
            </a:r>
          </a:p>
          <a:p>
            <a:r>
              <a:rPr lang="en-US" dirty="0" smtClean="0"/>
              <a:t>TS records information about the trial phase, protocol title, and design objectives</a:t>
            </a:r>
          </a:p>
          <a:p>
            <a:pPr marL="0" indent="0">
              <a:buNone/>
            </a:pPr>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729127192"/>
              </p:ext>
            </p:extLst>
          </p:nvPr>
        </p:nvGraphicFramePr>
        <p:xfrm>
          <a:off x="550274" y="1582205"/>
          <a:ext cx="8303481" cy="3425825"/>
        </p:xfrm>
        <a:graphic>
          <a:graphicData uri="http://schemas.openxmlformats.org/drawingml/2006/table">
            <a:tbl>
              <a:tblPr/>
              <a:tblGrid>
                <a:gridCol w="970302"/>
                <a:gridCol w="1510301"/>
                <a:gridCol w="1037690"/>
                <a:gridCol w="4785188"/>
              </a:tblGrid>
              <a:tr h="172085">
                <a:tc>
                  <a:txBody>
                    <a:bodyPr/>
                    <a:lstStyle/>
                    <a:p>
                      <a:pPr marL="0" marR="0">
                        <a:spcBef>
                          <a:spcPts val="0"/>
                        </a:spcBef>
                        <a:spcAft>
                          <a:spcPts val="0"/>
                        </a:spcAft>
                      </a:pPr>
                      <a:r>
                        <a:rPr lang="en-US" sz="1000" b="1" dirty="0">
                          <a:solidFill>
                            <a:srgbClr val="000000"/>
                          </a:solidFill>
                          <a:effectLst/>
                          <a:latin typeface="Times New Roman" panose="02020603050405020304" pitchFamily="18" charset="0"/>
                          <a:ea typeface="Calibri" panose="020F0502020204030204" pitchFamily="34" charset="0"/>
                        </a:rPr>
                        <a:t>Variable Name </a:t>
                      </a:r>
                      <a:endParaRPr lang="en-US" sz="1400" dirty="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000" b="1">
                          <a:solidFill>
                            <a:srgbClr val="000000"/>
                          </a:solidFill>
                          <a:effectLst/>
                          <a:latin typeface="Times New Roman" panose="02020603050405020304" pitchFamily="18" charset="0"/>
                          <a:ea typeface="Calibri" panose="020F0502020204030204" pitchFamily="34" charset="0"/>
                        </a:rPr>
                        <a:t>Variable Label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000" b="1">
                          <a:solidFill>
                            <a:srgbClr val="000000"/>
                          </a:solidFill>
                          <a:effectLst/>
                          <a:latin typeface="Times New Roman" panose="02020603050405020304" pitchFamily="18" charset="0"/>
                          <a:ea typeface="Calibri" panose="020F0502020204030204" pitchFamily="34" charset="0"/>
                        </a:rPr>
                        <a:t>Type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000" b="1">
                          <a:solidFill>
                            <a:srgbClr val="000000"/>
                          </a:solidFill>
                          <a:effectLst/>
                          <a:latin typeface="Times New Roman" panose="02020603050405020304" pitchFamily="18" charset="0"/>
                          <a:ea typeface="Calibri" panose="020F0502020204030204" pitchFamily="34" charset="0"/>
                        </a:rPr>
                        <a:t>Description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76835">
                <a:tc>
                  <a:txBody>
                    <a:bodyPr/>
                    <a:lstStyle/>
                    <a:p>
                      <a:pPr marL="0" marR="0">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rPr>
                        <a:t>STUDYID </a:t>
                      </a:r>
                      <a:endParaRPr lang="en-US" sz="1400" dirty="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Study Identifier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Char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Unique identifier for a study.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835">
                <a:tc>
                  <a:txBody>
                    <a:bodyPr/>
                    <a:lstStyle/>
                    <a:p>
                      <a:pPr marL="0" marR="0">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rPr>
                        <a:t>DOMAIN </a:t>
                      </a:r>
                      <a:endParaRPr lang="en-US" sz="1400" dirty="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Domain Abbreviation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Char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rPr>
                        <a:t>Two-character abbreviation for the domain, which must be TS. </a:t>
                      </a:r>
                      <a:endParaRPr lang="en-US" sz="1400" dirty="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835">
                <a:tc>
                  <a:txBody>
                    <a:bodyPr/>
                    <a:lstStyle/>
                    <a:p>
                      <a:pPr marL="0" marR="0">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rPr>
                        <a:t>TSSEQ </a:t>
                      </a:r>
                      <a:endParaRPr lang="en-US" sz="1400" dirty="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Sequence Number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Num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Sequence number to ensure uniqueness within the dataset.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835">
                <a:tc>
                  <a:txBody>
                    <a:bodyPr/>
                    <a:lstStyle/>
                    <a:p>
                      <a:pPr marL="0" marR="0">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rPr>
                        <a:t>TSGRPID </a:t>
                      </a:r>
                      <a:endParaRPr lang="en-US" sz="1400" dirty="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Group ID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Char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Used to tie together a group of related records.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775">
                <a:tc>
                  <a:txBody>
                    <a:bodyPr/>
                    <a:lstStyle/>
                    <a:p>
                      <a:pPr marL="0" marR="0">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rPr>
                        <a:t>TSPARMCD </a:t>
                      </a:r>
                      <a:endParaRPr lang="en-US" sz="1400" dirty="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Trial Summary Parameter Short Name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Char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TSPARMCD (the companion to TSPARM) is limited to 8 characters and does not have special character restrictions. These values should be short for ease of use in programming, but it is not expected that TSPARMCD will need to serve as variable names. </a:t>
                      </a:r>
                      <a:endParaRPr lang="en-US" sz="1400">
                        <a:solidFill>
                          <a:srgbClr val="000000"/>
                        </a:solidFill>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Examples: AGEMIN, AGEMAX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8280">
                <a:tc>
                  <a:txBody>
                    <a:bodyPr/>
                    <a:lstStyle/>
                    <a:p>
                      <a:pPr marL="0" marR="0">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rPr>
                        <a:t>TSPARM </a:t>
                      </a:r>
                      <a:endParaRPr lang="en-US" sz="1400" dirty="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Trial Summary Parameter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Char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rPr>
                        <a:t>Term for the Trial Summary Parameter. The value in TSPARM cannot be longer than 40 characters. Examples Planned Minimum Age of Subjects, Planned Maximum Age of Subjects </a:t>
                      </a:r>
                      <a:endParaRPr lang="en-US" sz="1400" dirty="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L="0" marR="0">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rPr>
                        <a:t>TSVAL </a:t>
                      </a:r>
                      <a:endParaRPr lang="en-US" sz="1400" dirty="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Parameter Value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Char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Value of TSPARM. Example: “ASTHMA” when TSPARM value is “Trial Indications”. If TSVAL is null; a value is required for TSVALNF. Text over 200 characters can be added to additional columns TSVAL1-TSVALn.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75">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TSVALNF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Parameter Null Flavor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Char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rPr>
                        <a:t>Null flavor for the value of TSVAL describing the reason the value is null, to be populated if and only if TSVAL is null. </a:t>
                      </a:r>
                      <a:endParaRPr lang="en-US" sz="1400">
                        <a:solidFill>
                          <a:srgbClr val="000000"/>
                        </a:solidFill>
                        <a:effectLst/>
                        <a:latin typeface="Times New Roman" panose="02020603050405020304" pitchFamily="18"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240">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TSVALCD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Parameter Value Code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Code of the term in TSVAL from Reference Terminology cited in TSVCDREF.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75">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TSVCDREF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Name of the Reference Terminology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name of the Reference Terminology from which TSVALCD is taken. For example; CDISC, SNOMED, ISO 8601.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240">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TSVCDVER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Version of the Reference Terminology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version number of the Reference Terminology cited in TSVCDREF, if applicable.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ight Brace 9"/>
          <p:cNvSpPr/>
          <p:nvPr/>
        </p:nvSpPr>
        <p:spPr>
          <a:xfrm>
            <a:off x="3832261" y="3965825"/>
            <a:ext cx="297950" cy="842481"/>
          </a:xfrm>
          <a:prstGeom prst="rightBrac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880225" y="4232953"/>
            <a:ext cx="3037563" cy="307777"/>
          </a:xfrm>
          <a:prstGeom prst="rect">
            <a:avLst/>
          </a:prstGeom>
          <a:solidFill>
            <a:srgbClr val="FDE97F"/>
          </a:solidFill>
        </p:spPr>
        <p:txBody>
          <a:bodyPr wrap="none" rtlCol="0">
            <a:spAutoFit/>
          </a:bodyPr>
          <a:lstStyle/>
          <a:p>
            <a:r>
              <a:rPr lang="en-US" dirty="0" smtClean="0"/>
              <a:t>Would be filled only when TSVAL is null</a:t>
            </a:r>
            <a:endParaRPr lang="en-US" dirty="0"/>
          </a:p>
        </p:txBody>
      </p:sp>
      <p:sp>
        <p:nvSpPr>
          <p:cNvPr id="7"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808547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Trial Summary (TS) Domain - Metadata</a:t>
            </a:r>
            <a:endParaRPr lang="en-GB" dirty="0"/>
          </a:p>
        </p:txBody>
      </p:sp>
      <p:pic>
        <p:nvPicPr>
          <p:cNvPr id="9" name="Picture 8"/>
          <p:cNvPicPr>
            <a:picLocks noChangeAspect="1"/>
          </p:cNvPicPr>
          <p:nvPr/>
        </p:nvPicPr>
        <p:blipFill>
          <a:blip r:embed="rId3"/>
          <a:stretch>
            <a:fillRect/>
          </a:stretch>
        </p:blipFill>
        <p:spPr>
          <a:xfrm>
            <a:off x="381886" y="721893"/>
            <a:ext cx="8316945" cy="4100867"/>
          </a:xfrm>
          <a:prstGeom prst="rect">
            <a:avLst/>
          </a:prstGeom>
          <a:ln>
            <a:solidFill>
              <a:schemeClr val="tx2">
                <a:lumMod val="50000"/>
              </a:schemeClr>
            </a:solidFill>
          </a:ln>
        </p:spPr>
      </p:pic>
      <p:sp>
        <p:nvSpPr>
          <p:cNvPr id="4"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323329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Trial Summary (TS) Domain - Implementation</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14970777"/>
              </p:ext>
            </p:extLst>
          </p:nvPr>
        </p:nvGraphicFramePr>
        <p:xfrm>
          <a:off x="403759" y="714284"/>
          <a:ext cx="8511639" cy="4264590"/>
        </p:xfrm>
        <a:graphic>
          <a:graphicData uri="http://schemas.openxmlformats.org/drawingml/2006/table">
            <a:tbl>
              <a:tblPr/>
              <a:tblGrid>
                <a:gridCol w="838705"/>
                <a:gridCol w="583446"/>
                <a:gridCol w="583446"/>
                <a:gridCol w="583446"/>
                <a:gridCol w="788088"/>
                <a:gridCol w="1375528"/>
                <a:gridCol w="2158782"/>
                <a:gridCol w="1600198"/>
              </a:tblGrid>
              <a:tr h="319605">
                <a:tc>
                  <a:txBody>
                    <a:bodyPr/>
                    <a:lstStyle/>
                    <a:p>
                      <a:pPr algn="l" rtl="0" fontAlgn="b"/>
                      <a:r>
                        <a:rPr lang="en-US" sz="1000" b="1" i="0" u="none" strike="noStrike" dirty="0">
                          <a:solidFill>
                            <a:srgbClr val="000000"/>
                          </a:solidFill>
                          <a:effectLst/>
                          <a:latin typeface="Times New Roman" panose="02020603050405020304" pitchFamily="18" charset="0"/>
                        </a:rPr>
                        <a:t>STUDYID </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DOMAIN </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TSSEQ </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TSGRPID </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a:solidFill>
                            <a:srgbClr val="000000"/>
                          </a:solidFill>
                          <a:effectLst/>
                          <a:latin typeface="Times New Roman" panose="02020603050405020304" pitchFamily="18" charset="0"/>
                        </a:rPr>
                        <a:t>TSPARMCD </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dirty="0">
                          <a:solidFill>
                            <a:srgbClr val="000000"/>
                          </a:solidFill>
                          <a:effectLst/>
                          <a:latin typeface="Times New Roman" panose="02020603050405020304" pitchFamily="18" charset="0"/>
                        </a:rPr>
                        <a:t>TSPARM</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dirty="0" smtClean="0">
                          <a:solidFill>
                            <a:srgbClr val="000000"/>
                          </a:solidFill>
                          <a:effectLst/>
                          <a:latin typeface="Times New Roman" panose="02020603050405020304" pitchFamily="18" charset="0"/>
                        </a:rPr>
                        <a:t>TSVAL</a:t>
                      </a:r>
                      <a:endParaRPr lang="en-US" sz="1000" b="1" i="0" u="none" strike="noStrike" dirty="0">
                        <a:solidFill>
                          <a:srgbClr val="000000"/>
                        </a:solidFill>
                        <a:effectLst/>
                        <a:latin typeface="Times New Roman" panose="02020603050405020304" pitchFamily="18" charset="0"/>
                      </a:endParaRP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rtl="0" fontAlgn="b"/>
                      <a:r>
                        <a:rPr lang="en-US" sz="1000" b="1" i="0" u="none" strike="noStrike" dirty="0">
                          <a:solidFill>
                            <a:srgbClr val="000000"/>
                          </a:solidFill>
                          <a:effectLst/>
                          <a:latin typeface="Times New Roman" panose="02020603050405020304" pitchFamily="18" charset="0"/>
                        </a:rPr>
                        <a:t>TSVAL 1</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92972">
                <a:tc>
                  <a:txBody>
                    <a:bodyPr/>
                    <a:lstStyle/>
                    <a:p>
                      <a:pPr algn="l" fontAlgn="b"/>
                      <a:r>
                        <a:rPr lang="en-US" sz="1000" b="0" i="0" u="none" strike="noStrike" dirty="0" err="1">
                          <a:solidFill>
                            <a:srgbClr val="000000"/>
                          </a:solidFill>
                          <a:effectLst/>
                          <a:latin typeface="Calibri" panose="020F0502020204030204" pitchFamily="34" charset="0"/>
                        </a:rPr>
                        <a:t>CDISCtraining</a:t>
                      </a:r>
                      <a:endParaRPr lang="en-US" sz="1000" b="0" i="0" u="none" strike="noStrike" dirty="0">
                        <a:solidFill>
                          <a:srgbClr val="000000"/>
                        </a:solidFill>
                        <a:effectLst/>
                        <a:latin typeface="Calibri" panose="020F0502020204030204" pitchFamily="34" charset="0"/>
                      </a:endParaRP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Times New Roman" panose="02020603050405020304" pitchFamily="18" charset="0"/>
                        </a:rPr>
                        <a:t>ADDON</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Times New Roman" panose="02020603050405020304" pitchFamily="18" charset="0"/>
                        </a:rPr>
                        <a:t>Added on to Existing Treatments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Times New Roman" panose="02020603050405020304" pitchFamily="18" charset="0"/>
                        </a:rPr>
                        <a:t>Yes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972">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AGEMAX</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Planned Maximum Age of Subjects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Times New Roman" panose="02020603050405020304" pitchFamily="18" charset="0"/>
                        </a:rPr>
                        <a:t> </a:t>
                      </a:r>
                      <a:r>
                        <a:rPr lang="en-US" sz="1000" b="0" i="0" u="none" strike="noStrike" dirty="0" smtClean="0">
                          <a:solidFill>
                            <a:srgbClr val="000000"/>
                          </a:solidFill>
                          <a:effectLst/>
                          <a:latin typeface="Times New Roman" panose="02020603050405020304" pitchFamily="18" charset="0"/>
                        </a:rPr>
                        <a:t>NA</a:t>
                      </a:r>
                      <a:endParaRPr lang="en-US" sz="1000" b="0" i="0" u="none" strike="noStrike" dirty="0">
                        <a:solidFill>
                          <a:srgbClr val="000000"/>
                        </a:solidFill>
                        <a:effectLst/>
                        <a:latin typeface="Times New Roman" panose="02020603050405020304" pitchFamily="18" charset="0"/>
                      </a:endParaRP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972">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AGEMIN</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Planned Minimum Age of Subjects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18</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559">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LENGTH</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Planned Trial Length</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14 weeks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559">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PLANSUB</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Planned Number of Subjects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200</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559">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RANDOM</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Trial is Randomized</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Yes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559">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SEXPOP</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Sex of Participants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Both</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972">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STOPRULE</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Study Stop Rules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None</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559">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TBLIND</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Trial Blinding Schema</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Double blind</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559">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TCNTRL</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Control Type</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Placebo</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559">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TDIGRP</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Diagnosis Group</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Type -2 Diabetes Miletus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559">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TINDTP</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Trial Indication Type</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Treatment</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5018">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TITLE</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Trial Title</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14 weeks randomized, double-blind, placebo-controlled trial phase II clinical trial for patients with Type -2 Diabetes Miletus </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comparing the dosage of active drug versus placebo in 1:1 ratio in capsule form</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559">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TPHASE</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Trial Phase Classification</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Phase II Trial</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559">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TTYPE</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Trial Type</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Efficacy</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6437">
                <a:tc>
                  <a:txBody>
                    <a:bodyPr/>
                    <a:lstStyle/>
                    <a:p>
                      <a:pPr algn="l" fontAlgn="b"/>
                      <a:r>
                        <a:rPr lang="en-US" sz="1000" b="0" i="0" u="none" strike="noStrike">
                          <a:solidFill>
                            <a:srgbClr val="000000"/>
                          </a:solidFill>
                          <a:effectLst/>
                          <a:latin typeface="Calibri" panose="020F0502020204030204" pitchFamily="34" charset="0"/>
                        </a:rPr>
                        <a:t>CDISCtraining</a:t>
                      </a:r>
                    </a:p>
                  </a:txBody>
                  <a:tcPr marL="7749" marR="7749" marT="774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TTYPE</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Trial Type</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Times New Roman" panose="02020603050405020304" pitchFamily="18" charset="0"/>
                        </a:rPr>
                        <a:t>Safety</a:t>
                      </a:r>
                    </a:p>
                  </a:txBody>
                  <a:tcPr marL="7749" marR="7749" marT="77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7749" marR="7749" marT="774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 Placeholder 4"/>
          <p:cNvSpPr txBox="1">
            <a:spLocks/>
          </p:cNvSpPr>
          <p:nvPr/>
        </p:nvSpPr>
        <p:spPr>
          <a:xfrm>
            <a:off x="4730214" y="4889065"/>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1238513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2.xml><?xml version="1.0" encoding="utf-8"?>
<a:theme xmlns:a="http://schemas.openxmlformats.org/drawingml/2006/main" name="Separator Slide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Separator Slide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Separator Slide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Separator Slide 4">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Separator Slide 5">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Separator Slide 6">
  <a:themeElements>
    <a:clrScheme name="TCS Color">
      <a:dk1>
        <a:sysClr val="windowText" lastClr="000000"/>
      </a:dk1>
      <a:lt1>
        <a:sysClr val="window" lastClr="FFFFFF"/>
      </a:lt1>
      <a:dk2>
        <a:srgbClr val="4B84C4"/>
      </a:dk2>
      <a:lt2>
        <a:srgbClr val="EEECE1"/>
      </a:lt2>
      <a:accent1>
        <a:srgbClr val="D6492A"/>
      </a:accent1>
      <a:accent2>
        <a:srgbClr val="B9AFA4"/>
      </a:accent2>
      <a:accent3>
        <a:srgbClr val="9BBB59"/>
      </a:accent3>
      <a:accent4>
        <a:srgbClr val="CDCA2F"/>
      </a:accent4>
      <a:accent5>
        <a:srgbClr val="FFDD3E"/>
      </a:accent5>
      <a:accent6>
        <a:srgbClr val="F1A334"/>
      </a:accent6>
      <a:hlink>
        <a:srgbClr val="000000"/>
      </a:hlink>
      <a:folHlink>
        <a:srgbClr val="A5A5A5"/>
      </a:folHlink>
    </a:clrScheme>
    <a:fontScheme name="TC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8.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 PPT Template 2015_16x9</Template>
  <TotalTime>2226</TotalTime>
  <Words>3153</Words>
  <Application>Microsoft Office PowerPoint</Application>
  <PresentationFormat>On-screen Show (16:9)</PresentationFormat>
  <Paragraphs>813</Paragraphs>
  <Slides>24</Slides>
  <Notes>17</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24</vt:i4>
      </vt:variant>
    </vt:vector>
  </HeadingPairs>
  <TitlesOfParts>
    <vt:vector size="38" baseType="lpstr">
      <vt:lpstr>Arial</vt:lpstr>
      <vt:lpstr>Calibri</vt:lpstr>
      <vt:lpstr>Courier New</vt:lpstr>
      <vt:lpstr>Myriad Pro</vt:lpstr>
      <vt:lpstr>Times New Roman</vt:lpstr>
      <vt:lpstr>Wingdings</vt:lpstr>
      <vt:lpstr>Corp PPT Template 2017_16x9</vt:lpstr>
      <vt:lpstr>Separator Slide 1</vt:lpstr>
      <vt:lpstr>Separator Slide 2</vt:lpstr>
      <vt:lpstr>Separator Slide 3</vt:lpstr>
      <vt:lpstr>Separator Slide 4</vt:lpstr>
      <vt:lpstr>Separator Slide 5</vt:lpstr>
      <vt:lpstr>Separator Slide 6</vt:lpstr>
      <vt:lpstr>Thank You</vt:lpstr>
      <vt:lpstr>Anagha Bhatkhande  Varsha Mahajan</vt:lpstr>
      <vt:lpstr>Confidentiality Statement</vt:lpstr>
      <vt:lpstr>Agenda</vt:lpstr>
      <vt:lpstr>Overview of Trial Design Domains</vt:lpstr>
      <vt:lpstr>Trial Design Domains</vt:lpstr>
      <vt:lpstr>Example clinical trial </vt:lpstr>
      <vt:lpstr>Trial Summary (TS) Domain</vt:lpstr>
      <vt:lpstr>Trial Summary (TS) Domain - Metadata</vt:lpstr>
      <vt:lpstr>Trial Summary (TS) Domain - Implementation</vt:lpstr>
      <vt:lpstr>Trial Inclusion/Exclusion (TI) Domain</vt:lpstr>
      <vt:lpstr>Trial Inclusion/Exclusion (TI) Domain - Metadata</vt:lpstr>
      <vt:lpstr>Trial Inclusion/Exclusion (TI) Domain - Implementation</vt:lpstr>
      <vt:lpstr>Trial Visit (TV) Domain</vt:lpstr>
      <vt:lpstr>Trial Visit (TV) Domain - Metadata</vt:lpstr>
      <vt:lpstr>Trial Visit (TV) Domain - Implementation</vt:lpstr>
      <vt:lpstr>Our example study design – Arms, Elements and Epoch</vt:lpstr>
      <vt:lpstr>Trial Elements (TE) Domain</vt:lpstr>
      <vt:lpstr>Trial Elements (TE) Domain - Metadata</vt:lpstr>
      <vt:lpstr>Trial Elements (TE) Domain - Implementation</vt:lpstr>
      <vt:lpstr>Trial Arms (TA) Domain</vt:lpstr>
      <vt:lpstr>Trial Arms (TA) Domain - Metadata</vt:lpstr>
      <vt:lpstr>Trial Arms (TA) Domain - Implementation</vt:lpstr>
      <vt:lpstr>Trial Design Domain - Summary</vt:lpstr>
      <vt:lpstr>PowerPoint Presentation</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Madhura  Mankar</dc:creator>
  <cp:lastModifiedBy>Varsha Mahajan</cp:lastModifiedBy>
  <cp:revision>174</cp:revision>
  <dcterms:created xsi:type="dcterms:W3CDTF">2015-09-29T05:13:53Z</dcterms:created>
  <dcterms:modified xsi:type="dcterms:W3CDTF">2017-11-06T05:24:58Z</dcterms:modified>
</cp:coreProperties>
</file>