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3" r:id="rId2"/>
    <p:sldMasterId id="2147483695" r:id="rId3"/>
    <p:sldMasterId id="2147483697" r:id="rId4"/>
    <p:sldMasterId id="2147483699" r:id="rId5"/>
    <p:sldMasterId id="2147483701" r:id="rId6"/>
    <p:sldMasterId id="2147483703" r:id="rId7"/>
    <p:sldMasterId id="2147483705" r:id="rId8"/>
  </p:sldMasterIdLst>
  <p:notesMasterIdLst>
    <p:notesMasterId r:id="rId28"/>
  </p:notesMasterIdLst>
  <p:sldIdLst>
    <p:sldId id="403" r:id="rId9"/>
    <p:sldId id="422" r:id="rId10"/>
    <p:sldId id="404" r:id="rId11"/>
    <p:sldId id="405" r:id="rId12"/>
    <p:sldId id="406" r:id="rId13"/>
    <p:sldId id="407" r:id="rId14"/>
    <p:sldId id="408" r:id="rId15"/>
    <p:sldId id="409" r:id="rId16"/>
    <p:sldId id="411" r:id="rId17"/>
    <p:sldId id="414" r:id="rId18"/>
    <p:sldId id="413" r:id="rId19"/>
    <p:sldId id="415" r:id="rId20"/>
    <p:sldId id="416" r:id="rId21"/>
    <p:sldId id="420" r:id="rId22"/>
    <p:sldId id="417" r:id="rId23"/>
    <p:sldId id="419" r:id="rId24"/>
    <p:sldId id="421" r:id="rId25"/>
    <p:sldId id="410" r:id="rId26"/>
    <p:sldId id="304" r:id="rId2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C12"/>
    <a:srgbClr val="FDE1B9"/>
    <a:srgbClr val="595959"/>
    <a:srgbClr val="DF3E82"/>
    <a:srgbClr val="C1EFFF"/>
    <a:srgbClr val="FADEEA"/>
    <a:srgbClr val="F6C6DB"/>
    <a:srgbClr val="F3B7D1"/>
    <a:srgbClr val="F9DBE8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87433" autoAdjust="0"/>
  </p:normalViewPr>
  <p:slideViewPr>
    <p:cSldViewPr snapToGrid="0">
      <p:cViewPr varScale="1">
        <p:scale>
          <a:sx n="81" d="100"/>
          <a:sy n="81" d="100"/>
        </p:scale>
        <p:origin x="696" y="84"/>
      </p:cViewPr>
      <p:guideLst>
        <p:guide orient="horz" pos="3312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4190E-9D7B-4847-98AB-991B2B42748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7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09776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471"/>
            <a:ext cx="1840877" cy="843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80738" y="4788205"/>
            <a:ext cx="2210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7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7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7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7877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:\Template\Final Image 240614_9-16_Lowres\16-9 B\1480532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2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1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buClr>
                <a:srgbClr val="595959"/>
              </a:buClr>
              <a:defRPr/>
            </a:lvl1pPr>
            <a:lvl2pPr>
              <a:buClr>
                <a:srgbClr val="595959"/>
              </a:buClr>
              <a:defRPr/>
            </a:lvl2pPr>
            <a:lvl3pPr>
              <a:buClr>
                <a:srgbClr val="595959"/>
              </a:buClr>
              <a:defRPr/>
            </a:lvl3pPr>
            <a:lvl4pPr>
              <a:buClr>
                <a:srgbClr val="595959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14650"/>
            <a:ext cx="7772400" cy="466725"/>
          </a:xfrm>
        </p:spPr>
        <p:txBody>
          <a:bodyPr anchor="t">
            <a:noAutofit/>
          </a:bodyPr>
          <a:lstStyle>
            <a:lvl1pPr algn="ctr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563165"/>
          </a:xfrm>
        </p:spPr>
        <p:txBody>
          <a:bodyPr anchor="b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890588"/>
            <a:ext cx="4040188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437084"/>
            <a:ext cx="4040188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8" y="890588"/>
            <a:ext cx="4041775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8" y="1437084"/>
            <a:ext cx="4041775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3" y="844154"/>
            <a:ext cx="3008313" cy="590549"/>
          </a:xfrm>
        </p:spPr>
        <p:txBody>
          <a:bodyPr anchor="b">
            <a:noAutofit/>
          </a:bodyPr>
          <a:lstStyle>
            <a:lvl1pPr algn="l">
              <a:defRPr sz="17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844154"/>
            <a:ext cx="5111750" cy="3899297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3" y="1463278"/>
            <a:ext cx="3008313" cy="3280172"/>
          </a:xfrm>
        </p:spPr>
        <p:txBody>
          <a:bodyPr>
            <a:noAutofit/>
          </a:bodyPr>
          <a:lstStyle>
            <a:lvl1pPr marL="0" indent="0">
              <a:buNone/>
              <a:defRPr sz="17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7601"/>
            <a:ext cx="5486400" cy="425054"/>
          </a:xfrm>
        </p:spPr>
        <p:txBody>
          <a:bodyPr anchor="b">
            <a:noAutofit/>
          </a:bodyPr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57251"/>
            <a:ext cx="5486400" cy="2745581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82654"/>
            <a:ext cx="5486400" cy="603647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92969"/>
            <a:ext cx="8370888" cy="992981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R:\Template\Final Image 240614_9-16_Lowres\16-9 B\781617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307" r="924" b="16653"/>
          <a:stretch/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9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876300"/>
            <a:ext cx="8428056" cy="386715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891779"/>
            <a:ext cx="2057400" cy="385167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891779"/>
            <a:ext cx="6190342" cy="3851672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lang="en-US" sz="165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lang="en-US" sz="165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257175" lvl="0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257175" lvl="1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565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823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001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3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39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4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64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5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8277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6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6292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R:\Template\Final Image 240614_9-16_Lowres\16-9 B\200363998-001(4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24335" b="374"/>
          <a:stretch/>
        </p:blipFill>
        <p:spPr bwMode="auto">
          <a:xfrm>
            <a:off x="1" y="4"/>
            <a:ext cx="9143998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63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:\Template\Final Image 240614_9-16_Lowres\16-9 B\New Final GettyImages_medwt705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r="1162"/>
          <a:stretch/>
        </p:blipFill>
        <p:spPr bwMode="auto">
          <a:xfrm>
            <a:off x="1" y="2"/>
            <a:ext cx="914399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417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:\Template\Final Image 240614_9-16_Lowres\16-9 B\Rowing-Close-u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1568"/>
          <a:stretch/>
        </p:blipFill>
        <p:spPr bwMode="auto">
          <a:xfrm>
            <a:off x="-6636" y="0"/>
            <a:ext cx="914973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55A51C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355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:\Template\Final Image 240614_9-16_Lowres\16-9 B\Pict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0" y="3"/>
            <a:ext cx="9144000" cy="5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442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:\Template\Final Image 240614_9-16_Lowres\16-9 B\Picture2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5247" r="5248" b="11420"/>
          <a:stretch/>
        </p:blipFill>
        <p:spPr bwMode="auto">
          <a:xfrm>
            <a:off x="-1" y="2"/>
            <a:ext cx="9143999" cy="5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21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:\Template\Final Image 240614_9-16_Lowres\16-9 B\Picture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1" y="3"/>
            <a:ext cx="9143998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4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:\Template\Final Image 240614_9-16_Lowres\16-9 B\Pictur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/>
          <a:stretch/>
        </p:blipFill>
        <p:spPr bwMode="auto">
          <a:xfrm>
            <a:off x="0" y="3"/>
            <a:ext cx="9144000" cy="515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F1A434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572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8"/>
            <a:ext cx="9144000" cy="59080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0" y="45555"/>
            <a:ext cx="8511639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>
                  <a:lumMod val="50000"/>
                </a:schemeClr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0" y="4737761"/>
            <a:ext cx="1647825" cy="409575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j-lt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8425987" y="4944997"/>
            <a:ext cx="489413" cy="84203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7615596" y="4944997"/>
            <a:ext cx="780730" cy="84203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7244828" y="4946051"/>
            <a:ext cx="329453" cy="82097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682" r:id="rId11"/>
    <p:sldLayoutId id="2147483686" r:id="rId12"/>
    <p:sldLayoutId id="2147483687" r:id="rId13"/>
    <p:sldLayoutId id="2147483684" r:id="rId14"/>
    <p:sldLayoutId id="2147483683" r:id="rId15"/>
    <p:sldLayoutId id="2147483685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716" r:id="rId2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3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1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7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7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7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19051" y="2"/>
            <a:ext cx="9163050" cy="474345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200275"/>
            <a:ext cx="8077200" cy="4154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Autofit/>
          </a:bodyPr>
          <a:lstStyle/>
          <a:p>
            <a:pPr algn="l" defTabSz="685800" rtl="0" eaLnBrk="1" latinLnBrk="0" hangingPunct="1">
              <a:spcBef>
                <a:spcPct val="0"/>
              </a:spcBef>
              <a:buNone/>
            </a:pPr>
            <a:r>
              <a:rPr lang="en-US" sz="23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048" y="4457700"/>
            <a:ext cx="1958998" cy="614058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  <a:endParaRPr lang="en-US" sz="1100" dirty="0">
              <a:solidFill>
                <a:srgbClr val="EEECE1">
                  <a:lumMod val="9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7972973" y="488574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studioppt I 10 I 2017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Anagha Bhatkhande </a:t>
            </a:r>
            <a:br>
              <a:rPr lang="en-US" dirty="0" smtClean="0"/>
            </a:br>
            <a:r>
              <a:rPr lang="en-US" dirty="0" smtClean="0"/>
              <a:t>Varsha Mahajan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RELREC and Supplemental Qualifier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November 1, 2017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RELREC 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4669" y="669851"/>
            <a:ext cx="695228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Related Records (RELREC) domain is a Special-Purpose Relationship domain in the </a:t>
            </a:r>
            <a:r>
              <a:rPr lang="en-US" dirty="0" smtClean="0"/>
              <a:t>SDTM 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to identify relationships between records in two (or more) domains.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RELREC domain can be used to describe relationships between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- records </a:t>
            </a:r>
            <a:r>
              <a:rPr lang="en-US" dirty="0"/>
              <a:t>for a subject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- relationships </a:t>
            </a:r>
            <a:r>
              <a:rPr lang="en-US" dirty="0"/>
              <a:t>between different </a:t>
            </a:r>
            <a:r>
              <a:rPr lang="en-US" dirty="0" smtClean="0"/>
              <a:t>domains</a:t>
            </a:r>
          </a:p>
          <a:p>
            <a:endParaRPr lang="en-US" dirty="0" smtClean="0"/>
          </a:p>
          <a:p>
            <a:r>
              <a:rPr lang="en-US" dirty="0"/>
              <a:t>In RELREC, a relationship is constructed by adding a record to RELREC for each record to be </a:t>
            </a:r>
            <a:endParaRPr lang="en-US" dirty="0" smtClean="0"/>
          </a:p>
          <a:p>
            <a:r>
              <a:rPr lang="en-US" dirty="0" smtClean="0"/>
              <a:t>related </a:t>
            </a:r>
            <a:r>
              <a:rPr lang="en-US" dirty="0"/>
              <a:t>and by assigning a unique character identifier value for that relationship. 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4425" y="697495"/>
            <a:ext cx="159690" cy="222972"/>
            <a:chOff x="396810" y="703703"/>
            <a:chExt cx="159690" cy="222972"/>
          </a:xfrm>
        </p:grpSpPr>
        <p:sp>
          <p:nvSpPr>
            <p:cNvPr id="8" name="Isosceles Triangle 7"/>
            <p:cNvSpPr/>
            <p:nvPr/>
          </p:nvSpPr>
          <p:spPr>
            <a:xfrm rot="5400000">
              <a:off x="366036" y="734477"/>
              <a:ext cx="180440" cy="118892"/>
            </a:xfrm>
            <a:prstGeom prst="triangle">
              <a:avLst/>
            </a:prstGeom>
            <a:solidFill>
              <a:srgbClr val="EFA3C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406834" y="777009"/>
              <a:ext cx="180440" cy="118892"/>
            </a:xfrm>
            <a:prstGeom prst="triangle">
              <a:avLst/>
            </a:prstGeom>
            <a:solidFill>
              <a:srgbClr val="DF3E8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8313" y="1161365"/>
            <a:ext cx="159690" cy="180440"/>
            <a:chOff x="396810" y="746235"/>
            <a:chExt cx="159690" cy="180440"/>
          </a:xfrm>
        </p:grpSpPr>
        <p:sp>
          <p:nvSpPr>
            <p:cNvPr id="11" name="Isosceles Triangle 10"/>
            <p:cNvSpPr/>
            <p:nvPr/>
          </p:nvSpPr>
          <p:spPr>
            <a:xfrm rot="5400000">
              <a:off x="366036" y="777009"/>
              <a:ext cx="180440" cy="118892"/>
            </a:xfrm>
            <a:prstGeom prst="triangle">
              <a:avLst/>
            </a:prstGeom>
            <a:solidFill>
              <a:srgbClr val="EFA3C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406834" y="777009"/>
              <a:ext cx="180440" cy="118892"/>
            </a:xfrm>
            <a:prstGeom prst="triangle">
              <a:avLst/>
            </a:prstGeom>
            <a:solidFill>
              <a:srgbClr val="DF3E8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8313" y="1607329"/>
            <a:ext cx="159690" cy="180440"/>
            <a:chOff x="396810" y="746235"/>
            <a:chExt cx="159690" cy="180440"/>
          </a:xfrm>
        </p:grpSpPr>
        <p:sp>
          <p:nvSpPr>
            <p:cNvPr id="14" name="Isosceles Triangle 13"/>
            <p:cNvSpPr/>
            <p:nvPr/>
          </p:nvSpPr>
          <p:spPr>
            <a:xfrm rot="5400000">
              <a:off x="366036" y="777009"/>
              <a:ext cx="180440" cy="118892"/>
            </a:xfrm>
            <a:prstGeom prst="triangle">
              <a:avLst/>
            </a:prstGeom>
            <a:solidFill>
              <a:srgbClr val="EFA3C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406834" y="777009"/>
              <a:ext cx="180440" cy="118892"/>
            </a:xfrm>
            <a:prstGeom prst="triangle">
              <a:avLst/>
            </a:prstGeom>
            <a:solidFill>
              <a:srgbClr val="DF3E8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0679" y="2408914"/>
            <a:ext cx="159690" cy="180440"/>
            <a:chOff x="396810" y="746235"/>
            <a:chExt cx="159690" cy="18044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366036" y="777009"/>
              <a:ext cx="180440" cy="118892"/>
            </a:xfrm>
            <a:prstGeom prst="triangle">
              <a:avLst/>
            </a:prstGeom>
            <a:solidFill>
              <a:srgbClr val="EFA3C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406834" y="777009"/>
              <a:ext cx="180440" cy="118892"/>
            </a:xfrm>
            <a:prstGeom prst="triangle">
              <a:avLst/>
            </a:prstGeom>
            <a:solidFill>
              <a:srgbClr val="DF3E8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2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RELREC METADATA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732538"/>
            <a:ext cx="6766737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8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 : RECORDS FOR ONE SUBJECT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4425" y="697495"/>
            <a:ext cx="159690" cy="222972"/>
            <a:chOff x="396810" y="703703"/>
            <a:chExt cx="159690" cy="222972"/>
          </a:xfrm>
        </p:grpSpPr>
        <p:sp>
          <p:nvSpPr>
            <p:cNvPr id="7" name="Isosceles Triangle 6"/>
            <p:cNvSpPr/>
            <p:nvPr/>
          </p:nvSpPr>
          <p:spPr>
            <a:xfrm rot="5400000">
              <a:off x="366036" y="734477"/>
              <a:ext cx="180440" cy="118892"/>
            </a:xfrm>
            <a:prstGeom prst="triangle">
              <a:avLst/>
            </a:prstGeom>
            <a:solidFill>
              <a:srgbClr val="EFA3C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406834" y="777009"/>
              <a:ext cx="180440" cy="118892"/>
            </a:xfrm>
            <a:prstGeom prst="triangle">
              <a:avLst/>
            </a:prstGeom>
            <a:solidFill>
              <a:srgbClr val="DF3E8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3525" y="697495"/>
            <a:ext cx="72407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for records based on CRF collected information (Not applicable for derived records)</a:t>
            </a:r>
          </a:p>
          <a:p>
            <a:endParaRPr lang="en-US" dirty="0"/>
          </a:p>
          <a:p>
            <a:r>
              <a:rPr lang="en-US" dirty="0" smtClean="0"/>
              <a:t>Single record can be related by using a unique record identifier variable like XXSEQ in IDVAR</a:t>
            </a:r>
          </a:p>
          <a:p>
            <a:endParaRPr lang="en-US" dirty="0"/>
          </a:p>
          <a:p>
            <a:r>
              <a:rPr lang="en-US" dirty="0" smtClean="0"/>
              <a:t>Group records for a patient can be related using a grouping variable XXGRPID in IDVAR</a:t>
            </a:r>
          </a:p>
          <a:p>
            <a:endParaRPr lang="en-US" dirty="0"/>
          </a:p>
          <a:p>
            <a:r>
              <a:rPr lang="en-US" dirty="0" smtClean="0"/>
              <a:t>RELID must be same for all related records within each subject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7135" y="1119539"/>
            <a:ext cx="159690" cy="222972"/>
            <a:chOff x="396810" y="703703"/>
            <a:chExt cx="159690" cy="222972"/>
          </a:xfrm>
        </p:grpSpPr>
        <p:sp>
          <p:nvSpPr>
            <p:cNvPr id="14" name="Isosceles Triangle 13"/>
            <p:cNvSpPr/>
            <p:nvPr/>
          </p:nvSpPr>
          <p:spPr>
            <a:xfrm rot="5400000">
              <a:off x="366036" y="734477"/>
              <a:ext cx="180440" cy="118892"/>
            </a:xfrm>
            <a:prstGeom prst="triangle">
              <a:avLst/>
            </a:prstGeom>
            <a:solidFill>
              <a:srgbClr val="EFA3C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406834" y="777009"/>
              <a:ext cx="180440" cy="118892"/>
            </a:xfrm>
            <a:prstGeom prst="triangle">
              <a:avLst/>
            </a:prstGeom>
            <a:solidFill>
              <a:srgbClr val="DF3E8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6212" y="1590915"/>
            <a:ext cx="159690" cy="222972"/>
            <a:chOff x="396810" y="703703"/>
            <a:chExt cx="159690" cy="222972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366036" y="734477"/>
              <a:ext cx="180440" cy="118892"/>
            </a:xfrm>
            <a:prstGeom prst="triangle">
              <a:avLst/>
            </a:prstGeom>
            <a:solidFill>
              <a:srgbClr val="EFA3C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406834" y="777009"/>
              <a:ext cx="180440" cy="118892"/>
            </a:xfrm>
            <a:prstGeom prst="triangle">
              <a:avLst/>
            </a:prstGeom>
            <a:solidFill>
              <a:srgbClr val="DF3E8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5378" y="1994954"/>
            <a:ext cx="159690" cy="222972"/>
            <a:chOff x="396810" y="703703"/>
            <a:chExt cx="159690" cy="222972"/>
          </a:xfrm>
        </p:grpSpPr>
        <p:sp>
          <p:nvSpPr>
            <p:cNvPr id="20" name="Isosceles Triangle 19"/>
            <p:cNvSpPr/>
            <p:nvPr/>
          </p:nvSpPr>
          <p:spPr>
            <a:xfrm rot="5400000">
              <a:off x="366036" y="734477"/>
              <a:ext cx="180440" cy="118892"/>
            </a:xfrm>
            <a:prstGeom prst="triangle">
              <a:avLst/>
            </a:prstGeom>
            <a:solidFill>
              <a:srgbClr val="EFA3C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5400000">
              <a:off x="406834" y="777009"/>
              <a:ext cx="180440" cy="118892"/>
            </a:xfrm>
            <a:prstGeom prst="triangle">
              <a:avLst/>
            </a:prstGeom>
            <a:solidFill>
              <a:srgbClr val="DF3E8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1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RELREC for relationship in Records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58944"/>
              </p:ext>
            </p:extLst>
          </p:nvPr>
        </p:nvGraphicFramePr>
        <p:xfrm>
          <a:off x="241005" y="933154"/>
          <a:ext cx="866199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47061"/>
                <a:gridCol w="786809"/>
                <a:gridCol w="956930"/>
                <a:gridCol w="797442"/>
                <a:gridCol w="946298"/>
                <a:gridCol w="1440121"/>
                <a:gridCol w="962443"/>
                <a:gridCol w="962443"/>
                <a:gridCol w="9624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STUDYID  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DOMAIN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USUBJID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DSSEQ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DSTERM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DSDECODE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 DSCAT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EPOCH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 DSDTC 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XYZ999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Xyz999-1000-1001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001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Heart Failure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DEATH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DISPOSITION EVENT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TREATMENT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2017-10-10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00095"/>
              </p:ext>
            </p:extLst>
          </p:nvPr>
        </p:nvGraphicFramePr>
        <p:xfrm>
          <a:off x="241004" y="2249795"/>
          <a:ext cx="8661991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35686"/>
                <a:gridCol w="611867"/>
                <a:gridCol w="696740"/>
                <a:gridCol w="598449"/>
                <a:gridCol w="710159"/>
                <a:gridCol w="1080754"/>
                <a:gridCol w="1080754"/>
                <a:gridCol w="585898"/>
                <a:gridCol w="563525"/>
                <a:gridCol w="925033"/>
                <a:gridCol w="11731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STUDYID  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DOMAIN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USUBJID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AESEQ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AETERM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AEDECODE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AEBOBSYS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AESER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AESTDH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AESTDTC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AEENDTC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XYZ999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Xyz999-1000-1001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002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Heart Failure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HEART FAILURE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CARDIOVASCULAR SYSTEM DISORDER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2017-10-10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2017-10-10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5814" y="569125"/>
            <a:ext cx="2169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Record in DS Domain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814" y="1890184"/>
            <a:ext cx="2169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Record in AE Domain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814" y="3212166"/>
            <a:ext cx="2169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Record in RELREC domain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85294"/>
              </p:ext>
            </p:extLst>
          </p:nvPr>
        </p:nvGraphicFramePr>
        <p:xfrm>
          <a:off x="265814" y="3552407"/>
          <a:ext cx="6737104" cy="1244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47061"/>
                <a:gridCol w="786809"/>
                <a:gridCol w="956930"/>
                <a:gridCol w="797442"/>
                <a:gridCol w="946298"/>
                <a:gridCol w="1440121"/>
                <a:gridCol w="9624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STUDYID  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RDOMAIN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USUBJID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IDVAR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IDVARVAL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RELTYPE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 RELID 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XYZ999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Xyz999-1000-1001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DSSEQ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001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ONE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XYZ999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Xyz999-1000-1001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AESEQ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002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ONE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loud Callout 12"/>
          <p:cNvSpPr/>
          <p:nvPr/>
        </p:nvSpPr>
        <p:spPr>
          <a:xfrm>
            <a:off x="7091916" y="3062177"/>
            <a:ext cx="2169042" cy="1318437"/>
          </a:xfrm>
          <a:prstGeom prst="cloudCallout">
            <a:avLst>
              <a:gd name="adj1" fmla="val -45689"/>
              <a:gd name="adj2" fmla="val 63443"/>
            </a:avLst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For  this patient record with DSSEQ=1 is related with AESEQ=2; RELID=1 indicates both are related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 : RELATING MORE THAN ONE 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4425" y="697495"/>
            <a:ext cx="159690" cy="222972"/>
            <a:chOff x="396810" y="703703"/>
            <a:chExt cx="159690" cy="222972"/>
          </a:xfrm>
        </p:grpSpPr>
        <p:sp>
          <p:nvSpPr>
            <p:cNvPr id="7" name="Isosceles Triangle 6"/>
            <p:cNvSpPr/>
            <p:nvPr/>
          </p:nvSpPr>
          <p:spPr>
            <a:xfrm rot="5400000">
              <a:off x="366036" y="734477"/>
              <a:ext cx="180440" cy="118892"/>
            </a:xfrm>
            <a:prstGeom prst="triangle">
              <a:avLst/>
            </a:prstGeom>
            <a:solidFill>
              <a:srgbClr val="EFA3C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406834" y="777009"/>
              <a:ext cx="180440" cy="118892"/>
            </a:xfrm>
            <a:prstGeom prst="triangle">
              <a:avLst/>
            </a:prstGeom>
            <a:solidFill>
              <a:srgbClr val="DF3E8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3525" y="697495"/>
            <a:ext cx="72407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 single record for each dataset</a:t>
            </a:r>
          </a:p>
          <a:p>
            <a:endParaRPr lang="en-US" dirty="0"/>
          </a:p>
          <a:p>
            <a:r>
              <a:rPr lang="en-US" dirty="0" smtClean="0"/>
              <a:t>This record should have the key(s) of the dataset that can be used to relate</a:t>
            </a:r>
          </a:p>
          <a:p>
            <a:endParaRPr lang="en-US" dirty="0"/>
          </a:p>
          <a:p>
            <a:r>
              <a:rPr lang="en-US" dirty="0" smtClean="0"/>
              <a:t>USUBJID is not required , as  relation is set between two datasets and not for a single patient</a:t>
            </a:r>
          </a:p>
          <a:p>
            <a:endParaRPr lang="en-US" dirty="0"/>
          </a:p>
          <a:p>
            <a:r>
              <a:rPr lang="en-US" dirty="0" smtClean="0"/>
              <a:t>IDVARVAL </a:t>
            </a:r>
            <a:r>
              <a:rPr lang="en-US" dirty="0"/>
              <a:t>is not populated because the  relationship exists for all values of IDVAR within a  subject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07135" y="1119539"/>
            <a:ext cx="159690" cy="222972"/>
            <a:chOff x="396810" y="703703"/>
            <a:chExt cx="159690" cy="222972"/>
          </a:xfrm>
        </p:grpSpPr>
        <p:sp>
          <p:nvSpPr>
            <p:cNvPr id="14" name="Isosceles Triangle 13"/>
            <p:cNvSpPr/>
            <p:nvPr/>
          </p:nvSpPr>
          <p:spPr>
            <a:xfrm rot="5400000">
              <a:off x="366036" y="734477"/>
              <a:ext cx="180440" cy="118892"/>
            </a:xfrm>
            <a:prstGeom prst="triangle">
              <a:avLst/>
            </a:prstGeom>
            <a:solidFill>
              <a:srgbClr val="EFA3C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406834" y="777009"/>
              <a:ext cx="180440" cy="118892"/>
            </a:xfrm>
            <a:prstGeom prst="triangle">
              <a:avLst/>
            </a:prstGeom>
            <a:solidFill>
              <a:srgbClr val="DF3E8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6212" y="1590915"/>
            <a:ext cx="159690" cy="222972"/>
            <a:chOff x="396810" y="703703"/>
            <a:chExt cx="159690" cy="222972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366036" y="734477"/>
              <a:ext cx="180440" cy="118892"/>
            </a:xfrm>
            <a:prstGeom prst="triangle">
              <a:avLst/>
            </a:prstGeom>
            <a:solidFill>
              <a:srgbClr val="EFA3C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406834" y="777009"/>
              <a:ext cx="180440" cy="118892"/>
            </a:xfrm>
            <a:prstGeom prst="triangle">
              <a:avLst/>
            </a:prstGeom>
            <a:solidFill>
              <a:srgbClr val="DF3E8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5378" y="1994954"/>
            <a:ext cx="159690" cy="222972"/>
            <a:chOff x="396810" y="703703"/>
            <a:chExt cx="159690" cy="222972"/>
          </a:xfrm>
        </p:grpSpPr>
        <p:sp>
          <p:nvSpPr>
            <p:cNvPr id="20" name="Isosceles Triangle 19"/>
            <p:cNvSpPr/>
            <p:nvPr/>
          </p:nvSpPr>
          <p:spPr>
            <a:xfrm rot="5400000">
              <a:off x="366036" y="734477"/>
              <a:ext cx="180440" cy="118892"/>
            </a:xfrm>
            <a:prstGeom prst="triangle">
              <a:avLst/>
            </a:prstGeom>
            <a:solidFill>
              <a:srgbClr val="EFA3C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5400000">
              <a:off x="406834" y="777009"/>
              <a:ext cx="180440" cy="118892"/>
            </a:xfrm>
            <a:prstGeom prst="triangle">
              <a:avLst/>
            </a:prstGeom>
            <a:solidFill>
              <a:srgbClr val="DF3E8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51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RELREC for relationship between two Datasets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1" y="604248"/>
            <a:ext cx="461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604248"/>
            <a:ext cx="7315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1" y="2637141"/>
            <a:ext cx="2886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248"/>
            <a:ext cx="89725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171" y="2637140"/>
            <a:ext cx="4873053" cy="241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40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RELREC for relationship between two </a:t>
            </a:r>
            <a:r>
              <a:rPr lang="en-US" dirty="0" smtClean="0"/>
              <a:t>Datasets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51" y="1010093"/>
            <a:ext cx="6156251" cy="166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5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995" y="882502"/>
            <a:ext cx="8516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RELREC is important that it can </a:t>
            </a:r>
            <a:r>
              <a:rPr lang="en-US" sz="1600" b="1" u="sng" dirty="0"/>
              <a:t>identify  relationships</a:t>
            </a:r>
            <a:r>
              <a:rPr lang="en-US" sz="1600" dirty="0"/>
              <a:t> between records in two (or more)  domains 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Relationship </a:t>
            </a:r>
            <a:r>
              <a:rPr lang="en-US" sz="1600" dirty="0"/>
              <a:t>represented in RELREC is collected  relationships, either by explicit references or  check boxes on the Case Report Form (CRF) and  </a:t>
            </a:r>
            <a:r>
              <a:rPr lang="en-US" sz="1600" b="1" u="sng" dirty="0"/>
              <a:t>this relationship can only be mapped to RELREC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u="sng" dirty="0" smtClean="0"/>
              <a:t>SEQ </a:t>
            </a:r>
            <a:r>
              <a:rPr lang="en-US" sz="1600" b="1" u="sng" dirty="0"/>
              <a:t>i</a:t>
            </a:r>
            <a:r>
              <a:rPr lang="en-US" sz="1600" dirty="0"/>
              <a:t>s used to be the </a:t>
            </a:r>
            <a:r>
              <a:rPr lang="en-US" sz="1600" b="1" u="sng" dirty="0"/>
              <a:t>IDVAR to merge/join  </a:t>
            </a:r>
            <a:r>
              <a:rPr lang="en-US" sz="1600" dirty="0"/>
              <a:t>records between datasets when relating records  for a subject while </a:t>
            </a:r>
            <a:r>
              <a:rPr lang="en-US" sz="1600" b="1" u="sng" dirty="0"/>
              <a:t>GRPID playing the same role  when relating across datasets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33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of Session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8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24246" y="1154704"/>
            <a:ext cx="5817424" cy="2428413"/>
          </a:xfrm>
          <a:prstGeom prst="roundRect">
            <a:avLst>
              <a:gd name="adj" fmla="val 3244"/>
            </a:avLst>
          </a:prstGeom>
          <a:solidFill>
            <a:srgbClr val="92D050"/>
          </a:solidFill>
          <a:ln w="9525"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893987" y="1220721"/>
            <a:ext cx="5672453" cy="2560488"/>
          </a:xfrm>
          <a:prstGeom prst="roundRect">
            <a:avLst>
              <a:gd name="adj" fmla="val 3140"/>
            </a:avLst>
          </a:prstGeom>
          <a:gradFill flip="none" rotWithShape="1">
            <a:gsLst>
              <a:gs pos="0">
                <a:srgbClr val="E4E6E3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38745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6495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05445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93165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62620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188826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329320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455526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593638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719844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860338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986544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11751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24371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38421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1041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62471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76521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89141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flipH="1">
            <a:off x="355303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flipH="1">
            <a:off x="358322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368357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flipH="1">
            <a:off x="371376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H="1">
            <a:off x="382406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H="1">
            <a:off x="385426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flipH="1">
            <a:off x="395027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flipH="1">
            <a:off x="398046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flipH="1">
            <a:off x="408124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flipH="1">
            <a:off x="411143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flipH="1">
            <a:off x="420744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flipH="1">
            <a:off x="423764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flipH="1">
            <a:off x="434794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flipH="1">
            <a:off x="437813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 flipH="1">
            <a:off x="447414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flipH="1">
            <a:off x="450434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 flipH="1">
            <a:off x="461226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 flipH="1">
            <a:off x="464245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flipH="1">
            <a:off x="473265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flipH="1">
            <a:off x="476284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flipH="1">
            <a:off x="486592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 flipH="1">
            <a:off x="489611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flipH="1">
            <a:off x="499723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flipH="1">
            <a:off x="502742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 flipH="1">
            <a:off x="512873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flipH="1">
            <a:off x="515892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 flipH="1">
            <a:off x="526376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 flipH="1">
            <a:off x="529396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flipH="1">
            <a:off x="539526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 flipH="1">
            <a:off x="542545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552904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555923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564429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567448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 flipH="1">
            <a:off x="577933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 flipH="1">
            <a:off x="580952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 flipH="1">
            <a:off x="591083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 flipH="1">
            <a:off x="594102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603191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15811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29861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642481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53911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667961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80581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 flipH="1">
            <a:off x="604313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 flipH="1">
            <a:off x="607332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 flipH="1">
            <a:off x="617816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 flipH="1">
            <a:off x="620836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 flipH="1">
            <a:off x="630966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 flipH="1">
            <a:off x="633985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 flipH="1">
            <a:off x="644344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 flipH="1">
            <a:off x="647363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 flipH="1">
            <a:off x="655869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 flipH="1">
            <a:off x="658888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 flipH="1">
            <a:off x="669373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flipH="1">
            <a:off x="672392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 flipH="1">
            <a:off x="682523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 flipH="1">
            <a:off x="685542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01283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313903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27953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40573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536706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 flipH="1">
            <a:off x="302711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flipH="1">
            <a:off x="305730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 flipH="1">
            <a:off x="315766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 flipH="1">
            <a:off x="318785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 flipH="1">
            <a:off x="329815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 flipH="1">
            <a:off x="332834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 flipH="1">
            <a:off x="342436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 flipH="1">
            <a:off x="345455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 flipH="1">
            <a:off x="355532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 flipH="1">
            <a:off x="358552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287765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 flipH="1">
            <a:off x="289193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 flipH="1">
            <a:off x="292213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237079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249699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261843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2744645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2875614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 flipH="1">
            <a:off x="238507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 flipH="1">
            <a:off x="241526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 flipH="1">
            <a:off x="251562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 flipH="1">
            <a:off x="254581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 flipH="1">
            <a:off x="263706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 flipH="1">
            <a:off x="266725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 flipH="1">
            <a:off x="276326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 flipH="1">
            <a:off x="279346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 flipH="1">
            <a:off x="289423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 flipH="1">
            <a:off x="292442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2118564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2244770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 flipH="1">
            <a:off x="213285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 flipH="1">
            <a:off x="216304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 flipH="1">
            <a:off x="226339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 flipH="1">
            <a:off x="229358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/>
          <p:cNvSpPr/>
          <p:nvPr/>
        </p:nvSpPr>
        <p:spPr>
          <a:xfrm>
            <a:off x="1992358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 flipH="1">
            <a:off x="200664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 flipH="1">
            <a:off x="203683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6936855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706306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/>
          <p:cNvSpPr/>
          <p:nvPr/>
        </p:nvSpPr>
        <p:spPr>
          <a:xfrm>
            <a:off x="717735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/>
          <p:cNvSpPr/>
          <p:nvPr/>
        </p:nvSpPr>
        <p:spPr>
          <a:xfrm>
            <a:off x="731785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744405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 flipH="1">
            <a:off x="694790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 flipH="1">
            <a:off x="697810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 flipH="1">
            <a:off x="708168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 flipH="1">
            <a:off x="711187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 flipH="1">
            <a:off x="719693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 flipH="1">
            <a:off x="722713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flipH="1">
            <a:off x="733197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 flipH="1">
            <a:off x="736216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 flipH="1">
            <a:off x="746347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 flipH="1">
            <a:off x="749366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2576914" y="1599247"/>
            <a:ext cx="4695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95959"/>
                </a:solidFill>
              </a:rPr>
              <a:t>Understand Supplemental qualifiers</a:t>
            </a:r>
            <a:endParaRPr lang="en-US" sz="2000" b="1" dirty="0">
              <a:solidFill>
                <a:srgbClr val="595959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986303" y="1588737"/>
            <a:ext cx="49565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DF3E82"/>
                </a:solidFill>
              </a:rPr>
              <a:t>01</a:t>
            </a:r>
            <a:endParaRPr lang="en-US" sz="2400" b="1" dirty="0">
              <a:solidFill>
                <a:srgbClr val="DF3E82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001347" y="2368910"/>
            <a:ext cx="49565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DF3E82"/>
                </a:solidFill>
              </a:rPr>
              <a:t>02</a:t>
            </a:r>
            <a:endParaRPr lang="en-US" sz="2400" b="1" dirty="0">
              <a:solidFill>
                <a:srgbClr val="DF3E82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617761" y="2368910"/>
            <a:ext cx="4695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95959"/>
                </a:solidFill>
              </a:rPr>
              <a:t>Understand Relationship Records Dataset</a:t>
            </a:r>
            <a:endParaRPr lang="en-US" sz="20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SUPPLEMENTAL QUALIFIER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640" y="1190709"/>
            <a:ext cx="4528244" cy="1277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497493" y="2040022"/>
            <a:ext cx="805543" cy="0"/>
          </a:xfrm>
          <a:prstGeom prst="line">
            <a:avLst/>
          </a:prstGeom>
          <a:ln w="28575">
            <a:solidFill>
              <a:srgbClr val="DF3E8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618705" y="2120900"/>
            <a:ext cx="2242457" cy="601279"/>
          </a:xfrm>
          <a:prstGeom prst="roundRect">
            <a:avLst/>
          </a:prstGeom>
          <a:solidFill>
            <a:srgbClr val="C1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your IG to see which Variable can store this 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89641" y="2959100"/>
            <a:ext cx="6971522" cy="609600"/>
          </a:xfrm>
          <a:prstGeom prst="roundRect">
            <a:avLst/>
          </a:prstGeom>
          <a:solidFill>
            <a:srgbClr val="C1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 want to create a new variable to store this variable, as I do not find a variable in Demographic SDTM, Can I?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378484" y="1286946"/>
            <a:ext cx="2642426" cy="319542"/>
          </a:xfrm>
          <a:prstGeom prst="wedgeRoundRectCallout">
            <a:avLst>
              <a:gd name="adj1" fmla="val -49647"/>
              <a:gd name="adj2" fmla="val 134862"/>
              <a:gd name="adj3" fmla="val 16667"/>
            </a:avLst>
          </a:prstGeom>
          <a:solidFill>
            <a:srgbClr val="FDE1B9"/>
          </a:solidFill>
          <a:ln w="12700">
            <a:solidFill>
              <a:srgbClr val="FA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Have </a:t>
            </a:r>
            <a:r>
              <a:rPr lang="en-US" sz="1200" dirty="0" smtClean="0">
                <a:solidFill>
                  <a:schemeClr val="tx1"/>
                </a:solidFill>
              </a:rPr>
              <a:t>we stored </a:t>
            </a:r>
            <a:r>
              <a:rPr lang="en-US" sz="1200" dirty="0">
                <a:solidFill>
                  <a:schemeClr val="tx1"/>
                </a:solidFill>
              </a:rPr>
              <a:t>this data anywhere ?</a:t>
            </a:r>
          </a:p>
        </p:txBody>
      </p:sp>
    </p:spTree>
    <p:extLst>
      <p:ext uri="{BB962C8B-B14F-4D97-AF65-F5344CB8AC3E}">
        <p14:creationId xmlns:p14="http://schemas.microsoft.com/office/powerpoint/2010/main" val="334749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39047" y="1888763"/>
            <a:ext cx="8542153" cy="3067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1270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428625" y="1764789"/>
            <a:ext cx="8677275" cy="4307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439047" y="1520899"/>
            <a:ext cx="8542153" cy="3067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1270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428625" y="1396925"/>
            <a:ext cx="8677275" cy="4307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439047" y="1121504"/>
            <a:ext cx="8542153" cy="3067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1270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428625" y="997530"/>
            <a:ext cx="8677275" cy="4307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439047" y="732622"/>
            <a:ext cx="8542153" cy="3067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1270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428625" y="608648"/>
            <a:ext cx="8677275" cy="4307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Qualifier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760" y="693709"/>
            <a:ext cx="8511639" cy="3394472"/>
          </a:xfrm>
        </p:spPr>
        <p:txBody>
          <a:bodyPr/>
          <a:lstStyle/>
          <a:p>
            <a:pPr marL="231775" indent="0">
              <a:spcBef>
                <a:spcPts val="1200"/>
              </a:spcBef>
              <a:buNone/>
            </a:pPr>
            <a:r>
              <a:rPr lang="en-US" dirty="0"/>
              <a:t>You can not add New Variables in the SDTM dataset</a:t>
            </a:r>
          </a:p>
          <a:p>
            <a:pPr marL="231775" indent="0">
              <a:spcBef>
                <a:spcPts val="1200"/>
              </a:spcBef>
              <a:buNone/>
            </a:pPr>
            <a:r>
              <a:rPr lang="en-US" dirty="0"/>
              <a:t>Non standard data can be stored in the Supplemental Qualifiers special purpose  dataset </a:t>
            </a:r>
          </a:p>
          <a:p>
            <a:pPr marL="231775" indent="0">
              <a:spcBef>
                <a:spcPts val="1200"/>
              </a:spcBef>
              <a:buNone/>
            </a:pPr>
            <a:r>
              <a:rPr lang="en-US" dirty="0"/>
              <a:t>Supplemental Qualifiers data will be presented as SUPP– </a:t>
            </a:r>
          </a:p>
          <a:p>
            <a:pPr marL="231775" indent="0">
              <a:spcBef>
                <a:spcPts val="1200"/>
              </a:spcBef>
              <a:buNone/>
            </a:pPr>
            <a:r>
              <a:rPr lang="en-US" dirty="0"/>
              <a:t>-- being the domain name for which you are creating SUPP data</a:t>
            </a:r>
          </a:p>
          <a:p>
            <a:pPr marL="231775" indent="0">
              <a:spcBef>
                <a:spcPts val="1200"/>
              </a:spcBef>
              <a:buNone/>
            </a:pPr>
            <a:r>
              <a:rPr lang="en-US" dirty="0"/>
              <a:t>E.g SUPPDM, SUPPAE etc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 rot="5400000">
            <a:off x="366036" y="777009"/>
            <a:ext cx="180440" cy="118892"/>
          </a:xfrm>
          <a:prstGeom prst="triangle">
            <a:avLst/>
          </a:prstGeom>
          <a:solidFill>
            <a:srgbClr val="BEE39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406834" y="777009"/>
            <a:ext cx="180440" cy="118892"/>
          </a:xfrm>
          <a:prstGeom prst="triangle">
            <a:avLst/>
          </a:prstGeom>
          <a:solidFill>
            <a:srgbClr val="8BCD4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66036" y="1162928"/>
            <a:ext cx="180440" cy="118892"/>
          </a:xfrm>
          <a:prstGeom prst="triangle">
            <a:avLst/>
          </a:prstGeom>
          <a:solidFill>
            <a:srgbClr val="BEE39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06834" y="1162928"/>
            <a:ext cx="180440" cy="118892"/>
          </a:xfrm>
          <a:prstGeom prst="triangle">
            <a:avLst/>
          </a:prstGeom>
          <a:solidFill>
            <a:srgbClr val="8BCD4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66036" y="1562324"/>
            <a:ext cx="180440" cy="118892"/>
          </a:xfrm>
          <a:prstGeom prst="triangle">
            <a:avLst/>
          </a:prstGeom>
          <a:solidFill>
            <a:srgbClr val="BEE39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406834" y="1562324"/>
            <a:ext cx="180440" cy="118892"/>
          </a:xfrm>
          <a:prstGeom prst="triangle">
            <a:avLst/>
          </a:prstGeom>
          <a:solidFill>
            <a:srgbClr val="8BCD4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Isosceles Triangle 60"/>
          <p:cNvSpPr/>
          <p:nvPr/>
        </p:nvSpPr>
        <p:spPr>
          <a:xfrm rot="5400000">
            <a:off x="366036" y="1927066"/>
            <a:ext cx="180440" cy="118892"/>
          </a:xfrm>
          <a:prstGeom prst="triangle">
            <a:avLst/>
          </a:prstGeom>
          <a:solidFill>
            <a:srgbClr val="BEE39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 rot="5400000">
            <a:off x="406834" y="1927066"/>
            <a:ext cx="180440" cy="118892"/>
          </a:xfrm>
          <a:prstGeom prst="triangle">
            <a:avLst/>
          </a:prstGeom>
          <a:solidFill>
            <a:srgbClr val="8BCD4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366036" y="2313322"/>
            <a:ext cx="180440" cy="118892"/>
          </a:xfrm>
          <a:prstGeom prst="triangle">
            <a:avLst/>
          </a:prstGeom>
          <a:solidFill>
            <a:srgbClr val="BEE39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406834" y="2313322"/>
            <a:ext cx="180440" cy="118892"/>
          </a:xfrm>
          <a:prstGeom prst="triangle">
            <a:avLst/>
          </a:prstGeom>
          <a:solidFill>
            <a:srgbClr val="8BCD4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SDTM IG : Section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534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7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SUPP-- dataset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5" y="798287"/>
            <a:ext cx="8284028" cy="363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471058" y="3620065"/>
            <a:ext cx="1632857" cy="693120"/>
          </a:xfrm>
          <a:prstGeom prst="wedgeRoundRectCallout">
            <a:avLst>
              <a:gd name="adj1" fmla="val -66166"/>
              <a:gd name="adj2" fmla="val -31732"/>
              <a:gd name="adj3" fmla="val 16667"/>
            </a:avLst>
          </a:prstGeom>
          <a:solidFill>
            <a:srgbClr val="FDE1B9"/>
          </a:solidFill>
          <a:ln w="19050">
            <a:solidFill>
              <a:srgbClr val="FA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Value stored in QNAM is the name of new variable that user wants to create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974772" y="3824512"/>
            <a:ext cx="2884714" cy="0"/>
          </a:xfrm>
          <a:prstGeom prst="line">
            <a:avLst/>
          </a:prstGeom>
          <a:ln w="28575">
            <a:solidFill>
              <a:srgbClr val="DF3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54285" y="3958770"/>
            <a:ext cx="3722915" cy="0"/>
          </a:xfrm>
          <a:prstGeom prst="line">
            <a:avLst/>
          </a:prstGeom>
          <a:ln w="28575">
            <a:solidFill>
              <a:srgbClr val="DF3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7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SUPP-- dataset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907144"/>
            <a:ext cx="8316686" cy="353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386943" y="1698172"/>
            <a:ext cx="3635829" cy="0"/>
          </a:xfrm>
          <a:prstGeom prst="line">
            <a:avLst/>
          </a:prstGeom>
          <a:ln w="28575">
            <a:solidFill>
              <a:srgbClr val="DF3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1787438" y="1935563"/>
            <a:ext cx="2196731" cy="694796"/>
          </a:xfrm>
          <a:prstGeom prst="wedgeRoundRectCallout">
            <a:avLst>
              <a:gd name="adj1" fmla="val -76334"/>
              <a:gd name="adj2" fmla="val -23149"/>
              <a:gd name="adj3" fmla="val 16667"/>
            </a:avLst>
          </a:prstGeom>
          <a:solidFill>
            <a:srgbClr val="FDE1B9"/>
          </a:solidFill>
          <a:ln w="19050">
            <a:solidFill>
              <a:srgbClr val="FA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Value of the new variable, in this example it will be the free text that use eneters on CRF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86943" y="2429944"/>
            <a:ext cx="3635829" cy="0"/>
          </a:xfrm>
          <a:prstGeom prst="line">
            <a:avLst/>
          </a:prstGeom>
          <a:ln w="28575">
            <a:solidFill>
              <a:srgbClr val="DF3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86943" y="2292965"/>
            <a:ext cx="3635829" cy="0"/>
          </a:xfrm>
          <a:prstGeom prst="line">
            <a:avLst/>
          </a:prstGeom>
          <a:ln w="28575">
            <a:solidFill>
              <a:srgbClr val="DF3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1592940" y="3031585"/>
            <a:ext cx="2220689" cy="428490"/>
          </a:xfrm>
          <a:prstGeom prst="wedgeRoundRectCallout">
            <a:avLst>
              <a:gd name="adj1" fmla="val -63971"/>
              <a:gd name="adj2" fmla="val -127189"/>
              <a:gd name="adj3" fmla="val 16667"/>
            </a:avLst>
          </a:prstGeom>
          <a:solidFill>
            <a:srgbClr val="FDE1B9"/>
          </a:solidFill>
          <a:ln w="19050">
            <a:solidFill>
              <a:srgbClr val="FA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Source or Origin of the information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703285" y="907144"/>
            <a:ext cx="1524001" cy="553671"/>
          </a:xfrm>
          <a:prstGeom prst="wedgeRoundRectCallout">
            <a:avLst>
              <a:gd name="adj1" fmla="val -80833"/>
              <a:gd name="adj2" fmla="val 112308"/>
              <a:gd name="adj3" fmla="val 16667"/>
            </a:avLst>
          </a:prstGeom>
          <a:solidFill>
            <a:srgbClr val="FDE1B9"/>
          </a:solidFill>
          <a:ln w="19050">
            <a:solidFill>
              <a:srgbClr val="FA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User defined label for the new variable</a:t>
            </a:r>
          </a:p>
        </p:txBody>
      </p:sp>
    </p:spTree>
    <p:extLst>
      <p:ext uri="{BB962C8B-B14F-4D97-AF65-F5344CB8AC3E}">
        <p14:creationId xmlns:p14="http://schemas.microsoft.com/office/powerpoint/2010/main" val="292609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MULTIPLE RACE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10" y="783479"/>
            <a:ext cx="8383076" cy="381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4724400" y="2571751"/>
            <a:ext cx="3795485" cy="481567"/>
          </a:xfrm>
          <a:prstGeom prst="wedgeRoundRectCallout">
            <a:avLst>
              <a:gd name="adj1" fmla="val -59839"/>
              <a:gd name="adj2" fmla="val 107710"/>
              <a:gd name="adj3" fmla="val 16667"/>
            </a:avLst>
          </a:prstGeom>
          <a:solidFill>
            <a:srgbClr val="FDE1B9"/>
          </a:solidFill>
          <a:ln w="19050">
            <a:solidFill>
              <a:srgbClr val="FA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If multiple races are collected then the value of RACE should be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“MULTIPLE”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15163" y="947133"/>
            <a:ext cx="2565894" cy="486988"/>
          </a:xfrm>
          <a:prstGeom prst="wedgeRoundRectCallout">
            <a:avLst>
              <a:gd name="adj1" fmla="val -68349"/>
              <a:gd name="adj2" fmla="val 104226"/>
              <a:gd name="adj3" fmla="val 16667"/>
            </a:avLst>
          </a:prstGeom>
          <a:solidFill>
            <a:srgbClr val="FDE1B9"/>
          </a:solidFill>
          <a:ln w="19050">
            <a:solidFill>
              <a:srgbClr val="FA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Additional information will be included in the  Supplemental Qualifiers dataset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281057" y="3623213"/>
            <a:ext cx="2525486" cy="406400"/>
          </a:xfrm>
          <a:prstGeom prst="wedgeRoundRectCallout">
            <a:avLst>
              <a:gd name="adj1" fmla="val -52442"/>
              <a:gd name="adj2" fmla="val 108929"/>
              <a:gd name="adj3" fmla="val 16667"/>
            </a:avLst>
          </a:prstGeom>
          <a:solidFill>
            <a:srgbClr val="FDE1B9"/>
          </a:solidFill>
          <a:ln w="19050">
            <a:solidFill>
              <a:srgbClr val="FA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Controlled Terminology for RACE should be used in both DM and SUPPDM</a:t>
            </a:r>
          </a:p>
        </p:txBody>
      </p:sp>
    </p:spTree>
    <p:extLst>
      <p:ext uri="{BB962C8B-B14F-4D97-AF65-F5344CB8AC3E}">
        <p14:creationId xmlns:p14="http://schemas.microsoft.com/office/powerpoint/2010/main" val="13208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SUPPDM Data Snapshot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11530"/>
              </p:ext>
            </p:extLst>
          </p:nvPr>
        </p:nvGraphicFramePr>
        <p:xfrm>
          <a:off x="583293" y="1589314"/>
          <a:ext cx="7977414" cy="925286"/>
        </p:xfrm>
        <a:graphic>
          <a:graphicData uri="http://schemas.openxmlformats.org/drawingml/2006/table">
            <a:tbl>
              <a:tblPr/>
              <a:tblGrid>
                <a:gridCol w="928785"/>
                <a:gridCol w="1263161"/>
                <a:gridCol w="1086469"/>
                <a:gridCol w="977900"/>
                <a:gridCol w="1803400"/>
                <a:gridCol w="1028700"/>
                <a:gridCol w="888999"/>
              </a:tblGrid>
              <a:tr h="557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STUDYID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USUBJID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RDOMAIN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QNAM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QLABEL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QVAL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QORIG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XXXX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XXX-002-004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RACEOTH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Race, Other Specifys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BRAZILIAN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2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Separator Slide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Separator Slide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Separator Slide 4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Separator Slide 5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Separator Slide 6">
  <a:themeElements>
    <a:clrScheme name="TCS Color">
      <a:dk1>
        <a:sysClr val="windowText" lastClr="000000"/>
      </a:dk1>
      <a:lt1>
        <a:sysClr val="window" lastClr="FFFFFF"/>
      </a:lt1>
      <a:dk2>
        <a:srgbClr val="4B84C4"/>
      </a:dk2>
      <a:lt2>
        <a:srgbClr val="EEECE1"/>
      </a:lt2>
      <a:accent1>
        <a:srgbClr val="D6492A"/>
      </a:accent1>
      <a:accent2>
        <a:srgbClr val="B9AFA4"/>
      </a:accent2>
      <a:accent3>
        <a:srgbClr val="9BBB59"/>
      </a:accent3>
      <a:accent4>
        <a:srgbClr val="CDCA2F"/>
      </a:accent4>
      <a:accent5>
        <a:srgbClr val="FFDD3E"/>
      </a:accent5>
      <a:accent6>
        <a:srgbClr val="F1A334"/>
      </a:accent6>
      <a:hlink>
        <a:srgbClr val="000000"/>
      </a:hlink>
      <a:folHlink>
        <a:srgbClr val="A5A5A5"/>
      </a:folHlink>
    </a:clrScheme>
    <a:fontScheme name="T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8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2015_16x9</Template>
  <TotalTime>2718</TotalTime>
  <Words>662</Words>
  <Application>Microsoft Office PowerPoint</Application>
  <PresentationFormat>On-screen Show (16:9)</PresentationFormat>
  <Paragraphs>147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Courier New</vt:lpstr>
      <vt:lpstr>Myriad Pro</vt:lpstr>
      <vt:lpstr>Wingdings</vt:lpstr>
      <vt:lpstr>Corp PPT Template 2017_16x9</vt:lpstr>
      <vt:lpstr>Separator Slide 1</vt:lpstr>
      <vt:lpstr>Separator Slide 2</vt:lpstr>
      <vt:lpstr>Separator Slide 3</vt:lpstr>
      <vt:lpstr>Separator Slide 4</vt:lpstr>
      <vt:lpstr>Separator Slide 5</vt:lpstr>
      <vt:lpstr>Separator Slide 6</vt:lpstr>
      <vt:lpstr>Thank You</vt:lpstr>
      <vt:lpstr>Anagha Bhatkhande  Varsha Mahajan</vt:lpstr>
      <vt:lpstr>Agenda</vt:lpstr>
      <vt:lpstr>Understanding SUPPLEMENTAL QUALIFIER</vt:lpstr>
      <vt:lpstr>Supplemental Qualifier</vt:lpstr>
      <vt:lpstr>SDTM IG : Section 8</vt:lpstr>
      <vt:lpstr>Structure of SUPP-- dataset</vt:lpstr>
      <vt:lpstr>Structure of SUPP-- dataset</vt:lpstr>
      <vt:lpstr>Example of MULTIPLE RACE </vt:lpstr>
      <vt:lpstr>SUPPDM Data Snapshot</vt:lpstr>
      <vt:lpstr>RELREC DATASET</vt:lpstr>
      <vt:lpstr>RELREC METADATA</vt:lpstr>
      <vt:lpstr>CASE 1 : RECORDS FOR ONE SUBJECT</vt:lpstr>
      <vt:lpstr>RELREC for relationship in Records </vt:lpstr>
      <vt:lpstr>CASE 2 : RELATING MORE THAN ONE DATASET</vt:lpstr>
      <vt:lpstr>RELREC for relationship between two Datasets</vt:lpstr>
      <vt:lpstr>RELREC for relationship between two Datasets (Contd…)</vt:lpstr>
      <vt:lpstr>RECAP Points</vt:lpstr>
      <vt:lpstr>PowerPoint Presentation</vt:lpstr>
      <vt:lpstr>PowerPoint Presentation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  Mankar</dc:creator>
  <cp:lastModifiedBy>Varsha Mahajan</cp:lastModifiedBy>
  <cp:revision>166</cp:revision>
  <dcterms:created xsi:type="dcterms:W3CDTF">2015-09-29T05:13:53Z</dcterms:created>
  <dcterms:modified xsi:type="dcterms:W3CDTF">2017-11-01T08:02:36Z</dcterms:modified>
</cp:coreProperties>
</file>