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2.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9" r:id="rId2"/>
  </p:sldMasterIdLst>
  <p:notesMasterIdLst>
    <p:notesMasterId r:id="rId62"/>
  </p:notesMasterIdLst>
  <p:sldIdLst>
    <p:sldId id="257" r:id="rId3"/>
    <p:sldId id="603" r:id="rId4"/>
    <p:sldId id="670" r:id="rId5"/>
    <p:sldId id="560" r:id="rId6"/>
    <p:sldId id="549" r:id="rId7"/>
    <p:sldId id="634" r:id="rId8"/>
    <p:sldId id="552" r:id="rId9"/>
    <p:sldId id="733" r:id="rId10"/>
    <p:sldId id="726" r:id="rId11"/>
    <p:sldId id="266" r:id="rId12"/>
    <p:sldId id="648" r:id="rId13"/>
    <p:sldId id="705" r:id="rId14"/>
    <p:sldId id="646" r:id="rId15"/>
    <p:sldId id="566" r:id="rId16"/>
    <p:sldId id="706" r:id="rId17"/>
    <p:sldId id="621" r:id="rId18"/>
    <p:sldId id="707" r:id="rId19"/>
    <p:sldId id="696" r:id="rId20"/>
    <p:sldId id="655" r:id="rId21"/>
    <p:sldId id="604" r:id="rId22"/>
    <p:sldId id="590" r:id="rId23"/>
    <p:sldId id="591" r:id="rId24"/>
    <p:sldId id="281" r:id="rId25"/>
    <p:sldId id="722" r:id="rId26"/>
    <p:sldId id="716" r:id="rId27"/>
    <p:sldId id="723" r:id="rId28"/>
    <p:sldId id="718" r:id="rId29"/>
    <p:sldId id="505" r:id="rId30"/>
    <p:sldId id="708" r:id="rId31"/>
    <p:sldId id="727" r:id="rId32"/>
    <p:sldId id="728" r:id="rId33"/>
    <p:sldId id="710" r:id="rId34"/>
    <p:sldId id="681" r:id="rId35"/>
    <p:sldId id="711" r:id="rId36"/>
    <p:sldId id="605" r:id="rId37"/>
    <p:sldId id="712" r:id="rId38"/>
    <p:sldId id="511" r:id="rId39"/>
    <p:sldId id="669" r:id="rId40"/>
    <p:sldId id="704" r:id="rId41"/>
    <p:sldId id="701" r:id="rId42"/>
    <p:sldId id="719" r:id="rId43"/>
    <p:sldId id="697" r:id="rId44"/>
    <p:sldId id="515" r:id="rId45"/>
    <p:sldId id="730" r:id="rId46"/>
    <p:sldId id="633" r:id="rId47"/>
    <p:sldId id="688" r:id="rId48"/>
    <p:sldId id="713" r:id="rId49"/>
    <p:sldId id="689" r:id="rId50"/>
    <p:sldId id="724" r:id="rId51"/>
    <p:sldId id="662" r:id="rId52"/>
    <p:sldId id="729" r:id="rId53"/>
    <p:sldId id="731" r:id="rId54"/>
    <p:sldId id="691" r:id="rId55"/>
    <p:sldId id="658" r:id="rId56"/>
    <p:sldId id="686" r:id="rId57"/>
    <p:sldId id="687" r:id="rId58"/>
    <p:sldId id="703" r:id="rId59"/>
    <p:sldId id="720" r:id="rId60"/>
    <p:sldId id="72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D2AD8F-2CB8-4A9C-8237-3F42954503CF}">
          <p14:sldIdLst>
            <p14:sldId id="257"/>
            <p14:sldId id="603"/>
            <p14:sldId id="670"/>
            <p14:sldId id="560"/>
            <p14:sldId id="549"/>
            <p14:sldId id="634"/>
            <p14:sldId id="552"/>
            <p14:sldId id="733"/>
            <p14:sldId id="726"/>
            <p14:sldId id="266"/>
            <p14:sldId id="648"/>
            <p14:sldId id="705"/>
            <p14:sldId id="646"/>
            <p14:sldId id="566"/>
            <p14:sldId id="706"/>
            <p14:sldId id="621"/>
            <p14:sldId id="707"/>
            <p14:sldId id="696"/>
            <p14:sldId id="655"/>
            <p14:sldId id="604"/>
            <p14:sldId id="590"/>
            <p14:sldId id="591"/>
            <p14:sldId id="281"/>
            <p14:sldId id="722"/>
            <p14:sldId id="716"/>
            <p14:sldId id="723"/>
            <p14:sldId id="718"/>
          </p14:sldIdLst>
        </p14:section>
        <p14:section name="Untitled Section" id="{F9445863-8A92-42C7-BD32-7E79AC175078}">
          <p14:sldIdLst>
            <p14:sldId id="505"/>
            <p14:sldId id="708"/>
            <p14:sldId id="727"/>
            <p14:sldId id="728"/>
            <p14:sldId id="710"/>
            <p14:sldId id="681"/>
            <p14:sldId id="711"/>
            <p14:sldId id="605"/>
            <p14:sldId id="712"/>
            <p14:sldId id="511"/>
            <p14:sldId id="669"/>
            <p14:sldId id="704"/>
            <p14:sldId id="701"/>
            <p14:sldId id="719"/>
            <p14:sldId id="697"/>
            <p14:sldId id="515"/>
            <p14:sldId id="730"/>
            <p14:sldId id="633"/>
            <p14:sldId id="688"/>
            <p14:sldId id="713"/>
            <p14:sldId id="689"/>
            <p14:sldId id="724"/>
            <p14:sldId id="662"/>
            <p14:sldId id="729"/>
            <p14:sldId id="731"/>
            <p14:sldId id="691"/>
            <p14:sldId id="658"/>
            <p14:sldId id="686"/>
            <p14:sldId id="687"/>
            <p14:sldId id="703"/>
            <p14:sldId id="720"/>
            <p14:sldId id="721"/>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i  Navgire" initials="AN" lastIdx="35" clrIdx="0">
    <p:extLst/>
  </p:cmAuthor>
  <p:cmAuthor id="2" name="Payal  Bhardwaj" initials="PB" lastIdx="32" clrIdx="1">
    <p:extLst/>
  </p:cmAuthor>
  <p:cmAuthor id="3" name="Asthana, Prabhat" initials="AP" lastIdx="6"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7F3"/>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7" autoAdjust="0"/>
    <p:restoredTop sz="94660"/>
  </p:normalViewPr>
  <p:slideViewPr>
    <p:cSldViewPr snapToGrid="0">
      <p:cViewPr>
        <p:scale>
          <a:sx n="70" d="100"/>
          <a:sy n="70" d="100"/>
        </p:scale>
        <p:origin x="-708" y="-114"/>
      </p:cViewPr>
      <p:guideLst>
        <p:guide orient="horz" pos="2160"/>
        <p:guide pos="3840"/>
      </p:guideLst>
    </p:cSldViewPr>
  </p:slideViewPr>
  <p:notesTextViewPr>
    <p:cViewPr>
      <p:scale>
        <a:sx n="1" d="1"/>
        <a:sy n="1" d="1"/>
      </p:scale>
      <p:origin x="0" y="0"/>
    </p:cViewPr>
  </p:notesTextViewPr>
  <p:sorterViewPr>
    <p:cViewPr>
      <p:scale>
        <a:sx n="120" d="100"/>
        <a:sy n="120" d="100"/>
      </p:scale>
      <p:origin x="0" y="-144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TCS\BD\TAJJ\Pharma\RFP\Feb2018\responses\FTE%20data\TCS_BnP_FTE%20Data_Final_v3.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TCS\BD\TAJJ\Pharma\RFP\Feb2018\responses\FTE%20data\TCS_BnP_FTE%20Data_Final_v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c%20drive%20data\Documents\Payal%20Bhardwaj\Pfizer\RFXs\BnP\Bid%20Defense\Copy%20of%20Overall%20Study%20Pfiz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smtClean="0"/>
              <a:t>Types of Study</a:t>
            </a:r>
            <a:r>
              <a:rPr lang="en-US" b="1" baseline="0" dirty="0" smtClean="0"/>
              <a:t>; </a:t>
            </a:r>
            <a:r>
              <a:rPr lang="en-US" b="1" dirty="0" smtClean="0"/>
              <a:t>N=80</a:t>
            </a:r>
            <a:endParaRPr lang="en-US" b="1" dirty="0"/>
          </a:p>
        </c:rich>
      </c:tx>
      <c:layout>
        <c:manualLayout>
          <c:xMode val="edge"/>
          <c:yMode val="edge"/>
          <c:x val="0.10284188728290686"/>
          <c:y val="6.7663244236488659E-2"/>
        </c:manualLayout>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7373077949436629E-2"/>
          <c:y val="0.19001961826710012"/>
          <c:w val="0.90036253636160091"/>
          <c:h val="0.56405450459563011"/>
        </c:manualLayout>
      </c:layout>
      <c:pie3DChart>
        <c:varyColors val="1"/>
        <c:ser>
          <c:idx val="0"/>
          <c:order val="0"/>
          <c:cat>
            <c:strRef>
              <c:f>Sheet2!$A$1:$A$7</c:f>
              <c:strCache>
                <c:ptCount val="7"/>
                <c:pt idx="0">
                  <c:v>DDI</c:v>
                </c:pt>
                <c:pt idx="1">
                  <c:v>Food Effect</c:v>
                </c:pt>
                <c:pt idx="2">
                  <c:v>Mass Balance/ADME</c:v>
                </c:pt>
                <c:pt idx="3">
                  <c:v>Special Population</c:v>
                </c:pt>
                <c:pt idx="4">
                  <c:v>BA/BE</c:v>
                </c:pt>
                <c:pt idx="5">
                  <c:v>SAD/MAD</c:v>
                </c:pt>
                <c:pt idx="6">
                  <c:v>QT</c:v>
                </c:pt>
              </c:strCache>
            </c:strRef>
          </c:cat>
          <c:val>
            <c:numRef>
              <c:f>Sheet2!$B$1:$B$7</c:f>
            </c:numRef>
          </c:val>
        </c:ser>
        <c:ser>
          <c:idx val="1"/>
          <c:order val="1"/>
          <c:cat>
            <c:strRef>
              <c:f>Sheet2!$A$1:$A$7</c:f>
              <c:strCache>
                <c:ptCount val="7"/>
                <c:pt idx="0">
                  <c:v>DDI</c:v>
                </c:pt>
                <c:pt idx="1">
                  <c:v>Food Effect</c:v>
                </c:pt>
                <c:pt idx="2">
                  <c:v>Mass Balance/ADME</c:v>
                </c:pt>
                <c:pt idx="3">
                  <c:v>Special Population</c:v>
                </c:pt>
                <c:pt idx="4">
                  <c:v>BA/BE</c:v>
                </c:pt>
                <c:pt idx="5">
                  <c:v>SAD/MAD</c:v>
                </c:pt>
                <c:pt idx="6">
                  <c:v>QT</c:v>
                </c:pt>
              </c:strCache>
            </c:strRef>
          </c:cat>
          <c:val>
            <c:numRef>
              <c:f>Sheet2!$C$1:$C$7</c:f>
            </c:numRef>
          </c:val>
        </c:ser>
        <c:ser>
          <c:idx val="2"/>
          <c:order val="2"/>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Sheet2!$A$1:$A$7</c:f>
              <c:strCache>
                <c:ptCount val="7"/>
                <c:pt idx="0">
                  <c:v>DDI</c:v>
                </c:pt>
                <c:pt idx="1">
                  <c:v>Food Effect</c:v>
                </c:pt>
                <c:pt idx="2">
                  <c:v>Mass Balance/ADME</c:v>
                </c:pt>
                <c:pt idx="3">
                  <c:v>Special Population</c:v>
                </c:pt>
                <c:pt idx="4">
                  <c:v>BA/BE</c:v>
                </c:pt>
                <c:pt idx="5">
                  <c:v>SAD/MAD</c:v>
                </c:pt>
                <c:pt idx="6">
                  <c:v>QT</c:v>
                </c:pt>
              </c:strCache>
            </c:strRef>
          </c:cat>
          <c:val>
            <c:numRef>
              <c:f>Sheet2!$D$1:$D$7</c:f>
              <c:numCache>
                <c:formatCode>General</c:formatCode>
                <c:ptCount val="7"/>
                <c:pt idx="0">
                  <c:v>15</c:v>
                </c:pt>
                <c:pt idx="1">
                  <c:v>5</c:v>
                </c:pt>
                <c:pt idx="2">
                  <c:v>5</c:v>
                </c:pt>
                <c:pt idx="3">
                  <c:v>15</c:v>
                </c:pt>
                <c:pt idx="4">
                  <c:v>6</c:v>
                </c:pt>
                <c:pt idx="5">
                  <c:v>30</c:v>
                </c:pt>
                <c:pt idx="6">
                  <c:v>4</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4.9560059562011344E-2"/>
          <c:y val="0.81046464399353269"/>
          <c:w val="0.68480019593308505"/>
          <c:h val="0.16652129389606865"/>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477889897039736E-2"/>
          <c:y val="0"/>
          <c:w val="0.68661779656738475"/>
          <c:h val="0.9576191435996898"/>
        </c:manualLayout>
      </c:layout>
      <c:doughnutChart>
        <c:varyColors val="1"/>
        <c:ser>
          <c:idx val="0"/>
          <c:order val="0"/>
          <c:tx>
            <c:strRef>
              <c:f>'CDISC STDM'!$L$9</c:f>
              <c:strCache>
                <c:ptCount val="1"/>
                <c:pt idx="0">
                  <c:v>Phase2</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Lbls>
            <c:dLbl>
              <c:idx val="3"/>
              <c:delete val="1"/>
              <c:extLst>
                <c:ext xmlns:c15="http://schemas.microsoft.com/office/drawing/2012/chart" uri="{CE6537A1-D6FC-4f65-9D91-7224C49458BB}"/>
              </c:extLst>
            </c:dLbl>
            <c:dLbl>
              <c:idx val="6"/>
              <c:delete val="1"/>
              <c:extLst>
                <c:ext xmlns:c15="http://schemas.microsoft.com/office/drawing/2012/chart" uri="{CE6537A1-D6FC-4f65-9D91-7224C49458BB}"/>
              </c:extLst>
            </c:dLbl>
            <c:spPr>
              <a:noFill/>
              <a:ln>
                <a:noFill/>
              </a:ln>
              <a:effectLst/>
            </c:spPr>
            <c:txPr>
              <a:bodyPr rot="0" vert="horz"/>
              <a:lstStyle/>
              <a:p>
                <a:pPr>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'CDISC STDM'!$I$10:$I$17</c:f>
              <c:strCache>
                <c:ptCount val="8"/>
                <c:pt idx="0">
                  <c:v>Immunization</c:v>
                </c:pt>
                <c:pt idx="1">
                  <c:v>Leukemia</c:v>
                </c:pt>
                <c:pt idx="2">
                  <c:v>Neuroscience</c:v>
                </c:pt>
                <c:pt idx="3">
                  <c:v>Oncology</c:v>
                </c:pt>
                <c:pt idx="4">
                  <c:v>Rheumatoid Arthritis</c:v>
                </c:pt>
                <c:pt idx="5">
                  <c:v>Primary Care</c:v>
                </c:pt>
                <c:pt idx="6">
                  <c:v>Cardiomyopathy</c:v>
                </c:pt>
                <c:pt idx="7">
                  <c:v>Other</c:v>
                </c:pt>
              </c:strCache>
            </c:strRef>
          </c:cat>
          <c:val>
            <c:numRef>
              <c:f>'CDISC STDM'!$L$10:$L$17</c:f>
              <c:numCache>
                <c:formatCode>General</c:formatCode>
                <c:ptCount val="8"/>
                <c:pt idx="0">
                  <c:v>5</c:v>
                </c:pt>
                <c:pt idx="1">
                  <c:v>4</c:v>
                </c:pt>
                <c:pt idx="2">
                  <c:v>3</c:v>
                </c:pt>
                <c:pt idx="3">
                  <c:v>0</c:v>
                </c:pt>
                <c:pt idx="4">
                  <c:v>2</c:v>
                </c:pt>
                <c:pt idx="5">
                  <c:v>2</c:v>
                </c:pt>
                <c:pt idx="6">
                  <c:v>0</c:v>
                </c:pt>
                <c:pt idx="7">
                  <c:v>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sz="10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573640550274547"/>
          <c:y val="0.16901696110895517"/>
          <c:w val="0.54259957008790483"/>
          <c:h val="0.81432828602332608"/>
        </c:manualLayout>
      </c:layout>
      <c:doughnutChart>
        <c:varyColors val="1"/>
        <c:ser>
          <c:idx val="0"/>
          <c:order val="0"/>
          <c:tx>
            <c:strRef>
              <c:f>'CDISC STDM'!$M$9</c:f>
              <c:strCache>
                <c:ptCount val="1"/>
                <c:pt idx="0">
                  <c:v>Phase1</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'CDISC STDM'!$I$10:$I$17</c:f>
              <c:strCache>
                <c:ptCount val="8"/>
                <c:pt idx="0">
                  <c:v>Immunization</c:v>
                </c:pt>
                <c:pt idx="1">
                  <c:v>Leukemia</c:v>
                </c:pt>
                <c:pt idx="2">
                  <c:v>Neuroscience</c:v>
                </c:pt>
                <c:pt idx="3">
                  <c:v>Oncology</c:v>
                </c:pt>
                <c:pt idx="4">
                  <c:v>Rheumatoid Arthritis</c:v>
                </c:pt>
                <c:pt idx="5">
                  <c:v>Primary Care</c:v>
                </c:pt>
                <c:pt idx="6">
                  <c:v>Cardiomyopathy</c:v>
                </c:pt>
                <c:pt idx="7">
                  <c:v>Other</c:v>
                </c:pt>
              </c:strCache>
            </c:strRef>
          </c:cat>
          <c:val>
            <c:numRef>
              <c:f>'CDISC STDM'!$M$10:$M$17</c:f>
              <c:numCache>
                <c:formatCode>General</c:formatCode>
                <c:ptCount val="8"/>
                <c:pt idx="0">
                  <c:v>25</c:v>
                </c:pt>
                <c:pt idx="1">
                  <c:v>13</c:v>
                </c:pt>
                <c:pt idx="2">
                  <c:v>12</c:v>
                </c:pt>
                <c:pt idx="3">
                  <c:v>23</c:v>
                </c:pt>
                <c:pt idx="4">
                  <c:v>10</c:v>
                </c:pt>
                <c:pt idx="5">
                  <c:v>24</c:v>
                </c:pt>
                <c:pt idx="6">
                  <c:v>11</c:v>
                </c:pt>
                <c:pt idx="7">
                  <c:v>23</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2019</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US</c:v>
                </c:pt>
                <c:pt idx="1">
                  <c:v>China</c:v>
                </c:pt>
                <c:pt idx="2">
                  <c:v>UK</c:v>
                </c:pt>
                <c:pt idx="3">
                  <c:v>India</c:v>
                </c:pt>
              </c:strCache>
            </c:strRef>
          </c:cat>
          <c:val>
            <c:numRef>
              <c:f>Sheet1!$B$2:$B$5</c:f>
              <c:numCache>
                <c:formatCode>General</c:formatCode>
                <c:ptCount val="4"/>
                <c:pt idx="0">
                  <c:v>26</c:v>
                </c:pt>
                <c:pt idx="1">
                  <c:v>18</c:v>
                </c:pt>
                <c:pt idx="2">
                  <c:v>9</c:v>
                </c:pt>
                <c:pt idx="3">
                  <c:v>107</c:v>
                </c:pt>
              </c:numCache>
            </c:numRef>
          </c:val>
        </c:ser>
        <c:ser>
          <c:idx val="1"/>
          <c:order val="1"/>
          <c:tx>
            <c:strRef>
              <c:f>Sheet1!$C$1</c:f>
              <c:strCache>
                <c:ptCount val="1"/>
                <c:pt idx="0">
                  <c:v>2020</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US</c:v>
                </c:pt>
                <c:pt idx="1">
                  <c:v>China</c:v>
                </c:pt>
                <c:pt idx="2">
                  <c:v>UK</c:v>
                </c:pt>
                <c:pt idx="3">
                  <c:v>India</c:v>
                </c:pt>
              </c:strCache>
            </c:strRef>
          </c:cat>
          <c:val>
            <c:numRef>
              <c:f>Sheet1!$C$2:$C$5</c:f>
              <c:numCache>
                <c:formatCode>General</c:formatCode>
                <c:ptCount val="4"/>
                <c:pt idx="0">
                  <c:v>35</c:v>
                </c:pt>
                <c:pt idx="1">
                  <c:v>20</c:v>
                </c:pt>
                <c:pt idx="2">
                  <c:v>3</c:v>
                </c:pt>
                <c:pt idx="3">
                  <c:v>105</c:v>
                </c:pt>
              </c:numCache>
            </c:numRef>
          </c:val>
        </c:ser>
        <c:ser>
          <c:idx val="2"/>
          <c:order val="2"/>
          <c:tx>
            <c:strRef>
              <c:f>Sheet1!$D$1</c:f>
              <c:strCache>
                <c:ptCount val="1"/>
                <c:pt idx="0">
                  <c:v>2021</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US</c:v>
                </c:pt>
                <c:pt idx="1">
                  <c:v>China</c:v>
                </c:pt>
                <c:pt idx="2">
                  <c:v>UK</c:v>
                </c:pt>
                <c:pt idx="3">
                  <c:v>India</c:v>
                </c:pt>
              </c:strCache>
            </c:strRef>
          </c:cat>
          <c:val>
            <c:numRef>
              <c:f>Sheet1!$D$2:$D$5</c:f>
              <c:numCache>
                <c:formatCode>General</c:formatCode>
                <c:ptCount val="4"/>
                <c:pt idx="0">
                  <c:v>36</c:v>
                </c:pt>
                <c:pt idx="1">
                  <c:v>15</c:v>
                </c:pt>
                <c:pt idx="2">
                  <c:v>2</c:v>
                </c:pt>
                <c:pt idx="3">
                  <c:v>105</c:v>
                </c:pt>
              </c:numCache>
            </c:numRef>
          </c:val>
        </c:ser>
        <c:dLbls>
          <c:dLblPos val="ctr"/>
          <c:showLegendKey val="0"/>
          <c:showVal val="1"/>
          <c:showCatName val="0"/>
          <c:showSerName val="0"/>
          <c:showPercent val="0"/>
          <c:showBubbleSize val="0"/>
        </c:dLbls>
        <c:gapWidth val="79"/>
        <c:overlap val="100"/>
        <c:axId val="34679040"/>
        <c:axId val="34689024"/>
      </c:barChart>
      <c:catAx>
        <c:axId val="3467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4689024"/>
        <c:crosses val="autoZero"/>
        <c:auto val="1"/>
        <c:lblAlgn val="ctr"/>
        <c:lblOffset val="100"/>
        <c:noMultiLvlLbl val="0"/>
      </c:catAx>
      <c:valAx>
        <c:axId val="34689024"/>
        <c:scaling>
          <c:orientation val="minMax"/>
        </c:scaling>
        <c:delete val="1"/>
        <c:axPos val="b"/>
        <c:numFmt formatCode="General" sourceLinked="1"/>
        <c:majorTickMark val="none"/>
        <c:minorTickMark val="none"/>
        <c:tickLblPos val="nextTo"/>
        <c:crossAx val="346790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Locations</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1"/>
              <c:showCatName val="1"/>
              <c:showSerName val="0"/>
              <c:showPercent val="0"/>
              <c:showBubbleSize val="0"/>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India</c:v>
                </c:pt>
                <c:pt idx="1">
                  <c:v>US</c:v>
                </c:pt>
                <c:pt idx="2">
                  <c:v>UK</c:v>
                </c:pt>
                <c:pt idx="3">
                  <c:v>China</c:v>
                </c:pt>
              </c:strCache>
            </c:strRef>
          </c:cat>
          <c:val>
            <c:numRef>
              <c:f>Sheet1!$B$2:$B$5</c:f>
              <c:numCache>
                <c:formatCode>General</c:formatCode>
                <c:ptCount val="4"/>
                <c:pt idx="0">
                  <c:v>49</c:v>
                </c:pt>
                <c:pt idx="1">
                  <c:v>26</c:v>
                </c:pt>
                <c:pt idx="2">
                  <c:v>9</c:v>
                </c:pt>
                <c:pt idx="3">
                  <c:v>18</c:v>
                </c:pt>
              </c:numCache>
            </c:numRef>
          </c:val>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India</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Mumbai</c:v>
                </c:pt>
                <c:pt idx="1">
                  <c:v>Hyderabad</c:v>
                </c:pt>
                <c:pt idx="2">
                  <c:v>Noida</c:v>
                </c:pt>
              </c:strCache>
            </c:strRef>
          </c:cat>
          <c:val>
            <c:numRef>
              <c:f>Sheet1!$B$2:$B$4</c:f>
              <c:numCache>
                <c:formatCode>General</c:formatCode>
                <c:ptCount val="3"/>
                <c:pt idx="0">
                  <c:v>34</c:v>
                </c:pt>
                <c:pt idx="1">
                  <c:v>12</c:v>
                </c:pt>
                <c:pt idx="2">
                  <c:v>12</c:v>
                </c:pt>
              </c:numCache>
            </c:numRef>
          </c:val>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97043616849136"/>
          <c:y val="2.5943396226415096E-2"/>
          <c:w val="0.7108575697173446"/>
          <c:h val="0.89642679393849356"/>
        </c:manualLayout>
      </c:layout>
      <c:barChart>
        <c:barDir val="bar"/>
        <c:grouping val="clustered"/>
        <c:varyColors val="0"/>
        <c:ser>
          <c:idx val="0"/>
          <c:order val="0"/>
          <c:tx>
            <c:strRef>
              <c:f>Sheet1!$A$2</c:f>
              <c:strCache>
                <c:ptCount val="1"/>
              </c:strCache>
            </c:strRef>
          </c:tx>
          <c:spPr>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24"/>
            <c:invertIfNegative val="0"/>
            <c:bubble3D val="0"/>
            <c:spPr>
              <a:solidFill>
                <a:srgbClr val="FDC57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Sheet1!$B$1:$AA$1</c:f>
              <c:strCache>
                <c:ptCount val="26"/>
                <c:pt idx="0">
                  <c:v>TIBCO SpotFire</c:v>
                </c:pt>
                <c:pt idx="1">
                  <c:v>Teradata</c:v>
                </c:pt>
                <c:pt idx="2">
                  <c:v>Tableau</c:v>
                </c:pt>
                <c:pt idx="3">
                  <c:v>SAS</c:v>
                </c:pt>
                <c:pt idx="4">
                  <c:v>SAP HANA</c:v>
                </c:pt>
                <c:pt idx="5">
                  <c:v>SAP BW</c:v>
                </c:pt>
                <c:pt idx="6">
                  <c:v>SAP BO</c:v>
                </c:pt>
                <c:pt idx="7">
                  <c:v>R</c:v>
                </c:pt>
                <c:pt idx="8">
                  <c:v>Python</c:v>
                </c:pt>
                <c:pt idx="9">
                  <c:v>Qlikview</c:v>
                </c:pt>
                <c:pt idx="10">
                  <c:v>Pentaho</c:v>
                </c:pt>
                <c:pt idx="11">
                  <c:v>Oracle ODM</c:v>
                </c:pt>
                <c:pt idx="12">
                  <c:v>Oracle ODI</c:v>
                </c:pt>
                <c:pt idx="13">
                  <c:v>Oracle Hyperion</c:v>
                </c:pt>
                <c:pt idx="14">
                  <c:v>OBIEE+Analytics</c:v>
                </c:pt>
                <c:pt idx="15">
                  <c:v>MicroStrategy</c:v>
                </c:pt>
                <c:pt idx="16">
                  <c:v>Microsoft BI</c:v>
                </c:pt>
                <c:pt idx="17">
                  <c:v>Jaspersoft</c:v>
                </c:pt>
                <c:pt idx="18">
                  <c:v>Informatica</c:v>
                </c:pt>
                <c:pt idx="19">
                  <c:v>IBM SPSS</c:v>
                </c:pt>
                <c:pt idx="20">
                  <c:v>IBM Netezza</c:v>
                </c:pt>
                <c:pt idx="21">
                  <c:v>IBM InfoSphere</c:v>
                </c:pt>
                <c:pt idx="22">
                  <c:v>IBM Cognos</c:v>
                </c:pt>
                <c:pt idx="23">
                  <c:v>BIRT</c:v>
                </c:pt>
                <c:pt idx="24">
                  <c:v>Big Data</c:v>
                </c:pt>
                <c:pt idx="25">
                  <c:v>Ab Initio</c:v>
                </c:pt>
              </c:strCache>
            </c:strRef>
          </c:cat>
          <c:val>
            <c:numRef>
              <c:f>Sheet1!$B$2:$AA$2</c:f>
              <c:numCache>
                <c:formatCode>General</c:formatCode>
                <c:ptCount val="26"/>
                <c:pt idx="0">
                  <c:v>600</c:v>
                </c:pt>
                <c:pt idx="1">
                  <c:v>1500</c:v>
                </c:pt>
                <c:pt idx="2">
                  <c:v>500</c:v>
                </c:pt>
                <c:pt idx="3">
                  <c:v>2200</c:v>
                </c:pt>
                <c:pt idx="4">
                  <c:v>750</c:v>
                </c:pt>
                <c:pt idx="5">
                  <c:v>500</c:v>
                </c:pt>
                <c:pt idx="6">
                  <c:v>2500</c:v>
                </c:pt>
                <c:pt idx="7">
                  <c:v>300</c:v>
                </c:pt>
                <c:pt idx="8">
                  <c:v>500</c:v>
                </c:pt>
                <c:pt idx="9">
                  <c:v>650</c:v>
                </c:pt>
                <c:pt idx="10">
                  <c:v>225</c:v>
                </c:pt>
                <c:pt idx="11">
                  <c:v>300</c:v>
                </c:pt>
                <c:pt idx="12">
                  <c:v>900</c:v>
                </c:pt>
                <c:pt idx="13">
                  <c:v>400</c:v>
                </c:pt>
                <c:pt idx="14">
                  <c:v>2000</c:v>
                </c:pt>
                <c:pt idx="15">
                  <c:v>800</c:v>
                </c:pt>
                <c:pt idx="16">
                  <c:v>2600</c:v>
                </c:pt>
                <c:pt idx="17">
                  <c:v>150</c:v>
                </c:pt>
                <c:pt idx="18">
                  <c:v>4000</c:v>
                </c:pt>
                <c:pt idx="19">
                  <c:v>150</c:v>
                </c:pt>
                <c:pt idx="20">
                  <c:v>250</c:v>
                </c:pt>
                <c:pt idx="21">
                  <c:v>3500</c:v>
                </c:pt>
                <c:pt idx="22">
                  <c:v>3400</c:v>
                </c:pt>
                <c:pt idx="23">
                  <c:v>100</c:v>
                </c:pt>
                <c:pt idx="24">
                  <c:v>3000</c:v>
                </c:pt>
                <c:pt idx="25">
                  <c:v>850</c:v>
                </c:pt>
              </c:numCache>
            </c:numRef>
          </c:val>
        </c:ser>
        <c:dLbls>
          <c:showLegendKey val="0"/>
          <c:showVal val="0"/>
          <c:showCatName val="0"/>
          <c:showSerName val="0"/>
          <c:showPercent val="0"/>
          <c:showBubbleSize val="0"/>
        </c:dLbls>
        <c:gapWidth val="75"/>
        <c:overlap val="-25"/>
        <c:axId val="110317568"/>
        <c:axId val="110319104"/>
      </c:barChart>
      <c:catAx>
        <c:axId val="11031756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0"/>
          <a:lstStyle/>
          <a:p>
            <a:pPr>
              <a:defRPr/>
            </a:pPr>
            <a:endParaRPr lang="en-US"/>
          </a:p>
        </c:txPr>
        <c:crossAx val="110319104"/>
        <c:crosses val="autoZero"/>
        <c:auto val="1"/>
        <c:lblAlgn val="ctr"/>
        <c:lblOffset val="100"/>
        <c:tickLblSkip val="1"/>
        <c:tickMarkSkip val="1"/>
        <c:noMultiLvlLbl val="0"/>
      </c:catAx>
      <c:valAx>
        <c:axId val="110319104"/>
        <c:scaling>
          <c:orientation val="minMax"/>
          <c:max val="4000"/>
          <c:min val="0"/>
        </c:scaling>
        <c:delete val="0"/>
        <c:axPos val="b"/>
        <c:majorGridlines>
          <c:spPr>
            <a:ln w="9525" cap="flat" cmpd="sng" algn="ctr">
              <a:solidFill>
                <a:schemeClr val="tx2">
                  <a:lumMod val="60000"/>
                  <a:lumOff val="40000"/>
                </a:schemeClr>
              </a:solidFill>
              <a:round/>
            </a:ln>
            <a:effectLst/>
          </c:spPr>
        </c:majorGridlines>
        <c:numFmt formatCode="#,##0" sourceLinked="0"/>
        <c:majorTickMark val="none"/>
        <c:minorTickMark val="none"/>
        <c:tickLblPos val="nextTo"/>
        <c:spPr>
          <a:noFill/>
          <a:ln>
            <a:noFill/>
          </a:ln>
          <a:effectLst/>
        </c:spPr>
        <c:txPr>
          <a:bodyPr rot="0"/>
          <a:lstStyle/>
          <a:p>
            <a:pPr>
              <a:defRPr/>
            </a:pPr>
            <a:endParaRPr lang="en-US"/>
          </a:p>
        </c:txPr>
        <c:crossAx val="110317568"/>
        <c:crosses val="autoZero"/>
        <c:crossBetween val="between"/>
        <c:majorUnit val="500"/>
        <c:minorUnit val="100"/>
      </c:valAx>
      <c:spPr>
        <a:noFill/>
        <a:ln>
          <a:noFill/>
        </a:ln>
        <a:effectLst/>
      </c:spPr>
    </c:plotArea>
    <c:plotVisOnly val="1"/>
    <c:dispBlanksAs val="gap"/>
    <c:showDLblsOverMax val="0"/>
  </c:chart>
  <c:spPr>
    <a:solidFill>
      <a:schemeClr val="tx2">
        <a:lumMod val="20000"/>
        <a:lumOff val="80000"/>
      </a:schemeClr>
    </a:solidFill>
    <a:ln>
      <a:noFill/>
    </a:ln>
    <a:effectLst/>
  </c:spPr>
  <c:txPr>
    <a:bodyPr/>
    <a:lstStyle/>
    <a:p>
      <a:pPr>
        <a:defRPr sz="900">
          <a:latin typeface="+mn-lt"/>
          <a:ea typeface="メイリオ" panose="020B0604030504040204" pitchFamily="50" charset="-128"/>
          <a:cs typeface="メイリオ" panose="020B0604030504040204" pitchFamily="50" charset="-128"/>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baseline="0" dirty="0">
                <a:effectLst/>
              </a:rPr>
              <a:t>Biostatistics and Statistical Programming </a:t>
            </a:r>
            <a:r>
              <a:rPr lang="en-US" sz="1800" b="1" i="0" u="none" strike="noStrike" baseline="0" dirty="0" smtClean="0">
                <a:effectLst/>
              </a:rPr>
              <a:t>Experience on SAS/Non SAS</a:t>
            </a:r>
            <a:endParaRPr lang="en-US" dirty="0"/>
          </a:p>
        </c:rich>
      </c:tx>
      <c:layout/>
      <c:overlay val="0"/>
      <c:spPr>
        <a:noFill/>
        <a:ln>
          <a:noFill/>
        </a:ln>
        <a:effectLst/>
      </c:spPr>
    </c:title>
    <c:autoTitleDeleted val="0"/>
    <c:view3D>
      <c:rotX val="5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Sheet2!$A$2:$A$3</c:f>
              <c:strCache>
                <c:ptCount val="2"/>
                <c:pt idx="0">
                  <c:v>SAS/Non SAS Programming language/tool</c:v>
                </c:pt>
                <c:pt idx="1">
                  <c:v>SAS</c:v>
                </c:pt>
              </c:strCache>
            </c:strRef>
          </c:cat>
          <c:val>
            <c:numRef>
              <c:f>Sheet2!$B$2:$B$3</c:f>
              <c:numCache>
                <c:formatCode>General</c:formatCode>
                <c:ptCount val="2"/>
                <c:pt idx="0" formatCode="0">
                  <c:v>285</c:v>
                </c:pt>
                <c:pt idx="1">
                  <c:v>65</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Graphs!$K$11</c:f>
              <c:strCache>
                <c:ptCount val="1"/>
                <c:pt idx="0">
                  <c:v>Percentage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p3d/>
            </c:spPr>
          </c:dPt>
          <c:dLbls>
            <c:dLbl>
              <c:idx val="3"/>
              <c:layout>
                <c:manualLayout>
                  <c:x val="1.4115803629545454E-2"/>
                  <c:y val="0.11080271216097988"/>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Graphs!$I$12:$I$15</c:f>
              <c:strCache>
                <c:ptCount val="4"/>
                <c:pt idx="0">
                  <c:v>SPA 1</c:v>
                </c:pt>
                <c:pt idx="1">
                  <c:v>SPA 2</c:v>
                </c:pt>
                <c:pt idx="2">
                  <c:v>SPA 3</c:v>
                </c:pt>
                <c:pt idx="3">
                  <c:v>SPA 4</c:v>
                </c:pt>
              </c:strCache>
            </c:strRef>
          </c:cat>
          <c:val>
            <c:numRef>
              <c:f>Graphs!$K$12:$K$15</c:f>
              <c:numCache>
                <c:formatCode>0%</c:formatCode>
                <c:ptCount val="4"/>
                <c:pt idx="0">
                  <c:v>0.46666666666666667</c:v>
                </c:pt>
                <c:pt idx="1">
                  <c:v>0.33333333333333331</c:v>
                </c:pt>
                <c:pt idx="2">
                  <c:v>0.2</c:v>
                </c:pt>
                <c:pt idx="3">
                  <c:v>0</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Graphs!$K$3</c:f>
              <c:strCache>
                <c:ptCount val="1"/>
                <c:pt idx="0">
                  <c:v>Percentage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p3d/>
            </c:spPr>
          </c:dPt>
          <c:dLbls>
            <c:dLbl>
              <c:idx val="0"/>
              <c:layout>
                <c:manualLayout>
                  <c:x val="-1.3943089095514285E-3"/>
                  <c:y val="9.7611913094196562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Graphs!$I$4:$I$7</c:f>
              <c:strCache>
                <c:ptCount val="4"/>
                <c:pt idx="0">
                  <c:v>SPA 1</c:v>
                </c:pt>
                <c:pt idx="1">
                  <c:v>SPA 2</c:v>
                </c:pt>
                <c:pt idx="2">
                  <c:v>SPA 3</c:v>
                </c:pt>
                <c:pt idx="3">
                  <c:v>SPA 4</c:v>
                </c:pt>
              </c:strCache>
            </c:strRef>
          </c:cat>
          <c:val>
            <c:numRef>
              <c:f>Graphs!$K$4:$K$7</c:f>
              <c:numCache>
                <c:formatCode>0%</c:formatCode>
                <c:ptCount val="4"/>
                <c:pt idx="0">
                  <c:v>0.1111111111111111</c:v>
                </c:pt>
                <c:pt idx="1">
                  <c:v>0.22222222222222221</c:v>
                </c:pt>
                <c:pt idx="2">
                  <c:v>0.35555555555555557</c:v>
                </c:pt>
                <c:pt idx="3">
                  <c:v>0.31111111111111112</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245154891633666E-2"/>
          <c:y val="4.483969310017285E-4"/>
          <c:w val="0.48478403346478355"/>
          <c:h val="0.61833226101542915"/>
        </c:manualLayout>
      </c:layout>
      <c:doughnutChart>
        <c:varyColors val="1"/>
        <c:ser>
          <c:idx val="0"/>
          <c:order val="0"/>
          <c:tx>
            <c:strRef>
              <c:f>'Overall Study'!$I$8</c:f>
              <c:strCache>
                <c:ptCount val="1"/>
                <c:pt idx="0">
                  <c:v># of Studies</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'Overall Study'!$H$9:$H$14</c:f>
              <c:strCache>
                <c:ptCount val="6"/>
                <c:pt idx="0">
                  <c:v>Inflammation</c:v>
                </c:pt>
                <c:pt idx="1">
                  <c:v>NeuroScience</c:v>
                </c:pt>
                <c:pt idx="2">
                  <c:v>Oncology</c:v>
                </c:pt>
                <c:pt idx="3">
                  <c:v>Overactive Bladder</c:v>
                </c:pt>
                <c:pt idx="4">
                  <c:v>Immunization</c:v>
                </c:pt>
                <c:pt idx="5">
                  <c:v>Others</c:v>
                </c:pt>
              </c:strCache>
            </c:strRef>
          </c:cat>
          <c:val>
            <c:numRef>
              <c:f>'Overall Study'!$I$9:$I$14</c:f>
              <c:numCache>
                <c:formatCode>General</c:formatCode>
                <c:ptCount val="6"/>
                <c:pt idx="0">
                  <c:v>87</c:v>
                </c:pt>
                <c:pt idx="1">
                  <c:v>697</c:v>
                </c:pt>
                <c:pt idx="2">
                  <c:v>172</c:v>
                </c:pt>
                <c:pt idx="3">
                  <c:v>142</c:v>
                </c:pt>
                <c:pt idx="4">
                  <c:v>104</c:v>
                </c:pt>
                <c:pt idx="5">
                  <c:v>406</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4682524167984703"/>
          <c:y val="3.7414000239048985E-2"/>
          <c:w val="0.39566893349807558"/>
          <c:h val="0.3814780753000361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628215789032634"/>
          <c:y val="6.1481664791487083E-2"/>
          <c:w val="0.52891588604437989"/>
          <c:h val="0.73798029874613247"/>
        </c:manualLayout>
      </c:layout>
      <c:doughnutChart>
        <c:varyColors val="1"/>
        <c:ser>
          <c:idx val="0"/>
          <c:order val="0"/>
          <c:tx>
            <c:strRef>
              <c:f>'Overall Study'!$J$8</c:f>
              <c:strCache>
                <c:ptCount val="1"/>
                <c:pt idx="0">
                  <c:v>Phase 3</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'Overall Study'!$H$9:$H$14</c:f>
              <c:strCache>
                <c:ptCount val="6"/>
                <c:pt idx="0">
                  <c:v>Inflammation</c:v>
                </c:pt>
                <c:pt idx="1">
                  <c:v>NeuroScience</c:v>
                </c:pt>
                <c:pt idx="2">
                  <c:v>Oncology</c:v>
                </c:pt>
                <c:pt idx="3">
                  <c:v>Overactive Bladder</c:v>
                </c:pt>
                <c:pt idx="4">
                  <c:v>Immunization</c:v>
                </c:pt>
                <c:pt idx="5">
                  <c:v>Others</c:v>
                </c:pt>
              </c:strCache>
            </c:strRef>
          </c:cat>
          <c:val>
            <c:numRef>
              <c:f>'Overall Study'!$J$9:$J$14</c:f>
              <c:numCache>
                <c:formatCode>General</c:formatCode>
                <c:ptCount val="6"/>
                <c:pt idx="0">
                  <c:v>23</c:v>
                </c:pt>
                <c:pt idx="1">
                  <c:v>548</c:v>
                </c:pt>
                <c:pt idx="2">
                  <c:v>124</c:v>
                </c:pt>
                <c:pt idx="3">
                  <c:v>79</c:v>
                </c:pt>
                <c:pt idx="4">
                  <c:v>45</c:v>
                </c:pt>
                <c:pt idx="5">
                  <c:v>208</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904890395198851E-2"/>
          <c:w val="0.52220396348645692"/>
          <c:h val="0.68777449284781156"/>
        </c:manualLayout>
      </c:layout>
      <c:doughnutChart>
        <c:varyColors val="1"/>
        <c:ser>
          <c:idx val="0"/>
          <c:order val="0"/>
          <c:tx>
            <c:strRef>
              <c:f>'Overall Study'!$K$8</c:f>
              <c:strCache>
                <c:ptCount val="1"/>
                <c:pt idx="0">
                  <c:v>Phase 2</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'Overall Study'!$H$9:$H$14</c:f>
              <c:strCache>
                <c:ptCount val="6"/>
                <c:pt idx="0">
                  <c:v>Inflammation</c:v>
                </c:pt>
                <c:pt idx="1">
                  <c:v>NeuroScience</c:v>
                </c:pt>
                <c:pt idx="2">
                  <c:v>Oncology</c:v>
                </c:pt>
                <c:pt idx="3">
                  <c:v>Overactive Bladder</c:v>
                </c:pt>
                <c:pt idx="4">
                  <c:v>Immunization</c:v>
                </c:pt>
                <c:pt idx="5">
                  <c:v>Others</c:v>
                </c:pt>
              </c:strCache>
            </c:strRef>
          </c:cat>
          <c:val>
            <c:numRef>
              <c:f>'Overall Study'!$K$9:$K$14</c:f>
              <c:numCache>
                <c:formatCode>General</c:formatCode>
                <c:ptCount val="6"/>
                <c:pt idx="0">
                  <c:v>35</c:v>
                </c:pt>
                <c:pt idx="1">
                  <c:v>126</c:v>
                </c:pt>
                <c:pt idx="2">
                  <c:v>0</c:v>
                </c:pt>
                <c:pt idx="3">
                  <c:v>43</c:v>
                </c:pt>
                <c:pt idx="4">
                  <c:v>30</c:v>
                </c:pt>
                <c:pt idx="5">
                  <c:v>75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16674164306376E-2"/>
          <c:y val="0.1194641693138056"/>
          <c:w val="0.58700462172941636"/>
          <c:h val="0.7783818171881185"/>
        </c:manualLayout>
      </c:layout>
      <c:doughnutChart>
        <c:varyColors val="1"/>
        <c:ser>
          <c:idx val="0"/>
          <c:order val="0"/>
          <c:tx>
            <c:strRef>
              <c:f>'Overall Study'!$L$8</c:f>
              <c:strCache>
                <c:ptCount val="1"/>
                <c:pt idx="0">
                  <c:v>Phase 1</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'Overall Study'!$H$9:$H$14</c:f>
              <c:strCache>
                <c:ptCount val="6"/>
                <c:pt idx="0">
                  <c:v>Inflammation</c:v>
                </c:pt>
                <c:pt idx="1">
                  <c:v>NeuroScience</c:v>
                </c:pt>
                <c:pt idx="2">
                  <c:v>Oncology</c:v>
                </c:pt>
                <c:pt idx="3">
                  <c:v>Overactive Bladder</c:v>
                </c:pt>
                <c:pt idx="4">
                  <c:v>Immunization</c:v>
                </c:pt>
                <c:pt idx="5">
                  <c:v>Others</c:v>
                </c:pt>
              </c:strCache>
            </c:strRef>
          </c:cat>
          <c:val>
            <c:numRef>
              <c:f>'Overall Study'!$L$9:$L$14</c:f>
              <c:numCache>
                <c:formatCode>General</c:formatCode>
                <c:ptCount val="6"/>
                <c:pt idx="0">
                  <c:v>29</c:v>
                </c:pt>
                <c:pt idx="1">
                  <c:v>23</c:v>
                </c:pt>
                <c:pt idx="2">
                  <c:v>48</c:v>
                </c:pt>
                <c:pt idx="3">
                  <c:v>20</c:v>
                </c:pt>
                <c:pt idx="4">
                  <c:v>29</c:v>
                </c:pt>
                <c:pt idx="5">
                  <c:v>123</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'CDISC STDM'!$J$9</c:f>
              <c:strCache>
                <c:ptCount val="1"/>
                <c:pt idx="0">
                  <c:v># of Studies</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'CDISC STDM'!$I$10:$I$17</c:f>
              <c:strCache>
                <c:ptCount val="8"/>
                <c:pt idx="0">
                  <c:v>Immunization</c:v>
                </c:pt>
                <c:pt idx="1">
                  <c:v>Leukemia</c:v>
                </c:pt>
                <c:pt idx="2">
                  <c:v>Neuroscience</c:v>
                </c:pt>
                <c:pt idx="3">
                  <c:v>Oncology</c:v>
                </c:pt>
                <c:pt idx="4">
                  <c:v>Rheumatoid Arthritis</c:v>
                </c:pt>
                <c:pt idx="5">
                  <c:v>Primary Care</c:v>
                </c:pt>
                <c:pt idx="6">
                  <c:v>Cardiomyopathy</c:v>
                </c:pt>
                <c:pt idx="7">
                  <c:v>Other</c:v>
                </c:pt>
              </c:strCache>
            </c:strRef>
          </c:cat>
          <c:val>
            <c:numRef>
              <c:f>'CDISC STDM'!$J$10:$J$17</c:f>
              <c:numCache>
                <c:formatCode>General</c:formatCode>
                <c:ptCount val="8"/>
                <c:pt idx="0">
                  <c:v>30</c:v>
                </c:pt>
                <c:pt idx="1">
                  <c:v>19</c:v>
                </c:pt>
                <c:pt idx="2">
                  <c:v>15</c:v>
                </c:pt>
                <c:pt idx="3">
                  <c:v>49</c:v>
                </c:pt>
                <c:pt idx="4">
                  <c:v>12</c:v>
                </c:pt>
                <c:pt idx="5">
                  <c:v>27</c:v>
                </c:pt>
                <c:pt idx="6">
                  <c:v>11</c:v>
                </c:pt>
                <c:pt idx="7">
                  <c:v>31</c:v>
                </c:pt>
              </c:numCache>
            </c:numRef>
          </c:val>
        </c:ser>
        <c:dLbls>
          <c:showLegendKey val="0"/>
          <c:showVal val="0"/>
          <c:showCatName val="0"/>
          <c:showSerName val="0"/>
          <c:showPercent val="1"/>
          <c:showBubbleSize val="0"/>
          <c:showLeaderLines val="1"/>
        </c:dLbls>
        <c:firstSliceAng val="0"/>
        <c:holeSize val="50"/>
      </c:doughnutChart>
      <c:spPr>
        <a:noFill/>
        <a:ln>
          <a:solidFill>
            <a:schemeClr val="bg1"/>
          </a:solidFill>
        </a:ln>
        <a:effectLst/>
      </c:spPr>
    </c:plotArea>
    <c:legend>
      <c:legendPos val="r"/>
      <c:layout>
        <c:manualLayout>
          <c:xMode val="edge"/>
          <c:yMode val="edge"/>
          <c:x val="0.5802949253801577"/>
          <c:y val="0.25004386481198093"/>
          <c:w val="0.32838272129697077"/>
          <c:h val="0.55957137385038802"/>
        </c:manualLayout>
      </c:layout>
      <c:overlay val="0"/>
      <c:spPr>
        <a:noFill/>
        <a:ln>
          <a:solidFill>
            <a:schemeClr val="accent1"/>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69995969452792E-2"/>
          <c:y val="5.116574523263228E-2"/>
          <c:w val="0.72215316311993094"/>
          <c:h val="0.94883401809713686"/>
        </c:manualLayout>
      </c:layout>
      <c:doughnutChart>
        <c:varyColors val="1"/>
        <c:ser>
          <c:idx val="0"/>
          <c:order val="0"/>
          <c:tx>
            <c:strRef>
              <c:f>'CDISC STDM'!$K$9</c:f>
              <c:strCache>
                <c:ptCount val="1"/>
                <c:pt idx="0">
                  <c:v>Phase3</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Lbls>
            <c:dLbl>
              <c:idx val="0"/>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dLbl>
            <c:dLbl>
              <c:idx val="6"/>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'CDISC STDM'!$I$10:$I$17</c:f>
              <c:strCache>
                <c:ptCount val="8"/>
                <c:pt idx="0">
                  <c:v>Immunization</c:v>
                </c:pt>
                <c:pt idx="1">
                  <c:v>Leukemia</c:v>
                </c:pt>
                <c:pt idx="2">
                  <c:v>Neuroscience</c:v>
                </c:pt>
                <c:pt idx="3">
                  <c:v>Oncology</c:v>
                </c:pt>
                <c:pt idx="4">
                  <c:v>Rheumatoid Arthritis</c:v>
                </c:pt>
                <c:pt idx="5">
                  <c:v>Primary Care</c:v>
                </c:pt>
                <c:pt idx="6">
                  <c:v>Cardiomyopathy</c:v>
                </c:pt>
                <c:pt idx="7">
                  <c:v>Other</c:v>
                </c:pt>
              </c:strCache>
            </c:strRef>
          </c:cat>
          <c:val>
            <c:numRef>
              <c:f>'CDISC STDM'!$K$10:$K$17</c:f>
              <c:numCache>
                <c:formatCode>General</c:formatCode>
                <c:ptCount val="8"/>
                <c:pt idx="0">
                  <c:v>0</c:v>
                </c:pt>
                <c:pt idx="1">
                  <c:v>2</c:v>
                </c:pt>
                <c:pt idx="2">
                  <c:v>0</c:v>
                </c:pt>
                <c:pt idx="3">
                  <c:v>26</c:v>
                </c:pt>
                <c:pt idx="4">
                  <c:v>0</c:v>
                </c:pt>
                <c:pt idx="5">
                  <c:v>1</c:v>
                </c:pt>
                <c:pt idx="6">
                  <c:v>0</c:v>
                </c:pt>
                <c:pt idx="7">
                  <c:v>3</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solidFill>
        <a:schemeClr val="bg1"/>
      </a:solid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image" Target="../media/image3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8E39B-B2BF-493D-BE02-9376101F6DEA}" type="doc">
      <dgm:prSet loTypeId="urn:microsoft.com/office/officeart/2005/8/layout/cycle4" loCatId="cycle" qsTypeId="urn:microsoft.com/office/officeart/2005/8/quickstyle/simple4" qsCatId="simple" csTypeId="urn:microsoft.com/office/officeart/2005/8/colors/accent1_2" csCatId="accent1" phldr="1"/>
      <dgm:spPr/>
      <dgm:t>
        <a:bodyPr/>
        <a:lstStyle/>
        <a:p>
          <a:endParaRPr lang="en-US"/>
        </a:p>
      </dgm:t>
    </dgm:pt>
    <dgm:pt modelId="{10BDBA4A-889B-4E7C-92E2-C93AE6460B87}">
      <dgm:prSet phldrT="[Text]"/>
      <dgm:spPr/>
      <dgm:t>
        <a:bodyPr/>
        <a:lstStyle/>
        <a:p>
          <a:r>
            <a:rPr lang="en-US" b="1" dirty="0" err="1" smtClean="0">
              <a:solidFill>
                <a:schemeClr val="tx1"/>
              </a:solidFill>
            </a:rPr>
            <a:t>eSUB</a:t>
          </a:r>
          <a:endParaRPr lang="en-US" b="1" dirty="0">
            <a:solidFill>
              <a:schemeClr val="tx1"/>
            </a:solidFill>
          </a:endParaRPr>
        </a:p>
      </dgm:t>
    </dgm:pt>
    <dgm:pt modelId="{4F9812FE-E6BF-4CCB-81D1-018280F40AB0}" type="parTrans" cxnId="{28C7B814-2608-4EB3-A392-609DD378D731}">
      <dgm:prSet/>
      <dgm:spPr/>
      <dgm:t>
        <a:bodyPr/>
        <a:lstStyle/>
        <a:p>
          <a:endParaRPr lang="en-US"/>
        </a:p>
      </dgm:t>
    </dgm:pt>
    <dgm:pt modelId="{09D1E93A-56F3-44EC-9132-8AFEF2DD04CC}" type="sibTrans" cxnId="{28C7B814-2608-4EB3-A392-609DD378D731}">
      <dgm:prSet/>
      <dgm:spPr/>
      <dgm:t>
        <a:bodyPr/>
        <a:lstStyle/>
        <a:p>
          <a:endParaRPr lang="en-US"/>
        </a:p>
      </dgm:t>
    </dgm:pt>
    <dgm:pt modelId="{DAB0F102-92F9-4970-975B-7779E698751A}">
      <dgm:prSet phldrT="[Text]"/>
      <dgm:spPr/>
      <dgm:t>
        <a:bodyPr/>
        <a:lstStyle/>
        <a:p>
          <a:r>
            <a:rPr lang="en-US" b="1" dirty="0" smtClean="0">
              <a:solidFill>
                <a:schemeClr val="tx1"/>
              </a:solidFill>
            </a:rPr>
            <a:t>DSS</a:t>
          </a:r>
          <a:endParaRPr lang="en-US" b="1" dirty="0">
            <a:solidFill>
              <a:schemeClr val="tx1"/>
            </a:solidFill>
          </a:endParaRPr>
        </a:p>
      </dgm:t>
    </dgm:pt>
    <dgm:pt modelId="{AADC45C7-0E8C-4903-AFE8-6F9F7286DD1A}" type="parTrans" cxnId="{A7D07432-7427-4BDC-BE8F-D315A7144AC7}">
      <dgm:prSet/>
      <dgm:spPr/>
      <dgm:t>
        <a:bodyPr/>
        <a:lstStyle/>
        <a:p>
          <a:endParaRPr lang="en-US"/>
        </a:p>
      </dgm:t>
    </dgm:pt>
    <dgm:pt modelId="{9D91FC63-085E-4BB9-8427-5FA0359C1AC1}" type="sibTrans" cxnId="{A7D07432-7427-4BDC-BE8F-D315A7144AC7}">
      <dgm:prSet/>
      <dgm:spPr/>
      <dgm:t>
        <a:bodyPr/>
        <a:lstStyle/>
        <a:p>
          <a:endParaRPr lang="en-US"/>
        </a:p>
      </dgm:t>
    </dgm:pt>
    <dgm:pt modelId="{9A811AFF-C1BB-434B-904F-94821500FCF2}">
      <dgm:prSet phldrT="[Text]"/>
      <dgm:spPr/>
      <dgm:t>
        <a:bodyPr/>
        <a:lstStyle/>
        <a:p>
          <a:r>
            <a:rPr lang="en-US" b="1" dirty="0" smtClean="0">
              <a:solidFill>
                <a:schemeClr val="tx1"/>
              </a:solidFill>
            </a:rPr>
            <a:t>SM</a:t>
          </a:r>
          <a:endParaRPr lang="en-US" b="1" dirty="0">
            <a:solidFill>
              <a:schemeClr val="tx1"/>
            </a:solidFill>
          </a:endParaRPr>
        </a:p>
      </dgm:t>
    </dgm:pt>
    <dgm:pt modelId="{B59C0ADC-BF32-4BD3-970C-30C1A2A1DF36}" type="parTrans" cxnId="{EA5D6686-6AD8-4C06-9CC2-A5C20E23AE7E}">
      <dgm:prSet/>
      <dgm:spPr/>
      <dgm:t>
        <a:bodyPr/>
        <a:lstStyle/>
        <a:p>
          <a:endParaRPr lang="en-US"/>
        </a:p>
      </dgm:t>
    </dgm:pt>
    <dgm:pt modelId="{69BB655D-6AEB-4C51-A011-F8129EDA8A23}" type="sibTrans" cxnId="{EA5D6686-6AD8-4C06-9CC2-A5C20E23AE7E}">
      <dgm:prSet/>
      <dgm:spPr/>
      <dgm:t>
        <a:bodyPr/>
        <a:lstStyle/>
        <a:p>
          <a:endParaRPr lang="en-US"/>
        </a:p>
      </dgm:t>
    </dgm:pt>
    <dgm:pt modelId="{93ED5EE6-10AE-4FF8-B934-0DFC42AC00B7}">
      <dgm:prSet phldrT="[Text]"/>
      <dgm:spPr/>
      <dgm:t>
        <a:bodyPr/>
        <a:lstStyle/>
        <a:p>
          <a:r>
            <a:rPr lang="en-US" b="1" dirty="0" smtClean="0">
              <a:solidFill>
                <a:schemeClr val="tx1"/>
              </a:solidFill>
            </a:rPr>
            <a:t>DSUR</a:t>
          </a:r>
          <a:endParaRPr lang="en-US" b="1" dirty="0">
            <a:solidFill>
              <a:schemeClr val="tx1"/>
            </a:solidFill>
          </a:endParaRPr>
        </a:p>
      </dgm:t>
    </dgm:pt>
    <dgm:pt modelId="{C0B37ED6-734E-4592-B1F2-B3B9A0022969}" type="parTrans" cxnId="{17CF1795-89AF-459D-B122-9B1FB836E704}">
      <dgm:prSet/>
      <dgm:spPr/>
      <dgm:t>
        <a:bodyPr/>
        <a:lstStyle/>
        <a:p>
          <a:endParaRPr lang="en-US"/>
        </a:p>
      </dgm:t>
    </dgm:pt>
    <dgm:pt modelId="{866A9BD6-4782-4534-83C0-3CFC66850F97}" type="sibTrans" cxnId="{17CF1795-89AF-459D-B122-9B1FB836E704}">
      <dgm:prSet/>
      <dgm:spPr/>
      <dgm:t>
        <a:bodyPr/>
        <a:lstStyle/>
        <a:p>
          <a:endParaRPr lang="en-US"/>
        </a:p>
      </dgm:t>
    </dgm:pt>
    <dgm:pt modelId="{2DA87A5A-8FFD-4EE6-A799-9AF8E4DED340}" type="pres">
      <dgm:prSet presAssocID="{DA98E39B-B2BF-493D-BE02-9376101F6DEA}" presName="cycleMatrixDiagram" presStyleCnt="0">
        <dgm:presLayoutVars>
          <dgm:chMax val="1"/>
          <dgm:dir/>
          <dgm:animLvl val="lvl"/>
          <dgm:resizeHandles val="exact"/>
        </dgm:presLayoutVars>
      </dgm:prSet>
      <dgm:spPr/>
      <dgm:t>
        <a:bodyPr/>
        <a:lstStyle/>
        <a:p>
          <a:endParaRPr lang="en-US"/>
        </a:p>
      </dgm:t>
    </dgm:pt>
    <dgm:pt modelId="{8EC42678-C082-4A46-8FC5-C7C8FF310C9D}" type="pres">
      <dgm:prSet presAssocID="{DA98E39B-B2BF-493D-BE02-9376101F6DEA}" presName="children" presStyleCnt="0"/>
      <dgm:spPr/>
    </dgm:pt>
    <dgm:pt modelId="{D5C905F9-1AC6-4887-AA3E-86C9B0EA45F4}" type="pres">
      <dgm:prSet presAssocID="{DA98E39B-B2BF-493D-BE02-9376101F6DEA}" presName="childPlaceholder" presStyleCnt="0"/>
      <dgm:spPr/>
    </dgm:pt>
    <dgm:pt modelId="{4E671865-C3BC-4B14-A3FF-C79C57AA8EE6}" type="pres">
      <dgm:prSet presAssocID="{DA98E39B-B2BF-493D-BE02-9376101F6DEA}" presName="circle" presStyleCnt="0"/>
      <dgm:spPr/>
    </dgm:pt>
    <dgm:pt modelId="{4908FA38-73C9-4043-8A79-3C0AFC8C0793}" type="pres">
      <dgm:prSet presAssocID="{DA98E39B-B2BF-493D-BE02-9376101F6DEA}" presName="quadrant1" presStyleLbl="node1" presStyleIdx="0" presStyleCnt="4">
        <dgm:presLayoutVars>
          <dgm:chMax val="1"/>
          <dgm:bulletEnabled val="1"/>
        </dgm:presLayoutVars>
      </dgm:prSet>
      <dgm:spPr/>
      <dgm:t>
        <a:bodyPr/>
        <a:lstStyle/>
        <a:p>
          <a:endParaRPr lang="en-US"/>
        </a:p>
      </dgm:t>
    </dgm:pt>
    <dgm:pt modelId="{CD14DE4D-259C-4B14-A946-404EC0AD2458}" type="pres">
      <dgm:prSet presAssocID="{DA98E39B-B2BF-493D-BE02-9376101F6DEA}" presName="quadrant2" presStyleLbl="node1" presStyleIdx="1" presStyleCnt="4">
        <dgm:presLayoutVars>
          <dgm:chMax val="1"/>
          <dgm:bulletEnabled val="1"/>
        </dgm:presLayoutVars>
      </dgm:prSet>
      <dgm:spPr/>
      <dgm:t>
        <a:bodyPr/>
        <a:lstStyle/>
        <a:p>
          <a:endParaRPr lang="en-US"/>
        </a:p>
      </dgm:t>
    </dgm:pt>
    <dgm:pt modelId="{A03E3FAE-5959-4BC1-8111-9233F1A2B7EA}" type="pres">
      <dgm:prSet presAssocID="{DA98E39B-B2BF-493D-BE02-9376101F6DEA}" presName="quadrant3" presStyleLbl="node1" presStyleIdx="2" presStyleCnt="4">
        <dgm:presLayoutVars>
          <dgm:chMax val="1"/>
          <dgm:bulletEnabled val="1"/>
        </dgm:presLayoutVars>
      </dgm:prSet>
      <dgm:spPr/>
      <dgm:t>
        <a:bodyPr/>
        <a:lstStyle/>
        <a:p>
          <a:endParaRPr lang="en-US"/>
        </a:p>
      </dgm:t>
    </dgm:pt>
    <dgm:pt modelId="{571436EE-7D4D-43EB-84B8-54267D22736C}" type="pres">
      <dgm:prSet presAssocID="{DA98E39B-B2BF-493D-BE02-9376101F6DEA}" presName="quadrant4" presStyleLbl="node1" presStyleIdx="3" presStyleCnt="4">
        <dgm:presLayoutVars>
          <dgm:chMax val="1"/>
          <dgm:bulletEnabled val="1"/>
        </dgm:presLayoutVars>
      </dgm:prSet>
      <dgm:spPr/>
      <dgm:t>
        <a:bodyPr/>
        <a:lstStyle/>
        <a:p>
          <a:endParaRPr lang="en-US"/>
        </a:p>
      </dgm:t>
    </dgm:pt>
    <dgm:pt modelId="{92933B46-3B3A-4C8C-BB5F-3D1E427A9488}" type="pres">
      <dgm:prSet presAssocID="{DA98E39B-B2BF-493D-BE02-9376101F6DEA}" presName="quadrantPlaceholder" presStyleCnt="0"/>
      <dgm:spPr/>
    </dgm:pt>
    <dgm:pt modelId="{F2FF8023-05D2-40F0-AC7A-05D2879B1485}" type="pres">
      <dgm:prSet presAssocID="{DA98E39B-B2BF-493D-BE02-9376101F6DEA}" presName="center1" presStyleLbl="fgShp" presStyleIdx="0" presStyleCnt="2"/>
      <dgm:spPr/>
    </dgm:pt>
    <dgm:pt modelId="{8377B59C-3677-4857-BB20-11373ABE3992}" type="pres">
      <dgm:prSet presAssocID="{DA98E39B-B2BF-493D-BE02-9376101F6DEA}" presName="center2" presStyleLbl="fgShp" presStyleIdx="1" presStyleCnt="2"/>
      <dgm:spPr/>
    </dgm:pt>
  </dgm:ptLst>
  <dgm:cxnLst>
    <dgm:cxn modelId="{66409EA7-06E9-406E-BDB9-2F12DE52CECD}" type="presOf" srcId="{DA98E39B-B2BF-493D-BE02-9376101F6DEA}" destId="{2DA87A5A-8FFD-4EE6-A799-9AF8E4DED340}" srcOrd="0" destOrd="0" presId="urn:microsoft.com/office/officeart/2005/8/layout/cycle4"/>
    <dgm:cxn modelId="{28C7B814-2608-4EB3-A392-609DD378D731}" srcId="{DA98E39B-B2BF-493D-BE02-9376101F6DEA}" destId="{10BDBA4A-889B-4E7C-92E2-C93AE6460B87}" srcOrd="0" destOrd="0" parTransId="{4F9812FE-E6BF-4CCB-81D1-018280F40AB0}" sibTransId="{09D1E93A-56F3-44EC-9132-8AFEF2DD04CC}"/>
    <dgm:cxn modelId="{3C320117-AD61-4B96-AE50-39D8821DC49C}" type="presOf" srcId="{9A811AFF-C1BB-434B-904F-94821500FCF2}" destId="{A03E3FAE-5959-4BC1-8111-9233F1A2B7EA}" srcOrd="0" destOrd="0" presId="urn:microsoft.com/office/officeart/2005/8/layout/cycle4"/>
    <dgm:cxn modelId="{A7D07432-7427-4BDC-BE8F-D315A7144AC7}" srcId="{DA98E39B-B2BF-493D-BE02-9376101F6DEA}" destId="{DAB0F102-92F9-4970-975B-7779E698751A}" srcOrd="1" destOrd="0" parTransId="{AADC45C7-0E8C-4903-AFE8-6F9F7286DD1A}" sibTransId="{9D91FC63-085E-4BB9-8427-5FA0359C1AC1}"/>
    <dgm:cxn modelId="{79C98874-7634-4937-862C-643CFBFBB423}" type="presOf" srcId="{DAB0F102-92F9-4970-975B-7779E698751A}" destId="{CD14DE4D-259C-4B14-A946-404EC0AD2458}" srcOrd="0" destOrd="0" presId="urn:microsoft.com/office/officeart/2005/8/layout/cycle4"/>
    <dgm:cxn modelId="{915FE46C-013D-498E-9A99-9AB132460A5F}" type="presOf" srcId="{93ED5EE6-10AE-4FF8-B934-0DFC42AC00B7}" destId="{571436EE-7D4D-43EB-84B8-54267D22736C}" srcOrd="0" destOrd="0" presId="urn:microsoft.com/office/officeart/2005/8/layout/cycle4"/>
    <dgm:cxn modelId="{17CF1795-89AF-459D-B122-9B1FB836E704}" srcId="{DA98E39B-B2BF-493D-BE02-9376101F6DEA}" destId="{93ED5EE6-10AE-4FF8-B934-0DFC42AC00B7}" srcOrd="3" destOrd="0" parTransId="{C0B37ED6-734E-4592-B1F2-B3B9A0022969}" sibTransId="{866A9BD6-4782-4534-83C0-3CFC66850F97}"/>
    <dgm:cxn modelId="{EA5D6686-6AD8-4C06-9CC2-A5C20E23AE7E}" srcId="{DA98E39B-B2BF-493D-BE02-9376101F6DEA}" destId="{9A811AFF-C1BB-434B-904F-94821500FCF2}" srcOrd="2" destOrd="0" parTransId="{B59C0ADC-BF32-4BD3-970C-30C1A2A1DF36}" sibTransId="{69BB655D-6AEB-4C51-A011-F8129EDA8A23}"/>
    <dgm:cxn modelId="{417E83AF-8734-4211-80E1-5892E862BD08}" type="presOf" srcId="{10BDBA4A-889B-4E7C-92E2-C93AE6460B87}" destId="{4908FA38-73C9-4043-8A79-3C0AFC8C0793}" srcOrd="0" destOrd="0" presId="urn:microsoft.com/office/officeart/2005/8/layout/cycle4"/>
    <dgm:cxn modelId="{7694B35D-76D7-4A1B-8457-995864A3F8BF}" type="presParOf" srcId="{2DA87A5A-8FFD-4EE6-A799-9AF8E4DED340}" destId="{8EC42678-C082-4A46-8FC5-C7C8FF310C9D}" srcOrd="0" destOrd="0" presId="urn:microsoft.com/office/officeart/2005/8/layout/cycle4"/>
    <dgm:cxn modelId="{34E649B8-010E-4363-8E5A-62B4E9F2740A}" type="presParOf" srcId="{8EC42678-C082-4A46-8FC5-C7C8FF310C9D}" destId="{D5C905F9-1AC6-4887-AA3E-86C9B0EA45F4}" srcOrd="0" destOrd="0" presId="urn:microsoft.com/office/officeart/2005/8/layout/cycle4"/>
    <dgm:cxn modelId="{2060FDAC-3C38-44D3-9D92-F6CF72A73EAE}" type="presParOf" srcId="{2DA87A5A-8FFD-4EE6-A799-9AF8E4DED340}" destId="{4E671865-C3BC-4B14-A3FF-C79C57AA8EE6}" srcOrd="1" destOrd="0" presId="urn:microsoft.com/office/officeart/2005/8/layout/cycle4"/>
    <dgm:cxn modelId="{0496DCB4-4BD0-469E-AA7B-AC6BBC5AB3A6}" type="presParOf" srcId="{4E671865-C3BC-4B14-A3FF-C79C57AA8EE6}" destId="{4908FA38-73C9-4043-8A79-3C0AFC8C0793}" srcOrd="0" destOrd="0" presId="urn:microsoft.com/office/officeart/2005/8/layout/cycle4"/>
    <dgm:cxn modelId="{E68B13BC-CE4A-47D3-8077-E3041ECF86C9}" type="presParOf" srcId="{4E671865-C3BC-4B14-A3FF-C79C57AA8EE6}" destId="{CD14DE4D-259C-4B14-A946-404EC0AD2458}" srcOrd="1" destOrd="0" presId="urn:microsoft.com/office/officeart/2005/8/layout/cycle4"/>
    <dgm:cxn modelId="{0EE4B0E2-4DA4-4484-8C95-3DBD62AA99AE}" type="presParOf" srcId="{4E671865-C3BC-4B14-A3FF-C79C57AA8EE6}" destId="{A03E3FAE-5959-4BC1-8111-9233F1A2B7EA}" srcOrd="2" destOrd="0" presId="urn:microsoft.com/office/officeart/2005/8/layout/cycle4"/>
    <dgm:cxn modelId="{098B478A-011C-4BE0-98A9-B26F3A945154}" type="presParOf" srcId="{4E671865-C3BC-4B14-A3FF-C79C57AA8EE6}" destId="{571436EE-7D4D-43EB-84B8-54267D22736C}" srcOrd="3" destOrd="0" presId="urn:microsoft.com/office/officeart/2005/8/layout/cycle4"/>
    <dgm:cxn modelId="{8C22F76F-40CC-4993-AF7B-7F94E88FF9FF}" type="presParOf" srcId="{4E671865-C3BC-4B14-A3FF-C79C57AA8EE6}" destId="{92933B46-3B3A-4C8C-BB5F-3D1E427A9488}" srcOrd="4" destOrd="0" presId="urn:microsoft.com/office/officeart/2005/8/layout/cycle4"/>
    <dgm:cxn modelId="{92FD5C0A-E5CA-43FD-8382-3464B9F07495}" type="presParOf" srcId="{2DA87A5A-8FFD-4EE6-A799-9AF8E4DED340}" destId="{F2FF8023-05D2-40F0-AC7A-05D2879B1485}" srcOrd="2" destOrd="0" presId="urn:microsoft.com/office/officeart/2005/8/layout/cycle4"/>
    <dgm:cxn modelId="{EB8F168F-C93A-4563-82C1-A5AC52D8451B}" type="presParOf" srcId="{2DA87A5A-8FFD-4EE6-A799-9AF8E4DED340}" destId="{8377B59C-3677-4857-BB20-11373ABE399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1D1413-57E3-46A4-860F-F8761EDD43AB}"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C5F8911A-4546-4B88-9F02-95879DECED0B}">
      <dgm:prSet phldrT="[Text]" custT="1"/>
      <dgm:spPr>
        <a:solidFill>
          <a:schemeClr val="accent6">
            <a:lumMod val="75000"/>
          </a:schemeClr>
        </a:solidFill>
        <a:ln w="9525">
          <a:solidFill>
            <a:schemeClr val="accent6">
              <a:lumMod val="75000"/>
            </a:schemeClr>
          </a:solidFill>
        </a:ln>
      </dgm:spPr>
      <dgm:t>
        <a:bodyPr/>
        <a:lstStyle/>
        <a:p>
          <a:r>
            <a:rPr lang="en-US" sz="1600" dirty="0" err="1" smtClean="0"/>
            <a:t>eSUB</a:t>
          </a:r>
          <a:r>
            <a:rPr lang="en-US" sz="1600" dirty="0" smtClean="0"/>
            <a:t>/DSS/DSUR/SM</a:t>
          </a:r>
          <a:endParaRPr lang="en-US" sz="1600" dirty="0"/>
        </a:p>
      </dgm:t>
    </dgm:pt>
    <dgm:pt modelId="{7C92CD93-C494-4D5F-AF9A-367F13201E74}" type="parTrans" cxnId="{1E4F7929-B32D-43D4-8755-000C504C93E8}">
      <dgm:prSet/>
      <dgm:spPr/>
      <dgm:t>
        <a:bodyPr/>
        <a:lstStyle/>
        <a:p>
          <a:endParaRPr lang="en-US"/>
        </a:p>
      </dgm:t>
    </dgm:pt>
    <dgm:pt modelId="{433A18AB-2410-4A90-A864-D829A4B97BFF}" type="sibTrans" cxnId="{1E4F7929-B32D-43D4-8755-000C504C93E8}">
      <dgm:prSet/>
      <dgm:spPr/>
      <dgm:t>
        <a:bodyPr/>
        <a:lstStyle/>
        <a:p>
          <a:endParaRPr lang="en-US"/>
        </a:p>
      </dgm:t>
    </dgm:pt>
    <dgm:pt modelId="{B2C3F256-DEF4-4510-A99F-B10A7FC10C0D}">
      <dgm:prSet phldrT="[Text]" custT="1"/>
      <dgm:spPr>
        <a:solidFill>
          <a:schemeClr val="accent6">
            <a:lumMod val="75000"/>
          </a:schemeClr>
        </a:solidFill>
        <a:ln w="9525">
          <a:solidFill>
            <a:schemeClr val="accent6">
              <a:lumMod val="75000"/>
            </a:schemeClr>
          </a:solidFill>
        </a:ln>
      </dgm:spPr>
      <dgm:t>
        <a:bodyPr/>
        <a:lstStyle/>
        <a:p>
          <a:r>
            <a:rPr lang="en-US" sz="1600" dirty="0" smtClean="0"/>
            <a:t>Core Team</a:t>
          </a:r>
          <a:endParaRPr lang="en-US" sz="1600" dirty="0"/>
        </a:p>
      </dgm:t>
    </dgm:pt>
    <dgm:pt modelId="{FB41CB63-1A21-4A31-B141-9379B2DC36E9}" type="parTrans" cxnId="{B7264ED0-281B-4890-B6D5-E02F3A369C68}">
      <dgm:prSet/>
      <dgm:spPr/>
      <dgm:t>
        <a:bodyPr/>
        <a:lstStyle/>
        <a:p>
          <a:endParaRPr lang="en-US"/>
        </a:p>
      </dgm:t>
    </dgm:pt>
    <dgm:pt modelId="{57E534B9-711B-4774-B16E-C72C848F6023}" type="sibTrans" cxnId="{B7264ED0-281B-4890-B6D5-E02F3A369C68}">
      <dgm:prSet/>
      <dgm:spPr/>
      <dgm:t>
        <a:bodyPr/>
        <a:lstStyle/>
        <a:p>
          <a:endParaRPr lang="en-US"/>
        </a:p>
      </dgm:t>
    </dgm:pt>
    <dgm:pt modelId="{C6C7E469-D560-42F0-A6BF-280B7A06B47E}">
      <dgm:prSet phldrT="[Text]" custT="1"/>
      <dgm:spPr>
        <a:solidFill>
          <a:schemeClr val="accent6">
            <a:lumMod val="75000"/>
          </a:schemeClr>
        </a:solidFill>
        <a:ln w="9525">
          <a:solidFill>
            <a:schemeClr val="accent6">
              <a:lumMod val="75000"/>
            </a:schemeClr>
          </a:solidFill>
        </a:ln>
      </dgm:spPr>
      <dgm:t>
        <a:bodyPr/>
        <a:lstStyle/>
        <a:p>
          <a:r>
            <a:rPr lang="en-US" sz="1600" dirty="0" smtClean="0"/>
            <a:t>Shared Resources</a:t>
          </a:r>
          <a:endParaRPr lang="en-US" sz="1600" dirty="0"/>
        </a:p>
      </dgm:t>
    </dgm:pt>
    <dgm:pt modelId="{FF8D23D0-BA34-41D4-8179-3DEE9E53681A}" type="parTrans" cxnId="{B1010683-023F-46D7-8616-26D0BD39C17A}">
      <dgm:prSet/>
      <dgm:spPr/>
      <dgm:t>
        <a:bodyPr/>
        <a:lstStyle/>
        <a:p>
          <a:endParaRPr lang="en-US"/>
        </a:p>
      </dgm:t>
    </dgm:pt>
    <dgm:pt modelId="{E2D03274-BE6C-4048-8D87-79918AF2916C}" type="sibTrans" cxnId="{B1010683-023F-46D7-8616-26D0BD39C17A}">
      <dgm:prSet/>
      <dgm:spPr/>
      <dgm:t>
        <a:bodyPr/>
        <a:lstStyle/>
        <a:p>
          <a:endParaRPr lang="en-US"/>
        </a:p>
      </dgm:t>
    </dgm:pt>
    <dgm:pt modelId="{3AFC8EFE-FEAD-4BCF-AD8E-97EEF2B3BEFB}" type="pres">
      <dgm:prSet presAssocID="{261D1413-57E3-46A4-860F-F8761EDD43AB}" presName="layout" presStyleCnt="0">
        <dgm:presLayoutVars>
          <dgm:chMax/>
          <dgm:chPref/>
          <dgm:dir/>
          <dgm:animOne val="branch"/>
          <dgm:animLvl val="lvl"/>
          <dgm:resizeHandles/>
        </dgm:presLayoutVars>
      </dgm:prSet>
      <dgm:spPr/>
      <dgm:t>
        <a:bodyPr/>
        <a:lstStyle/>
        <a:p>
          <a:endParaRPr lang="en-US"/>
        </a:p>
      </dgm:t>
    </dgm:pt>
    <dgm:pt modelId="{98718D21-DA1A-4845-8C23-BF9DB7671340}" type="pres">
      <dgm:prSet presAssocID="{C5F8911A-4546-4B88-9F02-95879DECED0B}" presName="root" presStyleCnt="0">
        <dgm:presLayoutVars>
          <dgm:chMax/>
          <dgm:chPref val="4"/>
        </dgm:presLayoutVars>
      </dgm:prSet>
      <dgm:spPr/>
      <dgm:t>
        <a:bodyPr/>
        <a:lstStyle/>
        <a:p>
          <a:endParaRPr lang="en-US"/>
        </a:p>
      </dgm:t>
    </dgm:pt>
    <dgm:pt modelId="{805FC722-2AB6-4E4C-9001-D7D59851A51E}" type="pres">
      <dgm:prSet presAssocID="{C5F8911A-4546-4B88-9F02-95879DECED0B}" presName="rootComposite" presStyleCnt="0">
        <dgm:presLayoutVars/>
      </dgm:prSet>
      <dgm:spPr/>
      <dgm:t>
        <a:bodyPr/>
        <a:lstStyle/>
        <a:p>
          <a:endParaRPr lang="en-US"/>
        </a:p>
      </dgm:t>
    </dgm:pt>
    <dgm:pt modelId="{EA7EC888-101A-4CD1-A42B-EC6916021CA7}" type="pres">
      <dgm:prSet presAssocID="{C5F8911A-4546-4B88-9F02-95879DECED0B}" presName="rootText" presStyleLbl="node0" presStyleIdx="0" presStyleCnt="1" custScaleY="77583" custLinFactNeighborX="-1420" custLinFactNeighborY="-4548">
        <dgm:presLayoutVars>
          <dgm:chMax/>
          <dgm:chPref val="4"/>
        </dgm:presLayoutVars>
      </dgm:prSet>
      <dgm:spPr/>
      <dgm:t>
        <a:bodyPr/>
        <a:lstStyle/>
        <a:p>
          <a:endParaRPr lang="en-US"/>
        </a:p>
      </dgm:t>
    </dgm:pt>
    <dgm:pt modelId="{8F80458A-CD26-4298-A137-B4802D0D51DC}" type="pres">
      <dgm:prSet presAssocID="{C5F8911A-4546-4B88-9F02-95879DECED0B}" presName="childShape" presStyleCnt="0">
        <dgm:presLayoutVars>
          <dgm:chMax val="0"/>
          <dgm:chPref val="0"/>
        </dgm:presLayoutVars>
      </dgm:prSet>
      <dgm:spPr/>
      <dgm:t>
        <a:bodyPr/>
        <a:lstStyle/>
        <a:p>
          <a:endParaRPr lang="en-US"/>
        </a:p>
      </dgm:t>
    </dgm:pt>
    <dgm:pt modelId="{4872346C-D0BB-4E39-A490-53697769126E}" type="pres">
      <dgm:prSet presAssocID="{B2C3F256-DEF4-4510-A99F-B10A7FC10C0D}" presName="childComposite" presStyleCnt="0">
        <dgm:presLayoutVars>
          <dgm:chMax val="0"/>
          <dgm:chPref val="0"/>
        </dgm:presLayoutVars>
      </dgm:prSet>
      <dgm:spPr/>
      <dgm:t>
        <a:bodyPr/>
        <a:lstStyle/>
        <a:p>
          <a:endParaRPr lang="en-US"/>
        </a:p>
      </dgm:t>
    </dgm:pt>
    <dgm:pt modelId="{DCD0F584-1477-420B-A384-6B21AAB3995C}" type="pres">
      <dgm:prSet presAssocID="{B2C3F256-DEF4-4510-A99F-B10A7FC10C0D}" presName="Image"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3E74C074-7B13-4460-831D-1C41DE50DB75}" type="pres">
      <dgm:prSet presAssocID="{B2C3F256-DEF4-4510-A99F-B10A7FC10C0D}" presName="childText" presStyleLbl="lnNode1" presStyleIdx="0" presStyleCnt="2" custScaleY="85341">
        <dgm:presLayoutVars>
          <dgm:chMax val="0"/>
          <dgm:chPref val="0"/>
          <dgm:bulletEnabled val="1"/>
        </dgm:presLayoutVars>
      </dgm:prSet>
      <dgm:spPr/>
      <dgm:t>
        <a:bodyPr/>
        <a:lstStyle/>
        <a:p>
          <a:endParaRPr lang="en-US"/>
        </a:p>
      </dgm:t>
    </dgm:pt>
    <dgm:pt modelId="{C77C586D-16E0-4DEB-8A5D-E1870750E2BD}" type="pres">
      <dgm:prSet presAssocID="{C6C7E469-D560-42F0-A6BF-280B7A06B47E}" presName="childComposite" presStyleCnt="0">
        <dgm:presLayoutVars>
          <dgm:chMax val="0"/>
          <dgm:chPref val="0"/>
        </dgm:presLayoutVars>
      </dgm:prSet>
      <dgm:spPr/>
      <dgm:t>
        <a:bodyPr/>
        <a:lstStyle/>
        <a:p>
          <a:endParaRPr lang="en-US"/>
        </a:p>
      </dgm:t>
    </dgm:pt>
    <dgm:pt modelId="{601BE9C0-F6D1-4CC1-9D33-36A1CF7CB761}" type="pres">
      <dgm:prSet presAssocID="{C6C7E469-D560-42F0-A6BF-280B7A06B47E}" presName="Image"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F634AC95-EE2E-45CB-B832-585C171D96BD}" type="pres">
      <dgm:prSet presAssocID="{C6C7E469-D560-42F0-A6BF-280B7A06B47E}" presName="childText" presStyleLbl="lnNode1" presStyleIdx="1" presStyleCnt="2" custScaleY="85341">
        <dgm:presLayoutVars>
          <dgm:chMax val="0"/>
          <dgm:chPref val="0"/>
          <dgm:bulletEnabled val="1"/>
        </dgm:presLayoutVars>
      </dgm:prSet>
      <dgm:spPr/>
      <dgm:t>
        <a:bodyPr/>
        <a:lstStyle/>
        <a:p>
          <a:endParaRPr lang="en-US"/>
        </a:p>
      </dgm:t>
    </dgm:pt>
  </dgm:ptLst>
  <dgm:cxnLst>
    <dgm:cxn modelId="{0ABE364E-6030-4987-9C7C-39FC3C191BB6}" type="presOf" srcId="{261D1413-57E3-46A4-860F-F8761EDD43AB}" destId="{3AFC8EFE-FEAD-4BCF-AD8E-97EEF2B3BEFB}" srcOrd="0" destOrd="0" presId="urn:microsoft.com/office/officeart/2008/layout/PictureAccentList"/>
    <dgm:cxn modelId="{1E4F7929-B32D-43D4-8755-000C504C93E8}" srcId="{261D1413-57E3-46A4-860F-F8761EDD43AB}" destId="{C5F8911A-4546-4B88-9F02-95879DECED0B}" srcOrd="0" destOrd="0" parTransId="{7C92CD93-C494-4D5F-AF9A-367F13201E74}" sibTransId="{433A18AB-2410-4A90-A864-D829A4B97BFF}"/>
    <dgm:cxn modelId="{B1010683-023F-46D7-8616-26D0BD39C17A}" srcId="{C5F8911A-4546-4B88-9F02-95879DECED0B}" destId="{C6C7E469-D560-42F0-A6BF-280B7A06B47E}" srcOrd="1" destOrd="0" parTransId="{FF8D23D0-BA34-41D4-8179-3DEE9E53681A}" sibTransId="{E2D03274-BE6C-4048-8D87-79918AF2916C}"/>
    <dgm:cxn modelId="{A5965146-5C44-4AC2-B714-16CF6F5D3EED}" type="presOf" srcId="{B2C3F256-DEF4-4510-A99F-B10A7FC10C0D}" destId="{3E74C074-7B13-4460-831D-1C41DE50DB75}" srcOrd="0" destOrd="0" presId="urn:microsoft.com/office/officeart/2008/layout/PictureAccentList"/>
    <dgm:cxn modelId="{B7264ED0-281B-4890-B6D5-E02F3A369C68}" srcId="{C5F8911A-4546-4B88-9F02-95879DECED0B}" destId="{B2C3F256-DEF4-4510-A99F-B10A7FC10C0D}" srcOrd="0" destOrd="0" parTransId="{FB41CB63-1A21-4A31-B141-9379B2DC36E9}" sibTransId="{57E534B9-711B-4774-B16E-C72C848F6023}"/>
    <dgm:cxn modelId="{F574468E-D46F-463D-ACFE-8D0581BFBAC9}" type="presOf" srcId="{C6C7E469-D560-42F0-A6BF-280B7A06B47E}" destId="{F634AC95-EE2E-45CB-B832-585C171D96BD}" srcOrd="0" destOrd="0" presId="urn:microsoft.com/office/officeart/2008/layout/PictureAccentList"/>
    <dgm:cxn modelId="{291B1B3B-B922-4EE2-B6DE-E0963B85B4AC}" type="presOf" srcId="{C5F8911A-4546-4B88-9F02-95879DECED0B}" destId="{EA7EC888-101A-4CD1-A42B-EC6916021CA7}" srcOrd="0" destOrd="0" presId="urn:microsoft.com/office/officeart/2008/layout/PictureAccentList"/>
    <dgm:cxn modelId="{8BEFC503-5C03-4B5B-AE5E-85BB23B45A98}" type="presParOf" srcId="{3AFC8EFE-FEAD-4BCF-AD8E-97EEF2B3BEFB}" destId="{98718D21-DA1A-4845-8C23-BF9DB7671340}" srcOrd="0" destOrd="0" presId="urn:microsoft.com/office/officeart/2008/layout/PictureAccentList"/>
    <dgm:cxn modelId="{7EA29765-FDC8-4980-8172-EB5CF51D9A84}" type="presParOf" srcId="{98718D21-DA1A-4845-8C23-BF9DB7671340}" destId="{805FC722-2AB6-4E4C-9001-D7D59851A51E}" srcOrd="0" destOrd="0" presId="urn:microsoft.com/office/officeart/2008/layout/PictureAccentList"/>
    <dgm:cxn modelId="{0A51DF4C-FB96-4A80-B1F5-EB42D7A837DE}" type="presParOf" srcId="{805FC722-2AB6-4E4C-9001-D7D59851A51E}" destId="{EA7EC888-101A-4CD1-A42B-EC6916021CA7}" srcOrd="0" destOrd="0" presId="urn:microsoft.com/office/officeart/2008/layout/PictureAccentList"/>
    <dgm:cxn modelId="{21DD46B2-1646-4277-9811-90F908238468}" type="presParOf" srcId="{98718D21-DA1A-4845-8C23-BF9DB7671340}" destId="{8F80458A-CD26-4298-A137-B4802D0D51DC}" srcOrd="1" destOrd="0" presId="urn:microsoft.com/office/officeart/2008/layout/PictureAccentList"/>
    <dgm:cxn modelId="{F9A241C2-6AB0-46FA-B55B-69D3E01AB131}" type="presParOf" srcId="{8F80458A-CD26-4298-A137-B4802D0D51DC}" destId="{4872346C-D0BB-4E39-A490-53697769126E}" srcOrd="0" destOrd="0" presId="urn:microsoft.com/office/officeart/2008/layout/PictureAccentList"/>
    <dgm:cxn modelId="{7BD17AEE-D4BB-493F-8837-5341AB14AC93}" type="presParOf" srcId="{4872346C-D0BB-4E39-A490-53697769126E}" destId="{DCD0F584-1477-420B-A384-6B21AAB3995C}" srcOrd="0" destOrd="0" presId="urn:microsoft.com/office/officeart/2008/layout/PictureAccentList"/>
    <dgm:cxn modelId="{2DCECA15-38F7-47A1-882C-E98E63A09C5B}" type="presParOf" srcId="{4872346C-D0BB-4E39-A490-53697769126E}" destId="{3E74C074-7B13-4460-831D-1C41DE50DB75}" srcOrd="1" destOrd="0" presId="urn:microsoft.com/office/officeart/2008/layout/PictureAccentList"/>
    <dgm:cxn modelId="{83E0E19F-3A02-4F66-916D-A48507C4488A}" type="presParOf" srcId="{8F80458A-CD26-4298-A137-B4802D0D51DC}" destId="{C77C586D-16E0-4DEB-8A5D-E1870750E2BD}" srcOrd="1" destOrd="0" presId="urn:microsoft.com/office/officeart/2008/layout/PictureAccentList"/>
    <dgm:cxn modelId="{482E3F5D-021D-4CD5-B3B5-DE4C395BD922}" type="presParOf" srcId="{C77C586D-16E0-4DEB-8A5D-E1870750E2BD}" destId="{601BE9C0-F6D1-4CC1-9D33-36A1CF7CB761}" srcOrd="0" destOrd="0" presId="urn:microsoft.com/office/officeart/2008/layout/PictureAccentList"/>
    <dgm:cxn modelId="{63740169-EE81-49DF-901E-4E70CC2D37A6}" type="presParOf" srcId="{C77C586D-16E0-4DEB-8A5D-E1870750E2BD}" destId="{F634AC95-EE2E-45CB-B832-585C171D96BD}" srcOrd="1" destOrd="0" presId="urn:microsoft.com/office/officeart/2008/layout/Pictu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7B464D-D202-4B46-A339-2C4D1A6D145C}" type="doc">
      <dgm:prSet loTypeId="urn:microsoft.com/office/officeart/2005/8/layout/venn1" loCatId="relationship" qsTypeId="urn:microsoft.com/office/officeart/2005/8/quickstyle/3d4" qsCatId="3D" csTypeId="urn:microsoft.com/office/officeart/2005/8/colors/colorful3" csCatId="colorful" phldr="1"/>
      <dgm:spPr/>
    </dgm:pt>
    <dgm:pt modelId="{4EB1D436-3D7A-4E6B-B8FD-735870AFAC12}">
      <dgm:prSet phldrT="[Text]" custT="1"/>
      <dgm:spPr/>
      <dgm:t>
        <a:bodyPr/>
        <a:lstStyle/>
        <a:p>
          <a:r>
            <a:rPr lang="en-US" sz="1400" b="1" smtClean="0"/>
            <a:t>eSUB</a:t>
          </a:r>
          <a:endParaRPr lang="en-US" sz="1400" b="1" dirty="0"/>
        </a:p>
      </dgm:t>
    </dgm:pt>
    <dgm:pt modelId="{0B25BA18-AFCC-471E-9C9B-D8E43D51F243}" type="parTrans" cxnId="{A5EFD122-04A3-4D93-9F6E-6651ABC39816}">
      <dgm:prSet/>
      <dgm:spPr/>
      <dgm:t>
        <a:bodyPr/>
        <a:lstStyle/>
        <a:p>
          <a:endParaRPr lang="en-US" sz="1400" b="1">
            <a:solidFill>
              <a:schemeClr val="bg1"/>
            </a:solidFill>
          </a:endParaRPr>
        </a:p>
      </dgm:t>
    </dgm:pt>
    <dgm:pt modelId="{E2BE0093-AA7F-4D98-84F9-E5EB15C5DCC8}" type="sibTrans" cxnId="{A5EFD122-04A3-4D93-9F6E-6651ABC39816}">
      <dgm:prSet/>
      <dgm:spPr/>
      <dgm:t>
        <a:bodyPr/>
        <a:lstStyle/>
        <a:p>
          <a:endParaRPr lang="en-US" sz="1400" b="1">
            <a:solidFill>
              <a:schemeClr val="bg1"/>
            </a:solidFill>
          </a:endParaRPr>
        </a:p>
      </dgm:t>
    </dgm:pt>
    <dgm:pt modelId="{6B52BDE6-B22C-4D9E-84E5-7146819ACAB4}">
      <dgm:prSet phldrT="[Text]" custT="1"/>
      <dgm:spPr/>
      <dgm:t>
        <a:bodyPr/>
        <a:lstStyle/>
        <a:p>
          <a:r>
            <a:rPr lang="en-US" sz="1400" b="1" smtClean="0"/>
            <a:t>DSUR</a:t>
          </a:r>
          <a:endParaRPr lang="en-US" sz="1400" b="1" dirty="0"/>
        </a:p>
      </dgm:t>
    </dgm:pt>
    <dgm:pt modelId="{1F8D32B4-5823-467A-8F82-726696CEFCA1}" type="parTrans" cxnId="{509F919E-C2D8-4A86-B312-4978B2E2144B}">
      <dgm:prSet/>
      <dgm:spPr/>
      <dgm:t>
        <a:bodyPr/>
        <a:lstStyle/>
        <a:p>
          <a:endParaRPr lang="en-US" sz="1400" b="1">
            <a:solidFill>
              <a:schemeClr val="bg1"/>
            </a:solidFill>
          </a:endParaRPr>
        </a:p>
      </dgm:t>
    </dgm:pt>
    <dgm:pt modelId="{CA896FE7-EF87-44F9-AE06-BA55C5DB8DF3}" type="sibTrans" cxnId="{509F919E-C2D8-4A86-B312-4978B2E2144B}">
      <dgm:prSet/>
      <dgm:spPr/>
      <dgm:t>
        <a:bodyPr/>
        <a:lstStyle/>
        <a:p>
          <a:endParaRPr lang="en-US" sz="1400" b="1">
            <a:solidFill>
              <a:schemeClr val="bg1"/>
            </a:solidFill>
          </a:endParaRPr>
        </a:p>
      </dgm:t>
    </dgm:pt>
    <dgm:pt modelId="{D76AD2A7-3541-49CB-95EF-ACCF3D080568}">
      <dgm:prSet phldrT="[Text]" custT="1"/>
      <dgm:spPr/>
      <dgm:t>
        <a:bodyPr/>
        <a:lstStyle/>
        <a:p>
          <a:r>
            <a:rPr lang="en-US" sz="1400" b="1" smtClean="0"/>
            <a:t>SM</a:t>
          </a:r>
          <a:endParaRPr lang="en-US" sz="1400" b="1" dirty="0"/>
        </a:p>
      </dgm:t>
    </dgm:pt>
    <dgm:pt modelId="{657FE14E-6E59-475C-9393-B8E60D1563F5}" type="parTrans" cxnId="{F719682C-4BB7-4624-AC57-A7361285FA22}">
      <dgm:prSet/>
      <dgm:spPr/>
      <dgm:t>
        <a:bodyPr/>
        <a:lstStyle/>
        <a:p>
          <a:endParaRPr lang="en-US" sz="1400" b="1">
            <a:solidFill>
              <a:schemeClr val="bg1"/>
            </a:solidFill>
          </a:endParaRPr>
        </a:p>
      </dgm:t>
    </dgm:pt>
    <dgm:pt modelId="{8822B730-02E7-42B2-BF6F-FFB77863DCE9}" type="sibTrans" cxnId="{F719682C-4BB7-4624-AC57-A7361285FA22}">
      <dgm:prSet/>
      <dgm:spPr/>
      <dgm:t>
        <a:bodyPr/>
        <a:lstStyle/>
        <a:p>
          <a:endParaRPr lang="en-US" sz="1400" b="1">
            <a:solidFill>
              <a:schemeClr val="bg1"/>
            </a:solidFill>
          </a:endParaRPr>
        </a:p>
      </dgm:t>
    </dgm:pt>
    <dgm:pt modelId="{BE138E83-F34D-468A-9A17-7C48E73982B6}">
      <dgm:prSet custT="1"/>
      <dgm:spPr/>
      <dgm:t>
        <a:bodyPr/>
        <a:lstStyle/>
        <a:p>
          <a:r>
            <a:rPr lang="en-US" sz="1400" b="1" smtClean="0"/>
            <a:t>DSS</a:t>
          </a:r>
          <a:endParaRPr lang="en-US" sz="1400" b="1" dirty="0"/>
        </a:p>
      </dgm:t>
    </dgm:pt>
    <dgm:pt modelId="{D83CFF55-B279-49C0-910D-460ADAAFC160}" type="parTrans" cxnId="{7ADF6B94-0E65-4779-9DBB-52BE28538283}">
      <dgm:prSet/>
      <dgm:spPr/>
      <dgm:t>
        <a:bodyPr/>
        <a:lstStyle/>
        <a:p>
          <a:endParaRPr lang="en-US" sz="1400" b="1">
            <a:solidFill>
              <a:schemeClr val="bg1"/>
            </a:solidFill>
          </a:endParaRPr>
        </a:p>
      </dgm:t>
    </dgm:pt>
    <dgm:pt modelId="{19EA7413-DC55-4369-BD87-7C31E1C284AA}" type="sibTrans" cxnId="{7ADF6B94-0E65-4779-9DBB-52BE28538283}">
      <dgm:prSet/>
      <dgm:spPr/>
      <dgm:t>
        <a:bodyPr/>
        <a:lstStyle/>
        <a:p>
          <a:endParaRPr lang="en-US" sz="1400" b="1">
            <a:solidFill>
              <a:schemeClr val="bg1"/>
            </a:solidFill>
          </a:endParaRPr>
        </a:p>
      </dgm:t>
    </dgm:pt>
    <dgm:pt modelId="{0A2E245C-235D-4311-8934-F6E086E553D1}" type="pres">
      <dgm:prSet presAssocID="{097B464D-D202-4B46-A339-2C4D1A6D145C}" presName="compositeShape" presStyleCnt="0">
        <dgm:presLayoutVars>
          <dgm:chMax val="7"/>
          <dgm:dir/>
          <dgm:resizeHandles val="exact"/>
        </dgm:presLayoutVars>
      </dgm:prSet>
      <dgm:spPr/>
    </dgm:pt>
    <dgm:pt modelId="{114BCE42-9657-48E5-9E23-3A223A510815}" type="pres">
      <dgm:prSet presAssocID="{4EB1D436-3D7A-4E6B-B8FD-735870AFAC12}" presName="circ1" presStyleLbl="vennNode1" presStyleIdx="0" presStyleCnt="4"/>
      <dgm:spPr/>
      <dgm:t>
        <a:bodyPr/>
        <a:lstStyle/>
        <a:p>
          <a:endParaRPr lang="en-US"/>
        </a:p>
      </dgm:t>
    </dgm:pt>
    <dgm:pt modelId="{868238EB-893D-443E-9D97-62BB5CC846B0}" type="pres">
      <dgm:prSet presAssocID="{4EB1D436-3D7A-4E6B-B8FD-735870AFAC12}" presName="circ1Tx" presStyleLbl="revTx" presStyleIdx="0" presStyleCnt="0">
        <dgm:presLayoutVars>
          <dgm:chMax val="0"/>
          <dgm:chPref val="0"/>
          <dgm:bulletEnabled val="1"/>
        </dgm:presLayoutVars>
      </dgm:prSet>
      <dgm:spPr/>
      <dgm:t>
        <a:bodyPr/>
        <a:lstStyle/>
        <a:p>
          <a:endParaRPr lang="en-US"/>
        </a:p>
      </dgm:t>
    </dgm:pt>
    <dgm:pt modelId="{73F985AC-D0A4-4B44-BEFD-07F0988CEE78}" type="pres">
      <dgm:prSet presAssocID="{BE138E83-F34D-468A-9A17-7C48E73982B6}" presName="circ2" presStyleLbl="vennNode1" presStyleIdx="1" presStyleCnt="4" custLinFactNeighborX="-6204"/>
      <dgm:spPr/>
      <dgm:t>
        <a:bodyPr/>
        <a:lstStyle/>
        <a:p>
          <a:endParaRPr lang="en-IN"/>
        </a:p>
      </dgm:t>
    </dgm:pt>
    <dgm:pt modelId="{3A46F3E7-C017-4396-A4BD-4C64052A260D}" type="pres">
      <dgm:prSet presAssocID="{BE138E83-F34D-468A-9A17-7C48E73982B6}" presName="circ2Tx" presStyleLbl="revTx" presStyleIdx="0" presStyleCnt="0">
        <dgm:presLayoutVars>
          <dgm:chMax val="0"/>
          <dgm:chPref val="0"/>
          <dgm:bulletEnabled val="1"/>
        </dgm:presLayoutVars>
      </dgm:prSet>
      <dgm:spPr/>
      <dgm:t>
        <a:bodyPr/>
        <a:lstStyle/>
        <a:p>
          <a:endParaRPr lang="en-IN"/>
        </a:p>
      </dgm:t>
    </dgm:pt>
    <dgm:pt modelId="{3E8B8A25-F8BE-4B36-90F2-1C58C8017A9E}" type="pres">
      <dgm:prSet presAssocID="{6B52BDE6-B22C-4D9E-84E5-7146819ACAB4}" presName="circ3" presStyleLbl="vennNode1" presStyleIdx="2" presStyleCnt="4"/>
      <dgm:spPr/>
      <dgm:t>
        <a:bodyPr/>
        <a:lstStyle/>
        <a:p>
          <a:endParaRPr lang="en-IN"/>
        </a:p>
      </dgm:t>
    </dgm:pt>
    <dgm:pt modelId="{F4D939ED-CEF3-4BA8-801C-4F606E954DF2}" type="pres">
      <dgm:prSet presAssocID="{6B52BDE6-B22C-4D9E-84E5-7146819ACAB4}" presName="circ3Tx" presStyleLbl="revTx" presStyleIdx="0" presStyleCnt="0">
        <dgm:presLayoutVars>
          <dgm:chMax val="0"/>
          <dgm:chPref val="0"/>
          <dgm:bulletEnabled val="1"/>
        </dgm:presLayoutVars>
      </dgm:prSet>
      <dgm:spPr/>
      <dgm:t>
        <a:bodyPr/>
        <a:lstStyle/>
        <a:p>
          <a:endParaRPr lang="en-IN"/>
        </a:p>
      </dgm:t>
    </dgm:pt>
    <dgm:pt modelId="{89639182-5C0F-4D15-9CB0-ABD43128CB83}" type="pres">
      <dgm:prSet presAssocID="{D76AD2A7-3541-49CB-95EF-ACCF3D080568}" presName="circ4" presStyleLbl="vennNode1" presStyleIdx="3" presStyleCnt="4" custLinFactNeighborX="13959"/>
      <dgm:spPr/>
      <dgm:t>
        <a:bodyPr/>
        <a:lstStyle/>
        <a:p>
          <a:endParaRPr lang="en-IN"/>
        </a:p>
      </dgm:t>
    </dgm:pt>
    <dgm:pt modelId="{CE315177-7475-4D6A-B7BC-0698613D7511}" type="pres">
      <dgm:prSet presAssocID="{D76AD2A7-3541-49CB-95EF-ACCF3D080568}" presName="circ4Tx" presStyleLbl="revTx" presStyleIdx="0" presStyleCnt="0">
        <dgm:presLayoutVars>
          <dgm:chMax val="0"/>
          <dgm:chPref val="0"/>
          <dgm:bulletEnabled val="1"/>
        </dgm:presLayoutVars>
      </dgm:prSet>
      <dgm:spPr/>
      <dgm:t>
        <a:bodyPr/>
        <a:lstStyle/>
        <a:p>
          <a:endParaRPr lang="en-IN"/>
        </a:p>
      </dgm:t>
    </dgm:pt>
  </dgm:ptLst>
  <dgm:cxnLst>
    <dgm:cxn modelId="{8983D1E6-AA95-443A-B22D-F5714C049572}" type="presOf" srcId="{D76AD2A7-3541-49CB-95EF-ACCF3D080568}" destId="{CE315177-7475-4D6A-B7BC-0698613D7511}" srcOrd="1" destOrd="0" presId="urn:microsoft.com/office/officeart/2005/8/layout/venn1"/>
    <dgm:cxn modelId="{68383A89-A228-4559-8E6C-C7D972541A51}" type="presOf" srcId="{6B52BDE6-B22C-4D9E-84E5-7146819ACAB4}" destId="{F4D939ED-CEF3-4BA8-801C-4F606E954DF2}" srcOrd="1" destOrd="0" presId="urn:microsoft.com/office/officeart/2005/8/layout/venn1"/>
    <dgm:cxn modelId="{7ADF6B94-0E65-4779-9DBB-52BE28538283}" srcId="{097B464D-D202-4B46-A339-2C4D1A6D145C}" destId="{BE138E83-F34D-468A-9A17-7C48E73982B6}" srcOrd="1" destOrd="0" parTransId="{D83CFF55-B279-49C0-910D-460ADAAFC160}" sibTransId="{19EA7413-DC55-4369-BD87-7C31E1C284AA}"/>
    <dgm:cxn modelId="{F719682C-4BB7-4624-AC57-A7361285FA22}" srcId="{097B464D-D202-4B46-A339-2C4D1A6D145C}" destId="{D76AD2A7-3541-49CB-95EF-ACCF3D080568}" srcOrd="3" destOrd="0" parTransId="{657FE14E-6E59-475C-9393-B8E60D1563F5}" sibTransId="{8822B730-02E7-42B2-BF6F-FFB77863DCE9}"/>
    <dgm:cxn modelId="{63AEB4DE-9F08-49EB-8AE5-C8EA90EB8A96}" type="presOf" srcId="{D76AD2A7-3541-49CB-95EF-ACCF3D080568}" destId="{89639182-5C0F-4D15-9CB0-ABD43128CB83}" srcOrd="0" destOrd="0" presId="urn:microsoft.com/office/officeart/2005/8/layout/venn1"/>
    <dgm:cxn modelId="{EAE84FB5-2C70-4F51-9C3E-3A58BC1816AE}" type="presOf" srcId="{BE138E83-F34D-468A-9A17-7C48E73982B6}" destId="{73F985AC-D0A4-4B44-BEFD-07F0988CEE78}" srcOrd="0" destOrd="0" presId="urn:microsoft.com/office/officeart/2005/8/layout/venn1"/>
    <dgm:cxn modelId="{A5EFD122-04A3-4D93-9F6E-6651ABC39816}" srcId="{097B464D-D202-4B46-A339-2C4D1A6D145C}" destId="{4EB1D436-3D7A-4E6B-B8FD-735870AFAC12}" srcOrd="0" destOrd="0" parTransId="{0B25BA18-AFCC-471E-9C9B-D8E43D51F243}" sibTransId="{E2BE0093-AA7F-4D98-84F9-E5EB15C5DCC8}"/>
    <dgm:cxn modelId="{5BA92545-2B3D-4B08-80E2-D670FB0B17E4}" type="presOf" srcId="{BE138E83-F34D-468A-9A17-7C48E73982B6}" destId="{3A46F3E7-C017-4396-A4BD-4C64052A260D}" srcOrd="1" destOrd="0" presId="urn:microsoft.com/office/officeart/2005/8/layout/venn1"/>
    <dgm:cxn modelId="{2123B602-2679-4BDE-90CA-9C1EE66436CE}" type="presOf" srcId="{4EB1D436-3D7A-4E6B-B8FD-735870AFAC12}" destId="{114BCE42-9657-48E5-9E23-3A223A510815}" srcOrd="0" destOrd="0" presId="urn:microsoft.com/office/officeart/2005/8/layout/venn1"/>
    <dgm:cxn modelId="{A41215F1-FE7E-4B7E-9A2B-2628C5D436AC}" type="presOf" srcId="{4EB1D436-3D7A-4E6B-B8FD-735870AFAC12}" destId="{868238EB-893D-443E-9D97-62BB5CC846B0}" srcOrd="1" destOrd="0" presId="urn:microsoft.com/office/officeart/2005/8/layout/venn1"/>
    <dgm:cxn modelId="{58EC0CF9-760F-457B-A7A8-AC7F7BB50D90}" type="presOf" srcId="{6B52BDE6-B22C-4D9E-84E5-7146819ACAB4}" destId="{3E8B8A25-F8BE-4B36-90F2-1C58C8017A9E}" srcOrd="0" destOrd="0" presId="urn:microsoft.com/office/officeart/2005/8/layout/venn1"/>
    <dgm:cxn modelId="{509F919E-C2D8-4A86-B312-4978B2E2144B}" srcId="{097B464D-D202-4B46-A339-2C4D1A6D145C}" destId="{6B52BDE6-B22C-4D9E-84E5-7146819ACAB4}" srcOrd="2" destOrd="0" parTransId="{1F8D32B4-5823-467A-8F82-726696CEFCA1}" sibTransId="{CA896FE7-EF87-44F9-AE06-BA55C5DB8DF3}"/>
    <dgm:cxn modelId="{8A5E50ED-F4F5-47E7-A93C-7F1A2EACA343}" type="presOf" srcId="{097B464D-D202-4B46-A339-2C4D1A6D145C}" destId="{0A2E245C-235D-4311-8934-F6E086E553D1}" srcOrd="0" destOrd="0" presId="urn:microsoft.com/office/officeart/2005/8/layout/venn1"/>
    <dgm:cxn modelId="{13B1DCEC-73C8-4F47-A739-371D4D5CBB05}" type="presParOf" srcId="{0A2E245C-235D-4311-8934-F6E086E553D1}" destId="{114BCE42-9657-48E5-9E23-3A223A510815}" srcOrd="0" destOrd="0" presId="urn:microsoft.com/office/officeart/2005/8/layout/venn1"/>
    <dgm:cxn modelId="{16177F45-E829-451E-9680-8480E54655CF}" type="presParOf" srcId="{0A2E245C-235D-4311-8934-F6E086E553D1}" destId="{868238EB-893D-443E-9D97-62BB5CC846B0}" srcOrd="1" destOrd="0" presId="urn:microsoft.com/office/officeart/2005/8/layout/venn1"/>
    <dgm:cxn modelId="{A152C24E-B985-4107-ADD0-84ED064068A2}" type="presParOf" srcId="{0A2E245C-235D-4311-8934-F6E086E553D1}" destId="{73F985AC-D0A4-4B44-BEFD-07F0988CEE78}" srcOrd="2" destOrd="0" presId="urn:microsoft.com/office/officeart/2005/8/layout/venn1"/>
    <dgm:cxn modelId="{2748D8F7-3632-4420-A058-C274665853B6}" type="presParOf" srcId="{0A2E245C-235D-4311-8934-F6E086E553D1}" destId="{3A46F3E7-C017-4396-A4BD-4C64052A260D}" srcOrd="3" destOrd="0" presId="urn:microsoft.com/office/officeart/2005/8/layout/venn1"/>
    <dgm:cxn modelId="{4479B232-197B-4EA6-80AB-3DD633CF56E1}" type="presParOf" srcId="{0A2E245C-235D-4311-8934-F6E086E553D1}" destId="{3E8B8A25-F8BE-4B36-90F2-1C58C8017A9E}" srcOrd="4" destOrd="0" presId="urn:microsoft.com/office/officeart/2005/8/layout/venn1"/>
    <dgm:cxn modelId="{C2959913-1446-4861-87AA-D20ABCAF9E42}" type="presParOf" srcId="{0A2E245C-235D-4311-8934-F6E086E553D1}" destId="{F4D939ED-CEF3-4BA8-801C-4F606E954DF2}" srcOrd="5" destOrd="0" presId="urn:microsoft.com/office/officeart/2005/8/layout/venn1"/>
    <dgm:cxn modelId="{114D2C82-D20D-4B0C-AD1F-D4D4FBD818F6}" type="presParOf" srcId="{0A2E245C-235D-4311-8934-F6E086E553D1}" destId="{89639182-5C0F-4D15-9CB0-ABD43128CB83}" srcOrd="6" destOrd="0" presId="urn:microsoft.com/office/officeart/2005/8/layout/venn1"/>
    <dgm:cxn modelId="{460A1525-7585-431B-91B3-39BFB9D65331}" type="presParOf" srcId="{0A2E245C-235D-4311-8934-F6E086E553D1}" destId="{CE315177-7475-4D6A-B7BC-0698613D7511}" srcOrd="7"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3A90F5-0ACD-43DF-A4DB-5DFE6C625A37}" type="doc">
      <dgm:prSet loTypeId="urn:microsoft.com/office/officeart/2005/8/layout/vList6" loCatId="list" qsTypeId="urn:microsoft.com/office/officeart/2005/8/quickstyle/simple4" qsCatId="simple" csTypeId="urn:microsoft.com/office/officeart/2005/8/colors/colorful4" csCatId="colorful" phldr="1"/>
      <dgm:spPr/>
      <dgm:t>
        <a:bodyPr/>
        <a:lstStyle/>
        <a:p>
          <a:endParaRPr lang="en-US"/>
        </a:p>
      </dgm:t>
    </dgm:pt>
    <dgm:pt modelId="{B377D538-725B-40CB-835F-06B990A15AD2}">
      <dgm:prSet phldrT="[Text]" custT="1"/>
      <dgm:spPr/>
      <dgm:t>
        <a:bodyPr/>
        <a:lstStyle/>
        <a:p>
          <a:r>
            <a:rPr lang="en-US" sz="1400" b="1" dirty="0" smtClean="0">
              <a:latin typeface="+mj-lt"/>
              <a:cs typeface="Arial" pitchFamily="34" charset="0"/>
            </a:rPr>
            <a:t>Competitive Comp &amp; Benefits</a:t>
          </a:r>
          <a:endParaRPr lang="en-US" sz="1400" dirty="0"/>
        </a:p>
      </dgm:t>
    </dgm:pt>
    <dgm:pt modelId="{6BBD9EDA-D7BB-4899-930D-1E8FD5976FC0}" type="parTrans" cxnId="{003A541D-EA0F-46D8-81C7-2DDB8C8DF236}">
      <dgm:prSet/>
      <dgm:spPr/>
      <dgm:t>
        <a:bodyPr/>
        <a:lstStyle/>
        <a:p>
          <a:endParaRPr lang="en-US"/>
        </a:p>
      </dgm:t>
    </dgm:pt>
    <dgm:pt modelId="{592B9350-8871-4B2D-BA2F-87B3AF2B1E54}" type="sibTrans" cxnId="{003A541D-EA0F-46D8-81C7-2DDB8C8DF236}">
      <dgm:prSet/>
      <dgm:spPr/>
      <dgm:t>
        <a:bodyPr/>
        <a:lstStyle/>
        <a:p>
          <a:endParaRPr lang="en-US"/>
        </a:p>
      </dgm:t>
    </dgm:pt>
    <dgm:pt modelId="{B3D04FCB-AC7E-41A9-8F35-67C1745B2DD0}">
      <dgm:prSet phldrT="[Text]" custT="1"/>
      <dgm:spPr/>
      <dgm:t>
        <a:bodyPr anchor="ctr"/>
        <a:lstStyle/>
        <a:p>
          <a:r>
            <a:rPr lang="en-US" sz="1200" b="0" dirty="0" smtClean="0">
              <a:latin typeface="+mj-lt"/>
              <a:cs typeface="Arial" pitchFamily="34" charset="0"/>
            </a:rPr>
            <a:t>Compensation Benchmark via  Market Studies </a:t>
          </a:r>
          <a:endParaRPr lang="en-US" sz="1200" b="0" dirty="0"/>
        </a:p>
      </dgm:t>
    </dgm:pt>
    <dgm:pt modelId="{7A6827D9-F063-4032-9E58-063EB7DF3BFA}" type="parTrans" cxnId="{8BAFFF7F-70B2-4495-A018-EDE37240534A}">
      <dgm:prSet/>
      <dgm:spPr/>
      <dgm:t>
        <a:bodyPr/>
        <a:lstStyle/>
        <a:p>
          <a:endParaRPr lang="en-US"/>
        </a:p>
      </dgm:t>
    </dgm:pt>
    <dgm:pt modelId="{A4453537-A5E4-486C-898B-AB88F94E4EB4}" type="sibTrans" cxnId="{8BAFFF7F-70B2-4495-A018-EDE37240534A}">
      <dgm:prSet/>
      <dgm:spPr/>
      <dgm:t>
        <a:bodyPr/>
        <a:lstStyle/>
        <a:p>
          <a:endParaRPr lang="en-US"/>
        </a:p>
      </dgm:t>
    </dgm:pt>
    <dgm:pt modelId="{1099D278-A64E-4C94-9D71-42778F98F124}">
      <dgm:prSet phldrT="[Text]" custT="1"/>
      <dgm:spPr/>
      <dgm:t>
        <a:bodyPr anchor="ctr"/>
        <a:lstStyle/>
        <a:p>
          <a:r>
            <a:rPr lang="en-US" sz="1200" b="0" dirty="0" smtClean="0">
              <a:latin typeface="+mj-lt"/>
              <a:cs typeface="Arial" pitchFamily="34" charset="0"/>
            </a:rPr>
            <a:t>Differentiated Compensation based on Performance &amp; Job Complexity</a:t>
          </a:r>
          <a:endParaRPr lang="en-US" sz="1200" b="0" dirty="0"/>
        </a:p>
      </dgm:t>
    </dgm:pt>
    <dgm:pt modelId="{21B51F47-4C89-49D3-9992-E4A7A491BF92}" type="parTrans" cxnId="{470B3997-BE6B-41E7-9E84-4EDAE44E8970}">
      <dgm:prSet/>
      <dgm:spPr/>
      <dgm:t>
        <a:bodyPr/>
        <a:lstStyle/>
        <a:p>
          <a:endParaRPr lang="en-US"/>
        </a:p>
      </dgm:t>
    </dgm:pt>
    <dgm:pt modelId="{FEAAFE20-7593-47A5-ABD6-0B19EDD0F339}" type="sibTrans" cxnId="{470B3997-BE6B-41E7-9E84-4EDAE44E8970}">
      <dgm:prSet/>
      <dgm:spPr/>
      <dgm:t>
        <a:bodyPr/>
        <a:lstStyle/>
        <a:p>
          <a:endParaRPr lang="en-US"/>
        </a:p>
      </dgm:t>
    </dgm:pt>
    <dgm:pt modelId="{D175C973-3606-48C3-AC42-CF3F0277C150}">
      <dgm:prSet phldrT="[Text]" custT="1"/>
      <dgm:spPr/>
      <dgm:t>
        <a:bodyPr/>
        <a:lstStyle/>
        <a:p>
          <a:r>
            <a:rPr lang="en-US" sz="1400" b="1" dirty="0" smtClean="0">
              <a:latin typeface="+mj-lt"/>
              <a:cs typeface="Arial" pitchFamily="34" charset="0"/>
            </a:rPr>
            <a:t>Best in Class HR Policies</a:t>
          </a:r>
          <a:endParaRPr lang="en-US" sz="1400" dirty="0"/>
        </a:p>
      </dgm:t>
    </dgm:pt>
    <dgm:pt modelId="{74A79004-CFB0-45E2-BCDC-D32D27004704}" type="parTrans" cxnId="{D563CB21-62B0-4EEC-8725-4D02E8160579}">
      <dgm:prSet/>
      <dgm:spPr/>
      <dgm:t>
        <a:bodyPr/>
        <a:lstStyle/>
        <a:p>
          <a:endParaRPr lang="en-US"/>
        </a:p>
      </dgm:t>
    </dgm:pt>
    <dgm:pt modelId="{BB203EBB-F2C7-498B-A9D8-6193473BD4B8}" type="sibTrans" cxnId="{D563CB21-62B0-4EEC-8725-4D02E8160579}">
      <dgm:prSet/>
      <dgm:spPr/>
      <dgm:t>
        <a:bodyPr/>
        <a:lstStyle/>
        <a:p>
          <a:endParaRPr lang="en-US"/>
        </a:p>
      </dgm:t>
    </dgm:pt>
    <dgm:pt modelId="{1DCF1591-E85B-4C22-B3AA-66C0CAD4623C}">
      <dgm:prSet phldrT="[Text]" custT="1"/>
      <dgm:spPr/>
      <dgm:t>
        <a:bodyPr anchor="ctr"/>
        <a:lstStyle/>
        <a:p>
          <a:r>
            <a:rPr lang="en-US" sz="1200" b="0" dirty="0" smtClean="0">
              <a:latin typeface="+mj-lt"/>
              <a:cs typeface="Arial" pitchFamily="34" charset="0"/>
            </a:rPr>
            <a:t>Hi-Pot Program</a:t>
          </a:r>
          <a:endParaRPr lang="en-US" sz="1200" b="0" dirty="0"/>
        </a:p>
      </dgm:t>
    </dgm:pt>
    <dgm:pt modelId="{F5B66BC9-4972-4BB1-984A-8EFEC15716B0}" type="parTrans" cxnId="{A1468B77-5F9D-4272-85D2-636D3EF4F13E}">
      <dgm:prSet/>
      <dgm:spPr/>
      <dgm:t>
        <a:bodyPr/>
        <a:lstStyle/>
        <a:p>
          <a:endParaRPr lang="en-US"/>
        </a:p>
      </dgm:t>
    </dgm:pt>
    <dgm:pt modelId="{9E67C5BE-CC63-4FA2-BCC9-31D503FD42E3}" type="sibTrans" cxnId="{A1468B77-5F9D-4272-85D2-636D3EF4F13E}">
      <dgm:prSet/>
      <dgm:spPr/>
      <dgm:t>
        <a:bodyPr/>
        <a:lstStyle/>
        <a:p>
          <a:endParaRPr lang="en-US"/>
        </a:p>
      </dgm:t>
    </dgm:pt>
    <dgm:pt modelId="{D8BA1A3C-76F3-4F90-8962-90768B761649}">
      <dgm:prSet phldrT="[Text]" custT="1"/>
      <dgm:spPr/>
      <dgm:t>
        <a:bodyPr anchor="ctr"/>
        <a:lstStyle/>
        <a:p>
          <a:r>
            <a:rPr lang="en-US" sz="1200" b="0" dirty="0" smtClean="0">
              <a:latin typeface="+mj-lt"/>
              <a:cs typeface="Arial" pitchFamily="34" charset="0"/>
            </a:rPr>
            <a:t>Career Progression and Role Movement</a:t>
          </a:r>
          <a:endParaRPr lang="en-US" sz="1200" b="0" dirty="0"/>
        </a:p>
      </dgm:t>
    </dgm:pt>
    <dgm:pt modelId="{B1EA34C9-15AF-4B33-826C-6ACCB0AF660A}" type="parTrans" cxnId="{ED350697-ED34-4044-AB74-B1863D4E326A}">
      <dgm:prSet/>
      <dgm:spPr/>
      <dgm:t>
        <a:bodyPr/>
        <a:lstStyle/>
        <a:p>
          <a:endParaRPr lang="en-US"/>
        </a:p>
      </dgm:t>
    </dgm:pt>
    <dgm:pt modelId="{3E777CD2-1411-447B-B0B5-07FC4DCA2F6C}" type="sibTrans" cxnId="{ED350697-ED34-4044-AB74-B1863D4E326A}">
      <dgm:prSet/>
      <dgm:spPr/>
      <dgm:t>
        <a:bodyPr/>
        <a:lstStyle/>
        <a:p>
          <a:endParaRPr lang="en-US"/>
        </a:p>
      </dgm:t>
    </dgm:pt>
    <dgm:pt modelId="{A0F0C8AA-6F29-4B26-B6CC-6B93D9A4B10D}">
      <dgm:prSet phldrT="[Text]" custT="1"/>
      <dgm:spPr/>
      <dgm:t>
        <a:bodyPr/>
        <a:lstStyle/>
        <a:p>
          <a:r>
            <a:rPr lang="en-US" sz="1400" b="1" dirty="0" smtClean="0">
              <a:latin typeface="+mj-lt"/>
              <a:cs typeface="Arial" pitchFamily="34" charset="0"/>
            </a:rPr>
            <a:t>Employee Engagement </a:t>
          </a:r>
          <a:endParaRPr lang="en-US" sz="1400" dirty="0"/>
        </a:p>
      </dgm:t>
    </dgm:pt>
    <dgm:pt modelId="{BB1D42B9-6F74-41AC-B5C8-D6DB9BE214EE}" type="parTrans" cxnId="{7D463302-BDA8-4EF1-9891-FEA31ECD0724}">
      <dgm:prSet/>
      <dgm:spPr/>
      <dgm:t>
        <a:bodyPr/>
        <a:lstStyle/>
        <a:p>
          <a:endParaRPr lang="en-US"/>
        </a:p>
      </dgm:t>
    </dgm:pt>
    <dgm:pt modelId="{EE468E2E-12AA-4B96-A503-B42D2B6DC8B6}" type="sibTrans" cxnId="{7D463302-BDA8-4EF1-9891-FEA31ECD0724}">
      <dgm:prSet/>
      <dgm:spPr/>
      <dgm:t>
        <a:bodyPr/>
        <a:lstStyle/>
        <a:p>
          <a:endParaRPr lang="en-US"/>
        </a:p>
      </dgm:t>
    </dgm:pt>
    <dgm:pt modelId="{1FE3A906-BBA7-44DB-B7A0-16C52DADF4C9}">
      <dgm:prSet phldrT="[Text]" custT="1"/>
      <dgm:spPr/>
      <dgm:t>
        <a:bodyPr/>
        <a:lstStyle/>
        <a:p>
          <a:r>
            <a:rPr lang="en-US" sz="1400" b="1" smtClean="0">
              <a:latin typeface="+mj-lt"/>
              <a:cs typeface="Arial" pitchFamily="34" charset="0"/>
            </a:rPr>
            <a:t>Development Opportunities</a:t>
          </a:r>
          <a:endParaRPr lang="en-US" sz="1400" dirty="0"/>
        </a:p>
      </dgm:t>
    </dgm:pt>
    <dgm:pt modelId="{91C78833-A762-48AF-A1E8-52ED96809A85}" type="parTrans" cxnId="{2D034E2A-F7CF-41A0-96FB-14E1CC3A00B4}">
      <dgm:prSet/>
      <dgm:spPr/>
      <dgm:t>
        <a:bodyPr/>
        <a:lstStyle/>
        <a:p>
          <a:endParaRPr lang="en-US"/>
        </a:p>
      </dgm:t>
    </dgm:pt>
    <dgm:pt modelId="{D9EECE45-1178-4048-89C3-CE7A6AF571DE}" type="sibTrans" cxnId="{2D034E2A-F7CF-41A0-96FB-14E1CC3A00B4}">
      <dgm:prSet/>
      <dgm:spPr/>
      <dgm:t>
        <a:bodyPr/>
        <a:lstStyle/>
        <a:p>
          <a:endParaRPr lang="en-US"/>
        </a:p>
      </dgm:t>
    </dgm:pt>
    <dgm:pt modelId="{07B55861-6B4E-415C-9D09-0866A8E4E428}">
      <dgm:prSet phldrT="[Text]" custT="1"/>
      <dgm:spPr/>
      <dgm:t>
        <a:bodyPr anchor="ctr"/>
        <a:lstStyle/>
        <a:p>
          <a:r>
            <a:rPr lang="en-US" sz="1200" b="0" dirty="0" smtClean="0">
              <a:latin typeface="+mj-lt"/>
              <a:cs typeface="Arial" pitchFamily="34" charset="0"/>
            </a:rPr>
            <a:t>Variable Allowance aligned to Performance</a:t>
          </a:r>
          <a:endParaRPr lang="en-US" sz="1200" b="0" dirty="0"/>
        </a:p>
      </dgm:t>
    </dgm:pt>
    <dgm:pt modelId="{F53C4341-4A6E-4440-884F-AEEA714EF594}" type="parTrans" cxnId="{8860CBE9-D1E3-464B-A2B6-670E47341031}">
      <dgm:prSet/>
      <dgm:spPr/>
      <dgm:t>
        <a:bodyPr/>
        <a:lstStyle/>
        <a:p>
          <a:endParaRPr lang="en-US"/>
        </a:p>
      </dgm:t>
    </dgm:pt>
    <dgm:pt modelId="{D35198E2-B22E-420E-BE88-3B56344F755C}" type="sibTrans" cxnId="{8860CBE9-D1E3-464B-A2B6-670E47341031}">
      <dgm:prSet/>
      <dgm:spPr/>
      <dgm:t>
        <a:bodyPr/>
        <a:lstStyle/>
        <a:p>
          <a:endParaRPr lang="en-US"/>
        </a:p>
      </dgm:t>
    </dgm:pt>
    <dgm:pt modelId="{751EB6A7-4693-4425-8F30-0459EDB32008}">
      <dgm:prSet custT="1"/>
      <dgm:spPr/>
      <dgm:t>
        <a:bodyPr anchor="ctr"/>
        <a:lstStyle/>
        <a:p>
          <a:r>
            <a:rPr lang="en-US" sz="1200" b="0" dirty="0" smtClean="0">
              <a:latin typeface="+mj-lt"/>
              <a:cs typeface="Arial" pitchFamily="34" charset="0"/>
            </a:rPr>
            <a:t>Best in Industry Medical/Accident Insurance</a:t>
          </a:r>
          <a:endParaRPr lang="en-US" sz="1200" b="0" dirty="0"/>
        </a:p>
      </dgm:t>
    </dgm:pt>
    <dgm:pt modelId="{7B59AD15-CEFF-48A7-8927-5F0E7303A273}" type="parTrans" cxnId="{62A84A8B-AAEE-4B70-A808-695033732906}">
      <dgm:prSet/>
      <dgm:spPr/>
      <dgm:t>
        <a:bodyPr/>
        <a:lstStyle/>
        <a:p>
          <a:endParaRPr lang="en-US"/>
        </a:p>
      </dgm:t>
    </dgm:pt>
    <dgm:pt modelId="{F99D8067-4224-4E75-8964-0133AE8D3A5E}" type="sibTrans" cxnId="{62A84A8B-AAEE-4B70-A808-695033732906}">
      <dgm:prSet/>
      <dgm:spPr/>
      <dgm:t>
        <a:bodyPr/>
        <a:lstStyle/>
        <a:p>
          <a:endParaRPr lang="en-US"/>
        </a:p>
      </dgm:t>
    </dgm:pt>
    <dgm:pt modelId="{01FD3F1A-53CF-4C86-9D0D-8CE0EE886729}">
      <dgm:prSet custT="1"/>
      <dgm:spPr/>
      <dgm:t>
        <a:bodyPr anchor="ctr"/>
        <a:lstStyle/>
        <a:p>
          <a:r>
            <a:rPr lang="en-US" sz="1200" b="0" dirty="0" smtClean="0">
              <a:latin typeface="+mj-lt"/>
              <a:cs typeface="Arial" pitchFamily="34" charset="0"/>
            </a:rPr>
            <a:t>Sabbatical and Financial assistance for Higher Education </a:t>
          </a:r>
          <a:endParaRPr lang="en-US" sz="1200" b="0" dirty="0"/>
        </a:p>
      </dgm:t>
    </dgm:pt>
    <dgm:pt modelId="{8A82C6AB-1543-43A5-993C-07920ECAA445}" type="parTrans" cxnId="{91B5F85F-7B64-4B48-88A9-BA0092513F83}">
      <dgm:prSet/>
      <dgm:spPr/>
      <dgm:t>
        <a:bodyPr/>
        <a:lstStyle/>
        <a:p>
          <a:endParaRPr lang="en-US"/>
        </a:p>
      </dgm:t>
    </dgm:pt>
    <dgm:pt modelId="{CBD5820F-B8EA-4409-94D9-757142E9E26B}" type="sibTrans" cxnId="{91B5F85F-7B64-4B48-88A9-BA0092513F83}">
      <dgm:prSet/>
      <dgm:spPr/>
      <dgm:t>
        <a:bodyPr/>
        <a:lstStyle/>
        <a:p>
          <a:endParaRPr lang="en-US"/>
        </a:p>
      </dgm:t>
    </dgm:pt>
    <dgm:pt modelId="{4088989D-1CBE-411E-974F-05657BBF0EE3}">
      <dgm:prSet custT="1"/>
      <dgm:spPr/>
      <dgm:t>
        <a:bodyPr anchor="ctr"/>
        <a:lstStyle/>
        <a:p>
          <a:r>
            <a:rPr lang="en-US" sz="1200" b="0" dirty="0" smtClean="0">
              <a:latin typeface="+mj-lt"/>
              <a:cs typeface="Arial" pitchFamily="34" charset="0"/>
            </a:rPr>
            <a:t>Well structured Promotion Policy</a:t>
          </a:r>
          <a:endParaRPr lang="en-US" sz="1200" b="0" dirty="0"/>
        </a:p>
      </dgm:t>
    </dgm:pt>
    <dgm:pt modelId="{35221DA9-ECCC-455E-8A9D-D2EAD823AC6E}" type="parTrans" cxnId="{A4868010-36BA-44B4-8224-21C67CD26215}">
      <dgm:prSet/>
      <dgm:spPr/>
      <dgm:t>
        <a:bodyPr/>
        <a:lstStyle/>
        <a:p>
          <a:endParaRPr lang="en-US"/>
        </a:p>
      </dgm:t>
    </dgm:pt>
    <dgm:pt modelId="{F7DDCFAB-4532-45E6-901E-5DC91C224534}" type="sibTrans" cxnId="{A4868010-36BA-44B4-8224-21C67CD26215}">
      <dgm:prSet/>
      <dgm:spPr/>
      <dgm:t>
        <a:bodyPr/>
        <a:lstStyle/>
        <a:p>
          <a:endParaRPr lang="en-US"/>
        </a:p>
      </dgm:t>
    </dgm:pt>
    <dgm:pt modelId="{BE3D51E3-F153-47A7-9791-22C9E6BDB76D}">
      <dgm:prSet custT="1"/>
      <dgm:spPr/>
      <dgm:t>
        <a:bodyPr anchor="ctr"/>
        <a:lstStyle/>
        <a:p>
          <a:r>
            <a:rPr lang="en-US" sz="1200" b="0" dirty="0" smtClean="0">
              <a:latin typeface="+mj-lt"/>
              <a:cs typeface="Arial" pitchFamily="34" charset="0"/>
            </a:rPr>
            <a:t>Regular Communication</a:t>
          </a:r>
          <a:endParaRPr lang="en-US" sz="1200" b="0" dirty="0"/>
        </a:p>
      </dgm:t>
    </dgm:pt>
    <dgm:pt modelId="{AA04B531-2154-4CD4-BDE1-923D3FC51CBC}" type="parTrans" cxnId="{3C4C7F61-58D1-4E5E-B2C0-A31D54C37D1F}">
      <dgm:prSet/>
      <dgm:spPr/>
      <dgm:t>
        <a:bodyPr/>
        <a:lstStyle/>
        <a:p>
          <a:endParaRPr lang="en-US"/>
        </a:p>
      </dgm:t>
    </dgm:pt>
    <dgm:pt modelId="{C8FBBE34-58E7-4891-844A-A7D03938998B}" type="sibTrans" cxnId="{3C4C7F61-58D1-4E5E-B2C0-A31D54C37D1F}">
      <dgm:prSet/>
      <dgm:spPr/>
      <dgm:t>
        <a:bodyPr/>
        <a:lstStyle/>
        <a:p>
          <a:endParaRPr lang="en-US"/>
        </a:p>
      </dgm:t>
    </dgm:pt>
    <dgm:pt modelId="{21493CE9-6F25-418B-AAAC-E4E05199622D}">
      <dgm:prSet custT="1"/>
      <dgm:spPr/>
      <dgm:t>
        <a:bodyPr anchor="ctr"/>
        <a:lstStyle/>
        <a:p>
          <a:r>
            <a:rPr lang="en-US" sz="1200" b="0" dirty="0" smtClean="0">
              <a:latin typeface="+mj-lt"/>
              <a:cs typeface="Arial" pitchFamily="34" charset="0"/>
            </a:rPr>
            <a:t>Associate Catalyst Program</a:t>
          </a:r>
          <a:endParaRPr lang="en-US" sz="1200" b="0" dirty="0"/>
        </a:p>
      </dgm:t>
    </dgm:pt>
    <dgm:pt modelId="{190F5B34-1B56-4ADF-ADD4-E19F4308F33B}" type="parTrans" cxnId="{629F7E93-0428-4A5E-A068-601DAC51C87C}">
      <dgm:prSet/>
      <dgm:spPr/>
      <dgm:t>
        <a:bodyPr/>
        <a:lstStyle/>
        <a:p>
          <a:endParaRPr lang="en-US"/>
        </a:p>
      </dgm:t>
    </dgm:pt>
    <dgm:pt modelId="{1BAF1183-1C1D-40AA-9207-49F1F7345BEE}" type="sibTrans" cxnId="{629F7E93-0428-4A5E-A068-601DAC51C87C}">
      <dgm:prSet/>
      <dgm:spPr/>
      <dgm:t>
        <a:bodyPr/>
        <a:lstStyle/>
        <a:p>
          <a:endParaRPr lang="en-US"/>
        </a:p>
      </dgm:t>
    </dgm:pt>
    <dgm:pt modelId="{62F2F0EB-BF37-4456-80D5-C310A1A6E4DD}">
      <dgm:prSet custT="1"/>
      <dgm:spPr/>
      <dgm:t>
        <a:bodyPr anchor="ctr"/>
        <a:lstStyle/>
        <a:p>
          <a:r>
            <a:rPr lang="en-US" sz="1200" b="0" dirty="0" smtClean="0">
              <a:latin typeface="+mj-lt"/>
              <a:cs typeface="Arial" pitchFamily="34" charset="0"/>
            </a:rPr>
            <a:t>Effective Grievance handling</a:t>
          </a:r>
          <a:endParaRPr lang="en-US" sz="1200" b="0" dirty="0"/>
        </a:p>
      </dgm:t>
    </dgm:pt>
    <dgm:pt modelId="{93DBB34E-8640-4154-B9F9-3A0102EAC22C}" type="parTrans" cxnId="{9D3F148E-8D59-4720-A1F3-7C55D0058BAB}">
      <dgm:prSet/>
      <dgm:spPr/>
      <dgm:t>
        <a:bodyPr/>
        <a:lstStyle/>
        <a:p>
          <a:endParaRPr lang="en-US"/>
        </a:p>
      </dgm:t>
    </dgm:pt>
    <dgm:pt modelId="{23C21842-A8E7-4D8E-9102-CCB747795B1F}" type="sibTrans" cxnId="{9D3F148E-8D59-4720-A1F3-7C55D0058BAB}">
      <dgm:prSet/>
      <dgm:spPr/>
      <dgm:t>
        <a:bodyPr/>
        <a:lstStyle/>
        <a:p>
          <a:endParaRPr lang="en-US"/>
        </a:p>
      </dgm:t>
    </dgm:pt>
    <dgm:pt modelId="{F6EEA8F8-289A-487B-9501-27E2249107F4}">
      <dgm:prSet custT="1"/>
      <dgm:spPr/>
      <dgm:t>
        <a:bodyPr anchor="ctr"/>
        <a:lstStyle/>
        <a:p>
          <a:r>
            <a:rPr lang="en-US" sz="1200" b="0" dirty="0" smtClean="0">
              <a:latin typeface="+mj-lt"/>
              <a:cs typeface="Arial" pitchFamily="34" charset="0"/>
            </a:rPr>
            <a:t>CSR initiatives</a:t>
          </a:r>
          <a:endParaRPr lang="en-US" sz="1200" b="0" dirty="0"/>
        </a:p>
      </dgm:t>
    </dgm:pt>
    <dgm:pt modelId="{B71D60AF-5EB5-4CAC-A96B-75287004A9E7}" type="parTrans" cxnId="{EBCED1BB-8227-44C0-A376-19DC25318CEE}">
      <dgm:prSet/>
      <dgm:spPr/>
      <dgm:t>
        <a:bodyPr/>
        <a:lstStyle/>
        <a:p>
          <a:endParaRPr lang="en-US"/>
        </a:p>
      </dgm:t>
    </dgm:pt>
    <dgm:pt modelId="{16BB6F8C-AB12-4C71-9775-BC4C7C7E641C}" type="sibTrans" cxnId="{EBCED1BB-8227-44C0-A376-19DC25318CEE}">
      <dgm:prSet/>
      <dgm:spPr/>
      <dgm:t>
        <a:bodyPr/>
        <a:lstStyle/>
        <a:p>
          <a:endParaRPr lang="en-US"/>
        </a:p>
      </dgm:t>
    </dgm:pt>
    <dgm:pt modelId="{3FAA897A-F004-4B7F-847A-A407D6C55534}">
      <dgm:prSet phldrT="[Text]" custT="1"/>
      <dgm:spPr/>
      <dgm:t>
        <a:bodyPr anchor="ctr"/>
        <a:lstStyle/>
        <a:p>
          <a:r>
            <a:rPr lang="en-US" sz="1200" b="0" dirty="0" smtClean="0">
              <a:latin typeface="+mj-lt"/>
              <a:cs typeface="Arial" pitchFamily="34" charset="0"/>
            </a:rPr>
            <a:t>Domain Academy</a:t>
          </a:r>
          <a:endParaRPr lang="en-US" sz="1200" b="0" dirty="0"/>
        </a:p>
      </dgm:t>
    </dgm:pt>
    <dgm:pt modelId="{9AAA24C4-A5B9-4B64-93B1-832BEE2F54E5}" type="parTrans" cxnId="{DC281F0A-B7AC-43DD-9FD2-0E69BAFC17B5}">
      <dgm:prSet/>
      <dgm:spPr/>
      <dgm:t>
        <a:bodyPr/>
        <a:lstStyle/>
        <a:p>
          <a:endParaRPr lang="en-US"/>
        </a:p>
      </dgm:t>
    </dgm:pt>
    <dgm:pt modelId="{08D44F04-A226-4841-A8DF-9F63A1BEF215}" type="sibTrans" cxnId="{DC281F0A-B7AC-43DD-9FD2-0E69BAFC17B5}">
      <dgm:prSet/>
      <dgm:spPr/>
      <dgm:t>
        <a:bodyPr/>
        <a:lstStyle/>
        <a:p>
          <a:endParaRPr lang="en-US"/>
        </a:p>
      </dgm:t>
    </dgm:pt>
    <dgm:pt modelId="{013FC760-873E-47FD-BD03-FCB7DBCA103D}" type="pres">
      <dgm:prSet presAssocID="{F03A90F5-0ACD-43DF-A4DB-5DFE6C625A37}" presName="Name0" presStyleCnt="0">
        <dgm:presLayoutVars>
          <dgm:dir/>
          <dgm:animLvl val="lvl"/>
          <dgm:resizeHandles/>
        </dgm:presLayoutVars>
      </dgm:prSet>
      <dgm:spPr/>
      <dgm:t>
        <a:bodyPr/>
        <a:lstStyle/>
        <a:p>
          <a:endParaRPr lang="en-US"/>
        </a:p>
      </dgm:t>
    </dgm:pt>
    <dgm:pt modelId="{BB3DCB9B-C3AD-4E18-AD57-6608E87ACFB9}" type="pres">
      <dgm:prSet presAssocID="{B377D538-725B-40CB-835F-06B990A15AD2}" presName="linNode" presStyleCnt="0"/>
      <dgm:spPr/>
      <dgm:t>
        <a:bodyPr/>
        <a:lstStyle/>
        <a:p>
          <a:endParaRPr lang="en-US"/>
        </a:p>
      </dgm:t>
    </dgm:pt>
    <dgm:pt modelId="{380C591A-1F27-4CD4-8074-81EF5003C477}" type="pres">
      <dgm:prSet presAssocID="{B377D538-725B-40CB-835F-06B990A15AD2}" presName="parentShp" presStyleLbl="node1" presStyleIdx="0" presStyleCnt="4" custScaleX="77616" custScaleY="61677">
        <dgm:presLayoutVars>
          <dgm:bulletEnabled val="1"/>
        </dgm:presLayoutVars>
      </dgm:prSet>
      <dgm:spPr/>
      <dgm:t>
        <a:bodyPr/>
        <a:lstStyle/>
        <a:p>
          <a:endParaRPr lang="en-US"/>
        </a:p>
      </dgm:t>
    </dgm:pt>
    <dgm:pt modelId="{368C67FB-E8EF-482E-8F88-0D120C966213}" type="pres">
      <dgm:prSet presAssocID="{B377D538-725B-40CB-835F-06B990A15AD2}" presName="childShp" presStyleLbl="bgAccFollowNode1" presStyleIdx="0" presStyleCnt="4">
        <dgm:presLayoutVars>
          <dgm:bulletEnabled val="1"/>
        </dgm:presLayoutVars>
      </dgm:prSet>
      <dgm:spPr/>
      <dgm:t>
        <a:bodyPr/>
        <a:lstStyle/>
        <a:p>
          <a:endParaRPr lang="en-US"/>
        </a:p>
      </dgm:t>
    </dgm:pt>
    <dgm:pt modelId="{A5DD4CF4-9EA6-4A3D-81B0-38DBA06C5AFD}" type="pres">
      <dgm:prSet presAssocID="{592B9350-8871-4B2D-BA2F-87B3AF2B1E54}" presName="spacing" presStyleCnt="0"/>
      <dgm:spPr/>
      <dgm:t>
        <a:bodyPr/>
        <a:lstStyle/>
        <a:p>
          <a:endParaRPr lang="en-US"/>
        </a:p>
      </dgm:t>
    </dgm:pt>
    <dgm:pt modelId="{0EC5D9B2-0E4C-4A7C-8D67-0DADBE2CD17B}" type="pres">
      <dgm:prSet presAssocID="{D175C973-3606-48C3-AC42-CF3F0277C150}" presName="linNode" presStyleCnt="0"/>
      <dgm:spPr/>
      <dgm:t>
        <a:bodyPr/>
        <a:lstStyle/>
        <a:p>
          <a:endParaRPr lang="en-US"/>
        </a:p>
      </dgm:t>
    </dgm:pt>
    <dgm:pt modelId="{72FAB666-6F31-441F-87FC-C35282A2986F}" type="pres">
      <dgm:prSet presAssocID="{D175C973-3606-48C3-AC42-CF3F0277C150}" presName="parentShp" presStyleLbl="node1" presStyleIdx="1" presStyleCnt="4" custScaleX="77616" custScaleY="61677">
        <dgm:presLayoutVars>
          <dgm:bulletEnabled val="1"/>
        </dgm:presLayoutVars>
      </dgm:prSet>
      <dgm:spPr/>
      <dgm:t>
        <a:bodyPr/>
        <a:lstStyle/>
        <a:p>
          <a:endParaRPr lang="en-US"/>
        </a:p>
      </dgm:t>
    </dgm:pt>
    <dgm:pt modelId="{78E62F12-3C67-48C7-8F4C-03A17A67C3BE}" type="pres">
      <dgm:prSet presAssocID="{D175C973-3606-48C3-AC42-CF3F0277C150}" presName="childShp" presStyleLbl="bgAccFollowNode1" presStyleIdx="1" presStyleCnt="4">
        <dgm:presLayoutVars>
          <dgm:bulletEnabled val="1"/>
        </dgm:presLayoutVars>
      </dgm:prSet>
      <dgm:spPr/>
      <dgm:t>
        <a:bodyPr/>
        <a:lstStyle/>
        <a:p>
          <a:endParaRPr lang="en-US"/>
        </a:p>
      </dgm:t>
    </dgm:pt>
    <dgm:pt modelId="{7C05AE50-4E61-4E88-B53F-7B9010D6448C}" type="pres">
      <dgm:prSet presAssocID="{BB203EBB-F2C7-498B-A9D8-6193473BD4B8}" presName="spacing" presStyleCnt="0"/>
      <dgm:spPr/>
      <dgm:t>
        <a:bodyPr/>
        <a:lstStyle/>
        <a:p>
          <a:endParaRPr lang="en-US"/>
        </a:p>
      </dgm:t>
    </dgm:pt>
    <dgm:pt modelId="{6F807E66-E1CC-4211-8A20-4D4010CF0352}" type="pres">
      <dgm:prSet presAssocID="{A0F0C8AA-6F29-4B26-B6CC-6B93D9A4B10D}" presName="linNode" presStyleCnt="0"/>
      <dgm:spPr/>
      <dgm:t>
        <a:bodyPr/>
        <a:lstStyle/>
        <a:p>
          <a:endParaRPr lang="en-US"/>
        </a:p>
      </dgm:t>
    </dgm:pt>
    <dgm:pt modelId="{E06C171A-B69A-4551-A7D2-9FDE79081C6F}" type="pres">
      <dgm:prSet presAssocID="{A0F0C8AA-6F29-4B26-B6CC-6B93D9A4B10D}" presName="parentShp" presStyleLbl="node1" presStyleIdx="2" presStyleCnt="4" custScaleX="77616" custScaleY="61677">
        <dgm:presLayoutVars>
          <dgm:bulletEnabled val="1"/>
        </dgm:presLayoutVars>
      </dgm:prSet>
      <dgm:spPr/>
      <dgm:t>
        <a:bodyPr/>
        <a:lstStyle/>
        <a:p>
          <a:endParaRPr lang="en-US"/>
        </a:p>
      </dgm:t>
    </dgm:pt>
    <dgm:pt modelId="{4669956D-FEAE-4153-AE49-78622904BD33}" type="pres">
      <dgm:prSet presAssocID="{A0F0C8AA-6F29-4B26-B6CC-6B93D9A4B10D}" presName="childShp" presStyleLbl="bgAccFollowNode1" presStyleIdx="2" presStyleCnt="4">
        <dgm:presLayoutVars>
          <dgm:bulletEnabled val="1"/>
        </dgm:presLayoutVars>
      </dgm:prSet>
      <dgm:spPr/>
      <dgm:t>
        <a:bodyPr/>
        <a:lstStyle/>
        <a:p>
          <a:endParaRPr lang="en-US"/>
        </a:p>
      </dgm:t>
    </dgm:pt>
    <dgm:pt modelId="{7ADE2B9C-C88C-44C3-98CE-1A3745B1BEAC}" type="pres">
      <dgm:prSet presAssocID="{EE468E2E-12AA-4B96-A503-B42D2B6DC8B6}" presName="spacing" presStyleCnt="0"/>
      <dgm:spPr/>
      <dgm:t>
        <a:bodyPr/>
        <a:lstStyle/>
        <a:p>
          <a:endParaRPr lang="en-US"/>
        </a:p>
      </dgm:t>
    </dgm:pt>
    <dgm:pt modelId="{5B03E712-D449-46E7-AB04-83FA94B49582}" type="pres">
      <dgm:prSet presAssocID="{1FE3A906-BBA7-44DB-B7A0-16C52DADF4C9}" presName="linNode" presStyleCnt="0"/>
      <dgm:spPr/>
      <dgm:t>
        <a:bodyPr/>
        <a:lstStyle/>
        <a:p>
          <a:endParaRPr lang="en-US"/>
        </a:p>
      </dgm:t>
    </dgm:pt>
    <dgm:pt modelId="{047CC477-876E-49E9-9827-4C4CE8E01891}" type="pres">
      <dgm:prSet presAssocID="{1FE3A906-BBA7-44DB-B7A0-16C52DADF4C9}" presName="parentShp" presStyleLbl="node1" presStyleIdx="3" presStyleCnt="4" custScaleX="77616" custScaleY="61677">
        <dgm:presLayoutVars>
          <dgm:bulletEnabled val="1"/>
        </dgm:presLayoutVars>
      </dgm:prSet>
      <dgm:spPr/>
      <dgm:t>
        <a:bodyPr/>
        <a:lstStyle/>
        <a:p>
          <a:endParaRPr lang="en-US"/>
        </a:p>
      </dgm:t>
    </dgm:pt>
    <dgm:pt modelId="{67B481C0-BB00-45C2-9DD1-2FBCE6CBE0A1}" type="pres">
      <dgm:prSet presAssocID="{1FE3A906-BBA7-44DB-B7A0-16C52DADF4C9}" presName="childShp" presStyleLbl="bgAccFollowNode1" presStyleIdx="3" presStyleCnt="4">
        <dgm:presLayoutVars>
          <dgm:bulletEnabled val="1"/>
        </dgm:presLayoutVars>
      </dgm:prSet>
      <dgm:spPr/>
      <dgm:t>
        <a:bodyPr/>
        <a:lstStyle/>
        <a:p>
          <a:endParaRPr lang="en-US"/>
        </a:p>
      </dgm:t>
    </dgm:pt>
  </dgm:ptLst>
  <dgm:cxnLst>
    <dgm:cxn modelId="{56A70F72-1395-4690-ADB8-A7609018D811}" type="presOf" srcId="{BE3D51E3-F153-47A7-9791-22C9E6BDB76D}" destId="{4669956D-FEAE-4153-AE49-78622904BD33}" srcOrd="0" destOrd="0" presId="urn:microsoft.com/office/officeart/2005/8/layout/vList6"/>
    <dgm:cxn modelId="{9D3F148E-8D59-4720-A1F3-7C55D0058BAB}" srcId="{A0F0C8AA-6F29-4B26-B6CC-6B93D9A4B10D}" destId="{62F2F0EB-BF37-4456-80D5-C310A1A6E4DD}" srcOrd="2" destOrd="0" parTransId="{93DBB34E-8640-4154-B9F9-3A0102EAC22C}" sibTransId="{23C21842-A8E7-4D8E-9102-CCB747795B1F}"/>
    <dgm:cxn modelId="{09CF882A-7AC3-492B-A663-5344639F9131}" type="presOf" srcId="{1099D278-A64E-4C94-9D71-42778F98F124}" destId="{368C67FB-E8EF-482E-8F88-0D120C966213}" srcOrd="0" destOrd="1" presId="urn:microsoft.com/office/officeart/2005/8/layout/vList6"/>
    <dgm:cxn modelId="{470B3997-BE6B-41E7-9E84-4EDAE44E8970}" srcId="{B377D538-725B-40CB-835F-06B990A15AD2}" destId="{1099D278-A64E-4C94-9D71-42778F98F124}" srcOrd="1" destOrd="0" parTransId="{21B51F47-4C89-49D3-9992-E4A7A491BF92}" sibTransId="{FEAAFE20-7593-47A5-ABD6-0B19EDD0F339}"/>
    <dgm:cxn modelId="{BC08B073-1E52-4FE0-A672-973B784354E1}" type="presOf" srcId="{1DCF1591-E85B-4C22-B3AA-66C0CAD4623C}" destId="{67B481C0-BB00-45C2-9DD1-2FBCE6CBE0A1}" srcOrd="0" destOrd="0" presId="urn:microsoft.com/office/officeart/2005/8/layout/vList6"/>
    <dgm:cxn modelId="{629F7E93-0428-4A5E-A068-601DAC51C87C}" srcId="{A0F0C8AA-6F29-4B26-B6CC-6B93D9A4B10D}" destId="{21493CE9-6F25-418B-AAAC-E4E05199622D}" srcOrd="1" destOrd="0" parTransId="{190F5B34-1B56-4ADF-ADD4-E19F4308F33B}" sibTransId="{1BAF1183-1C1D-40AA-9207-49F1F7345BEE}"/>
    <dgm:cxn modelId="{8BAFFF7F-70B2-4495-A018-EDE37240534A}" srcId="{B377D538-725B-40CB-835F-06B990A15AD2}" destId="{B3D04FCB-AC7E-41A9-8F35-67C1745B2DD0}" srcOrd="0" destOrd="0" parTransId="{7A6827D9-F063-4032-9E58-063EB7DF3BFA}" sibTransId="{A4453537-A5E4-486C-898B-AB88F94E4EB4}"/>
    <dgm:cxn modelId="{0CC34AA5-F983-444E-A1C0-715BFCB43063}" type="presOf" srcId="{F6EEA8F8-289A-487B-9501-27E2249107F4}" destId="{4669956D-FEAE-4153-AE49-78622904BD33}" srcOrd="0" destOrd="3" presId="urn:microsoft.com/office/officeart/2005/8/layout/vList6"/>
    <dgm:cxn modelId="{DC281F0A-B7AC-43DD-9FD2-0E69BAFC17B5}" srcId="{1FE3A906-BBA7-44DB-B7A0-16C52DADF4C9}" destId="{3FAA897A-F004-4B7F-847A-A407D6C55534}" srcOrd="2" destOrd="0" parTransId="{9AAA24C4-A5B9-4B64-93B1-832BEE2F54E5}" sibTransId="{08D44F04-A226-4841-A8DF-9F63A1BEF215}"/>
    <dgm:cxn modelId="{484AF854-77F3-4D86-A87D-66E3BE5CDB55}" type="presOf" srcId="{D8BA1A3C-76F3-4F90-8962-90768B761649}" destId="{67B481C0-BB00-45C2-9DD1-2FBCE6CBE0A1}" srcOrd="0" destOrd="1" presId="urn:microsoft.com/office/officeart/2005/8/layout/vList6"/>
    <dgm:cxn modelId="{A1468B77-5F9D-4272-85D2-636D3EF4F13E}" srcId="{1FE3A906-BBA7-44DB-B7A0-16C52DADF4C9}" destId="{1DCF1591-E85B-4C22-B3AA-66C0CAD4623C}" srcOrd="0" destOrd="0" parTransId="{F5B66BC9-4972-4BB1-984A-8EFEC15716B0}" sibTransId="{9E67C5BE-CC63-4FA2-BCC9-31D503FD42E3}"/>
    <dgm:cxn modelId="{A4868010-36BA-44B4-8224-21C67CD26215}" srcId="{D175C973-3606-48C3-AC42-CF3F0277C150}" destId="{4088989D-1CBE-411E-974F-05657BBF0EE3}" srcOrd="2" destOrd="0" parTransId="{35221DA9-ECCC-455E-8A9D-D2EAD823AC6E}" sibTransId="{F7DDCFAB-4532-45E6-901E-5DC91C224534}"/>
    <dgm:cxn modelId="{8860CBE9-D1E3-464B-A2B6-670E47341031}" srcId="{B377D538-725B-40CB-835F-06B990A15AD2}" destId="{07B55861-6B4E-415C-9D09-0866A8E4E428}" srcOrd="2" destOrd="0" parTransId="{F53C4341-4A6E-4440-884F-AEEA714EF594}" sibTransId="{D35198E2-B22E-420E-BE88-3B56344F755C}"/>
    <dgm:cxn modelId="{C665D8BA-CE14-41A8-8EA1-878D511A93CF}" type="presOf" srcId="{A0F0C8AA-6F29-4B26-B6CC-6B93D9A4B10D}" destId="{E06C171A-B69A-4551-A7D2-9FDE79081C6F}" srcOrd="0" destOrd="0" presId="urn:microsoft.com/office/officeart/2005/8/layout/vList6"/>
    <dgm:cxn modelId="{77E22794-1830-4BD9-AABC-0180F2B35E30}" type="presOf" srcId="{B377D538-725B-40CB-835F-06B990A15AD2}" destId="{380C591A-1F27-4CD4-8074-81EF5003C477}" srcOrd="0" destOrd="0" presId="urn:microsoft.com/office/officeart/2005/8/layout/vList6"/>
    <dgm:cxn modelId="{3C4C7F61-58D1-4E5E-B2C0-A31D54C37D1F}" srcId="{A0F0C8AA-6F29-4B26-B6CC-6B93D9A4B10D}" destId="{BE3D51E3-F153-47A7-9791-22C9E6BDB76D}" srcOrd="0" destOrd="0" parTransId="{AA04B531-2154-4CD4-BDE1-923D3FC51CBC}" sibTransId="{C8FBBE34-58E7-4891-844A-A7D03938998B}"/>
    <dgm:cxn modelId="{A7AE46A8-8D2B-431B-BFC6-EB73635726AA}" type="presOf" srcId="{F03A90F5-0ACD-43DF-A4DB-5DFE6C625A37}" destId="{013FC760-873E-47FD-BD03-FCB7DBCA103D}" srcOrd="0" destOrd="0" presId="urn:microsoft.com/office/officeart/2005/8/layout/vList6"/>
    <dgm:cxn modelId="{122BF14F-9629-45D5-AD06-9359A8F28CBA}" type="presOf" srcId="{3FAA897A-F004-4B7F-847A-A407D6C55534}" destId="{67B481C0-BB00-45C2-9DD1-2FBCE6CBE0A1}" srcOrd="0" destOrd="2" presId="urn:microsoft.com/office/officeart/2005/8/layout/vList6"/>
    <dgm:cxn modelId="{D563CB21-62B0-4EEC-8725-4D02E8160579}" srcId="{F03A90F5-0ACD-43DF-A4DB-5DFE6C625A37}" destId="{D175C973-3606-48C3-AC42-CF3F0277C150}" srcOrd="1" destOrd="0" parTransId="{74A79004-CFB0-45E2-BCDC-D32D27004704}" sibTransId="{BB203EBB-F2C7-498B-A9D8-6193473BD4B8}"/>
    <dgm:cxn modelId="{ED350697-ED34-4044-AB74-B1863D4E326A}" srcId="{1FE3A906-BBA7-44DB-B7A0-16C52DADF4C9}" destId="{D8BA1A3C-76F3-4F90-8962-90768B761649}" srcOrd="1" destOrd="0" parTransId="{B1EA34C9-15AF-4B33-826C-6ACCB0AF660A}" sibTransId="{3E777CD2-1411-447B-B0B5-07FC4DCA2F6C}"/>
    <dgm:cxn modelId="{91B5F85F-7B64-4B48-88A9-BA0092513F83}" srcId="{D175C973-3606-48C3-AC42-CF3F0277C150}" destId="{01FD3F1A-53CF-4C86-9D0D-8CE0EE886729}" srcOrd="1" destOrd="0" parTransId="{8A82C6AB-1543-43A5-993C-07920ECAA445}" sibTransId="{CBD5820F-B8EA-4409-94D9-757142E9E26B}"/>
    <dgm:cxn modelId="{2A952602-B3D1-448E-A7C1-058A50368CC7}" type="presOf" srcId="{07B55861-6B4E-415C-9D09-0866A8E4E428}" destId="{368C67FB-E8EF-482E-8F88-0D120C966213}" srcOrd="0" destOrd="2" presId="urn:microsoft.com/office/officeart/2005/8/layout/vList6"/>
    <dgm:cxn modelId="{DC1DD2FA-0F6A-4CF3-ABD1-84FBBE9FB8F8}" type="presOf" srcId="{1FE3A906-BBA7-44DB-B7A0-16C52DADF4C9}" destId="{047CC477-876E-49E9-9827-4C4CE8E01891}" srcOrd="0" destOrd="0" presId="urn:microsoft.com/office/officeart/2005/8/layout/vList6"/>
    <dgm:cxn modelId="{4C1AF2CE-C576-40D3-898A-ED159853A0EA}" type="presOf" srcId="{B3D04FCB-AC7E-41A9-8F35-67C1745B2DD0}" destId="{368C67FB-E8EF-482E-8F88-0D120C966213}" srcOrd="0" destOrd="0" presId="urn:microsoft.com/office/officeart/2005/8/layout/vList6"/>
    <dgm:cxn modelId="{303D37B9-8A3D-450B-9AE8-46E3C16B94A8}" type="presOf" srcId="{21493CE9-6F25-418B-AAAC-E4E05199622D}" destId="{4669956D-FEAE-4153-AE49-78622904BD33}" srcOrd="0" destOrd="1" presId="urn:microsoft.com/office/officeart/2005/8/layout/vList6"/>
    <dgm:cxn modelId="{2D034E2A-F7CF-41A0-96FB-14E1CC3A00B4}" srcId="{F03A90F5-0ACD-43DF-A4DB-5DFE6C625A37}" destId="{1FE3A906-BBA7-44DB-B7A0-16C52DADF4C9}" srcOrd="3" destOrd="0" parTransId="{91C78833-A762-48AF-A1E8-52ED96809A85}" sibTransId="{D9EECE45-1178-4048-89C3-CE7A6AF571DE}"/>
    <dgm:cxn modelId="{0A66F468-56FD-40BE-A9DB-A67C52D8F2B7}" type="presOf" srcId="{751EB6A7-4693-4425-8F30-0459EDB32008}" destId="{78E62F12-3C67-48C7-8F4C-03A17A67C3BE}" srcOrd="0" destOrd="0" presId="urn:microsoft.com/office/officeart/2005/8/layout/vList6"/>
    <dgm:cxn modelId="{003A541D-EA0F-46D8-81C7-2DDB8C8DF236}" srcId="{F03A90F5-0ACD-43DF-A4DB-5DFE6C625A37}" destId="{B377D538-725B-40CB-835F-06B990A15AD2}" srcOrd="0" destOrd="0" parTransId="{6BBD9EDA-D7BB-4899-930D-1E8FD5976FC0}" sibTransId="{592B9350-8871-4B2D-BA2F-87B3AF2B1E54}"/>
    <dgm:cxn modelId="{F41C748D-3A92-4910-B0EA-4320CB6D92C1}" type="presOf" srcId="{01FD3F1A-53CF-4C86-9D0D-8CE0EE886729}" destId="{78E62F12-3C67-48C7-8F4C-03A17A67C3BE}" srcOrd="0" destOrd="1" presId="urn:microsoft.com/office/officeart/2005/8/layout/vList6"/>
    <dgm:cxn modelId="{EB6DCEAB-366F-4E51-BB00-17C5DAC47391}" type="presOf" srcId="{62F2F0EB-BF37-4456-80D5-C310A1A6E4DD}" destId="{4669956D-FEAE-4153-AE49-78622904BD33}" srcOrd="0" destOrd="2" presId="urn:microsoft.com/office/officeart/2005/8/layout/vList6"/>
    <dgm:cxn modelId="{EBCED1BB-8227-44C0-A376-19DC25318CEE}" srcId="{A0F0C8AA-6F29-4B26-B6CC-6B93D9A4B10D}" destId="{F6EEA8F8-289A-487B-9501-27E2249107F4}" srcOrd="3" destOrd="0" parTransId="{B71D60AF-5EB5-4CAC-A96B-75287004A9E7}" sibTransId="{16BB6F8C-AB12-4C71-9775-BC4C7C7E641C}"/>
    <dgm:cxn modelId="{D9312FDB-6BB9-4FD0-BA0F-08A1CFBC6CB2}" type="presOf" srcId="{4088989D-1CBE-411E-974F-05657BBF0EE3}" destId="{78E62F12-3C67-48C7-8F4C-03A17A67C3BE}" srcOrd="0" destOrd="2" presId="urn:microsoft.com/office/officeart/2005/8/layout/vList6"/>
    <dgm:cxn modelId="{62A84A8B-AAEE-4B70-A808-695033732906}" srcId="{D175C973-3606-48C3-AC42-CF3F0277C150}" destId="{751EB6A7-4693-4425-8F30-0459EDB32008}" srcOrd="0" destOrd="0" parTransId="{7B59AD15-CEFF-48A7-8927-5F0E7303A273}" sibTransId="{F99D8067-4224-4E75-8964-0133AE8D3A5E}"/>
    <dgm:cxn modelId="{AE46A118-125B-44E8-9BFE-D9520898FAC7}" type="presOf" srcId="{D175C973-3606-48C3-AC42-CF3F0277C150}" destId="{72FAB666-6F31-441F-87FC-C35282A2986F}" srcOrd="0" destOrd="0" presId="urn:microsoft.com/office/officeart/2005/8/layout/vList6"/>
    <dgm:cxn modelId="{7D463302-BDA8-4EF1-9891-FEA31ECD0724}" srcId="{F03A90F5-0ACD-43DF-A4DB-5DFE6C625A37}" destId="{A0F0C8AA-6F29-4B26-B6CC-6B93D9A4B10D}" srcOrd="2" destOrd="0" parTransId="{BB1D42B9-6F74-41AC-B5C8-D6DB9BE214EE}" sibTransId="{EE468E2E-12AA-4B96-A503-B42D2B6DC8B6}"/>
    <dgm:cxn modelId="{C83523CD-325E-4BEC-9F92-89DB68B25713}" type="presParOf" srcId="{013FC760-873E-47FD-BD03-FCB7DBCA103D}" destId="{BB3DCB9B-C3AD-4E18-AD57-6608E87ACFB9}" srcOrd="0" destOrd="0" presId="urn:microsoft.com/office/officeart/2005/8/layout/vList6"/>
    <dgm:cxn modelId="{2B117B8F-6E6A-4DE0-AD88-BDFCF09E1A3E}" type="presParOf" srcId="{BB3DCB9B-C3AD-4E18-AD57-6608E87ACFB9}" destId="{380C591A-1F27-4CD4-8074-81EF5003C477}" srcOrd="0" destOrd="0" presId="urn:microsoft.com/office/officeart/2005/8/layout/vList6"/>
    <dgm:cxn modelId="{C343966D-338F-4CBE-A6F5-DCBA3CC4AA5D}" type="presParOf" srcId="{BB3DCB9B-C3AD-4E18-AD57-6608E87ACFB9}" destId="{368C67FB-E8EF-482E-8F88-0D120C966213}" srcOrd="1" destOrd="0" presId="urn:microsoft.com/office/officeart/2005/8/layout/vList6"/>
    <dgm:cxn modelId="{77998710-9C66-4A96-A7EE-6A116E30A03E}" type="presParOf" srcId="{013FC760-873E-47FD-BD03-FCB7DBCA103D}" destId="{A5DD4CF4-9EA6-4A3D-81B0-38DBA06C5AFD}" srcOrd="1" destOrd="0" presId="urn:microsoft.com/office/officeart/2005/8/layout/vList6"/>
    <dgm:cxn modelId="{8C39F3D9-493B-4E02-9DCB-089240D9A478}" type="presParOf" srcId="{013FC760-873E-47FD-BD03-FCB7DBCA103D}" destId="{0EC5D9B2-0E4C-4A7C-8D67-0DADBE2CD17B}" srcOrd="2" destOrd="0" presId="urn:microsoft.com/office/officeart/2005/8/layout/vList6"/>
    <dgm:cxn modelId="{44A44C39-E190-45A0-861E-2151E4C33B5C}" type="presParOf" srcId="{0EC5D9B2-0E4C-4A7C-8D67-0DADBE2CD17B}" destId="{72FAB666-6F31-441F-87FC-C35282A2986F}" srcOrd="0" destOrd="0" presId="urn:microsoft.com/office/officeart/2005/8/layout/vList6"/>
    <dgm:cxn modelId="{9F524FB8-DE74-4E26-9601-87BDEABE6937}" type="presParOf" srcId="{0EC5D9B2-0E4C-4A7C-8D67-0DADBE2CD17B}" destId="{78E62F12-3C67-48C7-8F4C-03A17A67C3BE}" srcOrd="1" destOrd="0" presId="urn:microsoft.com/office/officeart/2005/8/layout/vList6"/>
    <dgm:cxn modelId="{3944F1D1-58B4-4645-B2A5-C4F97D9A5820}" type="presParOf" srcId="{013FC760-873E-47FD-BD03-FCB7DBCA103D}" destId="{7C05AE50-4E61-4E88-B53F-7B9010D6448C}" srcOrd="3" destOrd="0" presId="urn:microsoft.com/office/officeart/2005/8/layout/vList6"/>
    <dgm:cxn modelId="{48D06B19-4426-45CA-8367-F3B34BAEB225}" type="presParOf" srcId="{013FC760-873E-47FD-BD03-FCB7DBCA103D}" destId="{6F807E66-E1CC-4211-8A20-4D4010CF0352}" srcOrd="4" destOrd="0" presId="urn:microsoft.com/office/officeart/2005/8/layout/vList6"/>
    <dgm:cxn modelId="{7084F269-0098-4178-A54B-AD1F7E1FA793}" type="presParOf" srcId="{6F807E66-E1CC-4211-8A20-4D4010CF0352}" destId="{E06C171A-B69A-4551-A7D2-9FDE79081C6F}" srcOrd="0" destOrd="0" presId="urn:microsoft.com/office/officeart/2005/8/layout/vList6"/>
    <dgm:cxn modelId="{245C3AED-3649-4CB4-8DE8-959FC0924DD6}" type="presParOf" srcId="{6F807E66-E1CC-4211-8A20-4D4010CF0352}" destId="{4669956D-FEAE-4153-AE49-78622904BD33}" srcOrd="1" destOrd="0" presId="urn:microsoft.com/office/officeart/2005/8/layout/vList6"/>
    <dgm:cxn modelId="{BD4318E5-C668-4ED6-B14E-AA3A1D90DD6D}" type="presParOf" srcId="{013FC760-873E-47FD-BD03-FCB7DBCA103D}" destId="{7ADE2B9C-C88C-44C3-98CE-1A3745B1BEAC}" srcOrd="5" destOrd="0" presId="urn:microsoft.com/office/officeart/2005/8/layout/vList6"/>
    <dgm:cxn modelId="{6699D30B-59CE-4E3C-A749-630425768AA7}" type="presParOf" srcId="{013FC760-873E-47FD-BD03-FCB7DBCA103D}" destId="{5B03E712-D449-46E7-AB04-83FA94B49582}" srcOrd="6" destOrd="0" presId="urn:microsoft.com/office/officeart/2005/8/layout/vList6"/>
    <dgm:cxn modelId="{A0921CB1-EB0C-4E9D-883A-79217852B1B9}" type="presParOf" srcId="{5B03E712-D449-46E7-AB04-83FA94B49582}" destId="{047CC477-876E-49E9-9827-4C4CE8E01891}" srcOrd="0" destOrd="0" presId="urn:microsoft.com/office/officeart/2005/8/layout/vList6"/>
    <dgm:cxn modelId="{7C99C280-3F04-4CA2-874D-3BA0275250DD}" type="presParOf" srcId="{5B03E712-D449-46E7-AB04-83FA94B49582}" destId="{67B481C0-BB00-45C2-9DD1-2FBCE6CBE0A1}"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BFF773-0D40-448F-8567-942666967A73}" type="doc">
      <dgm:prSet loTypeId="urn:microsoft.com/office/officeart/2005/8/layout/hProcess9" loCatId="process" qsTypeId="urn:microsoft.com/office/officeart/2005/8/quickstyle/simple1" qsCatId="simple" csTypeId="urn:microsoft.com/office/officeart/2005/8/colors/colorful1" csCatId="colorful" phldr="1"/>
      <dgm:spPr/>
    </dgm:pt>
    <dgm:pt modelId="{F12C906F-1CAE-4764-829F-0119CB12F275}">
      <dgm:prSet phldrT="[Text]" custT="1"/>
      <dgm:spPr/>
      <dgm:t>
        <a:bodyPr/>
        <a:lstStyle/>
        <a:p>
          <a:r>
            <a:rPr lang="en-US" sz="1200" dirty="0" smtClean="0"/>
            <a:t>Receipt of Annotated CRF </a:t>
          </a:r>
          <a:endParaRPr lang="en-US" sz="1200" dirty="0"/>
        </a:p>
      </dgm:t>
    </dgm:pt>
    <dgm:pt modelId="{DF8BC51E-98F4-47B9-AE96-7ECF7AB74F24}" type="parTrans" cxnId="{FE6A7108-D2F9-4E18-9DC9-5ABDD4CB88ED}">
      <dgm:prSet/>
      <dgm:spPr/>
      <dgm:t>
        <a:bodyPr/>
        <a:lstStyle/>
        <a:p>
          <a:endParaRPr lang="en-US" sz="1200"/>
        </a:p>
      </dgm:t>
    </dgm:pt>
    <dgm:pt modelId="{41952F4E-8D32-4933-8327-16949E40ACE3}" type="sibTrans" cxnId="{FE6A7108-D2F9-4E18-9DC9-5ABDD4CB88ED}">
      <dgm:prSet/>
      <dgm:spPr/>
      <dgm:t>
        <a:bodyPr/>
        <a:lstStyle/>
        <a:p>
          <a:endParaRPr lang="en-US" sz="1200"/>
        </a:p>
      </dgm:t>
    </dgm:pt>
    <dgm:pt modelId="{48AACD08-475F-47F3-BE29-991760096599}">
      <dgm:prSet phldrT="[Text]" custT="1"/>
      <dgm:spPr/>
      <dgm:t>
        <a:bodyPr/>
        <a:lstStyle/>
        <a:p>
          <a:r>
            <a:rPr lang="en-US" sz="1200" dirty="0" smtClean="0"/>
            <a:t>Extract End Points and Variables</a:t>
          </a:r>
          <a:endParaRPr lang="en-US" sz="1200" dirty="0"/>
        </a:p>
      </dgm:t>
    </dgm:pt>
    <dgm:pt modelId="{BD23A93A-9D8F-47EB-8C0D-56D29F52D7BE}" type="parTrans" cxnId="{209F0007-E77C-40A4-874A-4C1C918A10C7}">
      <dgm:prSet/>
      <dgm:spPr/>
      <dgm:t>
        <a:bodyPr/>
        <a:lstStyle/>
        <a:p>
          <a:endParaRPr lang="en-US" sz="1200"/>
        </a:p>
      </dgm:t>
    </dgm:pt>
    <dgm:pt modelId="{41D702A0-0F01-4E13-AB82-5E84C1D1C9EB}" type="sibTrans" cxnId="{209F0007-E77C-40A4-874A-4C1C918A10C7}">
      <dgm:prSet/>
      <dgm:spPr/>
      <dgm:t>
        <a:bodyPr/>
        <a:lstStyle/>
        <a:p>
          <a:endParaRPr lang="en-US" sz="1200"/>
        </a:p>
      </dgm:t>
    </dgm:pt>
    <dgm:pt modelId="{6333963D-3B61-4323-A482-9A9368BBFA79}">
      <dgm:prSet phldrT="[Text]" custT="1"/>
      <dgm:spPr/>
      <dgm:t>
        <a:bodyPr/>
        <a:lstStyle/>
        <a:p>
          <a:r>
            <a:rPr lang="en-US" sz="1200" dirty="0" smtClean="0"/>
            <a:t>Suggest Domain and named Entities</a:t>
          </a:r>
          <a:endParaRPr lang="en-US" sz="1200" dirty="0"/>
        </a:p>
      </dgm:t>
    </dgm:pt>
    <dgm:pt modelId="{999E5137-1DFA-4D8B-AB22-9D781E920925}" type="parTrans" cxnId="{D771E63B-F911-4CA0-92C6-8745BB6E88A1}">
      <dgm:prSet/>
      <dgm:spPr/>
      <dgm:t>
        <a:bodyPr/>
        <a:lstStyle/>
        <a:p>
          <a:endParaRPr lang="en-US" sz="1200"/>
        </a:p>
      </dgm:t>
    </dgm:pt>
    <dgm:pt modelId="{56274641-E712-4FE1-876D-C3E7A0221B14}" type="sibTrans" cxnId="{D771E63B-F911-4CA0-92C6-8745BB6E88A1}">
      <dgm:prSet/>
      <dgm:spPr/>
      <dgm:t>
        <a:bodyPr/>
        <a:lstStyle/>
        <a:p>
          <a:endParaRPr lang="en-US" sz="1200"/>
        </a:p>
      </dgm:t>
    </dgm:pt>
    <dgm:pt modelId="{4CA7DC6E-9584-4BB9-9E41-83D41083C9E1}">
      <dgm:prSet phldrT="[Text]" custT="1"/>
      <dgm:spPr/>
      <dgm:t>
        <a:bodyPr/>
        <a:lstStyle/>
        <a:p>
          <a:r>
            <a:rPr lang="en-US" sz="1200" dirty="0" smtClean="0"/>
            <a:t>Use Business Rules to Map STDM Specifications </a:t>
          </a:r>
          <a:endParaRPr lang="en-US" sz="1200" dirty="0"/>
        </a:p>
      </dgm:t>
    </dgm:pt>
    <dgm:pt modelId="{A85C9567-A85D-4CBD-896B-1E12C43AEE6A}" type="parTrans" cxnId="{0BF51B61-0FE9-4502-95EA-9139ED0B04E0}">
      <dgm:prSet/>
      <dgm:spPr/>
      <dgm:t>
        <a:bodyPr/>
        <a:lstStyle/>
        <a:p>
          <a:endParaRPr lang="en-US" sz="1200"/>
        </a:p>
      </dgm:t>
    </dgm:pt>
    <dgm:pt modelId="{587B3354-9E41-49A0-AD2C-5D15C93FBC7D}" type="sibTrans" cxnId="{0BF51B61-0FE9-4502-95EA-9139ED0B04E0}">
      <dgm:prSet/>
      <dgm:spPr/>
      <dgm:t>
        <a:bodyPr/>
        <a:lstStyle/>
        <a:p>
          <a:endParaRPr lang="en-US" sz="1200"/>
        </a:p>
      </dgm:t>
    </dgm:pt>
    <dgm:pt modelId="{3F63C158-10D7-4889-84F2-7F2FD83A0A9B}">
      <dgm:prSet phldrT="[Text]" custT="1"/>
      <dgm:spPr/>
      <dgm:t>
        <a:bodyPr/>
        <a:lstStyle/>
        <a:p>
          <a:r>
            <a:rPr lang="en-US" sz="1200" dirty="0" smtClean="0"/>
            <a:t>Populate and Save Mappings/ Feedback for learning</a:t>
          </a:r>
          <a:endParaRPr lang="en-US" sz="1200" dirty="0"/>
        </a:p>
      </dgm:t>
    </dgm:pt>
    <dgm:pt modelId="{4A94EB9D-4D68-48A4-9C14-2ED50C640517}" type="parTrans" cxnId="{247C1C65-E24F-4870-8671-D082A7AF01F5}">
      <dgm:prSet/>
      <dgm:spPr/>
      <dgm:t>
        <a:bodyPr/>
        <a:lstStyle/>
        <a:p>
          <a:endParaRPr lang="en-US" sz="1200"/>
        </a:p>
      </dgm:t>
    </dgm:pt>
    <dgm:pt modelId="{00996592-CD1A-4781-8B1B-7EEE79304A10}" type="sibTrans" cxnId="{247C1C65-E24F-4870-8671-D082A7AF01F5}">
      <dgm:prSet/>
      <dgm:spPr/>
      <dgm:t>
        <a:bodyPr/>
        <a:lstStyle/>
        <a:p>
          <a:endParaRPr lang="en-US" sz="1200"/>
        </a:p>
      </dgm:t>
    </dgm:pt>
    <dgm:pt modelId="{4029DB23-1298-405B-9B79-419EE14D3A17}">
      <dgm:prSet phldrT="[Text]" custT="1"/>
      <dgm:spPr/>
      <dgm:t>
        <a:bodyPr/>
        <a:lstStyle/>
        <a:p>
          <a:r>
            <a:rPr lang="en-US" sz="1200" dirty="0" smtClean="0"/>
            <a:t>Export STDM Mappings for SAS procedures</a:t>
          </a:r>
          <a:endParaRPr lang="en-US" sz="1200" dirty="0"/>
        </a:p>
      </dgm:t>
    </dgm:pt>
    <dgm:pt modelId="{92EB4131-EE1A-4AC9-9BEA-3C89B07ED067}" type="sibTrans" cxnId="{C0F4315A-9E41-41C1-A156-FFD6E9A6B403}">
      <dgm:prSet/>
      <dgm:spPr/>
      <dgm:t>
        <a:bodyPr/>
        <a:lstStyle/>
        <a:p>
          <a:endParaRPr lang="en-US" sz="1200"/>
        </a:p>
      </dgm:t>
    </dgm:pt>
    <dgm:pt modelId="{C750E9D4-7CE2-4936-8215-CF53E481BF53}" type="parTrans" cxnId="{C0F4315A-9E41-41C1-A156-FFD6E9A6B403}">
      <dgm:prSet/>
      <dgm:spPr/>
      <dgm:t>
        <a:bodyPr/>
        <a:lstStyle/>
        <a:p>
          <a:endParaRPr lang="en-US" sz="1200"/>
        </a:p>
      </dgm:t>
    </dgm:pt>
    <dgm:pt modelId="{5A1A3308-80FB-45DE-83CD-3934B2C893E2}" type="pres">
      <dgm:prSet presAssocID="{A0BFF773-0D40-448F-8567-942666967A73}" presName="CompostProcess" presStyleCnt="0">
        <dgm:presLayoutVars>
          <dgm:dir/>
          <dgm:resizeHandles val="exact"/>
        </dgm:presLayoutVars>
      </dgm:prSet>
      <dgm:spPr/>
    </dgm:pt>
    <dgm:pt modelId="{A0627EF2-32D9-4A14-993E-1059CBD74860}" type="pres">
      <dgm:prSet presAssocID="{A0BFF773-0D40-448F-8567-942666967A73}" presName="arrow" presStyleLbl="bgShp" presStyleIdx="0" presStyleCnt="1"/>
      <dgm:spPr/>
    </dgm:pt>
    <dgm:pt modelId="{044A8253-AB79-4784-934B-6A3B3599B800}" type="pres">
      <dgm:prSet presAssocID="{A0BFF773-0D40-448F-8567-942666967A73}" presName="linearProcess" presStyleCnt="0"/>
      <dgm:spPr/>
    </dgm:pt>
    <dgm:pt modelId="{AE92DA65-FFE1-49FE-8E1C-1AD1A6DBFE96}" type="pres">
      <dgm:prSet presAssocID="{F12C906F-1CAE-4764-829F-0119CB12F275}" presName="textNode" presStyleLbl="node1" presStyleIdx="0" presStyleCnt="6">
        <dgm:presLayoutVars>
          <dgm:bulletEnabled val="1"/>
        </dgm:presLayoutVars>
      </dgm:prSet>
      <dgm:spPr/>
      <dgm:t>
        <a:bodyPr/>
        <a:lstStyle/>
        <a:p>
          <a:endParaRPr lang="en-US"/>
        </a:p>
      </dgm:t>
    </dgm:pt>
    <dgm:pt modelId="{B8C3D832-D593-44AF-B1AA-1FCF6F61A8DF}" type="pres">
      <dgm:prSet presAssocID="{41952F4E-8D32-4933-8327-16949E40ACE3}" presName="sibTrans" presStyleCnt="0"/>
      <dgm:spPr/>
    </dgm:pt>
    <dgm:pt modelId="{0E0AADFE-595D-4ABE-9040-1C27BB0D53C4}" type="pres">
      <dgm:prSet presAssocID="{48AACD08-475F-47F3-BE29-991760096599}" presName="textNode" presStyleLbl="node1" presStyleIdx="1" presStyleCnt="6">
        <dgm:presLayoutVars>
          <dgm:bulletEnabled val="1"/>
        </dgm:presLayoutVars>
      </dgm:prSet>
      <dgm:spPr/>
      <dgm:t>
        <a:bodyPr/>
        <a:lstStyle/>
        <a:p>
          <a:endParaRPr lang="en-US"/>
        </a:p>
      </dgm:t>
    </dgm:pt>
    <dgm:pt modelId="{A84967C3-948B-4ADF-9651-70D1CFA99943}" type="pres">
      <dgm:prSet presAssocID="{41D702A0-0F01-4E13-AB82-5E84C1D1C9EB}" presName="sibTrans" presStyleCnt="0"/>
      <dgm:spPr/>
    </dgm:pt>
    <dgm:pt modelId="{A179F394-81D6-422C-9901-41739C4E4514}" type="pres">
      <dgm:prSet presAssocID="{6333963D-3B61-4323-A482-9A9368BBFA79}" presName="textNode" presStyleLbl="node1" presStyleIdx="2" presStyleCnt="6">
        <dgm:presLayoutVars>
          <dgm:bulletEnabled val="1"/>
        </dgm:presLayoutVars>
      </dgm:prSet>
      <dgm:spPr/>
      <dgm:t>
        <a:bodyPr/>
        <a:lstStyle/>
        <a:p>
          <a:endParaRPr lang="en-US"/>
        </a:p>
      </dgm:t>
    </dgm:pt>
    <dgm:pt modelId="{ACAE8332-1A2F-4857-AF8B-D1464CD52D9B}" type="pres">
      <dgm:prSet presAssocID="{56274641-E712-4FE1-876D-C3E7A0221B14}" presName="sibTrans" presStyleCnt="0"/>
      <dgm:spPr/>
    </dgm:pt>
    <dgm:pt modelId="{4AB3B3AC-5AD5-4538-9305-C18A49D30A77}" type="pres">
      <dgm:prSet presAssocID="{4CA7DC6E-9584-4BB9-9E41-83D41083C9E1}" presName="textNode" presStyleLbl="node1" presStyleIdx="3" presStyleCnt="6">
        <dgm:presLayoutVars>
          <dgm:bulletEnabled val="1"/>
        </dgm:presLayoutVars>
      </dgm:prSet>
      <dgm:spPr/>
      <dgm:t>
        <a:bodyPr/>
        <a:lstStyle/>
        <a:p>
          <a:endParaRPr lang="en-US"/>
        </a:p>
      </dgm:t>
    </dgm:pt>
    <dgm:pt modelId="{47568E27-B5EF-4C48-8775-1B88974D0810}" type="pres">
      <dgm:prSet presAssocID="{587B3354-9E41-49A0-AD2C-5D15C93FBC7D}" presName="sibTrans" presStyleCnt="0"/>
      <dgm:spPr/>
    </dgm:pt>
    <dgm:pt modelId="{5AE2CBE5-AE8D-4634-B532-32CB9209C487}" type="pres">
      <dgm:prSet presAssocID="{3F63C158-10D7-4889-84F2-7F2FD83A0A9B}" presName="textNode" presStyleLbl="node1" presStyleIdx="4" presStyleCnt="6">
        <dgm:presLayoutVars>
          <dgm:bulletEnabled val="1"/>
        </dgm:presLayoutVars>
      </dgm:prSet>
      <dgm:spPr/>
      <dgm:t>
        <a:bodyPr/>
        <a:lstStyle/>
        <a:p>
          <a:endParaRPr lang="en-US"/>
        </a:p>
      </dgm:t>
    </dgm:pt>
    <dgm:pt modelId="{E5EDE5A2-451D-435C-8018-398066A76356}" type="pres">
      <dgm:prSet presAssocID="{00996592-CD1A-4781-8B1B-7EEE79304A10}" presName="sibTrans" presStyleCnt="0"/>
      <dgm:spPr/>
    </dgm:pt>
    <dgm:pt modelId="{E11B9C41-CAB6-4B00-93F7-B54C1B396708}" type="pres">
      <dgm:prSet presAssocID="{4029DB23-1298-405B-9B79-419EE14D3A17}" presName="textNode" presStyleLbl="node1" presStyleIdx="5" presStyleCnt="6">
        <dgm:presLayoutVars>
          <dgm:bulletEnabled val="1"/>
        </dgm:presLayoutVars>
      </dgm:prSet>
      <dgm:spPr/>
      <dgm:t>
        <a:bodyPr/>
        <a:lstStyle/>
        <a:p>
          <a:endParaRPr lang="en-US"/>
        </a:p>
      </dgm:t>
    </dgm:pt>
  </dgm:ptLst>
  <dgm:cxnLst>
    <dgm:cxn modelId="{209F0007-E77C-40A4-874A-4C1C918A10C7}" srcId="{A0BFF773-0D40-448F-8567-942666967A73}" destId="{48AACD08-475F-47F3-BE29-991760096599}" srcOrd="1" destOrd="0" parTransId="{BD23A93A-9D8F-47EB-8C0D-56D29F52D7BE}" sibTransId="{41D702A0-0F01-4E13-AB82-5E84C1D1C9EB}"/>
    <dgm:cxn modelId="{D771E63B-F911-4CA0-92C6-8745BB6E88A1}" srcId="{A0BFF773-0D40-448F-8567-942666967A73}" destId="{6333963D-3B61-4323-A482-9A9368BBFA79}" srcOrd="2" destOrd="0" parTransId="{999E5137-1DFA-4D8B-AB22-9D781E920925}" sibTransId="{56274641-E712-4FE1-876D-C3E7A0221B14}"/>
    <dgm:cxn modelId="{FE3A0B45-A575-47E0-8463-F7BC2635201E}" type="presOf" srcId="{F12C906F-1CAE-4764-829F-0119CB12F275}" destId="{AE92DA65-FFE1-49FE-8E1C-1AD1A6DBFE96}" srcOrd="0" destOrd="0" presId="urn:microsoft.com/office/officeart/2005/8/layout/hProcess9"/>
    <dgm:cxn modelId="{CF0595E1-C612-402D-8BF8-E7197A7C9EAF}" type="presOf" srcId="{48AACD08-475F-47F3-BE29-991760096599}" destId="{0E0AADFE-595D-4ABE-9040-1C27BB0D53C4}" srcOrd="0" destOrd="0" presId="urn:microsoft.com/office/officeart/2005/8/layout/hProcess9"/>
    <dgm:cxn modelId="{59772745-6D39-4771-8FB2-5FCF6CDA1AEF}" type="presOf" srcId="{3F63C158-10D7-4889-84F2-7F2FD83A0A9B}" destId="{5AE2CBE5-AE8D-4634-B532-32CB9209C487}" srcOrd="0" destOrd="0" presId="urn:microsoft.com/office/officeart/2005/8/layout/hProcess9"/>
    <dgm:cxn modelId="{FE6A7108-D2F9-4E18-9DC9-5ABDD4CB88ED}" srcId="{A0BFF773-0D40-448F-8567-942666967A73}" destId="{F12C906F-1CAE-4764-829F-0119CB12F275}" srcOrd="0" destOrd="0" parTransId="{DF8BC51E-98F4-47B9-AE96-7ECF7AB74F24}" sibTransId="{41952F4E-8D32-4933-8327-16949E40ACE3}"/>
    <dgm:cxn modelId="{0BF51B61-0FE9-4502-95EA-9139ED0B04E0}" srcId="{A0BFF773-0D40-448F-8567-942666967A73}" destId="{4CA7DC6E-9584-4BB9-9E41-83D41083C9E1}" srcOrd="3" destOrd="0" parTransId="{A85C9567-A85D-4CBD-896B-1E12C43AEE6A}" sibTransId="{587B3354-9E41-49A0-AD2C-5D15C93FBC7D}"/>
    <dgm:cxn modelId="{C0F4315A-9E41-41C1-A156-FFD6E9A6B403}" srcId="{A0BFF773-0D40-448F-8567-942666967A73}" destId="{4029DB23-1298-405B-9B79-419EE14D3A17}" srcOrd="5" destOrd="0" parTransId="{C750E9D4-7CE2-4936-8215-CF53E481BF53}" sibTransId="{92EB4131-EE1A-4AC9-9BEA-3C89B07ED067}"/>
    <dgm:cxn modelId="{4364DEE3-FEBD-48A8-8760-15B5392C9BFD}" type="presOf" srcId="{6333963D-3B61-4323-A482-9A9368BBFA79}" destId="{A179F394-81D6-422C-9901-41739C4E4514}" srcOrd="0" destOrd="0" presId="urn:microsoft.com/office/officeart/2005/8/layout/hProcess9"/>
    <dgm:cxn modelId="{A7DFBAF8-26C0-498A-8E26-C422D6E0EA9B}" type="presOf" srcId="{A0BFF773-0D40-448F-8567-942666967A73}" destId="{5A1A3308-80FB-45DE-83CD-3934B2C893E2}" srcOrd="0" destOrd="0" presId="urn:microsoft.com/office/officeart/2005/8/layout/hProcess9"/>
    <dgm:cxn modelId="{2C45C199-8209-448E-BA18-B0D3E6C1D328}" type="presOf" srcId="{4029DB23-1298-405B-9B79-419EE14D3A17}" destId="{E11B9C41-CAB6-4B00-93F7-B54C1B396708}" srcOrd="0" destOrd="0" presId="urn:microsoft.com/office/officeart/2005/8/layout/hProcess9"/>
    <dgm:cxn modelId="{0CE78EB5-DD0D-409C-9B35-01AAED89EA03}" type="presOf" srcId="{4CA7DC6E-9584-4BB9-9E41-83D41083C9E1}" destId="{4AB3B3AC-5AD5-4538-9305-C18A49D30A77}" srcOrd="0" destOrd="0" presId="urn:microsoft.com/office/officeart/2005/8/layout/hProcess9"/>
    <dgm:cxn modelId="{247C1C65-E24F-4870-8671-D082A7AF01F5}" srcId="{A0BFF773-0D40-448F-8567-942666967A73}" destId="{3F63C158-10D7-4889-84F2-7F2FD83A0A9B}" srcOrd="4" destOrd="0" parTransId="{4A94EB9D-4D68-48A4-9C14-2ED50C640517}" sibTransId="{00996592-CD1A-4781-8B1B-7EEE79304A10}"/>
    <dgm:cxn modelId="{62530E01-4E3B-4E5F-916C-B8E84D2C60E3}" type="presParOf" srcId="{5A1A3308-80FB-45DE-83CD-3934B2C893E2}" destId="{A0627EF2-32D9-4A14-993E-1059CBD74860}" srcOrd="0" destOrd="0" presId="urn:microsoft.com/office/officeart/2005/8/layout/hProcess9"/>
    <dgm:cxn modelId="{ED82D875-8EC9-41A7-990E-19695F34DBBE}" type="presParOf" srcId="{5A1A3308-80FB-45DE-83CD-3934B2C893E2}" destId="{044A8253-AB79-4784-934B-6A3B3599B800}" srcOrd="1" destOrd="0" presId="urn:microsoft.com/office/officeart/2005/8/layout/hProcess9"/>
    <dgm:cxn modelId="{EA7A4946-2F45-4D8A-8FAD-70628605E7B1}" type="presParOf" srcId="{044A8253-AB79-4784-934B-6A3B3599B800}" destId="{AE92DA65-FFE1-49FE-8E1C-1AD1A6DBFE96}" srcOrd="0" destOrd="0" presId="urn:microsoft.com/office/officeart/2005/8/layout/hProcess9"/>
    <dgm:cxn modelId="{B3A53009-2D28-4254-A3BB-CA2AD9E67583}" type="presParOf" srcId="{044A8253-AB79-4784-934B-6A3B3599B800}" destId="{B8C3D832-D593-44AF-B1AA-1FCF6F61A8DF}" srcOrd="1" destOrd="0" presId="urn:microsoft.com/office/officeart/2005/8/layout/hProcess9"/>
    <dgm:cxn modelId="{9AC0A355-E28E-4490-A7B5-2C7C566239B5}" type="presParOf" srcId="{044A8253-AB79-4784-934B-6A3B3599B800}" destId="{0E0AADFE-595D-4ABE-9040-1C27BB0D53C4}" srcOrd="2" destOrd="0" presId="urn:microsoft.com/office/officeart/2005/8/layout/hProcess9"/>
    <dgm:cxn modelId="{E5C3A3FE-D57D-4738-97FD-0A9A2C62DB74}" type="presParOf" srcId="{044A8253-AB79-4784-934B-6A3B3599B800}" destId="{A84967C3-948B-4ADF-9651-70D1CFA99943}" srcOrd="3" destOrd="0" presId="urn:microsoft.com/office/officeart/2005/8/layout/hProcess9"/>
    <dgm:cxn modelId="{644562AD-90CC-4B2D-9195-EDAD1B64B1C0}" type="presParOf" srcId="{044A8253-AB79-4784-934B-6A3B3599B800}" destId="{A179F394-81D6-422C-9901-41739C4E4514}" srcOrd="4" destOrd="0" presId="urn:microsoft.com/office/officeart/2005/8/layout/hProcess9"/>
    <dgm:cxn modelId="{9A3515BA-0819-4B5F-AEEA-6C482BB10211}" type="presParOf" srcId="{044A8253-AB79-4784-934B-6A3B3599B800}" destId="{ACAE8332-1A2F-4857-AF8B-D1464CD52D9B}" srcOrd="5" destOrd="0" presId="urn:microsoft.com/office/officeart/2005/8/layout/hProcess9"/>
    <dgm:cxn modelId="{29E2A8BC-C405-427E-9CB4-537F7E9E1BBF}" type="presParOf" srcId="{044A8253-AB79-4784-934B-6A3B3599B800}" destId="{4AB3B3AC-5AD5-4538-9305-C18A49D30A77}" srcOrd="6" destOrd="0" presId="urn:microsoft.com/office/officeart/2005/8/layout/hProcess9"/>
    <dgm:cxn modelId="{D89A2B7A-3F88-4437-A4D4-36DE0FC14C0B}" type="presParOf" srcId="{044A8253-AB79-4784-934B-6A3B3599B800}" destId="{47568E27-B5EF-4C48-8775-1B88974D0810}" srcOrd="7" destOrd="0" presId="urn:microsoft.com/office/officeart/2005/8/layout/hProcess9"/>
    <dgm:cxn modelId="{3AC213A1-C404-4F94-A93F-C141E7D75468}" type="presParOf" srcId="{044A8253-AB79-4784-934B-6A3B3599B800}" destId="{5AE2CBE5-AE8D-4634-B532-32CB9209C487}" srcOrd="8" destOrd="0" presId="urn:microsoft.com/office/officeart/2005/8/layout/hProcess9"/>
    <dgm:cxn modelId="{3FA740D0-7ACC-426F-9439-3A09F64CC991}" type="presParOf" srcId="{044A8253-AB79-4784-934B-6A3B3599B800}" destId="{E5EDE5A2-451D-435C-8018-398066A76356}" srcOrd="9" destOrd="0" presId="urn:microsoft.com/office/officeart/2005/8/layout/hProcess9"/>
    <dgm:cxn modelId="{B40E361D-AA33-42B6-B270-867DF781C392}" type="presParOf" srcId="{044A8253-AB79-4784-934B-6A3B3599B800}" destId="{E11B9C41-CAB6-4B00-93F7-B54C1B396708}"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66E6AD-9985-4F76-BB16-C873B51CAB02}" type="doc">
      <dgm:prSet loTypeId="urn:microsoft.com/office/officeart/2005/8/layout/matrix1" loCatId="matrix" qsTypeId="urn:microsoft.com/office/officeart/2005/8/quickstyle/simple1" qsCatId="simple" csTypeId="urn:microsoft.com/office/officeart/2005/8/colors/accent1_4" csCatId="accent1" phldr="1"/>
      <dgm:spPr/>
      <dgm:t>
        <a:bodyPr/>
        <a:lstStyle/>
        <a:p>
          <a:endParaRPr lang="en-US"/>
        </a:p>
      </dgm:t>
    </dgm:pt>
    <dgm:pt modelId="{AC6C8430-4C9D-4585-92DD-3593A43EB2DE}">
      <dgm:prSet phldrT="[Text]" custT="1"/>
      <dgm:spPr>
        <a:solidFill>
          <a:schemeClr val="bg1"/>
        </a:solidFill>
      </dgm:spPr>
      <dgm:t>
        <a:bodyPr/>
        <a:lstStyle/>
        <a:p>
          <a:r>
            <a:rPr lang="en-US" sz="1800" b="1" dirty="0" smtClean="0"/>
            <a:t>Business Benefits</a:t>
          </a:r>
          <a:endParaRPr lang="en-US" sz="1800" b="1" dirty="0"/>
        </a:p>
      </dgm:t>
    </dgm:pt>
    <dgm:pt modelId="{64AED479-44B4-4535-B58A-A6432F015882}" type="parTrans" cxnId="{5FDF3D99-7628-40C1-9914-F021BABEB91F}">
      <dgm:prSet/>
      <dgm:spPr/>
      <dgm:t>
        <a:bodyPr/>
        <a:lstStyle/>
        <a:p>
          <a:endParaRPr lang="en-US"/>
        </a:p>
      </dgm:t>
    </dgm:pt>
    <dgm:pt modelId="{0172A32C-0B25-440B-A728-E66362F19C0A}" type="sibTrans" cxnId="{5FDF3D99-7628-40C1-9914-F021BABEB91F}">
      <dgm:prSet/>
      <dgm:spPr/>
      <dgm:t>
        <a:bodyPr/>
        <a:lstStyle/>
        <a:p>
          <a:endParaRPr lang="en-US"/>
        </a:p>
      </dgm:t>
    </dgm:pt>
    <dgm:pt modelId="{03A1A601-6550-4E7C-A937-F8EC0C902E24}">
      <dgm:prSet phldrT="[Text]" custT="1"/>
      <dgm:spPr/>
      <dgm:t>
        <a:bodyPr/>
        <a:lstStyle/>
        <a:p>
          <a:pPr algn="ctr"/>
          <a:endParaRPr lang="en-US" sz="1800" b="1" dirty="0" smtClean="0"/>
        </a:p>
        <a:p>
          <a:pPr algn="ctr"/>
          <a:r>
            <a:rPr lang="en-US" sz="1800" b="1" dirty="0" smtClean="0"/>
            <a:t>Process Outcomes</a:t>
          </a:r>
        </a:p>
        <a:p>
          <a:pPr algn="l"/>
          <a:r>
            <a:rPr lang="en-US" sz="1400" dirty="0" smtClean="0"/>
            <a:t>1. &gt; 50% savings in time spent on referring/ finding the right information from various document</a:t>
          </a:r>
        </a:p>
        <a:p>
          <a:pPr algn="l"/>
          <a:r>
            <a:rPr lang="en-US" sz="1400" dirty="0" smtClean="0"/>
            <a:t>2.  Few stages can be completely automated and removed </a:t>
          </a:r>
        </a:p>
        <a:p>
          <a:pPr algn="l"/>
          <a:endParaRPr lang="en-US" sz="1400" dirty="0" smtClean="0"/>
        </a:p>
      </dgm:t>
    </dgm:pt>
    <dgm:pt modelId="{F46E2CDE-CE04-4076-B23C-1FF18E3918B6}" type="parTrans" cxnId="{63A2F1CA-29BB-4F51-9E37-B86C89F410BE}">
      <dgm:prSet/>
      <dgm:spPr/>
      <dgm:t>
        <a:bodyPr/>
        <a:lstStyle/>
        <a:p>
          <a:endParaRPr lang="en-US"/>
        </a:p>
      </dgm:t>
    </dgm:pt>
    <dgm:pt modelId="{621A2E53-97AC-4CB5-A618-260283245B2F}" type="sibTrans" cxnId="{63A2F1CA-29BB-4F51-9E37-B86C89F410BE}">
      <dgm:prSet/>
      <dgm:spPr/>
      <dgm:t>
        <a:bodyPr/>
        <a:lstStyle/>
        <a:p>
          <a:endParaRPr lang="en-US"/>
        </a:p>
      </dgm:t>
    </dgm:pt>
    <dgm:pt modelId="{25FE0794-B6E6-4821-9974-97A5B002CDAE}">
      <dgm:prSet phldrT="[Text]" custT="1"/>
      <dgm:spPr/>
      <dgm:t>
        <a:bodyPr/>
        <a:lstStyle/>
        <a:p>
          <a:pPr algn="ctr"/>
          <a:r>
            <a:rPr lang="en-US" sz="1800" b="1" dirty="0" smtClean="0"/>
            <a:t>Knowledge Outcomes</a:t>
          </a:r>
        </a:p>
        <a:p>
          <a:pPr algn="l"/>
          <a:r>
            <a:rPr lang="en-US" sz="1300" dirty="0" smtClean="0"/>
            <a:t>1</a:t>
          </a:r>
          <a:r>
            <a:rPr lang="en-US" sz="1400" dirty="0" smtClean="0"/>
            <a:t>. Complete set of business rules saved in repository</a:t>
          </a:r>
        </a:p>
        <a:p>
          <a:pPr algn="l"/>
          <a:r>
            <a:rPr lang="en-US" sz="1400" dirty="0" smtClean="0"/>
            <a:t>2. Machine Learning based suggestions based on previous user inputs/ feedback will improve analyst’s efficiency</a:t>
          </a:r>
        </a:p>
      </dgm:t>
    </dgm:pt>
    <dgm:pt modelId="{50120FC9-0AAF-447A-AF02-2BAF39D6AC6A}" type="parTrans" cxnId="{CEF3B561-1E41-46F9-B7C1-0DC88FC0BBD7}">
      <dgm:prSet/>
      <dgm:spPr/>
      <dgm:t>
        <a:bodyPr/>
        <a:lstStyle/>
        <a:p>
          <a:endParaRPr lang="en-US"/>
        </a:p>
      </dgm:t>
    </dgm:pt>
    <dgm:pt modelId="{AD41E658-323D-4559-AFE8-5FEF1943F97F}" type="sibTrans" cxnId="{CEF3B561-1E41-46F9-B7C1-0DC88FC0BBD7}">
      <dgm:prSet/>
      <dgm:spPr/>
      <dgm:t>
        <a:bodyPr/>
        <a:lstStyle/>
        <a:p>
          <a:endParaRPr lang="en-US"/>
        </a:p>
      </dgm:t>
    </dgm:pt>
    <dgm:pt modelId="{1B041B67-58B4-4430-B6F3-D16B74E2D21F}">
      <dgm:prSet phldrT="[Text]" custT="1"/>
      <dgm:spPr/>
      <dgm:t>
        <a:bodyPr/>
        <a:lstStyle/>
        <a:p>
          <a:pPr algn="ctr"/>
          <a:r>
            <a:rPr lang="en-US" sz="1800" b="1" dirty="0" smtClean="0">
              <a:solidFill>
                <a:schemeClr val="accent1">
                  <a:lumMod val="50000"/>
                </a:schemeClr>
              </a:solidFill>
            </a:rPr>
            <a:t>Quality Outcomes</a:t>
          </a:r>
        </a:p>
        <a:p>
          <a:pPr algn="l"/>
          <a:r>
            <a:rPr lang="en-US" sz="1400" dirty="0" smtClean="0">
              <a:solidFill>
                <a:schemeClr val="accent1">
                  <a:lumMod val="50000"/>
                </a:schemeClr>
              </a:solidFill>
            </a:rPr>
            <a:t>1. Error free future mappings with minimum model training </a:t>
          </a:r>
        </a:p>
        <a:p>
          <a:pPr algn="l"/>
          <a:r>
            <a:rPr lang="en-US" sz="1400" dirty="0" smtClean="0">
              <a:solidFill>
                <a:schemeClr val="accent1">
                  <a:lumMod val="50000"/>
                </a:schemeClr>
              </a:solidFill>
            </a:rPr>
            <a:t>2. Retrospective corrections in STDM specifications</a:t>
          </a:r>
        </a:p>
        <a:p>
          <a:pPr algn="l"/>
          <a:endParaRPr lang="en-US" sz="1400" dirty="0">
            <a:solidFill>
              <a:schemeClr val="accent1">
                <a:lumMod val="50000"/>
              </a:schemeClr>
            </a:solidFill>
          </a:endParaRPr>
        </a:p>
      </dgm:t>
    </dgm:pt>
    <dgm:pt modelId="{61BD88AC-B714-4177-A6EC-EA1C83390873}" type="parTrans" cxnId="{E2779855-33D9-4CA8-9D51-B3C2E3C5A801}">
      <dgm:prSet/>
      <dgm:spPr/>
      <dgm:t>
        <a:bodyPr/>
        <a:lstStyle/>
        <a:p>
          <a:endParaRPr lang="en-US"/>
        </a:p>
      </dgm:t>
    </dgm:pt>
    <dgm:pt modelId="{1917FE26-D712-4496-B1E6-1B014F0D43BB}" type="sibTrans" cxnId="{E2779855-33D9-4CA8-9D51-B3C2E3C5A801}">
      <dgm:prSet/>
      <dgm:spPr/>
      <dgm:t>
        <a:bodyPr/>
        <a:lstStyle/>
        <a:p>
          <a:endParaRPr lang="en-US"/>
        </a:p>
      </dgm:t>
    </dgm:pt>
    <dgm:pt modelId="{766FCC88-CA61-4887-83C1-5678846297A5}">
      <dgm:prSet phldrT="[Text]" custT="1"/>
      <dgm:spPr>
        <a:solidFill>
          <a:schemeClr val="accent1">
            <a:lumMod val="60000"/>
            <a:lumOff val="40000"/>
          </a:schemeClr>
        </a:solidFill>
      </dgm:spPr>
      <dgm:t>
        <a:bodyPr/>
        <a:lstStyle/>
        <a:p>
          <a:pPr algn="ctr"/>
          <a:r>
            <a:rPr lang="en-US" sz="1800" b="1" dirty="0" smtClean="0"/>
            <a:t>Next Level Outcomes</a:t>
          </a:r>
        </a:p>
        <a:p>
          <a:pPr algn="l"/>
          <a:r>
            <a:rPr lang="en-US" sz="1400" dirty="0" smtClean="0"/>
            <a:t>1. Further automation in other sub-processes (horizontal automation)</a:t>
          </a:r>
        </a:p>
        <a:p>
          <a:pPr algn="l"/>
          <a:r>
            <a:rPr lang="en-US" sz="1400" dirty="0" smtClean="0"/>
            <a:t>2. End-to-end automation in Bio-Stat Programming (vertical automation)</a:t>
          </a:r>
        </a:p>
        <a:p>
          <a:pPr algn="l"/>
          <a:endParaRPr lang="en-US" sz="1400" dirty="0"/>
        </a:p>
      </dgm:t>
    </dgm:pt>
    <dgm:pt modelId="{F64F5E47-14B3-4D6A-AB8B-DC6DC0588F16}" type="parTrans" cxnId="{A555335B-73D3-4268-8A20-69E0CC88347E}">
      <dgm:prSet/>
      <dgm:spPr/>
      <dgm:t>
        <a:bodyPr/>
        <a:lstStyle/>
        <a:p>
          <a:endParaRPr lang="en-US"/>
        </a:p>
      </dgm:t>
    </dgm:pt>
    <dgm:pt modelId="{7D27ABBD-0BA4-451B-B1CC-C17BA112E391}" type="sibTrans" cxnId="{A555335B-73D3-4268-8A20-69E0CC88347E}">
      <dgm:prSet/>
      <dgm:spPr/>
      <dgm:t>
        <a:bodyPr/>
        <a:lstStyle/>
        <a:p>
          <a:endParaRPr lang="en-US"/>
        </a:p>
      </dgm:t>
    </dgm:pt>
    <dgm:pt modelId="{85289EEC-46AB-41A7-8679-C482F090E4E7}" type="pres">
      <dgm:prSet presAssocID="{7166E6AD-9985-4F76-BB16-C873B51CAB02}" presName="diagram" presStyleCnt="0">
        <dgm:presLayoutVars>
          <dgm:chMax val="1"/>
          <dgm:dir/>
          <dgm:animLvl val="ctr"/>
          <dgm:resizeHandles val="exact"/>
        </dgm:presLayoutVars>
      </dgm:prSet>
      <dgm:spPr/>
      <dgm:t>
        <a:bodyPr/>
        <a:lstStyle/>
        <a:p>
          <a:endParaRPr lang="en-US"/>
        </a:p>
      </dgm:t>
    </dgm:pt>
    <dgm:pt modelId="{0148D305-A9D8-47BB-89B8-AA81C4E5A110}" type="pres">
      <dgm:prSet presAssocID="{7166E6AD-9985-4F76-BB16-C873B51CAB02}" presName="matrix" presStyleCnt="0"/>
      <dgm:spPr/>
    </dgm:pt>
    <dgm:pt modelId="{533D1603-7084-4B26-AB69-1135F556FD0C}" type="pres">
      <dgm:prSet presAssocID="{7166E6AD-9985-4F76-BB16-C873B51CAB02}" presName="tile1" presStyleLbl="node1" presStyleIdx="0" presStyleCnt="4"/>
      <dgm:spPr/>
      <dgm:t>
        <a:bodyPr/>
        <a:lstStyle/>
        <a:p>
          <a:endParaRPr lang="en-US"/>
        </a:p>
      </dgm:t>
    </dgm:pt>
    <dgm:pt modelId="{1BD607D8-882A-4D90-A036-D2A63CCD339E}" type="pres">
      <dgm:prSet presAssocID="{7166E6AD-9985-4F76-BB16-C873B51CAB02}" presName="tile1text" presStyleLbl="node1" presStyleIdx="0" presStyleCnt="4">
        <dgm:presLayoutVars>
          <dgm:chMax val="0"/>
          <dgm:chPref val="0"/>
          <dgm:bulletEnabled val="1"/>
        </dgm:presLayoutVars>
      </dgm:prSet>
      <dgm:spPr/>
      <dgm:t>
        <a:bodyPr/>
        <a:lstStyle/>
        <a:p>
          <a:endParaRPr lang="en-US"/>
        </a:p>
      </dgm:t>
    </dgm:pt>
    <dgm:pt modelId="{6F5A0688-DF73-46FB-9080-74EB0F79708E}" type="pres">
      <dgm:prSet presAssocID="{7166E6AD-9985-4F76-BB16-C873B51CAB02}" presName="tile2" presStyleLbl="node1" presStyleIdx="1" presStyleCnt="4"/>
      <dgm:spPr/>
      <dgm:t>
        <a:bodyPr/>
        <a:lstStyle/>
        <a:p>
          <a:endParaRPr lang="en-US"/>
        </a:p>
      </dgm:t>
    </dgm:pt>
    <dgm:pt modelId="{E3A8F7EA-F86D-4F61-A44D-AC84E3EAC4BD}" type="pres">
      <dgm:prSet presAssocID="{7166E6AD-9985-4F76-BB16-C873B51CAB02}" presName="tile2text" presStyleLbl="node1" presStyleIdx="1" presStyleCnt="4">
        <dgm:presLayoutVars>
          <dgm:chMax val="0"/>
          <dgm:chPref val="0"/>
          <dgm:bulletEnabled val="1"/>
        </dgm:presLayoutVars>
      </dgm:prSet>
      <dgm:spPr/>
      <dgm:t>
        <a:bodyPr/>
        <a:lstStyle/>
        <a:p>
          <a:endParaRPr lang="en-US"/>
        </a:p>
      </dgm:t>
    </dgm:pt>
    <dgm:pt modelId="{4B4C0C22-FF02-477E-B586-EA16474F75CF}" type="pres">
      <dgm:prSet presAssocID="{7166E6AD-9985-4F76-BB16-C873B51CAB02}" presName="tile3" presStyleLbl="node1" presStyleIdx="2" presStyleCnt="4"/>
      <dgm:spPr/>
      <dgm:t>
        <a:bodyPr/>
        <a:lstStyle/>
        <a:p>
          <a:endParaRPr lang="en-US"/>
        </a:p>
      </dgm:t>
    </dgm:pt>
    <dgm:pt modelId="{36E8384F-0364-4EF7-9ABD-7DE09A13B95E}" type="pres">
      <dgm:prSet presAssocID="{7166E6AD-9985-4F76-BB16-C873B51CAB02}" presName="tile3text" presStyleLbl="node1" presStyleIdx="2" presStyleCnt="4">
        <dgm:presLayoutVars>
          <dgm:chMax val="0"/>
          <dgm:chPref val="0"/>
          <dgm:bulletEnabled val="1"/>
        </dgm:presLayoutVars>
      </dgm:prSet>
      <dgm:spPr/>
      <dgm:t>
        <a:bodyPr/>
        <a:lstStyle/>
        <a:p>
          <a:endParaRPr lang="en-US"/>
        </a:p>
      </dgm:t>
    </dgm:pt>
    <dgm:pt modelId="{E1BA3E21-0134-47C8-9EF2-52AB2ECEB367}" type="pres">
      <dgm:prSet presAssocID="{7166E6AD-9985-4F76-BB16-C873B51CAB02}" presName="tile4" presStyleLbl="node1" presStyleIdx="3" presStyleCnt="4"/>
      <dgm:spPr/>
      <dgm:t>
        <a:bodyPr/>
        <a:lstStyle/>
        <a:p>
          <a:endParaRPr lang="en-US"/>
        </a:p>
      </dgm:t>
    </dgm:pt>
    <dgm:pt modelId="{AFBF0C53-D156-42AE-A63C-35D9B1F3DB4D}" type="pres">
      <dgm:prSet presAssocID="{7166E6AD-9985-4F76-BB16-C873B51CAB02}" presName="tile4text" presStyleLbl="node1" presStyleIdx="3" presStyleCnt="4">
        <dgm:presLayoutVars>
          <dgm:chMax val="0"/>
          <dgm:chPref val="0"/>
          <dgm:bulletEnabled val="1"/>
        </dgm:presLayoutVars>
      </dgm:prSet>
      <dgm:spPr/>
      <dgm:t>
        <a:bodyPr/>
        <a:lstStyle/>
        <a:p>
          <a:endParaRPr lang="en-US"/>
        </a:p>
      </dgm:t>
    </dgm:pt>
    <dgm:pt modelId="{891EA8ED-3BC6-471F-88FA-4A10354C67A6}" type="pres">
      <dgm:prSet presAssocID="{7166E6AD-9985-4F76-BB16-C873B51CAB02}" presName="centerTile" presStyleLbl="fgShp" presStyleIdx="0" presStyleCnt="1" custScaleY="57673">
        <dgm:presLayoutVars>
          <dgm:chMax val="0"/>
          <dgm:chPref val="0"/>
        </dgm:presLayoutVars>
      </dgm:prSet>
      <dgm:spPr/>
      <dgm:t>
        <a:bodyPr/>
        <a:lstStyle/>
        <a:p>
          <a:endParaRPr lang="en-US"/>
        </a:p>
      </dgm:t>
    </dgm:pt>
  </dgm:ptLst>
  <dgm:cxnLst>
    <dgm:cxn modelId="{28F73BE1-769E-4D10-8AAE-460600CFE827}" type="presOf" srcId="{1B041B67-58B4-4430-B6F3-D16B74E2D21F}" destId="{4B4C0C22-FF02-477E-B586-EA16474F75CF}" srcOrd="0" destOrd="0" presId="urn:microsoft.com/office/officeart/2005/8/layout/matrix1"/>
    <dgm:cxn modelId="{CEF3B561-1E41-46F9-B7C1-0DC88FC0BBD7}" srcId="{AC6C8430-4C9D-4585-92DD-3593A43EB2DE}" destId="{25FE0794-B6E6-4821-9974-97A5B002CDAE}" srcOrd="1" destOrd="0" parTransId="{50120FC9-0AAF-447A-AF02-2BAF39D6AC6A}" sibTransId="{AD41E658-323D-4559-AFE8-5FEF1943F97F}"/>
    <dgm:cxn modelId="{63A2F1CA-29BB-4F51-9E37-B86C89F410BE}" srcId="{AC6C8430-4C9D-4585-92DD-3593A43EB2DE}" destId="{03A1A601-6550-4E7C-A937-F8EC0C902E24}" srcOrd="0" destOrd="0" parTransId="{F46E2CDE-CE04-4076-B23C-1FF18E3918B6}" sibTransId="{621A2E53-97AC-4CB5-A618-260283245B2F}"/>
    <dgm:cxn modelId="{C74AF7FA-8E12-4FAF-9620-6A81C0782A2C}" type="presOf" srcId="{AC6C8430-4C9D-4585-92DD-3593A43EB2DE}" destId="{891EA8ED-3BC6-471F-88FA-4A10354C67A6}" srcOrd="0" destOrd="0" presId="urn:microsoft.com/office/officeart/2005/8/layout/matrix1"/>
    <dgm:cxn modelId="{CDB400C7-05CF-4E16-99E2-0961E028E0A5}" type="presOf" srcId="{7166E6AD-9985-4F76-BB16-C873B51CAB02}" destId="{85289EEC-46AB-41A7-8679-C482F090E4E7}" srcOrd="0" destOrd="0" presId="urn:microsoft.com/office/officeart/2005/8/layout/matrix1"/>
    <dgm:cxn modelId="{B156F8CA-EEE3-4418-99F4-DD6E019C1A8E}" type="presOf" srcId="{25FE0794-B6E6-4821-9974-97A5B002CDAE}" destId="{6F5A0688-DF73-46FB-9080-74EB0F79708E}" srcOrd="0" destOrd="0" presId="urn:microsoft.com/office/officeart/2005/8/layout/matrix1"/>
    <dgm:cxn modelId="{2264D839-5CD3-4676-9AFC-A069725893E2}" type="presOf" srcId="{25FE0794-B6E6-4821-9974-97A5B002CDAE}" destId="{E3A8F7EA-F86D-4F61-A44D-AC84E3EAC4BD}" srcOrd="1" destOrd="0" presId="urn:microsoft.com/office/officeart/2005/8/layout/matrix1"/>
    <dgm:cxn modelId="{6146FCF7-477C-4B99-A89C-5E3ED81899EE}" type="presOf" srcId="{1B041B67-58B4-4430-B6F3-D16B74E2D21F}" destId="{36E8384F-0364-4EF7-9ABD-7DE09A13B95E}" srcOrd="1" destOrd="0" presId="urn:microsoft.com/office/officeart/2005/8/layout/matrix1"/>
    <dgm:cxn modelId="{AA99B5EB-3313-4BF3-8D16-CB4F2FE4DE05}" type="presOf" srcId="{766FCC88-CA61-4887-83C1-5678846297A5}" destId="{E1BA3E21-0134-47C8-9EF2-52AB2ECEB367}" srcOrd="0" destOrd="0" presId="urn:microsoft.com/office/officeart/2005/8/layout/matrix1"/>
    <dgm:cxn modelId="{4B680180-6BB0-4E2D-B9DA-8A85C978C09C}" type="presOf" srcId="{03A1A601-6550-4E7C-A937-F8EC0C902E24}" destId="{1BD607D8-882A-4D90-A036-D2A63CCD339E}" srcOrd="1" destOrd="0" presId="urn:microsoft.com/office/officeart/2005/8/layout/matrix1"/>
    <dgm:cxn modelId="{5FDF3D99-7628-40C1-9914-F021BABEB91F}" srcId="{7166E6AD-9985-4F76-BB16-C873B51CAB02}" destId="{AC6C8430-4C9D-4585-92DD-3593A43EB2DE}" srcOrd="0" destOrd="0" parTransId="{64AED479-44B4-4535-B58A-A6432F015882}" sibTransId="{0172A32C-0B25-440B-A728-E66362F19C0A}"/>
    <dgm:cxn modelId="{24ADAB91-440D-44F8-AC84-7101FA99F778}" type="presOf" srcId="{766FCC88-CA61-4887-83C1-5678846297A5}" destId="{AFBF0C53-D156-42AE-A63C-35D9B1F3DB4D}" srcOrd="1" destOrd="0" presId="urn:microsoft.com/office/officeart/2005/8/layout/matrix1"/>
    <dgm:cxn modelId="{A045AD36-5E6D-48B6-86DF-2350010474C9}" type="presOf" srcId="{03A1A601-6550-4E7C-A937-F8EC0C902E24}" destId="{533D1603-7084-4B26-AB69-1135F556FD0C}" srcOrd="0" destOrd="0" presId="urn:microsoft.com/office/officeart/2005/8/layout/matrix1"/>
    <dgm:cxn modelId="{E2779855-33D9-4CA8-9D51-B3C2E3C5A801}" srcId="{AC6C8430-4C9D-4585-92DD-3593A43EB2DE}" destId="{1B041B67-58B4-4430-B6F3-D16B74E2D21F}" srcOrd="2" destOrd="0" parTransId="{61BD88AC-B714-4177-A6EC-EA1C83390873}" sibTransId="{1917FE26-D712-4496-B1E6-1B014F0D43BB}"/>
    <dgm:cxn modelId="{A555335B-73D3-4268-8A20-69E0CC88347E}" srcId="{AC6C8430-4C9D-4585-92DD-3593A43EB2DE}" destId="{766FCC88-CA61-4887-83C1-5678846297A5}" srcOrd="3" destOrd="0" parTransId="{F64F5E47-14B3-4D6A-AB8B-DC6DC0588F16}" sibTransId="{7D27ABBD-0BA4-451B-B1CC-C17BA112E391}"/>
    <dgm:cxn modelId="{99379DF1-4CCE-4AE3-ACAD-D417445E948C}" type="presParOf" srcId="{85289EEC-46AB-41A7-8679-C482F090E4E7}" destId="{0148D305-A9D8-47BB-89B8-AA81C4E5A110}" srcOrd="0" destOrd="0" presId="urn:microsoft.com/office/officeart/2005/8/layout/matrix1"/>
    <dgm:cxn modelId="{EF86E291-4525-43F7-8A21-6F4F75E5C7FC}" type="presParOf" srcId="{0148D305-A9D8-47BB-89B8-AA81C4E5A110}" destId="{533D1603-7084-4B26-AB69-1135F556FD0C}" srcOrd="0" destOrd="0" presId="urn:microsoft.com/office/officeart/2005/8/layout/matrix1"/>
    <dgm:cxn modelId="{6A1D7635-562E-492A-83BA-0613F63967E6}" type="presParOf" srcId="{0148D305-A9D8-47BB-89B8-AA81C4E5A110}" destId="{1BD607D8-882A-4D90-A036-D2A63CCD339E}" srcOrd="1" destOrd="0" presId="urn:microsoft.com/office/officeart/2005/8/layout/matrix1"/>
    <dgm:cxn modelId="{24AE9912-78D3-42BA-A5CE-0DAF642FA7DB}" type="presParOf" srcId="{0148D305-A9D8-47BB-89B8-AA81C4E5A110}" destId="{6F5A0688-DF73-46FB-9080-74EB0F79708E}" srcOrd="2" destOrd="0" presId="urn:microsoft.com/office/officeart/2005/8/layout/matrix1"/>
    <dgm:cxn modelId="{462AA79F-737D-40AF-882A-1B6260A87116}" type="presParOf" srcId="{0148D305-A9D8-47BB-89B8-AA81C4E5A110}" destId="{E3A8F7EA-F86D-4F61-A44D-AC84E3EAC4BD}" srcOrd="3" destOrd="0" presId="urn:microsoft.com/office/officeart/2005/8/layout/matrix1"/>
    <dgm:cxn modelId="{8C75D044-40D5-4AB9-BA8A-7498B3C3F63E}" type="presParOf" srcId="{0148D305-A9D8-47BB-89B8-AA81C4E5A110}" destId="{4B4C0C22-FF02-477E-B586-EA16474F75CF}" srcOrd="4" destOrd="0" presId="urn:microsoft.com/office/officeart/2005/8/layout/matrix1"/>
    <dgm:cxn modelId="{0722E0BA-451C-48DF-8F3D-E03F601221B3}" type="presParOf" srcId="{0148D305-A9D8-47BB-89B8-AA81C4E5A110}" destId="{36E8384F-0364-4EF7-9ABD-7DE09A13B95E}" srcOrd="5" destOrd="0" presId="urn:microsoft.com/office/officeart/2005/8/layout/matrix1"/>
    <dgm:cxn modelId="{1B21395C-E600-4377-AF60-DBE672E4DED8}" type="presParOf" srcId="{0148D305-A9D8-47BB-89B8-AA81C4E5A110}" destId="{E1BA3E21-0134-47C8-9EF2-52AB2ECEB367}" srcOrd="6" destOrd="0" presId="urn:microsoft.com/office/officeart/2005/8/layout/matrix1"/>
    <dgm:cxn modelId="{27959902-9B7F-4DC9-82CF-062D3DE759E0}" type="presParOf" srcId="{0148D305-A9D8-47BB-89B8-AA81C4E5A110}" destId="{AFBF0C53-D156-42AE-A63C-35D9B1F3DB4D}" srcOrd="7" destOrd="0" presId="urn:microsoft.com/office/officeart/2005/8/layout/matrix1"/>
    <dgm:cxn modelId="{9C1D846F-D1E0-47B2-BB12-B393C56D484C}" type="presParOf" srcId="{85289EEC-46AB-41A7-8679-C482F090E4E7}" destId="{891EA8ED-3BC6-471F-88FA-4A10354C67A6}"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8FA38-73C9-4043-8A79-3C0AFC8C0793}">
      <dsp:nvSpPr>
        <dsp:cNvPr id="0" name=""/>
        <dsp:cNvSpPr/>
      </dsp:nvSpPr>
      <dsp:spPr>
        <a:xfrm>
          <a:off x="774401" y="108588"/>
          <a:ext cx="824890" cy="82489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err="1" smtClean="0">
              <a:solidFill>
                <a:schemeClr val="tx1"/>
              </a:solidFill>
            </a:rPr>
            <a:t>eSUB</a:t>
          </a:r>
          <a:endParaRPr lang="en-US" sz="1300" b="1" kern="1200" dirty="0">
            <a:solidFill>
              <a:schemeClr val="tx1"/>
            </a:solidFill>
          </a:endParaRPr>
        </a:p>
      </dsp:txBody>
      <dsp:txXfrm>
        <a:off x="1016006" y="350193"/>
        <a:ext cx="583285" cy="583285"/>
      </dsp:txXfrm>
    </dsp:sp>
    <dsp:sp modelId="{CD14DE4D-259C-4B14-A946-404EC0AD2458}">
      <dsp:nvSpPr>
        <dsp:cNvPr id="0" name=""/>
        <dsp:cNvSpPr/>
      </dsp:nvSpPr>
      <dsp:spPr>
        <a:xfrm rot="5400000">
          <a:off x="1637394" y="108588"/>
          <a:ext cx="824890" cy="82489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DSS</a:t>
          </a:r>
          <a:endParaRPr lang="en-US" sz="1300" b="1" kern="1200" dirty="0">
            <a:solidFill>
              <a:schemeClr val="tx1"/>
            </a:solidFill>
          </a:endParaRPr>
        </a:p>
      </dsp:txBody>
      <dsp:txXfrm rot="-5400000">
        <a:off x="1637394" y="350193"/>
        <a:ext cx="583285" cy="583285"/>
      </dsp:txXfrm>
    </dsp:sp>
    <dsp:sp modelId="{A03E3FAE-5959-4BC1-8111-9233F1A2B7EA}">
      <dsp:nvSpPr>
        <dsp:cNvPr id="0" name=""/>
        <dsp:cNvSpPr/>
      </dsp:nvSpPr>
      <dsp:spPr>
        <a:xfrm rot="10800000">
          <a:off x="1637394" y="971580"/>
          <a:ext cx="824890" cy="82489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SM</a:t>
          </a:r>
          <a:endParaRPr lang="en-US" sz="1300" b="1" kern="1200" dirty="0">
            <a:solidFill>
              <a:schemeClr val="tx1"/>
            </a:solidFill>
          </a:endParaRPr>
        </a:p>
      </dsp:txBody>
      <dsp:txXfrm rot="10800000">
        <a:off x="1637394" y="971580"/>
        <a:ext cx="583285" cy="583285"/>
      </dsp:txXfrm>
    </dsp:sp>
    <dsp:sp modelId="{571436EE-7D4D-43EB-84B8-54267D22736C}">
      <dsp:nvSpPr>
        <dsp:cNvPr id="0" name=""/>
        <dsp:cNvSpPr/>
      </dsp:nvSpPr>
      <dsp:spPr>
        <a:xfrm rot="16200000">
          <a:off x="774401" y="971580"/>
          <a:ext cx="824890" cy="82489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DSUR</a:t>
          </a:r>
          <a:endParaRPr lang="en-US" sz="1300" b="1" kern="1200" dirty="0">
            <a:solidFill>
              <a:schemeClr val="tx1"/>
            </a:solidFill>
          </a:endParaRPr>
        </a:p>
      </dsp:txBody>
      <dsp:txXfrm rot="5400000">
        <a:off x="1016006" y="971580"/>
        <a:ext cx="583285" cy="583285"/>
      </dsp:txXfrm>
    </dsp:sp>
    <dsp:sp modelId="{F2FF8023-05D2-40F0-AC7A-05D2879B1485}">
      <dsp:nvSpPr>
        <dsp:cNvPr id="0" name=""/>
        <dsp:cNvSpPr/>
      </dsp:nvSpPr>
      <dsp:spPr>
        <a:xfrm>
          <a:off x="1475940" y="781074"/>
          <a:ext cx="284806" cy="247657"/>
        </a:xfrm>
        <a:prstGeom prst="circular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8377B59C-3677-4857-BB20-11373ABE3992}">
      <dsp:nvSpPr>
        <dsp:cNvPr id="0" name=""/>
        <dsp:cNvSpPr/>
      </dsp:nvSpPr>
      <dsp:spPr>
        <a:xfrm rot="10800000">
          <a:off x="1475940" y="876327"/>
          <a:ext cx="284806" cy="247657"/>
        </a:xfrm>
        <a:prstGeom prst="circular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EC888-101A-4CD1-A42B-EC6916021CA7}">
      <dsp:nvSpPr>
        <dsp:cNvPr id="0" name=""/>
        <dsp:cNvSpPr/>
      </dsp:nvSpPr>
      <dsp:spPr>
        <a:xfrm>
          <a:off x="0" y="265930"/>
          <a:ext cx="2509445" cy="495233"/>
        </a:xfrm>
        <a:prstGeom prst="roundRect">
          <a:avLst>
            <a:gd name="adj" fmla="val 10000"/>
          </a:avLst>
        </a:prstGeom>
        <a:solidFill>
          <a:schemeClr val="accent6">
            <a:lumMod val="75000"/>
          </a:schemeClr>
        </a:solidFill>
        <a:ln w="952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err="1" smtClean="0"/>
            <a:t>eSUB</a:t>
          </a:r>
          <a:r>
            <a:rPr lang="en-US" sz="1600" kern="1200" dirty="0" smtClean="0"/>
            <a:t>/DSS/DSUR/SM</a:t>
          </a:r>
          <a:endParaRPr lang="en-US" sz="1600" kern="1200" dirty="0"/>
        </a:p>
      </dsp:txBody>
      <dsp:txXfrm>
        <a:off x="14505" y="280435"/>
        <a:ext cx="2480435" cy="466223"/>
      </dsp:txXfrm>
    </dsp:sp>
    <dsp:sp modelId="{DCD0F584-1477-420B-A384-6B21AAB3995C}">
      <dsp:nvSpPr>
        <dsp:cNvPr id="0" name=""/>
        <dsp:cNvSpPr/>
      </dsp:nvSpPr>
      <dsp:spPr>
        <a:xfrm>
          <a:off x="0" y="905093"/>
          <a:ext cx="638326" cy="638326"/>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4C074-7B13-4460-831D-1C41DE50DB75}">
      <dsp:nvSpPr>
        <dsp:cNvPr id="0" name=""/>
        <dsp:cNvSpPr/>
      </dsp:nvSpPr>
      <dsp:spPr>
        <a:xfrm>
          <a:off x="676626" y="951879"/>
          <a:ext cx="1832819" cy="544754"/>
        </a:xfrm>
        <a:prstGeom prst="roundRect">
          <a:avLst>
            <a:gd name="adj" fmla="val 16670"/>
          </a:avLst>
        </a:prstGeom>
        <a:solidFill>
          <a:schemeClr val="accent6">
            <a:lumMod val="75000"/>
          </a:schemeClr>
        </a:solidFill>
        <a:ln w="952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Core Team</a:t>
          </a:r>
          <a:endParaRPr lang="en-US" sz="1600" kern="1200" dirty="0"/>
        </a:p>
      </dsp:txBody>
      <dsp:txXfrm>
        <a:off x="703223" y="978476"/>
        <a:ext cx="1779625" cy="491560"/>
      </dsp:txXfrm>
    </dsp:sp>
    <dsp:sp modelId="{601BE9C0-F6D1-4CC1-9D33-36A1CF7CB761}">
      <dsp:nvSpPr>
        <dsp:cNvPr id="0" name=""/>
        <dsp:cNvSpPr/>
      </dsp:nvSpPr>
      <dsp:spPr>
        <a:xfrm>
          <a:off x="0" y="1620019"/>
          <a:ext cx="638326" cy="638326"/>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34AC95-EE2E-45CB-B832-585C171D96BD}">
      <dsp:nvSpPr>
        <dsp:cNvPr id="0" name=""/>
        <dsp:cNvSpPr/>
      </dsp:nvSpPr>
      <dsp:spPr>
        <a:xfrm>
          <a:off x="676626" y="1666805"/>
          <a:ext cx="1832819" cy="544754"/>
        </a:xfrm>
        <a:prstGeom prst="roundRect">
          <a:avLst>
            <a:gd name="adj" fmla="val 16670"/>
          </a:avLst>
        </a:prstGeom>
        <a:solidFill>
          <a:schemeClr val="accent6">
            <a:lumMod val="75000"/>
          </a:schemeClr>
        </a:solidFill>
        <a:ln w="952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Shared Resources</a:t>
          </a:r>
          <a:endParaRPr lang="en-US" sz="1600" kern="1200" dirty="0"/>
        </a:p>
      </dsp:txBody>
      <dsp:txXfrm>
        <a:off x="703223" y="1693402"/>
        <a:ext cx="1779625" cy="491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BCE42-9657-48E5-9E23-3A223A510815}">
      <dsp:nvSpPr>
        <dsp:cNvPr id="0" name=""/>
        <dsp:cNvSpPr/>
      </dsp:nvSpPr>
      <dsp:spPr>
        <a:xfrm>
          <a:off x="968091" y="18589"/>
          <a:ext cx="966635" cy="966635"/>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smtClean="0"/>
            <a:t>eSUB</a:t>
          </a:r>
          <a:endParaRPr lang="en-US" sz="1400" b="1" kern="1200" dirty="0"/>
        </a:p>
      </dsp:txBody>
      <dsp:txXfrm>
        <a:off x="1079626" y="148713"/>
        <a:ext cx="743565" cy="306720"/>
      </dsp:txXfrm>
    </dsp:sp>
    <dsp:sp modelId="{73F985AC-D0A4-4B44-BEFD-07F0988CEE78}">
      <dsp:nvSpPr>
        <dsp:cNvPr id="0" name=""/>
        <dsp:cNvSpPr/>
      </dsp:nvSpPr>
      <dsp:spPr>
        <a:xfrm>
          <a:off x="1335672" y="446139"/>
          <a:ext cx="966635" cy="966635"/>
        </a:xfrm>
        <a:prstGeom prst="ellipse">
          <a:avLst/>
        </a:prstGeom>
        <a:solidFill>
          <a:schemeClr val="accent3">
            <a:alpha val="50000"/>
            <a:hueOff val="5865114"/>
            <a:satOff val="-13363"/>
            <a:lumOff val="536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smtClean="0"/>
            <a:t>DSS</a:t>
          </a:r>
          <a:endParaRPr lang="en-US" sz="1400" b="1" kern="1200" dirty="0"/>
        </a:p>
      </dsp:txBody>
      <dsp:txXfrm>
        <a:off x="1856167" y="557674"/>
        <a:ext cx="371782" cy="743565"/>
      </dsp:txXfrm>
    </dsp:sp>
    <dsp:sp modelId="{3E8B8A25-F8BE-4B36-90F2-1C58C8017A9E}">
      <dsp:nvSpPr>
        <dsp:cNvPr id="0" name=""/>
        <dsp:cNvSpPr/>
      </dsp:nvSpPr>
      <dsp:spPr>
        <a:xfrm>
          <a:off x="968091" y="873689"/>
          <a:ext cx="966635" cy="966635"/>
        </a:xfrm>
        <a:prstGeom prst="ellipse">
          <a:avLst/>
        </a:prstGeom>
        <a:solidFill>
          <a:schemeClr val="accent3">
            <a:alpha val="50000"/>
            <a:hueOff val="11730227"/>
            <a:satOff val="-26725"/>
            <a:lumOff val="1072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smtClean="0"/>
            <a:t>DSUR</a:t>
          </a:r>
          <a:endParaRPr lang="en-US" sz="1400" b="1" kern="1200" dirty="0"/>
        </a:p>
      </dsp:txBody>
      <dsp:txXfrm>
        <a:off x="1079626" y="1403480"/>
        <a:ext cx="743565" cy="306720"/>
      </dsp:txXfrm>
    </dsp:sp>
    <dsp:sp modelId="{89639182-5C0F-4D15-9CB0-ABD43128CB83}">
      <dsp:nvSpPr>
        <dsp:cNvPr id="0" name=""/>
        <dsp:cNvSpPr/>
      </dsp:nvSpPr>
      <dsp:spPr>
        <a:xfrm>
          <a:off x="675474" y="446139"/>
          <a:ext cx="966635" cy="966635"/>
        </a:xfrm>
        <a:prstGeom prst="ellipse">
          <a:avLst/>
        </a:prstGeom>
        <a:solidFill>
          <a:schemeClr val="accent3">
            <a:alpha val="50000"/>
            <a:hueOff val="17595341"/>
            <a:satOff val="-40088"/>
            <a:lumOff val="1608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smtClean="0"/>
            <a:t>SM</a:t>
          </a:r>
          <a:endParaRPr lang="en-US" sz="1400" b="1" kern="1200" dirty="0"/>
        </a:p>
      </dsp:txBody>
      <dsp:txXfrm>
        <a:off x="749830" y="557674"/>
        <a:ext cx="371782" cy="743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C67FB-E8EF-482E-8F88-0D120C966213}">
      <dsp:nvSpPr>
        <dsp:cNvPr id="0" name=""/>
        <dsp:cNvSpPr/>
      </dsp:nvSpPr>
      <dsp:spPr>
        <a:xfrm>
          <a:off x="2088702" y="1370"/>
          <a:ext cx="3527895" cy="1086880"/>
        </a:xfrm>
        <a:prstGeom prst="rightArrow">
          <a:avLst>
            <a:gd name="adj1" fmla="val 75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Compensation Benchmark via  Market Studies </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Differentiated Compensation based on Performance &amp; Job Complexity</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Variable Allowance aligned to Performance</a:t>
          </a:r>
          <a:endParaRPr lang="en-US" sz="1200" b="0" kern="1200" dirty="0"/>
        </a:p>
      </dsp:txBody>
      <dsp:txXfrm>
        <a:off x="2088702" y="137230"/>
        <a:ext cx="3120315" cy="815160"/>
      </dsp:txXfrm>
    </dsp:sp>
    <dsp:sp modelId="{380C591A-1F27-4CD4-8074-81EF5003C477}">
      <dsp:nvSpPr>
        <dsp:cNvPr id="0" name=""/>
        <dsp:cNvSpPr/>
      </dsp:nvSpPr>
      <dsp:spPr>
        <a:xfrm>
          <a:off x="263228" y="209632"/>
          <a:ext cx="1825474" cy="67035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latin typeface="+mj-lt"/>
              <a:cs typeface="Arial" pitchFamily="34" charset="0"/>
            </a:rPr>
            <a:t>Competitive Comp &amp; Benefits</a:t>
          </a:r>
          <a:endParaRPr lang="en-US" sz="1400" kern="1200" dirty="0"/>
        </a:p>
      </dsp:txBody>
      <dsp:txXfrm>
        <a:off x="295952" y="242356"/>
        <a:ext cx="1760026" cy="604907"/>
      </dsp:txXfrm>
    </dsp:sp>
    <dsp:sp modelId="{78E62F12-3C67-48C7-8F4C-03A17A67C3BE}">
      <dsp:nvSpPr>
        <dsp:cNvPr id="0" name=""/>
        <dsp:cNvSpPr/>
      </dsp:nvSpPr>
      <dsp:spPr>
        <a:xfrm>
          <a:off x="2088702" y="1196939"/>
          <a:ext cx="3527895" cy="1086880"/>
        </a:xfrm>
        <a:prstGeom prst="rightArrow">
          <a:avLst>
            <a:gd name="adj1" fmla="val 75000"/>
            <a:gd name="adj2" fmla="val 50000"/>
          </a:avLst>
        </a:prstGeom>
        <a:solidFill>
          <a:schemeClr val="accent4">
            <a:tint val="40000"/>
            <a:alpha val="90000"/>
            <a:hueOff val="-1627337"/>
            <a:satOff val="-2757"/>
            <a:lumOff val="-528"/>
            <a:alphaOff val="0"/>
          </a:schemeClr>
        </a:solidFill>
        <a:ln w="9525" cap="flat" cmpd="sng" algn="ctr">
          <a:solidFill>
            <a:schemeClr val="accent4">
              <a:tint val="40000"/>
              <a:alpha val="90000"/>
              <a:hueOff val="-1627337"/>
              <a:satOff val="-2757"/>
              <a:lumOff val="-5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Best in Industry Medical/Accident Insurance</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Sabbatical and Financial assistance for Higher Education </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Well structured Promotion Policy</a:t>
          </a:r>
          <a:endParaRPr lang="en-US" sz="1200" b="0" kern="1200" dirty="0"/>
        </a:p>
      </dsp:txBody>
      <dsp:txXfrm>
        <a:off x="2088702" y="1332799"/>
        <a:ext cx="3120315" cy="815160"/>
      </dsp:txXfrm>
    </dsp:sp>
    <dsp:sp modelId="{72FAB666-6F31-441F-87FC-C35282A2986F}">
      <dsp:nvSpPr>
        <dsp:cNvPr id="0" name=""/>
        <dsp:cNvSpPr/>
      </dsp:nvSpPr>
      <dsp:spPr>
        <a:xfrm>
          <a:off x="263228" y="1405201"/>
          <a:ext cx="1825474" cy="670355"/>
        </a:xfrm>
        <a:prstGeom prst="roundRect">
          <a:avLst/>
        </a:prstGeom>
        <a:gradFill rotWithShape="0">
          <a:gsLst>
            <a:gs pos="0">
              <a:schemeClr val="accent4">
                <a:hueOff val="-1525760"/>
                <a:satOff val="-2617"/>
                <a:lumOff val="-1895"/>
                <a:alphaOff val="0"/>
                <a:shade val="51000"/>
                <a:satMod val="130000"/>
              </a:schemeClr>
            </a:gs>
            <a:gs pos="80000">
              <a:schemeClr val="accent4">
                <a:hueOff val="-1525760"/>
                <a:satOff val="-2617"/>
                <a:lumOff val="-1895"/>
                <a:alphaOff val="0"/>
                <a:shade val="93000"/>
                <a:satMod val="130000"/>
              </a:schemeClr>
            </a:gs>
            <a:gs pos="100000">
              <a:schemeClr val="accent4">
                <a:hueOff val="-1525760"/>
                <a:satOff val="-2617"/>
                <a:lumOff val="-18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latin typeface="+mj-lt"/>
              <a:cs typeface="Arial" pitchFamily="34" charset="0"/>
            </a:rPr>
            <a:t>Best in Class HR Policies</a:t>
          </a:r>
          <a:endParaRPr lang="en-US" sz="1400" kern="1200" dirty="0"/>
        </a:p>
      </dsp:txBody>
      <dsp:txXfrm>
        <a:off x="295952" y="1437925"/>
        <a:ext cx="1760026" cy="604907"/>
      </dsp:txXfrm>
    </dsp:sp>
    <dsp:sp modelId="{4669956D-FEAE-4153-AE49-78622904BD33}">
      <dsp:nvSpPr>
        <dsp:cNvPr id="0" name=""/>
        <dsp:cNvSpPr/>
      </dsp:nvSpPr>
      <dsp:spPr>
        <a:xfrm>
          <a:off x="2088702" y="2392508"/>
          <a:ext cx="3527895" cy="1086880"/>
        </a:xfrm>
        <a:prstGeom prst="rightArrow">
          <a:avLst>
            <a:gd name="adj1" fmla="val 75000"/>
            <a:gd name="adj2" fmla="val 50000"/>
          </a:avLst>
        </a:prstGeom>
        <a:solidFill>
          <a:schemeClr val="accent4">
            <a:tint val="40000"/>
            <a:alpha val="90000"/>
            <a:hueOff val="-3254674"/>
            <a:satOff val="-5513"/>
            <a:lumOff val="-1057"/>
            <a:alphaOff val="0"/>
          </a:schemeClr>
        </a:solidFill>
        <a:ln w="9525" cap="flat" cmpd="sng" algn="ctr">
          <a:solidFill>
            <a:schemeClr val="accent4">
              <a:tint val="40000"/>
              <a:alpha val="90000"/>
              <a:hueOff val="-3254674"/>
              <a:satOff val="-5513"/>
              <a:lumOff val="-105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Regular Communication</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Associate Catalyst Program</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Effective Grievance handling</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CSR initiatives</a:t>
          </a:r>
          <a:endParaRPr lang="en-US" sz="1200" b="0" kern="1200" dirty="0"/>
        </a:p>
      </dsp:txBody>
      <dsp:txXfrm>
        <a:off x="2088702" y="2528368"/>
        <a:ext cx="3120315" cy="815160"/>
      </dsp:txXfrm>
    </dsp:sp>
    <dsp:sp modelId="{E06C171A-B69A-4551-A7D2-9FDE79081C6F}">
      <dsp:nvSpPr>
        <dsp:cNvPr id="0" name=""/>
        <dsp:cNvSpPr/>
      </dsp:nvSpPr>
      <dsp:spPr>
        <a:xfrm>
          <a:off x="263228" y="2600770"/>
          <a:ext cx="1825474" cy="670355"/>
        </a:xfrm>
        <a:prstGeom prst="roundRect">
          <a:avLst/>
        </a:prstGeom>
        <a:gradFill rotWithShape="0">
          <a:gsLst>
            <a:gs pos="0">
              <a:schemeClr val="accent4">
                <a:hueOff val="-3051520"/>
                <a:satOff val="-5234"/>
                <a:lumOff val="-3791"/>
                <a:alphaOff val="0"/>
                <a:shade val="51000"/>
                <a:satMod val="130000"/>
              </a:schemeClr>
            </a:gs>
            <a:gs pos="80000">
              <a:schemeClr val="accent4">
                <a:hueOff val="-3051520"/>
                <a:satOff val="-5234"/>
                <a:lumOff val="-3791"/>
                <a:alphaOff val="0"/>
                <a:shade val="93000"/>
                <a:satMod val="130000"/>
              </a:schemeClr>
            </a:gs>
            <a:gs pos="100000">
              <a:schemeClr val="accent4">
                <a:hueOff val="-3051520"/>
                <a:satOff val="-5234"/>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latin typeface="+mj-lt"/>
              <a:cs typeface="Arial" pitchFamily="34" charset="0"/>
            </a:rPr>
            <a:t>Employee Engagement </a:t>
          </a:r>
          <a:endParaRPr lang="en-US" sz="1400" kern="1200" dirty="0"/>
        </a:p>
      </dsp:txBody>
      <dsp:txXfrm>
        <a:off x="295952" y="2633494"/>
        <a:ext cx="1760026" cy="604907"/>
      </dsp:txXfrm>
    </dsp:sp>
    <dsp:sp modelId="{67B481C0-BB00-45C2-9DD1-2FBCE6CBE0A1}">
      <dsp:nvSpPr>
        <dsp:cNvPr id="0" name=""/>
        <dsp:cNvSpPr/>
      </dsp:nvSpPr>
      <dsp:spPr>
        <a:xfrm>
          <a:off x="2088702" y="3588077"/>
          <a:ext cx="3527895" cy="1086880"/>
        </a:xfrm>
        <a:prstGeom prst="rightArrow">
          <a:avLst>
            <a:gd name="adj1" fmla="val 75000"/>
            <a:gd name="adj2" fmla="val 50000"/>
          </a:avLst>
        </a:prstGeom>
        <a:solidFill>
          <a:schemeClr val="accent4">
            <a:tint val="40000"/>
            <a:alpha val="90000"/>
            <a:hueOff val="-4882011"/>
            <a:satOff val="-8270"/>
            <a:lumOff val="-1585"/>
            <a:alphaOff val="0"/>
          </a:schemeClr>
        </a:solidFill>
        <a:ln w="9525" cap="flat" cmpd="sng" algn="ctr">
          <a:solidFill>
            <a:schemeClr val="accent4">
              <a:tint val="40000"/>
              <a:alpha val="90000"/>
              <a:hueOff val="-4882011"/>
              <a:satOff val="-8270"/>
              <a:lumOff val="-15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Hi-Pot Program</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Career Progression and Role Movement</a:t>
          </a:r>
          <a:endParaRPr lang="en-US" sz="1200" b="0" kern="1200" dirty="0"/>
        </a:p>
        <a:p>
          <a:pPr marL="114300" lvl="1" indent="-114300" algn="l" defTabSz="533400">
            <a:lnSpc>
              <a:spcPct val="90000"/>
            </a:lnSpc>
            <a:spcBef>
              <a:spcPct val="0"/>
            </a:spcBef>
            <a:spcAft>
              <a:spcPct val="15000"/>
            </a:spcAft>
            <a:buChar char="••"/>
          </a:pPr>
          <a:r>
            <a:rPr lang="en-US" sz="1200" b="0" kern="1200" dirty="0" smtClean="0">
              <a:latin typeface="+mj-lt"/>
              <a:cs typeface="Arial" pitchFamily="34" charset="0"/>
            </a:rPr>
            <a:t>Domain Academy</a:t>
          </a:r>
          <a:endParaRPr lang="en-US" sz="1200" b="0" kern="1200" dirty="0"/>
        </a:p>
      </dsp:txBody>
      <dsp:txXfrm>
        <a:off x="2088702" y="3723937"/>
        <a:ext cx="3120315" cy="815160"/>
      </dsp:txXfrm>
    </dsp:sp>
    <dsp:sp modelId="{047CC477-876E-49E9-9827-4C4CE8E01891}">
      <dsp:nvSpPr>
        <dsp:cNvPr id="0" name=""/>
        <dsp:cNvSpPr/>
      </dsp:nvSpPr>
      <dsp:spPr>
        <a:xfrm>
          <a:off x="263228" y="3796339"/>
          <a:ext cx="1825474" cy="670355"/>
        </a:xfrm>
        <a:prstGeom prst="roundRect">
          <a:avLst/>
        </a:prstGeom>
        <a:gradFill rotWithShape="0">
          <a:gsLst>
            <a:gs pos="0">
              <a:schemeClr val="accent4">
                <a:hueOff val="-4577280"/>
                <a:satOff val="-7851"/>
                <a:lumOff val="-5686"/>
                <a:alphaOff val="0"/>
                <a:shade val="51000"/>
                <a:satMod val="130000"/>
              </a:schemeClr>
            </a:gs>
            <a:gs pos="80000">
              <a:schemeClr val="accent4">
                <a:hueOff val="-4577280"/>
                <a:satOff val="-7851"/>
                <a:lumOff val="-5686"/>
                <a:alphaOff val="0"/>
                <a:shade val="93000"/>
                <a:satMod val="130000"/>
              </a:schemeClr>
            </a:gs>
            <a:gs pos="100000">
              <a:schemeClr val="accent4">
                <a:hueOff val="-4577280"/>
                <a:satOff val="-7851"/>
                <a:lumOff val="-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latin typeface="+mj-lt"/>
              <a:cs typeface="Arial" pitchFamily="34" charset="0"/>
            </a:rPr>
            <a:t>Development Opportunities</a:t>
          </a:r>
          <a:endParaRPr lang="en-US" sz="1400" kern="1200" dirty="0"/>
        </a:p>
      </dsp:txBody>
      <dsp:txXfrm>
        <a:off x="295952" y="3829063"/>
        <a:ext cx="1760026" cy="604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27EF2-32D9-4A14-993E-1059CBD74860}">
      <dsp:nvSpPr>
        <dsp:cNvPr id="0" name=""/>
        <dsp:cNvSpPr/>
      </dsp:nvSpPr>
      <dsp:spPr>
        <a:xfrm>
          <a:off x="804076" y="0"/>
          <a:ext cx="9112872" cy="178593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2DA65-FFE1-49FE-8E1C-1AD1A6DBFE96}">
      <dsp:nvSpPr>
        <dsp:cNvPr id="0" name=""/>
        <dsp:cNvSpPr/>
      </dsp:nvSpPr>
      <dsp:spPr>
        <a:xfrm>
          <a:off x="130" y="535781"/>
          <a:ext cx="1568892" cy="7143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Receipt of Annotated CRF </a:t>
          </a:r>
          <a:endParaRPr lang="en-US" sz="1200" kern="1200" dirty="0"/>
        </a:p>
      </dsp:txBody>
      <dsp:txXfrm>
        <a:off x="35003" y="570654"/>
        <a:ext cx="1499146" cy="644628"/>
      </dsp:txXfrm>
    </dsp:sp>
    <dsp:sp modelId="{0E0AADFE-595D-4ABE-9040-1C27BB0D53C4}">
      <dsp:nvSpPr>
        <dsp:cNvPr id="0" name=""/>
        <dsp:cNvSpPr/>
      </dsp:nvSpPr>
      <dsp:spPr>
        <a:xfrm>
          <a:off x="1830505" y="535781"/>
          <a:ext cx="1568892" cy="7143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Extract End Points and Variables</a:t>
          </a:r>
          <a:endParaRPr lang="en-US" sz="1200" kern="1200" dirty="0"/>
        </a:p>
      </dsp:txBody>
      <dsp:txXfrm>
        <a:off x="1865378" y="570654"/>
        <a:ext cx="1499146" cy="644628"/>
      </dsp:txXfrm>
    </dsp:sp>
    <dsp:sp modelId="{A179F394-81D6-422C-9901-41739C4E4514}">
      <dsp:nvSpPr>
        <dsp:cNvPr id="0" name=""/>
        <dsp:cNvSpPr/>
      </dsp:nvSpPr>
      <dsp:spPr>
        <a:xfrm>
          <a:off x="3660879" y="535781"/>
          <a:ext cx="1568892" cy="71437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Suggest Domain and named Entities</a:t>
          </a:r>
          <a:endParaRPr lang="en-US" sz="1200" kern="1200" dirty="0"/>
        </a:p>
      </dsp:txBody>
      <dsp:txXfrm>
        <a:off x="3695752" y="570654"/>
        <a:ext cx="1499146" cy="644628"/>
      </dsp:txXfrm>
    </dsp:sp>
    <dsp:sp modelId="{4AB3B3AC-5AD5-4538-9305-C18A49D30A77}">
      <dsp:nvSpPr>
        <dsp:cNvPr id="0" name=""/>
        <dsp:cNvSpPr/>
      </dsp:nvSpPr>
      <dsp:spPr>
        <a:xfrm>
          <a:off x="5491254" y="535781"/>
          <a:ext cx="1568892" cy="71437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Business Rules to Map STDM Specifications </a:t>
          </a:r>
          <a:endParaRPr lang="en-US" sz="1200" kern="1200" dirty="0"/>
        </a:p>
      </dsp:txBody>
      <dsp:txXfrm>
        <a:off x="5526127" y="570654"/>
        <a:ext cx="1499146" cy="644628"/>
      </dsp:txXfrm>
    </dsp:sp>
    <dsp:sp modelId="{5AE2CBE5-AE8D-4634-B532-32CB9209C487}">
      <dsp:nvSpPr>
        <dsp:cNvPr id="0" name=""/>
        <dsp:cNvSpPr/>
      </dsp:nvSpPr>
      <dsp:spPr>
        <a:xfrm>
          <a:off x="7321628" y="535781"/>
          <a:ext cx="1568892" cy="714374"/>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Populate and Save Mappings/ Feedback for learning</a:t>
          </a:r>
          <a:endParaRPr lang="en-US" sz="1200" kern="1200" dirty="0"/>
        </a:p>
      </dsp:txBody>
      <dsp:txXfrm>
        <a:off x="7356501" y="570654"/>
        <a:ext cx="1499146" cy="644628"/>
      </dsp:txXfrm>
    </dsp:sp>
    <dsp:sp modelId="{E11B9C41-CAB6-4B00-93F7-B54C1B396708}">
      <dsp:nvSpPr>
        <dsp:cNvPr id="0" name=""/>
        <dsp:cNvSpPr/>
      </dsp:nvSpPr>
      <dsp:spPr>
        <a:xfrm>
          <a:off x="9152002" y="535781"/>
          <a:ext cx="1568892" cy="7143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Export STDM Mappings for SAS procedures</a:t>
          </a:r>
          <a:endParaRPr lang="en-US" sz="1200" kern="1200" dirty="0"/>
        </a:p>
      </dsp:txBody>
      <dsp:txXfrm>
        <a:off x="9186875" y="570654"/>
        <a:ext cx="1499146" cy="644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D1603-7084-4B26-AB69-1135F556FD0C}">
      <dsp:nvSpPr>
        <dsp:cNvPr id="0" name=""/>
        <dsp:cNvSpPr/>
      </dsp:nvSpPr>
      <dsp:spPr>
        <a:xfrm rot="16200000">
          <a:off x="1495928" y="-1495928"/>
          <a:ext cx="1572999" cy="4564857"/>
        </a:xfrm>
        <a:prstGeom prst="round1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sz="1800" b="1" kern="1200" dirty="0" smtClean="0"/>
        </a:p>
        <a:p>
          <a:pPr lvl="0" algn="ctr" defTabSz="800100">
            <a:lnSpc>
              <a:spcPct val="90000"/>
            </a:lnSpc>
            <a:spcBef>
              <a:spcPct val="0"/>
            </a:spcBef>
            <a:spcAft>
              <a:spcPct val="35000"/>
            </a:spcAft>
          </a:pPr>
          <a:r>
            <a:rPr lang="en-US" sz="1800" b="1" kern="1200" dirty="0" smtClean="0"/>
            <a:t>Process Outcomes</a:t>
          </a:r>
        </a:p>
        <a:p>
          <a:pPr lvl="0" algn="l" defTabSz="800100">
            <a:lnSpc>
              <a:spcPct val="90000"/>
            </a:lnSpc>
            <a:spcBef>
              <a:spcPct val="0"/>
            </a:spcBef>
            <a:spcAft>
              <a:spcPct val="35000"/>
            </a:spcAft>
          </a:pPr>
          <a:r>
            <a:rPr lang="en-US" sz="1400" kern="1200" dirty="0" smtClean="0"/>
            <a:t>1. &gt; 50% savings in time spent on referring/ finding the right information from various document</a:t>
          </a:r>
        </a:p>
        <a:p>
          <a:pPr lvl="0" algn="l" defTabSz="800100">
            <a:lnSpc>
              <a:spcPct val="90000"/>
            </a:lnSpc>
            <a:spcBef>
              <a:spcPct val="0"/>
            </a:spcBef>
            <a:spcAft>
              <a:spcPct val="35000"/>
            </a:spcAft>
          </a:pPr>
          <a:r>
            <a:rPr lang="en-US" sz="1400" kern="1200" dirty="0" smtClean="0"/>
            <a:t>2.  Few stages can be completely automated and removed </a:t>
          </a:r>
        </a:p>
        <a:p>
          <a:pPr lvl="0" algn="l" defTabSz="800100">
            <a:lnSpc>
              <a:spcPct val="90000"/>
            </a:lnSpc>
            <a:spcBef>
              <a:spcPct val="0"/>
            </a:spcBef>
            <a:spcAft>
              <a:spcPct val="35000"/>
            </a:spcAft>
          </a:pPr>
          <a:endParaRPr lang="en-US" sz="1400" kern="1200" dirty="0" smtClean="0"/>
        </a:p>
      </dsp:txBody>
      <dsp:txXfrm rot="5400000">
        <a:off x="-1" y="1"/>
        <a:ext cx="4564857" cy="1179749"/>
      </dsp:txXfrm>
    </dsp:sp>
    <dsp:sp modelId="{6F5A0688-DF73-46FB-9080-74EB0F79708E}">
      <dsp:nvSpPr>
        <dsp:cNvPr id="0" name=""/>
        <dsp:cNvSpPr/>
      </dsp:nvSpPr>
      <dsp:spPr>
        <a:xfrm>
          <a:off x="4564857" y="0"/>
          <a:ext cx="4564857" cy="1572999"/>
        </a:xfrm>
        <a:prstGeom prst="round1Rect">
          <a:avLst/>
        </a:prstGeom>
        <a:solidFill>
          <a:schemeClr val="accent1">
            <a:shade val="50000"/>
            <a:hueOff val="42436"/>
            <a:satOff val="2414"/>
            <a:lumOff val="18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t>Knowledge Outcomes</a:t>
          </a:r>
        </a:p>
        <a:p>
          <a:pPr lvl="0" algn="l" defTabSz="800100">
            <a:lnSpc>
              <a:spcPct val="90000"/>
            </a:lnSpc>
            <a:spcBef>
              <a:spcPct val="0"/>
            </a:spcBef>
            <a:spcAft>
              <a:spcPct val="35000"/>
            </a:spcAft>
          </a:pPr>
          <a:r>
            <a:rPr lang="en-US" sz="1300" kern="1200" dirty="0" smtClean="0"/>
            <a:t>1</a:t>
          </a:r>
          <a:r>
            <a:rPr lang="en-US" sz="1400" kern="1200" dirty="0" smtClean="0"/>
            <a:t>. Complete set of business rules saved in repository</a:t>
          </a:r>
        </a:p>
        <a:p>
          <a:pPr lvl="0" algn="l" defTabSz="800100">
            <a:lnSpc>
              <a:spcPct val="90000"/>
            </a:lnSpc>
            <a:spcBef>
              <a:spcPct val="0"/>
            </a:spcBef>
            <a:spcAft>
              <a:spcPct val="35000"/>
            </a:spcAft>
          </a:pPr>
          <a:r>
            <a:rPr lang="en-US" sz="1400" kern="1200" dirty="0" smtClean="0"/>
            <a:t>2. Machine Learning based suggestions based on previous user inputs/ feedback will improve analyst’s efficiency</a:t>
          </a:r>
        </a:p>
      </dsp:txBody>
      <dsp:txXfrm>
        <a:off x="4564857" y="0"/>
        <a:ext cx="4564857" cy="1179749"/>
      </dsp:txXfrm>
    </dsp:sp>
    <dsp:sp modelId="{4B4C0C22-FF02-477E-B586-EA16474F75CF}">
      <dsp:nvSpPr>
        <dsp:cNvPr id="0" name=""/>
        <dsp:cNvSpPr/>
      </dsp:nvSpPr>
      <dsp:spPr>
        <a:xfrm rot="10800000">
          <a:off x="0" y="1572999"/>
          <a:ext cx="4564857" cy="1572999"/>
        </a:xfrm>
        <a:prstGeom prst="round1Rect">
          <a:avLst/>
        </a:prstGeom>
        <a:solidFill>
          <a:schemeClr val="accent1">
            <a:shade val="50000"/>
            <a:hueOff val="84872"/>
            <a:satOff val="4828"/>
            <a:lumOff val="362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accent1">
                  <a:lumMod val="50000"/>
                </a:schemeClr>
              </a:solidFill>
            </a:rPr>
            <a:t>Quality Outcomes</a:t>
          </a:r>
        </a:p>
        <a:p>
          <a:pPr lvl="0" algn="l" defTabSz="800100">
            <a:lnSpc>
              <a:spcPct val="90000"/>
            </a:lnSpc>
            <a:spcBef>
              <a:spcPct val="0"/>
            </a:spcBef>
            <a:spcAft>
              <a:spcPct val="35000"/>
            </a:spcAft>
          </a:pPr>
          <a:r>
            <a:rPr lang="en-US" sz="1400" kern="1200" dirty="0" smtClean="0">
              <a:solidFill>
                <a:schemeClr val="accent1">
                  <a:lumMod val="50000"/>
                </a:schemeClr>
              </a:solidFill>
            </a:rPr>
            <a:t>1. Error free future mappings with minimum model training </a:t>
          </a:r>
        </a:p>
        <a:p>
          <a:pPr lvl="0" algn="l" defTabSz="800100">
            <a:lnSpc>
              <a:spcPct val="90000"/>
            </a:lnSpc>
            <a:spcBef>
              <a:spcPct val="0"/>
            </a:spcBef>
            <a:spcAft>
              <a:spcPct val="35000"/>
            </a:spcAft>
          </a:pPr>
          <a:r>
            <a:rPr lang="en-US" sz="1400" kern="1200" dirty="0" smtClean="0">
              <a:solidFill>
                <a:schemeClr val="accent1">
                  <a:lumMod val="50000"/>
                </a:schemeClr>
              </a:solidFill>
            </a:rPr>
            <a:t>2. Retrospective corrections in STDM specifications</a:t>
          </a:r>
        </a:p>
        <a:p>
          <a:pPr lvl="0" algn="l" defTabSz="800100">
            <a:lnSpc>
              <a:spcPct val="90000"/>
            </a:lnSpc>
            <a:spcBef>
              <a:spcPct val="0"/>
            </a:spcBef>
            <a:spcAft>
              <a:spcPct val="35000"/>
            </a:spcAft>
          </a:pPr>
          <a:endParaRPr lang="en-US" sz="1400" kern="1200" dirty="0">
            <a:solidFill>
              <a:schemeClr val="accent1">
                <a:lumMod val="50000"/>
              </a:schemeClr>
            </a:solidFill>
          </a:endParaRPr>
        </a:p>
      </dsp:txBody>
      <dsp:txXfrm rot="10800000">
        <a:off x="0" y="1966249"/>
        <a:ext cx="4564857" cy="1179749"/>
      </dsp:txXfrm>
    </dsp:sp>
    <dsp:sp modelId="{E1BA3E21-0134-47C8-9EF2-52AB2ECEB367}">
      <dsp:nvSpPr>
        <dsp:cNvPr id="0" name=""/>
        <dsp:cNvSpPr/>
      </dsp:nvSpPr>
      <dsp:spPr>
        <a:xfrm rot="5400000">
          <a:off x="6060785" y="77070"/>
          <a:ext cx="1572999" cy="4564857"/>
        </a:xfrm>
        <a:prstGeom prst="round1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t>Next Level Outcomes</a:t>
          </a:r>
        </a:p>
        <a:p>
          <a:pPr lvl="0" algn="l" defTabSz="800100">
            <a:lnSpc>
              <a:spcPct val="90000"/>
            </a:lnSpc>
            <a:spcBef>
              <a:spcPct val="0"/>
            </a:spcBef>
            <a:spcAft>
              <a:spcPct val="35000"/>
            </a:spcAft>
          </a:pPr>
          <a:r>
            <a:rPr lang="en-US" sz="1400" kern="1200" dirty="0" smtClean="0"/>
            <a:t>1. Further automation in other sub-processes (horizontal automation)</a:t>
          </a:r>
        </a:p>
        <a:p>
          <a:pPr lvl="0" algn="l" defTabSz="800100">
            <a:lnSpc>
              <a:spcPct val="90000"/>
            </a:lnSpc>
            <a:spcBef>
              <a:spcPct val="0"/>
            </a:spcBef>
            <a:spcAft>
              <a:spcPct val="35000"/>
            </a:spcAft>
          </a:pPr>
          <a:r>
            <a:rPr lang="en-US" sz="1400" kern="1200" dirty="0" smtClean="0"/>
            <a:t>2. End-to-end automation in Bio-Stat Programming (vertical automation)</a:t>
          </a:r>
        </a:p>
        <a:p>
          <a:pPr lvl="0" algn="l" defTabSz="800100">
            <a:lnSpc>
              <a:spcPct val="90000"/>
            </a:lnSpc>
            <a:spcBef>
              <a:spcPct val="0"/>
            </a:spcBef>
            <a:spcAft>
              <a:spcPct val="35000"/>
            </a:spcAft>
          </a:pPr>
          <a:endParaRPr lang="en-US" sz="1400" kern="1200" dirty="0"/>
        </a:p>
      </dsp:txBody>
      <dsp:txXfrm rot="-5400000">
        <a:off x="4564856" y="1966249"/>
        <a:ext cx="4564857" cy="1179749"/>
      </dsp:txXfrm>
    </dsp:sp>
    <dsp:sp modelId="{891EA8ED-3BC6-471F-88FA-4A10354C67A6}">
      <dsp:nvSpPr>
        <dsp:cNvPr id="0" name=""/>
        <dsp:cNvSpPr/>
      </dsp:nvSpPr>
      <dsp:spPr>
        <a:xfrm>
          <a:off x="3195399" y="1346200"/>
          <a:ext cx="2738914" cy="453598"/>
        </a:xfrm>
        <a:prstGeom prst="roundRect">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Business Benefits</a:t>
          </a:r>
          <a:endParaRPr lang="en-US" sz="1800" b="1" kern="1200" dirty="0"/>
        </a:p>
      </dsp:txBody>
      <dsp:txXfrm>
        <a:off x="3217542" y="1368343"/>
        <a:ext cx="2694628" cy="409312"/>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BDD2E-5A07-4C6E-BF77-9A27697A7FE6}"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A3FCD-88C3-4C73-8175-37B0662BE7BD}" type="slidenum">
              <a:rPr lang="en-US" smtClean="0"/>
              <a:t>‹#›</a:t>
            </a:fld>
            <a:endParaRPr lang="en-US"/>
          </a:p>
        </p:txBody>
      </p:sp>
    </p:spTree>
    <p:extLst>
      <p:ext uri="{BB962C8B-B14F-4D97-AF65-F5344CB8AC3E}">
        <p14:creationId xmlns:p14="http://schemas.microsoft.com/office/powerpoint/2010/main" val="204679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transition to Lilly </a:t>
            </a:r>
            <a:endParaRPr lang="en-US" dirty="0"/>
          </a:p>
        </p:txBody>
      </p:sp>
      <p:sp>
        <p:nvSpPr>
          <p:cNvPr id="4" name="Slide Number Placeholder 3"/>
          <p:cNvSpPr>
            <a:spLocks noGrp="1"/>
          </p:cNvSpPr>
          <p:nvPr>
            <p:ph type="sldNum" sz="quarter" idx="10"/>
          </p:nvPr>
        </p:nvSpPr>
        <p:spPr/>
        <p:txBody>
          <a:bodyPr/>
          <a:lstStyle/>
          <a:p>
            <a:fld id="{747299FB-C856-46E3-887B-78FD722EB012}" type="slidenum">
              <a:rPr lang="en-US" smtClean="0"/>
              <a:t>5</a:t>
            </a:fld>
            <a:endParaRPr lang="en-US" dirty="0"/>
          </a:p>
        </p:txBody>
      </p:sp>
    </p:spTree>
    <p:extLst>
      <p:ext uri="{BB962C8B-B14F-4D97-AF65-F5344CB8AC3E}">
        <p14:creationId xmlns:p14="http://schemas.microsoft.com/office/powerpoint/2010/main" val="209071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A3FCD-88C3-4C73-8175-37B0662BE7BD}" type="slidenum">
              <a:rPr lang="en-US" smtClean="0"/>
              <a:t>30</a:t>
            </a:fld>
            <a:endParaRPr lang="en-US"/>
          </a:p>
        </p:txBody>
      </p:sp>
    </p:spTree>
    <p:extLst>
      <p:ext uri="{BB962C8B-B14F-4D97-AF65-F5344CB8AC3E}">
        <p14:creationId xmlns:p14="http://schemas.microsoft.com/office/powerpoint/2010/main" val="327946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2514600" y="857250"/>
            <a:ext cx="4114800" cy="2314575"/>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E08252B-5545-4ED9-A01D-047071685CE4}" type="slidenum">
              <a:rPr lang="en-US" altLang="en-US" smtClean="0">
                <a:latin typeface="Arial" panose="020B0604020202020204" pitchFamily="34" charset="0"/>
              </a:rPr>
              <a:pPr/>
              <a:t>35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82479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idx="10"/>
          </p:nvPr>
        </p:nvSpPr>
        <p:spPr/>
        <p:txBody>
          <a:bodyPr/>
          <a:lstStyle/>
          <a:p>
            <a:pPr algn="l" defTabSz="457200" rtl="0" fontAlgn="base">
              <a:spcBef>
                <a:spcPct val="0"/>
              </a:spcBef>
              <a:spcAft>
                <a:spcPct val="0"/>
              </a:spcAft>
              <a:buClr>
                <a:srgbClr val="000000"/>
              </a:buClr>
              <a:buSzPct val="100000"/>
              <a:buFont typeface="Times New Roman" pitchFamily="18" charset="0"/>
              <a:buNone/>
              <a:defRPr/>
            </a:pPr>
            <a:r>
              <a:rPr lang="en-US" sz="1200" kern="1200">
                <a:solidFill>
                  <a:prstClr val="white"/>
                </a:solidFill>
                <a:latin typeface="Arial" pitchFamily="34" charset="0"/>
                <a:ea typeface="Arial Unicode MS" pitchFamily="34" charset="-128"/>
                <a:cs typeface="Arial Unicode MS" pitchFamily="34" charset="-128"/>
              </a:rPr>
              <a:t>TCS-Confidential</a:t>
            </a:r>
          </a:p>
        </p:txBody>
      </p:sp>
      <p:sp>
        <p:nvSpPr>
          <p:cNvPr id="5" name="Date Placeholder 4"/>
          <p:cNvSpPr>
            <a:spLocks noGrp="1"/>
          </p:cNvSpPr>
          <p:nvPr>
            <p:ph type="dt" idx="11"/>
          </p:nvPr>
        </p:nvSpPr>
        <p:spPr/>
        <p:txBody>
          <a:bodyPr/>
          <a:lstStyle/>
          <a:p>
            <a:pPr algn="r" defTabSz="457200" rtl="0" fontAlgn="base">
              <a:spcBef>
                <a:spcPct val="0"/>
              </a:spcBef>
              <a:spcAft>
                <a:spcPct val="0"/>
              </a:spcAft>
              <a:buClr>
                <a:srgbClr val="000000"/>
              </a:buClr>
              <a:buSzPct val="100000"/>
              <a:buFont typeface="Times New Roman" pitchFamily="18" charset="0"/>
              <a:buNone/>
              <a:defRPr/>
            </a:pPr>
            <a:r>
              <a:rPr lang="en-US" sz="1200" kern="1200">
                <a:solidFill>
                  <a:prstClr val="white"/>
                </a:solidFill>
                <a:latin typeface="Arial" pitchFamily="34" charset="0"/>
                <a:ea typeface="Arial Unicode MS" pitchFamily="34" charset="-128"/>
                <a:cs typeface="Arial Unicode MS" pitchFamily="34" charset="-128"/>
              </a:rPr>
              <a:t>TCS-Confidential</a:t>
            </a:r>
          </a:p>
        </p:txBody>
      </p:sp>
      <p:sp>
        <p:nvSpPr>
          <p:cNvPr id="6" name="Slide Number Placeholder 5"/>
          <p:cNvSpPr>
            <a:spLocks noGrp="1"/>
          </p:cNvSpPr>
          <p:nvPr>
            <p:ph type="sldNum" idx="12"/>
          </p:nvPr>
        </p:nvSpPr>
        <p:spPr/>
        <p:txBody>
          <a:bodyPr/>
          <a:lstStyle/>
          <a:p>
            <a:pPr algn="r" defTabSz="457200" rtl="0" fontAlgn="base">
              <a:spcBef>
                <a:spcPct val="0"/>
              </a:spcBef>
              <a:spcAft>
                <a:spcPct val="0"/>
              </a:spcAft>
              <a:buClr>
                <a:srgbClr val="000000"/>
              </a:buClr>
              <a:buSzPct val="100000"/>
              <a:buFont typeface="Times New Roman" pitchFamily="18" charset="0"/>
              <a:buNone/>
              <a:defRPr/>
            </a:pPr>
            <a:fld id="{89997A86-2979-44B4-B1A1-8DEA22A494CF}" type="slidenum">
              <a:rPr lang="en-US" sz="1200" kern="1200">
                <a:solidFill>
                  <a:prstClr val="white"/>
                </a:solidFill>
                <a:latin typeface="Arial" pitchFamily="34" charset="0"/>
                <a:ea typeface="Arial Unicode MS" pitchFamily="34" charset="-128"/>
                <a:cs typeface="Arial Unicode MS" pitchFamily="34" charset="-128"/>
              </a:rPr>
              <a:pPr algn="r" defTabSz="457200" rtl="0" fontAlgn="base">
                <a:spcBef>
                  <a:spcPct val="0"/>
                </a:spcBef>
                <a:spcAft>
                  <a:spcPct val="0"/>
                </a:spcAft>
                <a:buClr>
                  <a:srgbClr val="000000"/>
                </a:buClr>
                <a:buSzPct val="100000"/>
                <a:buFont typeface="Times New Roman" pitchFamily="18" charset="0"/>
                <a:buNone/>
                <a:defRPr/>
              </a:pPr>
              <a:t>40</a:t>
            </a:fld>
            <a:endParaRPr lang="en-US" sz="1200" kern="1200">
              <a:solidFill>
                <a:prstClr val="white"/>
              </a:solidFill>
              <a:latin typeface="Arial"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50399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1261080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2514600" y="857250"/>
            <a:ext cx="4114800" cy="2314575"/>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E08252B-5545-4ED9-A01D-047071685CE4}" type="slidenum">
              <a:rPr lang="en-US" altLang="en-US" smtClean="0">
                <a:latin typeface="Arial" panose="020B0604020202020204" pitchFamily="34" charset="0"/>
              </a:rPr>
              <a:pPr/>
              <a:t>49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82479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C221D2-CEF5-4BF2-80DE-34F7C9C51006}" type="slidenum">
              <a:rPr lang="en-US" smtClean="0"/>
              <a:t>52</a:t>
            </a:fld>
            <a:endParaRPr lang="en-US"/>
          </a:p>
        </p:txBody>
      </p:sp>
    </p:spTree>
    <p:extLst>
      <p:ext uri="{BB962C8B-B14F-4D97-AF65-F5344CB8AC3E}">
        <p14:creationId xmlns:p14="http://schemas.microsoft.com/office/powerpoint/2010/main" val="254763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4953C-1A9F-477A-8A95-4CF5F9D1A330}" type="slidenum">
              <a:rPr lang="en-US" smtClean="0"/>
              <a:t>58</a:t>
            </a:fld>
            <a:endParaRPr lang="en-US"/>
          </a:p>
        </p:txBody>
      </p:sp>
    </p:spTree>
    <p:extLst>
      <p:ext uri="{BB962C8B-B14F-4D97-AF65-F5344CB8AC3E}">
        <p14:creationId xmlns:p14="http://schemas.microsoft.com/office/powerpoint/2010/main" val="3520372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a:noFill/>
        </p:spPr>
        <p:txBody>
          <a:bodyPr>
            <a:noAutofit/>
          </a:bodyPr>
          <a:lstStyle>
            <a:lvl1pPr algn="l">
              <a:defRPr sz="3067">
                <a:solidFill>
                  <a:schemeClr val="tx1">
                    <a:lumMod val="95000"/>
                    <a:lumOff val="5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08005" y="2675800"/>
            <a:ext cx="9542777" cy="457200"/>
          </a:xfrm>
          <a:prstGeom prst="rect">
            <a:avLst/>
          </a:prstGeom>
        </p:spPr>
        <p:txBody>
          <a:bodyPr>
            <a:noAutofit/>
          </a:bodyPr>
          <a:lstStyle>
            <a:lvl1pPr marL="0" indent="0" algn="l">
              <a:buNone/>
              <a:defRPr sz="2400">
                <a:solidFill>
                  <a:schemeClr val="tx1">
                    <a:lumMod val="95000"/>
                    <a:lumOff val="5000"/>
                  </a:schemeClr>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7" name="Rectangle 16"/>
          <p:cNvSpPr/>
          <p:nvPr/>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1247648"/>
          </a:xfrm>
          <a:prstGeom prst="rect">
            <a:avLst/>
          </a:prstGeom>
        </p:spPr>
      </p:pic>
      <p:sp>
        <p:nvSpPr>
          <p:cNvPr id="10" name="Text Placeholder 5"/>
          <p:cNvSpPr>
            <a:spLocks noGrp="1"/>
          </p:cNvSpPr>
          <p:nvPr>
            <p:ph type="body" sz="quarter" idx="11" hasCustomPrompt="1"/>
          </p:nvPr>
        </p:nvSpPr>
        <p:spPr>
          <a:xfrm>
            <a:off x="532861" y="5964368"/>
            <a:ext cx="2475555" cy="402347"/>
          </a:xfrm>
          <a:prstGeom prst="rect">
            <a:avLst/>
          </a:prstGeom>
        </p:spPr>
        <p:txBody>
          <a:bodyPr>
            <a:noAutofit/>
          </a:bodyPr>
          <a:lstStyle>
            <a:lvl1pPr marL="0" indent="0">
              <a:buNone/>
              <a:defRPr sz="1867">
                <a:solidFill>
                  <a:schemeClr val="bg1">
                    <a:lumMod val="50000"/>
                  </a:schemeClr>
                </a:solidFill>
                <a:latin typeface="+mj-lt"/>
              </a:defRPr>
            </a:lvl1pPr>
          </a:lstStyle>
          <a:p>
            <a:pPr lvl="0"/>
            <a:r>
              <a:rPr lang="en-US" dirty="0" smtClean="0"/>
              <a:t>Insert Date</a:t>
            </a:r>
          </a:p>
        </p:txBody>
      </p:sp>
      <p:sp>
        <p:nvSpPr>
          <p:cNvPr id="11" name="TextBox 10"/>
          <p:cNvSpPr txBox="1"/>
          <p:nvPr/>
        </p:nvSpPr>
        <p:spPr>
          <a:xfrm>
            <a:off x="9128723" y="6468940"/>
            <a:ext cx="2860077" cy="235898"/>
          </a:xfrm>
          <a:prstGeom prst="rect">
            <a:avLst/>
          </a:prstGeom>
          <a:noFill/>
        </p:spPr>
        <p:txBody>
          <a:bodyPr wrap="none" rtlCol="0">
            <a:spAutoFit/>
          </a:bodyPr>
          <a:lstStyle/>
          <a:p>
            <a:pPr algn="r"/>
            <a:r>
              <a:rPr lang="en-US" sz="933" dirty="0">
                <a:solidFill>
                  <a:prstClr val="white">
                    <a:lumMod val="50000"/>
                  </a:prstClr>
                </a:solidFill>
              </a:rPr>
              <a:t>|   Copyright © 2018 Tata Consultancy Services Limited</a:t>
            </a:r>
          </a:p>
        </p:txBody>
      </p:sp>
      <p:sp>
        <p:nvSpPr>
          <p:cNvPr id="12" name="Text Placeholder 4"/>
          <p:cNvSpPr>
            <a:spLocks noGrp="1"/>
          </p:cNvSpPr>
          <p:nvPr>
            <p:ph type="body" sz="quarter" idx="14" hasCustomPrompt="1"/>
          </p:nvPr>
        </p:nvSpPr>
        <p:spPr>
          <a:xfrm>
            <a:off x="6146800" y="6468319"/>
            <a:ext cx="3048000" cy="20320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8667157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41791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347" y="60741"/>
            <a:ext cx="11348852" cy="642647"/>
          </a:xfrm>
          <a:prstGeom prst="rect">
            <a:avLst/>
          </a:prstGeom>
        </p:spPr>
        <p:txBody>
          <a:bodyPr wrap="square">
            <a:normAutofit/>
          </a:bodyPr>
          <a:lstStyle>
            <a:lvl1pPr algn="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96578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4" name="Text Placeholder 4"/>
          <p:cNvSpPr>
            <a:spLocks noGrp="1"/>
          </p:cNvSpPr>
          <p:nvPr>
            <p:ph type="body" sz="quarter" idx="14" hasCustomPrompt="1"/>
          </p:nvPr>
        </p:nvSpPr>
        <p:spPr>
          <a:xfrm>
            <a:off x="6146800" y="6525892"/>
            <a:ext cx="3048000" cy="223520"/>
          </a:xfrm>
          <a:prstGeom prst="rect">
            <a:avLst/>
          </a:prstGeom>
        </p:spPr>
        <p:txBody>
          <a:bodyPr wrap="none" lIns="121917" tIns="60958" rIns="121917" bIns="60958">
            <a:noAutofit/>
          </a:bodyPr>
          <a:lstStyle>
            <a:lvl1pPr marL="0" indent="0" algn="r">
              <a:buNone/>
              <a:defRPr sz="1100">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261447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CS Sensitive">
    <p:spTree>
      <p:nvGrpSpPr>
        <p:cNvPr id="1" name=""/>
        <p:cNvGrpSpPr/>
        <p:nvPr/>
      </p:nvGrpSpPr>
      <p:grpSpPr>
        <a:xfrm>
          <a:off x="0" y="0"/>
          <a:ext cx="0" cy="0"/>
          <a:chOff x="0" y="0"/>
          <a:chExt cx="0" cy="0"/>
        </a:xfrm>
      </p:grpSpPr>
      <p:sp>
        <p:nvSpPr>
          <p:cNvPr id="2" name="Title 1"/>
          <p:cNvSpPr>
            <a:spLocks noGrp="1"/>
          </p:cNvSpPr>
          <p:nvPr>
            <p:ph type="title"/>
          </p:nvPr>
        </p:nvSpPr>
        <p:spPr>
          <a:xfrm>
            <a:off x="159026" y="64008"/>
            <a:ext cx="11606255" cy="784131"/>
          </a:xfrm>
        </p:spPr>
        <p:txBody>
          <a:bodyP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05824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cxnSp>
        <p:nvCxnSpPr>
          <p:cNvPr id="5" name="Straight Connector 4"/>
          <p:cNvCxnSpPr/>
          <p:nvPr userDrawn="1"/>
        </p:nvCxnSpPr>
        <p:spPr>
          <a:xfrm>
            <a:off x="0" y="78290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12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347" y="60741"/>
            <a:ext cx="11348852" cy="642647"/>
          </a:xfrm>
          <a:prstGeom prst="rect">
            <a:avLst/>
          </a:prstGeom>
        </p:spPr>
        <p:txBody>
          <a:bodyPr wrap="square">
            <a:normAutofit/>
          </a:bodyPr>
          <a:lstStyle/>
          <a:p>
            <a:r>
              <a:rPr lang="en-US" smtClean="0"/>
              <a:t>Click to edit Master title style</a:t>
            </a:r>
            <a:endParaRPr lang="en-US" dirty="0"/>
          </a:p>
        </p:txBody>
      </p:sp>
    </p:spTree>
    <p:extLst>
      <p:ext uri="{BB962C8B-B14F-4D97-AF65-F5344CB8AC3E}">
        <p14:creationId xmlns:p14="http://schemas.microsoft.com/office/powerpoint/2010/main" val="32769403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536" y="-8529"/>
            <a:ext cx="12231536" cy="6871644"/>
          </a:xfrm>
          <a:prstGeom prst="rect">
            <a:avLst/>
          </a:prstGeom>
        </p:spPr>
      </p:pic>
      <p:sp>
        <p:nvSpPr>
          <p:cNvPr id="13" name="Isosceles Triangle 12"/>
          <p:cNvSpPr/>
          <p:nvPr userDrawn="1"/>
        </p:nvSpPr>
        <p:spPr>
          <a:xfrm flipV="1">
            <a:off x="-39535" y="-8529"/>
            <a:ext cx="4953000" cy="1183033"/>
          </a:xfrm>
          <a:prstGeom prst="triangle">
            <a:avLst>
              <a:gd name="adj" fmla="val 0"/>
            </a:avLst>
          </a:prstGeom>
          <a:gradFill flip="none" rotWithShape="1">
            <a:gsLst>
              <a:gs pos="42000">
                <a:srgbClr val="1F242E"/>
              </a:gs>
              <a:gs pos="3000">
                <a:srgbClr val="181C27"/>
              </a:gs>
              <a:gs pos="91000">
                <a:srgbClr val="3A444D">
                  <a:alpha val="17000"/>
                </a:srgb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p:cNvSpPr>
            <a:spLocks noEditPoints="1"/>
          </p:cNvSpPr>
          <p:nvPr/>
        </p:nvSpPr>
        <p:spPr bwMode="auto">
          <a:xfrm>
            <a:off x="200719" y="115549"/>
            <a:ext cx="109997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u="sng">
              <a:latin typeface="+mj-lt"/>
            </a:endParaRPr>
          </a:p>
        </p:txBody>
      </p:sp>
      <p:sp>
        <p:nvSpPr>
          <p:cNvPr id="16" name="TextBox 15"/>
          <p:cNvSpPr txBox="1"/>
          <p:nvPr/>
        </p:nvSpPr>
        <p:spPr>
          <a:xfrm>
            <a:off x="5856941" y="6472116"/>
            <a:ext cx="2860077" cy="235898"/>
          </a:xfrm>
          <a:prstGeom prst="rect">
            <a:avLst/>
          </a:prstGeom>
          <a:noFill/>
        </p:spPr>
        <p:txBody>
          <a:bodyPr wrap="none" rtlCol="0">
            <a:spAutoFit/>
          </a:bodyPr>
          <a:lstStyle/>
          <a:p>
            <a:pPr algn="r"/>
            <a:r>
              <a:rPr lang="en-US" sz="933" dirty="0" smtClean="0">
                <a:solidFill>
                  <a:prstClr val="white"/>
                </a:solidFill>
                <a:latin typeface="+mj-lt"/>
              </a:rPr>
              <a:t>   Copyright </a:t>
            </a:r>
            <a:r>
              <a:rPr lang="en-US" sz="933" dirty="0">
                <a:solidFill>
                  <a:prstClr val="white"/>
                </a:solidFill>
                <a:latin typeface="+mj-lt"/>
              </a:rPr>
              <a:t>© </a:t>
            </a:r>
            <a:r>
              <a:rPr lang="en-US" sz="933" dirty="0" smtClean="0">
                <a:solidFill>
                  <a:prstClr val="white"/>
                </a:solidFill>
                <a:latin typeface="+mj-lt"/>
              </a:rPr>
              <a:t>2018 Tata Consultancy Services Limited</a:t>
            </a:r>
            <a:endParaRPr lang="en-US" sz="933" dirty="0">
              <a:solidFill>
                <a:prstClr val="white"/>
              </a:solidFill>
              <a:latin typeface="+mj-lt"/>
            </a:endParaRPr>
          </a:p>
        </p:txBody>
      </p:sp>
      <p:sp>
        <p:nvSpPr>
          <p:cNvPr id="28" name="Freeform 13"/>
          <p:cNvSpPr>
            <a:spLocks noEditPoints="1"/>
          </p:cNvSpPr>
          <p:nvPr userDrawn="1"/>
        </p:nvSpPr>
        <p:spPr bwMode="auto">
          <a:xfrm flipH="1">
            <a:off x="1" y="6317015"/>
            <a:ext cx="2197100"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0"/>
                </a:schemeClr>
              </a:gs>
              <a:gs pos="68000">
                <a:schemeClr val="bg1">
                  <a:alpha val="6100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sz="2400">
              <a:latin typeface="+mj-lt"/>
            </a:endParaRPr>
          </a:p>
        </p:txBody>
      </p:sp>
      <p:sp>
        <p:nvSpPr>
          <p:cNvPr id="15" name="Freeform 9"/>
          <p:cNvSpPr>
            <a:spLocks noEditPoints="1"/>
          </p:cNvSpPr>
          <p:nvPr userDrawn="1"/>
        </p:nvSpPr>
        <p:spPr bwMode="auto">
          <a:xfrm>
            <a:off x="11597054" y="139649"/>
            <a:ext cx="398394" cy="348236"/>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latin typeface="+mj-lt"/>
            </a:endParaRPr>
          </a:p>
        </p:txBody>
      </p:sp>
    </p:spTree>
    <p:extLst>
      <p:ext uri="{BB962C8B-B14F-4D97-AF65-F5344CB8AC3E}">
        <p14:creationId xmlns:p14="http://schemas.microsoft.com/office/powerpoint/2010/main" val="91996878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741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a:noFill/>
        </p:spPr>
        <p:txBody>
          <a:bodyPr>
            <a:noAutofit/>
          </a:bodyPr>
          <a:lstStyle>
            <a:lvl1pPr algn="l">
              <a:defRPr sz="3067">
                <a:solidFill>
                  <a:schemeClr val="tx1">
                    <a:lumMod val="95000"/>
                    <a:lumOff val="5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08005" y="2675800"/>
            <a:ext cx="9542777" cy="457200"/>
          </a:xfrm>
          <a:prstGeom prst="rect">
            <a:avLst/>
          </a:prstGeom>
        </p:spPr>
        <p:txBody>
          <a:bodyPr>
            <a:noAutofit/>
          </a:bodyPr>
          <a:lstStyle>
            <a:lvl1pPr marL="0" indent="0" algn="l">
              <a:buNone/>
              <a:defRPr sz="2400">
                <a:solidFill>
                  <a:schemeClr val="tx1">
                    <a:lumMod val="95000"/>
                    <a:lumOff val="5000"/>
                  </a:schemeClr>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7" name="Rectangle 16"/>
          <p:cNvSpPr/>
          <p:nvPr/>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1247648"/>
          </a:xfrm>
          <a:prstGeom prst="rect">
            <a:avLst/>
          </a:prstGeom>
        </p:spPr>
      </p:pic>
      <p:sp>
        <p:nvSpPr>
          <p:cNvPr id="10" name="Text Placeholder 5"/>
          <p:cNvSpPr>
            <a:spLocks noGrp="1"/>
          </p:cNvSpPr>
          <p:nvPr>
            <p:ph type="body" sz="quarter" idx="11" hasCustomPrompt="1"/>
          </p:nvPr>
        </p:nvSpPr>
        <p:spPr>
          <a:xfrm>
            <a:off x="532861" y="5964368"/>
            <a:ext cx="2475555" cy="402347"/>
          </a:xfrm>
          <a:prstGeom prst="rect">
            <a:avLst/>
          </a:prstGeom>
        </p:spPr>
        <p:txBody>
          <a:bodyPr>
            <a:noAutofit/>
          </a:bodyPr>
          <a:lstStyle>
            <a:lvl1pPr marL="0" indent="0">
              <a:buNone/>
              <a:defRPr sz="1867">
                <a:solidFill>
                  <a:schemeClr val="bg1">
                    <a:lumMod val="50000"/>
                  </a:schemeClr>
                </a:solidFill>
                <a:latin typeface="+mj-lt"/>
              </a:defRPr>
            </a:lvl1pPr>
          </a:lstStyle>
          <a:p>
            <a:pPr lvl="0"/>
            <a:r>
              <a:rPr lang="en-US" dirty="0" smtClean="0"/>
              <a:t>Insert Date</a:t>
            </a:r>
          </a:p>
        </p:txBody>
      </p:sp>
      <p:sp>
        <p:nvSpPr>
          <p:cNvPr id="11" name="TextBox 10"/>
          <p:cNvSpPr txBox="1"/>
          <p:nvPr/>
        </p:nvSpPr>
        <p:spPr>
          <a:xfrm>
            <a:off x="9128723" y="6468940"/>
            <a:ext cx="2860077" cy="235898"/>
          </a:xfrm>
          <a:prstGeom prst="rect">
            <a:avLst/>
          </a:prstGeom>
          <a:noFill/>
        </p:spPr>
        <p:txBody>
          <a:bodyPr wrap="none" rtlCol="0">
            <a:spAutoFit/>
          </a:bodyPr>
          <a:lstStyle/>
          <a:p>
            <a:pPr algn="r"/>
            <a:r>
              <a:rPr lang="en-US" sz="933" dirty="0">
                <a:solidFill>
                  <a:prstClr val="white">
                    <a:lumMod val="50000"/>
                  </a:prstClr>
                </a:solidFill>
              </a:rPr>
              <a:t>|   Copyright © 2018 Tata Consultancy Services Limited</a:t>
            </a:r>
          </a:p>
        </p:txBody>
      </p:sp>
      <p:sp>
        <p:nvSpPr>
          <p:cNvPr id="12" name="Text Placeholder 4"/>
          <p:cNvSpPr>
            <a:spLocks noGrp="1"/>
          </p:cNvSpPr>
          <p:nvPr>
            <p:ph type="body" sz="quarter" idx="14" hasCustomPrompt="1"/>
          </p:nvPr>
        </p:nvSpPr>
        <p:spPr>
          <a:xfrm>
            <a:off x="6146800" y="6468319"/>
            <a:ext cx="3048000" cy="20320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14188803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74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3388"/>
          </a:xfrm>
        </p:spPr>
        <p:txBody>
          <a:bodyPr wrap="square">
            <a:normAutofit/>
          </a:bodyPr>
          <a:lstStyle>
            <a:lvl1pPr>
              <a:defRPr>
                <a:solidFill>
                  <a:schemeClr val="tx1"/>
                </a:solidFill>
              </a:defRPr>
            </a:lvl1pPr>
          </a:lstStyle>
          <a:p>
            <a:r>
              <a:rPr lang="en-US" smtClean="0"/>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595301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347" y="60741"/>
            <a:ext cx="11348852" cy="642647"/>
          </a:xfrm>
          <a:prstGeom prst="rect">
            <a:avLst/>
          </a:prstGeom>
        </p:spPr>
        <p:txBody>
          <a:bodyPr wrap="square">
            <a:normAutofit/>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310105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6146800" y="6525892"/>
            <a:ext cx="3048000" cy="22352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
        <p:nvSpPr>
          <p:cNvPr id="2" name="Title 1"/>
          <p:cNvSpPr>
            <a:spLocks noGrp="1"/>
          </p:cNvSpPr>
          <p:nvPr>
            <p:ph type="title"/>
          </p:nvPr>
        </p:nvSpPr>
        <p:spPr>
          <a:xfrm>
            <a:off x="0" y="1"/>
            <a:ext cx="12192000" cy="703388"/>
          </a:xfrm>
        </p:spPr>
        <p:txBody>
          <a:bodyPr wrap="square">
            <a:normAutofit/>
          </a:bodyPr>
          <a:lstStyle>
            <a:lvl1pPr>
              <a:defRPr>
                <a:solidFill>
                  <a:schemeClr val="tx1"/>
                </a:soli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3148571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819" y="95853"/>
            <a:ext cx="11149979" cy="642647"/>
          </a:xfrm>
          <a:prstGeom prst="rect">
            <a:avLst/>
          </a:prstGeom>
        </p:spPr>
        <p:txBody>
          <a:bodyPr wrap="square">
            <a:normAutofit/>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361873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7220" y="90156"/>
            <a:ext cx="11149979" cy="642647"/>
          </a:xfrm>
          <a:prstGeom prst="rect">
            <a:avLst/>
          </a:prstGeom>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538347" y="924945"/>
            <a:ext cx="11348852"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4"/>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4039546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without Date Format">
    <p:spTree>
      <p:nvGrpSpPr>
        <p:cNvPr id="1" name=""/>
        <p:cNvGrpSpPr/>
        <p:nvPr/>
      </p:nvGrpSpPr>
      <p:grpSpPr>
        <a:xfrm>
          <a:off x="0" y="0"/>
          <a:ext cx="0" cy="0"/>
          <a:chOff x="0" y="0"/>
          <a:chExt cx="0" cy="0"/>
        </a:xfrm>
      </p:grpSpPr>
      <p:grpSp>
        <p:nvGrpSpPr>
          <p:cNvPr id="9" name="Group 15"/>
          <p:cNvGrpSpPr/>
          <p:nvPr/>
        </p:nvGrpSpPr>
        <p:grpSpPr>
          <a:xfrm>
            <a:off x="508006" y="-1060124"/>
            <a:ext cx="2969905" cy="112271"/>
            <a:chOff x="68096" y="6650480"/>
            <a:chExt cx="2503487" cy="127000"/>
          </a:xfrm>
          <a:solidFill>
            <a:schemeClr val="bg1"/>
          </a:solidFill>
        </p:grpSpPr>
        <p:sp>
          <p:nvSpPr>
            <p:cNvPr id="10" name="Freeform 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yriad Pro"/>
              </a:endParaRPr>
            </a:p>
          </p:txBody>
        </p:sp>
        <p:sp>
          <p:nvSpPr>
            <p:cNvPr id="11" name="Freeform 10"/>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yriad Pro"/>
              </a:endParaRPr>
            </a:p>
          </p:txBody>
        </p:sp>
        <p:sp>
          <p:nvSpPr>
            <p:cNvPr id="12" name="Freeform 11"/>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yriad Pro"/>
              </a:endParaRPr>
            </a:p>
          </p:txBody>
        </p:sp>
      </p:grpSp>
      <p:sp>
        <p:nvSpPr>
          <p:cNvPr id="13" name="Freeform 12"/>
          <p:cNvSpPr>
            <a:spLocks noEditPoints="1"/>
          </p:cNvSpPr>
          <p:nvPr/>
        </p:nvSpPr>
        <p:spPr bwMode="auto">
          <a:xfrm>
            <a:off x="2109823" y="-869690"/>
            <a:ext cx="1562437"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defRPr/>
            </a:pPr>
            <a:endParaRPr lang="en-US" kern="0" dirty="0">
              <a:solidFill>
                <a:prstClr val="white"/>
              </a:solidFill>
              <a:latin typeface="Myriad Pro"/>
            </a:endParaRPr>
          </a:p>
        </p:txBody>
      </p:sp>
      <p:sp>
        <p:nvSpPr>
          <p:cNvPr id="25" name="Freeform 13"/>
          <p:cNvSpPr>
            <a:spLocks noEditPoints="1"/>
          </p:cNvSpPr>
          <p:nvPr userDrawn="1"/>
        </p:nvSpPr>
        <p:spPr bwMode="auto">
          <a:xfrm flipH="1">
            <a:off x="1" y="6317015"/>
            <a:ext cx="2929467"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Title Placeholder 1"/>
          <p:cNvSpPr>
            <a:spLocks noGrp="1"/>
          </p:cNvSpPr>
          <p:nvPr>
            <p:ph type="title"/>
          </p:nvPr>
        </p:nvSpPr>
        <p:spPr>
          <a:xfrm>
            <a:off x="381002" y="87243"/>
            <a:ext cx="11506199" cy="705928"/>
          </a:xfrm>
          <a:prstGeom prst="rect">
            <a:avLst/>
          </a:prstGeom>
        </p:spPr>
        <p:txBody>
          <a:bodyPr vert="horz" wrap="square" lIns="91440" tIns="45720" rIns="91440" bIns="45720" rtlCol="0" anchor="ctr">
            <a:normAutofit/>
          </a:bodyPr>
          <a:lstStyle>
            <a:lvl1pPr>
              <a:defRPr>
                <a:latin typeface="Calibri" panose="020F0502020204030204" pitchFamily="34" charset="0"/>
              </a:defRPr>
            </a:lvl1pPr>
          </a:lstStyle>
          <a:p>
            <a:r>
              <a:rPr lang="en-US" smtClean="0"/>
              <a:t>Click to edit Master title style</a:t>
            </a:r>
            <a:endParaRPr lang="en-US" dirty="0"/>
          </a:p>
        </p:txBody>
      </p:sp>
      <p:sp>
        <p:nvSpPr>
          <p:cNvPr id="28" name="AutoShape 3"/>
          <p:cNvSpPr>
            <a:spLocks noChangeAspect="1" noChangeArrowheads="1" noTextEdit="1"/>
          </p:cNvSpPr>
          <p:nvPr userDrawn="1"/>
        </p:nvSpPr>
        <p:spPr bwMode="auto">
          <a:xfrm>
            <a:off x="0" y="3810001"/>
            <a:ext cx="12192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Rectangle 71"/>
          <p:cNvSpPr txBox="1">
            <a:spLocks noChangeArrowheads="1"/>
          </p:cNvSpPr>
          <p:nvPr userDrawn="1"/>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b="1" smtClean="0">
                <a:solidFill>
                  <a:prstClr val="white">
                    <a:lumMod val="50000"/>
                  </a:prstClr>
                </a:solidFill>
                <a:cs typeface="Arial" pitchFamily="34" charset="0"/>
              </a:rPr>
              <a:pPr algn="ctr" defTabSz="914377">
                <a:defRPr/>
              </a:pPr>
              <a:t>‹#›</a:t>
            </a:fld>
            <a:r>
              <a:rPr lang="en-US" b="1" dirty="0" smtClean="0">
                <a:solidFill>
                  <a:prstClr val="white">
                    <a:lumMod val="50000"/>
                  </a:prstClr>
                </a:solidFill>
                <a:cs typeface="Arial" pitchFamily="34" charset="0"/>
              </a:rPr>
              <a:t> </a:t>
            </a:r>
            <a:endParaRPr lang="en-US" b="1" dirty="0">
              <a:solidFill>
                <a:prstClr val="white">
                  <a:lumMod val="50000"/>
                </a:prstClr>
              </a:solidFill>
              <a:cs typeface="Arial" pitchFamily="34" charset="0"/>
            </a:endParaRPr>
          </a:p>
        </p:txBody>
      </p:sp>
      <p:sp>
        <p:nvSpPr>
          <p:cNvPr id="30" name="Freeform 6"/>
          <p:cNvSpPr>
            <a:spLocks noEditPoints="1"/>
          </p:cNvSpPr>
          <p:nvPr userDrawn="1"/>
        </p:nvSpPr>
        <p:spPr bwMode="auto">
          <a:xfrm>
            <a:off x="11303127" y="6426805"/>
            <a:ext cx="762000" cy="321784"/>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prstClr val="black"/>
              </a:solidFill>
            </a:endParaRPr>
          </a:p>
        </p:txBody>
      </p:sp>
      <p:pic>
        <p:nvPicPr>
          <p:cNvPr id="31" name="Picture 30"/>
          <p:cNvPicPr>
            <a:picLocks noChangeAspect="1"/>
          </p:cNvPicPr>
          <p:nvPr userDrawn="1"/>
        </p:nvPicPr>
        <p:blipFill>
          <a:blip r:embed="rId2">
            <a:clrChange>
              <a:clrFrom>
                <a:srgbClr val="FFFFFF"/>
              </a:clrFrom>
              <a:clrTo>
                <a:srgbClr val="FFFFFF">
                  <a:alpha val="0"/>
                </a:srgbClr>
              </a:clrTo>
            </a:clrChange>
          </a:blip>
          <a:stretch>
            <a:fillRect/>
          </a:stretch>
        </p:blipFill>
        <p:spPr>
          <a:xfrm>
            <a:off x="10190922" y="6422426"/>
            <a:ext cx="973057" cy="326164"/>
          </a:xfrm>
          <a:prstGeom prst="rect">
            <a:avLst/>
          </a:prstGeom>
        </p:spPr>
      </p:pic>
      <p:cxnSp>
        <p:nvCxnSpPr>
          <p:cNvPr id="32" name="Straight Connector 31"/>
          <p:cNvCxnSpPr/>
          <p:nvPr userDrawn="1"/>
        </p:nvCxnSpPr>
        <p:spPr>
          <a:xfrm>
            <a:off x="11236867" y="6406354"/>
            <a:ext cx="0" cy="342236"/>
          </a:xfrm>
          <a:prstGeom prst="line">
            <a:avLst/>
          </a:prstGeom>
          <a:ln>
            <a:solidFill>
              <a:srgbClr val="130F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295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9498"/>
            <a:ext cx="9170505" cy="6600468"/>
          </a:xfrm>
          <a:prstGeom prst="rect">
            <a:avLst/>
          </a:prstGeom>
          <a:effectLst>
            <a:softEdge rad="1270000"/>
          </a:effectLst>
        </p:spPr>
      </p:pic>
    </p:spTree>
    <p:extLst>
      <p:ext uri="{BB962C8B-B14F-4D97-AF65-F5344CB8AC3E}">
        <p14:creationId xmlns:p14="http://schemas.microsoft.com/office/powerpoint/2010/main" val="4267083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6306952" y="6518755"/>
            <a:ext cx="3751448" cy="256109"/>
          </a:xfrm>
          <a:prstGeom prst="rect">
            <a:avLst/>
          </a:prstGeom>
        </p:spPr>
        <p:txBody>
          <a:bodyPr wrap="none" lIns="121917" tIns="60958" rIns="121917" bIns="60958" anchor="ctr">
            <a:noAutofit/>
          </a:bodyPr>
          <a:lstStyle>
            <a:lvl1pPr marL="0" indent="0" algn="ctr">
              <a:buNone/>
              <a:defRPr sz="13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70183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4" name="Text Placeholder 4"/>
          <p:cNvSpPr>
            <a:spLocks noGrp="1"/>
          </p:cNvSpPr>
          <p:nvPr>
            <p:ph type="body" sz="quarter" idx="14" hasCustomPrompt="1"/>
          </p:nvPr>
        </p:nvSpPr>
        <p:spPr>
          <a:xfrm>
            <a:off x="6146800" y="6525892"/>
            <a:ext cx="3048000" cy="22352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74821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itle 1"/>
          <p:cNvSpPr>
            <a:spLocks noGrp="1"/>
          </p:cNvSpPr>
          <p:nvPr>
            <p:ph type="title"/>
          </p:nvPr>
        </p:nvSpPr>
        <p:spPr>
          <a:xfrm>
            <a:off x="3221763" y="0"/>
            <a:ext cx="7927499" cy="763528"/>
          </a:xfrm>
          <a:prstGeom prst="rect">
            <a:avLst/>
          </a:prstGeom>
        </p:spPr>
        <p:txBody>
          <a:bodyPr anchor="ctr">
            <a:noAutofit/>
          </a:bodyPr>
          <a:lstStyle>
            <a:lvl1pPr algn="l">
              <a:defRPr sz="2200" b="0" u="none" cap="none" spc="0">
                <a:ln>
                  <a:noFill/>
                </a:ln>
                <a:solidFill>
                  <a:schemeClr val="bg1"/>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817622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95772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48192" y="1168401"/>
            <a:ext cx="11237408" cy="5156200"/>
          </a:xfrm>
          <a:prstGeom prst="rect">
            <a:avLst/>
          </a:prstGeom>
        </p:spPr>
        <p:txBody>
          <a:bodyPr vert="eaVert">
            <a:noAutofit/>
          </a:bodyPr>
          <a:lstStyle>
            <a:lvl3pPr>
              <a:defRPr/>
            </a:lvl3pPr>
            <a:lvl4pPr>
              <a:defRPr sz="1583"/>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5"/>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30647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a:prstGeom prst="rect">
            <a:avLst/>
          </a:prstGeo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33022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a:prstGeom prst="rect">
            <a:avLst/>
          </a:prstGeom>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538347" y="924945"/>
            <a:ext cx="11348852"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4"/>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75430183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5"/>
            <a:ext cx="2844800" cy="365125"/>
          </a:xfrm>
          <a:prstGeom prst="rect">
            <a:avLst/>
          </a:prstGeom>
        </p:spPr>
        <p:txBody>
          <a:bodyPr/>
          <a:lstStyle/>
          <a:p>
            <a:fld id="{347C075C-9619-4D52-9E30-514943AFCCDE}" type="datetime1">
              <a:rPr lang="en-US">
                <a:solidFill>
                  <a:srgbClr val="000000"/>
                </a:solidFill>
              </a:rPr>
              <a:pPr/>
              <a:t>11/29/2018</a:t>
            </a:fld>
            <a:endParaRPr lang="en-US" dirty="0">
              <a:solidFill>
                <a:srgbClr val="000000"/>
              </a:solidFill>
            </a:endParaRPr>
          </a:p>
        </p:txBody>
      </p:sp>
      <p:sp>
        <p:nvSpPr>
          <p:cNvPr id="5" name="Footer Placeholder 4"/>
          <p:cNvSpPr>
            <a:spLocks noGrp="1"/>
          </p:cNvSpPr>
          <p:nvPr>
            <p:ph type="ftr" sz="quarter" idx="11"/>
          </p:nvPr>
        </p:nvSpPr>
        <p:spPr>
          <a:xfrm>
            <a:off x="8265045" y="6356355"/>
            <a:ext cx="2736111" cy="365125"/>
          </a:xfrm>
          <a:prstGeom prst="rect">
            <a:avLst/>
          </a:prstGeom>
        </p:spPr>
        <p:txBody>
          <a:bodyPr lIns="117200" tIns="58600" rIns="117200" bIns="58600"/>
          <a:lstStyle/>
          <a:p>
            <a:endParaRPr lang="en-US" dirty="0">
              <a:solidFill>
                <a:srgbClr val="000000"/>
              </a:solidFill>
            </a:endParaRPr>
          </a:p>
        </p:txBody>
      </p:sp>
      <p:sp>
        <p:nvSpPr>
          <p:cNvPr id="6" name="Slide Number Placeholder 5"/>
          <p:cNvSpPr>
            <a:spLocks noGrp="1"/>
          </p:cNvSpPr>
          <p:nvPr>
            <p:ph type="sldNum" sz="quarter" idx="12"/>
          </p:nvPr>
        </p:nvSpPr>
        <p:spPr>
          <a:xfrm>
            <a:off x="4668707" y="6356355"/>
            <a:ext cx="2844800" cy="365125"/>
          </a:xfrm>
          <a:prstGeom prst="rect">
            <a:avLst/>
          </a:prstGeom>
        </p:spPr>
        <p:txBody>
          <a:bodyPr/>
          <a:lstStyle/>
          <a:p>
            <a:fld id="{F5579202-19AF-D94C-AB19-9EE5DD4AEA7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24493621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33092765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CS Sensitive">
    <p:spTree>
      <p:nvGrpSpPr>
        <p:cNvPr id="1" name=""/>
        <p:cNvGrpSpPr/>
        <p:nvPr/>
      </p:nvGrpSpPr>
      <p:grpSpPr>
        <a:xfrm>
          <a:off x="0" y="0"/>
          <a:ext cx="0" cy="0"/>
          <a:chOff x="0" y="0"/>
          <a:chExt cx="0" cy="0"/>
        </a:xfrm>
      </p:grpSpPr>
      <p:sp>
        <p:nvSpPr>
          <p:cNvPr id="2" name="Title 1"/>
          <p:cNvSpPr>
            <a:spLocks noGrp="1"/>
          </p:cNvSpPr>
          <p:nvPr>
            <p:ph type="title"/>
          </p:nvPr>
        </p:nvSpPr>
        <p:spPr>
          <a:xfrm>
            <a:off x="159026" y="64008"/>
            <a:ext cx="11606255" cy="784131"/>
          </a:xfrm>
        </p:spPr>
        <p:txBody>
          <a:bodyP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2016732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306952" y="6518754"/>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92306635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538347" y="924945"/>
            <a:ext cx="11348852"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4"/>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76917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b="1"/>
            </a:lvl1pPr>
          </a:lstStyle>
          <a:p>
            <a:r>
              <a:rPr lang="en-US" smtClean="0"/>
              <a:t>Click to edit Master title style</a:t>
            </a:r>
            <a:endParaRPr lang="en-GB"/>
          </a:p>
        </p:txBody>
      </p:sp>
    </p:spTree>
    <p:extLst>
      <p:ext uri="{BB962C8B-B14F-4D97-AF65-F5344CB8AC3E}">
        <p14:creationId xmlns:p14="http://schemas.microsoft.com/office/powerpoint/2010/main" val="10959526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a:off x="11041728" y="103448"/>
            <a:ext cx="961875" cy="440935"/>
          </a:xfrm>
          <a:prstGeom prst="rect">
            <a:avLst/>
          </a:prstGeom>
        </p:spPr>
      </p:pic>
      <p:sp>
        <p:nvSpPr>
          <p:cNvPr id="9" name="Rounded Rectangle 8"/>
          <p:cNvSpPr/>
          <p:nvPr userDrawn="1"/>
        </p:nvSpPr>
        <p:spPr>
          <a:xfrm>
            <a:off x="188397" y="102469"/>
            <a:ext cx="11815206" cy="458002"/>
          </a:xfrm>
          <a:prstGeom prst="roundRect">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prstClr val="white"/>
              </a:solidFill>
            </a:endParaRPr>
          </a:p>
        </p:txBody>
      </p:sp>
      <p:sp>
        <p:nvSpPr>
          <p:cNvPr id="13" name="TextBox 12"/>
          <p:cNvSpPr txBox="1"/>
          <p:nvPr userDrawn="1"/>
        </p:nvSpPr>
        <p:spPr>
          <a:xfrm>
            <a:off x="188397" y="6684557"/>
            <a:ext cx="1548868" cy="82695"/>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50000"/>
              <a:lumOff val="5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50" b="1" dirty="0">
              <a:solidFill>
                <a:prstClr val="white"/>
              </a:solidFill>
            </a:endParaRPr>
          </a:p>
        </p:txBody>
      </p:sp>
      <p:sp>
        <p:nvSpPr>
          <p:cNvPr id="14" name="TextBox 13"/>
          <p:cNvSpPr txBox="1"/>
          <p:nvPr userDrawn="1"/>
        </p:nvSpPr>
        <p:spPr>
          <a:xfrm>
            <a:off x="3772141" y="6602794"/>
            <a:ext cx="1988457" cy="246221"/>
          </a:xfrm>
          <a:prstGeom prst="rect">
            <a:avLst/>
          </a:prstGeom>
          <a:noFill/>
        </p:spPr>
        <p:txBody>
          <a:bodyPr wrap="square" rtlCol="0">
            <a:spAutoFit/>
          </a:bodyPr>
          <a:lstStyle/>
          <a:p>
            <a:pPr algn="r"/>
            <a:r>
              <a:rPr lang="en-US" sz="1000" dirty="0" smtClean="0">
                <a:solidFill>
                  <a:srgbClr val="C00000"/>
                </a:solidFill>
              </a:rPr>
              <a:t> Confidential</a:t>
            </a:r>
            <a:endParaRPr lang="en-US" sz="1000" dirty="0">
              <a:solidFill>
                <a:srgbClr val="C00000"/>
              </a:solidFill>
            </a:endParaRPr>
          </a:p>
        </p:txBody>
      </p:sp>
      <p:pic>
        <p:nvPicPr>
          <p:cNvPr id="15" name="Picture 14"/>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332175" y="6506140"/>
            <a:ext cx="619531" cy="295971"/>
          </a:xfrm>
          <a:prstGeom prst="rect">
            <a:avLst/>
          </a:prstGeom>
        </p:spPr>
      </p:pic>
      <p:sp>
        <p:nvSpPr>
          <p:cNvPr id="16" name="TextBox 15"/>
          <p:cNvSpPr txBox="1"/>
          <p:nvPr userDrawn="1"/>
        </p:nvSpPr>
        <p:spPr>
          <a:xfrm>
            <a:off x="5548829" y="6534143"/>
            <a:ext cx="1085850" cy="246221"/>
          </a:xfrm>
          <a:prstGeom prst="rect">
            <a:avLst/>
          </a:prstGeom>
          <a:noFill/>
        </p:spPr>
        <p:txBody>
          <a:bodyPr wrap="square" rtlCol="0">
            <a:spAutoFit/>
          </a:bodyPr>
          <a:lstStyle/>
          <a:p>
            <a:pPr algn="ctr"/>
            <a:fld id="{EA45E71E-9345-4781-AE88-DF1F02F7D754}" type="slidenum">
              <a:rPr lang="en-US" sz="1000" smtClean="0">
                <a:solidFill>
                  <a:prstClr val="black">
                    <a:lumMod val="50000"/>
                    <a:lumOff val="50000"/>
                  </a:prstClr>
                </a:solidFill>
              </a:rPr>
              <a:pPr algn="ctr"/>
              <a:t>‹#›</a:t>
            </a:fld>
            <a:endParaRPr lang="en-US" sz="1000" dirty="0">
              <a:solidFill>
                <a:prstClr val="black">
                  <a:lumMod val="50000"/>
                  <a:lumOff val="50000"/>
                </a:prstClr>
              </a:solidFill>
            </a:endParaRPr>
          </a:p>
        </p:txBody>
      </p:sp>
      <p:sp>
        <p:nvSpPr>
          <p:cNvPr id="17" name="Title 16"/>
          <p:cNvSpPr>
            <a:spLocks noGrp="1"/>
          </p:cNvSpPr>
          <p:nvPr>
            <p:ph type="title"/>
          </p:nvPr>
        </p:nvSpPr>
        <p:spPr>
          <a:xfrm>
            <a:off x="323850" y="71705"/>
            <a:ext cx="10515600" cy="464602"/>
          </a:xfrm>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2000" b="1" i="0" u="none" strike="noStrike" kern="1200" cap="none" spc="0" normalizeH="0" baseline="0" noProof="0">
                <a:ln>
                  <a:noFill/>
                </a:ln>
                <a:solidFill>
                  <a:schemeClr val="tx1">
                    <a:lumMod val="85000"/>
                    <a:lumOff val="15000"/>
                  </a:schemeClr>
                </a:solidFill>
                <a:effectLst>
                  <a:outerShdw blurRad="228600" dist="38100" dir="2700000" algn="tl">
                    <a:srgbClr val="000000">
                      <a:alpha val="43137"/>
                    </a:srgbClr>
                  </a:outerShdw>
                </a:effectLst>
                <a:uLnTx/>
                <a:uFillTx/>
                <a:latin typeface="+mj-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Click to edit Master title style</a:t>
            </a:r>
            <a:endParaRPr kumimoji="0" lang="en-US" sz="2000" b="1" i="0" u="none" strike="noStrike" kern="1200" cap="none" spc="0" normalizeH="0" baseline="0" noProof="0" dirty="0">
              <a:ln>
                <a:noFill/>
              </a:ln>
              <a:solidFill>
                <a:prstClr val="white"/>
              </a:solidFill>
              <a:effectLst>
                <a:outerShdw blurRad="228600" dist="38100" dir="2700000" algn="tl">
                  <a:srgbClr val="000000">
                    <a:alpha val="43137"/>
                  </a:srgbClr>
                </a:outerShdw>
              </a:effectLst>
              <a:uLnTx/>
              <a:uFillTx/>
              <a:latin typeface="+mj-lt"/>
              <a:ea typeface="+mn-ea"/>
              <a:cs typeface="+mn-cs"/>
            </a:endParaRPr>
          </a:p>
        </p:txBody>
      </p:sp>
    </p:spTree>
    <p:extLst>
      <p:ext uri="{BB962C8B-B14F-4D97-AF65-F5344CB8AC3E}">
        <p14:creationId xmlns:p14="http://schemas.microsoft.com/office/powerpoint/2010/main" val="3309765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116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lgn="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136366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lgn="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413228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without Date Format">
    <p:spTree>
      <p:nvGrpSpPr>
        <p:cNvPr id="1" name=""/>
        <p:cNvGrpSpPr/>
        <p:nvPr/>
      </p:nvGrpSpPr>
      <p:grpSpPr>
        <a:xfrm>
          <a:off x="0" y="0"/>
          <a:ext cx="0" cy="0"/>
          <a:chOff x="0" y="0"/>
          <a:chExt cx="0" cy="0"/>
        </a:xfrm>
      </p:grpSpPr>
      <p:grpSp>
        <p:nvGrpSpPr>
          <p:cNvPr id="9" name="Group 15"/>
          <p:cNvGrpSpPr/>
          <p:nvPr/>
        </p:nvGrpSpPr>
        <p:grpSpPr>
          <a:xfrm>
            <a:off x="508006" y="-1060124"/>
            <a:ext cx="2969905" cy="112271"/>
            <a:chOff x="68096" y="6650480"/>
            <a:chExt cx="2503487" cy="127000"/>
          </a:xfrm>
          <a:solidFill>
            <a:schemeClr val="bg1"/>
          </a:solidFill>
        </p:grpSpPr>
        <p:sp>
          <p:nvSpPr>
            <p:cNvPr id="10" name="Freeform 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yriad Pro"/>
              </a:endParaRPr>
            </a:p>
          </p:txBody>
        </p:sp>
        <p:sp>
          <p:nvSpPr>
            <p:cNvPr id="11" name="Freeform 10"/>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yriad Pro"/>
              </a:endParaRPr>
            </a:p>
          </p:txBody>
        </p:sp>
        <p:sp>
          <p:nvSpPr>
            <p:cNvPr id="12" name="Freeform 11"/>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yriad Pro"/>
              </a:endParaRPr>
            </a:p>
          </p:txBody>
        </p:sp>
      </p:grpSp>
      <p:sp>
        <p:nvSpPr>
          <p:cNvPr id="13" name="Freeform 12"/>
          <p:cNvSpPr>
            <a:spLocks noEditPoints="1"/>
          </p:cNvSpPr>
          <p:nvPr/>
        </p:nvSpPr>
        <p:spPr bwMode="auto">
          <a:xfrm>
            <a:off x="2109823" y="-869690"/>
            <a:ext cx="1562437"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defRPr/>
            </a:pPr>
            <a:endParaRPr lang="en-US" kern="0" dirty="0">
              <a:solidFill>
                <a:prstClr val="white"/>
              </a:solidFill>
              <a:latin typeface="Myriad Pro"/>
            </a:endParaRPr>
          </a:p>
        </p:txBody>
      </p:sp>
      <p:sp>
        <p:nvSpPr>
          <p:cNvPr id="25" name="Freeform 13"/>
          <p:cNvSpPr>
            <a:spLocks noEditPoints="1"/>
          </p:cNvSpPr>
          <p:nvPr userDrawn="1"/>
        </p:nvSpPr>
        <p:spPr bwMode="auto">
          <a:xfrm flipH="1">
            <a:off x="1" y="6317015"/>
            <a:ext cx="2929467"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Title Placeholder 1"/>
          <p:cNvSpPr>
            <a:spLocks noGrp="1"/>
          </p:cNvSpPr>
          <p:nvPr>
            <p:ph type="title"/>
          </p:nvPr>
        </p:nvSpPr>
        <p:spPr>
          <a:xfrm>
            <a:off x="0" y="0"/>
            <a:ext cx="12192000" cy="793171"/>
          </a:xfrm>
          <a:prstGeom prst="rect">
            <a:avLst/>
          </a:prstGeom>
        </p:spPr>
        <p:txBody>
          <a:bodyPr vert="horz" wrap="square" lIns="91440" tIns="45720" rIns="91440" bIns="45720" rtlCol="0" anchor="ctr">
            <a:normAutofit/>
          </a:bodyPr>
          <a:lstStyle>
            <a:lvl1pPr>
              <a:defRPr>
                <a:latin typeface="Calibri" panose="020F0502020204030204" pitchFamily="34" charset="0"/>
              </a:defRPr>
            </a:lvl1pPr>
          </a:lstStyle>
          <a:p>
            <a:r>
              <a:rPr lang="en-US" smtClean="0"/>
              <a:t>Click to edit Master title style</a:t>
            </a:r>
            <a:endParaRPr lang="en-US" dirty="0"/>
          </a:p>
        </p:txBody>
      </p:sp>
      <p:sp>
        <p:nvSpPr>
          <p:cNvPr id="28" name="AutoShape 3"/>
          <p:cNvSpPr>
            <a:spLocks noChangeAspect="1" noChangeArrowheads="1" noTextEdit="1"/>
          </p:cNvSpPr>
          <p:nvPr userDrawn="1"/>
        </p:nvSpPr>
        <p:spPr bwMode="auto">
          <a:xfrm>
            <a:off x="0" y="3810001"/>
            <a:ext cx="12192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Rectangle 71"/>
          <p:cNvSpPr txBox="1">
            <a:spLocks noChangeArrowheads="1"/>
          </p:cNvSpPr>
          <p:nvPr userDrawn="1"/>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b="1" smtClean="0">
                <a:solidFill>
                  <a:prstClr val="white">
                    <a:lumMod val="50000"/>
                  </a:prstClr>
                </a:solidFill>
                <a:cs typeface="Arial" pitchFamily="34" charset="0"/>
              </a:rPr>
              <a:pPr algn="ctr" defTabSz="914377">
                <a:defRPr/>
              </a:pPr>
              <a:t>‹#›</a:t>
            </a:fld>
            <a:r>
              <a:rPr lang="en-US" b="1" dirty="0" smtClean="0">
                <a:solidFill>
                  <a:prstClr val="white">
                    <a:lumMod val="50000"/>
                  </a:prstClr>
                </a:solidFill>
                <a:cs typeface="Arial" pitchFamily="34" charset="0"/>
              </a:rPr>
              <a:t> </a:t>
            </a:r>
            <a:endParaRPr lang="en-US" b="1" dirty="0">
              <a:solidFill>
                <a:prstClr val="white">
                  <a:lumMod val="50000"/>
                </a:prstClr>
              </a:solidFill>
              <a:cs typeface="Arial" pitchFamily="34" charset="0"/>
            </a:endParaRPr>
          </a:p>
        </p:txBody>
      </p:sp>
      <p:sp>
        <p:nvSpPr>
          <p:cNvPr id="30" name="Freeform 6"/>
          <p:cNvSpPr>
            <a:spLocks noEditPoints="1"/>
          </p:cNvSpPr>
          <p:nvPr userDrawn="1"/>
        </p:nvSpPr>
        <p:spPr bwMode="auto">
          <a:xfrm>
            <a:off x="11303127" y="6426805"/>
            <a:ext cx="762000" cy="321784"/>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prstClr val="black"/>
              </a:solidFill>
            </a:endParaRPr>
          </a:p>
        </p:txBody>
      </p:sp>
      <p:pic>
        <p:nvPicPr>
          <p:cNvPr id="31" name="Picture 30"/>
          <p:cNvPicPr>
            <a:picLocks noChangeAspect="1"/>
          </p:cNvPicPr>
          <p:nvPr userDrawn="1"/>
        </p:nvPicPr>
        <p:blipFill>
          <a:blip r:embed="rId2">
            <a:clrChange>
              <a:clrFrom>
                <a:srgbClr val="FFFFFF"/>
              </a:clrFrom>
              <a:clrTo>
                <a:srgbClr val="FFFFFF">
                  <a:alpha val="0"/>
                </a:srgbClr>
              </a:clrTo>
            </a:clrChange>
          </a:blip>
          <a:stretch>
            <a:fillRect/>
          </a:stretch>
        </p:blipFill>
        <p:spPr>
          <a:xfrm>
            <a:off x="10190922" y="6422426"/>
            <a:ext cx="973057" cy="326164"/>
          </a:xfrm>
          <a:prstGeom prst="rect">
            <a:avLst/>
          </a:prstGeom>
        </p:spPr>
      </p:pic>
      <p:cxnSp>
        <p:nvCxnSpPr>
          <p:cNvPr id="32" name="Straight Connector 31"/>
          <p:cNvCxnSpPr/>
          <p:nvPr userDrawn="1"/>
        </p:nvCxnSpPr>
        <p:spPr>
          <a:xfrm>
            <a:off x="11236867" y="6406354"/>
            <a:ext cx="0" cy="342236"/>
          </a:xfrm>
          <a:prstGeom prst="line">
            <a:avLst/>
          </a:prstGeom>
          <a:ln>
            <a:solidFill>
              <a:srgbClr val="130F0C"/>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739044"/>
            <a:ext cx="12191990" cy="76200"/>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35075002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538347" y="912245"/>
            <a:ext cx="11348852"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5"/>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914831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a:xfrm>
            <a:off x="380999" y="1310079"/>
            <a:ext cx="11506199" cy="4709721"/>
          </a:xfrm>
          <a:prstGeom prst="rect">
            <a:avLst/>
          </a:prstGeom>
        </p:spPr>
        <p:txBody>
          <a:bodyPr>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0" hasCustomPrompt="1"/>
          </p:nvPr>
        </p:nvSpPr>
        <p:spPr>
          <a:xfrm>
            <a:off x="5384800" y="6551618"/>
            <a:ext cx="3651240" cy="192082"/>
          </a:xfrm>
          <a:prstGeom prst="rect">
            <a:avLst/>
          </a:prstGeom>
        </p:spPr>
        <p:txBody>
          <a:bodyPr wrap="none" anchor="ctr">
            <a:noAutofit/>
          </a:bodyPr>
          <a:lstStyle>
            <a:lvl1pPr marL="0" indent="0" algn="ctr">
              <a:buNone/>
              <a:defRPr sz="75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275281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347" y="60741"/>
            <a:ext cx="11348852" cy="642647"/>
          </a:xfrm>
          <a:prstGeom prst="rect">
            <a:avLst/>
          </a:prstGeom>
        </p:spPr>
        <p:txBody>
          <a:bodyPr wrap="square">
            <a:normAutofit/>
          </a:bodyPr>
          <a:lstStyle/>
          <a:p>
            <a:r>
              <a:rPr lang="en-US" smtClean="0"/>
              <a:t>Click to edit Master title style</a:t>
            </a:r>
            <a:endParaRPr lang="en-US" dirty="0"/>
          </a:p>
        </p:txBody>
      </p:sp>
      <p:sp>
        <p:nvSpPr>
          <p:cNvPr id="4" name="Text Placeholder 5"/>
          <p:cNvSpPr>
            <a:spLocks noGrp="1"/>
          </p:cNvSpPr>
          <p:nvPr>
            <p:ph type="body" sz="quarter" idx="10" hasCustomPrompt="1"/>
          </p:nvPr>
        </p:nvSpPr>
        <p:spPr>
          <a:xfrm>
            <a:off x="6306952" y="6518754"/>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4881519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Tree>
    <p:extLst>
      <p:ext uri="{BB962C8B-B14F-4D97-AF65-F5344CB8AC3E}">
        <p14:creationId xmlns:p14="http://schemas.microsoft.com/office/powerpoint/2010/main" val="13668481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4"/>
            <a:ext cx="2844800" cy="365125"/>
          </a:xfrm>
          <a:prstGeom prst="rect">
            <a:avLst/>
          </a:prstGeom>
        </p:spPr>
        <p:txBody>
          <a:bodyPr/>
          <a:lstStyle/>
          <a:p>
            <a:pPr defTabSz="914377"/>
            <a:endParaRPr lang="en-US" sz="1867">
              <a:solidFill>
                <a:srgbClr val="000000"/>
              </a:solidFill>
            </a:endParaRPr>
          </a:p>
        </p:txBody>
      </p:sp>
      <p:sp>
        <p:nvSpPr>
          <p:cNvPr id="5" name="Footer Placeholder 4"/>
          <p:cNvSpPr>
            <a:spLocks noGrp="1"/>
          </p:cNvSpPr>
          <p:nvPr>
            <p:ph type="ftr" sz="quarter" idx="11"/>
          </p:nvPr>
        </p:nvSpPr>
        <p:spPr>
          <a:xfrm>
            <a:off x="8265043" y="6356354"/>
            <a:ext cx="2736111" cy="365125"/>
          </a:xfrm>
          <a:prstGeom prst="rect">
            <a:avLst/>
          </a:prstGeom>
        </p:spPr>
        <p:txBody>
          <a:bodyPr lIns="117200" tIns="58600" rIns="117200" bIns="58600"/>
          <a:lstStyle/>
          <a:p>
            <a:pPr defTabSz="914377"/>
            <a:endParaRPr lang="en-US" sz="1867">
              <a:solidFill>
                <a:srgbClr val="000000"/>
              </a:solidFill>
            </a:endParaRPr>
          </a:p>
        </p:txBody>
      </p:sp>
      <p:sp>
        <p:nvSpPr>
          <p:cNvPr id="6" name="Slide Number Placeholder 5"/>
          <p:cNvSpPr>
            <a:spLocks noGrp="1"/>
          </p:cNvSpPr>
          <p:nvPr>
            <p:ph type="sldNum" sz="quarter" idx="12"/>
          </p:nvPr>
        </p:nvSpPr>
        <p:spPr>
          <a:xfrm>
            <a:off x="4668707" y="6356354"/>
            <a:ext cx="2844800" cy="365125"/>
          </a:xfrm>
          <a:prstGeom prst="rect">
            <a:avLst/>
          </a:prstGeom>
        </p:spPr>
        <p:txBody>
          <a:bodyPr/>
          <a:lstStyle/>
          <a:p>
            <a:pPr defTabSz="914377"/>
            <a:fld id="{F5579202-19AF-D94C-AB19-9EE5DD4AEA74}" type="slidenum">
              <a:rPr lang="en-US" sz="1867">
                <a:solidFill>
                  <a:srgbClr val="000000"/>
                </a:solidFill>
              </a:rPr>
              <a:pPr defTabSz="914377"/>
              <a:t>‹#›</a:t>
            </a:fld>
            <a:endParaRPr lang="en-US" sz="1867">
              <a:solidFill>
                <a:srgbClr val="000000"/>
              </a:solidFill>
            </a:endParaRPr>
          </a:p>
        </p:txBody>
      </p:sp>
    </p:spTree>
    <p:extLst>
      <p:ext uri="{BB962C8B-B14F-4D97-AF65-F5344CB8AC3E}">
        <p14:creationId xmlns:p14="http://schemas.microsoft.com/office/powerpoint/2010/main" val="232963000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CS Confidential - 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19845499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4"/>
            <a:ext cx="2844800" cy="365125"/>
          </a:xfrm>
          <a:prstGeom prst="rect">
            <a:avLst/>
          </a:prstGeom>
        </p:spPr>
        <p:txBody>
          <a:bodyPr/>
          <a:lstStyle/>
          <a:p>
            <a:fld id="{18F1AE88-9090-4FE3-9563-5C0FEE044B98}" type="datetimeFigureOut">
              <a:rPr lang="en-US" smtClean="0">
                <a:solidFill>
                  <a:prstClr val="black"/>
                </a:solidFill>
              </a:rPr>
              <a:pPr/>
              <a:t>11/29/2018</a:t>
            </a:fld>
            <a:endParaRPr lang="en-US">
              <a:solidFill>
                <a:prstClr val="black"/>
              </a:solidFill>
            </a:endParaRPr>
          </a:p>
        </p:txBody>
      </p:sp>
      <p:sp>
        <p:nvSpPr>
          <p:cNvPr id="3" name="Footer Placeholder 2"/>
          <p:cNvSpPr>
            <a:spLocks noGrp="1"/>
          </p:cNvSpPr>
          <p:nvPr>
            <p:ph type="ftr" sz="quarter" idx="11"/>
          </p:nvPr>
        </p:nvSpPr>
        <p:spPr>
          <a:xfrm>
            <a:off x="4165600" y="6356354"/>
            <a:ext cx="3860800" cy="365125"/>
          </a:xfrm>
          <a:prstGeom prst="rect">
            <a:avLst/>
          </a:prstGeom>
        </p:spPr>
        <p:txBody>
          <a:bodyPr/>
          <a:lstStyle/>
          <a:p>
            <a:r>
              <a:rPr lang="en-US" dirty="0" smtClean="0">
                <a:solidFill>
                  <a:prstClr val="black"/>
                </a:solidFill>
              </a:rPr>
              <a:t>Customer Internal Use</a:t>
            </a:r>
            <a:endParaRPr lang="en-US" dirty="0">
              <a:solidFill>
                <a:prstClr val="black"/>
              </a:solidFill>
            </a:endParaRPr>
          </a:p>
        </p:txBody>
      </p:sp>
      <p:sp>
        <p:nvSpPr>
          <p:cNvPr id="4" name="Slide Number Placeholder 3"/>
          <p:cNvSpPr>
            <a:spLocks noGrp="1"/>
          </p:cNvSpPr>
          <p:nvPr>
            <p:ph type="sldNum" sz="quarter" idx="12"/>
          </p:nvPr>
        </p:nvSpPr>
        <p:spPr>
          <a:xfrm>
            <a:off x="8737600" y="6356354"/>
            <a:ext cx="2844800" cy="365125"/>
          </a:xfrm>
          <a:prstGeom prst="rect">
            <a:avLst/>
          </a:prstGeom>
        </p:spPr>
        <p:txBody>
          <a:bodyPr/>
          <a:lstStyle/>
          <a:p>
            <a:fld id="{A515FBE4-5EA0-D24E-AAA8-83F267790D7B}" type="slidenum">
              <a:rPr lang="en-US" smtClean="0">
                <a:solidFill>
                  <a:prstClr val="black"/>
                </a:solidFill>
              </a:rPr>
              <a:pPr/>
              <a:t>‹#›</a:t>
            </a:fld>
            <a:endParaRPr lang="en-US" dirty="0">
              <a:solidFill>
                <a:prstClr val="black"/>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23996" y="6453032"/>
            <a:ext cx="2035369" cy="398163"/>
          </a:xfrm>
          <a:prstGeom prst="rect">
            <a:avLst/>
          </a:prstGeom>
        </p:spPr>
      </p:pic>
    </p:spTree>
    <p:extLst>
      <p:ext uri="{BB962C8B-B14F-4D97-AF65-F5344CB8AC3E}">
        <p14:creationId xmlns:p14="http://schemas.microsoft.com/office/powerpoint/2010/main" val="19283815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sz="2800"/>
            </a:lvl1pPr>
          </a:lstStyle>
          <a:p>
            <a:r>
              <a:rPr lang="en-US" smtClean="0"/>
              <a:t>Click to edit Master title style</a:t>
            </a:r>
            <a:endParaRPr lang="en-US"/>
          </a:p>
        </p:txBody>
      </p:sp>
    </p:spTree>
    <p:extLst>
      <p:ext uri="{BB962C8B-B14F-4D97-AF65-F5344CB8AC3E}">
        <p14:creationId xmlns:p14="http://schemas.microsoft.com/office/powerpoint/2010/main" val="4079805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9498"/>
            <a:ext cx="9170505" cy="6600468"/>
          </a:xfrm>
          <a:prstGeom prst="rect">
            <a:avLst/>
          </a:prstGeom>
          <a:effectLst>
            <a:softEdge rad="1270000"/>
          </a:effectLst>
        </p:spPr>
      </p:pic>
    </p:spTree>
    <p:extLst>
      <p:ext uri="{BB962C8B-B14F-4D97-AF65-F5344CB8AC3E}">
        <p14:creationId xmlns:p14="http://schemas.microsoft.com/office/powerpoint/2010/main" val="345485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42766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48192" y="1168401"/>
            <a:ext cx="11237408" cy="5156200"/>
          </a:xfrm>
          <a:prstGeom prst="rect">
            <a:avLst/>
          </a:prstGeom>
        </p:spPr>
        <p:txBody>
          <a:bodyPr vert="eaVert">
            <a:noAutofit/>
          </a:bodyPr>
          <a:lstStyle>
            <a:lvl3pPr>
              <a:defRPr/>
            </a:lvl3pPr>
            <a:lvl4pPr>
              <a:defRPr sz="1583"/>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5"/>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259717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8500"/>
          </a:xfrm>
          <a:prstGeom prst="rect">
            <a:avLst/>
          </a:prstGeom>
        </p:spPr>
        <p:txBody>
          <a:bodyPr wrap="square">
            <a:normAutofit/>
          </a:bodyPr>
          <a:lstStyle>
            <a:lvl1pPr>
              <a:defRPr>
                <a:solidFill>
                  <a:schemeClr val="tx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16951216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FD0FBCC-867C-4739-B620-99478FF50082}" type="datetimeFigureOut">
              <a:rPr lang="en-US" smtClean="0"/>
              <a:t>11/29/2018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836FF32-7BFF-4E5A-9EA1-7FAE20C20A49}" type="slidenum">
              <a:rPr lang="en-US" smtClean="0"/>
              <a:t>‹#›</a:t>
            </a:fld>
            <a:endParaRPr lang="en-US"/>
          </a:p>
        </p:txBody>
      </p:sp>
    </p:spTree>
    <p:extLst>
      <p:ext uri="{BB962C8B-B14F-4D97-AF65-F5344CB8AC3E}">
        <p14:creationId xmlns:p14="http://schemas.microsoft.com/office/powerpoint/2010/main" val="161496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image" Target="../media/image2.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image" Target="../media/image1.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 y="-2444"/>
            <a:ext cx="12191979" cy="703388"/>
          </a:xfrm>
          <a:prstGeom prst="rect">
            <a:avLst/>
          </a:prstGeom>
          <a:solidFill>
            <a:srgbClr val="CEDBF0"/>
          </a:solidFill>
        </p:spPr>
        <p:txBody>
          <a:bodyPr vert="horz" wrap="square" lIns="68580" tIns="34290" rIns="68580" bIns="34290" rtlCol="0" anchor="ctr">
            <a:normAutofit/>
          </a:bodyPr>
          <a:lstStyle/>
          <a:p>
            <a:r>
              <a:rPr lang="en-US" dirty="0" smtClean="0"/>
              <a:t>Click to edit Master title style</a:t>
            </a:r>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smtClean="0">
                <a:solidFill>
                  <a:prstClr val="white">
                    <a:lumMod val="50000"/>
                  </a:prstClr>
                </a:solidFill>
                <a:cs typeface="Arial" pitchFamily="34" charset="0"/>
              </a:rPr>
              <a:t> </a:t>
            </a:r>
            <a:endParaRPr lang="en-US" sz="1067" b="1" dirty="0">
              <a:solidFill>
                <a:prstClr val="white">
                  <a:lumMod val="50000"/>
                </a:prstClr>
              </a:solidFill>
              <a:cs typeface="Arial" pitchFamily="34" charset="0"/>
            </a:endParaRPr>
          </a:p>
        </p:txBody>
      </p:sp>
      <p:pic>
        <p:nvPicPr>
          <p:cNvPr id="6" name="Picture 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 y="6084811"/>
            <a:ext cx="12191979" cy="773189"/>
          </a:xfrm>
          <a:prstGeom prst="rect">
            <a:avLst/>
          </a:prstGeom>
        </p:spPr>
      </p:pic>
      <p:pic>
        <p:nvPicPr>
          <p:cNvPr id="10" name="Picture 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3" name="Rectangle 2"/>
          <p:cNvSpPr/>
          <p:nvPr userDrawn="1"/>
        </p:nvSpPr>
        <p:spPr>
          <a:xfrm>
            <a:off x="0" y="700944"/>
            <a:ext cx="12191990" cy="76200"/>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434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8" r:id="rId5"/>
    <p:sldLayoutId id="2147483675" r:id="rId6"/>
    <p:sldLayoutId id="2147483676" r:id="rId7"/>
    <p:sldLayoutId id="2147483718"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iming>
    <p:tnLst>
      <p:par>
        <p:cTn id="1" dur="indefinite" restart="never" nodeType="tmRoot"/>
      </p:par>
    </p:tnLst>
  </p:timing>
  <p:txStyles>
    <p:titleStyle>
      <a:lvl1pPr algn="l" defTabSz="914377" rtl="0" eaLnBrk="1" latinLnBrk="0" hangingPunct="1">
        <a:spcBef>
          <a:spcPct val="0"/>
        </a:spcBef>
        <a:buNone/>
        <a:defRPr sz="2800" kern="1200">
          <a:solidFill>
            <a:schemeClr val="tx1"/>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585" y="114300"/>
            <a:ext cx="9425515" cy="703388"/>
          </a:xfrm>
          <a:prstGeom prst="rect">
            <a:avLst/>
          </a:prstGeom>
          <a:noFill/>
        </p:spPr>
        <p:txBody>
          <a:bodyPr vert="horz" wrap="square" lIns="68580" tIns="34290" rIns="68580" bIns="34290" rtlCol="0" anchor="ctr">
            <a:normAutofit/>
          </a:bodyPr>
          <a:lstStyle/>
          <a:p>
            <a:r>
              <a:rPr lang="en-US" dirty="0" smtClean="0"/>
              <a:t>Click to edit Master title style</a:t>
            </a:r>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smtClean="0">
                <a:solidFill>
                  <a:prstClr val="white">
                    <a:lumMod val="50000"/>
                  </a:prstClr>
                </a:solidFill>
                <a:cs typeface="Arial" pitchFamily="34" charset="0"/>
              </a:rPr>
              <a:t> </a:t>
            </a:r>
            <a:endParaRPr lang="en-US" sz="1067" b="1" dirty="0">
              <a:solidFill>
                <a:prstClr val="white">
                  <a:lumMod val="50000"/>
                </a:prstClr>
              </a:solidFill>
              <a:cs typeface="Arial" pitchFamily="34" charset="0"/>
            </a:endParaRPr>
          </a:p>
        </p:txBody>
      </p:sp>
      <p:pic>
        <p:nvPicPr>
          <p:cNvPr id="6" name="Picture 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1" y="6084811"/>
            <a:ext cx="12191979" cy="773189"/>
          </a:xfrm>
          <a:prstGeom prst="rect">
            <a:avLst/>
          </a:prstGeom>
        </p:spPr>
      </p:pic>
      <p:pic>
        <p:nvPicPr>
          <p:cNvPr id="10" name="Picture 9"/>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Tree>
    <p:extLst>
      <p:ext uri="{BB962C8B-B14F-4D97-AF65-F5344CB8AC3E}">
        <p14:creationId xmlns:p14="http://schemas.microsoft.com/office/powerpoint/2010/main" val="173439510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Lst>
  <p:timing>
    <p:tnLst>
      <p:par>
        <p:cTn id="1" dur="indefinite" restart="never" nodeType="tmRoot"/>
      </p:par>
    </p:tnLst>
  </p:timing>
  <p:txStyles>
    <p:titleStyle>
      <a:lvl1pPr algn="l" defTabSz="914377" rtl="0" eaLnBrk="1" latinLnBrk="0" hangingPunct="1">
        <a:spcBef>
          <a:spcPct val="0"/>
        </a:spcBef>
        <a:buNone/>
        <a:defRPr sz="2800" kern="1200">
          <a:solidFill>
            <a:schemeClr val="tx1"/>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2.png"/><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 Id="rId9"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43.png"/><Relationship Id="rId5" Type="http://schemas.openxmlformats.org/officeDocument/2006/relationships/diagramLayout" Target="../diagrams/layout4.xml"/><Relationship Id="rId10" Type="http://schemas.openxmlformats.org/officeDocument/2006/relationships/image" Target="../media/image42.png"/><Relationship Id="rId4" Type="http://schemas.openxmlformats.org/officeDocument/2006/relationships/diagramData" Target="../diagrams/data4.xml"/><Relationship Id="rId9"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hart" Target="../charts/chart15.xml"/><Relationship Id="rId3" Type="http://schemas.openxmlformats.org/officeDocument/2006/relationships/image" Target="../media/image53.png"/><Relationship Id="rId7" Type="http://schemas.openxmlformats.org/officeDocument/2006/relationships/image" Target="../media/image57.jpeg"/><Relationship Id="rId12"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4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2.png"/><Relationship Id="rId2" Type="http://schemas.openxmlformats.org/officeDocument/2006/relationships/image" Target="../media/image17.png"/><Relationship Id="rId16" Type="http://schemas.microsoft.com/office/2007/relationships/hdphoto" Target="../media/hdphoto2.wdp"/><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microsoft.com/office/2007/relationships/hdphoto" Target="../media/hdphoto1.wdp"/></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2.png"/><Relationship Id="rId2" Type="http://schemas.openxmlformats.org/officeDocument/2006/relationships/image" Target="../media/image17.png"/><Relationship Id="rId16" Type="http://schemas.microsoft.com/office/2007/relationships/hdphoto" Target="../media/hdphoto2.wdp"/><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75000"/>
                  </a:schemeClr>
                </a:solidFill>
              </a:rPr>
              <a:t>TCS’ Presentation for Pfizer</a:t>
            </a:r>
            <a:endParaRPr lang="en-US" b="1" dirty="0">
              <a:solidFill>
                <a:schemeClr val="accent6">
                  <a:lumMod val="75000"/>
                </a:schemeClr>
              </a:solidFill>
            </a:endParaRPr>
          </a:p>
        </p:txBody>
      </p:sp>
      <p:sp>
        <p:nvSpPr>
          <p:cNvPr id="3" name="Subtitle 2"/>
          <p:cNvSpPr>
            <a:spLocks noGrp="1"/>
          </p:cNvSpPr>
          <p:nvPr>
            <p:ph type="subTitle" idx="1"/>
          </p:nvPr>
        </p:nvSpPr>
        <p:spPr/>
        <p:txBody>
          <a:bodyPr/>
          <a:lstStyle/>
          <a:p>
            <a:r>
              <a:rPr lang="en-US" b="1" dirty="0" smtClean="0">
                <a:solidFill>
                  <a:schemeClr val="accent6">
                    <a:lumMod val="75000"/>
                  </a:schemeClr>
                </a:solidFill>
              </a:rPr>
              <a:t>Statistical Programming and Analysis FSP-RFP</a:t>
            </a:r>
            <a:endParaRPr lang="en-US" b="1" dirty="0">
              <a:solidFill>
                <a:schemeClr val="accent6">
                  <a:lumMod val="75000"/>
                </a:schemeClr>
              </a:solidFill>
            </a:endParaRPr>
          </a:p>
        </p:txBody>
      </p:sp>
      <p:sp>
        <p:nvSpPr>
          <p:cNvPr id="4" name="Text Placeholder 3"/>
          <p:cNvSpPr>
            <a:spLocks noGrp="1"/>
          </p:cNvSpPr>
          <p:nvPr>
            <p:ph type="body" sz="quarter" idx="11"/>
          </p:nvPr>
        </p:nvSpPr>
        <p:spPr/>
        <p:txBody>
          <a:bodyPr/>
          <a:lstStyle/>
          <a:p>
            <a:r>
              <a:rPr lang="en-US" dirty="0" smtClean="0"/>
              <a:t>29</a:t>
            </a:r>
            <a:r>
              <a:rPr lang="en-US" baseline="30000" dirty="0" smtClean="0"/>
              <a:t>th</a:t>
            </a:r>
            <a:r>
              <a:rPr lang="en-US" dirty="0" smtClean="0"/>
              <a:t> November 2018</a:t>
            </a:r>
            <a:endParaRPr lang="en-US" dirty="0"/>
          </a:p>
        </p:txBody>
      </p:sp>
    </p:spTree>
    <p:extLst>
      <p:ext uri="{BB962C8B-B14F-4D97-AF65-F5344CB8AC3E}">
        <p14:creationId xmlns:p14="http://schemas.microsoft.com/office/powerpoint/2010/main" val="214089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902735"/>
            <a:ext cx="12192000" cy="1938992"/>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LEADERSHIP:</a:t>
            </a:r>
          </a:p>
          <a:p>
            <a:pPr algn="ctr"/>
            <a:endParaRPr lang="en-US" sz="2400" b="1" dirty="0" smtClean="0">
              <a:solidFill>
                <a:prstClr val="black"/>
              </a:solidFill>
            </a:endParaRPr>
          </a:p>
          <a:p>
            <a:pPr marL="285750" indent="-285750">
              <a:buFont typeface="Arial" panose="020B0604020202020204" pitchFamily="34" charset="0"/>
              <a:buChar char="•"/>
            </a:pPr>
            <a:r>
              <a:rPr lang="en-US" dirty="0">
                <a:solidFill>
                  <a:prstClr val="black"/>
                </a:solidFill>
              </a:rPr>
              <a:t>Please describe your leadership involvement in quality and </a:t>
            </a:r>
            <a:r>
              <a:rPr lang="en-US" dirty="0" smtClean="0">
                <a:solidFill>
                  <a:prstClr val="black"/>
                </a:solidFill>
              </a:rPr>
              <a:t>timelines</a:t>
            </a:r>
          </a:p>
          <a:p>
            <a:pPr marL="285750" indent="-285750">
              <a:buFont typeface="Arial" panose="020B0604020202020204" pitchFamily="34" charset="0"/>
              <a:buChar char="•"/>
            </a:pPr>
            <a:r>
              <a:rPr lang="en-US" dirty="0" smtClean="0">
                <a:solidFill>
                  <a:prstClr val="black"/>
                </a:solidFill>
              </a:rPr>
              <a:t>Pfizer </a:t>
            </a:r>
            <a:r>
              <a:rPr lang="en-US" dirty="0">
                <a:solidFill>
                  <a:prstClr val="black"/>
                </a:solidFill>
              </a:rPr>
              <a:t>is looking to the selected partner to provide their consultancy as a subject matter expert.  How would you balance the relationship around being a team member, but also being an SME with whom we will seek guidance?</a:t>
            </a:r>
            <a:br>
              <a:rPr lang="en-US" dirty="0">
                <a:solidFill>
                  <a:prstClr val="black"/>
                </a:solidFill>
              </a:rPr>
            </a:br>
            <a:endParaRPr lang="en-US" dirty="0"/>
          </a:p>
        </p:txBody>
      </p:sp>
    </p:spTree>
    <p:extLst>
      <p:ext uri="{BB962C8B-B14F-4D97-AF65-F5344CB8AC3E}">
        <p14:creationId xmlns:p14="http://schemas.microsoft.com/office/powerpoint/2010/main" val="1176087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60508" y="4162947"/>
            <a:ext cx="11409572" cy="2339102"/>
          </a:xfrm>
          <a:prstGeom prst="rect">
            <a:avLst/>
          </a:prstGeom>
          <a:solidFill>
            <a:schemeClr val="bg1"/>
          </a:solidFill>
          <a:ln w="952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5" name="Rectangle 14"/>
          <p:cNvSpPr/>
          <p:nvPr/>
        </p:nvSpPr>
        <p:spPr>
          <a:xfrm>
            <a:off x="674156" y="1382616"/>
            <a:ext cx="11395924" cy="2537978"/>
          </a:xfrm>
          <a:prstGeom prst="rect">
            <a:avLst/>
          </a:prstGeom>
          <a:solidFill>
            <a:schemeClr val="bg1"/>
          </a:solidFill>
          <a:ln w="952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4" name="Rectangle 96"/>
          <p:cNvSpPr>
            <a:spLocks noChangeArrowheads="1"/>
          </p:cNvSpPr>
          <p:nvPr/>
        </p:nvSpPr>
        <p:spPr bwMode="auto">
          <a:xfrm>
            <a:off x="3240076" y="1425514"/>
            <a:ext cx="2801332" cy="2308324"/>
          </a:xfrm>
          <a:prstGeom prst="rect">
            <a:avLst/>
          </a:prstGeom>
          <a:noFill/>
        </p:spPr>
        <p:txBody>
          <a:bodyPr wrap="square" rtlCol="0">
            <a:spAutoFit/>
          </a:bodyPr>
          <a:lstStyle/>
          <a:p>
            <a:pPr marL="285750" indent="-285750" defTabSz="914400">
              <a:buFont typeface="Wingdings" panose="05000000000000000000" pitchFamily="2" charset="2"/>
              <a:buChar char="ü"/>
            </a:pPr>
            <a:r>
              <a:rPr lang="en-US" sz="1600" dirty="0">
                <a:solidFill>
                  <a:prstClr val="black"/>
                </a:solidFill>
              </a:rPr>
              <a:t>Sharing of  cross Pharma, Industry and best practices </a:t>
            </a:r>
          </a:p>
          <a:p>
            <a:pPr marL="285750" indent="-285750" defTabSz="914400">
              <a:buFont typeface="Wingdings" panose="05000000000000000000" pitchFamily="2" charset="2"/>
              <a:buChar char="ü"/>
            </a:pPr>
            <a:r>
              <a:rPr lang="en-US" sz="1600" dirty="0">
                <a:solidFill>
                  <a:prstClr val="black"/>
                </a:solidFill>
              </a:rPr>
              <a:t>Process Maturity index through standardization and automations</a:t>
            </a:r>
          </a:p>
          <a:p>
            <a:pPr marL="285750" indent="-285750" defTabSz="914400">
              <a:buFont typeface="Wingdings" panose="05000000000000000000" pitchFamily="2" charset="2"/>
              <a:buChar char="ü"/>
            </a:pPr>
            <a:r>
              <a:rPr lang="en-US" sz="1600" dirty="0">
                <a:solidFill>
                  <a:prstClr val="black"/>
                </a:solidFill>
              </a:rPr>
              <a:t>Knowledge &amp; Competency Development Index  </a:t>
            </a:r>
            <a:r>
              <a:rPr lang="en-US" sz="1600" dirty="0" smtClean="0">
                <a:solidFill>
                  <a:prstClr val="black"/>
                </a:solidFill>
              </a:rPr>
              <a:t>and assessing individual development Plan</a:t>
            </a:r>
            <a:endParaRPr lang="en-US" sz="1600" dirty="0">
              <a:solidFill>
                <a:prstClr val="black"/>
              </a:solidFill>
            </a:endParaRPr>
          </a:p>
        </p:txBody>
      </p:sp>
      <p:sp>
        <p:nvSpPr>
          <p:cNvPr id="5" name="Rectangle 96"/>
          <p:cNvSpPr>
            <a:spLocks noChangeArrowheads="1"/>
          </p:cNvSpPr>
          <p:nvPr/>
        </p:nvSpPr>
        <p:spPr bwMode="auto">
          <a:xfrm>
            <a:off x="692803" y="1502829"/>
            <a:ext cx="2601865" cy="1815882"/>
          </a:xfrm>
          <a:prstGeom prst="rect">
            <a:avLst/>
          </a:prstGeom>
          <a:noFill/>
        </p:spPr>
        <p:txBody>
          <a:bodyPr wrap="square" rtlCol="0">
            <a:spAutoFit/>
          </a:bodyPr>
          <a:lstStyle/>
          <a:p>
            <a:pPr marL="285750" indent="-285750" defTabSz="914400">
              <a:buFont typeface="Wingdings" panose="05000000000000000000" pitchFamily="2" charset="2"/>
              <a:buChar char="ü"/>
            </a:pPr>
            <a:r>
              <a:rPr lang="en-US" sz="1600" dirty="0">
                <a:solidFill>
                  <a:prstClr val="black"/>
                </a:solidFill>
              </a:rPr>
              <a:t>KPI reviews</a:t>
            </a:r>
          </a:p>
          <a:p>
            <a:pPr marL="285750" indent="-285750" defTabSz="914400">
              <a:buFont typeface="Wingdings" panose="05000000000000000000" pitchFamily="2" charset="2"/>
              <a:buChar char="ü"/>
            </a:pPr>
            <a:r>
              <a:rPr lang="en-US" sz="1600" dirty="0">
                <a:solidFill>
                  <a:prstClr val="black"/>
                </a:solidFill>
              </a:rPr>
              <a:t>Resourcing – Demand vs supply</a:t>
            </a:r>
          </a:p>
          <a:p>
            <a:pPr marL="285750" indent="-285750" defTabSz="914400">
              <a:buFont typeface="Wingdings" panose="05000000000000000000" pitchFamily="2" charset="2"/>
              <a:buChar char="ü"/>
            </a:pPr>
            <a:r>
              <a:rPr lang="en-US" sz="1600" dirty="0">
                <a:solidFill>
                  <a:prstClr val="black"/>
                </a:solidFill>
              </a:rPr>
              <a:t>Oversight </a:t>
            </a:r>
            <a:r>
              <a:rPr lang="en-US" sz="1600" dirty="0" smtClean="0">
                <a:solidFill>
                  <a:prstClr val="black"/>
                </a:solidFill>
              </a:rPr>
              <a:t>indicator</a:t>
            </a:r>
          </a:p>
          <a:p>
            <a:pPr marL="285750" indent="-285750" defTabSz="914400">
              <a:buFont typeface="Wingdings" panose="05000000000000000000" pitchFamily="2" charset="2"/>
              <a:buChar char="ü"/>
            </a:pPr>
            <a:r>
              <a:rPr lang="en-US" sz="1600" dirty="0" smtClean="0">
                <a:solidFill>
                  <a:prstClr val="black"/>
                </a:solidFill>
              </a:rPr>
              <a:t>Quality and time-line slippage - % of deliveries and reasons</a:t>
            </a:r>
            <a:endParaRPr lang="en-US" sz="1600" dirty="0">
              <a:solidFill>
                <a:prstClr val="black"/>
              </a:solidFill>
            </a:endParaRPr>
          </a:p>
        </p:txBody>
      </p:sp>
      <p:sp>
        <p:nvSpPr>
          <p:cNvPr id="6" name="Rectangle 96"/>
          <p:cNvSpPr>
            <a:spLocks noChangeArrowheads="1"/>
          </p:cNvSpPr>
          <p:nvPr/>
        </p:nvSpPr>
        <p:spPr bwMode="auto">
          <a:xfrm>
            <a:off x="6146155" y="1426664"/>
            <a:ext cx="3252738" cy="1815882"/>
          </a:xfrm>
          <a:prstGeom prst="rect">
            <a:avLst/>
          </a:prstGeom>
          <a:noFill/>
        </p:spPr>
        <p:txBody>
          <a:bodyPr wrap="square" rtlCol="0">
            <a:spAutoFit/>
          </a:bodyPr>
          <a:lstStyle/>
          <a:p>
            <a:pPr marL="285750" indent="-285750" defTabSz="914400">
              <a:buFont typeface="Wingdings" panose="05000000000000000000" pitchFamily="2" charset="2"/>
              <a:buChar char="ü"/>
            </a:pPr>
            <a:r>
              <a:rPr lang="en-US" sz="1600" dirty="0">
                <a:solidFill>
                  <a:prstClr val="black"/>
                </a:solidFill>
              </a:rPr>
              <a:t>ICH GCP compliance </a:t>
            </a:r>
          </a:p>
          <a:p>
            <a:pPr marL="285750" indent="-285750" defTabSz="914400">
              <a:buFont typeface="Wingdings" panose="05000000000000000000" pitchFamily="2" charset="2"/>
              <a:buChar char="ü"/>
            </a:pPr>
            <a:r>
              <a:rPr lang="en-US" sz="1600" dirty="0">
                <a:solidFill>
                  <a:prstClr val="black"/>
                </a:solidFill>
              </a:rPr>
              <a:t>SOP training - TCS and Pfizer  </a:t>
            </a:r>
          </a:p>
          <a:p>
            <a:pPr marL="285750" indent="-285750" defTabSz="914400">
              <a:buFont typeface="Wingdings" panose="05000000000000000000" pitchFamily="2" charset="2"/>
              <a:buChar char="ü"/>
            </a:pPr>
            <a:r>
              <a:rPr lang="en-US" sz="1600" dirty="0">
                <a:solidFill>
                  <a:prstClr val="black"/>
                </a:solidFill>
              </a:rPr>
              <a:t>Periodic System and Process audits , Root Causal analysis , Corrective and preventive </a:t>
            </a:r>
            <a:r>
              <a:rPr lang="en-US" sz="1600" dirty="0" smtClean="0">
                <a:solidFill>
                  <a:prstClr val="black"/>
                </a:solidFill>
              </a:rPr>
              <a:t>actions</a:t>
            </a:r>
            <a:endParaRPr lang="en-US" sz="1600" dirty="0">
              <a:solidFill>
                <a:prstClr val="black"/>
              </a:solidFill>
            </a:endParaRPr>
          </a:p>
          <a:p>
            <a:pPr marL="285750" indent="-285750" defTabSz="914400">
              <a:buFont typeface="Wingdings" panose="05000000000000000000" pitchFamily="2" charset="2"/>
              <a:buChar char="ü"/>
            </a:pPr>
            <a:r>
              <a:rPr lang="en-US" sz="1600" dirty="0">
                <a:solidFill>
                  <a:prstClr val="black"/>
                </a:solidFill>
              </a:rPr>
              <a:t>Periodic overview on industry regulation and data </a:t>
            </a:r>
            <a:r>
              <a:rPr lang="en-US" sz="1600" dirty="0" smtClean="0">
                <a:solidFill>
                  <a:prstClr val="black"/>
                </a:solidFill>
              </a:rPr>
              <a:t>standards</a:t>
            </a:r>
            <a:endParaRPr lang="en-US" sz="1600" dirty="0">
              <a:solidFill>
                <a:prstClr val="black"/>
              </a:solidFill>
            </a:endParaRPr>
          </a:p>
        </p:txBody>
      </p:sp>
      <p:sp>
        <p:nvSpPr>
          <p:cNvPr id="7" name="Rectangle 96"/>
          <p:cNvSpPr>
            <a:spLocks noChangeArrowheads="1"/>
          </p:cNvSpPr>
          <p:nvPr/>
        </p:nvSpPr>
        <p:spPr bwMode="auto">
          <a:xfrm>
            <a:off x="9178766" y="1444220"/>
            <a:ext cx="3051334" cy="1569660"/>
          </a:xfrm>
          <a:prstGeom prst="rect">
            <a:avLst/>
          </a:prstGeom>
          <a:noFill/>
        </p:spPr>
        <p:txBody>
          <a:bodyPr wrap="square" rtlCol="0">
            <a:spAutoFit/>
          </a:bodyPr>
          <a:lstStyle/>
          <a:p>
            <a:pPr marL="285750" indent="-285750" defTabSz="914400">
              <a:buFont typeface="Wingdings" panose="05000000000000000000" pitchFamily="2" charset="2"/>
              <a:buChar char="ü"/>
            </a:pPr>
            <a:r>
              <a:rPr lang="en-US" sz="1600" dirty="0">
                <a:solidFill>
                  <a:prstClr val="black"/>
                </a:solidFill>
              </a:rPr>
              <a:t>Progress on project executive goals / vision</a:t>
            </a:r>
          </a:p>
          <a:p>
            <a:pPr marL="285750" indent="-285750" defTabSz="914400">
              <a:buFont typeface="Wingdings" panose="05000000000000000000" pitchFamily="2" charset="2"/>
              <a:buChar char="ü"/>
            </a:pPr>
            <a:r>
              <a:rPr lang="en-US" sz="1600" dirty="0">
                <a:solidFill>
                  <a:prstClr val="black"/>
                </a:solidFill>
              </a:rPr>
              <a:t>Investment : People, Infrastructure, Technology</a:t>
            </a:r>
          </a:p>
          <a:p>
            <a:pPr marL="285750" indent="-285750" defTabSz="914400">
              <a:buFont typeface="Wingdings" panose="05000000000000000000" pitchFamily="2" charset="2"/>
              <a:buChar char="ü"/>
            </a:pPr>
            <a:r>
              <a:rPr lang="en-US" sz="1600" dirty="0">
                <a:solidFill>
                  <a:prstClr val="black"/>
                </a:solidFill>
              </a:rPr>
              <a:t>Customer Satisfaction Score </a:t>
            </a:r>
          </a:p>
          <a:p>
            <a:pPr marL="285750" indent="-285750" defTabSz="914400">
              <a:buFont typeface="Wingdings" panose="05000000000000000000" pitchFamily="2" charset="2"/>
              <a:buChar char="ü"/>
            </a:pPr>
            <a:r>
              <a:rPr lang="en-US" sz="1600" dirty="0">
                <a:solidFill>
                  <a:prstClr val="black"/>
                </a:solidFill>
              </a:rPr>
              <a:t>Periodic project </a:t>
            </a:r>
            <a:r>
              <a:rPr lang="en-US" sz="1600" dirty="0" smtClean="0">
                <a:solidFill>
                  <a:prstClr val="black"/>
                </a:solidFill>
              </a:rPr>
              <a:t>review</a:t>
            </a:r>
            <a:endParaRPr lang="en-US" sz="1800" dirty="0">
              <a:solidFill>
                <a:prstClr val="black"/>
              </a:solidFill>
            </a:endParaRPr>
          </a:p>
        </p:txBody>
      </p:sp>
      <p:sp>
        <p:nvSpPr>
          <p:cNvPr id="8" name="AutoShape 145"/>
          <p:cNvSpPr>
            <a:spLocks noChangeArrowheads="1"/>
          </p:cNvSpPr>
          <p:nvPr/>
        </p:nvSpPr>
        <p:spPr bwMode="auto">
          <a:xfrm>
            <a:off x="3258671" y="821272"/>
            <a:ext cx="2837329" cy="378230"/>
          </a:xfrm>
          <a:prstGeom prst="rect">
            <a:avLst/>
          </a:prstGeom>
          <a:solidFill>
            <a:schemeClr val="accent4">
              <a:lumMod val="75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defTabSz="914400">
              <a:buSzPct val="150000"/>
            </a:pPr>
            <a:r>
              <a:rPr lang="en-US" sz="1400" b="1" dirty="0">
                <a:solidFill>
                  <a:prstClr val="white"/>
                </a:solidFill>
              </a:rPr>
              <a:t>Subject Matter Expert</a:t>
            </a:r>
          </a:p>
        </p:txBody>
      </p:sp>
      <p:sp>
        <p:nvSpPr>
          <p:cNvPr id="9" name="AutoShape 145"/>
          <p:cNvSpPr>
            <a:spLocks noChangeArrowheads="1"/>
          </p:cNvSpPr>
          <p:nvPr/>
        </p:nvSpPr>
        <p:spPr bwMode="auto">
          <a:xfrm>
            <a:off x="6365294" y="828363"/>
            <a:ext cx="2788204" cy="367516"/>
          </a:xfrm>
          <a:prstGeom prst="rect">
            <a:avLst/>
          </a:prstGeom>
          <a:solidFill>
            <a:srgbClr val="0063BE"/>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defTabSz="914400">
              <a:buSzPct val="150000"/>
            </a:pPr>
            <a:r>
              <a:rPr lang="en-US" sz="1400" b="1" dirty="0">
                <a:solidFill>
                  <a:prstClr val="white"/>
                </a:solidFill>
              </a:rPr>
              <a:t>Quality Assurance</a:t>
            </a:r>
          </a:p>
        </p:txBody>
      </p:sp>
      <p:sp>
        <p:nvSpPr>
          <p:cNvPr id="10" name="AutoShape 145"/>
          <p:cNvSpPr>
            <a:spLocks noChangeArrowheads="1"/>
          </p:cNvSpPr>
          <p:nvPr/>
        </p:nvSpPr>
        <p:spPr bwMode="auto">
          <a:xfrm>
            <a:off x="9439836" y="824615"/>
            <a:ext cx="2529193" cy="367516"/>
          </a:xfrm>
          <a:prstGeom prst="rect">
            <a:avLst/>
          </a:prstGeom>
          <a:solidFill>
            <a:schemeClr val="accent4">
              <a:lumMod val="75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defTabSz="914400">
              <a:buSzPct val="150000"/>
            </a:pPr>
            <a:r>
              <a:rPr lang="en-US" sz="1400" b="1" dirty="0" smtClean="0">
                <a:solidFill>
                  <a:prstClr val="white"/>
                </a:solidFill>
              </a:rPr>
              <a:t>LS Global Head</a:t>
            </a:r>
            <a:endParaRPr lang="en-US" sz="1400" b="1" dirty="0">
              <a:solidFill>
                <a:prstClr val="white"/>
              </a:solidFill>
            </a:endParaRPr>
          </a:p>
        </p:txBody>
      </p:sp>
      <p:sp>
        <p:nvSpPr>
          <p:cNvPr id="11" name="AutoShape 145"/>
          <p:cNvSpPr>
            <a:spLocks noChangeArrowheads="1"/>
          </p:cNvSpPr>
          <p:nvPr/>
        </p:nvSpPr>
        <p:spPr bwMode="auto">
          <a:xfrm>
            <a:off x="660508" y="836864"/>
            <a:ext cx="2500007" cy="382384"/>
          </a:xfrm>
          <a:prstGeom prst="rect">
            <a:avLst/>
          </a:prstGeom>
          <a:solidFill>
            <a:srgbClr val="0063BE"/>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defTabSz="914400">
              <a:buSzPct val="150000"/>
            </a:pPr>
            <a:r>
              <a:rPr lang="en-US" sz="1400" b="1" dirty="0" smtClean="0">
                <a:solidFill>
                  <a:prstClr val="white"/>
                </a:solidFill>
              </a:rPr>
              <a:t>Delivery Head </a:t>
            </a:r>
            <a:endParaRPr lang="en-US" sz="1400" b="1" dirty="0">
              <a:solidFill>
                <a:prstClr val="white"/>
              </a:solidFill>
            </a:endParaRPr>
          </a:p>
        </p:txBody>
      </p:sp>
      <p:sp>
        <p:nvSpPr>
          <p:cNvPr id="13" name="TextBox 12"/>
          <p:cNvSpPr txBox="1"/>
          <p:nvPr/>
        </p:nvSpPr>
        <p:spPr>
          <a:xfrm>
            <a:off x="754742" y="4410991"/>
            <a:ext cx="2174464" cy="338554"/>
          </a:xfrm>
          <a:prstGeom prst="rect">
            <a:avLst/>
          </a:prstGeom>
          <a:solidFill>
            <a:srgbClr val="ABD38C"/>
          </a:solidFill>
          <a:effectLst>
            <a:glow rad="101600">
              <a:schemeClr val="accent2">
                <a:satMod val="175000"/>
                <a:alpha val="40000"/>
              </a:schemeClr>
            </a:glow>
          </a:effectLst>
        </p:spPr>
        <p:txBody>
          <a:bodyPr wrap="square" rtlCol="0">
            <a:spAutoFit/>
          </a:bodyPr>
          <a:lstStyle>
            <a:defPPr>
              <a:defRPr lang="en-US"/>
            </a:defPPr>
            <a:lvl1pPr>
              <a:defRPr sz="1600"/>
            </a:lvl1pPr>
          </a:lstStyle>
          <a:p>
            <a:pPr algn="ctr" defTabSz="914400"/>
            <a:r>
              <a:rPr lang="en-US" b="1" dirty="0">
                <a:solidFill>
                  <a:prstClr val="black"/>
                </a:solidFill>
              </a:rPr>
              <a:t>Metric Management</a:t>
            </a:r>
          </a:p>
        </p:txBody>
      </p:sp>
      <p:sp>
        <p:nvSpPr>
          <p:cNvPr id="14" name="TextBox 13"/>
          <p:cNvSpPr txBox="1"/>
          <p:nvPr/>
        </p:nvSpPr>
        <p:spPr>
          <a:xfrm>
            <a:off x="150199" y="1382616"/>
            <a:ext cx="350289" cy="2554545"/>
          </a:xfrm>
          <a:prstGeom prst="rect">
            <a:avLst/>
          </a:prstGeom>
          <a:solidFill>
            <a:srgbClr val="FCEFA4"/>
          </a:solidFill>
          <a:ln>
            <a:solidFill>
              <a:schemeClr val="accent1"/>
            </a:solidFill>
          </a:ln>
        </p:spPr>
        <p:txBody>
          <a:bodyPr wrap="square" rtlCol="0">
            <a:spAutoFit/>
          </a:bodyPr>
          <a:lstStyle/>
          <a:p>
            <a:pPr defTabSz="914400"/>
            <a:r>
              <a:rPr lang="en-US" sz="1600" b="1" smtClean="0">
                <a:solidFill>
                  <a:prstClr val="black"/>
                </a:solidFill>
              </a:rPr>
              <a:t>G</a:t>
            </a:r>
          </a:p>
          <a:p>
            <a:pPr defTabSz="914400"/>
            <a:r>
              <a:rPr lang="en-US" sz="1600" b="1" smtClean="0">
                <a:solidFill>
                  <a:prstClr val="black"/>
                </a:solidFill>
              </a:rPr>
              <a:t>O</a:t>
            </a:r>
          </a:p>
          <a:p>
            <a:pPr defTabSz="914400"/>
            <a:r>
              <a:rPr lang="en-US" sz="1600" b="1" smtClean="0">
                <a:solidFill>
                  <a:prstClr val="black"/>
                </a:solidFill>
              </a:rPr>
              <a:t>V</a:t>
            </a:r>
          </a:p>
          <a:p>
            <a:pPr defTabSz="914400"/>
            <a:r>
              <a:rPr lang="en-US" sz="1600" b="1" smtClean="0">
                <a:solidFill>
                  <a:prstClr val="black"/>
                </a:solidFill>
              </a:rPr>
              <a:t>E</a:t>
            </a:r>
          </a:p>
          <a:p>
            <a:pPr defTabSz="914400"/>
            <a:r>
              <a:rPr lang="en-US" sz="1600" b="1" smtClean="0">
                <a:solidFill>
                  <a:prstClr val="black"/>
                </a:solidFill>
              </a:rPr>
              <a:t>R</a:t>
            </a:r>
          </a:p>
          <a:p>
            <a:pPr defTabSz="914400"/>
            <a:r>
              <a:rPr lang="en-US" sz="1600" b="1" smtClean="0">
                <a:solidFill>
                  <a:prstClr val="black"/>
                </a:solidFill>
              </a:rPr>
              <a:t>N</a:t>
            </a:r>
          </a:p>
          <a:p>
            <a:pPr defTabSz="914400"/>
            <a:r>
              <a:rPr lang="en-US" sz="1600" b="1" smtClean="0">
                <a:solidFill>
                  <a:prstClr val="black"/>
                </a:solidFill>
              </a:rPr>
              <a:t>A</a:t>
            </a:r>
          </a:p>
          <a:p>
            <a:pPr defTabSz="914400"/>
            <a:r>
              <a:rPr lang="en-US" sz="1600" b="1" smtClean="0">
                <a:solidFill>
                  <a:prstClr val="black"/>
                </a:solidFill>
              </a:rPr>
              <a:t>N</a:t>
            </a:r>
          </a:p>
          <a:p>
            <a:pPr defTabSz="914400"/>
            <a:r>
              <a:rPr lang="en-US" sz="1600" b="1" smtClean="0">
                <a:solidFill>
                  <a:prstClr val="black"/>
                </a:solidFill>
              </a:rPr>
              <a:t>C</a:t>
            </a:r>
          </a:p>
          <a:p>
            <a:pPr defTabSz="914400"/>
            <a:r>
              <a:rPr lang="en-US" sz="1600" b="1">
                <a:solidFill>
                  <a:prstClr val="black"/>
                </a:solidFill>
              </a:rPr>
              <a:t>E</a:t>
            </a:r>
          </a:p>
        </p:txBody>
      </p:sp>
      <p:sp>
        <p:nvSpPr>
          <p:cNvPr id="16" name="TextBox 15"/>
          <p:cNvSpPr txBox="1"/>
          <p:nvPr/>
        </p:nvSpPr>
        <p:spPr>
          <a:xfrm>
            <a:off x="160584" y="4162947"/>
            <a:ext cx="383903" cy="2339102"/>
          </a:xfrm>
          <a:prstGeom prst="rect">
            <a:avLst/>
          </a:prstGeom>
          <a:solidFill>
            <a:srgbClr val="ACC3EC"/>
          </a:solidFill>
          <a:ln>
            <a:solidFill>
              <a:schemeClr val="accent1"/>
            </a:solidFill>
          </a:ln>
        </p:spPr>
        <p:txBody>
          <a:bodyPr wrap="square" rtlCol="0">
            <a:spAutoFit/>
          </a:bodyPr>
          <a:lstStyle/>
          <a:p>
            <a:pPr defTabSz="914400"/>
            <a:r>
              <a:rPr lang="en-US" sz="1600" b="1" smtClean="0">
                <a:solidFill>
                  <a:prstClr val="black"/>
                </a:solidFill>
              </a:rPr>
              <a:t>F</a:t>
            </a:r>
          </a:p>
          <a:p>
            <a:pPr defTabSz="914400"/>
            <a:r>
              <a:rPr lang="en-US" sz="1600" b="1" smtClean="0">
                <a:solidFill>
                  <a:prstClr val="black"/>
                </a:solidFill>
              </a:rPr>
              <a:t>R</a:t>
            </a:r>
          </a:p>
          <a:p>
            <a:pPr defTabSz="914400"/>
            <a:r>
              <a:rPr lang="en-US" sz="1600" b="1" smtClean="0">
                <a:solidFill>
                  <a:prstClr val="black"/>
                </a:solidFill>
              </a:rPr>
              <a:t>A</a:t>
            </a:r>
          </a:p>
          <a:p>
            <a:pPr defTabSz="914400"/>
            <a:r>
              <a:rPr lang="en-US" sz="1600" b="1">
                <a:solidFill>
                  <a:prstClr val="black"/>
                </a:solidFill>
              </a:rPr>
              <a:t>M</a:t>
            </a:r>
            <a:endParaRPr lang="en-US" sz="1600" b="1" smtClean="0">
              <a:solidFill>
                <a:prstClr val="black"/>
              </a:solidFill>
            </a:endParaRPr>
          </a:p>
          <a:p>
            <a:pPr defTabSz="914400"/>
            <a:r>
              <a:rPr lang="en-US" sz="1600" b="1" smtClean="0">
                <a:solidFill>
                  <a:prstClr val="black"/>
                </a:solidFill>
              </a:rPr>
              <a:t>E</a:t>
            </a:r>
          </a:p>
          <a:p>
            <a:pPr defTabSz="914400"/>
            <a:r>
              <a:rPr lang="en-US" sz="1600" b="1" smtClean="0">
                <a:solidFill>
                  <a:prstClr val="black"/>
                </a:solidFill>
              </a:rPr>
              <a:t>W</a:t>
            </a:r>
          </a:p>
          <a:p>
            <a:pPr defTabSz="914400"/>
            <a:r>
              <a:rPr lang="en-US" sz="1600" b="1">
                <a:solidFill>
                  <a:prstClr val="black"/>
                </a:solidFill>
              </a:rPr>
              <a:t>O</a:t>
            </a:r>
            <a:endParaRPr lang="en-US" sz="1600" b="1" smtClean="0">
              <a:solidFill>
                <a:prstClr val="black"/>
              </a:solidFill>
            </a:endParaRPr>
          </a:p>
          <a:p>
            <a:pPr defTabSz="914400"/>
            <a:r>
              <a:rPr lang="en-US" sz="1600" b="1">
                <a:solidFill>
                  <a:prstClr val="black"/>
                </a:solidFill>
              </a:rPr>
              <a:t>R</a:t>
            </a:r>
            <a:endParaRPr lang="en-US" sz="1600" b="1" smtClean="0">
              <a:solidFill>
                <a:prstClr val="black"/>
              </a:solidFill>
            </a:endParaRPr>
          </a:p>
          <a:p>
            <a:pPr defTabSz="914400"/>
            <a:r>
              <a:rPr lang="en-US" sz="1600" b="1">
                <a:solidFill>
                  <a:prstClr val="black"/>
                </a:solidFill>
              </a:rPr>
              <a:t>K</a:t>
            </a:r>
          </a:p>
        </p:txBody>
      </p:sp>
      <p:sp>
        <p:nvSpPr>
          <p:cNvPr id="17" name="Notched Right Arrow 16"/>
          <p:cNvSpPr/>
          <p:nvPr/>
        </p:nvSpPr>
        <p:spPr>
          <a:xfrm rot="5400000">
            <a:off x="1478894" y="4878193"/>
            <a:ext cx="404037" cy="148856"/>
          </a:xfrm>
          <a:prstGeom prst="notchedRightArrow">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200">
              <a:solidFill>
                <a:prstClr val="white"/>
              </a:solidFill>
            </a:endParaRPr>
          </a:p>
        </p:txBody>
      </p:sp>
      <p:sp>
        <p:nvSpPr>
          <p:cNvPr id="18" name="TextBox 17"/>
          <p:cNvSpPr txBox="1"/>
          <p:nvPr/>
        </p:nvSpPr>
        <p:spPr>
          <a:xfrm>
            <a:off x="834268" y="5191684"/>
            <a:ext cx="2015412" cy="738664"/>
          </a:xfrm>
          <a:prstGeom prst="rect">
            <a:avLst/>
          </a:prstGeom>
          <a:solidFill>
            <a:schemeClr val="accent6">
              <a:lumMod val="20000"/>
              <a:lumOff val="80000"/>
            </a:schemeClr>
          </a:solidFill>
          <a:ln>
            <a:solidFill>
              <a:schemeClr val="bg2">
                <a:lumMod val="75000"/>
              </a:schemeClr>
            </a:solidFill>
          </a:ln>
        </p:spPr>
        <p:txBody>
          <a:bodyPr wrap="square" rtlCol="0">
            <a:spAutoFit/>
          </a:bodyPr>
          <a:lstStyle/>
          <a:p>
            <a:pPr algn="ctr" defTabSz="914400"/>
            <a:r>
              <a:rPr lang="en-US" sz="1400" dirty="0" smtClean="0">
                <a:solidFill>
                  <a:prstClr val="black"/>
                </a:solidFill>
              </a:rPr>
              <a:t>Metric Dashboard</a:t>
            </a:r>
          </a:p>
          <a:p>
            <a:pPr algn="ctr" defTabSz="914400"/>
            <a:r>
              <a:rPr lang="en-US" sz="1400" dirty="0" smtClean="0">
                <a:solidFill>
                  <a:prstClr val="black"/>
                </a:solidFill>
              </a:rPr>
              <a:t>SLA/KPI </a:t>
            </a:r>
          </a:p>
          <a:p>
            <a:pPr algn="ctr" defTabSz="914400"/>
            <a:r>
              <a:rPr lang="en-US" sz="1400" dirty="0" smtClean="0">
                <a:solidFill>
                  <a:prstClr val="black"/>
                </a:solidFill>
              </a:rPr>
              <a:t>Demand Supply</a:t>
            </a:r>
            <a:endParaRPr lang="en-US" sz="1400" dirty="0">
              <a:solidFill>
                <a:prstClr val="black"/>
              </a:solidFill>
            </a:endParaRPr>
          </a:p>
        </p:txBody>
      </p:sp>
      <p:sp>
        <p:nvSpPr>
          <p:cNvPr id="19" name="TextBox 18"/>
          <p:cNvSpPr txBox="1"/>
          <p:nvPr/>
        </p:nvSpPr>
        <p:spPr>
          <a:xfrm>
            <a:off x="3120888" y="4441720"/>
            <a:ext cx="3078600" cy="338554"/>
          </a:xfrm>
          <a:prstGeom prst="rect">
            <a:avLst/>
          </a:prstGeom>
          <a:solidFill>
            <a:srgbClr val="ABD38C"/>
          </a:solidFill>
          <a:effectLst>
            <a:glow rad="101600">
              <a:schemeClr val="accent2">
                <a:satMod val="175000"/>
                <a:alpha val="40000"/>
              </a:schemeClr>
            </a:glow>
          </a:effectLst>
        </p:spPr>
        <p:txBody>
          <a:bodyPr wrap="square" rtlCol="0">
            <a:spAutoFit/>
          </a:bodyPr>
          <a:lstStyle/>
          <a:p>
            <a:pPr defTabSz="914400"/>
            <a:r>
              <a:rPr lang="en-US" sz="1600" b="1" dirty="0" smtClean="0">
                <a:solidFill>
                  <a:prstClr val="black"/>
                </a:solidFill>
              </a:rPr>
              <a:t>Quality Management framework</a:t>
            </a:r>
            <a:endParaRPr lang="en-US" sz="1600" b="1" dirty="0">
              <a:solidFill>
                <a:prstClr val="black"/>
              </a:solidFill>
            </a:endParaRPr>
          </a:p>
        </p:txBody>
      </p:sp>
      <p:sp>
        <p:nvSpPr>
          <p:cNvPr id="20" name="Notched Right Arrow 19"/>
          <p:cNvSpPr/>
          <p:nvPr/>
        </p:nvSpPr>
        <p:spPr>
          <a:xfrm rot="5400000">
            <a:off x="4827926" y="4884417"/>
            <a:ext cx="404037" cy="148856"/>
          </a:xfrm>
          <a:prstGeom prst="notchedRightArrow">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200">
              <a:solidFill>
                <a:prstClr val="white"/>
              </a:solidFill>
            </a:endParaRPr>
          </a:p>
        </p:txBody>
      </p:sp>
      <p:sp>
        <p:nvSpPr>
          <p:cNvPr id="21" name="TextBox 20"/>
          <p:cNvSpPr txBox="1"/>
          <p:nvPr/>
        </p:nvSpPr>
        <p:spPr>
          <a:xfrm>
            <a:off x="3120888" y="5177617"/>
            <a:ext cx="3416225" cy="738664"/>
          </a:xfrm>
          <a:prstGeom prst="rect">
            <a:avLst/>
          </a:prstGeom>
          <a:solidFill>
            <a:schemeClr val="accent6">
              <a:lumMod val="20000"/>
              <a:lumOff val="80000"/>
            </a:schemeClr>
          </a:solidFill>
          <a:ln>
            <a:solidFill>
              <a:schemeClr val="bg2">
                <a:lumMod val="75000"/>
              </a:schemeClr>
            </a:solidFill>
          </a:ln>
        </p:spPr>
        <p:txBody>
          <a:bodyPr wrap="square" rtlCol="0">
            <a:spAutoFit/>
          </a:bodyPr>
          <a:lstStyle/>
          <a:p>
            <a:pPr algn="ctr" defTabSz="914400"/>
            <a:r>
              <a:rPr lang="en-US" sz="1400" smtClean="0">
                <a:solidFill>
                  <a:prstClr val="black"/>
                </a:solidFill>
              </a:rPr>
              <a:t>Captures review comments</a:t>
            </a:r>
          </a:p>
          <a:p>
            <a:pPr algn="ctr" defTabSz="914400"/>
            <a:r>
              <a:rPr lang="en-US" sz="1400" smtClean="0">
                <a:solidFill>
                  <a:prstClr val="black"/>
                </a:solidFill>
              </a:rPr>
              <a:t>Issue ctaegorisation</a:t>
            </a:r>
          </a:p>
          <a:p>
            <a:pPr algn="ctr" defTabSz="914400"/>
            <a:r>
              <a:rPr lang="en-US" sz="1400" smtClean="0">
                <a:solidFill>
                  <a:prstClr val="black"/>
                </a:solidFill>
              </a:rPr>
              <a:t>Root cause analysis</a:t>
            </a:r>
          </a:p>
        </p:txBody>
      </p:sp>
      <p:sp>
        <p:nvSpPr>
          <p:cNvPr id="22" name="TextBox 21"/>
          <p:cNvSpPr txBox="1"/>
          <p:nvPr/>
        </p:nvSpPr>
        <p:spPr>
          <a:xfrm>
            <a:off x="10186832" y="4441720"/>
            <a:ext cx="1758462" cy="338554"/>
          </a:xfrm>
          <a:prstGeom prst="rect">
            <a:avLst/>
          </a:prstGeom>
          <a:solidFill>
            <a:srgbClr val="ABD38C"/>
          </a:solidFill>
          <a:effectLst>
            <a:glow rad="101600">
              <a:schemeClr val="accent2">
                <a:satMod val="175000"/>
                <a:alpha val="40000"/>
              </a:schemeClr>
            </a:glow>
          </a:effectLst>
        </p:spPr>
        <p:txBody>
          <a:bodyPr wrap="square" rtlCol="0">
            <a:spAutoFit/>
          </a:bodyPr>
          <a:lstStyle/>
          <a:p>
            <a:pPr defTabSz="914400"/>
            <a:r>
              <a:rPr lang="en-US" sz="1600" b="1" smtClean="0">
                <a:solidFill>
                  <a:prstClr val="black"/>
                </a:solidFill>
              </a:rPr>
              <a:t>CSAT  framework</a:t>
            </a:r>
            <a:endParaRPr lang="en-US" sz="1600" b="1">
              <a:solidFill>
                <a:prstClr val="black"/>
              </a:solidFill>
            </a:endParaRPr>
          </a:p>
        </p:txBody>
      </p:sp>
      <p:sp>
        <p:nvSpPr>
          <p:cNvPr id="23" name="TextBox 22"/>
          <p:cNvSpPr txBox="1"/>
          <p:nvPr/>
        </p:nvSpPr>
        <p:spPr>
          <a:xfrm>
            <a:off x="9758149" y="5177617"/>
            <a:ext cx="2252708" cy="738664"/>
          </a:xfrm>
          <a:prstGeom prst="rect">
            <a:avLst/>
          </a:prstGeom>
          <a:solidFill>
            <a:schemeClr val="accent6">
              <a:lumMod val="20000"/>
              <a:lumOff val="80000"/>
            </a:schemeClr>
          </a:solidFill>
          <a:ln>
            <a:solidFill>
              <a:schemeClr val="bg2">
                <a:lumMod val="75000"/>
              </a:schemeClr>
            </a:solidFill>
          </a:ln>
        </p:spPr>
        <p:txBody>
          <a:bodyPr wrap="square" rtlCol="0">
            <a:spAutoFit/>
          </a:bodyPr>
          <a:lstStyle/>
          <a:p>
            <a:pPr algn="ctr" defTabSz="914400"/>
            <a:r>
              <a:rPr lang="en-US" sz="1400" dirty="0" smtClean="0">
                <a:solidFill>
                  <a:prstClr val="black"/>
                </a:solidFill>
              </a:rPr>
              <a:t>Experience Rating scorecard</a:t>
            </a:r>
          </a:p>
          <a:p>
            <a:pPr algn="ctr" defTabSz="914400"/>
            <a:r>
              <a:rPr lang="en-US" sz="1400" dirty="0" smtClean="0">
                <a:solidFill>
                  <a:prstClr val="black"/>
                </a:solidFill>
              </a:rPr>
              <a:t>Short term and long term vision</a:t>
            </a:r>
          </a:p>
        </p:txBody>
      </p:sp>
      <p:sp>
        <p:nvSpPr>
          <p:cNvPr id="24" name="Notched Right Arrow 23"/>
          <p:cNvSpPr/>
          <p:nvPr/>
        </p:nvSpPr>
        <p:spPr>
          <a:xfrm rot="5400000">
            <a:off x="10992916" y="4884749"/>
            <a:ext cx="404037" cy="148856"/>
          </a:xfrm>
          <a:prstGeom prst="notchedRightArrow">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200">
              <a:solidFill>
                <a:prstClr val="white"/>
              </a:solidFill>
            </a:endParaRPr>
          </a:p>
        </p:txBody>
      </p:sp>
      <p:sp>
        <p:nvSpPr>
          <p:cNvPr id="25" name="TextBox 24"/>
          <p:cNvSpPr txBox="1"/>
          <p:nvPr/>
        </p:nvSpPr>
        <p:spPr>
          <a:xfrm>
            <a:off x="6495324" y="4444762"/>
            <a:ext cx="3509261" cy="338554"/>
          </a:xfrm>
          <a:prstGeom prst="rect">
            <a:avLst/>
          </a:prstGeom>
          <a:solidFill>
            <a:srgbClr val="ABD38C"/>
          </a:solidFill>
          <a:effectLst>
            <a:glow rad="101600">
              <a:schemeClr val="accent2">
                <a:satMod val="175000"/>
                <a:alpha val="40000"/>
              </a:schemeClr>
            </a:glow>
          </a:effectLst>
        </p:spPr>
        <p:txBody>
          <a:bodyPr wrap="square" rtlCol="0">
            <a:spAutoFit/>
          </a:bodyPr>
          <a:lstStyle/>
          <a:p>
            <a:pPr defTabSz="914400"/>
            <a:r>
              <a:rPr lang="en-US" sz="1600" b="1" smtClean="0">
                <a:solidFill>
                  <a:prstClr val="black"/>
                </a:solidFill>
              </a:rPr>
              <a:t>Competency Management framework</a:t>
            </a:r>
            <a:endParaRPr lang="en-US" sz="1600" b="1">
              <a:solidFill>
                <a:prstClr val="black"/>
              </a:solidFill>
            </a:endParaRPr>
          </a:p>
        </p:txBody>
      </p:sp>
      <p:sp>
        <p:nvSpPr>
          <p:cNvPr id="26" name="TextBox 25"/>
          <p:cNvSpPr txBox="1"/>
          <p:nvPr/>
        </p:nvSpPr>
        <p:spPr>
          <a:xfrm>
            <a:off x="6707644" y="5177617"/>
            <a:ext cx="2946880" cy="738664"/>
          </a:xfrm>
          <a:prstGeom prst="rect">
            <a:avLst/>
          </a:prstGeom>
          <a:solidFill>
            <a:schemeClr val="accent6">
              <a:lumMod val="20000"/>
              <a:lumOff val="80000"/>
            </a:schemeClr>
          </a:solidFill>
          <a:ln>
            <a:solidFill>
              <a:schemeClr val="bg2">
                <a:lumMod val="75000"/>
              </a:schemeClr>
            </a:solidFill>
          </a:ln>
        </p:spPr>
        <p:txBody>
          <a:bodyPr wrap="square" rtlCol="0">
            <a:spAutoFit/>
          </a:bodyPr>
          <a:lstStyle/>
          <a:p>
            <a:pPr algn="ctr" defTabSz="914400"/>
            <a:r>
              <a:rPr lang="en-US" sz="1400" dirty="0" smtClean="0">
                <a:solidFill>
                  <a:prstClr val="black"/>
                </a:solidFill>
              </a:rPr>
              <a:t>Training compliance</a:t>
            </a:r>
          </a:p>
          <a:p>
            <a:pPr algn="ctr" defTabSz="914400"/>
            <a:r>
              <a:rPr lang="en-US" sz="1400" dirty="0" smtClean="0">
                <a:solidFill>
                  <a:prstClr val="black"/>
                </a:solidFill>
              </a:rPr>
              <a:t>Knowledge mapping</a:t>
            </a:r>
          </a:p>
          <a:p>
            <a:pPr algn="ctr" defTabSz="914400"/>
            <a:r>
              <a:rPr lang="en-US" sz="1400" dirty="0" smtClean="0">
                <a:solidFill>
                  <a:prstClr val="black"/>
                </a:solidFill>
              </a:rPr>
              <a:t>Training need identification</a:t>
            </a:r>
          </a:p>
        </p:txBody>
      </p:sp>
      <p:sp>
        <p:nvSpPr>
          <p:cNvPr id="28" name="Notched Right Arrow 27"/>
          <p:cNvSpPr/>
          <p:nvPr/>
        </p:nvSpPr>
        <p:spPr>
          <a:xfrm rot="5400000">
            <a:off x="7835992" y="4898696"/>
            <a:ext cx="404037" cy="148856"/>
          </a:xfrm>
          <a:prstGeom prst="notchedRightArrow">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200">
              <a:solidFill>
                <a:prstClr val="white"/>
              </a:solidFill>
            </a:endParaRPr>
          </a:p>
        </p:txBody>
      </p:sp>
      <p:sp>
        <p:nvSpPr>
          <p:cNvPr id="29" name="Title 1"/>
          <p:cNvSpPr>
            <a:spLocks noGrp="1"/>
          </p:cNvSpPr>
          <p:nvPr>
            <p:ph type="title"/>
          </p:nvPr>
        </p:nvSpPr>
        <p:spPr>
          <a:xfrm>
            <a:off x="0" y="1"/>
            <a:ext cx="12192000" cy="703388"/>
          </a:xfrm>
          <a:noFill/>
        </p:spPr>
        <p:txBody>
          <a:bodyPr>
            <a:normAutofit/>
          </a:bodyPr>
          <a:lstStyle/>
          <a:p>
            <a:r>
              <a:rPr lang="en-US" dirty="0" smtClean="0"/>
              <a:t>Leadership Involvement – Quality &amp; Timeline</a:t>
            </a:r>
            <a:endParaRPr lang="en-US" sz="2000" dirty="0">
              <a:solidFill>
                <a:srgbClr val="FF0000"/>
              </a:solidFill>
            </a:endParaRPr>
          </a:p>
        </p:txBody>
      </p:sp>
    </p:spTree>
    <p:extLst>
      <p:ext uri="{BB962C8B-B14F-4D97-AF65-F5344CB8AC3E}">
        <p14:creationId xmlns:p14="http://schemas.microsoft.com/office/powerpoint/2010/main" val="4193034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 y="-11115"/>
            <a:ext cx="12192000" cy="703388"/>
          </a:xfrm>
          <a:noFill/>
        </p:spPr>
        <p:txBody>
          <a:bodyPr/>
          <a:lstStyle/>
          <a:p>
            <a:r>
              <a:rPr lang="en-US" dirty="0" smtClean="0"/>
              <a:t>Consultancy </a:t>
            </a:r>
            <a:r>
              <a:rPr lang="en-US" dirty="0"/>
              <a:t>as a </a:t>
            </a:r>
            <a:r>
              <a:rPr lang="en-US" dirty="0" smtClean="0"/>
              <a:t>Subject Matter Expert - Framework</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9" name="Rectangle 8"/>
          <p:cNvSpPr/>
          <p:nvPr/>
        </p:nvSpPr>
        <p:spPr>
          <a:xfrm>
            <a:off x="0" y="1643527"/>
            <a:ext cx="4020671" cy="376518"/>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Day to day work</a:t>
            </a:r>
            <a:endParaRPr lang="en-US" dirty="0"/>
          </a:p>
        </p:txBody>
      </p:sp>
      <p:sp>
        <p:nvSpPr>
          <p:cNvPr id="21" name="Rectangle 20"/>
          <p:cNvSpPr/>
          <p:nvPr/>
        </p:nvSpPr>
        <p:spPr>
          <a:xfrm>
            <a:off x="4085664" y="1643527"/>
            <a:ext cx="4020671" cy="376518"/>
          </a:xfrm>
          <a:prstGeom prst="rect">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Trainings and mentoring </a:t>
            </a:r>
            <a:endParaRPr lang="en-US" dirty="0"/>
          </a:p>
        </p:txBody>
      </p:sp>
      <p:sp>
        <p:nvSpPr>
          <p:cNvPr id="24" name="Rectangle 23"/>
          <p:cNvSpPr/>
          <p:nvPr/>
        </p:nvSpPr>
        <p:spPr>
          <a:xfrm>
            <a:off x="8171328" y="1643527"/>
            <a:ext cx="4020671" cy="376518"/>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Innovations and automations</a:t>
            </a:r>
            <a:endParaRPr lang="en-US" dirty="0"/>
          </a:p>
        </p:txBody>
      </p:sp>
      <p:sp>
        <p:nvSpPr>
          <p:cNvPr id="12" name="TextBox 11"/>
          <p:cNvSpPr txBox="1"/>
          <p:nvPr/>
        </p:nvSpPr>
        <p:spPr>
          <a:xfrm>
            <a:off x="0" y="2020045"/>
            <a:ext cx="402067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Decision making </a:t>
            </a:r>
            <a:r>
              <a:rPr lang="en-US" dirty="0" smtClean="0"/>
              <a:t>– e.g. data transformation, endpoint programming and analysis, statistical inputs (protocol /SAP)</a:t>
            </a:r>
          </a:p>
          <a:p>
            <a:pPr marL="285750" indent="-285750">
              <a:buFont typeface="Arial" panose="020B0604020202020204" pitchFamily="34" charset="0"/>
              <a:buChar char="•"/>
            </a:pPr>
            <a:r>
              <a:rPr lang="en-US" b="1" dirty="0" smtClean="0"/>
              <a:t>Strategic inputs </a:t>
            </a:r>
            <a:r>
              <a:rPr lang="en-US" dirty="0" smtClean="0"/>
              <a:t>– e.g. data pooling, analysis for safety reports or regulatory submissions, disclosures</a:t>
            </a:r>
          </a:p>
          <a:p>
            <a:pPr marL="285750" indent="-285750">
              <a:buFont typeface="Arial" panose="020B0604020202020204" pitchFamily="34" charset="0"/>
              <a:buChar char="•"/>
            </a:pPr>
            <a:r>
              <a:rPr lang="en-US" b="1" dirty="0" smtClean="0"/>
              <a:t>Query resolution </a:t>
            </a:r>
            <a:r>
              <a:rPr lang="en-US" dirty="0" smtClean="0"/>
              <a:t>– CDISC standards</a:t>
            </a:r>
          </a:p>
          <a:p>
            <a:pPr marL="285750" indent="-285750">
              <a:buFont typeface="Arial" panose="020B0604020202020204" pitchFamily="34" charset="0"/>
              <a:buChar char="•"/>
            </a:pPr>
            <a:r>
              <a:rPr lang="en-US" b="1" dirty="0" smtClean="0"/>
              <a:t>Pfizer vision </a:t>
            </a:r>
            <a:r>
              <a:rPr lang="en-US" dirty="0" smtClean="0"/>
              <a:t>–</a:t>
            </a:r>
            <a:r>
              <a:rPr lang="en-US" b="1" dirty="0" smtClean="0"/>
              <a:t> </a:t>
            </a:r>
            <a:r>
              <a:rPr lang="en-US" dirty="0" smtClean="0"/>
              <a:t>how a particular task is done, Pfizer standpoint </a:t>
            </a:r>
            <a:endParaRPr lang="en-US" dirty="0"/>
          </a:p>
        </p:txBody>
      </p:sp>
      <p:sp>
        <p:nvSpPr>
          <p:cNvPr id="13" name="Rectangle 12"/>
          <p:cNvSpPr/>
          <p:nvPr/>
        </p:nvSpPr>
        <p:spPr>
          <a:xfrm>
            <a:off x="0" y="5730039"/>
            <a:ext cx="4004983" cy="1062319"/>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SMEs to work in close collaboration with team, attend team huddles and scrum calls</a:t>
            </a:r>
            <a:endParaRPr lang="en-US" sz="1600" dirty="0">
              <a:solidFill>
                <a:schemeClr val="tx1"/>
              </a:solidFill>
            </a:endParaRPr>
          </a:p>
        </p:txBody>
      </p:sp>
      <p:cxnSp>
        <p:nvCxnSpPr>
          <p:cNvPr id="25" name="Straight Connector 24"/>
          <p:cNvCxnSpPr/>
          <p:nvPr/>
        </p:nvCxnSpPr>
        <p:spPr>
          <a:xfrm>
            <a:off x="4045323" y="1643527"/>
            <a:ext cx="0" cy="40652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99111" y="2061129"/>
            <a:ext cx="402067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Pharma trainings </a:t>
            </a:r>
            <a:r>
              <a:rPr lang="en-US" dirty="0" smtClean="0"/>
              <a:t>– e.g. new regulations in pharma like data anonymization, adaptive trial designs </a:t>
            </a:r>
          </a:p>
          <a:p>
            <a:pPr marL="285750" indent="-285750">
              <a:buFont typeface="Arial" panose="020B0604020202020204" pitchFamily="34" charset="0"/>
              <a:buChar char="•"/>
            </a:pPr>
            <a:r>
              <a:rPr lang="en-US" b="1" dirty="0" smtClean="0"/>
              <a:t>Clinical SAS trainings </a:t>
            </a:r>
            <a:r>
              <a:rPr lang="en-US" dirty="0" smtClean="0"/>
              <a:t>– e.g. TAUGs – how to  refer and how to troubleshoot and reduce TAT</a:t>
            </a:r>
          </a:p>
          <a:p>
            <a:pPr marL="285750" indent="-285750">
              <a:buFont typeface="Arial" panose="020B0604020202020204" pitchFamily="34" charset="0"/>
              <a:buChar char="•"/>
            </a:pPr>
            <a:r>
              <a:rPr lang="en-US" b="1" dirty="0" smtClean="0"/>
              <a:t>Mastering the TA </a:t>
            </a:r>
            <a:r>
              <a:rPr lang="en-US" dirty="0" smtClean="0"/>
              <a:t>– Pfizer portfolio and drug development </a:t>
            </a:r>
          </a:p>
          <a:p>
            <a:pPr marL="285750" indent="-285750">
              <a:buFont typeface="Arial" panose="020B0604020202020204" pitchFamily="34" charset="0"/>
              <a:buChar char="•"/>
            </a:pPr>
            <a:r>
              <a:rPr lang="en-US" b="1" dirty="0" smtClean="0"/>
              <a:t>Soft skills </a:t>
            </a:r>
            <a:r>
              <a:rPr lang="en-US" dirty="0" smtClean="0"/>
              <a:t>– e.g. eye for details, ownership</a:t>
            </a:r>
            <a:r>
              <a:rPr lang="en-US" b="1" dirty="0" smtClean="0"/>
              <a:t> </a:t>
            </a:r>
            <a:endParaRPr lang="en-US" b="1" dirty="0"/>
          </a:p>
        </p:txBody>
      </p:sp>
      <p:sp>
        <p:nvSpPr>
          <p:cNvPr id="27" name="Rectangle 26"/>
          <p:cNvSpPr/>
          <p:nvPr/>
        </p:nvSpPr>
        <p:spPr>
          <a:xfrm>
            <a:off x="4099111" y="5735015"/>
            <a:ext cx="4004983" cy="1062319"/>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SMEs will develop the training manuals, reference guides for team members, update with emerging regulations &amp; train</a:t>
            </a:r>
            <a:endParaRPr lang="en-US" sz="1600" dirty="0">
              <a:solidFill>
                <a:schemeClr val="tx1"/>
              </a:solidFill>
            </a:endParaRPr>
          </a:p>
        </p:txBody>
      </p:sp>
      <p:cxnSp>
        <p:nvCxnSpPr>
          <p:cNvPr id="28" name="Straight Connector 27"/>
          <p:cNvCxnSpPr/>
          <p:nvPr/>
        </p:nvCxnSpPr>
        <p:spPr>
          <a:xfrm>
            <a:off x="8144434" y="1684611"/>
            <a:ext cx="0" cy="40652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82534" y="2056154"/>
            <a:ext cx="4020671"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Joint Innovation Council </a:t>
            </a:r>
            <a:r>
              <a:rPr lang="en-US" dirty="0" smtClean="0"/>
              <a:t>– work in close collaboration with Pfizer and identify process improvements/automations</a:t>
            </a:r>
          </a:p>
          <a:p>
            <a:pPr marL="285750" indent="-285750">
              <a:buFont typeface="Arial" panose="020B0604020202020204" pitchFamily="34" charset="0"/>
              <a:buChar char="•"/>
            </a:pPr>
            <a:r>
              <a:rPr lang="en-US" b="1" dirty="0" smtClean="0"/>
              <a:t>Process Innovation Hub</a:t>
            </a:r>
            <a:r>
              <a:rPr lang="en-US" dirty="0" smtClean="0"/>
              <a:t>– work with team members to identify repetitive processes, and those that can be automated</a:t>
            </a:r>
          </a:p>
          <a:p>
            <a:pPr marL="285750" indent="-285750">
              <a:buFont typeface="Arial" panose="020B0604020202020204" pitchFamily="34" charset="0"/>
              <a:buChar char="•"/>
            </a:pPr>
            <a:r>
              <a:rPr lang="en-US" b="1" dirty="0" smtClean="0"/>
              <a:t>Center of Excellence </a:t>
            </a:r>
            <a:r>
              <a:rPr lang="en-US" dirty="0" smtClean="0"/>
              <a:t>–</a:t>
            </a:r>
            <a:r>
              <a:rPr lang="en-US" b="1" dirty="0" smtClean="0"/>
              <a:t> </a:t>
            </a:r>
            <a:r>
              <a:rPr lang="en-US" dirty="0" smtClean="0"/>
              <a:t>work in close collaboration with TCS BSP SMEs to leverage from larger TCS</a:t>
            </a:r>
            <a:endParaRPr lang="en-US" dirty="0"/>
          </a:p>
        </p:txBody>
      </p:sp>
      <p:sp>
        <p:nvSpPr>
          <p:cNvPr id="30" name="Rectangle 29"/>
          <p:cNvSpPr/>
          <p:nvPr/>
        </p:nvSpPr>
        <p:spPr>
          <a:xfrm>
            <a:off x="8182534" y="5730040"/>
            <a:ext cx="4004983" cy="1062319"/>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SMEs will reserve their 5% time to evaluate and assess the scope of automations and identify process improvements, innovations</a:t>
            </a:r>
            <a:endParaRPr lang="en-US" sz="1600" dirty="0">
              <a:solidFill>
                <a:schemeClr val="tx1"/>
              </a:solidFill>
            </a:endParaRPr>
          </a:p>
        </p:txBody>
      </p:sp>
      <p:sp>
        <p:nvSpPr>
          <p:cNvPr id="3" name="Pentagon 2"/>
          <p:cNvSpPr/>
          <p:nvPr/>
        </p:nvSpPr>
        <p:spPr>
          <a:xfrm rot="16200000">
            <a:off x="1711106" y="3424545"/>
            <a:ext cx="562955" cy="4024798"/>
          </a:xfrm>
          <a:prstGeom prst="homePlat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p:cNvSpPr/>
          <p:nvPr/>
        </p:nvSpPr>
        <p:spPr>
          <a:xfrm rot="16200000">
            <a:off x="5817793" y="3424546"/>
            <a:ext cx="562955" cy="4024798"/>
          </a:xfrm>
          <a:prstGeom prst="homePlat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p:cNvSpPr/>
          <p:nvPr/>
        </p:nvSpPr>
        <p:spPr>
          <a:xfrm rot="16200000">
            <a:off x="9889004" y="3413171"/>
            <a:ext cx="562955" cy="4024798"/>
          </a:xfrm>
          <a:prstGeom prst="homePlat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Right Arrow 4"/>
          <p:cNvSpPr/>
          <p:nvPr/>
        </p:nvSpPr>
        <p:spPr>
          <a:xfrm>
            <a:off x="3507473" y="791567"/>
            <a:ext cx="5145208" cy="770072"/>
          </a:xfrm>
          <a:prstGeom prst="leftRightArrow">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Collaborative Approach with Pfizer Client Team</a:t>
            </a:r>
            <a:endParaRPr lang="en-US" b="1" dirty="0">
              <a:solidFill>
                <a:schemeClr val="tx1"/>
              </a:solidFill>
            </a:endParaRPr>
          </a:p>
        </p:txBody>
      </p:sp>
      <p:sp>
        <p:nvSpPr>
          <p:cNvPr id="8" name="Rectangle 7"/>
          <p:cNvSpPr/>
          <p:nvPr/>
        </p:nvSpPr>
        <p:spPr>
          <a:xfrm>
            <a:off x="8734569" y="846159"/>
            <a:ext cx="3316406" cy="641446"/>
          </a:xfrm>
          <a:prstGeom prst="rect">
            <a:avLst/>
          </a:prstGeom>
          <a:solidFill>
            <a:srgbClr val="FEF5C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TCS Life Science </a:t>
            </a:r>
          </a:p>
          <a:p>
            <a:pPr algn="ctr"/>
            <a:r>
              <a:rPr lang="en-US" b="1" dirty="0" smtClean="0">
                <a:solidFill>
                  <a:schemeClr val="tx1"/>
                </a:solidFill>
              </a:rPr>
              <a:t>B&amp;SP SME Pool</a:t>
            </a:r>
            <a:endParaRPr lang="en-US" b="1" dirty="0">
              <a:solidFill>
                <a:schemeClr val="tx1"/>
              </a:solidFill>
            </a:endParaRPr>
          </a:p>
        </p:txBody>
      </p:sp>
      <p:sp>
        <p:nvSpPr>
          <p:cNvPr id="23" name="Rectangle 22"/>
          <p:cNvSpPr/>
          <p:nvPr/>
        </p:nvSpPr>
        <p:spPr>
          <a:xfrm>
            <a:off x="129009" y="862080"/>
            <a:ext cx="3316406" cy="641446"/>
          </a:xfrm>
          <a:prstGeom prst="rect">
            <a:avLst/>
          </a:prstGeom>
          <a:solidFill>
            <a:srgbClr val="FEF5C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TCS - Pfizer Project  - System &amp; Activity Level SME Pool</a:t>
            </a:r>
            <a:endParaRPr lang="en-US" b="1" dirty="0">
              <a:solidFill>
                <a:schemeClr val="tx1"/>
              </a:solidFill>
            </a:endParaRPr>
          </a:p>
        </p:txBody>
      </p:sp>
    </p:spTree>
    <p:extLst>
      <p:ext uri="{BB962C8B-B14F-4D97-AF65-F5344CB8AC3E}">
        <p14:creationId xmlns:p14="http://schemas.microsoft.com/office/powerpoint/2010/main" val="331104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605312" y="1305280"/>
            <a:ext cx="2467471" cy="1384995"/>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Availability of SDTM  early for downstream processing</a:t>
            </a:r>
          </a:p>
          <a:p>
            <a:pPr marL="285750" indent="-285750">
              <a:buFont typeface="Wingdings" panose="05000000000000000000" pitchFamily="2" charset="2"/>
              <a:buChar char="§"/>
            </a:pPr>
            <a:r>
              <a:rPr lang="en-US" sz="1400" dirty="0" smtClean="0"/>
              <a:t>CRF stable copy availability</a:t>
            </a:r>
          </a:p>
          <a:p>
            <a:pPr marL="285750" indent="-285750">
              <a:buFont typeface="Wingdings" panose="05000000000000000000" pitchFamily="2" charset="2"/>
              <a:buChar char="§"/>
            </a:pPr>
            <a:r>
              <a:rPr lang="en-US" sz="1400" dirty="0" smtClean="0"/>
              <a:t>UAT data for testing</a:t>
            </a:r>
          </a:p>
          <a:p>
            <a:pPr marL="285750" indent="-285750">
              <a:buFont typeface="Wingdings" panose="05000000000000000000" pitchFamily="2" charset="2"/>
              <a:buChar char="§"/>
            </a:pPr>
            <a:r>
              <a:rPr lang="en-US" sz="1400" dirty="0" smtClean="0"/>
              <a:t>Non CRF data challenges</a:t>
            </a:r>
          </a:p>
          <a:p>
            <a:pPr marL="285750" indent="-285750">
              <a:buFont typeface="Wingdings" panose="05000000000000000000" pitchFamily="2" charset="2"/>
              <a:buChar char="§"/>
            </a:pPr>
            <a:r>
              <a:rPr lang="en-US" sz="1400" dirty="0" smtClean="0"/>
              <a:t>Incorrect SDTM data</a:t>
            </a:r>
          </a:p>
        </p:txBody>
      </p:sp>
      <p:sp>
        <p:nvSpPr>
          <p:cNvPr id="21" name="TextBox 20"/>
          <p:cNvSpPr txBox="1"/>
          <p:nvPr/>
        </p:nvSpPr>
        <p:spPr>
          <a:xfrm>
            <a:off x="5212935" y="1305280"/>
            <a:ext cx="3346296" cy="1384995"/>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Template based approach</a:t>
            </a:r>
          </a:p>
          <a:p>
            <a:pPr marL="285750" indent="-285750">
              <a:buFont typeface="Wingdings" panose="05000000000000000000" pitchFamily="2" charset="2"/>
              <a:buChar char="§"/>
            </a:pPr>
            <a:r>
              <a:rPr lang="en-US" sz="1400" dirty="0" smtClean="0"/>
              <a:t>Standard UAT data for global domains</a:t>
            </a:r>
          </a:p>
          <a:p>
            <a:pPr marL="285750" indent="-285750">
              <a:buFont typeface="Wingdings" panose="05000000000000000000" pitchFamily="2" charset="2"/>
              <a:buChar char="§"/>
            </a:pPr>
            <a:r>
              <a:rPr lang="en-US" sz="1400" dirty="0" smtClean="0"/>
              <a:t>SDTM annotation automation</a:t>
            </a:r>
          </a:p>
          <a:p>
            <a:pPr marL="285750" indent="-285750">
              <a:buFont typeface="Wingdings" panose="05000000000000000000" pitchFamily="2" charset="2"/>
              <a:buChar char="§"/>
            </a:pPr>
            <a:r>
              <a:rPr lang="en-US" sz="1400" dirty="0" smtClean="0"/>
              <a:t>Re-define process along with client agreement</a:t>
            </a:r>
          </a:p>
          <a:p>
            <a:pPr marL="285750" indent="-285750">
              <a:buFont typeface="Wingdings" panose="05000000000000000000" pitchFamily="2" charset="2"/>
              <a:buChar char="§"/>
            </a:pPr>
            <a:r>
              <a:rPr lang="en-US" sz="1400" dirty="0" smtClean="0"/>
              <a:t>Automation of multiple activities</a:t>
            </a:r>
          </a:p>
        </p:txBody>
      </p:sp>
      <p:sp>
        <p:nvSpPr>
          <p:cNvPr id="22" name="TextBox 21"/>
          <p:cNvSpPr txBox="1"/>
          <p:nvPr/>
        </p:nvSpPr>
        <p:spPr>
          <a:xfrm>
            <a:off x="126552" y="889616"/>
            <a:ext cx="2334574" cy="369332"/>
          </a:xfrm>
          <a:prstGeom prst="rect">
            <a:avLst/>
          </a:prstGeom>
          <a:solidFill>
            <a:srgbClr val="FDC577"/>
          </a:solidFill>
          <a:ln>
            <a:solidFill>
              <a:schemeClr val="accent1"/>
            </a:solidFill>
          </a:ln>
        </p:spPr>
        <p:txBody>
          <a:bodyPr wrap="square" rtlCol="0">
            <a:spAutoFit/>
          </a:bodyPr>
          <a:lstStyle/>
          <a:p>
            <a:r>
              <a:rPr lang="en-US" b="1" dirty="0" smtClean="0"/>
              <a:t>Business Case</a:t>
            </a:r>
            <a:endParaRPr lang="en-US" b="1" dirty="0"/>
          </a:p>
        </p:txBody>
      </p:sp>
      <p:sp>
        <p:nvSpPr>
          <p:cNvPr id="23" name="TextBox 22"/>
          <p:cNvSpPr txBox="1"/>
          <p:nvPr/>
        </p:nvSpPr>
        <p:spPr>
          <a:xfrm>
            <a:off x="2603862" y="885572"/>
            <a:ext cx="2468922" cy="373376"/>
          </a:xfrm>
          <a:prstGeom prst="rect">
            <a:avLst/>
          </a:prstGeom>
          <a:solidFill>
            <a:srgbClr val="98B4E6"/>
          </a:solidFill>
          <a:ln>
            <a:solidFill>
              <a:schemeClr val="accent1"/>
            </a:solidFill>
          </a:ln>
        </p:spPr>
        <p:txBody>
          <a:bodyPr wrap="square" rtlCol="0">
            <a:spAutoFit/>
          </a:bodyPr>
          <a:lstStyle/>
          <a:p>
            <a:pPr algn="ctr"/>
            <a:r>
              <a:rPr lang="en-US" b="1" dirty="0" smtClean="0"/>
              <a:t>Joint Discussions</a:t>
            </a:r>
            <a:endParaRPr lang="en-US" b="1" dirty="0"/>
          </a:p>
        </p:txBody>
      </p:sp>
      <p:sp>
        <p:nvSpPr>
          <p:cNvPr id="24" name="TextBox 23"/>
          <p:cNvSpPr txBox="1"/>
          <p:nvPr/>
        </p:nvSpPr>
        <p:spPr>
          <a:xfrm>
            <a:off x="5209080" y="873877"/>
            <a:ext cx="3350152" cy="366246"/>
          </a:xfrm>
          <a:prstGeom prst="rect">
            <a:avLst/>
          </a:prstGeom>
          <a:solidFill>
            <a:srgbClr val="98B4E6"/>
          </a:solidFill>
          <a:ln>
            <a:solidFill>
              <a:schemeClr val="accent1"/>
            </a:solidFill>
          </a:ln>
        </p:spPr>
        <p:txBody>
          <a:bodyPr wrap="square" rtlCol="0">
            <a:spAutoFit/>
          </a:bodyPr>
          <a:lstStyle/>
          <a:p>
            <a:pPr algn="ctr"/>
            <a:r>
              <a:rPr lang="en-US" b="1" dirty="0" smtClean="0"/>
              <a:t>TCS Solution</a:t>
            </a:r>
            <a:endParaRPr lang="en-US" b="1" dirty="0"/>
          </a:p>
        </p:txBody>
      </p:sp>
      <p:sp>
        <p:nvSpPr>
          <p:cNvPr id="25" name="TextBox 24"/>
          <p:cNvSpPr txBox="1"/>
          <p:nvPr/>
        </p:nvSpPr>
        <p:spPr>
          <a:xfrm>
            <a:off x="8741972" y="2824830"/>
            <a:ext cx="3281518" cy="116955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Met all YODA timelines as per client defined schedule</a:t>
            </a:r>
          </a:p>
          <a:p>
            <a:pPr marL="285750" indent="-285750">
              <a:buFont typeface="Wingdings" panose="05000000000000000000" pitchFamily="2" charset="2"/>
              <a:buChar char="§"/>
            </a:pPr>
            <a:r>
              <a:rPr lang="en-US" sz="1400" dirty="0" smtClean="0"/>
              <a:t>Delivered 25-30% efficiency over 2 year period</a:t>
            </a:r>
          </a:p>
          <a:p>
            <a:pPr marL="285750" indent="-285750">
              <a:buFont typeface="Wingdings" panose="05000000000000000000" pitchFamily="2" charset="2"/>
              <a:buChar char="§"/>
            </a:pPr>
            <a:r>
              <a:rPr lang="en-US" sz="1400" dirty="0" smtClean="0"/>
              <a:t>Library for legacy studies</a:t>
            </a:r>
          </a:p>
        </p:txBody>
      </p:sp>
      <p:sp>
        <p:nvSpPr>
          <p:cNvPr id="26" name="TextBox 25"/>
          <p:cNvSpPr txBox="1"/>
          <p:nvPr/>
        </p:nvSpPr>
        <p:spPr>
          <a:xfrm>
            <a:off x="8725467" y="866693"/>
            <a:ext cx="3298023" cy="376516"/>
          </a:xfrm>
          <a:prstGeom prst="rect">
            <a:avLst/>
          </a:prstGeom>
          <a:solidFill>
            <a:srgbClr val="98B4E6"/>
          </a:solidFill>
          <a:ln>
            <a:solidFill>
              <a:schemeClr val="accent1"/>
            </a:solidFill>
          </a:ln>
        </p:spPr>
        <p:txBody>
          <a:bodyPr wrap="square" rtlCol="0">
            <a:spAutoFit/>
          </a:bodyPr>
          <a:lstStyle/>
          <a:p>
            <a:pPr algn="ctr"/>
            <a:r>
              <a:rPr lang="en-US" b="1" dirty="0" smtClean="0"/>
              <a:t>Benefit</a:t>
            </a:r>
            <a:endParaRPr lang="en-US" b="1" dirty="0"/>
          </a:p>
        </p:txBody>
      </p:sp>
      <p:sp>
        <p:nvSpPr>
          <p:cNvPr id="27" name="TextBox 26"/>
          <p:cNvSpPr txBox="1"/>
          <p:nvPr/>
        </p:nvSpPr>
        <p:spPr>
          <a:xfrm>
            <a:off x="5217092" y="2831180"/>
            <a:ext cx="3337982" cy="116955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Metadata driven solution based on SAS and VBA Macros</a:t>
            </a:r>
          </a:p>
          <a:p>
            <a:pPr marL="285750" indent="-285750">
              <a:buFont typeface="Wingdings" panose="05000000000000000000" pitchFamily="2" charset="2"/>
              <a:buChar char="§"/>
            </a:pPr>
            <a:r>
              <a:rPr lang="en-US" sz="1400" dirty="0" smtClean="0"/>
              <a:t>Inbuilt  validation and quality control</a:t>
            </a:r>
          </a:p>
          <a:p>
            <a:pPr marL="285750" indent="-285750">
              <a:buFont typeface="Wingdings" panose="05000000000000000000" pitchFamily="2" charset="2"/>
              <a:buChar char="§"/>
            </a:pPr>
            <a:r>
              <a:rPr lang="en-US" sz="1400" dirty="0" smtClean="0"/>
              <a:t>90-95% automation – CDISC studies</a:t>
            </a:r>
          </a:p>
          <a:p>
            <a:pPr marL="285750" indent="-285750">
              <a:buFont typeface="Wingdings" panose="05000000000000000000" pitchFamily="2" charset="2"/>
              <a:buChar char="§"/>
            </a:pPr>
            <a:r>
              <a:rPr lang="en-US" sz="1400" dirty="0" smtClean="0"/>
              <a:t>Dedicated SME for de-id</a:t>
            </a:r>
          </a:p>
        </p:txBody>
      </p:sp>
      <p:sp>
        <p:nvSpPr>
          <p:cNvPr id="28" name="TextBox 27"/>
          <p:cNvSpPr txBox="1"/>
          <p:nvPr/>
        </p:nvSpPr>
        <p:spPr>
          <a:xfrm>
            <a:off x="8725467" y="1300372"/>
            <a:ext cx="3298023" cy="1384995"/>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UAT SDTM datasets delivered at Go Live</a:t>
            </a:r>
          </a:p>
          <a:p>
            <a:pPr marL="285750" indent="-285750">
              <a:buFont typeface="Wingdings" panose="05000000000000000000" pitchFamily="2" charset="2"/>
              <a:buChar char="§"/>
            </a:pPr>
            <a:r>
              <a:rPr lang="en-US" sz="1400" dirty="0" smtClean="0"/>
              <a:t>Overall 20% efficiency across activities</a:t>
            </a:r>
          </a:p>
          <a:p>
            <a:pPr marL="285750" indent="-285750">
              <a:buFont typeface="Wingdings" panose="05000000000000000000" pitchFamily="2" charset="2"/>
              <a:buChar char="§"/>
            </a:pPr>
            <a:r>
              <a:rPr lang="en-US" sz="1400" dirty="0" smtClean="0"/>
              <a:t>Met FPI + 10 days for CRF data</a:t>
            </a:r>
          </a:p>
          <a:p>
            <a:pPr marL="285750" indent="-285750">
              <a:buFont typeface="Wingdings" panose="05000000000000000000" pitchFamily="2" charset="2"/>
              <a:buChar char="§"/>
            </a:pPr>
            <a:r>
              <a:rPr lang="en-US" sz="1400" dirty="0" smtClean="0"/>
              <a:t>Improved quality and SDTM compliance</a:t>
            </a:r>
          </a:p>
        </p:txBody>
      </p:sp>
      <p:sp>
        <p:nvSpPr>
          <p:cNvPr id="30" name="TextBox 29"/>
          <p:cNvSpPr txBox="1"/>
          <p:nvPr/>
        </p:nvSpPr>
        <p:spPr>
          <a:xfrm>
            <a:off x="2631395" y="2837530"/>
            <a:ext cx="2441387" cy="116955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250+ studies to complete for YODA request</a:t>
            </a:r>
            <a:endParaRPr lang="en-US" sz="1400" dirty="0"/>
          </a:p>
          <a:p>
            <a:pPr marL="285750" indent="-285750">
              <a:buFont typeface="Wingdings" panose="05000000000000000000" pitchFamily="2" charset="2"/>
              <a:buChar char="§"/>
            </a:pPr>
            <a:r>
              <a:rPr lang="en-US" sz="1400" dirty="0" smtClean="0"/>
              <a:t>Manual process</a:t>
            </a:r>
          </a:p>
          <a:p>
            <a:pPr marL="285750" indent="-285750">
              <a:buFont typeface="Wingdings" panose="05000000000000000000" pitchFamily="2" charset="2"/>
              <a:buChar char="§"/>
            </a:pPr>
            <a:r>
              <a:rPr lang="en-US" sz="1400" dirty="0" smtClean="0"/>
              <a:t>Legacy datasets</a:t>
            </a:r>
          </a:p>
          <a:p>
            <a:pPr marL="285750" indent="-285750">
              <a:buFont typeface="Wingdings" panose="05000000000000000000" pitchFamily="2" charset="2"/>
              <a:buChar char="§"/>
            </a:pPr>
            <a:r>
              <a:rPr lang="en-US" sz="1400" dirty="0" smtClean="0"/>
              <a:t>Quality concerns</a:t>
            </a:r>
            <a:endParaRPr lang="en-US" sz="1400" dirty="0"/>
          </a:p>
        </p:txBody>
      </p:sp>
      <p:sp>
        <p:nvSpPr>
          <p:cNvPr id="31" name="TextBox 30"/>
          <p:cNvSpPr txBox="1"/>
          <p:nvPr/>
        </p:nvSpPr>
        <p:spPr>
          <a:xfrm>
            <a:off x="5209079" y="4130381"/>
            <a:ext cx="3346296" cy="116955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R based approach</a:t>
            </a:r>
          </a:p>
          <a:p>
            <a:pPr marL="285750" indent="-285750">
              <a:buFont typeface="Wingdings" panose="05000000000000000000" pitchFamily="2" charset="2"/>
              <a:buChar char="§"/>
            </a:pPr>
            <a:r>
              <a:rPr lang="en-US" sz="1400" dirty="0" smtClean="0"/>
              <a:t>Combination of SAS and R programs to provide detailed insights</a:t>
            </a:r>
          </a:p>
          <a:p>
            <a:pPr marL="285750" indent="-285750">
              <a:buFont typeface="Wingdings" panose="05000000000000000000" pitchFamily="2" charset="2"/>
              <a:buChar char="§"/>
            </a:pPr>
            <a:r>
              <a:rPr lang="en-US" sz="1400" dirty="0" smtClean="0"/>
              <a:t>Enhanced reporting for clinical team</a:t>
            </a:r>
          </a:p>
          <a:p>
            <a:pPr marL="285750" indent="-285750">
              <a:buFont typeface="Wingdings" panose="05000000000000000000" pitchFamily="2" charset="2"/>
              <a:buChar char="§"/>
            </a:pPr>
            <a:endParaRPr lang="en-US" sz="1400" dirty="0"/>
          </a:p>
        </p:txBody>
      </p:sp>
      <p:sp>
        <p:nvSpPr>
          <p:cNvPr id="33" name="TextBox 32"/>
          <p:cNvSpPr txBox="1"/>
          <p:nvPr/>
        </p:nvSpPr>
        <p:spPr>
          <a:xfrm>
            <a:off x="2649227" y="4143086"/>
            <a:ext cx="2423556" cy="116955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JMP based process</a:t>
            </a:r>
          </a:p>
          <a:p>
            <a:pPr marL="285750" indent="-285750">
              <a:buFont typeface="Wingdings" panose="05000000000000000000" pitchFamily="2" charset="2"/>
              <a:buChar char="§"/>
            </a:pPr>
            <a:r>
              <a:rPr lang="en-US" sz="1400" dirty="0"/>
              <a:t>Standard test requiring standard </a:t>
            </a:r>
            <a:r>
              <a:rPr lang="en-US" sz="1400" dirty="0" smtClean="0"/>
              <a:t>dataset</a:t>
            </a:r>
          </a:p>
          <a:p>
            <a:pPr marL="285750" indent="-285750">
              <a:buFont typeface="Wingdings" panose="05000000000000000000" pitchFamily="2" charset="2"/>
              <a:buChar char="§"/>
            </a:pPr>
            <a:r>
              <a:rPr lang="en-US" sz="1400" dirty="0" smtClean="0"/>
              <a:t>Limited scope of drill down and further analysis</a:t>
            </a:r>
            <a:endParaRPr lang="en-US" sz="1400" dirty="0"/>
          </a:p>
        </p:txBody>
      </p:sp>
      <p:sp>
        <p:nvSpPr>
          <p:cNvPr id="34" name="TextBox 33"/>
          <p:cNvSpPr txBox="1"/>
          <p:nvPr/>
        </p:nvSpPr>
        <p:spPr>
          <a:xfrm>
            <a:off x="8741972" y="4130382"/>
            <a:ext cx="3281518" cy="116955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400" dirty="0" smtClean="0"/>
              <a:t>Drill down analysis  to share more information</a:t>
            </a:r>
          </a:p>
          <a:p>
            <a:pPr marL="285750" indent="-285750">
              <a:buFont typeface="Wingdings" panose="05000000000000000000" pitchFamily="2" charset="2"/>
              <a:buChar char="§"/>
            </a:pPr>
            <a:r>
              <a:rPr lang="en-US" sz="1400" dirty="0" smtClean="0"/>
              <a:t>Ease of review and interpretation for clinical teams</a:t>
            </a:r>
          </a:p>
          <a:p>
            <a:pPr marL="285750" indent="-285750">
              <a:buFont typeface="Wingdings" panose="05000000000000000000" pitchFamily="2" charset="2"/>
              <a:buChar char="§"/>
            </a:pPr>
            <a:r>
              <a:rPr lang="en-US" sz="1400" dirty="0" smtClean="0"/>
              <a:t>Reduced dependency on JMP</a:t>
            </a:r>
          </a:p>
        </p:txBody>
      </p:sp>
      <p:sp>
        <p:nvSpPr>
          <p:cNvPr id="2" name="Right Arrow Callout 1"/>
          <p:cNvSpPr/>
          <p:nvPr/>
        </p:nvSpPr>
        <p:spPr>
          <a:xfrm>
            <a:off x="122830" y="1300372"/>
            <a:ext cx="2481031" cy="1389903"/>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SDTM @ FPI + 10 days</a:t>
            </a:r>
            <a:endParaRPr lang="en-US" sz="2400" b="1" dirty="0">
              <a:solidFill>
                <a:schemeClr val="tx1"/>
              </a:solidFill>
            </a:endParaRPr>
          </a:p>
        </p:txBody>
      </p:sp>
      <p:sp>
        <p:nvSpPr>
          <p:cNvPr id="37" name="Right Arrow Callout 36"/>
          <p:cNvSpPr/>
          <p:nvPr/>
        </p:nvSpPr>
        <p:spPr>
          <a:xfrm>
            <a:off x="125102" y="2790276"/>
            <a:ext cx="2481031" cy="1216805"/>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De-ID Solution</a:t>
            </a:r>
            <a:endParaRPr lang="en-US" sz="2400" b="1" dirty="0">
              <a:solidFill>
                <a:schemeClr val="tx1"/>
              </a:solidFill>
            </a:endParaRPr>
          </a:p>
        </p:txBody>
      </p:sp>
      <p:sp>
        <p:nvSpPr>
          <p:cNvPr id="38" name="Right Arrow Callout 37"/>
          <p:cNvSpPr/>
          <p:nvPr/>
        </p:nvSpPr>
        <p:spPr>
          <a:xfrm>
            <a:off x="127374" y="4130052"/>
            <a:ext cx="2481031" cy="1398029"/>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Statistical Monitoring</a:t>
            </a:r>
            <a:endParaRPr lang="en-US" sz="2400" b="1" dirty="0">
              <a:solidFill>
                <a:schemeClr val="tx1"/>
              </a:solidFill>
            </a:endParaRPr>
          </a:p>
        </p:txBody>
      </p:sp>
      <p:sp>
        <p:nvSpPr>
          <p:cNvPr id="39" name="Pentagon 38"/>
          <p:cNvSpPr/>
          <p:nvPr/>
        </p:nvSpPr>
        <p:spPr>
          <a:xfrm>
            <a:off x="220837" y="5768505"/>
            <a:ext cx="2320120" cy="898423"/>
          </a:xfrm>
          <a:prstGeom prst="homePlat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Key Takeaways</a:t>
            </a:r>
            <a:endParaRPr lang="en-US" sz="2000" b="1" dirty="0"/>
          </a:p>
        </p:txBody>
      </p:sp>
      <p:sp>
        <p:nvSpPr>
          <p:cNvPr id="40" name="Rectangle 39"/>
          <p:cNvSpPr/>
          <p:nvPr/>
        </p:nvSpPr>
        <p:spPr>
          <a:xfrm>
            <a:off x="2690854" y="5775293"/>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Proactive Discussions</a:t>
            </a:r>
            <a:endParaRPr lang="en-US" sz="1600" b="1" dirty="0">
              <a:solidFill>
                <a:schemeClr val="tx1"/>
              </a:solidFill>
            </a:endParaRPr>
          </a:p>
        </p:txBody>
      </p:sp>
      <p:sp>
        <p:nvSpPr>
          <p:cNvPr id="41" name="Rectangle 40"/>
          <p:cNvSpPr/>
          <p:nvPr/>
        </p:nvSpPr>
        <p:spPr>
          <a:xfrm>
            <a:off x="4562902" y="5763917"/>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SME Engagement – Project + Life Science</a:t>
            </a:r>
            <a:endParaRPr lang="en-US" sz="1600" b="1" dirty="0">
              <a:solidFill>
                <a:schemeClr val="tx1"/>
              </a:solidFill>
            </a:endParaRPr>
          </a:p>
        </p:txBody>
      </p:sp>
      <p:sp>
        <p:nvSpPr>
          <p:cNvPr id="42" name="Rectangle 41"/>
          <p:cNvSpPr/>
          <p:nvPr/>
        </p:nvSpPr>
        <p:spPr>
          <a:xfrm>
            <a:off x="8277430" y="5752541"/>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Leverage TCS IT Capabilities</a:t>
            </a:r>
            <a:endParaRPr lang="en-US" sz="1600" b="1" dirty="0">
              <a:solidFill>
                <a:schemeClr val="tx1"/>
              </a:solidFill>
            </a:endParaRPr>
          </a:p>
        </p:txBody>
      </p:sp>
      <p:sp>
        <p:nvSpPr>
          <p:cNvPr id="43" name="Rectangle 42"/>
          <p:cNvSpPr/>
          <p:nvPr/>
        </p:nvSpPr>
        <p:spPr>
          <a:xfrm>
            <a:off x="6407654" y="5766189"/>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Join Collaboration</a:t>
            </a:r>
            <a:endParaRPr lang="en-US" sz="1600" b="1" dirty="0">
              <a:solidFill>
                <a:schemeClr val="tx1"/>
              </a:solidFill>
            </a:endParaRPr>
          </a:p>
        </p:txBody>
      </p:sp>
      <p:sp>
        <p:nvSpPr>
          <p:cNvPr id="44" name="Rectangle 43"/>
          <p:cNvSpPr/>
          <p:nvPr/>
        </p:nvSpPr>
        <p:spPr>
          <a:xfrm>
            <a:off x="10149478" y="5741165"/>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10-40% Efficiency  Passed to Client</a:t>
            </a:r>
            <a:endParaRPr lang="en-US" sz="1600" b="1" dirty="0">
              <a:solidFill>
                <a:schemeClr val="tx1"/>
              </a:solidFill>
            </a:endParaRPr>
          </a:p>
        </p:txBody>
      </p:sp>
      <p:sp>
        <p:nvSpPr>
          <p:cNvPr id="29" name="Title 1"/>
          <p:cNvSpPr>
            <a:spLocks noGrp="1"/>
          </p:cNvSpPr>
          <p:nvPr>
            <p:ph type="title"/>
          </p:nvPr>
        </p:nvSpPr>
        <p:spPr>
          <a:xfrm>
            <a:off x="0" y="1"/>
            <a:ext cx="12192000" cy="703388"/>
          </a:xfrm>
          <a:noFill/>
        </p:spPr>
        <p:txBody>
          <a:bodyPr>
            <a:normAutofit/>
          </a:bodyPr>
          <a:lstStyle/>
          <a:p>
            <a:r>
              <a:rPr lang="en-US" dirty="0" smtClean="0"/>
              <a:t>TCS – Team Level Consultancy Examples</a:t>
            </a:r>
            <a:endParaRPr lang="en-US" sz="2000" dirty="0">
              <a:solidFill>
                <a:srgbClr val="FF0000"/>
              </a:solidFill>
            </a:endParaRPr>
          </a:p>
        </p:txBody>
      </p:sp>
    </p:spTree>
    <p:extLst>
      <p:ext uri="{BB962C8B-B14F-4D97-AF65-F5344CB8AC3E}">
        <p14:creationId xmlns:p14="http://schemas.microsoft.com/office/powerpoint/2010/main" val="227221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902735"/>
            <a:ext cx="12192000" cy="1569660"/>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SCENARIOS:</a:t>
            </a:r>
          </a:p>
          <a:p>
            <a:pPr marL="285750" indent="-285750">
              <a:buFont typeface="Arial" panose="020B0604020202020204" pitchFamily="34" charset="0"/>
              <a:buChar char="•"/>
            </a:pPr>
            <a:r>
              <a:rPr lang="en-US" dirty="0" smtClean="0">
                <a:solidFill>
                  <a:prstClr val="black"/>
                </a:solidFill>
              </a:rPr>
              <a:t>Efficiencies </a:t>
            </a:r>
            <a:r>
              <a:rPr lang="en-US" dirty="0">
                <a:solidFill>
                  <a:prstClr val="black"/>
                </a:solidFill>
              </a:rPr>
              <a:t>Achieved Specific to Statistical Programming </a:t>
            </a:r>
            <a:r>
              <a:rPr lang="en-US" dirty="0" smtClean="0">
                <a:solidFill>
                  <a:prstClr val="black"/>
                </a:solidFill>
              </a:rPr>
              <a:t>Deliverables</a:t>
            </a:r>
          </a:p>
          <a:p>
            <a:pPr marL="285750" indent="-285750">
              <a:buFont typeface="Arial" panose="020B0604020202020204" pitchFamily="34" charset="0"/>
              <a:buChar char="•"/>
            </a:pPr>
            <a:r>
              <a:rPr lang="en-US" dirty="0" smtClean="0">
                <a:solidFill>
                  <a:prstClr val="black"/>
                </a:solidFill>
              </a:rPr>
              <a:t>Explain </a:t>
            </a:r>
            <a:r>
              <a:rPr lang="en-US" dirty="0">
                <a:solidFill>
                  <a:prstClr val="black"/>
                </a:solidFill>
              </a:rPr>
              <a:t>the Trend (Increase, Decrease, Or Fluctuation) in Resources Over 2019, 2020, and 2021 and What Factors in  the RFP or About Pfizer Led to these Decisions?</a:t>
            </a:r>
            <a:br>
              <a:rPr lang="en-US" dirty="0">
                <a:solidFill>
                  <a:prstClr val="black"/>
                </a:solidFill>
              </a:rPr>
            </a:br>
            <a:endParaRPr lang="en-US" dirty="0"/>
          </a:p>
        </p:txBody>
      </p:sp>
    </p:spTree>
    <p:extLst>
      <p:ext uri="{BB962C8B-B14F-4D97-AF65-F5344CB8AC3E}">
        <p14:creationId xmlns:p14="http://schemas.microsoft.com/office/powerpoint/2010/main" val="1618162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95" y="832516"/>
            <a:ext cx="5868537" cy="40260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Scope:</a:t>
            </a:r>
            <a:r>
              <a:rPr lang="en-US" dirty="0" smtClean="0">
                <a:solidFill>
                  <a:schemeClr val="tx1"/>
                </a:solidFill>
              </a:rPr>
              <a:t> The scope include following</a:t>
            </a:r>
          </a:p>
          <a:p>
            <a:endParaRPr lang="en-US" b="1" u="sng" dirty="0">
              <a:solidFill>
                <a:schemeClr val="tx1"/>
              </a:solidFill>
            </a:endParaRPr>
          </a:p>
          <a:p>
            <a:r>
              <a:rPr lang="en-US" b="1" u="sng" dirty="0" smtClean="0">
                <a:solidFill>
                  <a:schemeClr val="tx1"/>
                </a:solidFill>
              </a:rPr>
              <a:t>Activity Level Scope: </a:t>
            </a:r>
            <a:r>
              <a:rPr lang="en-US" dirty="0" smtClean="0">
                <a:solidFill>
                  <a:schemeClr val="tx1"/>
                </a:solidFill>
              </a:rPr>
              <a:t>Programming plan, SDTM, ADaM, TLFs, Programming documentation, eNarratives, in-text tables, SAP / Mock shell review</a:t>
            </a:r>
            <a:r>
              <a:rPr lang="en-US" b="1" u="sng" dirty="0" smtClean="0">
                <a:solidFill>
                  <a:schemeClr val="tx1"/>
                </a:solidFill>
              </a:rPr>
              <a:t> </a:t>
            </a:r>
          </a:p>
          <a:p>
            <a:endParaRPr lang="en-US" b="1" u="sng" dirty="0">
              <a:solidFill>
                <a:schemeClr val="tx1"/>
              </a:solidFill>
            </a:endParaRPr>
          </a:p>
          <a:p>
            <a:r>
              <a:rPr lang="en-US" b="1" u="sng" dirty="0" smtClean="0">
                <a:solidFill>
                  <a:schemeClr val="tx1"/>
                </a:solidFill>
              </a:rPr>
              <a:t>Milestone Level Scope:</a:t>
            </a:r>
            <a:r>
              <a:rPr lang="en-US" dirty="0" smtClean="0">
                <a:solidFill>
                  <a:schemeClr val="tx1"/>
                </a:solidFill>
              </a:rPr>
              <a:t>  </a:t>
            </a:r>
            <a:endParaRPr lang="en-US" b="1" u="sng" dirty="0">
              <a:solidFill>
                <a:schemeClr val="tx1"/>
              </a:solidFill>
            </a:endParaRPr>
          </a:p>
          <a:p>
            <a:endParaRPr lang="en-US"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68499358"/>
              </p:ext>
            </p:extLst>
          </p:nvPr>
        </p:nvGraphicFramePr>
        <p:xfrm>
          <a:off x="47086" y="2810032"/>
          <a:ext cx="4497618" cy="1645920"/>
        </p:xfrm>
        <a:graphic>
          <a:graphicData uri="http://schemas.openxmlformats.org/drawingml/2006/table">
            <a:tbl>
              <a:tblPr firstRow="1" firstCol="1" bandRow="1">
                <a:tableStyleId>{5C22544A-7EE6-4342-B048-85BDC9FD1C3A}</a:tableStyleId>
              </a:tblPr>
              <a:tblGrid>
                <a:gridCol w="1298979"/>
                <a:gridCol w="837577"/>
                <a:gridCol w="791570"/>
                <a:gridCol w="832513"/>
                <a:gridCol w="736979"/>
              </a:tblGrid>
              <a:tr h="0">
                <a:tc>
                  <a:txBody>
                    <a:bodyPr/>
                    <a:lstStyle/>
                    <a:p>
                      <a:pPr marL="0" marR="0">
                        <a:spcBef>
                          <a:spcPts val="0"/>
                        </a:spcBef>
                        <a:spcAft>
                          <a:spcPts val="0"/>
                        </a:spcAft>
                      </a:pPr>
                      <a:r>
                        <a:rPr lang="en-US" sz="1200" dirty="0">
                          <a:solidFill>
                            <a:schemeClr val="tx1"/>
                          </a:solidFill>
                          <a:effectLst/>
                        </a:rPr>
                        <a:t>Deliverable Type</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solidFill>
                            <a:schemeClr val="tx1"/>
                          </a:solidFill>
                          <a:effectLst/>
                        </a:rPr>
                        <a:t>Frequency</a:t>
                      </a:r>
                      <a:endParaRPr lang="en-US" sz="120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solidFill>
                            <a:schemeClr val="tx1"/>
                          </a:solidFill>
                          <a:effectLst/>
                        </a:rPr>
                        <a:t>SDTM</a:t>
                      </a:r>
                      <a:endParaRPr lang="en-US" sz="120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solidFill>
                            <a:schemeClr val="tx1"/>
                          </a:solidFill>
                          <a:effectLst/>
                        </a:rPr>
                        <a:t>ADaM</a:t>
                      </a:r>
                      <a:endParaRPr lang="en-US" sz="120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effectLst/>
                        </a:rPr>
                        <a:t>TLF</a:t>
                      </a:r>
                      <a:endParaRPr lang="en-US" sz="1200" dirty="0">
                        <a:solidFill>
                          <a:schemeClr val="tx1"/>
                        </a:solidFill>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DMC</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Quarterly</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40</a:t>
                      </a:r>
                      <a:endParaRPr lang="en-US" sz="1200" dirty="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SAF09</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Quarterly</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40</a:t>
                      </a:r>
                      <a:endParaRPr lang="en-US" sz="1200" dirty="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BDR1</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Once</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300</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Interim Analysis</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Once</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15</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75</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BDR2</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Once</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300</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TOPLINE</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Once</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30</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CSR</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Once</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300</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dirty="0">
                          <a:solidFill>
                            <a:schemeClr val="tx1"/>
                          </a:solidFill>
                          <a:effectLst/>
                        </a:rPr>
                        <a:t>Supplemental CSR</a:t>
                      </a:r>
                      <a:endParaRPr lang="en-US" sz="1200" dirty="0">
                        <a:solidFill>
                          <a:schemeClr val="tx1"/>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Once</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40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300</a:t>
                      </a:r>
                      <a:endParaRPr lang="en-US" sz="1200" dirty="0">
                        <a:effectLst/>
                        <a:latin typeface="Times New Roman"/>
                        <a:ea typeface="Times New Roman"/>
                      </a:endParaRPr>
                    </a:p>
                  </a:txBody>
                  <a:tcPr marL="68580" marR="68580" marT="0" marB="0"/>
                </a:tc>
              </a:tr>
            </a:tbl>
          </a:graphicData>
        </a:graphic>
      </p:graphicFrame>
      <p:sp>
        <p:nvSpPr>
          <p:cNvPr id="8" name="Rectangle 7"/>
          <p:cNvSpPr/>
          <p:nvPr/>
        </p:nvSpPr>
        <p:spPr>
          <a:xfrm>
            <a:off x="6305272" y="807489"/>
            <a:ext cx="5868537" cy="40260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General Assumptions:</a:t>
            </a:r>
            <a:r>
              <a:rPr lang="en-US" dirty="0" smtClean="0">
                <a:solidFill>
                  <a:schemeClr val="tx1"/>
                </a:solidFill>
              </a:rPr>
              <a:t> TCS has considered following assumptions while defining efforts and efficiencies</a:t>
            </a:r>
          </a:p>
          <a:p>
            <a:endParaRPr lang="en-US" b="1" u="sng" dirty="0" smtClean="0">
              <a:solidFill>
                <a:schemeClr val="tx1"/>
              </a:solidFill>
            </a:endParaRPr>
          </a:p>
          <a:p>
            <a:pPr marL="342900" indent="-342900">
              <a:buAutoNum type="arabicParenR"/>
            </a:pPr>
            <a:r>
              <a:rPr lang="en-US" dirty="0" smtClean="0">
                <a:solidFill>
                  <a:schemeClr val="tx1"/>
                </a:solidFill>
              </a:rPr>
              <a:t>Categorized this as complex study</a:t>
            </a:r>
          </a:p>
          <a:p>
            <a:pPr marL="342900" indent="-342900">
              <a:buAutoNum type="arabicParenR"/>
            </a:pPr>
            <a:r>
              <a:rPr lang="en-US" dirty="0" smtClean="0">
                <a:solidFill>
                  <a:schemeClr val="tx1"/>
                </a:solidFill>
              </a:rPr>
              <a:t>SDTM and ADaM package includes datasets, define.xml, SDRG, ADRG, P21 compliance report</a:t>
            </a:r>
          </a:p>
          <a:p>
            <a:pPr marL="342900" indent="-342900">
              <a:buAutoNum type="arabicParenR"/>
            </a:pPr>
            <a:r>
              <a:rPr lang="en-US" dirty="0" smtClean="0">
                <a:solidFill>
                  <a:schemeClr val="tx1"/>
                </a:solidFill>
              </a:rPr>
              <a:t>Consistent mock shell layouts across milestones</a:t>
            </a:r>
          </a:p>
          <a:p>
            <a:pPr marL="342900" indent="-342900">
              <a:buAutoNum type="arabicParenR"/>
            </a:pPr>
            <a:r>
              <a:rPr lang="en-US" dirty="0" smtClean="0">
                <a:solidFill>
                  <a:schemeClr val="tx1"/>
                </a:solidFill>
              </a:rPr>
              <a:t>Good standards for all standard domains </a:t>
            </a:r>
          </a:p>
          <a:p>
            <a:pPr marL="342900" indent="-342900">
              <a:buAutoNum type="arabicParenR"/>
            </a:pPr>
            <a:r>
              <a:rPr lang="en-US" dirty="0" smtClean="0">
                <a:solidFill>
                  <a:schemeClr val="tx1"/>
                </a:solidFill>
              </a:rPr>
              <a:t>TCS to leverage standard Pfizer systems, macros etc.</a:t>
            </a:r>
          </a:p>
          <a:p>
            <a:pPr marL="342900" indent="-342900">
              <a:buAutoNum type="arabicParenR"/>
            </a:pPr>
            <a:r>
              <a:rPr lang="en-US" dirty="0" smtClean="0">
                <a:solidFill>
                  <a:schemeClr val="tx1"/>
                </a:solidFill>
              </a:rPr>
              <a:t>No major change in study timelines – This will impact FTE estimation</a:t>
            </a:r>
          </a:p>
          <a:p>
            <a:pPr marL="342900" indent="-342900">
              <a:buAutoNum type="arabicParenR"/>
            </a:pPr>
            <a:r>
              <a:rPr lang="en-US" dirty="0" smtClean="0">
                <a:solidFill>
                  <a:schemeClr val="tx1"/>
                </a:solidFill>
              </a:rPr>
              <a:t>TCS has assumed unique and repeat TLFs based on which FTE estimation is done</a:t>
            </a:r>
          </a:p>
        </p:txBody>
      </p:sp>
      <p:sp>
        <p:nvSpPr>
          <p:cNvPr id="9" name="Title 1"/>
          <p:cNvSpPr>
            <a:spLocks noGrp="1"/>
          </p:cNvSpPr>
          <p:nvPr>
            <p:ph type="title"/>
          </p:nvPr>
        </p:nvSpPr>
        <p:spPr>
          <a:xfrm>
            <a:off x="1663" y="-11115"/>
            <a:ext cx="12192000" cy="703388"/>
          </a:xfrm>
          <a:noFill/>
        </p:spPr>
        <p:txBody>
          <a:bodyPr/>
          <a:lstStyle/>
          <a:p>
            <a:r>
              <a:rPr lang="en-US" dirty="0" smtClean="0"/>
              <a:t>Scenario 1 – Phase III Oncology Study Resource Forecast</a:t>
            </a:r>
            <a:endParaRPr lang="en-US" dirty="0"/>
          </a:p>
        </p:txBody>
      </p:sp>
      <p:pic>
        <p:nvPicPr>
          <p:cNvPr id="13" name="Picture 12"/>
          <p:cNvPicPr>
            <a:picLocks noChangeAspect="1"/>
          </p:cNvPicPr>
          <p:nvPr/>
        </p:nvPicPr>
        <p:blipFill>
          <a:blip r:embed="rId2"/>
          <a:stretch>
            <a:fillRect/>
          </a:stretch>
        </p:blipFill>
        <p:spPr>
          <a:xfrm>
            <a:off x="47086" y="4585854"/>
            <a:ext cx="12006369" cy="2272145"/>
          </a:xfrm>
          <a:prstGeom prst="rect">
            <a:avLst/>
          </a:prstGeom>
        </p:spPr>
      </p:pic>
      <p:sp>
        <p:nvSpPr>
          <p:cNvPr id="15" name="TextBox 14"/>
          <p:cNvSpPr txBox="1"/>
          <p:nvPr/>
        </p:nvSpPr>
        <p:spPr>
          <a:xfrm>
            <a:off x="7010400" y="4447304"/>
            <a:ext cx="3837709" cy="338554"/>
          </a:xfrm>
          <a:prstGeom prst="rect">
            <a:avLst/>
          </a:prstGeom>
          <a:noFill/>
        </p:spPr>
        <p:txBody>
          <a:bodyPr wrap="square" rtlCol="0">
            <a:spAutoFit/>
          </a:bodyPr>
          <a:lstStyle/>
          <a:p>
            <a:r>
              <a:rPr lang="en-US" sz="1600" dirty="0" smtClean="0">
                <a:solidFill>
                  <a:srgbClr val="FF0000"/>
                </a:solidFill>
              </a:rPr>
              <a:t>Process Improvement and Efficiencies</a:t>
            </a:r>
            <a:endParaRPr lang="en-US" sz="1600" dirty="0">
              <a:solidFill>
                <a:srgbClr val="FF0000"/>
              </a:solidFill>
            </a:endParaRPr>
          </a:p>
        </p:txBody>
      </p:sp>
    </p:spTree>
    <p:extLst>
      <p:ext uri="{BB962C8B-B14F-4D97-AF65-F5344CB8AC3E}">
        <p14:creationId xmlns:p14="http://schemas.microsoft.com/office/powerpoint/2010/main" val="62156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63" y="-11115"/>
            <a:ext cx="12192000" cy="703388"/>
          </a:xfrm>
          <a:noFill/>
        </p:spPr>
        <p:txBody>
          <a:bodyPr/>
          <a:lstStyle/>
          <a:p>
            <a:r>
              <a:rPr lang="en-US" dirty="0" smtClean="0"/>
              <a:t>Scenario 1 – Phase III Oncology Study Resource Forecast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44957215"/>
              </p:ext>
            </p:extLst>
          </p:nvPr>
        </p:nvGraphicFramePr>
        <p:xfrm>
          <a:off x="68226" y="792486"/>
          <a:ext cx="11996384" cy="1645885"/>
        </p:xfrm>
        <a:graphic>
          <a:graphicData uri="http://schemas.openxmlformats.org/drawingml/2006/table">
            <a:tbl>
              <a:tblPr firstRow="1" bandRow="1">
                <a:tableStyleId>{5C22544A-7EE6-4342-B048-85BDC9FD1C3A}</a:tableStyleId>
              </a:tblPr>
              <a:tblGrid>
                <a:gridCol w="2173844"/>
                <a:gridCol w="701610"/>
                <a:gridCol w="701610"/>
                <a:gridCol w="701610"/>
                <a:gridCol w="701610"/>
                <a:gridCol w="701610"/>
                <a:gridCol w="701610"/>
                <a:gridCol w="701610"/>
                <a:gridCol w="701610"/>
                <a:gridCol w="701610"/>
                <a:gridCol w="701610"/>
                <a:gridCol w="701610"/>
                <a:gridCol w="701610"/>
                <a:gridCol w="701610"/>
                <a:gridCol w="701610"/>
              </a:tblGrid>
              <a:tr h="370840">
                <a:tc>
                  <a:txBody>
                    <a:bodyPr/>
                    <a:lstStyle/>
                    <a:p>
                      <a:r>
                        <a:rPr lang="en-US" sz="1600" dirty="0" smtClean="0">
                          <a:solidFill>
                            <a:schemeClr val="tx1"/>
                          </a:solidFill>
                        </a:rPr>
                        <a:t>Role</a:t>
                      </a:r>
                    </a:p>
                  </a:txBody>
                  <a:tcPr/>
                </a:tc>
                <a:tc>
                  <a:txBody>
                    <a:bodyPr/>
                    <a:lstStyle/>
                    <a:p>
                      <a:r>
                        <a:rPr lang="en-US" sz="1200" dirty="0" smtClean="0">
                          <a:solidFill>
                            <a:schemeClr val="tx1"/>
                          </a:solidFill>
                        </a:rPr>
                        <a:t>Q1’19</a:t>
                      </a:r>
                      <a:endParaRPr lang="en-US" sz="1200" dirty="0">
                        <a:solidFill>
                          <a:schemeClr val="tx1"/>
                        </a:solidFill>
                      </a:endParaRPr>
                    </a:p>
                  </a:txBody>
                  <a:tcPr/>
                </a:tc>
                <a:tc>
                  <a:txBody>
                    <a:bodyPr/>
                    <a:lstStyle/>
                    <a:p>
                      <a:r>
                        <a:rPr lang="en-US" sz="1200" dirty="0" smtClean="0">
                          <a:solidFill>
                            <a:schemeClr val="tx1"/>
                          </a:solidFill>
                        </a:rPr>
                        <a:t>Q2’19</a:t>
                      </a:r>
                      <a:endParaRPr lang="en-US" sz="1200" dirty="0">
                        <a:solidFill>
                          <a:schemeClr val="tx1"/>
                        </a:solidFill>
                      </a:endParaRPr>
                    </a:p>
                  </a:txBody>
                  <a:tcPr/>
                </a:tc>
                <a:tc>
                  <a:txBody>
                    <a:bodyPr/>
                    <a:lstStyle/>
                    <a:p>
                      <a:r>
                        <a:rPr lang="en-US" sz="1200" dirty="0" smtClean="0">
                          <a:solidFill>
                            <a:schemeClr val="tx1"/>
                          </a:solidFill>
                        </a:rPr>
                        <a:t>Q3’19</a:t>
                      </a:r>
                      <a:endParaRPr lang="en-US" sz="1200" dirty="0">
                        <a:solidFill>
                          <a:schemeClr val="tx1"/>
                        </a:solidFill>
                      </a:endParaRPr>
                    </a:p>
                  </a:txBody>
                  <a:tcPr/>
                </a:tc>
                <a:tc>
                  <a:txBody>
                    <a:bodyPr/>
                    <a:lstStyle/>
                    <a:p>
                      <a:r>
                        <a:rPr lang="en-US" sz="1200" dirty="0" smtClean="0">
                          <a:solidFill>
                            <a:schemeClr val="tx1"/>
                          </a:solidFill>
                        </a:rPr>
                        <a:t>Q4’19</a:t>
                      </a:r>
                      <a:endParaRPr lang="en-US" sz="1200" dirty="0">
                        <a:solidFill>
                          <a:schemeClr val="tx1"/>
                        </a:solidFill>
                      </a:endParaRPr>
                    </a:p>
                  </a:txBody>
                  <a:tcPr/>
                </a:tc>
                <a:tc>
                  <a:txBody>
                    <a:bodyPr/>
                    <a:lstStyle/>
                    <a:p>
                      <a:r>
                        <a:rPr lang="en-US" sz="1200" dirty="0" smtClean="0">
                          <a:solidFill>
                            <a:schemeClr val="tx1"/>
                          </a:solidFill>
                        </a:rPr>
                        <a:t>Q1’20</a:t>
                      </a:r>
                      <a:endParaRPr lang="en-US" sz="1200" dirty="0">
                        <a:solidFill>
                          <a:schemeClr val="tx1"/>
                        </a:solidFill>
                      </a:endParaRPr>
                    </a:p>
                  </a:txBody>
                  <a:tcPr/>
                </a:tc>
                <a:tc>
                  <a:txBody>
                    <a:bodyPr/>
                    <a:lstStyle/>
                    <a:p>
                      <a:r>
                        <a:rPr lang="en-US" sz="1200" dirty="0" smtClean="0">
                          <a:solidFill>
                            <a:schemeClr val="tx1"/>
                          </a:solidFill>
                        </a:rPr>
                        <a:t>Q2’20</a:t>
                      </a:r>
                      <a:endParaRPr lang="en-US" sz="1200" dirty="0">
                        <a:solidFill>
                          <a:schemeClr val="tx1"/>
                        </a:solidFill>
                      </a:endParaRPr>
                    </a:p>
                  </a:txBody>
                  <a:tcPr/>
                </a:tc>
                <a:tc>
                  <a:txBody>
                    <a:bodyPr/>
                    <a:lstStyle/>
                    <a:p>
                      <a:r>
                        <a:rPr lang="en-US" sz="1200" dirty="0" smtClean="0">
                          <a:solidFill>
                            <a:schemeClr val="tx1"/>
                          </a:solidFill>
                        </a:rPr>
                        <a:t>Q3’20</a:t>
                      </a:r>
                      <a:endParaRPr lang="en-US" sz="1200" dirty="0">
                        <a:solidFill>
                          <a:schemeClr val="tx1"/>
                        </a:solidFill>
                      </a:endParaRPr>
                    </a:p>
                  </a:txBody>
                  <a:tcPr/>
                </a:tc>
                <a:tc>
                  <a:txBody>
                    <a:bodyPr/>
                    <a:lstStyle/>
                    <a:p>
                      <a:r>
                        <a:rPr lang="en-US" sz="1200" dirty="0" smtClean="0">
                          <a:solidFill>
                            <a:schemeClr val="tx1"/>
                          </a:solidFill>
                        </a:rPr>
                        <a:t>Q4’20</a:t>
                      </a:r>
                      <a:endParaRPr lang="en-US" sz="1200" dirty="0">
                        <a:solidFill>
                          <a:schemeClr val="tx1"/>
                        </a:solidFill>
                      </a:endParaRPr>
                    </a:p>
                  </a:txBody>
                  <a:tcPr/>
                </a:tc>
                <a:tc>
                  <a:txBody>
                    <a:bodyPr/>
                    <a:lstStyle/>
                    <a:p>
                      <a:r>
                        <a:rPr lang="en-US" sz="1200" dirty="0" smtClean="0">
                          <a:solidFill>
                            <a:schemeClr val="tx1"/>
                          </a:solidFill>
                        </a:rPr>
                        <a:t>Q1’21</a:t>
                      </a:r>
                      <a:endParaRPr lang="en-US" sz="1200" dirty="0">
                        <a:solidFill>
                          <a:schemeClr val="tx1"/>
                        </a:solidFill>
                      </a:endParaRPr>
                    </a:p>
                  </a:txBody>
                  <a:tcPr/>
                </a:tc>
                <a:tc>
                  <a:txBody>
                    <a:bodyPr/>
                    <a:lstStyle/>
                    <a:p>
                      <a:r>
                        <a:rPr lang="en-US" sz="1200" dirty="0" smtClean="0">
                          <a:solidFill>
                            <a:schemeClr val="tx1"/>
                          </a:solidFill>
                        </a:rPr>
                        <a:t>Q2’21</a:t>
                      </a:r>
                      <a:endParaRPr lang="en-US" sz="1200" dirty="0">
                        <a:solidFill>
                          <a:schemeClr val="tx1"/>
                        </a:solidFill>
                      </a:endParaRPr>
                    </a:p>
                  </a:txBody>
                  <a:tcPr/>
                </a:tc>
                <a:tc>
                  <a:txBody>
                    <a:bodyPr/>
                    <a:lstStyle/>
                    <a:p>
                      <a:r>
                        <a:rPr lang="en-US" sz="1200" dirty="0" smtClean="0">
                          <a:solidFill>
                            <a:schemeClr val="tx1"/>
                          </a:solidFill>
                        </a:rPr>
                        <a:t>Q3’21</a:t>
                      </a:r>
                      <a:endParaRPr lang="en-US" sz="1200" dirty="0">
                        <a:solidFill>
                          <a:schemeClr val="tx1"/>
                        </a:solidFill>
                      </a:endParaRPr>
                    </a:p>
                  </a:txBody>
                  <a:tcPr/>
                </a:tc>
                <a:tc>
                  <a:txBody>
                    <a:bodyPr/>
                    <a:lstStyle/>
                    <a:p>
                      <a:r>
                        <a:rPr lang="en-US" sz="1200" dirty="0" smtClean="0">
                          <a:solidFill>
                            <a:schemeClr val="tx1"/>
                          </a:solidFill>
                        </a:rPr>
                        <a:t>Q4’21</a:t>
                      </a:r>
                      <a:endParaRPr lang="en-US" sz="1200" dirty="0">
                        <a:solidFill>
                          <a:schemeClr val="tx1"/>
                        </a:solidFill>
                      </a:endParaRPr>
                    </a:p>
                  </a:txBody>
                  <a:tcPr/>
                </a:tc>
                <a:tc>
                  <a:txBody>
                    <a:bodyPr/>
                    <a:lstStyle/>
                    <a:p>
                      <a:r>
                        <a:rPr lang="en-US" sz="1200" dirty="0" smtClean="0">
                          <a:solidFill>
                            <a:schemeClr val="tx1"/>
                          </a:solidFill>
                        </a:rPr>
                        <a:t>US</a:t>
                      </a:r>
                      <a:endParaRPr lang="en-US" sz="1200" dirty="0">
                        <a:solidFill>
                          <a:schemeClr val="tx1"/>
                        </a:solidFill>
                      </a:endParaRPr>
                    </a:p>
                  </a:txBody>
                  <a:tcPr>
                    <a:solidFill>
                      <a:srgbClr val="FACDBF"/>
                    </a:solidFill>
                  </a:tcPr>
                </a:tc>
                <a:tc>
                  <a:txBody>
                    <a:bodyPr/>
                    <a:lstStyle/>
                    <a:p>
                      <a:r>
                        <a:rPr lang="en-US" sz="1200" dirty="0" smtClean="0">
                          <a:solidFill>
                            <a:schemeClr val="tx1"/>
                          </a:solidFill>
                        </a:rPr>
                        <a:t>India</a:t>
                      </a:r>
                      <a:endParaRPr lang="en-US" sz="1200" dirty="0">
                        <a:solidFill>
                          <a:schemeClr val="tx1"/>
                        </a:solidFill>
                      </a:endParaRPr>
                    </a:p>
                  </a:txBody>
                  <a:tcPr>
                    <a:solidFill>
                      <a:srgbClr val="FACDBF"/>
                    </a:solidFill>
                  </a:tcPr>
                </a:tc>
              </a:tr>
              <a:tr h="256041">
                <a:tc>
                  <a:txBody>
                    <a:bodyPr/>
                    <a:lstStyle/>
                    <a:p>
                      <a:pPr marL="0" algn="l" defTabSz="914377" rtl="0" eaLnBrk="1" fontAlgn="b" latinLnBrk="0" hangingPunct="1"/>
                      <a:r>
                        <a:rPr lang="en-US" sz="1400" b="0" kern="1200" dirty="0">
                          <a:solidFill>
                            <a:schemeClr val="tx1"/>
                          </a:solidFill>
                          <a:latin typeface="+mn-lt"/>
                          <a:ea typeface="+mn-ea"/>
                          <a:cs typeface="+mn-cs"/>
                        </a:rPr>
                        <a:t>Statistical Programmer</a:t>
                      </a:r>
                    </a:p>
                  </a:txBody>
                  <a:tcPr marL="9525" marR="9525" marT="9525" marB="0" anchor="b"/>
                </a:tc>
                <a:tc>
                  <a:txBody>
                    <a:bodyPr/>
                    <a:lstStyle/>
                    <a:p>
                      <a:pPr algn="ctr" fontAlgn="b"/>
                      <a:r>
                        <a:rPr lang="en-US" sz="1100" b="0" i="0" u="none" strike="noStrike" dirty="0">
                          <a:solidFill>
                            <a:srgbClr val="000000"/>
                          </a:solidFill>
                          <a:effectLst/>
                          <a:latin typeface="Calibri"/>
                        </a:rPr>
                        <a:t>0.01</a:t>
                      </a:r>
                    </a:p>
                  </a:txBody>
                  <a:tcPr marL="9525" marR="9525" marT="9525" marB="0" anchor="ctr"/>
                </a:tc>
                <a:tc>
                  <a:txBody>
                    <a:bodyPr/>
                    <a:lstStyle/>
                    <a:p>
                      <a:pPr algn="ctr" fontAlgn="b"/>
                      <a:r>
                        <a:rPr lang="en-US" sz="1100" b="0" i="0" u="none" strike="noStrike">
                          <a:solidFill>
                            <a:srgbClr val="000000"/>
                          </a:solidFill>
                          <a:effectLst/>
                          <a:latin typeface="Calibri"/>
                        </a:rPr>
                        <a:t>0.01</a:t>
                      </a:r>
                    </a:p>
                  </a:txBody>
                  <a:tcPr marL="9525" marR="9525" marT="9525" marB="0" anchor="ctr"/>
                </a:tc>
                <a:tc>
                  <a:txBody>
                    <a:bodyPr/>
                    <a:lstStyle/>
                    <a:p>
                      <a:pPr algn="ctr" fontAlgn="b"/>
                      <a:r>
                        <a:rPr lang="en-US" sz="1100" b="0" i="0" u="none" strike="noStrike" dirty="0">
                          <a:solidFill>
                            <a:srgbClr val="000000"/>
                          </a:solidFill>
                          <a:effectLst/>
                          <a:latin typeface="Calibri"/>
                        </a:rPr>
                        <a:t>1.42</a:t>
                      </a:r>
                    </a:p>
                  </a:txBody>
                  <a:tcPr marL="9525" marR="9525" marT="9525" marB="0" anchor="ctr"/>
                </a:tc>
                <a:tc>
                  <a:txBody>
                    <a:bodyPr/>
                    <a:lstStyle/>
                    <a:p>
                      <a:pPr algn="ctr" fontAlgn="b"/>
                      <a:r>
                        <a:rPr lang="en-US" sz="1100" b="0" i="0" u="none" strike="noStrike">
                          <a:solidFill>
                            <a:srgbClr val="000000"/>
                          </a:solidFill>
                          <a:effectLst/>
                          <a:latin typeface="Calibri"/>
                        </a:rPr>
                        <a:t>0.59</a:t>
                      </a:r>
                    </a:p>
                  </a:txBody>
                  <a:tcPr marL="9525" marR="9525" marT="9525" marB="0" anchor="ctr"/>
                </a:tc>
                <a:tc>
                  <a:txBody>
                    <a:bodyPr/>
                    <a:lstStyle/>
                    <a:p>
                      <a:pPr algn="ctr" fontAlgn="b"/>
                      <a:r>
                        <a:rPr lang="en-US" sz="1100" b="0" i="0" u="none" strike="noStrike">
                          <a:solidFill>
                            <a:srgbClr val="000000"/>
                          </a:solidFill>
                          <a:effectLst/>
                          <a:latin typeface="Calibri"/>
                        </a:rPr>
                        <a:t>0.51</a:t>
                      </a:r>
                    </a:p>
                  </a:txBody>
                  <a:tcPr marL="9525" marR="9525" marT="9525" marB="0" anchor="ctr"/>
                </a:tc>
                <a:tc>
                  <a:txBody>
                    <a:bodyPr/>
                    <a:lstStyle/>
                    <a:p>
                      <a:pPr algn="ctr" fontAlgn="b"/>
                      <a:r>
                        <a:rPr lang="en-US" sz="1100" b="0" i="0" u="none" strike="noStrike">
                          <a:solidFill>
                            <a:srgbClr val="000000"/>
                          </a:solidFill>
                          <a:effectLst/>
                          <a:latin typeface="Calibri"/>
                        </a:rPr>
                        <a:t>0.43</a:t>
                      </a:r>
                    </a:p>
                  </a:txBody>
                  <a:tcPr marL="9525" marR="9525" marT="9525" marB="0" anchor="ctr"/>
                </a:tc>
                <a:tc>
                  <a:txBody>
                    <a:bodyPr/>
                    <a:lstStyle/>
                    <a:p>
                      <a:pPr algn="ctr" fontAlgn="b"/>
                      <a:r>
                        <a:rPr lang="en-US" sz="1100" b="0" i="0" u="none" strike="noStrike">
                          <a:solidFill>
                            <a:srgbClr val="000000"/>
                          </a:solidFill>
                          <a:effectLst/>
                          <a:latin typeface="Calibri"/>
                        </a:rPr>
                        <a:t>3.82</a:t>
                      </a:r>
                    </a:p>
                  </a:txBody>
                  <a:tcPr marL="9525" marR="9525" marT="9525" marB="0" anchor="ctr"/>
                </a:tc>
                <a:tc>
                  <a:txBody>
                    <a:bodyPr/>
                    <a:lstStyle/>
                    <a:p>
                      <a:pPr algn="ctr" fontAlgn="b"/>
                      <a:r>
                        <a:rPr lang="en-US" sz="1100" b="0" i="0" u="none" strike="noStrike">
                          <a:solidFill>
                            <a:srgbClr val="000000"/>
                          </a:solidFill>
                          <a:effectLst/>
                          <a:latin typeface="Calibri"/>
                        </a:rPr>
                        <a:t>2.46</a:t>
                      </a:r>
                    </a:p>
                  </a:txBody>
                  <a:tcPr marL="9525" marR="9525" marT="9525" marB="0" anchor="ctr"/>
                </a:tc>
                <a:tc>
                  <a:txBody>
                    <a:bodyPr/>
                    <a:lstStyle/>
                    <a:p>
                      <a:pPr algn="ctr" fontAlgn="b"/>
                      <a:r>
                        <a:rPr lang="en-US" sz="1100" b="0" i="0" u="none" strike="noStrike">
                          <a:solidFill>
                            <a:srgbClr val="000000"/>
                          </a:solidFill>
                          <a:effectLst/>
                          <a:latin typeface="Calibri"/>
                        </a:rPr>
                        <a:t>0.53</a:t>
                      </a:r>
                    </a:p>
                  </a:txBody>
                  <a:tcPr marL="9525" marR="9525" marT="9525" marB="0" anchor="ctr"/>
                </a:tc>
                <a:tc>
                  <a:txBody>
                    <a:bodyPr/>
                    <a:lstStyle/>
                    <a:p>
                      <a:pPr algn="ctr" fontAlgn="b"/>
                      <a:r>
                        <a:rPr lang="en-US" sz="1100" b="0" i="0" u="none" strike="noStrike">
                          <a:solidFill>
                            <a:srgbClr val="000000"/>
                          </a:solidFill>
                          <a:effectLst/>
                          <a:latin typeface="Calibri"/>
                        </a:rPr>
                        <a:t>1.81</a:t>
                      </a:r>
                    </a:p>
                  </a:txBody>
                  <a:tcPr marL="9525" marR="9525" marT="9525" marB="0" anchor="ctr"/>
                </a:tc>
                <a:tc>
                  <a:txBody>
                    <a:bodyPr/>
                    <a:lstStyle/>
                    <a:p>
                      <a:pPr algn="ctr" fontAlgn="b"/>
                      <a:r>
                        <a:rPr lang="en-US" sz="1100" b="0" i="0" u="none" strike="noStrike">
                          <a:solidFill>
                            <a:srgbClr val="000000"/>
                          </a:solidFill>
                          <a:effectLst/>
                          <a:latin typeface="Calibri"/>
                        </a:rPr>
                        <a:t>1.68</a:t>
                      </a:r>
                    </a:p>
                  </a:txBody>
                  <a:tcPr marL="9525" marR="9525" marT="9525" marB="0" anchor="ctr"/>
                </a:tc>
                <a:tc>
                  <a:txBody>
                    <a:bodyPr/>
                    <a:lstStyle/>
                    <a:p>
                      <a:pPr algn="ctr" fontAlgn="b"/>
                      <a:r>
                        <a:rPr lang="en-US" sz="1100" b="0" i="0" u="none" strike="noStrike" dirty="0">
                          <a:solidFill>
                            <a:srgbClr val="000000"/>
                          </a:solidFill>
                          <a:effectLst/>
                          <a:latin typeface="Calibri"/>
                        </a:rPr>
                        <a:t>0.94</a:t>
                      </a:r>
                    </a:p>
                  </a:txBody>
                  <a:tcPr marL="9525" marR="9525" marT="9525" marB="0" anchor="ctr"/>
                </a:tc>
                <a:tc>
                  <a:txBody>
                    <a:bodyPr/>
                    <a:lstStyle/>
                    <a:p>
                      <a:pPr algn="ctr" fontAlgn="b"/>
                      <a:endParaRPr lang="en-US" sz="1100" b="0" i="0" u="none" strike="noStrike" dirty="0">
                        <a:solidFill>
                          <a:srgbClr val="000000"/>
                        </a:solidFill>
                        <a:effectLst/>
                        <a:latin typeface="Calibri"/>
                      </a:endParaRPr>
                    </a:p>
                  </a:txBody>
                  <a:tcPr marL="9525" marR="9525" marT="9525" marB="0" anchor="ctr">
                    <a:solidFill>
                      <a:srgbClr val="FACDBF"/>
                    </a:solidFill>
                  </a:tcPr>
                </a:tc>
                <a:tc>
                  <a:txBody>
                    <a:bodyPr/>
                    <a:lstStyle/>
                    <a:p>
                      <a:pPr algn="ctr" fontAlgn="b"/>
                      <a:r>
                        <a:rPr lang="en-US" sz="1100" b="0" i="0" u="none" strike="noStrike" dirty="0" smtClean="0">
                          <a:solidFill>
                            <a:srgbClr val="000000"/>
                          </a:solidFill>
                          <a:effectLst/>
                          <a:latin typeface="Calibri"/>
                        </a:rPr>
                        <a:t>1.5</a:t>
                      </a:r>
                      <a:endParaRPr lang="en-US" sz="1100" b="0" i="0" u="none" strike="noStrike" dirty="0">
                        <a:solidFill>
                          <a:srgbClr val="000000"/>
                        </a:solidFill>
                        <a:effectLst/>
                        <a:latin typeface="Calibri"/>
                      </a:endParaRPr>
                    </a:p>
                  </a:txBody>
                  <a:tcPr marL="9525" marR="9525" marT="9525" marB="0" anchor="ctr">
                    <a:solidFill>
                      <a:srgbClr val="FACDBF"/>
                    </a:solidFill>
                  </a:tcPr>
                </a:tc>
              </a:tr>
              <a:tr h="212182">
                <a:tc>
                  <a:txBody>
                    <a:bodyPr/>
                    <a:lstStyle/>
                    <a:p>
                      <a:pPr marL="0" algn="l" defTabSz="914377" rtl="0" eaLnBrk="1" fontAlgn="b" latinLnBrk="0" hangingPunct="1"/>
                      <a:r>
                        <a:rPr lang="en-US" sz="1400" b="0" kern="1200" dirty="0">
                          <a:solidFill>
                            <a:schemeClr val="tx1"/>
                          </a:solidFill>
                          <a:latin typeface="+mn-lt"/>
                          <a:ea typeface="+mn-ea"/>
                          <a:cs typeface="+mn-cs"/>
                        </a:rPr>
                        <a:t>Statistical Programmer Lead</a:t>
                      </a:r>
                    </a:p>
                  </a:txBody>
                  <a:tcPr marL="9525" marR="9525" marT="9525" marB="0" anchor="b"/>
                </a:tc>
                <a:tc>
                  <a:txBody>
                    <a:bodyPr/>
                    <a:lstStyle/>
                    <a:p>
                      <a:pPr algn="ctr" fontAlgn="b"/>
                      <a:r>
                        <a:rPr lang="en-US" sz="1100" b="0" i="0" u="none" strike="noStrike">
                          <a:solidFill>
                            <a:srgbClr val="000000"/>
                          </a:solidFill>
                          <a:effectLst/>
                          <a:latin typeface="Calibri"/>
                        </a:rPr>
                        <a:t>0.08</a:t>
                      </a:r>
                    </a:p>
                  </a:txBody>
                  <a:tcPr marL="9525" marR="9525" marT="9525" marB="0" anchor="ctr"/>
                </a:tc>
                <a:tc>
                  <a:txBody>
                    <a:bodyPr/>
                    <a:lstStyle/>
                    <a:p>
                      <a:pPr algn="ctr" fontAlgn="b"/>
                      <a:r>
                        <a:rPr lang="en-US" sz="1100" b="0" i="0" u="none" strike="noStrike" dirty="0">
                          <a:solidFill>
                            <a:srgbClr val="000000"/>
                          </a:solidFill>
                          <a:effectLst/>
                          <a:latin typeface="Calibri"/>
                        </a:rPr>
                        <a:t>0.05</a:t>
                      </a:r>
                    </a:p>
                  </a:txBody>
                  <a:tcPr marL="9525" marR="9525" marT="9525" marB="0" anchor="ctr"/>
                </a:tc>
                <a:tc>
                  <a:txBody>
                    <a:bodyPr/>
                    <a:lstStyle/>
                    <a:p>
                      <a:pPr algn="ctr" fontAlgn="b"/>
                      <a:r>
                        <a:rPr lang="en-US" sz="1100" b="0" i="0" u="none" strike="noStrike" dirty="0">
                          <a:solidFill>
                            <a:srgbClr val="000000"/>
                          </a:solidFill>
                          <a:effectLst/>
                          <a:latin typeface="Calibri"/>
                        </a:rPr>
                        <a:t>0.55</a:t>
                      </a:r>
                    </a:p>
                  </a:txBody>
                  <a:tcPr marL="9525" marR="9525" marT="9525" marB="0" anchor="ctr"/>
                </a:tc>
                <a:tc>
                  <a:txBody>
                    <a:bodyPr/>
                    <a:lstStyle/>
                    <a:p>
                      <a:pPr algn="ctr" fontAlgn="b"/>
                      <a:r>
                        <a:rPr lang="en-US" sz="1100" b="0" i="0" u="none" strike="noStrike" dirty="0">
                          <a:solidFill>
                            <a:srgbClr val="000000"/>
                          </a:solidFill>
                          <a:effectLst/>
                          <a:latin typeface="Calibri"/>
                        </a:rPr>
                        <a:t>0.26</a:t>
                      </a:r>
                    </a:p>
                  </a:txBody>
                  <a:tcPr marL="9525" marR="9525" marT="9525" marB="0" anchor="ctr"/>
                </a:tc>
                <a:tc>
                  <a:txBody>
                    <a:bodyPr/>
                    <a:lstStyle/>
                    <a:p>
                      <a:pPr algn="ctr" fontAlgn="b"/>
                      <a:r>
                        <a:rPr lang="en-US" sz="1100" b="0" i="0" u="none" strike="noStrike" dirty="0">
                          <a:solidFill>
                            <a:srgbClr val="000000"/>
                          </a:solidFill>
                          <a:effectLst/>
                          <a:latin typeface="Calibri"/>
                        </a:rPr>
                        <a:t>0.24</a:t>
                      </a:r>
                    </a:p>
                  </a:txBody>
                  <a:tcPr marL="9525" marR="9525" marT="9525" marB="0" anchor="ctr"/>
                </a:tc>
                <a:tc>
                  <a:txBody>
                    <a:bodyPr/>
                    <a:lstStyle/>
                    <a:p>
                      <a:pPr algn="ctr" fontAlgn="b"/>
                      <a:r>
                        <a:rPr lang="en-US" sz="1100" b="0" i="0" u="none" strike="noStrike" dirty="0">
                          <a:solidFill>
                            <a:srgbClr val="000000"/>
                          </a:solidFill>
                          <a:effectLst/>
                          <a:latin typeface="Calibri"/>
                        </a:rPr>
                        <a:t>0.17</a:t>
                      </a:r>
                    </a:p>
                  </a:txBody>
                  <a:tcPr marL="9525" marR="9525" marT="9525" marB="0" anchor="ctr"/>
                </a:tc>
                <a:tc>
                  <a:txBody>
                    <a:bodyPr/>
                    <a:lstStyle/>
                    <a:p>
                      <a:pPr algn="ctr" fontAlgn="b"/>
                      <a:r>
                        <a:rPr lang="en-US" sz="1100" b="0" i="0" u="none" strike="noStrike">
                          <a:solidFill>
                            <a:srgbClr val="000000"/>
                          </a:solidFill>
                          <a:effectLst/>
                          <a:latin typeface="Calibri"/>
                        </a:rPr>
                        <a:t>1.20</a:t>
                      </a:r>
                    </a:p>
                  </a:txBody>
                  <a:tcPr marL="9525" marR="9525" marT="9525" marB="0" anchor="ctr"/>
                </a:tc>
                <a:tc>
                  <a:txBody>
                    <a:bodyPr/>
                    <a:lstStyle/>
                    <a:p>
                      <a:pPr algn="ctr" fontAlgn="b"/>
                      <a:r>
                        <a:rPr lang="en-US" sz="1100" b="0" i="0" u="none" strike="noStrike" dirty="0">
                          <a:solidFill>
                            <a:srgbClr val="000000"/>
                          </a:solidFill>
                          <a:effectLst/>
                          <a:latin typeface="Calibri"/>
                        </a:rPr>
                        <a:t>0.78</a:t>
                      </a:r>
                    </a:p>
                  </a:txBody>
                  <a:tcPr marL="9525" marR="9525" marT="9525" marB="0" anchor="ctr"/>
                </a:tc>
                <a:tc>
                  <a:txBody>
                    <a:bodyPr/>
                    <a:lstStyle/>
                    <a:p>
                      <a:pPr algn="ctr" fontAlgn="b"/>
                      <a:r>
                        <a:rPr lang="en-US" sz="1100" b="0" i="0" u="none" strike="noStrike">
                          <a:solidFill>
                            <a:srgbClr val="000000"/>
                          </a:solidFill>
                          <a:effectLst/>
                          <a:latin typeface="Calibri"/>
                        </a:rPr>
                        <a:t>0.22</a:t>
                      </a:r>
                    </a:p>
                  </a:txBody>
                  <a:tcPr marL="9525" marR="9525" marT="9525" marB="0" anchor="ctr"/>
                </a:tc>
                <a:tc>
                  <a:txBody>
                    <a:bodyPr/>
                    <a:lstStyle/>
                    <a:p>
                      <a:pPr algn="ctr" fontAlgn="b"/>
                      <a:r>
                        <a:rPr lang="en-US" sz="1100" b="0" i="0" u="none" strike="noStrike">
                          <a:solidFill>
                            <a:srgbClr val="000000"/>
                          </a:solidFill>
                          <a:effectLst/>
                          <a:latin typeface="Calibri"/>
                        </a:rPr>
                        <a:t>0.60</a:t>
                      </a:r>
                    </a:p>
                  </a:txBody>
                  <a:tcPr marL="9525" marR="9525" marT="9525" marB="0" anchor="ctr"/>
                </a:tc>
                <a:tc>
                  <a:txBody>
                    <a:bodyPr/>
                    <a:lstStyle/>
                    <a:p>
                      <a:pPr algn="ctr" fontAlgn="b"/>
                      <a:r>
                        <a:rPr lang="en-US" sz="1100" b="0" i="0" u="none" strike="noStrike">
                          <a:solidFill>
                            <a:srgbClr val="000000"/>
                          </a:solidFill>
                          <a:effectLst/>
                          <a:latin typeface="Calibri"/>
                        </a:rPr>
                        <a:t>0.54</a:t>
                      </a:r>
                    </a:p>
                  </a:txBody>
                  <a:tcPr marL="9525" marR="9525" marT="9525" marB="0" anchor="ctr"/>
                </a:tc>
                <a:tc>
                  <a:txBody>
                    <a:bodyPr/>
                    <a:lstStyle/>
                    <a:p>
                      <a:pPr algn="ctr" fontAlgn="b"/>
                      <a:r>
                        <a:rPr lang="en-US" sz="1100" b="0" i="0" u="none" strike="noStrike" dirty="0">
                          <a:solidFill>
                            <a:srgbClr val="000000"/>
                          </a:solidFill>
                          <a:effectLst/>
                          <a:latin typeface="Calibri"/>
                        </a:rPr>
                        <a:t>0.33</a:t>
                      </a:r>
                    </a:p>
                  </a:txBody>
                  <a:tcPr marL="9525" marR="9525" marT="9525" marB="0" anchor="ctr"/>
                </a:tc>
                <a:tc>
                  <a:txBody>
                    <a:bodyPr/>
                    <a:lstStyle/>
                    <a:p>
                      <a:pPr algn="ctr" fontAlgn="b"/>
                      <a:r>
                        <a:rPr lang="en-US" sz="1100" b="0" i="0" u="none" strike="noStrike" dirty="0" smtClean="0">
                          <a:solidFill>
                            <a:srgbClr val="000000"/>
                          </a:solidFill>
                          <a:effectLst/>
                          <a:latin typeface="Calibri"/>
                        </a:rPr>
                        <a:t>0.3</a:t>
                      </a:r>
                      <a:endParaRPr lang="en-US" sz="1100" b="0" i="0" u="none" strike="noStrike" dirty="0">
                        <a:solidFill>
                          <a:srgbClr val="000000"/>
                        </a:solidFill>
                        <a:effectLst/>
                        <a:latin typeface="Calibri"/>
                      </a:endParaRPr>
                    </a:p>
                  </a:txBody>
                  <a:tcPr marL="9525" marR="9525" marT="9525" marB="0" anchor="ctr">
                    <a:solidFill>
                      <a:srgbClr val="FACDBF"/>
                    </a:solidFill>
                  </a:tcPr>
                </a:tc>
                <a:tc>
                  <a:txBody>
                    <a:bodyPr/>
                    <a:lstStyle/>
                    <a:p>
                      <a:pPr algn="ctr" fontAlgn="b"/>
                      <a:r>
                        <a:rPr lang="en-US" sz="1100" b="0" i="0" u="none" strike="noStrike" dirty="0" smtClean="0">
                          <a:solidFill>
                            <a:srgbClr val="000000"/>
                          </a:solidFill>
                          <a:effectLst/>
                          <a:latin typeface="Calibri"/>
                        </a:rPr>
                        <a:t>0.2</a:t>
                      </a:r>
                      <a:endParaRPr lang="en-US" sz="1100" b="0" i="0" u="none" strike="noStrike" dirty="0">
                        <a:solidFill>
                          <a:srgbClr val="000000"/>
                        </a:solidFill>
                        <a:effectLst/>
                        <a:latin typeface="Calibri"/>
                      </a:endParaRPr>
                    </a:p>
                  </a:txBody>
                  <a:tcPr marL="9525" marR="9525" marT="9525" marB="0" anchor="ctr">
                    <a:solidFill>
                      <a:srgbClr val="FACDBF"/>
                    </a:solidFill>
                  </a:tcPr>
                </a:tc>
              </a:tr>
              <a:tr h="268434">
                <a:tc>
                  <a:txBody>
                    <a:bodyPr/>
                    <a:lstStyle/>
                    <a:p>
                      <a:pPr marL="0" algn="l" defTabSz="914377" rtl="0" eaLnBrk="1" fontAlgn="b" latinLnBrk="0" hangingPunct="1"/>
                      <a:r>
                        <a:rPr lang="en-US" sz="1400" b="0" kern="1200" dirty="0">
                          <a:solidFill>
                            <a:schemeClr val="tx1"/>
                          </a:solidFill>
                          <a:latin typeface="+mn-lt"/>
                          <a:ea typeface="+mn-ea"/>
                          <a:cs typeface="+mn-cs"/>
                        </a:rPr>
                        <a:t>FSP Manager</a:t>
                      </a:r>
                    </a:p>
                  </a:txBody>
                  <a:tcPr marL="9525" marR="9525" marT="9525" marB="0" anchor="b"/>
                </a:tc>
                <a:tc>
                  <a:txBody>
                    <a:bodyPr/>
                    <a:lstStyle/>
                    <a:p>
                      <a:pPr algn="ctr" fontAlgn="b"/>
                      <a:r>
                        <a:rPr lang="en-US" sz="1100" b="0" i="0" u="none" strike="noStrike">
                          <a:solidFill>
                            <a:srgbClr val="000000"/>
                          </a:solidFill>
                          <a:effectLst/>
                          <a:latin typeface="Calibri"/>
                        </a:rPr>
                        <a:t>0.01</a:t>
                      </a:r>
                    </a:p>
                  </a:txBody>
                  <a:tcPr marL="9525" marR="9525" marT="9525" marB="0" anchor="ctr"/>
                </a:tc>
                <a:tc>
                  <a:txBody>
                    <a:bodyPr/>
                    <a:lstStyle/>
                    <a:p>
                      <a:pPr algn="ctr" fontAlgn="b"/>
                      <a:r>
                        <a:rPr lang="en-US" sz="1100" b="0" i="0" u="none" strike="noStrike">
                          <a:solidFill>
                            <a:srgbClr val="000000"/>
                          </a:solidFill>
                          <a:effectLst/>
                          <a:latin typeface="Calibri"/>
                        </a:rPr>
                        <a:t>0.01</a:t>
                      </a:r>
                    </a:p>
                  </a:txBody>
                  <a:tcPr marL="9525" marR="9525" marT="9525" marB="0" anchor="ctr"/>
                </a:tc>
                <a:tc>
                  <a:txBody>
                    <a:bodyPr/>
                    <a:lstStyle/>
                    <a:p>
                      <a:pPr algn="ctr" fontAlgn="b"/>
                      <a:r>
                        <a:rPr lang="en-US" sz="1100" b="0" i="0" u="none" strike="noStrike" dirty="0">
                          <a:solidFill>
                            <a:srgbClr val="000000"/>
                          </a:solidFill>
                          <a:effectLst/>
                          <a:latin typeface="Calibri"/>
                        </a:rPr>
                        <a:t>0.09</a:t>
                      </a:r>
                    </a:p>
                  </a:txBody>
                  <a:tcPr marL="9525" marR="9525" marT="9525" marB="0" anchor="ctr"/>
                </a:tc>
                <a:tc>
                  <a:txBody>
                    <a:bodyPr/>
                    <a:lstStyle/>
                    <a:p>
                      <a:pPr algn="ctr" fontAlgn="b"/>
                      <a:r>
                        <a:rPr lang="en-US" sz="1100" b="0" i="0" u="none" strike="noStrike">
                          <a:solidFill>
                            <a:srgbClr val="000000"/>
                          </a:solidFill>
                          <a:effectLst/>
                          <a:latin typeface="Calibri"/>
                        </a:rPr>
                        <a:t>0.05</a:t>
                      </a:r>
                    </a:p>
                  </a:txBody>
                  <a:tcPr marL="9525" marR="9525" marT="9525" marB="0" anchor="ctr"/>
                </a:tc>
                <a:tc>
                  <a:txBody>
                    <a:bodyPr/>
                    <a:lstStyle/>
                    <a:p>
                      <a:pPr algn="ctr" fontAlgn="b"/>
                      <a:r>
                        <a:rPr lang="en-US" sz="1100" b="0" i="0" u="none" strike="noStrike">
                          <a:solidFill>
                            <a:srgbClr val="000000"/>
                          </a:solidFill>
                          <a:effectLst/>
                          <a:latin typeface="Calibri"/>
                        </a:rPr>
                        <a:t>0.04</a:t>
                      </a:r>
                    </a:p>
                  </a:txBody>
                  <a:tcPr marL="9525" marR="9525" marT="9525" marB="0" anchor="ctr"/>
                </a:tc>
                <a:tc>
                  <a:txBody>
                    <a:bodyPr/>
                    <a:lstStyle/>
                    <a:p>
                      <a:pPr algn="ctr" fontAlgn="b"/>
                      <a:r>
                        <a:rPr lang="en-US" sz="1100" b="0" i="0" u="none" strike="noStrike" dirty="0">
                          <a:solidFill>
                            <a:srgbClr val="000000"/>
                          </a:solidFill>
                          <a:effectLst/>
                          <a:latin typeface="Calibri"/>
                        </a:rPr>
                        <a:t>0.03</a:t>
                      </a:r>
                    </a:p>
                  </a:txBody>
                  <a:tcPr marL="9525" marR="9525" marT="9525" marB="0" anchor="ctr"/>
                </a:tc>
                <a:tc>
                  <a:txBody>
                    <a:bodyPr/>
                    <a:lstStyle/>
                    <a:p>
                      <a:pPr algn="ctr" fontAlgn="b"/>
                      <a:r>
                        <a:rPr lang="en-US" sz="1100" b="0" i="0" u="none" strike="noStrike" dirty="0">
                          <a:solidFill>
                            <a:srgbClr val="000000"/>
                          </a:solidFill>
                          <a:effectLst/>
                          <a:latin typeface="Calibri"/>
                        </a:rPr>
                        <a:t>0.10</a:t>
                      </a:r>
                    </a:p>
                  </a:txBody>
                  <a:tcPr marL="9525" marR="9525" marT="9525" marB="0" anchor="ctr"/>
                </a:tc>
                <a:tc>
                  <a:txBody>
                    <a:bodyPr/>
                    <a:lstStyle/>
                    <a:p>
                      <a:pPr algn="ctr" fontAlgn="b"/>
                      <a:r>
                        <a:rPr lang="en-US" sz="1100" b="0" i="0" u="none" strike="noStrike">
                          <a:solidFill>
                            <a:srgbClr val="000000"/>
                          </a:solidFill>
                          <a:effectLst/>
                          <a:latin typeface="Calibri"/>
                        </a:rPr>
                        <a:t>0.16</a:t>
                      </a:r>
                    </a:p>
                  </a:txBody>
                  <a:tcPr marL="9525" marR="9525" marT="9525" marB="0" anchor="ctr"/>
                </a:tc>
                <a:tc>
                  <a:txBody>
                    <a:bodyPr/>
                    <a:lstStyle/>
                    <a:p>
                      <a:pPr algn="ctr" fontAlgn="b"/>
                      <a:r>
                        <a:rPr lang="en-US" sz="1100" b="0" i="0" u="none" strike="noStrike" dirty="0">
                          <a:solidFill>
                            <a:srgbClr val="000000"/>
                          </a:solidFill>
                          <a:effectLst/>
                          <a:latin typeface="Calibri"/>
                        </a:rPr>
                        <a:t>0.03</a:t>
                      </a:r>
                    </a:p>
                  </a:txBody>
                  <a:tcPr marL="9525" marR="9525" marT="9525" marB="0" anchor="ctr"/>
                </a:tc>
                <a:tc>
                  <a:txBody>
                    <a:bodyPr/>
                    <a:lstStyle/>
                    <a:p>
                      <a:pPr algn="ctr" fontAlgn="b"/>
                      <a:r>
                        <a:rPr lang="en-US" sz="1100" b="0" i="0" u="none" strike="noStrike" dirty="0">
                          <a:solidFill>
                            <a:srgbClr val="000000"/>
                          </a:solidFill>
                          <a:effectLst/>
                          <a:latin typeface="Calibri"/>
                        </a:rPr>
                        <a:t>0.08</a:t>
                      </a:r>
                    </a:p>
                  </a:txBody>
                  <a:tcPr marL="9525" marR="9525" marT="9525" marB="0" anchor="ctr"/>
                </a:tc>
                <a:tc>
                  <a:txBody>
                    <a:bodyPr/>
                    <a:lstStyle/>
                    <a:p>
                      <a:pPr algn="ctr" fontAlgn="b"/>
                      <a:r>
                        <a:rPr lang="en-US" sz="1100" b="0" i="0" u="none" strike="noStrike" dirty="0">
                          <a:solidFill>
                            <a:srgbClr val="000000"/>
                          </a:solidFill>
                          <a:effectLst/>
                          <a:latin typeface="Calibri"/>
                        </a:rPr>
                        <a:t>0.10</a:t>
                      </a:r>
                    </a:p>
                  </a:txBody>
                  <a:tcPr marL="9525" marR="9525" marT="9525" marB="0" anchor="ctr"/>
                </a:tc>
                <a:tc>
                  <a:txBody>
                    <a:bodyPr/>
                    <a:lstStyle/>
                    <a:p>
                      <a:pPr algn="ctr" fontAlgn="b"/>
                      <a:r>
                        <a:rPr lang="en-US" sz="1100" b="0" i="0" u="none" strike="noStrike" dirty="0">
                          <a:solidFill>
                            <a:srgbClr val="000000"/>
                          </a:solidFill>
                          <a:effectLst/>
                          <a:latin typeface="Calibri"/>
                        </a:rPr>
                        <a:t>0.08</a:t>
                      </a:r>
                    </a:p>
                  </a:txBody>
                  <a:tcPr marL="9525" marR="9525" marT="9525" marB="0" anchor="ctr"/>
                </a:tc>
                <a:tc>
                  <a:txBody>
                    <a:bodyPr/>
                    <a:lstStyle/>
                    <a:p>
                      <a:pPr algn="ctr" fontAlgn="b"/>
                      <a:endParaRPr lang="en-US" sz="1100" b="0" i="0" u="none" strike="noStrike" dirty="0">
                        <a:solidFill>
                          <a:srgbClr val="000000"/>
                        </a:solidFill>
                        <a:effectLst/>
                        <a:latin typeface="Calibri"/>
                      </a:endParaRPr>
                    </a:p>
                  </a:txBody>
                  <a:tcPr marL="9525" marR="9525" marT="9525" marB="0" anchor="ctr">
                    <a:solidFill>
                      <a:srgbClr val="FACDBF"/>
                    </a:solidFill>
                  </a:tcPr>
                </a:tc>
                <a:tc>
                  <a:txBody>
                    <a:bodyPr/>
                    <a:lstStyle/>
                    <a:p>
                      <a:pPr algn="ctr" fontAlgn="b"/>
                      <a:r>
                        <a:rPr lang="en-US" sz="1100" b="0" i="0" u="none" strike="noStrike" dirty="0" smtClean="0">
                          <a:solidFill>
                            <a:srgbClr val="000000"/>
                          </a:solidFill>
                          <a:effectLst/>
                          <a:latin typeface="Calibri"/>
                        </a:rPr>
                        <a:t>0.1</a:t>
                      </a:r>
                      <a:endParaRPr lang="en-US" sz="1100" b="0" i="0" u="none" strike="noStrike" dirty="0">
                        <a:solidFill>
                          <a:srgbClr val="000000"/>
                        </a:solidFill>
                        <a:effectLst/>
                        <a:latin typeface="Calibri"/>
                      </a:endParaRPr>
                    </a:p>
                  </a:txBody>
                  <a:tcPr marL="9525" marR="9525" marT="9525" marB="0" anchor="ctr">
                    <a:solidFill>
                      <a:srgbClr val="FACDBF"/>
                    </a:solidFill>
                  </a:tcPr>
                </a:tc>
              </a:tr>
              <a:tr h="204717">
                <a:tc>
                  <a:txBody>
                    <a:bodyPr/>
                    <a:lstStyle/>
                    <a:p>
                      <a:pPr marL="0" algn="l" defTabSz="914377" rtl="0" eaLnBrk="1" fontAlgn="b" latinLnBrk="0" hangingPunct="1"/>
                      <a:r>
                        <a:rPr lang="en-US" sz="1400" b="0" kern="1200" dirty="0">
                          <a:solidFill>
                            <a:schemeClr val="tx1"/>
                          </a:solidFill>
                          <a:latin typeface="+mn-lt"/>
                          <a:ea typeface="+mn-ea"/>
                          <a:cs typeface="+mn-cs"/>
                        </a:rPr>
                        <a:t>Statistical Consultant</a:t>
                      </a:r>
                    </a:p>
                  </a:txBody>
                  <a:tcPr marL="9525" marR="9525" marT="9525" marB="0" anchor="b"/>
                </a:tc>
                <a:tc>
                  <a:txBody>
                    <a:bodyPr/>
                    <a:lstStyle/>
                    <a:p>
                      <a:pPr algn="ctr" fontAlgn="b"/>
                      <a:r>
                        <a:rPr lang="en-US" sz="1100" b="0" i="0" u="none" strike="noStrike">
                          <a:solidFill>
                            <a:srgbClr val="000000"/>
                          </a:solidFill>
                          <a:effectLst/>
                          <a:latin typeface="Calibri"/>
                        </a:rPr>
                        <a:t>0.02</a:t>
                      </a:r>
                    </a:p>
                  </a:txBody>
                  <a:tcPr marL="9525" marR="9525" marT="9525" marB="0" anchor="ctr"/>
                </a:tc>
                <a:tc>
                  <a:txBody>
                    <a:bodyPr/>
                    <a:lstStyle/>
                    <a:p>
                      <a:pPr algn="ctr" fontAlgn="b"/>
                      <a:r>
                        <a:rPr lang="en-US" sz="1100" b="0" i="0" u="none" strike="noStrike">
                          <a:solidFill>
                            <a:srgbClr val="000000"/>
                          </a:solidFill>
                          <a:effectLst/>
                          <a:latin typeface="Calibri"/>
                        </a:rPr>
                        <a:t>0.01</a:t>
                      </a:r>
                    </a:p>
                  </a:txBody>
                  <a:tcPr marL="9525" marR="9525" marT="9525" marB="0" anchor="ctr"/>
                </a:tc>
                <a:tc>
                  <a:txBody>
                    <a:bodyPr/>
                    <a:lstStyle/>
                    <a:p>
                      <a:pPr algn="ctr" fontAlgn="b"/>
                      <a:r>
                        <a:rPr lang="en-US" sz="1100" b="0" i="0" u="none" strike="noStrike">
                          <a:solidFill>
                            <a:srgbClr val="000000"/>
                          </a:solidFill>
                          <a:effectLst/>
                          <a:latin typeface="Calibri"/>
                        </a:rPr>
                        <a:t>0.08</a:t>
                      </a:r>
                    </a:p>
                  </a:txBody>
                  <a:tcPr marL="9525" marR="9525" marT="9525" marB="0" anchor="ctr"/>
                </a:tc>
                <a:tc>
                  <a:txBody>
                    <a:bodyPr/>
                    <a:lstStyle/>
                    <a:p>
                      <a:pPr algn="ctr" fontAlgn="b"/>
                      <a:r>
                        <a:rPr lang="en-US" sz="1100" b="0" i="0" u="none" strike="noStrike">
                          <a:solidFill>
                            <a:srgbClr val="000000"/>
                          </a:solidFill>
                          <a:effectLst/>
                          <a:latin typeface="Calibri"/>
                        </a:rPr>
                        <a:t>0.04</a:t>
                      </a:r>
                    </a:p>
                  </a:txBody>
                  <a:tcPr marL="9525" marR="9525" marT="9525" marB="0" anchor="ctr"/>
                </a:tc>
                <a:tc>
                  <a:txBody>
                    <a:bodyPr/>
                    <a:lstStyle/>
                    <a:p>
                      <a:pPr algn="ctr" fontAlgn="b"/>
                      <a:r>
                        <a:rPr lang="en-US" sz="1100" b="0" i="0" u="none" strike="noStrike">
                          <a:solidFill>
                            <a:srgbClr val="000000"/>
                          </a:solidFill>
                          <a:effectLst/>
                          <a:latin typeface="Calibri"/>
                        </a:rPr>
                        <a:t>0.04</a:t>
                      </a:r>
                    </a:p>
                  </a:txBody>
                  <a:tcPr marL="9525" marR="9525" marT="9525" marB="0" anchor="ctr"/>
                </a:tc>
                <a:tc>
                  <a:txBody>
                    <a:bodyPr/>
                    <a:lstStyle/>
                    <a:p>
                      <a:pPr algn="ctr" fontAlgn="b"/>
                      <a:r>
                        <a:rPr lang="en-US" sz="1100" b="0" i="0" u="none" strike="noStrike">
                          <a:solidFill>
                            <a:srgbClr val="000000"/>
                          </a:solidFill>
                          <a:effectLst/>
                          <a:latin typeface="Calibri"/>
                        </a:rPr>
                        <a:t>0.03</a:t>
                      </a:r>
                    </a:p>
                  </a:txBody>
                  <a:tcPr marL="9525" marR="9525" marT="9525" marB="0" anchor="ctr"/>
                </a:tc>
                <a:tc>
                  <a:txBody>
                    <a:bodyPr/>
                    <a:lstStyle/>
                    <a:p>
                      <a:pPr algn="ctr" fontAlgn="b"/>
                      <a:r>
                        <a:rPr lang="en-US" sz="1100" b="0" i="0" u="none" strike="noStrike">
                          <a:solidFill>
                            <a:srgbClr val="000000"/>
                          </a:solidFill>
                          <a:effectLst/>
                          <a:latin typeface="Calibri"/>
                        </a:rPr>
                        <a:t>0.26</a:t>
                      </a:r>
                    </a:p>
                  </a:txBody>
                  <a:tcPr marL="9525" marR="9525" marT="9525" marB="0" anchor="ctr"/>
                </a:tc>
                <a:tc>
                  <a:txBody>
                    <a:bodyPr/>
                    <a:lstStyle/>
                    <a:p>
                      <a:pPr algn="ctr" fontAlgn="b"/>
                      <a:r>
                        <a:rPr lang="en-US" sz="1100" b="0" i="0" u="none" strike="noStrike">
                          <a:solidFill>
                            <a:srgbClr val="000000"/>
                          </a:solidFill>
                          <a:effectLst/>
                          <a:latin typeface="Calibri"/>
                        </a:rPr>
                        <a:t>0.18</a:t>
                      </a:r>
                    </a:p>
                  </a:txBody>
                  <a:tcPr marL="9525" marR="9525" marT="9525" marB="0" anchor="ctr"/>
                </a:tc>
                <a:tc>
                  <a:txBody>
                    <a:bodyPr/>
                    <a:lstStyle/>
                    <a:p>
                      <a:pPr algn="ctr" fontAlgn="b"/>
                      <a:r>
                        <a:rPr lang="en-US" sz="1100" b="0" i="0" u="none" strike="noStrike" dirty="0">
                          <a:solidFill>
                            <a:srgbClr val="000000"/>
                          </a:solidFill>
                          <a:effectLst/>
                          <a:latin typeface="Calibri"/>
                        </a:rPr>
                        <a:t>0.04</a:t>
                      </a:r>
                    </a:p>
                  </a:txBody>
                  <a:tcPr marL="9525" marR="9525" marT="9525" marB="0" anchor="ctr"/>
                </a:tc>
                <a:tc>
                  <a:txBody>
                    <a:bodyPr/>
                    <a:lstStyle/>
                    <a:p>
                      <a:pPr algn="ctr" fontAlgn="b"/>
                      <a:r>
                        <a:rPr lang="en-US" sz="1100" b="0" i="0" u="none" strike="noStrike" dirty="0">
                          <a:solidFill>
                            <a:srgbClr val="000000"/>
                          </a:solidFill>
                          <a:effectLst/>
                          <a:latin typeface="Calibri"/>
                        </a:rPr>
                        <a:t>0.13</a:t>
                      </a:r>
                    </a:p>
                  </a:txBody>
                  <a:tcPr marL="9525" marR="9525" marT="9525" marB="0" anchor="ctr"/>
                </a:tc>
                <a:tc>
                  <a:txBody>
                    <a:bodyPr/>
                    <a:lstStyle/>
                    <a:p>
                      <a:pPr algn="ctr" fontAlgn="b"/>
                      <a:r>
                        <a:rPr lang="en-US" sz="1100" b="0" i="0" u="none" strike="noStrike" dirty="0">
                          <a:solidFill>
                            <a:srgbClr val="000000"/>
                          </a:solidFill>
                          <a:effectLst/>
                          <a:latin typeface="Calibri"/>
                        </a:rPr>
                        <a:t>0.11</a:t>
                      </a:r>
                    </a:p>
                  </a:txBody>
                  <a:tcPr marL="9525" marR="9525" marT="9525" marB="0" anchor="ctr"/>
                </a:tc>
                <a:tc>
                  <a:txBody>
                    <a:bodyPr/>
                    <a:lstStyle/>
                    <a:p>
                      <a:pPr algn="ctr" fontAlgn="b"/>
                      <a:r>
                        <a:rPr lang="en-US" sz="1100" b="0" i="0" u="none" strike="noStrike" dirty="0">
                          <a:solidFill>
                            <a:srgbClr val="000000"/>
                          </a:solidFill>
                          <a:effectLst/>
                          <a:latin typeface="Calibri"/>
                        </a:rPr>
                        <a:t>0.06</a:t>
                      </a:r>
                    </a:p>
                  </a:txBody>
                  <a:tcPr marL="9525" marR="9525" marT="9525" marB="0" anchor="ctr"/>
                </a:tc>
                <a:tc>
                  <a:txBody>
                    <a:bodyPr/>
                    <a:lstStyle/>
                    <a:p>
                      <a:pPr algn="ctr" fontAlgn="b"/>
                      <a:r>
                        <a:rPr lang="en-US" sz="1100" b="0" i="0" u="none" strike="noStrike" dirty="0" smtClean="0">
                          <a:solidFill>
                            <a:srgbClr val="000000"/>
                          </a:solidFill>
                          <a:effectLst/>
                          <a:latin typeface="Calibri"/>
                        </a:rPr>
                        <a:t>0.1</a:t>
                      </a:r>
                      <a:endParaRPr lang="en-US" sz="1100" b="0" i="0" u="none" strike="noStrike" dirty="0">
                        <a:solidFill>
                          <a:srgbClr val="000000"/>
                        </a:solidFill>
                        <a:effectLst/>
                        <a:latin typeface="Calibri"/>
                      </a:endParaRPr>
                    </a:p>
                  </a:txBody>
                  <a:tcPr marL="9525" marR="9525" marT="9525" marB="0" anchor="ctr">
                    <a:solidFill>
                      <a:srgbClr val="FACDBF"/>
                    </a:solidFill>
                  </a:tcPr>
                </a:tc>
                <a:tc>
                  <a:txBody>
                    <a:bodyPr/>
                    <a:lstStyle/>
                    <a:p>
                      <a:pPr algn="ctr" fontAlgn="b"/>
                      <a:endParaRPr lang="en-US" sz="1100" b="0" i="0" u="none" strike="noStrike" dirty="0">
                        <a:solidFill>
                          <a:srgbClr val="000000"/>
                        </a:solidFill>
                        <a:effectLst/>
                        <a:latin typeface="Calibri"/>
                      </a:endParaRPr>
                    </a:p>
                  </a:txBody>
                  <a:tcPr marL="9525" marR="9525" marT="9525" marB="0" anchor="ctr">
                    <a:solidFill>
                      <a:srgbClr val="FACDBF"/>
                    </a:solidFill>
                  </a:tcPr>
                </a:tc>
              </a:tr>
              <a:tr h="227492">
                <a:tc>
                  <a:txBody>
                    <a:bodyPr/>
                    <a:lstStyle/>
                    <a:p>
                      <a:pPr marL="0" algn="l" defTabSz="914377" rtl="0" eaLnBrk="1" fontAlgn="b" latinLnBrk="0" hangingPunct="1"/>
                      <a:r>
                        <a:rPr lang="en-US" sz="1400" b="0" kern="1200" dirty="0" smtClean="0">
                          <a:solidFill>
                            <a:schemeClr val="tx1"/>
                          </a:solidFill>
                          <a:latin typeface="+mn-lt"/>
                          <a:ea typeface="+mn-ea"/>
                          <a:cs typeface="+mn-cs"/>
                        </a:rPr>
                        <a:t>Total</a:t>
                      </a:r>
                      <a:endParaRPr lang="en-US" sz="1400" b="0" kern="1200" dirty="0">
                        <a:solidFill>
                          <a:schemeClr val="tx1"/>
                        </a:solidFill>
                        <a:latin typeface="+mn-lt"/>
                        <a:ea typeface="+mn-ea"/>
                        <a:cs typeface="+mn-cs"/>
                      </a:endParaRPr>
                    </a:p>
                  </a:txBody>
                  <a:tcPr/>
                </a:tc>
                <a:tc>
                  <a:txBody>
                    <a:bodyPr/>
                    <a:lstStyle/>
                    <a:p>
                      <a:pPr algn="ctr" fontAlgn="b"/>
                      <a:r>
                        <a:rPr lang="en-US" sz="1100" b="0" i="0" u="none" strike="noStrike">
                          <a:solidFill>
                            <a:srgbClr val="000000"/>
                          </a:solidFill>
                          <a:effectLst/>
                          <a:latin typeface="Calibri"/>
                        </a:rPr>
                        <a:t>0.13</a:t>
                      </a:r>
                    </a:p>
                  </a:txBody>
                  <a:tcPr marL="9525" marR="9525" marT="9525" marB="0" anchor="ctr"/>
                </a:tc>
                <a:tc>
                  <a:txBody>
                    <a:bodyPr/>
                    <a:lstStyle/>
                    <a:p>
                      <a:pPr algn="ctr" fontAlgn="b"/>
                      <a:r>
                        <a:rPr lang="en-US" sz="1100" b="0" i="0" u="none" strike="noStrike">
                          <a:solidFill>
                            <a:srgbClr val="000000"/>
                          </a:solidFill>
                          <a:effectLst/>
                          <a:latin typeface="Calibri"/>
                        </a:rPr>
                        <a:t>0.08</a:t>
                      </a:r>
                    </a:p>
                  </a:txBody>
                  <a:tcPr marL="9525" marR="9525" marT="9525" marB="0" anchor="ctr"/>
                </a:tc>
                <a:tc>
                  <a:txBody>
                    <a:bodyPr/>
                    <a:lstStyle/>
                    <a:p>
                      <a:pPr algn="ctr" fontAlgn="b"/>
                      <a:r>
                        <a:rPr lang="en-US" sz="1100" b="1" i="0" u="none" strike="noStrike" dirty="0">
                          <a:solidFill>
                            <a:schemeClr val="tx1"/>
                          </a:solidFill>
                          <a:effectLst/>
                          <a:latin typeface="Calibri"/>
                        </a:rPr>
                        <a:t>2.14</a:t>
                      </a:r>
                    </a:p>
                  </a:txBody>
                  <a:tcPr marL="9525" marR="9525" marT="9525" marB="0" anchor="ctr"/>
                </a:tc>
                <a:tc>
                  <a:txBody>
                    <a:bodyPr/>
                    <a:lstStyle/>
                    <a:p>
                      <a:pPr algn="ctr" fontAlgn="b"/>
                      <a:r>
                        <a:rPr lang="en-US" sz="1100" b="0" i="0" u="none" strike="noStrike">
                          <a:solidFill>
                            <a:srgbClr val="000000"/>
                          </a:solidFill>
                          <a:effectLst/>
                          <a:latin typeface="Calibri"/>
                        </a:rPr>
                        <a:t>0.94</a:t>
                      </a:r>
                    </a:p>
                  </a:txBody>
                  <a:tcPr marL="9525" marR="9525" marT="9525" marB="0" anchor="ctr"/>
                </a:tc>
                <a:tc>
                  <a:txBody>
                    <a:bodyPr/>
                    <a:lstStyle/>
                    <a:p>
                      <a:pPr algn="ctr" fontAlgn="b"/>
                      <a:r>
                        <a:rPr lang="en-US" sz="1100" b="0" i="0" u="none" strike="noStrike">
                          <a:solidFill>
                            <a:srgbClr val="000000"/>
                          </a:solidFill>
                          <a:effectLst/>
                          <a:latin typeface="Calibri"/>
                        </a:rPr>
                        <a:t>0.82</a:t>
                      </a:r>
                    </a:p>
                  </a:txBody>
                  <a:tcPr marL="9525" marR="9525" marT="9525" marB="0" anchor="ctr"/>
                </a:tc>
                <a:tc>
                  <a:txBody>
                    <a:bodyPr/>
                    <a:lstStyle/>
                    <a:p>
                      <a:pPr algn="ctr" fontAlgn="b"/>
                      <a:r>
                        <a:rPr lang="en-US" sz="1100" b="0" i="0" u="none" strike="noStrike">
                          <a:solidFill>
                            <a:srgbClr val="000000"/>
                          </a:solidFill>
                          <a:effectLst/>
                          <a:latin typeface="Calibri"/>
                        </a:rPr>
                        <a:t>0.66</a:t>
                      </a:r>
                    </a:p>
                  </a:txBody>
                  <a:tcPr marL="9525" marR="9525" marT="9525" marB="0" anchor="ctr"/>
                </a:tc>
                <a:tc>
                  <a:txBody>
                    <a:bodyPr/>
                    <a:lstStyle/>
                    <a:p>
                      <a:pPr algn="ctr" fontAlgn="b"/>
                      <a:r>
                        <a:rPr lang="en-US" sz="1100" b="1" i="0" u="none" strike="noStrike" dirty="0">
                          <a:solidFill>
                            <a:schemeClr val="tx1"/>
                          </a:solidFill>
                          <a:effectLst/>
                          <a:latin typeface="Calibri"/>
                        </a:rPr>
                        <a:t>5.39</a:t>
                      </a:r>
                    </a:p>
                  </a:txBody>
                  <a:tcPr marL="9525" marR="9525" marT="9525" marB="0" anchor="ctr"/>
                </a:tc>
                <a:tc>
                  <a:txBody>
                    <a:bodyPr/>
                    <a:lstStyle/>
                    <a:p>
                      <a:pPr algn="ctr" fontAlgn="b"/>
                      <a:r>
                        <a:rPr lang="en-US" sz="1100" b="1" i="0" u="none" strike="noStrike" dirty="0">
                          <a:solidFill>
                            <a:schemeClr val="tx1"/>
                          </a:solidFill>
                          <a:effectLst/>
                          <a:latin typeface="Calibri"/>
                        </a:rPr>
                        <a:t>3.58</a:t>
                      </a:r>
                    </a:p>
                  </a:txBody>
                  <a:tcPr marL="9525" marR="9525" marT="9525" marB="0" anchor="ctr"/>
                </a:tc>
                <a:tc>
                  <a:txBody>
                    <a:bodyPr/>
                    <a:lstStyle/>
                    <a:p>
                      <a:pPr algn="ctr" fontAlgn="b"/>
                      <a:r>
                        <a:rPr lang="en-US" sz="1100" b="1" i="0" u="none" strike="noStrike" dirty="0">
                          <a:solidFill>
                            <a:schemeClr val="tx1"/>
                          </a:solidFill>
                          <a:effectLst/>
                          <a:latin typeface="Calibri"/>
                        </a:rPr>
                        <a:t>0.83</a:t>
                      </a:r>
                    </a:p>
                  </a:txBody>
                  <a:tcPr marL="9525" marR="9525" marT="9525" marB="0" anchor="ctr"/>
                </a:tc>
                <a:tc>
                  <a:txBody>
                    <a:bodyPr/>
                    <a:lstStyle/>
                    <a:p>
                      <a:pPr algn="ctr" fontAlgn="b"/>
                      <a:r>
                        <a:rPr lang="en-US" sz="1100" b="0" i="0" u="none" strike="noStrike" dirty="0">
                          <a:solidFill>
                            <a:srgbClr val="000000"/>
                          </a:solidFill>
                          <a:effectLst/>
                          <a:latin typeface="Calibri"/>
                        </a:rPr>
                        <a:t>2.62</a:t>
                      </a:r>
                    </a:p>
                  </a:txBody>
                  <a:tcPr marL="9525" marR="9525" marT="9525" marB="0" anchor="ctr"/>
                </a:tc>
                <a:tc>
                  <a:txBody>
                    <a:bodyPr/>
                    <a:lstStyle/>
                    <a:p>
                      <a:pPr algn="ctr" fontAlgn="b"/>
                      <a:r>
                        <a:rPr lang="en-US" sz="1100" b="0" i="0" u="none" strike="noStrike" dirty="0">
                          <a:solidFill>
                            <a:srgbClr val="000000"/>
                          </a:solidFill>
                          <a:effectLst/>
                          <a:latin typeface="Calibri"/>
                        </a:rPr>
                        <a:t>2.43</a:t>
                      </a:r>
                    </a:p>
                  </a:txBody>
                  <a:tcPr marL="9525" marR="9525" marT="9525" marB="0" anchor="ctr"/>
                </a:tc>
                <a:tc>
                  <a:txBody>
                    <a:bodyPr/>
                    <a:lstStyle/>
                    <a:p>
                      <a:pPr algn="ctr" fontAlgn="b"/>
                      <a:r>
                        <a:rPr lang="en-US" sz="1100" b="0" i="0" u="none" strike="noStrike" dirty="0">
                          <a:solidFill>
                            <a:srgbClr val="000000"/>
                          </a:solidFill>
                          <a:effectLst/>
                          <a:latin typeface="Calibri"/>
                        </a:rPr>
                        <a:t>1.42</a:t>
                      </a:r>
                    </a:p>
                  </a:txBody>
                  <a:tcPr marL="9525" marR="9525" marT="9525" marB="0" anchor="ctr"/>
                </a:tc>
                <a:tc>
                  <a:txBody>
                    <a:bodyPr/>
                    <a:lstStyle/>
                    <a:p>
                      <a:pPr algn="ctr" fontAlgn="b"/>
                      <a:r>
                        <a:rPr lang="en-US" sz="1100" b="0" i="0" u="none" strike="noStrike" dirty="0" smtClean="0">
                          <a:solidFill>
                            <a:srgbClr val="000000"/>
                          </a:solidFill>
                          <a:effectLst/>
                          <a:latin typeface="Calibri"/>
                        </a:rPr>
                        <a:t>0.4</a:t>
                      </a:r>
                      <a:endParaRPr lang="en-US" sz="1100" b="0" i="0" u="none" strike="noStrike" dirty="0">
                        <a:solidFill>
                          <a:srgbClr val="000000"/>
                        </a:solidFill>
                        <a:effectLst/>
                        <a:latin typeface="Calibri"/>
                      </a:endParaRPr>
                    </a:p>
                  </a:txBody>
                  <a:tcPr marL="9525" marR="9525" marT="9525" marB="0" anchor="ctr">
                    <a:solidFill>
                      <a:srgbClr val="FACDBF"/>
                    </a:solidFill>
                  </a:tcPr>
                </a:tc>
                <a:tc>
                  <a:txBody>
                    <a:bodyPr/>
                    <a:lstStyle/>
                    <a:p>
                      <a:pPr algn="ctr" fontAlgn="b"/>
                      <a:r>
                        <a:rPr lang="en-US" sz="1100" b="0" i="0" u="none" strike="noStrike" dirty="0" smtClean="0">
                          <a:solidFill>
                            <a:srgbClr val="000000"/>
                          </a:solidFill>
                          <a:effectLst/>
                          <a:latin typeface="Calibri"/>
                        </a:rPr>
                        <a:t>1.8</a:t>
                      </a:r>
                      <a:endParaRPr lang="en-US" sz="1100" b="0" i="0" u="none" strike="noStrike" dirty="0">
                        <a:solidFill>
                          <a:srgbClr val="000000"/>
                        </a:solidFill>
                        <a:effectLst/>
                        <a:latin typeface="Calibri"/>
                      </a:endParaRPr>
                    </a:p>
                  </a:txBody>
                  <a:tcPr marL="9525" marR="9525" marT="9525" marB="0" anchor="ctr">
                    <a:solidFill>
                      <a:srgbClr val="FACDBF"/>
                    </a:solidFill>
                  </a:tcPr>
                </a:tc>
              </a:tr>
            </a:tbl>
          </a:graphicData>
        </a:graphic>
      </p:graphicFrame>
      <p:sp>
        <p:nvSpPr>
          <p:cNvPr id="4" name="TextBox 3"/>
          <p:cNvSpPr txBox="1"/>
          <p:nvPr/>
        </p:nvSpPr>
        <p:spPr>
          <a:xfrm>
            <a:off x="24774" y="2868551"/>
            <a:ext cx="5857411" cy="3970318"/>
          </a:xfrm>
          <a:prstGeom prst="rect">
            <a:avLst/>
          </a:prstGeom>
          <a:noFill/>
        </p:spPr>
        <p:txBody>
          <a:bodyPr wrap="square" rtlCol="0">
            <a:spAutoFit/>
          </a:bodyPr>
          <a:lstStyle/>
          <a:p>
            <a:r>
              <a:rPr lang="en-US" b="1" u="sng" dirty="0" smtClean="0"/>
              <a:t>Assumptions:</a:t>
            </a:r>
            <a:r>
              <a:rPr lang="en-US" dirty="0" smtClean="0"/>
              <a:t> </a:t>
            </a:r>
          </a:p>
          <a:p>
            <a:r>
              <a:rPr lang="en-US" dirty="0" smtClean="0"/>
              <a:t>1) Statistical Programming Lead will be from US and gradually few of his activities will be shifted to India</a:t>
            </a:r>
            <a:endParaRPr lang="en-US" dirty="0"/>
          </a:p>
          <a:p>
            <a:r>
              <a:rPr lang="en-US" dirty="0" smtClean="0"/>
              <a:t>2) Efficiency </a:t>
            </a:r>
            <a:r>
              <a:rPr lang="en-US" dirty="0" smtClean="0"/>
              <a:t>Multiple DMC and SAF09, </a:t>
            </a:r>
            <a:r>
              <a:rPr lang="en-US" dirty="0" smtClean="0"/>
              <a:t> </a:t>
            </a:r>
            <a:r>
              <a:rPr lang="en-US" dirty="0" smtClean="0"/>
              <a:t>BDR1 to IA (~40-70%) to BDR2 (~60-80%) to CSR (~60 - 85%)</a:t>
            </a:r>
          </a:p>
          <a:p>
            <a:endParaRPr lang="en-US" dirty="0" smtClean="0"/>
          </a:p>
          <a:p>
            <a:r>
              <a:rPr lang="en-US" b="1" u="sng" dirty="0" smtClean="0"/>
              <a:t>Ramp-UP and Ramp-Down: </a:t>
            </a:r>
            <a:r>
              <a:rPr lang="en-US" dirty="0" smtClean="0"/>
              <a:t>Avg. ~2.5, Peak ~7.5, Low ~1  </a:t>
            </a:r>
          </a:p>
          <a:p>
            <a:r>
              <a:rPr lang="en-US" dirty="0"/>
              <a:t>1) </a:t>
            </a:r>
            <a:r>
              <a:rPr lang="en-US" dirty="0" smtClean="0"/>
              <a:t>Pool of trained resources – Core + Flex</a:t>
            </a:r>
            <a:endParaRPr lang="en-US" dirty="0"/>
          </a:p>
          <a:p>
            <a:r>
              <a:rPr lang="en-US" dirty="0"/>
              <a:t>2) </a:t>
            </a:r>
            <a:r>
              <a:rPr lang="en-US" dirty="0" smtClean="0"/>
              <a:t>Negotiate with other projects during </a:t>
            </a:r>
            <a:r>
              <a:rPr lang="en-US" b="1" u="sng" dirty="0" smtClean="0"/>
              <a:t>Peak</a:t>
            </a:r>
            <a:r>
              <a:rPr lang="en-US" dirty="0" smtClean="0"/>
              <a:t> phase</a:t>
            </a:r>
          </a:p>
          <a:p>
            <a:r>
              <a:rPr lang="en-US" dirty="0" smtClean="0"/>
              <a:t>3) Offload few resources during </a:t>
            </a:r>
            <a:r>
              <a:rPr lang="en-US" b="1" u="sng" dirty="0" smtClean="0"/>
              <a:t>Lean</a:t>
            </a:r>
            <a:r>
              <a:rPr lang="en-US" dirty="0" smtClean="0"/>
              <a:t> phase with agreement on timeline for return</a:t>
            </a:r>
          </a:p>
          <a:p>
            <a:r>
              <a:rPr lang="en-US" dirty="0" smtClean="0"/>
              <a:t>4) Post “Interim Analysis” (Sep’2020), major work will be done from India</a:t>
            </a:r>
            <a:endParaRPr lang="en-US" dirty="0"/>
          </a:p>
          <a:p>
            <a:endParaRPr lang="en-US" dirty="0"/>
          </a:p>
        </p:txBody>
      </p:sp>
      <p:sp>
        <p:nvSpPr>
          <p:cNvPr id="8" name="Rectangle 7"/>
          <p:cNvSpPr/>
          <p:nvPr/>
        </p:nvSpPr>
        <p:spPr>
          <a:xfrm>
            <a:off x="84404" y="2504048"/>
            <a:ext cx="2982351" cy="422031"/>
          </a:xfrm>
          <a:prstGeom prst="rect">
            <a:avLst/>
          </a:prstGeom>
          <a:solidFill>
            <a:srgbClr val="FDC5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Assumptions &amp; Efficiencies</a:t>
            </a:r>
            <a:endParaRPr lang="en-US" b="1" dirty="0">
              <a:solidFill>
                <a:schemeClr val="tx1"/>
              </a:solidFill>
            </a:endParaRPr>
          </a:p>
        </p:txBody>
      </p:sp>
      <p:sp>
        <p:nvSpPr>
          <p:cNvPr id="9" name="TextBox 8"/>
          <p:cNvSpPr txBox="1"/>
          <p:nvPr/>
        </p:nvSpPr>
        <p:spPr>
          <a:xfrm>
            <a:off x="6291618" y="2870823"/>
            <a:ext cx="5870923" cy="3970318"/>
          </a:xfrm>
          <a:prstGeom prst="rect">
            <a:avLst/>
          </a:prstGeom>
          <a:noFill/>
        </p:spPr>
        <p:txBody>
          <a:bodyPr wrap="square" rtlCol="0">
            <a:spAutoFit/>
          </a:bodyPr>
          <a:lstStyle/>
          <a:p>
            <a:r>
              <a:rPr lang="en-US" b="1" u="sng" dirty="0" smtClean="0"/>
              <a:t>Potential FTE Reduction:</a:t>
            </a:r>
            <a:r>
              <a:rPr lang="en-US" dirty="0" smtClean="0"/>
              <a:t> </a:t>
            </a:r>
          </a:p>
          <a:p>
            <a:endParaRPr lang="en-US" dirty="0" smtClean="0"/>
          </a:p>
          <a:p>
            <a:endParaRPr lang="en-US" dirty="0"/>
          </a:p>
          <a:p>
            <a:endParaRPr lang="en-US" dirty="0" smtClean="0"/>
          </a:p>
          <a:p>
            <a:endParaRPr lang="en-US" dirty="0"/>
          </a:p>
          <a:p>
            <a:endParaRPr lang="en-US" dirty="0" smtClean="0"/>
          </a:p>
          <a:p>
            <a:r>
              <a:rPr lang="en-US" b="1" u="sng" dirty="0" smtClean="0"/>
              <a:t>Key Considerations:</a:t>
            </a:r>
            <a:endParaRPr lang="en-US" dirty="0" smtClean="0"/>
          </a:p>
          <a:p>
            <a:r>
              <a:rPr lang="en-US" dirty="0"/>
              <a:t>1) </a:t>
            </a:r>
            <a:r>
              <a:rPr lang="en-US" dirty="0" smtClean="0"/>
              <a:t>Automation (macro based) of regular deliverables  -SDTM, ADaM and TLFs</a:t>
            </a:r>
            <a:endParaRPr lang="en-US" dirty="0"/>
          </a:p>
          <a:p>
            <a:r>
              <a:rPr lang="en-US" dirty="0"/>
              <a:t>2) </a:t>
            </a:r>
            <a:r>
              <a:rPr lang="en-US" dirty="0" smtClean="0"/>
              <a:t>Automation for QC related activities…global macros, standards checks (log, counts) </a:t>
            </a:r>
            <a:r>
              <a:rPr lang="en-US" dirty="0" err="1" smtClean="0"/>
              <a:t>etc</a:t>
            </a:r>
            <a:r>
              <a:rPr lang="en-US" dirty="0" smtClean="0"/>
              <a:t>…</a:t>
            </a:r>
          </a:p>
          <a:p>
            <a:r>
              <a:rPr lang="en-US" dirty="0" smtClean="0"/>
              <a:t>3) Automation of standard tasks, DMC, narratives, patient profiles </a:t>
            </a:r>
            <a:r>
              <a:rPr lang="en-US" dirty="0" err="1" smtClean="0"/>
              <a:t>etc</a:t>
            </a:r>
            <a:r>
              <a:rPr lang="en-US" dirty="0" smtClean="0"/>
              <a:t>…</a:t>
            </a:r>
          </a:p>
          <a:p>
            <a:endParaRPr lang="en-US" dirty="0"/>
          </a:p>
        </p:txBody>
      </p:sp>
      <p:sp>
        <p:nvSpPr>
          <p:cNvPr id="10" name="Rectangle 9"/>
          <p:cNvSpPr/>
          <p:nvPr/>
        </p:nvSpPr>
        <p:spPr>
          <a:xfrm>
            <a:off x="6392052" y="2521560"/>
            <a:ext cx="2982351" cy="422031"/>
          </a:xfrm>
          <a:prstGeom prst="rect">
            <a:avLst/>
          </a:prstGeom>
          <a:solidFill>
            <a:srgbClr val="FDC5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Part 2 - Further Efficiencies</a:t>
            </a:r>
            <a:endParaRPr lang="en-US" b="1" dirty="0">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913544764"/>
              </p:ext>
            </p:extLst>
          </p:nvPr>
        </p:nvGraphicFramePr>
        <p:xfrm>
          <a:off x="6405700" y="3180283"/>
          <a:ext cx="5426911" cy="1245870"/>
        </p:xfrm>
        <a:graphic>
          <a:graphicData uri="http://schemas.openxmlformats.org/drawingml/2006/table">
            <a:tbl>
              <a:tblPr>
                <a:tableStyleId>{5C22544A-7EE6-4342-B048-85BDC9FD1C3A}</a:tableStyleId>
              </a:tblPr>
              <a:tblGrid>
                <a:gridCol w="2139000"/>
                <a:gridCol w="1020332"/>
                <a:gridCol w="975586"/>
                <a:gridCol w="1291993"/>
              </a:tblGrid>
              <a:tr h="190500">
                <a:tc>
                  <a:txBody>
                    <a:bodyPr/>
                    <a:lstStyle/>
                    <a:p>
                      <a:pPr algn="l" fontAlgn="b"/>
                      <a:r>
                        <a:rPr lang="en-US" sz="1300" b="1" u="none" strike="noStrike" dirty="0">
                          <a:effectLst/>
                        </a:rPr>
                        <a:t>Annual </a:t>
                      </a:r>
                      <a:r>
                        <a:rPr lang="en-US" sz="1300" b="1" u="none" strike="noStrike" dirty="0" smtClean="0">
                          <a:effectLst/>
                        </a:rPr>
                        <a:t>Avg. </a:t>
                      </a:r>
                      <a:r>
                        <a:rPr lang="en-US" sz="1300" b="1" u="none" strike="noStrike" dirty="0">
                          <a:effectLst/>
                        </a:rPr>
                        <a:t>FTE by Role</a:t>
                      </a:r>
                      <a:endParaRPr lang="en-US" sz="1300" b="1" i="0" u="none" strike="noStrike" dirty="0">
                        <a:solidFill>
                          <a:srgbClr val="000000"/>
                        </a:solidFill>
                        <a:effectLst/>
                        <a:latin typeface="Calibri"/>
                      </a:endParaRPr>
                    </a:p>
                  </a:txBody>
                  <a:tcPr marL="9525" marR="9525" marT="9525" marB="0" anchor="b"/>
                </a:tc>
                <a:tc>
                  <a:txBody>
                    <a:bodyPr/>
                    <a:lstStyle/>
                    <a:p>
                      <a:pPr algn="ctr" fontAlgn="b"/>
                      <a:r>
                        <a:rPr lang="en-US" sz="1300" b="1" u="sng" strike="noStrike">
                          <a:effectLst/>
                        </a:rPr>
                        <a:t>2019</a:t>
                      </a:r>
                      <a:endParaRPr lang="en-US" sz="1300" b="1" i="0" u="sng" strike="noStrike">
                        <a:solidFill>
                          <a:srgbClr val="000000"/>
                        </a:solidFill>
                        <a:effectLst/>
                        <a:latin typeface="Calibri"/>
                      </a:endParaRPr>
                    </a:p>
                  </a:txBody>
                  <a:tcPr marL="9525" marR="9525" marT="9525" marB="0" anchor="b"/>
                </a:tc>
                <a:tc>
                  <a:txBody>
                    <a:bodyPr/>
                    <a:lstStyle/>
                    <a:p>
                      <a:pPr algn="ctr" fontAlgn="b"/>
                      <a:r>
                        <a:rPr lang="en-US" sz="1300" b="1" u="sng" strike="noStrike">
                          <a:effectLst/>
                        </a:rPr>
                        <a:t>2020</a:t>
                      </a:r>
                      <a:endParaRPr lang="en-US" sz="1300" b="1" i="0" u="sng" strike="noStrike">
                        <a:solidFill>
                          <a:srgbClr val="000000"/>
                        </a:solidFill>
                        <a:effectLst/>
                        <a:latin typeface="Calibri"/>
                      </a:endParaRPr>
                    </a:p>
                  </a:txBody>
                  <a:tcPr marL="9525" marR="9525" marT="9525" marB="0" anchor="b"/>
                </a:tc>
                <a:tc>
                  <a:txBody>
                    <a:bodyPr/>
                    <a:lstStyle/>
                    <a:p>
                      <a:pPr algn="ctr" fontAlgn="b"/>
                      <a:r>
                        <a:rPr lang="en-US" sz="1300" b="1" u="sng" strike="noStrike" dirty="0">
                          <a:effectLst/>
                        </a:rPr>
                        <a:t>2021</a:t>
                      </a:r>
                      <a:endParaRPr lang="en-US" sz="1300" b="1" i="0" u="sng" strike="noStrike" dirty="0">
                        <a:solidFill>
                          <a:srgbClr val="000000"/>
                        </a:solidFill>
                        <a:effectLst/>
                        <a:latin typeface="Calibri"/>
                      </a:endParaRPr>
                    </a:p>
                  </a:txBody>
                  <a:tcPr marL="9525" marR="9525" marT="9525" marB="0" anchor="b"/>
                </a:tc>
              </a:tr>
              <a:tr h="190500">
                <a:tc>
                  <a:txBody>
                    <a:bodyPr/>
                    <a:lstStyle/>
                    <a:p>
                      <a:pPr algn="l" fontAlgn="b"/>
                      <a:r>
                        <a:rPr lang="en-US" sz="1300" u="none" strike="noStrike" dirty="0">
                          <a:effectLst/>
                        </a:rPr>
                        <a:t>Statistical Programmer</a:t>
                      </a:r>
                      <a:endParaRPr lang="en-US" sz="1300" b="0" i="0" u="none" strike="noStrike" dirty="0">
                        <a:solidFill>
                          <a:srgbClr val="000000"/>
                        </a:solidFill>
                        <a:effectLst/>
                        <a:latin typeface="Calibri"/>
                      </a:endParaRPr>
                    </a:p>
                  </a:txBody>
                  <a:tcPr marL="9525" marR="9525" marT="9525" marB="0" anchor="b"/>
                </a:tc>
                <a:tc>
                  <a:txBody>
                    <a:bodyPr/>
                    <a:lstStyle/>
                    <a:p>
                      <a:pPr algn="ctr" fontAlgn="b"/>
                      <a:r>
                        <a:rPr lang="en-US" sz="1300" b="0" i="0" u="none" strike="noStrike" dirty="0">
                          <a:solidFill>
                            <a:srgbClr val="000000"/>
                          </a:solidFill>
                          <a:effectLst/>
                          <a:latin typeface="Calibri"/>
                        </a:rPr>
                        <a:t>-0.05</a:t>
                      </a:r>
                    </a:p>
                  </a:txBody>
                  <a:tcPr marL="9525" marR="9525" marT="9525" marB="0" anchor="b"/>
                </a:tc>
                <a:tc>
                  <a:txBody>
                    <a:bodyPr/>
                    <a:lstStyle/>
                    <a:p>
                      <a:pPr algn="ctr" fontAlgn="b"/>
                      <a:r>
                        <a:rPr lang="en-US" sz="1300" b="0" i="0" u="none" strike="noStrike">
                          <a:solidFill>
                            <a:srgbClr val="000000"/>
                          </a:solidFill>
                          <a:effectLst/>
                          <a:latin typeface="Calibri"/>
                        </a:rPr>
                        <a:t>-0.45</a:t>
                      </a:r>
                    </a:p>
                  </a:txBody>
                  <a:tcPr marL="9525" marR="9525" marT="9525" marB="0" anchor="b"/>
                </a:tc>
                <a:tc>
                  <a:txBody>
                    <a:bodyPr/>
                    <a:lstStyle/>
                    <a:p>
                      <a:pPr algn="ctr" fontAlgn="b"/>
                      <a:r>
                        <a:rPr lang="en-US" sz="1300" b="0" i="0" u="none" strike="noStrike">
                          <a:solidFill>
                            <a:srgbClr val="000000"/>
                          </a:solidFill>
                          <a:effectLst/>
                          <a:latin typeface="Calibri"/>
                        </a:rPr>
                        <a:t>-0.3</a:t>
                      </a:r>
                    </a:p>
                  </a:txBody>
                  <a:tcPr marL="9525" marR="9525" marT="9525" marB="0" anchor="b"/>
                </a:tc>
              </a:tr>
              <a:tr h="190500">
                <a:tc>
                  <a:txBody>
                    <a:bodyPr/>
                    <a:lstStyle/>
                    <a:p>
                      <a:pPr algn="l" fontAlgn="b"/>
                      <a:r>
                        <a:rPr lang="en-US" sz="1300" u="none" strike="noStrike" dirty="0">
                          <a:effectLst/>
                        </a:rPr>
                        <a:t>Statistical Programmer Lead</a:t>
                      </a:r>
                      <a:endParaRPr lang="en-US" sz="1300" b="0" i="0" u="none" strike="noStrike" dirty="0">
                        <a:solidFill>
                          <a:srgbClr val="000000"/>
                        </a:solidFill>
                        <a:effectLst/>
                        <a:latin typeface="Calibri"/>
                      </a:endParaRPr>
                    </a:p>
                  </a:txBody>
                  <a:tcPr marL="9525" marR="9525" marT="9525" marB="0" anchor="b"/>
                </a:tc>
                <a:tc>
                  <a:txBody>
                    <a:bodyPr/>
                    <a:lstStyle/>
                    <a:p>
                      <a:pPr algn="ctr" fontAlgn="b"/>
                      <a:r>
                        <a:rPr lang="en-US" sz="1300" b="0" i="0" u="none" strike="noStrike" dirty="0">
                          <a:solidFill>
                            <a:srgbClr val="000000"/>
                          </a:solidFill>
                          <a:effectLst/>
                          <a:latin typeface="Calibri"/>
                        </a:rPr>
                        <a:t>-0.01</a:t>
                      </a:r>
                    </a:p>
                  </a:txBody>
                  <a:tcPr marL="9525" marR="9525" marT="9525" marB="0" anchor="b"/>
                </a:tc>
                <a:tc>
                  <a:txBody>
                    <a:bodyPr/>
                    <a:lstStyle/>
                    <a:p>
                      <a:pPr algn="ctr" fontAlgn="b"/>
                      <a:r>
                        <a:rPr lang="en-US" sz="1300" b="0" i="0" u="none" strike="noStrike" dirty="0">
                          <a:solidFill>
                            <a:srgbClr val="000000"/>
                          </a:solidFill>
                          <a:effectLst/>
                          <a:latin typeface="Calibri"/>
                        </a:rPr>
                        <a:t>-0.12</a:t>
                      </a:r>
                    </a:p>
                  </a:txBody>
                  <a:tcPr marL="9525" marR="9525" marT="9525" marB="0" anchor="b"/>
                </a:tc>
                <a:tc>
                  <a:txBody>
                    <a:bodyPr/>
                    <a:lstStyle/>
                    <a:p>
                      <a:pPr algn="ctr" fontAlgn="b"/>
                      <a:r>
                        <a:rPr lang="en-US" sz="1300" b="0" i="0" u="none" strike="noStrike">
                          <a:solidFill>
                            <a:srgbClr val="000000"/>
                          </a:solidFill>
                          <a:effectLst/>
                          <a:latin typeface="Calibri"/>
                        </a:rPr>
                        <a:t>-0.09</a:t>
                      </a:r>
                    </a:p>
                  </a:txBody>
                  <a:tcPr marL="9525" marR="9525" marT="9525" marB="0" anchor="b"/>
                </a:tc>
              </a:tr>
              <a:tr h="190500">
                <a:tc>
                  <a:txBody>
                    <a:bodyPr/>
                    <a:lstStyle/>
                    <a:p>
                      <a:pPr algn="l" fontAlgn="b"/>
                      <a:r>
                        <a:rPr lang="en-US" sz="1300" u="none" strike="noStrike" dirty="0">
                          <a:effectLst/>
                        </a:rPr>
                        <a:t>FSP Manager</a:t>
                      </a:r>
                      <a:endParaRPr lang="en-US" sz="1300" b="0" i="0" u="none" strike="noStrike" dirty="0">
                        <a:solidFill>
                          <a:srgbClr val="000000"/>
                        </a:solidFill>
                        <a:effectLst/>
                        <a:latin typeface="Calibri"/>
                      </a:endParaRPr>
                    </a:p>
                  </a:txBody>
                  <a:tcPr marL="9525" marR="9525" marT="9525" marB="0" anchor="b"/>
                </a:tc>
                <a:tc>
                  <a:txBody>
                    <a:bodyPr/>
                    <a:lstStyle/>
                    <a:p>
                      <a:pPr algn="ctr" fontAlgn="b"/>
                      <a:r>
                        <a:rPr lang="en-US" sz="1300" b="0" i="0" u="none" strike="noStrike">
                          <a:solidFill>
                            <a:srgbClr val="000000"/>
                          </a:solidFill>
                          <a:effectLst/>
                          <a:latin typeface="Calibri"/>
                        </a:rPr>
                        <a:t>0</a:t>
                      </a:r>
                    </a:p>
                  </a:txBody>
                  <a:tcPr marL="9525" marR="9525" marT="9525" marB="0" anchor="b"/>
                </a:tc>
                <a:tc>
                  <a:txBody>
                    <a:bodyPr/>
                    <a:lstStyle/>
                    <a:p>
                      <a:pPr algn="ctr" fontAlgn="b"/>
                      <a:r>
                        <a:rPr lang="en-US" sz="1300" b="0" i="0" u="none" strike="noStrike" dirty="0">
                          <a:solidFill>
                            <a:srgbClr val="000000"/>
                          </a:solidFill>
                          <a:effectLst/>
                          <a:latin typeface="Calibri"/>
                        </a:rPr>
                        <a:t>-0.01</a:t>
                      </a:r>
                    </a:p>
                  </a:txBody>
                  <a:tcPr marL="9525" marR="9525" marT="9525" marB="0" anchor="b"/>
                </a:tc>
                <a:tc>
                  <a:txBody>
                    <a:bodyPr/>
                    <a:lstStyle/>
                    <a:p>
                      <a:pPr algn="ctr" fontAlgn="b"/>
                      <a:r>
                        <a:rPr lang="en-US" sz="1300" b="0" i="0" u="none" strike="noStrike" dirty="0">
                          <a:solidFill>
                            <a:srgbClr val="000000"/>
                          </a:solidFill>
                          <a:effectLst/>
                          <a:latin typeface="Calibri"/>
                        </a:rPr>
                        <a:t>-0.02</a:t>
                      </a:r>
                    </a:p>
                  </a:txBody>
                  <a:tcPr marL="9525" marR="9525" marT="9525" marB="0" anchor="b"/>
                </a:tc>
              </a:tr>
              <a:tr h="190500">
                <a:tc>
                  <a:txBody>
                    <a:bodyPr/>
                    <a:lstStyle/>
                    <a:p>
                      <a:pPr algn="l" fontAlgn="b"/>
                      <a:r>
                        <a:rPr lang="en-US" sz="1300" u="none" strike="noStrike" dirty="0">
                          <a:effectLst/>
                        </a:rPr>
                        <a:t>Statistical Consultant</a:t>
                      </a:r>
                      <a:endParaRPr lang="en-US" sz="1300" b="0" i="0" u="none" strike="noStrike" dirty="0">
                        <a:solidFill>
                          <a:srgbClr val="000000"/>
                        </a:solidFill>
                        <a:effectLst/>
                        <a:latin typeface="Calibri"/>
                      </a:endParaRPr>
                    </a:p>
                  </a:txBody>
                  <a:tcPr marL="9525" marR="9525" marT="9525" marB="0" anchor="b"/>
                </a:tc>
                <a:tc>
                  <a:txBody>
                    <a:bodyPr/>
                    <a:lstStyle/>
                    <a:p>
                      <a:pPr algn="ctr" fontAlgn="b"/>
                      <a:r>
                        <a:rPr lang="en-US" sz="1300" b="0" i="0" u="none" strike="noStrike">
                          <a:solidFill>
                            <a:srgbClr val="000000"/>
                          </a:solidFill>
                          <a:effectLst/>
                          <a:latin typeface="Calibri"/>
                        </a:rPr>
                        <a:t>0</a:t>
                      </a:r>
                    </a:p>
                  </a:txBody>
                  <a:tcPr marL="9525" marR="9525" marT="9525" marB="0" anchor="b"/>
                </a:tc>
                <a:tc>
                  <a:txBody>
                    <a:bodyPr/>
                    <a:lstStyle/>
                    <a:p>
                      <a:pPr algn="ctr" fontAlgn="b"/>
                      <a:r>
                        <a:rPr lang="en-US" sz="1300" b="0" i="0" u="none" strike="noStrike">
                          <a:solidFill>
                            <a:srgbClr val="000000"/>
                          </a:solidFill>
                          <a:effectLst/>
                          <a:latin typeface="Calibri"/>
                        </a:rPr>
                        <a:t>0</a:t>
                      </a:r>
                    </a:p>
                  </a:txBody>
                  <a:tcPr marL="9525" marR="9525" marT="9525" marB="0" anchor="b"/>
                </a:tc>
                <a:tc>
                  <a:txBody>
                    <a:bodyPr/>
                    <a:lstStyle/>
                    <a:p>
                      <a:pPr algn="ctr" fontAlgn="b"/>
                      <a:r>
                        <a:rPr lang="en-US" sz="1300" b="0" i="0" u="none" strike="noStrike" dirty="0">
                          <a:solidFill>
                            <a:srgbClr val="000000"/>
                          </a:solidFill>
                          <a:effectLst/>
                          <a:latin typeface="Calibri"/>
                        </a:rPr>
                        <a:t>-0.01</a:t>
                      </a:r>
                    </a:p>
                  </a:txBody>
                  <a:tcPr marL="9525" marR="9525" marT="9525" marB="0" anchor="b"/>
                </a:tc>
              </a:tr>
              <a:tr h="200025">
                <a:tc>
                  <a:txBody>
                    <a:bodyPr/>
                    <a:lstStyle/>
                    <a:p>
                      <a:pPr algn="l" fontAlgn="b"/>
                      <a:r>
                        <a:rPr lang="en-US" sz="1300" u="none" strike="noStrike">
                          <a:effectLst/>
                        </a:rPr>
                        <a:t> </a:t>
                      </a:r>
                      <a:endParaRPr lang="en-US" sz="1300" b="0" i="0" u="none" strike="noStrike">
                        <a:solidFill>
                          <a:srgbClr val="000000"/>
                        </a:solidFill>
                        <a:effectLst/>
                        <a:latin typeface="Calibri"/>
                      </a:endParaRPr>
                    </a:p>
                  </a:txBody>
                  <a:tcPr marL="9525" marR="9525" marT="9525" marB="0" anchor="b"/>
                </a:tc>
                <a:tc>
                  <a:txBody>
                    <a:bodyPr/>
                    <a:lstStyle/>
                    <a:p>
                      <a:pPr algn="ctr" fontAlgn="b"/>
                      <a:r>
                        <a:rPr lang="en-US" sz="1300" b="0" i="0" u="none" strike="noStrike">
                          <a:solidFill>
                            <a:srgbClr val="000000"/>
                          </a:solidFill>
                          <a:effectLst/>
                          <a:latin typeface="Calibri"/>
                        </a:rPr>
                        <a:t>-0.06</a:t>
                      </a:r>
                    </a:p>
                  </a:txBody>
                  <a:tcPr marL="9525" marR="9525" marT="9525" marB="0" anchor="b"/>
                </a:tc>
                <a:tc>
                  <a:txBody>
                    <a:bodyPr/>
                    <a:lstStyle/>
                    <a:p>
                      <a:pPr algn="ctr" fontAlgn="b"/>
                      <a:r>
                        <a:rPr lang="en-US" sz="1300" b="0" i="0" u="none" strike="noStrike">
                          <a:solidFill>
                            <a:srgbClr val="000000"/>
                          </a:solidFill>
                          <a:effectLst/>
                          <a:latin typeface="Calibri"/>
                        </a:rPr>
                        <a:t>-0.58</a:t>
                      </a:r>
                    </a:p>
                  </a:txBody>
                  <a:tcPr marL="9525" marR="9525" marT="9525" marB="0" anchor="b"/>
                </a:tc>
                <a:tc>
                  <a:txBody>
                    <a:bodyPr/>
                    <a:lstStyle/>
                    <a:p>
                      <a:pPr algn="ctr" fontAlgn="b"/>
                      <a:r>
                        <a:rPr lang="en-US" sz="1300" b="0" i="0" u="none" strike="noStrike" dirty="0">
                          <a:solidFill>
                            <a:srgbClr val="000000"/>
                          </a:solidFill>
                          <a:effectLst/>
                          <a:latin typeface="Calibri"/>
                        </a:rPr>
                        <a:t>-0.42</a:t>
                      </a:r>
                    </a:p>
                  </a:txBody>
                  <a:tcPr marL="9525" marR="9525" marT="9525" marB="0" anchor="b"/>
                </a:tc>
              </a:tr>
            </a:tbl>
          </a:graphicData>
        </a:graphic>
      </p:graphicFrame>
      <p:sp>
        <p:nvSpPr>
          <p:cNvPr id="12" name="Rectangle 11"/>
          <p:cNvSpPr/>
          <p:nvPr/>
        </p:nvSpPr>
        <p:spPr>
          <a:xfrm>
            <a:off x="9483969" y="2519288"/>
            <a:ext cx="2342271" cy="42203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20% Cost Reduction</a:t>
            </a:r>
            <a:endParaRPr lang="en-US" b="1" dirty="0">
              <a:solidFill>
                <a:srgbClr val="FF0000"/>
              </a:solidFill>
            </a:endParaRPr>
          </a:p>
        </p:txBody>
      </p:sp>
    </p:spTree>
    <p:extLst>
      <p:ext uri="{BB962C8B-B14F-4D97-AF65-F5344CB8AC3E}">
        <p14:creationId xmlns:p14="http://schemas.microsoft.com/office/powerpoint/2010/main" val="80935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95" y="832516"/>
            <a:ext cx="5868537" cy="40260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Scope:</a:t>
            </a:r>
            <a:r>
              <a:rPr lang="en-US" dirty="0" smtClean="0">
                <a:solidFill>
                  <a:schemeClr val="tx1"/>
                </a:solidFill>
              </a:rPr>
              <a:t> The scope include following</a:t>
            </a:r>
          </a:p>
          <a:p>
            <a:endParaRPr lang="en-US" b="1" u="sng" dirty="0">
              <a:solidFill>
                <a:schemeClr val="tx1"/>
              </a:solidFill>
            </a:endParaRPr>
          </a:p>
          <a:p>
            <a:r>
              <a:rPr lang="en-US" b="1" u="sng" dirty="0" smtClean="0">
                <a:solidFill>
                  <a:schemeClr val="tx1"/>
                </a:solidFill>
              </a:rPr>
              <a:t>Activity Level Scope: </a:t>
            </a:r>
            <a:r>
              <a:rPr lang="en-US" dirty="0" smtClean="0">
                <a:solidFill>
                  <a:schemeClr val="tx1"/>
                </a:solidFill>
              </a:rPr>
              <a:t>SDTM and ADaM Pooling for 9 studies, Specification creation for pooling, Individual submission package for each study + package for pooled datasets, ISS / ISE TLFs. </a:t>
            </a:r>
          </a:p>
          <a:p>
            <a:r>
              <a:rPr lang="en-US" b="1" u="sng" dirty="0" smtClean="0">
                <a:solidFill>
                  <a:schemeClr val="tx1"/>
                </a:solidFill>
              </a:rPr>
              <a:t>Specific Task Level Scope: </a:t>
            </a:r>
            <a:r>
              <a:rPr lang="en-US" dirty="0" smtClean="0">
                <a:solidFill>
                  <a:schemeClr val="tx1"/>
                </a:solidFill>
              </a:rPr>
              <a:t>BIMO, RMP,  Rapid Response TLFs, </a:t>
            </a:r>
          </a:p>
          <a:p>
            <a:r>
              <a:rPr lang="en-US" dirty="0" smtClean="0">
                <a:solidFill>
                  <a:schemeClr val="tx1"/>
                </a:solidFill>
              </a:rPr>
              <a:t>Labelling, Publication and ADHOCS, FDA Day 80 updates and EMA Day 120 updates</a:t>
            </a:r>
            <a:endParaRPr lang="en-US" dirty="0">
              <a:solidFill>
                <a:schemeClr val="tx1"/>
              </a:solidFill>
            </a:endParaRPr>
          </a:p>
          <a:p>
            <a:endParaRPr lang="en-US" b="1" u="sng" dirty="0">
              <a:solidFill>
                <a:schemeClr val="tx1"/>
              </a:solidFill>
            </a:endParaRPr>
          </a:p>
          <a:p>
            <a:r>
              <a:rPr lang="en-US" dirty="0" smtClean="0">
                <a:solidFill>
                  <a:schemeClr val="tx1"/>
                </a:solidFill>
              </a:rPr>
              <a:t> </a:t>
            </a:r>
            <a:endParaRPr lang="en-US" b="1" u="sng" dirty="0">
              <a:solidFill>
                <a:schemeClr val="tx1"/>
              </a:solidFill>
            </a:endParaRPr>
          </a:p>
          <a:p>
            <a:endParaRPr lang="en-US" b="1" u="sng" dirty="0">
              <a:solidFill>
                <a:schemeClr val="tx1"/>
              </a:solidFill>
            </a:endParaRPr>
          </a:p>
        </p:txBody>
      </p:sp>
      <p:sp>
        <p:nvSpPr>
          <p:cNvPr id="8" name="Rectangle 7"/>
          <p:cNvSpPr/>
          <p:nvPr/>
        </p:nvSpPr>
        <p:spPr>
          <a:xfrm>
            <a:off x="6305272" y="807489"/>
            <a:ext cx="5868537" cy="40260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General Assumptions:</a:t>
            </a:r>
            <a:r>
              <a:rPr lang="en-US" dirty="0" smtClean="0">
                <a:solidFill>
                  <a:schemeClr val="tx1"/>
                </a:solidFill>
              </a:rPr>
              <a:t> TCS has considered following assumptions while defining efforts and efficiencies</a:t>
            </a:r>
          </a:p>
          <a:p>
            <a:endParaRPr lang="en-US" b="1" u="sng" dirty="0" smtClean="0">
              <a:solidFill>
                <a:schemeClr val="tx1"/>
              </a:solidFill>
            </a:endParaRPr>
          </a:p>
          <a:p>
            <a:pPr marL="342900" indent="-342900">
              <a:buAutoNum type="arabicParenR"/>
            </a:pPr>
            <a:r>
              <a:rPr lang="en-US" dirty="0" smtClean="0">
                <a:solidFill>
                  <a:schemeClr val="tx1"/>
                </a:solidFill>
              </a:rPr>
              <a:t>ISS / ISE – specs development + dataset programming and validation</a:t>
            </a:r>
          </a:p>
          <a:p>
            <a:pPr marL="342900" indent="-342900">
              <a:buAutoNum type="arabicParenR"/>
            </a:pPr>
            <a:r>
              <a:rPr lang="en-US" dirty="0" smtClean="0">
                <a:solidFill>
                  <a:schemeClr val="tx1"/>
                </a:solidFill>
              </a:rPr>
              <a:t>For BIMO outputs CSR datasets can be reused</a:t>
            </a:r>
          </a:p>
          <a:p>
            <a:pPr marL="342900" indent="-342900">
              <a:buAutoNum type="arabicParenR"/>
            </a:pPr>
            <a:r>
              <a:rPr lang="en-US" dirty="0" smtClean="0">
                <a:solidFill>
                  <a:schemeClr val="tx1"/>
                </a:solidFill>
              </a:rPr>
              <a:t>For RMP’s standard safety outputs are generated</a:t>
            </a:r>
          </a:p>
          <a:p>
            <a:pPr marL="342900" indent="-342900">
              <a:buAutoNum type="arabicParenR"/>
            </a:pPr>
            <a:r>
              <a:rPr lang="en-US" dirty="0" smtClean="0">
                <a:solidFill>
                  <a:schemeClr val="tx1"/>
                </a:solidFill>
              </a:rPr>
              <a:t>Quick turn around from Pfizer on queries raised </a:t>
            </a:r>
          </a:p>
          <a:p>
            <a:pPr marL="342900" indent="-342900">
              <a:buAutoNum type="arabicParenR"/>
            </a:pPr>
            <a:r>
              <a:rPr lang="en-US" dirty="0" smtClean="0">
                <a:solidFill>
                  <a:schemeClr val="tx1"/>
                </a:solidFill>
              </a:rPr>
              <a:t>Detailed metadata availability for all the 9 studies which are getting pooled for ISS/ISE.</a:t>
            </a:r>
          </a:p>
          <a:p>
            <a:pPr marL="342900" indent="-342900">
              <a:buAutoNum type="arabicParenR"/>
            </a:pPr>
            <a:r>
              <a:rPr lang="en-US" dirty="0" smtClean="0">
                <a:solidFill>
                  <a:schemeClr val="tx1"/>
                </a:solidFill>
              </a:rPr>
              <a:t>Medical coding standardized and completed across all 9 studies</a:t>
            </a:r>
          </a:p>
          <a:p>
            <a:pPr marL="342900" indent="-342900">
              <a:buAutoNum type="arabicParenR"/>
            </a:pPr>
            <a:r>
              <a:rPr lang="en-US" dirty="0" smtClean="0">
                <a:solidFill>
                  <a:schemeClr val="tx1"/>
                </a:solidFill>
              </a:rPr>
              <a:t>TCS to standardize Controlled Terminology across studies</a:t>
            </a:r>
          </a:p>
        </p:txBody>
      </p:sp>
      <p:sp>
        <p:nvSpPr>
          <p:cNvPr id="9" name="Title 1"/>
          <p:cNvSpPr>
            <a:spLocks noGrp="1"/>
          </p:cNvSpPr>
          <p:nvPr>
            <p:ph type="title"/>
          </p:nvPr>
        </p:nvSpPr>
        <p:spPr>
          <a:xfrm>
            <a:off x="1663" y="-11115"/>
            <a:ext cx="12192000" cy="703388"/>
          </a:xfrm>
          <a:noFill/>
        </p:spPr>
        <p:txBody>
          <a:bodyPr/>
          <a:lstStyle/>
          <a:p>
            <a:r>
              <a:rPr lang="en-US" dirty="0" smtClean="0"/>
              <a:t>Scenario 2 – Submission Scenario – FTE Estimation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10825226"/>
              </p:ext>
            </p:extLst>
          </p:nvPr>
        </p:nvGraphicFramePr>
        <p:xfrm>
          <a:off x="136487" y="3370750"/>
          <a:ext cx="3657592" cy="1468120"/>
        </p:xfrm>
        <a:graphic>
          <a:graphicData uri="http://schemas.openxmlformats.org/drawingml/2006/table">
            <a:tbl>
              <a:tblPr firstRow="1" bandRow="1">
                <a:tableStyleId>{5C22544A-7EE6-4342-B048-85BDC9FD1C3A}</a:tableStyleId>
              </a:tblPr>
              <a:tblGrid>
                <a:gridCol w="1570167"/>
                <a:gridCol w="1118434"/>
                <a:gridCol w="968991"/>
              </a:tblGrid>
              <a:tr h="370840">
                <a:tc>
                  <a:txBody>
                    <a:bodyPr/>
                    <a:lstStyle/>
                    <a:p>
                      <a:r>
                        <a:rPr lang="en-US" sz="1200" dirty="0" smtClean="0"/>
                        <a:t>Activity</a:t>
                      </a:r>
                      <a:endParaRPr lang="en-US" sz="1200" dirty="0"/>
                    </a:p>
                  </a:txBody>
                  <a:tcPr/>
                </a:tc>
                <a:tc>
                  <a:txBody>
                    <a:bodyPr/>
                    <a:lstStyle/>
                    <a:p>
                      <a:r>
                        <a:rPr lang="en-US" sz="1200" dirty="0" smtClean="0"/>
                        <a:t>Units Datasets</a:t>
                      </a:r>
                      <a:endParaRPr lang="en-US" sz="1200" dirty="0"/>
                    </a:p>
                  </a:txBody>
                  <a:tcPr/>
                </a:tc>
                <a:tc>
                  <a:txBody>
                    <a:bodyPr/>
                    <a:lstStyle/>
                    <a:p>
                      <a:r>
                        <a:rPr lang="en-US" sz="1200" dirty="0" smtClean="0"/>
                        <a:t>Units</a:t>
                      </a:r>
                      <a:r>
                        <a:rPr lang="en-US" sz="1200" baseline="0" dirty="0" smtClean="0"/>
                        <a:t> TLF</a:t>
                      </a:r>
                      <a:endParaRPr lang="en-US" sz="1200" dirty="0"/>
                    </a:p>
                  </a:txBody>
                  <a:tcPr/>
                </a:tc>
              </a:tr>
              <a:tr h="219674">
                <a:tc>
                  <a:txBody>
                    <a:bodyPr/>
                    <a:lstStyle/>
                    <a:p>
                      <a:r>
                        <a:rPr lang="en-US" sz="1200" dirty="0" smtClean="0"/>
                        <a:t>ISS / ISE</a:t>
                      </a:r>
                      <a:endParaRPr lang="en-US" sz="1200" dirty="0"/>
                    </a:p>
                  </a:txBody>
                  <a:tcPr/>
                </a:tc>
                <a:tc>
                  <a:txBody>
                    <a:bodyPr/>
                    <a:lstStyle/>
                    <a:p>
                      <a:r>
                        <a:rPr lang="en-US" sz="1200" dirty="0" smtClean="0"/>
                        <a:t>40 + 40</a:t>
                      </a:r>
                      <a:endParaRPr lang="en-US" sz="1200" dirty="0"/>
                    </a:p>
                  </a:txBody>
                  <a:tcPr/>
                </a:tc>
                <a:tc>
                  <a:txBody>
                    <a:bodyPr/>
                    <a:lstStyle/>
                    <a:p>
                      <a:r>
                        <a:rPr lang="en-US" sz="1200" dirty="0" smtClean="0"/>
                        <a:t>200</a:t>
                      </a:r>
                      <a:endParaRPr lang="en-US" sz="1200" dirty="0"/>
                    </a:p>
                  </a:txBody>
                  <a:tcPr/>
                </a:tc>
              </a:tr>
              <a:tr h="244240">
                <a:tc>
                  <a:txBody>
                    <a:bodyPr/>
                    <a:lstStyle/>
                    <a:p>
                      <a:r>
                        <a:rPr lang="en-US" sz="1200" dirty="0" smtClean="0"/>
                        <a:t>Rapid Response</a:t>
                      </a:r>
                      <a:endParaRPr lang="en-US" sz="1200" dirty="0"/>
                    </a:p>
                  </a:txBody>
                  <a:tcPr/>
                </a:tc>
                <a:tc>
                  <a:txBody>
                    <a:bodyPr/>
                    <a:lstStyle/>
                    <a:p>
                      <a:r>
                        <a:rPr lang="en-US" sz="1200" dirty="0" smtClean="0"/>
                        <a:t>0</a:t>
                      </a:r>
                      <a:endParaRPr lang="en-US" sz="1200" dirty="0"/>
                    </a:p>
                  </a:txBody>
                  <a:tcPr/>
                </a:tc>
                <a:tc>
                  <a:txBody>
                    <a:bodyPr/>
                    <a:lstStyle/>
                    <a:p>
                      <a:r>
                        <a:rPr lang="en-US" sz="1200" dirty="0" smtClean="0"/>
                        <a:t>1000</a:t>
                      </a:r>
                      <a:endParaRPr lang="en-US" sz="1200" dirty="0"/>
                    </a:p>
                  </a:txBody>
                  <a:tcPr/>
                </a:tc>
              </a:tr>
              <a:tr h="174636">
                <a:tc>
                  <a:txBody>
                    <a:bodyPr/>
                    <a:lstStyle/>
                    <a:p>
                      <a:r>
                        <a:rPr lang="en-US" sz="1200" dirty="0" smtClean="0"/>
                        <a:t>Publication &amp; </a:t>
                      </a:r>
                      <a:r>
                        <a:rPr lang="en-US" sz="1200" dirty="0" err="1" smtClean="0"/>
                        <a:t>Adhocs</a:t>
                      </a:r>
                      <a:endParaRPr lang="en-US" sz="1200" dirty="0"/>
                    </a:p>
                  </a:txBody>
                  <a:tcPr/>
                </a:tc>
                <a:tc>
                  <a:txBody>
                    <a:bodyPr/>
                    <a:lstStyle/>
                    <a:p>
                      <a:r>
                        <a:rPr lang="en-US" sz="1200" dirty="0" smtClean="0"/>
                        <a:t>30</a:t>
                      </a:r>
                      <a:endParaRPr lang="en-US" sz="1200" dirty="0"/>
                    </a:p>
                  </a:txBody>
                  <a:tcPr/>
                </a:tc>
                <a:tc>
                  <a:txBody>
                    <a:bodyPr/>
                    <a:lstStyle/>
                    <a:p>
                      <a:r>
                        <a:rPr lang="en-US" sz="1200" dirty="0" smtClean="0"/>
                        <a:t>30</a:t>
                      </a:r>
                      <a:endParaRPr lang="en-US" sz="1200" dirty="0"/>
                    </a:p>
                  </a:txBody>
                  <a:tcPr/>
                </a:tc>
              </a:tr>
              <a:tr h="145976">
                <a:tc>
                  <a:txBody>
                    <a:bodyPr/>
                    <a:lstStyle/>
                    <a:p>
                      <a:r>
                        <a:rPr lang="en-US" sz="1200" dirty="0" smtClean="0"/>
                        <a:t>BIOM / RMP</a:t>
                      </a:r>
                      <a:endParaRPr lang="en-US" sz="1200" dirty="0"/>
                    </a:p>
                  </a:txBody>
                  <a:tcPr/>
                </a:tc>
                <a:tc>
                  <a:txBody>
                    <a:bodyPr/>
                    <a:lstStyle/>
                    <a:p>
                      <a:r>
                        <a:rPr lang="en-US" sz="1200" dirty="0" smtClean="0"/>
                        <a:t>1/0</a:t>
                      </a:r>
                      <a:endParaRPr lang="en-US" sz="1200" dirty="0"/>
                    </a:p>
                  </a:txBody>
                  <a:tcPr/>
                </a:tc>
                <a:tc>
                  <a:txBody>
                    <a:bodyPr/>
                    <a:lstStyle/>
                    <a:p>
                      <a:r>
                        <a:rPr lang="en-US" sz="1200" dirty="0" smtClean="0"/>
                        <a:t>500 / 30</a:t>
                      </a:r>
                      <a:endParaRPr lang="en-US" sz="1200" dirty="0"/>
                    </a:p>
                  </a:txBody>
                  <a:tcPr/>
                </a:tc>
              </a:tr>
            </a:tbl>
          </a:graphicData>
        </a:graphic>
      </p:graphicFrame>
      <p:pic>
        <p:nvPicPr>
          <p:cNvPr id="4" name="Picture 3"/>
          <p:cNvPicPr>
            <a:picLocks noChangeAspect="1"/>
          </p:cNvPicPr>
          <p:nvPr/>
        </p:nvPicPr>
        <p:blipFill>
          <a:blip r:embed="rId2"/>
          <a:stretch>
            <a:fillRect/>
          </a:stretch>
        </p:blipFill>
        <p:spPr>
          <a:xfrm>
            <a:off x="221068" y="4833577"/>
            <a:ext cx="11952741" cy="2024424"/>
          </a:xfrm>
          <a:prstGeom prst="rect">
            <a:avLst/>
          </a:prstGeom>
        </p:spPr>
      </p:pic>
    </p:spTree>
    <p:extLst>
      <p:ext uri="{BB962C8B-B14F-4D97-AF65-F5344CB8AC3E}">
        <p14:creationId xmlns:p14="http://schemas.microsoft.com/office/powerpoint/2010/main" val="2682754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63" y="-11115"/>
            <a:ext cx="12192000" cy="703388"/>
          </a:xfrm>
          <a:noFill/>
        </p:spPr>
        <p:txBody>
          <a:bodyPr/>
          <a:lstStyle/>
          <a:p>
            <a:r>
              <a:rPr lang="en-US" dirty="0" smtClean="0"/>
              <a:t>Scenario 2 – </a:t>
            </a:r>
            <a:r>
              <a:rPr lang="en-US" dirty="0"/>
              <a:t>Submission Scenario – FTE Estimation</a:t>
            </a:r>
          </a:p>
        </p:txBody>
      </p:sp>
      <p:graphicFrame>
        <p:nvGraphicFramePr>
          <p:cNvPr id="3" name="Table 2"/>
          <p:cNvGraphicFramePr>
            <a:graphicFrameLocks noGrp="1"/>
          </p:cNvGraphicFramePr>
          <p:nvPr>
            <p:extLst>
              <p:ext uri="{D42A27DB-BD31-4B8C-83A1-F6EECF244321}">
                <p14:modId xmlns:p14="http://schemas.microsoft.com/office/powerpoint/2010/main" val="1707393317"/>
              </p:ext>
            </p:extLst>
          </p:nvPr>
        </p:nvGraphicFramePr>
        <p:xfrm>
          <a:off x="1378434" y="792486"/>
          <a:ext cx="9189944" cy="1645885"/>
        </p:xfrm>
        <a:graphic>
          <a:graphicData uri="http://schemas.openxmlformats.org/drawingml/2006/table">
            <a:tbl>
              <a:tblPr firstRow="1" bandRow="1">
                <a:tableStyleId>{5C22544A-7EE6-4342-B048-85BDC9FD1C3A}</a:tableStyleId>
              </a:tblPr>
              <a:tblGrid>
                <a:gridCol w="2173844"/>
                <a:gridCol w="701610"/>
                <a:gridCol w="701610"/>
                <a:gridCol w="701610"/>
                <a:gridCol w="701610"/>
                <a:gridCol w="701610"/>
                <a:gridCol w="701610"/>
                <a:gridCol w="701610"/>
                <a:gridCol w="701610"/>
                <a:gridCol w="701610"/>
                <a:gridCol w="701610"/>
              </a:tblGrid>
              <a:tr h="370840">
                <a:tc>
                  <a:txBody>
                    <a:bodyPr/>
                    <a:lstStyle/>
                    <a:p>
                      <a:r>
                        <a:rPr lang="en-US" sz="1600" dirty="0" smtClean="0">
                          <a:solidFill>
                            <a:schemeClr val="tx1"/>
                          </a:solidFill>
                        </a:rPr>
                        <a:t>Role</a:t>
                      </a:r>
                    </a:p>
                  </a:txBody>
                  <a:tcPr/>
                </a:tc>
                <a:tc>
                  <a:txBody>
                    <a:bodyPr/>
                    <a:lstStyle/>
                    <a:p>
                      <a:r>
                        <a:rPr lang="en-US" sz="1200" dirty="0" smtClean="0">
                          <a:solidFill>
                            <a:schemeClr val="tx1"/>
                          </a:solidFill>
                        </a:rPr>
                        <a:t>Q1’19</a:t>
                      </a:r>
                      <a:endParaRPr lang="en-US" sz="1200" dirty="0">
                        <a:solidFill>
                          <a:schemeClr val="tx1"/>
                        </a:solidFill>
                      </a:endParaRPr>
                    </a:p>
                  </a:txBody>
                  <a:tcPr/>
                </a:tc>
                <a:tc>
                  <a:txBody>
                    <a:bodyPr/>
                    <a:lstStyle/>
                    <a:p>
                      <a:r>
                        <a:rPr lang="en-US" sz="1200" dirty="0" smtClean="0">
                          <a:solidFill>
                            <a:schemeClr val="tx1"/>
                          </a:solidFill>
                        </a:rPr>
                        <a:t>Q2’19</a:t>
                      </a:r>
                      <a:endParaRPr lang="en-US" sz="1200" dirty="0">
                        <a:solidFill>
                          <a:schemeClr val="tx1"/>
                        </a:solidFill>
                      </a:endParaRPr>
                    </a:p>
                  </a:txBody>
                  <a:tcPr/>
                </a:tc>
                <a:tc>
                  <a:txBody>
                    <a:bodyPr/>
                    <a:lstStyle/>
                    <a:p>
                      <a:r>
                        <a:rPr lang="en-US" sz="1200" dirty="0" smtClean="0">
                          <a:solidFill>
                            <a:schemeClr val="tx1"/>
                          </a:solidFill>
                        </a:rPr>
                        <a:t>Q3’19</a:t>
                      </a:r>
                      <a:endParaRPr lang="en-US" sz="1200" dirty="0">
                        <a:solidFill>
                          <a:schemeClr val="tx1"/>
                        </a:solidFill>
                      </a:endParaRPr>
                    </a:p>
                  </a:txBody>
                  <a:tcPr/>
                </a:tc>
                <a:tc>
                  <a:txBody>
                    <a:bodyPr/>
                    <a:lstStyle/>
                    <a:p>
                      <a:r>
                        <a:rPr lang="en-US" sz="1200" dirty="0" smtClean="0">
                          <a:solidFill>
                            <a:schemeClr val="tx1"/>
                          </a:solidFill>
                        </a:rPr>
                        <a:t>Q4’19</a:t>
                      </a:r>
                      <a:endParaRPr lang="en-US" sz="1200" dirty="0">
                        <a:solidFill>
                          <a:schemeClr val="tx1"/>
                        </a:solidFill>
                      </a:endParaRPr>
                    </a:p>
                  </a:txBody>
                  <a:tcPr/>
                </a:tc>
                <a:tc>
                  <a:txBody>
                    <a:bodyPr/>
                    <a:lstStyle/>
                    <a:p>
                      <a:r>
                        <a:rPr lang="en-US" sz="1200" dirty="0" smtClean="0">
                          <a:solidFill>
                            <a:schemeClr val="tx1"/>
                          </a:solidFill>
                        </a:rPr>
                        <a:t>Q1’20</a:t>
                      </a:r>
                      <a:endParaRPr lang="en-US" sz="1200" dirty="0">
                        <a:solidFill>
                          <a:schemeClr val="tx1"/>
                        </a:solidFill>
                      </a:endParaRPr>
                    </a:p>
                  </a:txBody>
                  <a:tcPr/>
                </a:tc>
                <a:tc>
                  <a:txBody>
                    <a:bodyPr/>
                    <a:lstStyle/>
                    <a:p>
                      <a:r>
                        <a:rPr lang="en-US" sz="1200" dirty="0" smtClean="0">
                          <a:solidFill>
                            <a:schemeClr val="tx1"/>
                          </a:solidFill>
                        </a:rPr>
                        <a:t>Q2’20</a:t>
                      </a:r>
                      <a:endParaRPr lang="en-US" sz="1200" dirty="0">
                        <a:solidFill>
                          <a:schemeClr val="tx1"/>
                        </a:solidFill>
                      </a:endParaRPr>
                    </a:p>
                  </a:txBody>
                  <a:tcPr/>
                </a:tc>
                <a:tc>
                  <a:txBody>
                    <a:bodyPr/>
                    <a:lstStyle/>
                    <a:p>
                      <a:r>
                        <a:rPr lang="en-US" sz="1200" dirty="0" smtClean="0">
                          <a:solidFill>
                            <a:schemeClr val="tx1"/>
                          </a:solidFill>
                        </a:rPr>
                        <a:t>Q3’20</a:t>
                      </a:r>
                      <a:endParaRPr lang="en-US" sz="1200" dirty="0">
                        <a:solidFill>
                          <a:schemeClr val="tx1"/>
                        </a:solidFill>
                      </a:endParaRPr>
                    </a:p>
                  </a:txBody>
                  <a:tcPr/>
                </a:tc>
                <a:tc>
                  <a:txBody>
                    <a:bodyPr/>
                    <a:lstStyle/>
                    <a:p>
                      <a:r>
                        <a:rPr lang="en-US" sz="1200" dirty="0" smtClean="0">
                          <a:solidFill>
                            <a:schemeClr val="tx1"/>
                          </a:solidFill>
                        </a:rPr>
                        <a:t>Q4’20</a:t>
                      </a:r>
                      <a:endParaRPr lang="en-US" sz="1200" dirty="0">
                        <a:solidFill>
                          <a:schemeClr val="tx1"/>
                        </a:solidFill>
                      </a:endParaRPr>
                    </a:p>
                  </a:txBody>
                  <a:tcPr/>
                </a:tc>
                <a:tc>
                  <a:txBody>
                    <a:bodyPr/>
                    <a:lstStyle/>
                    <a:p>
                      <a:r>
                        <a:rPr lang="en-US" sz="1200" dirty="0" smtClean="0">
                          <a:solidFill>
                            <a:schemeClr val="tx1"/>
                          </a:solidFill>
                        </a:rPr>
                        <a:t>US</a:t>
                      </a:r>
                      <a:endParaRPr lang="en-US" sz="1200" dirty="0">
                        <a:solidFill>
                          <a:schemeClr val="tx1"/>
                        </a:solidFill>
                      </a:endParaRPr>
                    </a:p>
                  </a:txBody>
                  <a:tcPr>
                    <a:solidFill>
                      <a:srgbClr val="FACDBF"/>
                    </a:solidFill>
                  </a:tcPr>
                </a:tc>
                <a:tc>
                  <a:txBody>
                    <a:bodyPr/>
                    <a:lstStyle/>
                    <a:p>
                      <a:r>
                        <a:rPr lang="en-US" sz="1200" dirty="0" smtClean="0">
                          <a:solidFill>
                            <a:schemeClr val="tx1"/>
                          </a:solidFill>
                        </a:rPr>
                        <a:t>India</a:t>
                      </a:r>
                      <a:endParaRPr lang="en-US" sz="1200" dirty="0">
                        <a:solidFill>
                          <a:schemeClr val="tx1"/>
                        </a:solidFill>
                      </a:endParaRPr>
                    </a:p>
                  </a:txBody>
                  <a:tcPr>
                    <a:solidFill>
                      <a:srgbClr val="FACDBF"/>
                    </a:solidFill>
                  </a:tcPr>
                </a:tc>
              </a:tr>
              <a:tr h="256041">
                <a:tc>
                  <a:txBody>
                    <a:bodyPr/>
                    <a:lstStyle/>
                    <a:p>
                      <a:pPr marL="0" algn="l" defTabSz="914377" rtl="0" eaLnBrk="1" fontAlgn="b" latinLnBrk="0" hangingPunct="1"/>
                      <a:r>
                        <a:rPr lang="en-US" sz="1400" b="0" kern="1200" dirty="0">
                          <a:solidFill>
                            <a:schemeClr val="tx1"/>
                          </a:solidFill>
                          <a:latin typeface="+mn-lt"/>
                          <a:ea typeface="+mn-ea"/>
                          <a:cs typeface="+mn-cs"/>
                        </a:rPr>
                        <a:t>Statistical Programmer</a:t>
                      </a:r>
                    </a:p>
                  </a:txBody>
                  <a:tcPr marL="9525" marR="9525" marT="9525" marB="0" anchor="b"/>
                </a:tc>
                <a:tc>
                  <a:txBody>
                    <a:bodyPr/>
                    <a:lstStyle/>
                    <a:p>
                      <a:pPr algn="ctr" fontAlgn="b"/>
                      <a:r>
                        <a:rPr lang="en-US" sz="1100" b="0" i="0" u="none" strike="noStrike" dirty="0">
                          <a:solidFill>
                            <a:srgbClr val="000000"/>
                          </a:solidFill>
                          <a:effectLst/>
                          <a:latin typeface="Calibri"/>
                        </a:rPr>
                        <a:t>1.42</a:t>
                      </a:r>
                    </a:p>
                  </a:txBody>
                  <a:tcPr marL="9525" marR="9525" marT="9525" marB="0" anchor="ctr"/>
                </a:tc>
                <a:tc>
                  <a:txBody>
                    <a:bodyPr/>
                    <a:lstStyle/>
                    <a:p>
                      <a:pPr algn="ctr" fontAlgn="b"/>
                      <a:r>
                        <a:rPr lang="en-US" sz="1100" b="0" i="0" u="none" strike="noStrike">
                          <a:solidFill>
                            <a:srgbClr val="000000"/>
                          </a:solidFill>
                          <a:effectLst/>
                          <a:latin typeface="Calibri"/>
                        </a:rPr>
                        <a:t>2.35</a:t>
                      </a:r>
                    </a:p>
                  </a:txBody>
                  <a:tcPr marL="9525" marR="9525" marT="9525" marB="0" anchor="ctr"/>
                </a:tc>
                <a:tc>
                  <a:txBody>
                    <a:bodyPr/>
                    <a:lstStyle/>
                    <a:p>
                      <a:pPr algn="ctr" fontAlgn="b"/>
                      <a:r>
                        <a:rPr lang="en-US" sz="1100" b="0" i="0" u="none" strike="noStrike">
                          <a:solidFill>
                            <a:srgbClr val="000000"/>
                          </a:solidFill>
                          <a:effectLst/>
                          <a:latin typeface="Calibri"/>
                        </a:rPr>
                        <a:t>2.75</a:t>
                      </a:r>
                    </a:p>
                  </a:txBody>
                  <a:tcPr marL="9525" marR="9525" marT="9525" marB="0" anchor="ctr"/>
                </a:tc>
                <a:tc>
                  <a:txBody>
                    <a:bodyPr/>
                    <a:lstStyle/>
                    <a:p>
                      <a:pPr algn="ctr" fontAlgn="b"/>
                      <a:r>
                        <a:rPr lang="en-US" sz="1100" b="0" i="0" u="none" strike="noStrike">
                          <a:solidFill>
                            <a:srgbClr val="000000"/>
                          </a:solidFill>
                          <a:effectLst/>
                          <a:latin typeface="Calibri"/>
                        </a:rPr>
                        <a:t>1.91</a:t>
                      </a:r>
                    </a:p>
                  </a:txBody>
                  <a:tcPr marL="9525" marR="9525" marT="9525" marB="0" anchor="ctr"/>
                </a:tc>
                <a:tc>
                  <a:txBody>
                    <a:bodyPr/>
                    <a:lstStyle/>
                    <a:p>
                      <a:pPr algn="ctr" fontAlgn="b"/>
                      <a:r>
                        <a:rPr lang="en-US" sz="1100" b="0" i="0" u="none" strike="noStrike">
                          <a:solidFill>
                            <a:srgbClr val="000000"/>
                          </a:solidFill>
                          <a:effectLst/>
                          <a:latin typeface="Calibri"/>
                        </a:rPr>
                        <a:t>2.50</a:t>
                      </a:r>
                    </a:p>
                  </a:txBody>
                  <a:tcPr marL="9525" marR="9525" marT="9525" marB="0" anchor="ctr"/>
                </a:tc>
                <a:tc>
                  <a:txBody>
                    <a:bodyPr/>
                    <a:lstStyle/>
                    <a:p>
                      <a:pPr algn="ctr" fontAlgn="b"/>
                      <a:r>
                        <a:rPr lang="en-US" sz="1100" b="0" i="0" u="none" strike="noStrike">
                          <a:solidFill>
                            <a:srgbClr val="000000"/>
                          </a:solidFill>
                          <a:effectLst/>
                          <a:latin typeface="Calibri"/>
                        </a:rPr>
                        <a:t>3.30</a:t>
                      </a:r>
                    </a:p>
                  </a:txBody>
                  <a:tcPr marL="9525" marR="9525" marT="9525" marB="0" anchor="ctr"/>
                </a:tc>
                <a:tc>
                  <a:txBody>
                    <a:bodyPr/>
                    <a:lstStyle/>
                    <a:p>
                      <a:pPr algn="ctr" fontAlgn="b"/>
                      <a:r>
                        <a:rPr lang="en-US" sz="1100" b="0" i="0" u="none" strike="noStrike">
                          <a:solidFill>
                            <a:srgbClr val="000000"/>
                          </a:solidFill>
                          <a:effectLst/>
                          <a:latin typeface="Calibri"/>
                        </a:rPr>
                        <a:t>0.20</a:t>
                      </a:r>
                    </a:p>
                  </a:txBody>
                  <a:tcPr marL="9525" marR="9525" marT="9525" marB="0" anchor="ctr"/>
                </a:tc>
                <a:tc>
                  <a:txBody>
                    <a:bodyPr/>
                    <a:lstStyle/>
                    <a:p>
                      <a:pPr algn="ctr" fontAlgn="b"/>
                      <a:r>
                        <a:rPr lang="en-US" sz="1100" b="0" i="0" u="none" strike="noStrike">
                          <a:solidFill>
                            <a:srgbClr val="000000"/>
                          </a:solidFill>
                          <a:effectLst/>
                          <a:latin typeface="Calibri"/>
                        </a:rPr>
                        <a:t>0.26</a:t>
                      </a:r>
                    </a:p>
                  </a:txBody>
                  <a:tcPr marL="9525" marR="9525" marT="9525" marB="0" anchor="ctr"/>
                </a:tc>
                <a:tc>
                  <a:txBody>
                    <a:bodyPr/>
                    <a:lstStyle/>
                    <a:p>
                      <a:pPr algn="ctr" fontAlgn="b"/>
                      <a:r>
                        <a:rPr lang="en-US" sz="1100" b="0" i="0" u="none" strike="noStrike">
                          <a:solidFill>
                            <a:srgbClr val="000000"/>
                          </a:solidFill>
                          <a:effectLst/>
                          <a:latin typeface="Calibri"/>
                        </a:rPr>
                        <a:t> </a:t>
                      </a:r>
                    </a:p>
                  </a:txBody>
                  <a:tcPr marL="9525" marR="9525" marT="9525" marB="0" anchor="ctr">
                    <a:solidFill>
                      <a:srgbClr val="FACDBF"/>
                    </a:solidFill>
                  </a:tcPr>
                </a:tc>
                <a:tc>
                  <a:txBody>
                    <a:bodyPr/>
                    <a:lstStyle/>
                    <a:p>
                      <a:pPr algn="ctr" fontAlgn="b"/>
                      <a:r>
                        <a:rPr lang="en-US" sz="1100" b="0" i="0" u="none" strike="noStrike">
                          <a:solidFill>
                            <a:srgbClr val="000000"/>
                          </a:solidFill>
                          <a:effectLst/>
                          <a:latin typeface="Calibri"/>
                        </a:rPr>
                        <a:t>1.83</a:t>
                      </a:r>
                    </a:p>
                  </a:txBody>
                  <a:tcPr marL="9525" marR="9525" marT="9525" marB="0" anchor="ctr">
                    <a:solidFill>
                      <a:srgbClr val="FACDBF"/>
                    </a:solidFill>
                  </a:tcPr>
                </a:tc>
              </a:tr>
              <a:tr h="212182">
                <a:tc>
                  <a:txBody>
                    <a:bodyPr/>
                    <a:lstStyle/>
                    <a:p>
                      <a:pPr marL="0" algn="l" defTabSz="914377" rtl="0" eaLnBrk="1" fontAlgn="b" latinLnBrk="0" hangingPunct="1"/>
                      <a:r>
                        <a:rPr lang="en-US" sz="1400" b="0" kern="1200" dirty="0">
                          <a:solidFill>
                            <a:schemeClr val="tx1"/>
                          </a:solidFill>
                          <a:latin typeface="+mn-lt"/>
                          <a:ea typeface="+mn-ea"/>
                          <a:cs typeface="+mn-cs"/>
                        </a:rPr>
                        <a:t>Statistical Programmer Lead</a:t>
                      </a:r>
                    </a:p>
                  </a:txBody>
                  <a:tcPr marL="9525" marR="9525" marT="9525" marB="0" anchor="b"/>
                </a:tc>
                <a:tc>
                  <a:txBody>
                    <a:bodyPr/>
                    <a:lstStyle/>
                    <a:p>
                      <a:pPr algn="ctr" fontAlgn="b"/>
                      <a:r>
                        <a:rPr lang="en-US" sz="1100" b="0" i="0" u="none" strike="noStrike">
                          <a:solidFill>
                            <a:srgbClr val="000000"/>
                          </a:solidFill>
                          <a:effectLst/>
                          <a:latin typeface="Calibri"/>
                        </a:rPr>
                        <a:t>0.66</a:t>
                      </a:r>
                    </a:p>
                  </a:txBody>
                  <a:tcPr marL="9525" marR="9525" marT="9525" marB="0" anchor="ctr"/>
                </a:tc>
                <a:tc>
                  <a:txBody>
                    <a:bodyPr/>
                    <a:lstStyle/>
                    <a:p>
                      <a:pPr algn="ctr" fontAlgn="b"/>
                      <a:r>
                        <a:rPr lang="en-US" sz="1100" b="0" i="0" u="none" strike="noStrike" dirty="0">
                          <a:solidFill>
                            <a:srgbClr val="000000"/>
                          </a:solidFill>
                          <a:effectLst/>
                          <a:latin typeface="Calibri"/>
                        </a:rPr>
                        <a:t>1.06</a:t>
                      </a:r>
                    </a:p>
                  </a:txBody>
                  <a:tcPr marL="9525" marR="9525" marT="9525" marB="0" anchor="ctr"/>
                </a:tc>
                <a:tc>
                  <a:txBody>
                    <a:bodyPr/>
                    <a:lstStyle/>
                    <a:p>
                      <a:pPr algn="ctr" fontAlgn="b"/>
                      <a:r>
                        <a:rPr lang="en-US" sz="1100" b="0" i="0" u="none" strike="noStrike" dirty="0">
                          <a:solidFill>
                            <a:srgbClr val="000000"/>
                          </a:solidFill>
                          <a:effectLst/>
                          <a:latin typeface="Calibri"/>
                        </a:rPr>
                        <a:t>0.94</a:t>
                      </a:r>
                    </a:p>
                  </a:txBody>
                  <a:tcPr marL="9525" marR="9525" marT="9525" marB="0" anchor="ctr"/>
                </a:tc>
                <a:tc>
                  <a:txBody>
                    <a:bodyPr/>
                    <a:lstStyle/>
                    <a:p>
                      <a:pPr algn="ctr" fontAlgn="b"/>
                      <a:r>
                        <a:rPr lang="en-US" sz="1100" b="0" i="0" u="none" strike="noStrike">
                          <a:solidFill>
                            <a:srgbClr val="000000"/>
                          </a:solidFill>
                          <a:effectLst/>
                          <a:latin typeface="Calibri"/>
                        </a:rPr>
                        <a:t>0.60</a:t>
                      </a:r>
                    </a:p>
                  </a:txBody>
                  <a:tcPr marL="9525" marR="9525" marT="9525" marB="0" anchor="ctr"/>
                </a:tc>
                <a:tc>
                  <a:txBody>
                    <a:bodyPr/>
                    <a:lstStyle/>
                    <a:p>
                      <a:pPr algn="ctr" fontAlgn="b"/>
                      <a:r>
                        <a:rPr lang="en-US" sz="1100" b="0" i="0" u="none" strike="noStrike">
                          <a:solidFill>
                            <a:srgbClr val="000000"/>
                          </a:solidFill>
                          <a:effectLst/>
                          <a:latin typeface="Calibri"/>
                        </a:rPr>
                        <a:t>0.72</a:t>
                      </a:r>
                    </a:p>
                  </a:txBody>
                  <a:tcPr marL="9525" marR="9525" marT="9525" marB="0" anchor="ctr"/>
                </a:tc>
                <a:tc>
                  <a:txBody>
                    <a:bodyPr/>
                    <a:lstStyle/>
                    <a:p>
                      <a:pPr algn="ctr" fontAlgn="b"/>
                      <a:r>
                        <a:rPr lang="en-US" sz="1100" b="0" i="0" u="none" strike="noStrike">
                          <a:solidFill>
                            <a:srgbClr val="000000"/>
                          </a:solidFill>
                          <a:effectLst/>
                          <a:latin typeface="Calibri"/>
                        </a:rPr>
                        <a:t>0.97</a:t>
                      </a:r>
                    </a:p>
                  </a:txBody>
                  <a:tcPr marL="9525" marR="9525" marT="9525" marB="0" anchor="ctr"/>
                </a:tc>
                <a:tc>
                  <a:txBody>
                    <a:bodyPr/>
                    <a:lstStyle/>
                    <a:p>
                      <a:pPr algn="ctr" fontAlgn="b"/>
                      <a:r>
                        <a:rPr lang="en-US" sz="1100" b="0" i="0" u="none" strike="noStrike">
                          <a:solidFill>
                            <a:srgbClr val="000000"/>
                          </a:solidFill>
                          <a:effectLst/>
                          <a:latin typeface="Calibri"/>
                        </a:rPr>
                        <a:t>0.07</a:t>
                      </a:r>
                    </a:p>
                  </a:txBody>
                  <a:tcPr marL="9525" marR="9525" marT="9525" marB="0" anchor="ctr"/>
                </a:tc>
                <a:tc>
                  <a:txBody>
                    <a:bodyPr/>
                    <a:lstStyle/>
                    <a:p>
                      <a:pPr algn="ctr" fontAlgn="b"/>
                      <a:r>
                        <a:rPr lang="en-US" sz="1100" b="0" i="0" u="none" strike="noStrike">
                          <a:solidFill>
                            <a:srgbClr val="000000"/>
                          </a:solidFill>
                          <a:effectLst/>
                          <a:latin typeface="Calibri"/>
                        </a:rPr>
                        <a:t>0.09</a:t>
                      </a:r>
                    </a:p>
                  </a:txBody>
                  <a:tcPr marL="9525" marR="9525" marT="9525" marB="0" anchor="ctr"/>
                </a:tc>
                <a:tc>
                  <a:txBody>
                    <a:bodyPr/>
                    <a:lstStyle/>
                    <a:p>
                      <a:pPr algn="ctr" fontAlgn="b"/>
                      <a:r>
                        <a:rPr lang="en-US" sz="1100" b="0" i="0" u="none" strike="noStrike">
                          <a:solidFill>
                            <a:srgbClr val="000000"/>
                          </a:solidFill>
                          <a:effectLst/>
                          <a:latin typeface="Calibri"/>
                        </a:rPr>
                        <a:t>0.3</a:t>
                      </a:r>
                    </a:p>
                  </a:txBody>
                  <a:tcPr marL="9525" marR="9525" marT="9525" marB="0" anchor="ctr">
                    <a:solidFill>
                      <a:srgbClr val="FACDBF"/>
                    </a:solidFill>
                  </a:tcPr>
                </a:tc>
                <a:tc>
                  <a:txBody>
                    <a:bodyPr/>
                    <a:lstStyle/>
                    <a:p>
                      <a:pPr algn="ctr" fontAlgn="b"/>
                      <a:r>
                        <a:rPr lang="en-US" sz="1100" b="0" i="0" u="none" strike="noStrike">
                          <a:solidFill>
                            <a:srgbClr val="000000"/>
                          </a:solidFill>
                          <a:effectLst/>
                          <a:latin typeface="Calibri"/>
                        </a:rPr>
                        <a:t>0.34</a:t>
                      </a:r>
                    </a:p>
                  </a:txBody>
                  <a:tcPr marL="9525" marR="9525" marT="9525" marB="0" anchor="ctr">
                    <a:solidFill>
                      <a:srgbClr val="FACDBF"/>
                    </a:solidFill>
                  </a:tcPr>
                </a:tc>
              </a:tr>
              <a:tr h="268434">
                <a:tc>
                  <a:txBody>
                    <a:bodyPr/>
                    <a:lstStyle/>
                    <a:p>
                      <a:pPr marL="0" algn="l" defTabSz="914377" rtl="0" eaLnBrk="1" fontAlgn="b" latinLnBrk="0" hangingPunct="1"/>
                      <a:r>
                        <a:rPr lang="en-US" sz="1400" b="0" kern="1200" dirty="0">
                          <a:solidFill>
                            <a:schemeClr val="tx1"/>
                          </a:solidFill>
                          <a:latin typeface="+mn-lt"/>
                          <a:ea typeface="+mn-ea"/>
                          <a:cs typeface="+mn-cs"/>
                        </a:rPr>
                        <a:t>FSP Manager</a:t>
                      </a:r>
                    </a:p>
                  </a:txBody>
                  <a:tcPr marL="9525" marR="9525" marT="9525" marB="0" anchor="b"/>
                </a:tc>
                <a:tc>
                  <a:txBody>
                    <a:bodyPr/>
                    <a:lstStyle/>
                    <a:p>
                      <a:pPr algn="ctr" fontAlgn="b"/>
                      <a:r>
                        <a:rPr lang="en-US" sz="1100" b="0" i="0" u="none" strike="noStrike">
                          <a:solidFill>
                            <a:srgbClr val="000000"/>
                          </a:solidFill>
                          <a:effectLst/>
                          <a:latin typeface="Calibri"/>
                        </a:rPr>
                        <a:t>0.07</a:t>
                      </a:r>
                    </a:p>
                  </a:txBody>
                  <a:tcPr marL="9525" marR="9525" marT="9525" marB="0" anchor="ctr"/>
                </a:tc>
                <a:tc>
                  <a:txBody>
                    <a:bodyPr/>
                    <a:lstStyle/>
                    <a:p>
                      <a:pPr algn="ctr" fontAlgn="b"/>
                      <a:r>
                        <a:rPr lang="en-US" sz="1100" b="0" i="0" u="none" strike="noStrike">
                          <a:solidFill>
                            <a:srgbClr val="000000"/>
                          </a:solidFill>
                          <a:effectLst/>
                          <a:latin typeface="Calibri"/>
                        </a:rPr>
                        <a:t>0.11</a:t>
                      </a:r>
                    </a:p>
                  </a:txBody>
                  <a:tcPr marL="9525" marR="9525" marT="9525" marB="0" anchor="ctr"/>
                </a:tc>
                <a:tc>
                  <a:txBody>
                    <a:bodyPr/>
                    <a:lstStyle/>
                    <a:p>
                      <a:pPr algn="ctr" fontAlgn="b"/>
                      <a:r>
                        <a:rPr lang="en-US" sz="1100" b="0" i="0" u="none" strike="noStrike">
                          <a:solidFill>
                            <a:srgbClr val="000000"/>
                          </a:solidFill>
                          <a:effectLst/>
                          <a:latin typeface="Calibri"/>
                        </a:rPr>
                        <a:t>0.06</a:t>
                      </a:r>
                    </a:p>
                  </a:txBody>
                  <a:tcPr marL="9525" marR="9525" marT="9525" marB="0" anchor="ctr"/>
                </a:tc>
                <a:tc>
                  <a:txBody>
                    <a:bodyPr/>
                    <a:lstStyle/>
                    <a:p>
                      <a:pPr algn="ctr" fontAlgn="b"/>
                      <a:r>
                        <a:rPr lang="en-US" sz="1100" b="0" i="0" u="none" strike="noStrike" dirty="0">
                          <a:solidFill>
                            <a:srgbClr val="000000"/>
                          </a:solidFill>
                          <a:effectLst/>
                          <a:latin typeface="Calibri"/>
                        </a:rPr>
                        <a:t>0.11</a:t>
                      </a:r>
                    </a:p>
                  </a:txBody>
                  <a:tcPr marL="9525" marR="9525" marT="9525" marB="0" anchor="ctr"/>
                </a:tc>
                <a:tc>
                  <a:txBody>
                    <a:bodyPr/>
                    <a:lstStyle/>
                    <a:p>
                      <a:pPr algn="ctr" fontAlgn="b"/>
                      <a:r>
                        <a:rPr lang="en-US" sz="1100" b="0" i="0" u="none" strike="noStrike" dirty="0">
                          <a:solidFill>
                            <a:srgbClr val="000000"/>
                          </a:solidFill>
                          <a:effectLst/>
                          <a:latin typeface="Calibri"/>
                        </a:rPr>
                        <a:t>0.02</a:t>
                      </a:r>
                    </a:p>
                  </a:txBody>
                  <a:tcPr marL="9525" marR="9525" marT="9525" marB="0" anchor="ctr"/>
                </a:tc>
                <a:tc>
                  <a:txBody>
                    <a:bodyPr/>
                    <a:lstStyle/>
                    <a:p>
                      <a:pPr algn="ctr" fontAlgn="b"/>
                      <a:r>
                        <a:rPr lang="en-US" sz="1100" b="0" i="0" u="none" strike="noStrike" dirty="0">
                          <a:solidFill>
                            <a:srgbClr val="000000"/>
                          </a:solidFill>
                          <a:effectLst/>
                          <a:latin typeface="Calibri"/>
                        </a:rPr>
                        <a:t>0.04</a:t>
                      </a:r>
                    </a:p>
                  </a:txBody>
                  <a:tcPr marL="9525" marR="9525" marT="9525" marB="0" anchor="ctr"/>
                </a:tc>
                <a:tc>
                  <a:txBody>
                    <a:bodyPr/>
                    <a:lstStyle/>
                    <a:p>
                      <a:pPr algn="ctr" fontAlgn="b"/>
                      <a:r>
                        <a:rPr lang="en-US" sz="1100" b="0" i="0" u="none" strike="noStrike" dirty="0">
                          <a:solidFill>
                            <a:srgbClr val="000000"/>
                          </a:solidFill>
                          <a:effectLst/>
                          <a:latin typeface="Calibri"/>
                        </a:rPr>
                        <a:t>0.01</a:t>
                      </a:r>
                    </a:p>
                  </a:txBody>
                  <a:tcPr marL="9525" marR="9525" marT="9525" marB="0" anchor="ctr"/>
                </a:tc>
                <a:tc>
                  <a:txBody>
                    <a:bodyPr/>
                    <a:lstStyle/>
                    <a:p>
                      <a:pPr algn="ctr" fontAlgn="b"/>
                      <a:r>
                        <a:rPr lang="en-US" sz="1100" b="0" i="0" u="none" strike="noStrike">
                          <a:solidFill>
                            <a:srgbClr val="000000"/>
                          </a:solidFill>
                          <a:effectLst/>
                          <a:latin typeface="Calibri"/>
                        </a:rPr>
                        <a:t>0.01</a:t>
                      </a:r>
                    </a:p>
                  </a:txBody>
                  <a:tcPr marL="9525" marR="9525" marT="9525" marB="0" anchor="ctr"/>
                </a:tc>
                <a:tc>
                  <a:txBody>
                    <a:bodyPr/>
                    <a:lstStyle/>
                    <a:p>
                      <a:pPr algn="ctr" fontAlgn="b"/>
                      <a:r>
                        <a:rPr lang="en-US" sz="1100" b="0" i="0" u="none" strike="noStrike">
                          <a:solidFill>
                            <a:srgbClr val="000000"/>
                          </a:solidFill>
                          <a:effectLst/>
                          <a:latin typeface="Calibri"/>
                        </a:rPr>
                        <a:t> </a:t>
                      </a:r>
                    </a:p>
                  </a:txBody>
                  <a:tcPr marL="9525" marR="9525" marT="9525" marB="0" anchor="ctr">
                    <a:solidFill>
                      <a:srgbClr val="FACDBF"/>
                    </a:solidFill>
                  </a:tcPr>
                </a:tc>
                <a:tc>
                  <a:txBody>
                    <a:bodyPr/>
                    <a:lstStyle/>
                    <a:p>
                      <a:pPr algn="ctr" fontAlgn="b"/>
                      <a:r>
                        <a:rPr lang="en-US" sz="1100" b="0" i="0" u="none" strike="noStrike">
                          <a:solidFill>
                            <a:srgbClr val="000000"/>
                          </a:solidFill>
                          <a:effectLst/>
                          <a:latin typeface="Calibri"/>
                        </a:rPr>
                        <a:t>0.05</a:t>
                      </a:r>
                    </a:p>
                  </a:txBody>
                  <a:tcPr marL="9525" marR="9525" marT="9525" marB="0" anchor="ctr">
                    <a:solidFill>
                      <a:srgbClr val="FACDBF"/>
                    </a:solidFill>
                  </a:tcPr>
                </a:tc>
              </a:tr>
              <a:tr h="204717">
                <a:tc>
                  <a:txBody>
                    <a:bodyPr/>
                    <a:lstStyle/>
                    <a:p>
                      <a:pPr marL="0" algn="l" defTabSz="914377" rtl="0" eaLnBrk="1" fontAlgn="b" latinLnBrk="0" hangingPunct="1"/>
                      <a:r>
                        <a:rPr lang="en-US" sz="1400" b="0" kern="1200" dirty="0">
                          <a:solidFill>
                            <a:schemeClr val="tx1"/>
                          </a:solidFill>
                          <a:latin typeface="+mn-lt"/>
                          <a:ea typeface="+mn-ea"/>
                          <a:cs typeface="+mn-cs"/>
                        </a:rPr>
                        <a:t>Statistical Consultant</a:t>
                      </a:r>
                    </a:p>
                  </a:txBody>
                  <a:tcPr marL="9525" marR="9525" marT="9525" marB="0" anchor="b"/>
                </a:tc>
                <a:tc>
                  <a:txBody>
                    <a:bodyPr/>
                    <a:lstStyle/>
                    <a:p>
                      <a:pPr algn="ctr" fontAlgn="b"/>
                      <a:r>
                        <a:rPr lang="en-US" sz="1100" b="0" i="0" u="none" strike="noStrike">
                          <a:solidFill>
                            <a:srgbClr val="000000"/>
                          </a:solidFill>
                          <a:effectLst/>
                          <a:latin typeface="Calibri"/>
                        </a:rPr>
                        <a:t>0.24</a:t>
                      </a:r>
                    </a:p>
                  </a:txBody>
                  <a:tcPr marL="9525" marR="9525" marT="9525" marB="0" anchor="ctr"/>
                </a:tc>
                <a:tc>
                  <a:txBody>
                    <a:bodyPr/>
                    <a:lstStyle/>
                    <a:p>
                      <a:pPr algn="ctr" fontAlgn="b"/>
                      <a:r>
                        <a:rPr lang="en-US" sz="1100" b="0" i="0" u="none" strike="noStrike">
                          <a:solidFill>
                            <a:srgbClr val="000000"/>
                          </a:solidFill>
                          <a:effectLst/>
                          <a:latin typeface="Calibri"/>
                        </a:rPr>
                        <a:t>0.38</a:t>
                      </a:r>
                    </a:p>
                  </a:txBody>
                  <a:tcPr marL="9525" marR="9525" marT="9525" marB="0" anchor="ctr"/>
                </a:tc>
                <a:tc>
                  <a:txBody>
                    <a:bodyPr/>
                    <a:lstStyle/>
                    <a:p>
                      <a:pPr algn="ctr" fontAlgn="b"/>
                      <a:r>
                        <a:rPr lang="en-US" sz="1100" b="0" i="0" u="none" strike="noStrike">
                          <a:solidFill>
                            <a:srgbClr val="000000"/>
                          </a:solidFill>
                          <a:effectLst/>
                          <a:latin typeface="Calibri"/>
                        </a:rPr>
                        <a:t>0.31</a:t>
                      </a:r>
                    </a:p>
                  </a:txBody>
                  <a:tcPr marL="9525" marR="9525" marT="9525" marB="0" anchor="ctr"/>
                </a:tc>
                <a:tc>
                  <a:txBody>
                    <a:bodyPr/>
                    <a:lstStyle/>
                    <a:p>
                      <a:pPr algn="ctr" fontAlgn="b"/>
                      <a:r>
                        <a:rPr lang="en-US" sz="1100" b="0" i="0" u="none" strike="noStrike">
                          <a:solidFill>
                            <a:srgbClr val="000000"/>
                          </a:solidFill>
                          <a:effectLst/>
                          <a:latin typeface="Calibri"/>
                        </a:rPr>
                        <a:t>0.12</a:t>
                      </a:r>
                    </a:p>
                  </a:txBody>
                  <a:tcPr marL="9525" marR="9525" marT="9525" marB="0" anchor="ctr"/>
                </a:tc>
                <a:tc>
                  <a:txBody>
                    <a:bodyPr/>
                    <a:lstStyle/>
                    <a:p>
                      <a:pPr algn="ctr" fontAlgn="b"/>
                      <a:r>
                        <a:rPr lang="en-US" sz="1100" b="0" i="0" u="none" strike="noStrike">
                          <a:solidFill>
                            <a:srgbClr val="000000"/>
                          </a:solidFill>
                          <a:effectLst/>
                          <a:latin typeface="Calibri"/>
                        </a:rPr>
                        <a:t>0.23</a:t>
                      </a:r>
                    </a:p>
                  </a:txBody>
                  <a:tcPr marL="9525" marR="9525" marT="9525" marB="0" anchor="ctr"/>
                </a:tc>
                <a:tc>
                  <a:txBody>
                    <a:bodyPr/>
                    <a:lstStyle/>
                    <a:p>
                      <a:pPr algn="ctr" fontAlgn="b"/>
                      <a:r>
                        <a:rPr lang="en-US" sz="1100" b="0" i="0" u="none" strike="noStrike">
                          <a:solidFill>
                            <a:srgbClr val="000000"/>
                          </a:solidFill>
                          <a:effectLst/>
                          <a:latin typeface="Calibri"/>
                        </a:rPr>
                        <a:t>0.30</a:t>
                      </a:r>
                    </a:p>
                  </a:txBody>
                  <a:tcPr marL="9525" marR="9525" marT="9525" marB="0" anchor="ctr"/>
                </a:tc>
                <a:tc>
                  <a:txBody>
                    <a:bodyPr/>
                    <a:lstStyle/>
                    <a:p>
                      <a:pPr algn="ctr" fontAlgn="b"/>
                      <a:r>
                        <a:rPr lang="en-US" sz="1100" b="0" i="0" u="none" strike="noStrike" dirty="0">
                          <a:solidFill>
                            <a:srgbClr val="000000"/>
                          </a:solidFill>
                          <a:effectLst/>
                          <a:latin typeface="Calibri"/>
                        </a:rPr>
                        <a:t>0.02</a:t>
                      </a:r>
                    </a:p>
                  </a:txBody>
                  <a:tcPr marL="9525" marR="9525" marT="9525" marB="0" anchor="ctr"/>
                </a:tc>
                <a:tc>
                  <a:txBody>
                    <a:bodyPr/>
                    <a:lstStyle/>
                    <a:p>
                      <a:pPr algn="ctr" fontAlgn="b"/>
                      <a:r>
                        <a:rPr lang="en-US" sz="1100" b="0" i="0" u="none" strike="noStrike" dirty="0">
                          <a:solidFill>
                            <a:srgbClr val="000000"/>
                          </a:solidFill>
                          <a:effectLst/>
                          <a:latin typeface="Calibri"/>
                        </a:rPr>
                        <a:t>0.03</a:t>
                      </a:r>
                    </a:p>
                  </a:txBody>
                  <a:tcPr marL="9525" marR="9525" marT="9525" marB="0" anchor="ctr"/>
                </a:tc>
                <a:tc>
                  <a:txBody>
                    <a:bodyPr/>
                    <a:lstStyle/>
                    <a:p>
                      <a:pPr algn="ctr" fontAlgn="b"/>
                      <a:r>
                        <a:rPr lang="en-US" sz="1100" b="0" i="0" u="sng" strike="noStrike" dirty="0">
                          <a:solidFill>
                            <a:srgbClr val="000000"/>
                          </a:solidFill>
                          <a:effectLst/>
                          <a:latin typeface="Calibri"/>
                        </a:rPr>
                        <a:t>0.2</a:t>
                      </a:r>
                    </a:p>
                  </a:txBody>
                  <a:tcPr marL="9525" marR="9525" marT="9525" marB="0" anchor="ctr">
                    <a:solidFill>
                      <a:srgbClr val="FACDBF"/>
                    </a:solidFill>
                  </a:tcPr>
                </a:tc>
                <a:tc>
                  <a:txBody>
                    <a:bodyPr/>
                    <a:lstStyle/>
                    <a:p>
                      <a:pPr algn="ctr" fontAlgn="b"/>
                      <a:r>
                        <a:rPr lang="en-US" sz="1100" b="0" i="0" u="sng" strike="noStrike" dirty="0">
                          <a:solidFill>
                            <a:srgbClr val="000000"/>
                          </a:solidFill>
                          <a:effectLst/>
                          <a:latin typeface="Calibri"/>
                        </a:rPr>
                        <a:t> </a:t>
                      </a:r>
                    </a:p>
                  </a:txBody>
                  <a:tcPr marL="9525" marR="9525" marT="9525" marB="0" anchor="ctr">
                    <a:solidFill>
                      <a:srgbClr val="FACDBF"/>
                    </a:solidFill>
                  </a:tcPr>
                </a:tc>
              </a:tr>
              <a:tr h="227492">
                <a:tc>
                  <a:txBody>
                    <a:bodyPr/>
                    <a:lstStyle/>
                    <a:p>
                      <a:pPr marL="0" algn="l" defTabSz="914377" rtl="0" eaLnBrk="1" fontAlgn="b" latinLnBrk="0" hangingPunct="1"/>
                      <a:r>
                        <a:rPr lang="en-US" sz="1400" b="0" kern="1200" dirty="0" smtClean="0">
                          <a:solidFill>
                            <a:schemeClr val="tx1"/>
                          </a:solidFill>
                          <a:latin typeface="+mn-lt"/>
                          <a:ea typeface="+mn-ea"/>
                          <a:cs typeface="+mn-cs"/>
                        </a:rPr>
                        <a:t>Total</a:t>
                      </a:r>
                      <a:endParaRPr lang="en-US" sz="1400" b="0" kern="1200" dirty="0">
                        <a:solidFill>
                          <a:schemeClr val="tx1"/>
                        </a:solidFill>
                        <a:latin typeface="+mn-lt"/>
                        <a:ea typeface="+mn-ea"/>
                        <a:cs typeface="+mn-cs"/>
                      </a:endParaRPr>
                    </a:p>
                  </a:txBody>
                  <a:tcPr/>
                </a:tc>
                <a:tc>
                  <a:txBody>
                    <a:bodyPr/>
                    <a:lstStyle/>
                    <a:p>
                      <a:pPr algn="ctr" fontAlgn="b"/>
                      <a:r>
                        <a:rPr lang="en-US" sz="1100" b="0" i="0" u="none" strike="noStrike">
                          <a:solidFill>
                            <a:srgbClr val="000000"/>
                          </a:solidFill>
                          <a:effectLst/>
                          <a:latin typeface="Calibri"/>
                        </a:rPr>
                        <a:t>2.38</a:t>
                      </a:r>
                    </a:p>
                  </a:txBody>
                  <a:tcPr marL="9525" marR="9525" marT="9525" marB="0" anchor="ctr"/>
                </a:tc>
                <a:tc>
                  <a:txBody>
                    <a:bodyPr/>
                    <a:lstStyle/>
                    <a:p>
                      <a:pPr algn="ctr" fontAlgn="b"/>
                      <a:r>
                        <a:rPr lang="en-US" sz="1100" b="0" i="0" u="none" strike="noStrike">
                          <a:solidFill>
                            <a:srgbClr val="000000"/>
                          </a:solidFill>
                          <a:effectLst/>
                          <a:latin typeface="Calibri"/>
                        </a:rPr>
                        <a:t>3.90</a:t>
                      </a:r>
                    </a:p>
                  </a:txBody>
                  <a:tcPr marL="9525" marR="9525" marT="9525" marB="0" anchor="ctr"/>
                </a:tc>
                <a:tc>
                  <a:txBody>
                    <a:bodyPr/>
                    <a:lstStyle/>
                    <a:p>
                      <a:pPr algn="ctr" fontAlgn="b"/>
                      <a:r>
                        <a:rPr lang="en-US" sz="1100" b="0" i="0" u="none" strike="noStrike">
                          <a:solidFill>
                            <a:srgbClr val="000000"/>
                          </a:solidFill>
                          <a:effectLst/>
                          <a:latin typeface="Calibri"/>
                        </a:rPr>
                        <a:t>4.06</a:t>
                      </a:r>
                    </a:p>
                  </a:txBody>
                  <a:tcPr marL="9525" marR="9525" marT="9525" marB="0" anchor="ctr"/>
                </a:tc>
                <a:tc>
                  <a:txBody>
                    <a:bodyPr/>
                    <a:lstStyle/>
                    <a:p>
                      <a:pPr algn="ctr" fontAlgn="b"/>
                      <a:r>
                        <a:rPr lang="en-US" sz="1100" b="0" i="0" u="none" strike="noStrike">
                          <a:solidFill>
                            <a:srgbClr val="000000"/>
                          </a:solidFill>
                          <a:effectLst/>
                          <a:latin typeface="Calibri"/>
                        </a:rPr>
                        <a:t>2.74</a:t>
                      </a:r>
                    </a:p>
                  </a:txBody>
                  <a:tcPr marL="9525" marR="9525" marT="9525" marB="0" anchor="ctr"/>
                </a:tc>
                <a:tc>
                  <a:txBody>
                    <a:bodyPr/>
                    <a:lstStyle/>
                    <a:p>
                      <a:pPr algn="ctr" fontAlgn="b"/>
                      <a:r>
                        <a:rPr lang="en-US" sz="1100" b="0" i="0" u="none" strike="noStrike">
                          <a:solidFill>
                            <a:srgbClr val="000000"/>
                          </a:solidFill>
                          <a:effectLst/>
                          <a:latin typeface="Calibri"/>
                        </a:rPr>
                        <a:t>3.47</a:t>
                      </a:r>
                    </a:p>
                  </a:txBody>
                  <a:tcPr marL="9525" marR="9525" marT="9525" marB="0" anchor="ctr"/>
                </a:tc>
                <a:tc>
                  <a:txBody>
                    <a:bodyPr/>
                    <a:lstStyle/>
                    <a:p>
                      <a:pPr algn="ctr" fontAlgn="b"/>
                      <a:r>
                        <a:rPr lang="en-US" sz="1100" b="0" i="0" u="none" strike="noStrike">
                          <a:solidFill>
                            <a:srgbClr val="000000"/>
                          </a:solidFill>
                          <a:effectLst/>
                          <a:latin typeface="Calibri"/>
                        </a:rPr>
                        <a:t>4.62</a:t>
                      </a:r>
                    </a:p>
                  </a:txBody>
                  <a:tcPr marL="9525" marR="9525" marT="9525" marB="0" anchor="ctr"/>
                </a:tc>
                <a:tc>
                  <a:txBody>
                    <a:bodyPr/>
                    <a:lstStyle/>
                    <a:p>
                      <a:pPr algn="ctr" fontAlgn="b"/>
                      <a:r>
                        <a:rPr lang="en-US" sz="1100" b="1" i="0" u="none" strike="noStrike" dirty="0">
                          <a:solidFill>
                            <a:schemeClr val="tx1"/>
                          </a:solidFill>
                          <a:effectLst/>
                          <a:latin typeface="Calibri"/>
                        </a:rPr>
                        <a:t>0.31</a:t>
                      </a:r>
                    </a:p>
                  </a:txBody>
                  <a:tcPr marL="9525" marR="9525" marT="9525" marB="0" anchor="ctr"/>
                </a:tc>
                <a:tc>
                  <a:txBody>
                    <a:bodyPr/>
                    <a:lstStyle/>
                    <a:p>
                      <a:pPr algn="ctr" fontAlgn="b"/>
                      <a:r>
                        <a:rPr lang="en-US" sz="1100" b="1" i="0" u="none" strike="noStrike" dirty="0">
                          <a:solidFill>
                            <a:schemeClr val="tx1"/>
                          </a:solidFill>
                          <a:effectLst/>
                          <a:latin typeface="Calibri"/>
                        </a:rPr>
                        <a:t>0.38</a:t>
                      </a:r>
                    </a:p>
                  </a:txBody>
                  <a:tcPr marL="9525" marR="9525" marT="9525" marB="0" anchor="ctr"/>
                </a:tc>
                <a:tc>
                  <a:txBody>
                    <a:bodyPr/>
                    <a:lstStyle/>
                    <a:p>
                      <a:pPr algn="ctr" fontAlgn="b"/>
                      <a:r>
                        <a:rPr lang="en-US" sz="1100" b="0" i="0" u="none" strike="noStrike">
                          <a:solidFill>
                            <a:srgbClr val="000000"/>
                          </a:solidFill>
                          <a:effectLst/>
                          <a:latin typeface="Calibri"/>
                        </a:rPr>
                        <a:t>0.5</a:t>
                      </a:r>
                    </a:p>
                  </a:txBody>
                  <a:tcPr marL="9525" marR="9525" marT="9525" marB="0" anchor="ctr">
                    <a:solidFill>
                      <a:srgbClr val="FACDBF"/>
                    </a:solidFill>
                  </a:tcPr>
                </a:tc>
                <a:tc>
                  <a:txBody>
                    <a:bodyPr/>
                    <a:lstStyle/>
                    <a:p>
                      <a:pPr algn="ctr" fontAlgn="b"/>
                      <a:r>
                        <a:rPr lang="en-US" sz="1100" b="0" i="0" u="none" strike="noStrike" dirty="0">
                          <a:solidFill>
                            <a:srgbClr val="000000"/>
                          </a:solidFill>
                          <a:effectLst/>
                          <a:latin typeface="Calibri"/>
                        </a:rPr>
                        <a:t>2.22</a:t>
                      </a:r>
                    </a:p>
                  </a:txBody>
                  <a:tcPr marL="9525" marR="9525" marT="9525" marB="0" anchor="ctr">
                    <a:solidFill>
                      <a:srgbClr val="FACDBF"/>
                    </a:solidFill>
                  </a:tcPr>
                </a:tc>
              </a:tr>
            </a:tbl>
          </a:graphicData>
        </a:graphic>
      </p:graphicFrame>
      <p:sp>
        <p:nvSpPr>
          <p:cNvPr id="4" name="TextBox 3"/>
          <p:cNvSpPr txBox="1"/>
          <p:nvPr/>
        </p:nvSpPr>
        <p:spPr>
          <a:xfrm>
            <a:off x="24774" y="2868551"/>
            <a:ext cx="5857411" cy="2585323"/>
          </a:xfrm>
          <a:prstGeom prst="rect">
            <a:avLst/>
          </a:prstGeom>
          <a:noFill/>
        </p:spPr>
        <p:txBody>
          <a:bodyPr wrap="square" rtlCol="0">
            <a:spAutoFit/>
          </a:bodyPr>
          <a:lstStyle/>
          <a:p>
            <a:r>
              <a:rPr lang="en-US" b="1" u="sng" dirty="0" smtClean="0"/>
              <a:t>Assumptions:</a:t>
            </a:r>
            <a:endParaRPr lang="en-US" dirty="0" smtClean="0"/>
          </a:p>
          <a:p>
            <a:r>
              <a:rPr lang="en-US" dirty="0" smtClean="0"/>
              <a:t>1) For RMPs, Rapid Response approx. 15-25% efficiencies are assumes	</a:t>
            </a:r>
            <a:endParaRPr lang="en-US" dirty="0"/>
          </a:p>
          <a:p>
            <a:r>
              <a:rPr lang="en-US" dirty="0" smtClean="0"/>
              <a:t>2) EMA + 80 days and FDA + 120 days,  CSR TLF can be reused, 20-30% efficiency</a:t>
            </a:r>
          </a:p>
          <a:p>
            <a:endParaRPr lang="en-US" dirty="0" smtClean="0"/>
          </a:p>
          <a:p>
            <a:r>
              <a:rPr lang="en-US" b="1" u="sng" dirty="0" smtClean="0"/>
              <a:t>Ramp-UP and Ramp-Down: </a:t>
            </a:r>
            <a:r>
              <a:rPr lang="en-US" dirty="0" smtClean="0"/>
              <a:t>Avg. ~2.7, Peak ~4.6, Low ~0.3  </a:t>
            </a:r>
          </a:p>
          <a:p>
            <a:r>
              <a:rPr lang="en-US" dirty="0"/>
              <a:t>1) </a:t>
            </a:r>
            <a:r>
              <a:rPr lang="en-US" dirty="0" smtClean="0"/>
              <a:t>Pool of trained resources – Core + Flex</a:t>
            </a:r>
            <a:endParaRPr lang="en-US" dirty="0"/>
          </a:p>
          <a:p>
            <a:r>
              <a:rPr lang="en-US" dirty="0"/>
              <a:t>2) </a:t>
            </a:r>
            <a:r>
              <a:rPr lang="en-US" dirty="0" smtClean="0"/>
              <a:t>More stable FTE requirement</a:t>
            </a:r>
          </a:p>
        </p:txBody>
      </p:sp>
      <p:sp>
        <p:nvSpPr>
          <p:cNvPr id="8" name="Rectangle 7"/>
          <p:cNvSpPr/>
          <p:nvPr/>
        </p:nvSpPr>
        <p:spPr>
          <a:xfrm>
            <a:off x="84404" y="2504048"/>
            <a:ext cx="2982351" cy="422031"/>
          </a:xfrm>
          <a:prstGeom prst="rect">
            <a:avLst/>
          </a:prstGeom>
          <a:solidFill>
            <a:srgbClr val="FDC5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Assumptions &amp; Efficiencies</a:t>
            </a:r>
            <a:endParaRPr lang="en-US" b="1" dirty="0">
              <a:solidFill>
                <a:schemeClr val="tx1"/>
              </a:solidFill>
            </a:endParaRPr>
          </a:p>
        </p:txBody>
      </p:sp>
      <p:sp>
        <p:nvSpPr>
          <p:cNvPr id="9" name="TextBox 8"/>
          <p:cNvSpPr txBox="1"/>
          <p:nvPr/>
        </p:nvSpPr>
        <p:spPr>
          <a:xfrm>
            <a:off x="6291618" y="2870823"/>
            <a:ext cx="5870923" cy="3693319"/>
          </a:xfrm>
          <a:prstGeom prst="rect">
            <a:avLst/>
          </a:prstGeom>
          <a:noFill/>
        </p:spPr>
        <p:txBody>
          <a:bodyPr wrap="square" rtlCol="0">
            <a:spAutoFit/>
          </a:bodyPr>
          <a:lstStyle/>
          <a:p>
            <a:r>
              <a:rPr lang="en-US" b="1" u="sng" dirty="0" smtClean="0"/>
              <a:t>Potential FTE Reduction:</a:t>
            </a:r>
            <a:r>
              <a:rPr lang="en-US" dirty="0" smtClean="0"/>
              <a:t> </a:t>
            </a:r>
          </a:p>
          <a:p>
            <a:endParaRPr lang="en-US" dirty="0" smtClean="0"/>
          </a:p>
          <a:p>
            <a:endParaRPr lang="en-US" dirty="0"/>
          </a:p>
          <a:p>
            <a:endParaRPr lang="en-US" dirty="0" smtClean="0"/>
          </a:p>
          <a:p>
            <a:endParaRPr lang="en-US" dirty="0"/>
          </a:p>
          <a:p>
            <a:endParaRPr lang="en-US" dirty="0" smtClean="0"/>
          </a:p>
          <a:p>
            <a:r>
              <a:rPr lang="en-US" b="1" u="sng" dirty="0" smtClean="0"/>
              <a:t>Key Considerations:</a:t>
            </a:r>
            <a:endParaRPr lang="en-US" dirty="0" smtClean="0"/>
          </a:p>
          <a:p>
            <a:r>
              <a:rPr lang="en-US" dirty="0"/>
              <a:t>1) </a:t>
            </a:r>
            <a:r>
              <a:rPr lang="en-US" dirty="0" err="1" smtClean="0"/>
              <a:t>CoE</a:t>
            </a:r>
            <a:r>
              <a:rPr lang="en-US" dirty="0" smtClean="0"/>
              <a:t> model implementation</a:t>
            </a:r>
            <a:endParaRPr lang="en-US" dirty="0"/>
          </a:p>
          <a:p>
            <a:r>
              <a:rPr lang="en-US" dirty="0"/>
              <a:t>2) </a:t>
            </a:r>
            <a:r>
              <a:rPr lang="en-US" dirty="0" smtClean="0"/>
              <a:t>Automation around e-Submission</a:t>
            </a:r>
          </a:p>
          <a:p>
            <a:r>
              <a:rPr lang="en-US" dirty="0" smtClean="0"/>
              <a:t>3) ISS/ISE planning ahead of time to build standards</a:t>
            </a:r>
          </a:p>
          <a:p>
            <a:r>
              <a:rPr lang="en-US" dirty="0" smtClean="0"/>
              <a:t>4) BIMO outputs to be aligned to CSR </a:t>
            </a:r>
          </a:p>
          <a:p>
            <a:r>
              <a:rPr lang="en-US" dirty="0" smtClean="0"/>
              <a:t>5) RMP and Narratives – potential automation via </a:t>
            </a:r>
            <a:r>
              <a:rPr lang="en-US" dirty="0" err="1" smtClean="0"/>
              <a:t>CoE</a:t>
            </a:r>
            <a:endParaRPr lang="en-US" dirty="0" smtClean="0"/>
          </a:p>
          <a:p>
            <a:endParaRPr lang="en-US" dirty="0"/>
          </a:p>
        </p:txBody>
      </p:sp>
      <p:sp>
        <p:nvSpPr>
          <p:cNvPr id="10" name="Rectangle 9"/>
          <p:cNvSpPr/>
          <p:nvPr/>
        </p:nvSpPr>
        <p:spPr>
          <a:xfrm>
            <a:off x="6392052" y="2521560"/>
            <a:ext cx="2982351" cy="422031"/>
          </a:xfrm>
          <a:prstGeom prst="rect">
            <a:avLst/>
          </a:prstGeom>
          <a:solidFill>
            <a:srgbClr val="FDC5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Part 2 - Further Efficiencies</a:t>
            </a:r>
            <a:endParaRPr lang="en-US" b="1" dirty="0">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10764040"/>
              </p:ext>
            </p:extLst>
          </p:nvPr>
        </p:nvGraphicFramePr>
        <p:xfrm>
          <a:off x="6405700" y="3180283"/>
          <a:ext cx="4134918" cy="1245870"/>
        </p:xfrm>
        <a:graphic>
          <a:graphicData uri="http://schemas.openxmlformats.org/drawingml/2006/table">
            <a:tbl>
              <a:tblPr>
                <a:tableStyleId>{5C22544A-7EE6-4342-B048-85BDC9FD1C3A}</a:tableStyleId>
              </a:tblPr>
              <a:tblGrid>
                <a:gridCol w="2139000"/>
                <a:gridCol w="1020332"/>
                <a:gridCol w="975586"/>
              </a:tblGrid>
              <a:tr h="190500">
                <a:tc>
                  <a:txBody>
                    <a:bodyPr/>
                    <a:lstStyle/>
                    <a:p>
                      <a:pPr algn="l" fontAlgn="b"/>
                      <a:r>
                        <a:rPr lang="en-US" sz="1300" b="1" u="none" strike="noStrike" dirty="0">
                          <a:effectLst/>
                        </a:rPr>
                        <a:t>Annual </a:t>
                      </a:r>
                      <a:r>
                        <a:rPr lang="en-US" sz="1300" b="1" u="none" strike="noStrike" dirty="0" smtClean="0">
                          <a:effectLst/>
                        </a:rPr>
                        <a:t>Avg. </a:t>
                      </a:r>
                      <a:r>
                        <a:rPr lang="en-US" sz="1300" b="1" u="none" strike="noStrike" dirty="0">
                          <a:effectLst/>
                        </a:rPr>
                        <a:t>FTE by Role</a:t>
                      </a:r>
                      <a:endParaRPr lang="en-US" sz="1300" b="1" i="0" u="none" strike="noStrike" dirty="0">
                        <a:solidFill>
                          <a:srgbClr val="000000"/>
                        </a:solidFill>
                        <a:effectLst/>
                        <a:latin typeface="Calibri"/>
                      </a:endParaRPr>
                    </a:p>
                  </a:txBody>
                  <a:tcPr marL="9525" marR="9525" marT="9525" marB="0" anchor="b"/>
                </a:tc>
                <a:tc>
                  <a:txBody>
                    <a:bodyPr/>
                    <a:lstStyle/>
                    <a:p>
                      <a:pPr algn="ctr" fontAlgn="b"/>
                      <a:r>
                        <a:rPr lang="en-US" sz="1300" b="1" u="sng" strike="noStrike">
                          <a:effectLst/>
                        </a:rPr>
                        <a:t>2019</a:t>
                      </a:r>
                      <a:endParaRPr lang="en-US" sz="1300" b="1" i="0" u="sng" strike="noStrike">
                        <a:solidFill>
                          <a:srgbClr val="000000"/>
                        </a:solidFill>
                        <a:effectLst/>
                        <a:latin typeface="Calibri"/>
                      </a:endParaRPr>
                    </a:p>
                  </a:txBody>
                  <a:tcPr marL="9525" marR="9525" marT="9525" marB="0" anchor="b"/>
                </a:tc>
                <a:tc>
                  <a:txBody>
                    <a:bodyPr/>
                    <a:lstStyle/>
                    <a:p>
                      <a:pPr algn="ctr" fontAlgn="b"/>
                      <a:r>
                        <a:rPr lang="en-US" sz="1300" b="1" u="sng" strike="noStrike">
                          <a:effectLst/>
                        </a:rPr>
                        <a:t>2020</a:t>
                      </a:r>
                      <a:endParaRPr lang="en-US" sz="1300" b="1" i="0" u="sng" strike="noStrike">
                        <a:solidFill>
                          <a:srgbClr val="000000"/>
                        </a:solidFill>
                        <a:effectLst/>
                        <a:latin typeface="Calibri"/>
                      </a:endParaRPr>
                    </a:p>
                  </a:txBody>
                  <a:tcPr marL="9525" marR="9525" marT="9525" marB="0" anchor="b"/>
                </a:tc>
              </a:tr>
              <a:tr h="190500">
                <a:tc>
                  <a:txBody>
                    <a:bodyPr/>
                    <a:lstStyle/>
                    <a:p>
                      <a:pPr algn="l" fontAlgn="b"/>
                      <a:r>
                        <a:rPr lang="en-US" sz="1300" u="none" strike="noStrike" dirty="0">
                          <a:effectLst/>
                        </a:rPr>
                        <a:t>Statistical Programmer</a:t>
                      </a:r>
                      <a:endParaRPr lang="en-US" sz="1300" b="0" i="0" u="none" strike="noStrike" dirty="0">
                        <a:solidFill>
                          <a:srgbClr val="000000"/>
                        </a:solidFill>
                        <a:effectLst/>
                        <a:latin typeface="Calibri"/>
                      </a:endParaRPr>
                    </a:p>
                  </a:txBody>
                  <a:tcPr marL="9525" marR="9525" marT="9525" marB="0" anchor="b"/>
                </a:tc>
                <a:tc>
                  <a:txBody>
                    <a:bodyPr/>
                    <a:lstStyle/>
                    <a:p>
                      <a:pPr marL="0" algn="ctr" defTabSz="914377" rtl="0" eaLnBrk="1" fontAlgn="b" latinLnBrk="0" hangingPunct="1"/>
                      <a:r>
                        <a:rPr lang="en-US" sz="1300" b="0" i="0" u="none" strike="noStrike" kern="1200" dirty="0">
                          <a:solidFill>
                            <a:srgbClr val="000000"/>
                          </a:solidFill>
                          <a:effectLst/>
                          <a:latin typeface="Calibri"/>
                          <a:ea typeface="+mn-ea"/>
                          <a:cs typeface="+mn-cs"/>
                        </a:rPr>
                        <a:t>-0.63</a:t>
                      </a:r>
                    </a:p>
                  </a:txBody>
                  <a:tcPr marL="0" marR="0" marT="0" marB="0" anchor="b"/>
                </a:tc>
                <a:tc>
                  <a:txBody>
                    <a:bodyPr/>
                    <a:lstStyle/>
                    <a:p>
                      <a:pPr marL="0" algn="ctr" defTabSz="914377" rtl="0" eaLnBrk="1" fontAlgn="b" latinLnBrk="0" hangingPunct="1"/>
                      <a:r>
                        <a:rPr lang="en-US" sz="1300" b="0" i="0" u="none" strike="noStrike" kern="1200" dirty="0">
                          <a:solidFill>
                            <a:srgbClr val="000000"/>
                          </a:solidFill>
                          <a:effectLst/>
                          <a:latin typeface="Calibri"/>
                          <a:ea typeface="+mn-ea"/>
                          <a:cs typeface="+mn-cs"/>
                        </a:rPr>
                        <a:t>-0.39</a:t>
                      </a:r>
                    </a:p>
                  </a:txBody>
                  <a:tcPr marL="0" marR="0" marT="0" marB="0" anchor="b"/>
                </a:tc>
              </a:tr>
              <a:tr h="190500">
                <a:tc>
                  <a:txBody>
                    <a:bodyPr/>
                    <a:lstStyle/>
                    <a:p>
                      <a:pPr algn="l" fontAlgn="b"/>
                      <a:r>
                        <a:rPr lang="en-US" sz="1300" u="none" strike="noStrike" dirty="0">
                          <a:effectLst/>
                        </a:rPr>
                        <a:t>Statistical Programmer Lead</a:t>
                      </a:r>
                      <a:endParaRPr lang="en-US" sz="1300" b="0" i="0" u="none" strike="noStrike" dirty="0">
                        <a:solidFill>
                          <a:srgbClr val="000000"/>
                        </a:solidFill>
                        <a:effectLst/>
                        <a:latin typeface="Calibri"/>
                      </a:endParaRPr>
                    </a:p>
                  </a:txBody>
                  <a:tcPr marL="9525" marR="9525" marT="9525" marB="0" anchor="b"/>
                </a:tc>
                <a:tc>
                  <a:txBody>
                    <a:bodyPr/>
                    <a:lstStyle/>
                    <a:p>
                      <a:pPr marL="0" algn="ctr" defTabSz="914377" rtl="0" eaLnBrk="1" fontAlgn="b" latinLnBrk="0" hangingPunct="1"/>
                      <a:r>
                        <a:rPr lang="en-US" sz="1300" b="0" i="0" u="none" strike="noStrike" kern="1200">
                          <a:solidFill>
                            <a:srgbClr val="000000"/>
                          </a:solidFill>
                          <a:effectLst/>
                          <a:latin typeface="Calibri"/>
                          <a:ea typeface="+mn-ea"/>
                          <a:cs typeface="+mn-cs"/>
                        </a:rPr>
                        <a:t>-0.16</a:t>
                      </a:r>
                    </a:p>
                  </a:txBody>
                  <a:tcPr marL="0" marR="0" marT="0" marB="0" anchor="b"/>
                </a:tc>
                <a:tc>
                  <a:txBody>
                    <a:bodyPr/>
                    <a:lstStyle/>
                    <a:p>
                      <a:pPr marL="0" algn="ctr" defTabSz="914377" rtl="0" eaLnBrk="1" fontAlgn="b" latinLnBrk="0" hangingPunct="1"/>
                      <a:r>
                        <a:rPr lang="en-US" sz="1300" b="0" i="0" u="none" strike="noStrike" kern="1200" dirty="0">
                          <a:solidFill>
                            <a:srgbClr val="000000"/>
                          </a:solidFill>
                          <a:effectLst/>
                          <a:latin typeface="Calibri"/>
                          <a:ea typeface="+mn-ea"/>
                          <a:cs typeface="+mn-cs"/>
                        </a:rPr>
                        <a:t>-0.09</a:t>
                      </a:r>
                    </a:p>
                  </a:txBody>
                  <a:tcPr marL="0" marR="0" marT="0" marB="0" anchor="b"/>
                </a:tc>
              </a:tr>
              <a:tr h="190500">
                <a:tc>
                  <a:txBody>
                    <a:bodyPr/>
                    <a:lstStyle/>
                    <a:p>
                      <a:pPr algn="l" fontAlgn="b"/>
                      <a:r>
                        <a:rPr lang="en-US" sz="1300" u="none" strike="noStrike" dirty="0">
                          <a:effectLst/>
                        </a:rPr>
                        <a:t>FSP Manager</a:t>
                      </a:r>
                      <a:endParaRPr lang="en-US" sz="1300" b="0" i="0" u="none" strike="noStrike" dirty="0">
                        <a:solidFill>
                          <a:srgbClr val="000000"/>
                        </a:solidFill>
                        <a:effectLst/>
                        <a:latin typeface="Calibri"/>
                      </a:endParaRPr>
                    </a:p>
                  </a:txBody>
                  <a:tcPr marL="9525" marR="9525" marT="9525" marB="0" anchor="b"/>
                </a:tc>
                <a:tc>
                  <a:txBody>
                    <a:bodyPr/>
                    <a:lstStyle/>
                    <a:p>
                      <a:pPr marL="0" algn="ctr" defTabSz="914377" rtl="0" eaLnBrk="1" fontAlgn="b" latinLnBrk="0" hangingPunct="1"/>
                      <a:r>
                        <a:rPr lang="en-US" sz="1300" b="0" i="0" u="none" strike="noStrike" kern="1200">
                          <a:solidFill>
                            <a:srgbClr val="000000"/>
                          </a:solidFill>
                          <a:effectLst/>
                          <a:latin typeface="Calibri"/>
                          <a:ea typeface="+mn-ea"/>
                          <a:cs typeface="+mn-cs"/>
                        </a:rPr>
                        <a:t>0</a:t>
                      </a:r>
                    </a:p>
                  </a:txBody>
                  <a:tcPr marL="0" marR="0" marT="0" marB="0" anchor="b"/>
                </a:tc>
                <a:tc>
                  <a:txBody>
                    <a:bodyPr/>
                    <a:lstStyle/>
                    <a:p>
                      <a:pPr marL="0" algn="ctr" defTabSz="914377" rtl="0" eaLnBrk="1" fontAlgn="b" latinLnBrk="0" hangingPunct="1"/>
                      <a:r>
                        <a:rPr lang="en-US" sz="1300" b="0" i="0" u="none" strike="noStrike" kern="1200">
                          <a:solidFill>
                            <a:srgbClr val="000000"/>
                          </a:solidFill>
                          <a:effectLst/>
                          <a:latin typeface="Calibri"/>
                          <a:ea typeface="+mn-ea"/>
                          <a:cs typeface="+mn-cs"/>
                        </a:rPr>
                        <a:t>0</a:t>
                      </a:r>
                    </a:p>
                  </a:txBody>
                  <a:tcPr marL="0" marR="0" marT="0" marB="0" anchor="b"/>
                </a:tc>
              </a:tr>
              <a:tr h="190500">
                <a:tc>
                  <a:txBody>
                    <a:bodyPr/>
                    <a:lstStyle/>
                    <a:p>
                      <a:pPr algn="l" fontAlgn="b"/>
                      <a:r>
                        <a:rPr lang="en-US" sz="1300" u="none" strike="noStrike" dirty="0">
                          <a:effectLst/>
                        </a:rPr>
                        <a:t>Statistical Consultant</a:t>
                      </a:r>
                      <a:endParaRPr lang="en-US" sz="1300" b="0" i="0" u="none" strike="noStrike" dirty="0">
                        <a:solidFill>
                          <a:srgbClr val="000000"/>
                        </a:solidFill>
                        <a:effectLst/>
                        <a:latin typeface="Calibri"/>
                      </a:endParaRPr>
                    </a:p>
                  </a:txBody>
                  <a:tcPr marL="9525" marR="9525" marT="9525" marB="0" anchor="b"/>
                </a:tc>
                <a:tc>
                  <a:txBody>
                    <a:bodyPr/>
                    <a:lstStyle/>
                    <a:p>
                      <a:pPr marL="0" algn="ctr" defTabSz="914377" rtl="0" eaLnBrk="1" fontAlgn="b" latinLnBrk="0" hangingPunct="1"/>
                      <a:r>
                        <a:rPr lang="en-US" sz="1300" b="0" i="0" u="none" strike="noStrike" kern="1200">
                          <a:solidFill>
                            <a:srgbClr val="000000"/>
                          </a:solidFill>
                          <a:effectLst/>
                          <a:latin typeface="Calibri"/>
                          <a:ea typeface="+mn-ea"/>
                          <a:cs typeface="+mn-cs"/>
                        </a:rPr>
                        <a:t>-0.04</a:t>
                      </a:r>
                    </a:p>
                  </a:txBody>
                  <a:tcPr marL="0" marR="0" marT="0" marB="0" anchor="b"/>
                </a:tc>
                <a:tc>
                  <a:txBody>
                    <a:bodyPr/>
                    <a:lstStyle/>
                    <a:p>
                      <a:pPr marL="0" algn="ctr" defTabSz="914377" rtl="0" eaLnBrk="1" fontAlgn="b" latinLnBrk="0" hangingPunct="1"/>
                      <a:r>
                        <a:rPr lang="en-US" sz="1300" b="0" i="0" u="none" strike="noStrike" kern="1200" dirty="0">
                          <a:solidFill>
                            <a:srgbClr val="000000"/>
                          </a:solidFill>
                          <a:effectLst/>
                          <a:latin typeface="Calibri"/>
                          <a:ea typeface="+mn-ea"/>
                          <a:cs typeface="+mn-cs"/>
                        </a:rPr>
                        <a:t>0</a:t>
                      </a:r>
                    </a:p>
                  </a:txBody>
                  <a:tcPr marL="0" marR="0" marT="0" marB="0" anchor="b"/>
                </a:tc>
              </a:tr>
              <a:tr h="200025">
                <a:tc>
                  <a:txBody>
                    <a:bodyPr/>
                    <a:lstStyle/>
                    <a:p>
                      <a:pPr algn="l" fontAlgn="b"/>
                      <a:r>
                        <a:rPr lang="en-US" sz="1300" u="none" strike="noStrike">
                          <a:effectLst/>
                        </a:rPr>
                        <a:t> </a:t>
                      </a:r>
                      <a:endParaRPr lang="en-US" sz="1300" b="0" i="0" u="none" strike="noStrike">
                        <a:solidFill>
                          <a:srgbClr val="000000"/>
                        </a:solidFill>
                        <a:effectLst/>
                        <a:latin typeface="Calibri"/>
                      </a:endParaRPr>
                    </a:p>
                  </a:txBody>
                  <a:tcPr marL="9525" marR="9525" marT="9525" marB="0" anchor="b"/>
                </a:tc>
                <a:tc>
                  <a:txBody>
                    <a:bodyPr/>
                    <a:lstStyle/>
                    <a:p>
                      <a:pPr marL="0" algn="ctr" defTabSz="914377" rtl="0" eaLnBrk="1" fontAlgn="b" latinLnBrk="0" hangingPunct="1"/>
                      <a:r>
                        <a:rPr lang="en-US" sz="1300" b="0" i="0" u="none" strike="noStrike" kern="1200">
                          <a:solidFill>
                            <a:srgbClr val="000000"/>
                          </a:solidFill>
                          <a:effectLst/>
                          <a:latin typeface="Calibri"/>
                          <a:ea typeface="+mn-ea"/>
                          <a:cs typeface="+mn-cs"/>
                        </a:rPr>
                        <a:t>-0.83</a:t>
                      </a:r>
                    </a:p>
                  </a:txBody>
                  <a:tcPr marL="0" marR="0" marT="0" marB="0" anchor="b"/>
                </a:tc>
                <a:tc>
                  <a:txBody>
                    <a:bodyPr/>
                    <a:lstStyle/>
                    <a:p>
                      <a:pPr marL="0" algn="ctr" defTabSz="914377" rtl="0" eaLnBrk="1" fontAlgn="b" latinLnBrk="0" hangingPunct="1"/>
                      <a:r>
                        <a:rPr lang="en-US" sz="1300" b="0" i="0" u="none" strike="noStrike" kern="1200" dirty="0">
                          <a:solidFill>
                            <a:srgbClr val="000000"/>
                          </a:solidFill>
                          <a:effectLst/>
                          <a:latin typeface="Calibri"/>
                          <a:ea typeface="+mn-ea"/>
                          <a:cs typeface="+mn-cs"/>
                        </a:rPr>
                        <a:t>-0.48</a:t>
                      </a:r>
                    </a:p>
                  </a:txBody>
                  <a:tcPr marL="0" marR="0" marT="0" marB="0" anchor="b"/>
                </a:tc>
              </a:tr>
            </a:tbl>
          </a:graphicData>
        </a:graphic>
      </p:graphicFrame>
      <p:sp>
        <p:nvSpPr>
          <p:cNvPr id="12" name="Rectangle 11"/>
          <p:cNvSpPr/>
          <p:nvPr/>
        </p:nvSpPr>
        <p:spPr>
          <a:xfrm>
            <a:off x="9483968" y="2520720"/>
            <a:ext cx="2678573" cy="42203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15-25% Cost Reduction</a:t>
            </a:r>
            <a:endParaRPr lang="en-US" b="1" dirty="0">
              <a:solidFill>
                <a:srgbClr val="FF0000"/>
              </a:solidFill>
            </a:endParaRPr>
          </a:p>
        </p:txBody>
      </p:sp>
    </p:spTree>
    <p:extLst>
      <p:ext uri="{BB962C8B-B14F-4D97-AF65-F5344CB8AC3E}">
        <p14:creationId xmlns:p14="http://schemas.microsoft.com/office/powerpoint/2010/main" val="1002686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76" y="842269"/>
            <a:ext cx="5877588" cy="349222"/>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Breakthrough Molecule</a:t>
            </a:r>
            <a:endParaRPr lang="en-US" b="1" dirty="0"/>
          </a:p>
        </p:txBody>
      </p:sp>
      <p:sp>
        <p:nvSpPr>
          <p:cNvPr id="6" name="Rectangle 5"/>
          <p:cNvSpPr/>
          <p:nvPr/>
        </p:nvSpPr>
        <p:spPr>
          <a:xfrm>
            <a:off x="6308437" y="842269"/>
            <a:ext cx="5694215" cy="349222"/>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Efficiencies Attained &amp; Key Figures</a:t>
            </a:r>
            <a:endParaRPr lang="en-US" b="1" dirty="0"/>
          </a:p>
        </p:txBody>
      </p:sp>
      <p:sp>
        <p:nvSpPr>
          <p:cNvPr id="26" name="Rectangle 25"/>
          <p:cNvSpPr/>
          <p:nvPr/>
        </p:nvSpPr>
        <p:spPr>
          <a:xfrm>
            <a:off x="6322292" y="1197723"/>
            <a:ext cx="5682319" cy="1569660"/>
          </a:xfrm>
          <a:prstGeom prst="rect">
            <a:avLst/>
          </a:prstGeom>
          <a:ln>
            <a:noFill/>
          </a:ln>
        </p:spPr>
        <p:txBody>
          <a:bodyPr wrap="square">
            <a:spAutoFit/>
          </a:bodyPr>
          <a:lstStyle/>
          <a:p>
            <a:pPr marL="285750" indent="-285750">
              <a:buFont typeface="Arial" panose="020B0604020202020204" pitchFamily="34" charset="0"/>
              <a:buChar char="•"/>
            </a:pPr>
            <a:r>
              <a:rPr lang="en-US" sz="1600" dirty="0" smtClean="0"/>
              <a:t>20-25% </a:t>
            </a:r>
            <a:r>
              <a:rPr lang="en-US" sz="1600" dirty="0"/>
              <a:t>generation time reduced </a:t>
            </a:r>
          </a:p>
          <a:p>
            <a:pPr marL="285750" indent="-285750">
              <a:buFont typeface="Arial" panose="020B0604020202020204" pitchFamily="34" charset="0"/>
              <a:buChar char="•"/>
            </a:pPr>
            <a:r>
              <a:rPr lang="en-US" sz="1600" dirty="0" smtClean="0"/>
              <a:t>30</a:t>
            </a:r>
            <a:r>
              <a:rPr lang="en-US" sz="1600" dirty="0"/>
              <a:t>% </a:t>
            </a:r>
            <a:r>
              <a:rPr lang="en-US" sz="1600" dirty="0" smtClean="0"/>
              <a:t>Customization </a:t>
            </a:r>
            <a:r>
              <a:rPr lang="en-US" sz="1600" dirty="0"/>
              <a:t>time </a:t>
            </a:r>
            <a:r>
              <a:rPr lang="en-US" sz="1600" dirty="0" smtClean="0"/>
              <a:t>reduced – Non Standard layouts</a:t>
            </a:r>
          </a:p>
          <a:p>
            <a:pPr marL="285750" indent="-285750">
              <a:buFont typeface="Arial" panose="020B0604020202020204" pitchFamily="34" charset="0"/>
              <a:buChar char="•"/>
            </a:pPr>
            <a:r>
              <a:rPr lang="en-US" sz="1600" dirty="0"/>
              <a:t>20 % onboarding time </a:t>
            </a:r>
            <a:r>
              <a:rPr lang="en-US" sz="1600" dirty="0" smtClean="0"/>
              <a:t>reduced </a:t>
            </a:r>
          </a:p>
          <a:p>
            <a:pPr marL="285750" indent="-285750">
              <a:buFont typeface="Arial" panose="020B0604020202020204" pitchFamily="34" charset="0"/>
              <a:buChar char="•"/>
            </a:pPr>
            <a:r>
              <a:rPr lang="en-US" sz="1600" dirty="0" smtClean="0"/>
              <a:t>10% productivity improved</a:t>
            </a:r>
            <a:endParaRPr lang="en-US" sz="1600" dirty="0"/>
          </a:p>
          <a:p>
            <a:pPr marL="285750" indent="-285750">
              <a:buFont typeface="Arial" panose="020B0604020202020204" pitchFamily="34" charset="0"/>
              <a:buChar char="•"/>
            </a:pPr>
            <a:r>
              <a:rPr lang="en-US" sz="1600" dirty="0"/>
              <a:t>Consistent and </a:t>
            </a:r>
            <a:r>
              <a:rPr lang="en-US" sz="1600" dirty="0" smtClean="0"/>
              <a:t>accurate</a:t>
            </a:r>
          </a:p>
          <a:p>
            <a:pPr marL="285750" indent="-285750">
              <a:buFont typeface="Arial" panose="020B0604020202020204" pitchFamily="34" charset="0"/>
              <a:buChar char="•"/>
            </a:pPr>
            <a:endParaRPr lang="en-US" sz="1600" dirty="0"/>
          </a:p>
        </p:txBody>
      </p:sp>
      <p:sp>
        <p:nvSpPr>
          <p:cNvPr id="27" name="Rectangle 26"/>
          <p:cNvSpPr/>
          <p:nvPr/>
        </p:nvSpPr>
        <p:spPr>
          <a:xfrm>
            <a:off x="121432" y="1207800"/>
            <a:ext cx="5863732" cy="2554545"/>
          </a:xfrm>
          <a:prstGeom prst="rect">
            <a:avLst/>
          </a:prstGeom>
          <a:ln>
            <a:noFill/>
          </a:ln>
        </p:spPr>
        <p:txBody>
          <a:bodyPr wrap="square">
            <a:spAutoFit/>
          </a:bodyPr>
          <a:lstStyle/>
          <a:p>
            <a:r>
              <a:rPr lang="en-US" sz="1600" b="1" u="sng" dirty="0" smtClean="0"/>
              <a:t>Project Scope</a:t>
            </a:r>
            <a:r>
              <a:rPr lang="en-US" sz="1600" dirty="0" smtClean="0"/>
              <a:t>: Molecule level program management over 3 years</a:t>
            </a:r>
          </a:p>
          <a:p>
            <a:pPr marL="742950" lvl="1" indent="-285750">
              <a:buFont typeface="Arial" panose="020B0604020202020204" pitchFamily="34" charset="0"/>
              <a:buChar char="•"/>
            </a:pPr>
            <a:r>
              <a:rPr lang="en-US" sz="1600" dirty="0" smtClean="0"/>
              <a:t>10 studies , Pooling activity</a:t>
            </a:r>
          </a:p>
          <a:p>
            <a:pPr marL="742950" lvl="1" indent="-285750">
              <a:buFont typeface="Arial" panose="020B0604020202020204" pitchFamily="34" charset="0"/>
              <a:buChar char="•"/>
            </a:pPr>
            <a:r>
              <a:rPr lang="en-US" sz="1600" dirty="0" smtClean="0"/>
              <a:t>SDTM, ADaM and TLFs</a:t>
            </a:r>
            <a:endParaRPr lang="en-US" sz="1600" dirty="0"/>
          </a:p>
          <a:p>
            <a:pPr marL="742950" lvl="1" indent="-285750">
              <a:buFont typeface="Arial" panose="020B0604020202020204" pitchFamily="34" charset="0"/>
              <a:buChar char="•"/>
            </a:pPr>
            <a:r>
              <a:rPr lang="en-US" sz="1600" dirty="0" smtClean="0"/>
              <a:t>Health Technical Assessment</a:t>
            </a:r>
          </a:p>
          <a:p>
            <a:pPr marL="742950" lvl="1" indent="-285750">
              <a:buFont typeface="Arial" panose="020B0604020202020204" pitchFamily="34" charset="0"/>
              <a:buChar char="•"/>
            </a:pPr>
            <a:r>
              <a:rPr lang="en-US" sz="1600" dirty="0" err="1" smtClean="0"/>
              <a:t>Adhocs</a:t>
            </a:r>
            <a:endParaRPr lang="en-US" sz="1600" dirty="0"/>
          </a:p>
          <a:p>
            <a:pPr marL="742950" lvl="1" indent="-285750">
              <a:buFont typeface="Arial" panose="020B0604020202020204" pitchFamily="34" charset="0"/>
              <a:buChar char="•"/>
            </a:pPr>
            <a:endParaRPr lang="en-US" sz="1600" dirty="0" smtClean="0"/>
          </a:p>
          <a:p>
            <a:r>
              <a:rPr lang="en-US" sz="1600" b="1" u="sng" dirty="0" smtClean="0"/>
              <a:t>Key Agreements</a:t>
            </a:r>
            <a:r>
              <a:rPr lang="en-US" sz="1600" dirty="0" smtClean="0"/>
              <a:t>: Regular deliverables, DMCs, Interim analysis </a:t>
            </a:r>
            <a:r>
              <a:rPr lang="en-US" sz="1600" dirty="0" err="1" smtClean="0"/>
              <a:t>etc</a:t>
            </a:r>
            <a:endParaRPr lang="en-US" sz="1600" dirty="0"/>
          </a:p>
          <a:p>
            <a:pPr marL="742950" lvl="1" indent="-285750">
              <a:buFont typeface="Arial" panose="020B0604020202020204" pitchFamily="34" charset="0"/>
              <a:buChar char="•"/>
            </a:pPr>
            <a:r>
              <a:rPr lang="en-US" sz="1600" dirty="0" smtClean="0"/>
              <a:t>Biweekly deliverables</a:t>
            </a:r>
          </a:p>
          <a:p>
            <a:pPr marL="742950" lvl="1" indent="-285750">
              <a:buFont typeface="Arial" panose="020B0604020202020204" pitchFamily="34" charset="0"/>
              <a:buChar char="•"/>
            </a:pPr>
            <a:r>
              <a:rPr lang="en-US" sz="1600" dirty="0" smtClean="0"/>
              <a:t>Client macros &amp; TCS environment</a:t>
            </a:r>
          </a:p>
          <a:p>
            <a:pPr marL="742950" lvl="1" indent="-285750">
              <a:buFont typeface="Arial" panose="020B0604020202020204" pitchFamily="34" charset="0"/>
              <a:buChar char="•"/>
            </a:pPr>
            <a:r>
              <a:rPr lang="en-US" sz="1600" dirty="0" smtClean="0"/>
              <a:t>Executable programs</a:t>
            </a:r>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cxnSp>
        <p:nvCxnSpPr>
          <p:cNvPr id="8" name="Straight Connector 7"/>
          <p:cNvCxnSpPr/>
          <p:nvPr/>
        </p:nvCxnSpPr>
        <p:spPr>
          <a:xfrm flipV="1">
            <a:off x="6146800" y="942110"/>
            <a:ext cx="0" cy="5320145"/>
          </a:xfrm>
          <a:prstGeom prst="line">
            <a:avLst/>
          </a:prstGeom>
        </p:spPr>
        <p:style>
          <a:lnRef idx="2">
            <a:schemeClr val="accent4"/>
          </a:lnRef>
          <a:fillRef idx="0">
            <a:schemeClr val="accent4"/>
          </a:fillRef>
          <a:effectRef idx="1">
            <a:schemeClr val="accent4"/>
          </a:effectRef>
          <a:fontRef idx="minor">
            <a:schemeClr val="tx1"/>
          </a:fontRef>
        </p:style>
      </p:cxnSp>
      <p:sp>
        <p:nvSpPr>
          <p:cNvPr id="44" name="Rectangle 43"/>
          <p:cNvSpPr/>
          <p:nvPr/>
        </p:nvSpPr>
        <p:spPr>
          <a:xfrm>
            <a:off x="206190" y="3792860"/>
            <a:ext cx="5778974" cy="349222"/>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TCS Initiative and Process Improvements</a:t>
            </a:r>
            <a:endParaRPr lang="en-US" b="1" dirty="0"/>
          </a:p>
        </p:txBody>
      </p:sp>
      <p:sp>
        <p:nvSpPr>
          <p:cNvPr id="74" name="Rectangle 73"/>
          <p:cNvSpPr/>
          <p:nvPr/>
        </p:nvSpPr>
        <p:spPr bwMode="auto">
          <a:xfrm rot="10800000" flipV="1">
            <a:off x="6945488" y="5631302"/>
            <a:ext cx="2531014" cy="540773"/>
          </a:xfrm>
          <a:prstGeom prst="rect">
            <a:avLst/>
          </a:prstGeom>
          <a:gradFill flip="none" rotWithShape="1">
            <a:gsLst>
              <a:gs pos="100000">
                <a:srgbClr val="B0DFF3"/>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5" name="Round Single Corner Rectangle 74"/>
          <p:cNvSpPr/>
          <p:nvPr/>
        </p:nvSpPr>
        <p:spPr>
          <a:xfrm>
            <a:off x="5945748" y="5531321"/>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0063BE"/>
                </a:solidFill>
                <a:latin typeface="+mj-lt"/>
              </a:rPr>
              <a:t>3</a:t>
            </a:r>
            <a:endParaRPr lang="en-US" sz="1600" b="1" dirty="0">
              <a:solidFill>
                <a:srgbClr val="0063BE"/>
              </a:solidFill>
              <a:latin typeface="+mj-lt"/>
            </a:endParaRPr>
          </a:p>
        </p:txBody>
      </p:sp>
      <p:sp>
        <p:nvSpPr>
          <p:cNvPr id="76" name="Rectangle 75"/>
          <p:cNvSpPr/>
          <p:nvPr/>
        </p:nvSpPr>
        <p:spPr bwMode="auto">
          <a:xfrm rot="10800000" flipV="1">
            <a:off x="6815949" y="5631302"/>
            <a:ext cx="95373" cy="540773"/>
          </a:xfrm>
          <a:prstGeom prst="rect">
            <a:avLst/>
          </a:prstGeom>
          <a:solidFill>
            <a:srgbClr val="6DCFF6"/>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7" name="Rounded Rectangle 76"/>
          <p:cNvSpPr/>
          <p:nvPr/>
        </p:nvSpPr>
        <p:spPr>
          <a:xfrm flipH="1">
            <a:off x="6985754" y="5521324"/>
            <a:ext cx="1270859" cy="76073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Indications Added</a:t>
            </a:r>
            <a:endParaRPr lang="en-US" sz="1400" b="1" dirty="0">
              <a:solidFill>
                <a:schemeClr val="tx1"/>
              </a:solidFill>
              <a:latin typeface="+mj-lt"/>
            </a:endParaRPr>
          </a:p>
        </p:txBody>
      </p:sp>
      <p:sp>
        <p:nvSpPr>
          <p:cNvPr id="78" name="Rectangle 77"/>
          <p:cNvSpPr/>
          <p:nvPr/>
        </p:nvSpPr>
        <p:spPr bwMode="auto">
          <a:xfrm rot="10800000" flipV="1">
            <a:off x="9289444" y="5654153"/>
            <a:ext cx="1888001" cy="540773"/>
          </a:xfrm>
          <a:prstGeom prst="rect">
            <a:avLst/>
          </a:prstGeom>
          <a:gradFill flip="none" rotWithShape="1">
            <a:gsLst>
              <a:gs pos="100000">
                <a:srgbClr val="FDC577"/>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9" name="Round Single Corner Rectangle 78"/>
          <p:cNvSpPr/>
          <p:nvPr/>
        </p:nvSpPr>
        <p:spPr>
          <a:xfrm>
            <a:off x="8310846" y="5524943"/>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accent1">
                    <a:lumMod val="50000"/>
                  </a:schemeClr>
                </a:solidFill>
                <a:latin typeface="+mj-lt"/>
              </a:rPr>
              <a:t>1 </a:t>
            </a:r>
            <a:endParaRPr lang="en-US" sz="1600" b="1" dirty="0">
              <a:solidFill>
                <a:schemeClr val="accent1">
                  <a:lumMod val="50000"/>
                </a:schemeClr>
              </a:solidFill>
              <a:latin typeface="+mj-lt"/>
            </a:endParaRPr>
          </a:p>
        </p:txBody>
      </p:sp>
      <p:sp>
        <p:nvSpPr>
          <p:cNvPr id="80" name="Rectangle 79"/>
          <p:cNvSpPr/>
          <p:nvPr/>
        </p:nvSpPr>
        <p:spPr bwMode="auto">
          <a:xfrm rot="10800000" flipV="1">
            <a:off x="9173554" y="5654153"/>
            <a:ext cx="95373" cy="540773"/>
          </a:xfrm>
          <a:prstGeom prst="rect">
            <a:avLst/>
          </a:prstGeom>
          <a:solidFill>
            <a:srgbClr val="FBB141"/>
          </a:solidFill>
          <a:ln w="9525">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1" name="Rounded Rectangle 80"/>
          <p:cNvSpPr/>
          <p:nvPr/>
        </p:nvSpPr>
        <p:spPr>
          <a:xfrm flipH="1">
            <a:off x="9397243" y="5652052"/>
            <a:ext cx="1073099" cy="542875"/>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TA Added</a:t>
            </a:r>
            <a:endParaRPr lang="en-US" sz="1400" b="1" dirty="0">
              <a:solidFill>
                <a:schemeClr val="tx1"/>
              </a:solidFill>
              <a:latin typeface="+mj-lt"/>
            </a:endParaRPr>
          </a:p>
        </p:txBody>
      </p:sp>
      <p:sp>
        <p:nvSpPr>
          <p:cNvPr id="52" name="Rectangle 51"/>
          <p:cNvSpPr/>
          <p:nvPr/>
        </p:nvSpPr>
        <p:spPr bwMode="auto">
          <a:xfrm rot="10800000" flipV="1">
            <a:off x="6975734" y="3348079"/>
            <a:ext cx="1888001" cy="540773"/>
          </a:xfrm>
          <a:prstGeom prst="rect">
            <a:avLst/>
          </a:prstGeom>
          <a:gradFill flip="none" rotWithShape="1">
            <a:gsLst>
              <a:gs pos="100000">
                <a:srgbClr val="FDC577"/>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53" name="Round Single Corner Rectangle 52"/>
          <p:cNvSpPr/>
          <p:nvPr/>
        </p:nvSpPr>
        <p:spPr>
          <a:xfrm>
            <a:off x="5983488" y="3205221"/>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accent1">
                    <a:lumMod val="50000"/>
                  </a:schemeClr>
                </a:solidFill>
                <a:latin typeface="+mj-lt"/>
              </a:rPr>
              <a:t>4000+</a:t>
            </a:r>
            <a:endParaRPr lang="en-US" sz="1600" b="1" dirty="0">
              <a:solidFill>
                <a:schemeClr val="accent1">
                  <a:lumMod val="50000"/>
                </a:schemeClr>
              </a:solidFill>
              <a:latin typeface="+mj-lt"/>
            </a:endParaRPr>
          </a:p>
        </p:txBody>
      </p:sp>
      <p:sp>
        <p:nvSpPr>
          <p:cNvPr id="54" name="Rectangle 53"/>
          <p:cNvSpPr/>
          <p:nvPr/>
        </p:nvSpPr>
        <p:spPr bwMode="auto">
          <a:xfrm rot="10800000" flipV="1">
            <a:off x="6846196" y="3348079"/>
            <a:ext cx="95373" cy="540773"/>
          </a:xfrm>
          <a:prstGeom prst="rect">
            <a:avLst/>
          </a:prstGeom>
          <a:solidFill>
            <a:srgbClr val="FBB141"/>
          </a:solidFill>
          <a:ln w="9525">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55" name="Rounded Rectangle 54"/>
          <p:cNvSpPr/>
          <p:nvPr/>
        </p:nvSpPr>
        <p:spPr>
          <a:xfrm flipH="1">
            <a:off x="7011566" y="2864373"/>
            <a:ext cx="2042790" cy="152146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TLF generated</a:t>
            </a:r>
            <a:endParaRPr lang="en-US" sz="1400" b="1" dirty="0">
              <a:solidFill>
                <a:schemeClr val="tx1"/>
              </a:solidFill>
              <a:latin typeface="+mj-lt"/>
            </a:endParaRPr>
          </a:p>
        </p:txBody>
      </p:sp>
      <p:sp>
        <p:nvSpPr>
          <p:cNvPr id="56" name="Rectangle 55"/>
          <p:cNvSpPr/>
          <p:nvPr/>
        </p:nvSpPr>
        <p:spPr bwMode="auto">
          <a:xfrm rot="10800000" flipV="1">
            <a:off x="9194800" y="2722749"/>
            <a:ext cx="2407151" cy="446920"/>
          </a:xfrm>
          <a:prstGeom prst="rect">
            <a:avLst/>
          </a:prstGeom>
          <a:gradFill flip="none" rotWithShape="1">
            <a:gsLst>
              <a:gs pos="100000">
                <a:srgbClr val="EDE6A0"/>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600" b="1" dirty="0">
              <a:solidFill>
                <a:schemeClr val="tx1"/>
              </a:solidFill>
              <a:latin typeface="+mj-lt"/>
            </a:endParaRPr>
          </a:p>
        </p:txBody>
      </p:sp>
      <p:sp>
        <p:nvSpPr>
          <p:cNvPr id="57" name="Round Single Corner Rectangle 56"/>
          <p:cNvSpPr/>
          <p:nvPr/>
        </p:nvSpPr>
        <p:spPr>
          <a:xfrm>
            <a:off x="8175983" y="2774084"/>
            <a:ext cx="861136" cy="364994"/>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tx1"/>
                </a:solidFill>
                <a:latin typeface="+mj-lt"/>
              </a:rPr>
              <a:t>10</a:t>
            </a:r>
            <a:endParaRPr lang="en-US" sz="1600" b="1" dirty="0">
              <a:solidFill>
                <a:schemeClr val="tx1"/>
              </a:solidFill>
              <a:latin typeface="+mj-lt"/>
            </a:endParaRPr>
          </a:p>
        </p:txBody>
      </p:sp>
      <p:sp>
        <p:nvSpPr>
          <p:cNvPr id="58" name="Rectangle 57"/>
          <p:cNvSpPr/>
          <p:nvPr/>
        </p:nvSpPr>
        <p:spPr bwMode="auto">
          <a:xfrm rot="10800000" flipV="1">
            <a:off x="9065266" y="2675823"/>
            <a:ext cx="95373" cy="540773"/>
          </a:xfrm>
          <a:prstGeom prst="rect">
            <a:avLst/>
          </a:prstGeom>
          <a:solidFill>
            <a:srgbClr val="CDCA2F"/>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59" name="Rectangle 58"/>
          <p:cNvSpPr/>
          <p:nvPr/>
        </p:nvSpPr>
        <p:spPr bwMode="auto">
          <a:xfrm rot="10800000" flipV="1">
            <a:off x="9105087" y="3286385"/>
            <a:ext cx="1681168" cy="540773"/>
          </a:xfrm>
          <a:prstGeom prst="rect">
            <a:avLst/>
          </a:prstGeom>
          <a:gradFill flip="none" rotWithShape="1">
            <a:gsLst>
              <a:gs pos="100000">
                <a:srgbClr val="DCC5E8"/>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r>
              <a:rPr lang="en-US" sz="1400" b="1" dirty="0" smtClean="0">
                <a:solidFill>
                  <a:schemeClr val="tx1"/>
                </a:solidFill>
                <a:latin typeface="+mj-lt"/>
              </a:rPr>
              <a:t>  Statistical Models implemented</a:t>
            </a:r>
            <a:endParaRPr lang="en-US" sz="1400" b="1" dirty="0">
              <a:solidFill>
                <a:schemeClr val="tx1"/>
              </a:solidFill>
              <a:latin typeface="+mj-lt"/>
            </a:endParaRPr>
          </a:p>
        </p:txBody>
      </p:sp>
      <p:sp>
        <p:nvSpPr>
          <p:cNvPr id="60" name="Round Single Corner Rectangle 59"/>
          <p:cNvSpPr/>
          <p:nvPr/>
        </p:nvSpPr>
        <p:spPr>
          <a:xfrm>
            <a:off x="8215892" y="3206468"/>
            <a:ext cx="861136"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83389B"/>
                </a:solidFill>
                <a:latin typeface="+mj-lt"/>
              </a:rPr>
              <a:t>12+ </a:t>
            </a:r>
            <a:endParaRPr lang="en-US" sz="1600" b="1" dirty="0">
              <a:solidFill>
                <a:srgbClr val="83389B"/>
              </a:solidFill>
              <a:latin typeface="+mj-lt"/>
            </a:endParaRPr>
          </a:p>
        </p:txBody>
      </p:sp>
      <p:sp>
        <p:nvSpPr>
          <p:cNvPr id="61" name="Rectangle 60"/>
          <p:cNvSpPr/>
          <p:nvPr/>
        </p:nvSpPr>
        <p:spPr bwMode="auto">
          <a:xfrm rot="10800000" flipV="1">
            <a:off x="9105175" y="3286685"/>
            <a:ext cx="95373" cy="540773"/>
          </a:xfrm>
          <a:prstGeom prst="rect">
            <a:avLst/>
          </a:prstGeom>
          <a:solidFill>
            <a:srgbClr val="83389B"/>
          </a:solidFill>
          <a:ln w="9525">
            <a:solidFill>
              <a:srgbClr val="83389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66" name="Rectangle 65"/>
          <p:cNvSpPr/>
          <p:nvPr/>
        </p:nvSpPr>
        <p:spPr bwMode="auto">
          <a:xfrm rot="10800000" flipV="1">
            <a:off x="9252467" y="3987803"/>
            <a:ext cx="1842611" cy="540773"/>
          </a:xfrm>
          <a:prstGeom prst="rect">
            <a:avLst/>
          </a:prstGeom>
          <a:gradFill>
            <a:gsLst>
              <a:gs pos="0">
                <a:schemeClr val="tx2">
                  <a:lumMod val="40000"/>
                  <a:lumOff val="60000"/>
                </a:schemeClr>
              </a:gs>
              <a:gs pos="100000">
                <a:schemeClr val="bg1"/>
              </a:gs>
            </a:gsLst>
            <a:lin ang="108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68" name="Rectangle 67"/>
          <p:cNvSpPr/>
          <p:nvPr/>
        </p:nvSpPr>
        <p:spPr bwMode="auto">
          <a:xfrm rot="10800000" flipV="1">
            <a:off x="9122930" y="3987808"/>
            <a:ext cx="95373" cy="540773"/>
          </a:xfrm>
          <a:prstGeom prst="rect">
            <a:avLst/>
          </a:prstGeom>
          <a:solidFill>
            <a:schemeClr val="tx2">
              <a:lumMod val="60000"/>
              <a:lumOff val="40000"/>
            </a:schemeClr>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69" name="Rounded Rectangle 68"/>
          <p:cNvSpPr/>
          <p:nvPr/>
        </p:nvSpPr>
        <p:spPr>
          <a:xfrm flipH="1">
            <a:off x="9337914" y="3551397"/>
            <a:ext cx="2062637" cy="142188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Health Technology Assessment</a:t>
            </a:r>
            <a:endParaRPr lang="en-US" sz="1400" b="1" dirty="0">
              <a:solidFill>
                <a:schemeClr val="tx1"/>
              </a:solidFill>
              <a:latin typeface="+mj-lt"/>
            </a:endParaRPr>
          </a:p>
        </p:txBody>
      </p:sp>
      <p:sp>
        <p:nvSpPr>
          <p:cNvPr id="70" name="Rectangle 69"/>
          <p:cNvSpPr/>
          <p:nvPr/>
        </p:nvSpPr>
        <p:spPr bwMode="auto">
          <a:xfrm rot="10800000" flipV="1">
            <a:off x="6865869" y="3963351"/>
            <a:ext cx="1888001" cy="540773"/>
          </a:xfrm>
          <a:prstGeom prst="rect">
            <a:avLst/>
          </a:prstGeom>
          <a:gradFill flip="none" rotWithShape="1">
            <a:gsLst>
              <a:gs pos="100000">
                <a:srgbClr val="DCC5E8"/>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1" name="Rectangle 70"/>
          <p:cNvSpPr/>
          <p:nvPr/>
        </p:nvSpPr>
        <p:spPr bwMode="auto">
          <a:xfrm rot="10800000" flipV="1">
            <a:off x="6836929" y="3963651"/>
            <a:ext cx="95373" cy="540773"/>
          </a:xfrm>
          <a:prstGeom prst="rect">
            <a:avLst/>
          </a:prstGeom>
          <a:solidFill>
            <a:srgbClr val="83389B"/>
          </a:solidFill>
          <a:ln w="9525">
            <a:solidFill>
              <a:srgbClr val="83389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2" name="Rounded Rectangle 71"/>
          <p:cNvSpPr/>
          <p:nvPr/>
        </p:nvSpPr>
        <p:spPr>
          <a:xfrm flipH="1">
            <a:off x="7039494" y="3439534"/>
            <a:ext cx="2062637" cy="1611947"/>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Safety Pooling </a:t>
            </a:r>
            <a:endParaRPr lang="en-US" sz="1400" b="1" dirty="0">
              <a:solidFill>
                <a:schemeClr val="tx1"/>
              </a:solidFill>
              <a:latin typeface="+mj-lt"/>
            </a:endParaRPr>
          </a:p>
        </p:txBody>
      </p:sp>
      <p:sp>
        <p:nvSpPr>
          <p:cNvPr id="73" name="Rectangle 72"/>
          <p:cNvSpPr/>
          <p:nvPr/>
        </p:nvSpPr>
        <p:spPr bwMode="auto">
          <a:xfrm rot="10800000" flipV="1">
            <a:off x="9147539" y="2711575"/>
            <a:ext cx="1797552" cy="446920"/>
          </a:xfrm>
          <a:prstGeom prst="rect">
            <a:avLst/>
          </a:prstGeom>
          <a:gradFill flip="none" rotWithShape="1">
            <a:gsLst>
              <a:gs pos="100000">
                <a:srgbClr val="EDE6A0"/>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r>
              <a:rPr lang="en-US" sz="1400" b="1" dirty="0" smtClean="0">
                <a:solidFill>
                  <a:schemeClr val="tx1"/>
                </a:solidFill>
                <a:latin typeface="+mj-lt"/>
              </a:rPr>
              <a:t>Studies Completed</a:t>
            </a:r>
            <a:endParaRPr lang="en-US" sz="1400" b="1" dirty="0">
              <a:solidFill>
                <a:schemeClr val="tx1"/>
              </a:solidFill>
              <a:latin typeface="+mj-lt"/>
            </a:endParaRPr>
          </a:p>
        </p:txBody>
      </p:sp>
      <p:sp>
        <p:nvSpPr>
          <p:cNvPr id="82" name="Rectangle 81"/>
          <p:cNvSpPr/>
          <p:nvPr/>
        </p:nvSpPr>
        <p:spPr bwMode="auto">
          <a:xfrm rot="10800000" flipV="1">
            <a:off x="6957606" y="2615786"/>
            <a:ext cx="1890527" cy="540773"/>
          </a:xfrm>
          <a:prstGeom prst="rect">
            <a:avLst/>
          </a:prstGeom>
          <a:gradFill flip="none" rotWithShape="1">
            <a:gsLst>
              <a:gs pos="100000">
                <a:srgbClr val="B0DFF3"/>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3" name="Round Single Corner Rectangle 82"/>
          <p:cNvSpPr/>
          <p:nvPr/>
        </p:nvSpPr>
        <p:spPr>
          <a:xfrm>
            <a:off x="5932050" y="2474159"/>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0063BE"/>
                </a:solidFill>
                <a:latin typeface="+mj-lt"/>
              </a:rPr>
              <a:t>6+ </a:t>
            </a:r>
            <a:r>
              <a:rPr lang="en-US" sz="1600" b="1" dirty="0" err="1" smtClean="0">
                <a:solidFill>
                  <a:srgbClr val="0063BE"/>
                </a:solidFill>
                <a:latin typeface="+mj-lt"/>
              </a:rPr>
              <a:t>Yrs</a:t>
            </a:r>
            <a:endParaRPr lang="en-US" sz="1600" b="1" dirty="0">
              <a:solidFill>
                <a:srgbClr val="0063BE"/>
              </a:solidFill>
              <a:latin typeface="+mj-lt"/>
            </a:endParaRPr>
          </a:p>
        </p:txBody>
      </p:sp>
      <p:sp>
        <p:nvSpPr>
          <p:cNvPr id="84" name="Rectangle 83"/>
          <p:cNvSpPr/>
          <p:nvPr/>
        </p:nvSpPr>
        <p:spPr bwMode="auto">
          <a:xfrm rot="10800000" flipV="1">
            <a:off x="6843669" y="2617017"/>
            <a:ext cx="95373" cy="540773"/>
          </a:xfrm>
          <a:prstGeom prst="rect">
            <a:avLst/>
          </a:prstGeom>
          <a:solidFill>
            <a:srgbClr val="6DCFF6"/>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6" name="Rectangle 85"/>
          <p:cNvSpPr/>
          <p:nvPr/>
        </p:nvSpPr>
        <p:spPr bwMode="auto">
          <a:xfrm rot="10800000" flipV="1">
            <a:off x="7542453" y="4576267"/>
            <a:ext cx="1888001" cy="540773"/>
          </a:xfrm>
          <a:prstGeom prst="rect">
            <a:avLst/>
          </a:prstGeom>
          <a:gradFill flip="none" rotWithShape="1">
            <a:gsLst>
              <a:gs pos="100000">
                <a:srgbClr val="FACDBF"/>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7" name="Round Single Corner Rectangle 86"/>
          <p:cNvSpPr/>
          <p:nvPr/>
        </p:nvSpPr>
        <p:spPr>
          <a:xfrm>
            <a:off x="6243781" y="4505156"/>
            <a:ext cx="1140987"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D6492A"/>
                </a:solidFill>
                <a:latin typeface="+mj-lt"/>
              </a:rPr>
              <a:t>~100 %</a:t>
            </a:r>
            <a:endParaRPr lang="en-US" sz="1600" b="1" dirty="0">
              <a:solidFill>
                <a:srgbClr val="D6492A"/>
              </a:solidFill>
              <a:latin typeface="+mj-lt"/>
            </a:endParaRPr>
          </a:p>
        </p:txBody>
      </p:sp>
      <p:sp>
        <p:nvSpPr>
          <p:cNvPr id="88" name="Rectangle 87"/>
          <p:cNvSpPr/>
          <p:nvPr/>
        </p:nvSpPr>
        <p:spPr bwMode="auto">
          <a:xfrm rot="10800000" flipV="1">
            <a:off x="7412915" y="4576267"/>
            <a:ext cx="95373" cy="540773"/>
          </a:xfrm>
          <a:prstGeom prst="rect">
            <a:avLst/>
          </a:prstGeom>
          <a:solidFill>
            <a:srgbClr val="D6492A"/>
          </a:solidFill>
          <a:ln w="9525">
            <a:solidFill>
              <a:srgbClr val="D6492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9" name="Rounded Rectangle 88"/>
          <p:cNvSpPr/>
          <p:nvPr/>
        </p:nvSpPr>
        <p:spPr>
          <a:xfrm flipH="1">
            <a:off x="7548015" y="4550609"/>
            <a:ext cx="2062637" cy="524261"/>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b="1" dirty="0" smtClean="0">
                <a:solidFill>
                  <a:schemeClr val="tx1"/>
                </a:solidFill>
                <a:latin typeface="+mj-lt"/>
              </a:rPr>
              <a:t>Agreed Quality KPI</a:t>
            </a:r>
            <a:endParaRPr lang="en-US" sz="1600" b="1" dirty="0">
              <a:solidFill>
                <a:schemeClr val="tx1"/>
              </a:solidFill>
              <a:latin typeface="+mj-lt"/>
            </a:endParaRPr>
          </a:p>
        </p:txBody>
      </p:sp>
      <p:sp>
        <p:nvSpPr>
          <p:cNvPr id="46" name="Rectangle 45"/>
          <p:cNvSpPr/>
          <p:nvPr/>
        </p:nvSpPr>
        <p:spPr>
          <a:xfrm>
            <a:off x="123704" y="4158040"/>
            <a:ext cx="5863732" cy="2308324"/>
          </a:xfrm>
          <a:prstGeom prst="rect">
            <a:avLst/>
          </a:prstGeom>
          <a:ln>
            <a:noFill/>
          </a:ln>
        </p:spPr>
        <p:txBody>
          <a:bodyPr wrap="square">
            <a:spAutoFit/>
          </a:bodyPr>
          <a:lstStyle/>
          <a:p>
            <a:r>
              <a:rPr lang="en-US" sz="1600" b="1" u="sng" dirty="0" smtClean="0"/>
              <a:t>Standardization – Programming Approach</a:t>
            </a:r>
            <a:r>
              <a:rPr lang="en-US" sz="1600" dirty="0" smtClean="0"/>
              <a:t>:</a:t>
            </a:r>
          </a:p>
          <a:p>
            <a:pPr marL="742950" lvl="1" indent="-285750">
              <a:buFont typeface="Arial" panose="020B0604020202020204" pitchFamily="34" charset="0"/>
              <a:buChar char="•"/>
            </a:pPr>
            <a:r>
              <a:rPr lang="en-US" sz="1600" dirty="0" smtClean="0"/>
              <a:t>Template programs</a:t>
            </a:r>
          </a:p>
          <a:p>
            <a:pPr marL="742950" lvl="1" indent="-285750">
              <a:buFont typeface="Arial" panose="020B0604020202020204" pitchFamily="34" charset="0"/>
              <a:buChar char="•"/>
            </a:pPr>
            <a:r>
              <a:rPr lang="en-US" sz="1600" dirty="0" smtClean="0"/>
              <a:t>Global macros – Efficacy models, Graphs, Safety</a:t>
            </a:r>
            <a:endParaRPr lang="en-US" sz="1600" dirty="0"/>
          </a:p>
          <a:p>
            <a:pPr marL="742950" lvl="1" indent="-285750">
              <a:buFont typeface="Arial" panose="020B0604020202020204" pitchFamily="34" charset="0"/>
              <a:buChar char="•"/>
            </a:pPr>
            <a:endParaRPr lang="en-US" sz="1600" dirty="0" smtClean="0"/>
          </a:p>
          <a:p>
            <a:r>
              <a:rPr lang="en-US" sz="1600" b="1" u="sng" dirty="0"/>
              <a:t>Standardization – </a:t>
            </a:r>
            <a:r>
              <a:rPr lang="en-US" sz="1600" b="1" u="sng" dirty="0" smtClean="0"/>
              <a:t>SAP, Mock shells, Derivations etc..</a:t>
            </a:r>
            <a:r>
              <a:rPr lang="en-US" sz="1600" dirty="0" smtClean="0"/>
              <a:t>:</a:t>
            </a:r>
            <a:endParaRPr lang="en-US" sz="1600" dirty="0"/>
          </a:p>
          <a:p>
            <a:pPr marL="742950" lvl="1" indent="-285750">
              <a:buFont typeface="Arial" panose="020B0604020202020204" pitchFamily="34" charset="0"/>
              <a:buChar char="•"/>
            </a:pPr>
            <a:r>
              <a:rPr lang="en-US" sz="1600" dirty="0" smtClean="0"/>
              <a:t>Biostats with multiple vendors – standardization of layouts</a:t>
            </a:r>
            <a:endParaRPr lang="en-US" sz="1600" dirty="0"/>
          </a:p>
          <a:p>
            <a:pPr marL="742950" lvl="1" indent="-285750">
              <a:buFont typeface="Arial" panose="020B0604020202020204" pitchFamily="34" charset="0"/>
              <a:buChar char="•"/>
            </a:pPr>
            <a:r>
              <a:rPr lang="en-US" sz="1600" dirty="0" smtClean="0"/>
              <a:t>Derivations standardization</a:t>
            </a:r>
          </a:p>
          <a:p>
            <a:pPr marL="742950" lvl="1" indent="-285750">
              <a:buFont typeface="Arial" panose="020B0604020202020204" pitchFamily="34" charset="0"/>
              <a:buChar char="•"/>
            </a:pPr>
            <a:r>
              <a:rPr lang="en-US" sz="1600" dirty="0" smtClean="0"/>
              <a:t>TCS focal point for maintaining standards across vendor and client </a:t>
            </a:r>
            <a:r>
              <a:rPr lang="en-US" sz="1600" dirty="0" err="1" smtClean="0"/>
              <a:t>PoCs</a:t>
            </a:r>
            <a:endParaRPr lang="en-US" sz="1600" dirty="0"/>
          </a:p>
        </p:txBody>
      </p:sp>
      <p:sp>
        <p:nvSpPr>
          <p:cNvPr id="85" name="Rounded Rectangle 84"/>
          <p:cNvSpPr/>
          <p:nvPr/>
        </p:nvSpPr>
        <p:spPr>
          <a:xfrm flipH="1">
            <a:off x="6972749" y="2610991"/>
            <a:ext cx="1673707" cy="454774"/>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Industry Experience Resources</a:t>
            </a:r>
            <a:endParaRPr lang="en-US" sz="1400" b="1" dirty="0">
              <a:solidFill>
                <a:schemeClr val="tx1"/>
              </a:solidFill>
              <a:latin typeface="+mj-lt"/>
            </a:endParaRPr>
          </a:p>
        </p:txBody>
      </p:sp>
      <p:sp>
        <p:nvSpPr>
          <p:cNvPr id="48" name="Rectangle 47"/>
          <p:cNvSpPr/>
          <p:nvPr/>
        </p:nvSpPr>
        <p:spPr>
          <a:xfrm>
            <a:off x="6190011" y="5213046"/>
            <a:ext cx="5694215" cy="349222"/>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Engagement Progression</a:t>
            </a:r>
            <a:endParaRPr lang="en-US" b="1" dirty="0"/>
          </a:p>
        </p:txBody>
      </p:sp>
      <p:sp>
        <p:nvSpPr>
          <p:cNvPr id="50" name="Title 1"/>
          <p:cNvSpPr>
            <a:spLocks noGrp="1"/>
          </p:cNvSpPr>
          <p:nvPr>
            <p:ph type="title"/>
          </p:nvPr>
        </p:nvSpPr>
        <p:spPr>
          <a:xfrm>
            <a:off x="0" y="1"/>
            <a:ext cx="12192000" cy="703388"/>
          </a:xfrm>
          <a:noFill/>
        </p:spPr>
        <p:txBody>
          <a:bodyPr>
            <a:normAutofit/>
          </a:bodyPr>
          <a:lstStyle/>
          <a:p>
            <a:r>
              <a:rPr lang="en-US" dirty="0"/>
              <a:t>Efficiencies – Case Study 1 – Neuroscience Program Management</a:t>
            </a:r>
            <a:endParaRPr lang="en-US" sz="2000" dirty="0">
              <a:solidFill>
                <a:srgbClr val="FF0000"/>
              </a:solidFill>
            </a:endParaRPr>
          </a:p>
        </p:txBody>
      </p:sp>
    </p:spTree>
    <p:extLst>
      <p:ext uri="{BB962C8B-B14F-4D97-AF65-F5344CB8AC3E}">
        <p14:creationId xmlns:p14="http://schemas.microsoft.com/office/powerpoint/2010/main" val="320261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583941" y="4086001"/>
            <a:ext cx="4749456" cy="634808"/>
            <a:chOff x="823215" y="4345582"/>
            <a:chExt cx="4749456" cy="634808"/>
          </a:xfrm>
        </p:grpSpPr>
        <p:sp>
          <p:nvSpPr>
            <p:cNvPr id="3" name="Rectangle 2"/>
            <p:cNvSpPr/>
            <p:nvPr/>
          </p:nvSpPr>
          <p:spPr>
            <a:xfrm>
              <a:off x="1022347" y="4345582"/>
              <a:ext cx="4550324" cy="632428"/>
            </a:xfrm>
            <a:prstGeom prst="rect">
              <a:avLst/>
            </a:prstGeom>
            <a:solidFill>
              <a:schemeClr val="bg1">
                <a:lumMod val="95000"/>
              </a:schemeClr>
            </a:solidFill>
            <a:ln w="9525" cap="flat" cmpd="sng" algn="ctr">
              <a:solidFill>
                <a:schemeClr val="accent6">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Payal Bhardwaj</a:t>
              </a:r>
            </a:p>
            <a:p>
              <a:pPr>
                <a:spcBef>
                  <a:spcPts val="200"/>
                </a:spcBef>
                <a:defRPr/>
              </a:pPr>
              <a:r>
                <a:rPr lang="en-US" sz="1600" kern="0" dirty="0">
                  <a:solidFill>
                    <a:prstClr val="black"/>
                  </a:solidFill>
                </a:rPr>
                <a:t>Offshore Delivery </a:t>
              </a:r>
              <a:r>
                <a:rPr lang="en-US" sz="1600" kern="0" dirty="0" smtClean="0">
                  <a:solidFill>
                    <a:prstClr val="black"/>
                  </a:solidFill>
                </a:rPr>
                <a:t>Lead (CPW)</a:t>
              </a:r>
              <a:endParaRPr lang="en-US" sz="1600" kern="0" dirty="0">
                <a:solidFill>
                  <a:prstClr val="black"/>
                </a:solidFill>
              </a:endParaRPr>
            </a:p>
          </p:txBody>
        </p:sp>
        <p:sp>
          <p:nvSpPr>
            <p:cNvPr id="5" name="Rectangle 4"/>
            <p:cNvSpPr/>
            <p:nvPr/>
          </p:nvSpPr>
          <p:spPr>
            <a:xfrm>
              <a:off x="823215" y="4345582"/>
              <a:ext cx="199132" cy="634808"/>
            </a:xfrm>
            <a:prstGeom prst="rect">
              <a:avLst/>
            </a:prstGeom>
            <a:solidFill>
              <a:schemeClr val="accent6">
                <a:lumMod val="75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14" name="Group 13"/>
          <p:cNvGrpSpPr/>
          <p:nvPr/>
        </p:nvGrpSpPr>
        <p:grpSpPr>
          <a:xfrm>
            <a:off x="6542181" y="911271"/>
            <a:ext cx="4790012" cy="642130"/>
            <a:chOff x="6499091" y="1806316"/>
            <a:chExt cx="4790012" cy="642130"/>
          </a:xfrm>
        </p:grpSpPr>
        <p:sp>
          <p:nvSpPr>
            <p:cNvPr id="6" name="Rectangle 5"/>
            <p:cNvSpPr/>
            <p:nvPr/>
          </p:nvSpPr>
          <p:spPr>
            <a:xfrm>
              <a:off x="6688785" y="1806316"/>
              <a:ext cx="4600318" cy="642130"/>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Tushar Sakpal</a:t>
              </a:r>
            </a:p>
            <a:p>
              <a:pPr>
                <a:spcBef>
                  <a:spcPts val="200"/>
                </a:spcBef>
                <a:defRPr/>
              </a:pPr>
              <a:r>
                <a:rPr lang="en-US" sz="1600" kern="0" dirty="0" smtClean="0"/>
                <a:t>Biostatistics &amp; Statistical Programming Lead SME</a:t>
              </a:r>
              <a:endParaRPr lang="en-US" sz="1600" kern="0" dirty="0"/>
            </a:p>
          </p:txBody>
        </p:sp>
        <p:sp>
          <p:nvSpPr>
            <p:cNvPr id="7" name="Rectangle 6"/>
            <p:cNvSpPr/>
            <p:nvPr/>
          </p:nvSpPr>
          <p:spPr>
            <a:xfrm>
              <a:off x="6499091" y="1810534"/>
              <a:ext cx="178727" cy="634809"/>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15" name="Group 14"/>
          <p:cNvGrpSpPr/>
          <p:nvPr/>
        </p:nvGrpSpPr>
        <p:grpSpPr>
          <a:xfrm>
            <a:off x="555874" y="4918529"/>
            <a:ext cx="4761299" cy="634808"/>
            <a:chOff x="6522737" y="2812406"/>
            <a:chExt cx="4761299" cy="634808"/>
          </a:xfrm>
        </p:grpSpPr>
        <p:sp>
          <p:nvSpPr>
            <p:cNvPr id="61" name="Rectangle 60"/>
            <p:cNvSpPr/>
            <p:nvPr/>
          </p:nvSpPr>
          <p:spPr>
            <a:xfrm>
              <a:off x="6701464" y="2812406"/>
              <a:ext cx="4582572" cy="634808"/>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Smita Keny</a:t>
              </a:r>
            </a:p>
            <a:p>
              <a:pPr>
                <a:spcBef>
                  <a:spcPts val="200"/>
                </a:spcBef>
                <a:defRPr/>
              </a:pPr>
              <a:r>
                <a:rPr lang="en-US" sz="1600" kern="0" dirty="0" smtClean="0"/>
                <a:t>Delivery Head</a:t>
              </a:r>
              <a:endParaRPr lang="en-US" sz="1600" kern="0" dirty="0"/>
            </a:p>
          </p:txBody>
        </p:sp>
        <p:sp>
          <p:nvSpPr>
            <p:cNvPr id="62" name="Rectangle 61"/>
            <p:cNvSpPr/>
            <p:nvPr/>
          </p:nvSpPr>
          <p:spPr>
            <a:xfrm>
              <a:off x="6522737" y="2812406"/>
              <a:ext cx="178727" cy="634808"/>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16" name="Group 15"/>
          <p:cNvGrpSpPr/>
          <p:nvPr/>
        </p:nvGrpSpPr>
        <p:grpSpPr>
          <a:xfrm>
            <a:off x="6570894" y="1676593"/>
            <a:ext cx="4761299" cy="634808"/>
            <a:chOff x="6535119" y="3809625"/>
            <a:chExt cx="4761299" cy="634808"/>
          </a:xfrm>
        </p:grpSpPr>
        <p:sp>
          <p:nvSpPr>
            <p:cNvPr id="53" name="Rectangle 52"/>
            <p:cNvSpPr/>
            <p:nvPr/>
          </p:nvSpPr>
          <p:spPr>
            <a:xfrm>
              <a:off x="6713845" y="3809625"/>
              <a:ext cx="4582573" cy="634808"/>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Seeja Shetty</a:t>
              </a:r>
            </a:p>
            <a:p>
              <a:pPr>
                <a:spcBef>
                  <a:spcPts val="200"/>
                </a:spcBef>
                <a:defRPr/>
              </a:pPr>
              <a:r>
                <a:rPr lang="en-US" sz="1600" kern="0" dirty="0" smtClean="0"/>
                <a:t>Statistical Programming SME</a:t>
              </a:r>
              <a:endParaRPr lang="en-US" sz="1600" kern="0" dirty="0"/>
            </a:p>
          </p:txBody>
        </p:sp>
        <p:sp>
          <p:nvSpPr>
            <p:cNvPr id="54" name="Rectangle 53"/>
            <p:cNvSpPr/>
            <p:nvPr/>
          </p:nvSpPr>
          <p:spPr>
            <a:xfrm>
              <a:off x="6535119" y="3809625"/>
              <a:ext cx="178727" cy="634808"/>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8" name="Group 7"/>
          <p:cNvGrpSpPr/>
          <p:nvPr/>
        </p:nvGrpSpPr>
        <p:grpSpPr>
          <a:xfrm>
            <a:off x="555872" y="1682863"/>
            <a:ext cx="4761301" cy="634808"/>
            <a:chOff x="811370" y="1354453"/>
            <a:chExt cx="4761301" cy="634808"/>
          </a:xfrm>
        </p:grpSpPr>
        <p:sp>
          <p:nvSpPr>
            <p:cNvPr id="58" name="Rectangle 57"/>
            <p:cNvSpPr/>
            <p:nvPr/>
          </p:nvSpPr>
          <p:spPr>
            <a:xfrm>
              <a:off x="1022347" y="1354453"/>
              <a:ext cx="4550324" cy="634808"/>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Sojan Kurian</a:t>
              </a:r>
            </a:p>
            <a:p>
              <a:pPr>
                <a:spcBef>
                  <a:spcPts val="200"/>
                </a:spcBef>
                <a:defRPr/>
              </a:pPr>
              <a:r>
                <a:rPr lang="en-US" sz="1600" kern="0" dirty="0">
                  <a:solidFill>
                    <a:prstClr val="black"/>
                  </a:solidFill>
                </a:rPr>
                <a:t>Client Partner</a:t>
              </a:r>
            </a:p>
          </p:txBody>
        </p:sp>
        <p:sp>
          <p:nvSpPr>
            <p:cNvPr id="59" name="Rectangle 58"/>
            <p:cNvSpPr/>
            <p:nvPr/>
          </p:nvSpPr>
          <p:spPr>
            <a:xfrm>
              <a:off x="811370" y="1354453"/>
              <a:ext cx="210978" cy="634808"/>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cxnSp>
        <p:nvCxnSpPr>
          <p:cNvPr id="10" name="Straight Connector 9"/>
          <p:cNvCxnSpPr/>
          <p:nvPr/>
        </p:nvCxnSpPr>
        <p:spPr>
          <a:xfrm>
            <a:off x="5995309" y="881976"/>
            <a:ext cx="2671" cy="5681601"/>
          </a:xfrm>
          <a:prstGeom prst="line">
            <a:avLst/>
          </a:prstGeom>
          <a:ln w="19050">
            <a:gradFill>
              <a:gsLst>
                <a:gs pos="0">
                  <a:schemeClr val="accent1">
                    <a:lumMod val="60000"/>
                    <a:lumOff val="40000"/>
                  </a:schemeClr>
                </a:gs>
                <a:gs pos="22000">
                  <a:schemeClr val="accent1">
                    <a:lumMod val="75000"/>
                  </a:schemeClr>
                </a:gs>
                <a:gs pos="71000">
                  <a:schemeClr val="accent1">
                    <a:lumMod val="75000"/>
                  </a:schemeClr>
                </a:gs>
                <a:gs pos="100000">
                  <a:schemeClr val="accent1">
                    <a:lumMod val="60000"/>
                    <a:lumOff val="4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583941" y="4881264"/>
            <a:ext cx="4748253" cy="634811"/>
            <a:chOff x="6522737" y="4806841"/>
            <a:chExt cx="4748253" cy="634811"/>
          </a:xfrm>
        </p:grpSpPr>
        <p:sp>
          <p:nvSpPr>
            <p:cNvPr id="52" name="Rectangle 51"/>
            <p:cNvSpPr/>
            <p:nvPr/>
          </p:nvSpPr>
          <p:spPr>
            <a:xfrm>
              <a:off x="6522737" y="4806844"/>
              <a:ext cx="160209" cy="634808"/>
            </a:xfrm>
            <a:prstGeom prst="rect">
              <a:avLst/>
            </a:prstGeom>
            <a:solidFill>
              <a:schemeClr val="accent6">
                <a:lumMod val="75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56" name="Rectangle 55"/>
            <p:cNvSpPr/>
            <p:nvPr/>
          </p:nvSpPr>
          <p:spPr>
            <a:xfrm>
              <a:off x="6689377" y="4806841"/>
              <a:ext cx="4581613" cy="634808"/>
            </a:xfrm>
            <a:prstGeom prst="rect">
              <a:avLst/>
            </a:prstGeom>
            <a:solidFill>
              <a:schemeClr val="bg1">
                <a:lumMod val="95000"/>
              </a:schemeClr>
            </a:solidFill>
            <a:ln w="9525" cap="flat" cmpd="sng" algn="ctr">
              <a:solidFill>
                <a:schemeClr val="accent6">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Hitendra Pandey</a:t>
              </a:r>
            </a:p>
            <a:p>
              <a:pPr>
                <a:spcBef>
                  <a:spcPts val="200"/>
                </a:spcBef>
                <a:defRPr/>
              </a:pPr>
              <a:r>
                <a:rPr lang="en-US" sz="1600" kern="0" dirty="0" smtClean="0"/>
                <a:t>Biostatistics  SME</a:t>
              </a:r>
              <a:endParaRPr lang="en-US" sz="1600" kern="0" dirty="0"/>
            </a:p>
          </p:txBody>
        </p:sp>
      </p:grpSp>
      <p:grpSp>
        <p:nvGrpSpPr>
          <p:cNvPr id="11" name="Group 10"/>
          <p:cNvGrpSpPr/>
          <p:nvPr/>
        </p:nvGrpSpPr>
        <p:grpSpPr>
          <a:xfrm>
            <a:off x="532970" y="3191787"/>
            <a:ext cx="4765540" cy="794700"/>
            <a:chOff x="810002" y="2194158"/>
            <a:chExt cx="4765540" cy="794700"/>
          </a:xfrm>
        </p:grpSpPr>
        <p:sp>
          <p:nvSpPr>
            <p:cNvPr id="67" name="Rectangle 66"/>
            <p:cNvSpPr/>
            <p:nvPr/>
          </p:nvSpPr>
          <p:spPr>
            <a:xfrm>
              <a:off x="992039" y="2194158"/>
              <a:ext cx="4583503" cy="792319"/>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Prabhat Asthana</a:t>
              </a:r>
            </a:p>
            <a:p>
              <a:pPr>
                <a:spcBef>
                  <a:spcPts val="200"/>
                </a:spcBef>
                <a:defRPr/>
              </a:pPr>
              <a:r>
                <a:rPr lang="en-US" sz="1600" kern="0" dirty="0">
                  <a:solidFill>
                    <a:prstClr val="black"/>
                  </a:solidFill>
                </a:rPr>
                <a:t>Business Relationship Manager</a:t>
              </a:r>
            </a:p>
            <a:p>
              <a:pPr>
                <a:spcBef>
                  <a:spcPts val="200"/>
                </a:spcBef>
                <a:defRPr/>
              </a:pPr>
              <a:r>
                <a:rPr lang="en-US" sz="1400" kern="0" dirty="0">
                  <a:solidFill>
                    <a:prstClr val="black"/>
                  </a:solidFill>
                </a:rPr>
                <a:t>TCS-Pfizer Relationship</a:t>
              </a:r>
            </a:p>
          </p:txBody>
        </p:sp>
        <p:sp>
          <p:nvSpPr>
            <p:cNvPr id="68" name="Rectangle 67"/>
            <p:cNvSpPr/>
            <p:nvPr/>
          </p:nvSpPr>
          <p:spPr>
            <a:xfrm>
              <a:off x="810002" y="2194158"/>
              <a:ext cx="182037" cy="794700"/>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grpSp>
        <p:nvGrpSpPr>
          <p:cNvPr id="30" name="Group 29"/>
          <p:cNvGrpSpPr/>
          <p:nvPr/>
        </p:nvGrpSpPr>
        <p:grpSpPr>
          <a:xfrm>
            <a:off x="555811" y="936869"/>
            <a:ext cx="4761301" cy="634808"/>
            <a:chOff x="797722" y="1354453"/>
            <a:chExt cx="4761301" cy="634808"/>
          </a:xfrm>
        </p:grpSpPr>
        <p:sp>
          <p:nvSpPr>
            <p:cNvPr id="31" name="Rectangle 30"/>
            <p:cNvSpPr/>
            <p:nvPr/>
          </p:nvSpPr>
          <p:spPr>
            <a:xfrm>
              <a:off x="1008699" y="1354453"/>
              <a:ext cx="4550324" cy="634808"/>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Rajesh Kumaran</a:t>
              </a:r>
            </a:p>
            <a:p>
              <a:pPr>
                <a:spcBef>
                  <a:spcPts val="200"/>
                </a:spcBef>
                <a:defRPr/>
              </a:pPr>
              <a:r>
                <a:rPr lang="en-US" sz="1600" kern="0" dirty="0">
                  <a:solidFill>
                    <a:prstClr val="black"/>
                  </a:solidFill>
                </a:rPr>
                <a:t>Life Sciences Head-Eastern US</a:t>
              </a:r>
            </a:p>
          </p:txBody>
        </p:sp>
        <p:sp>
          <p:nvSpPr>
            <p:cNvPr id="32" name="Rectangle 31"/>
            <p:cNvSpPr/>
            <p:nvPr/>
          </p:nvSpPr>
          <p:spPr>
            <a:xfrm>
              <a:off x="797722" y="1354453"/>
              <a:ext cx="210978" cy="634808"/>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33" name="Group 32"/>
          <p:cNvGrpSpPr/>
          <p:nvPr/>
        </p:nvGrpSpPr>
        <p:grpSpPr>
          <a:xfrm>
            <a:off x="550857" y="2428857"/>
            <a:ext cx="4761301" cy="634808"/>
            <a:chOff x="825018" y="1354453"/>
            <a:chExt cx="4761301" cy="634808"/>
          </a:xfrm>
        </p:grpSpPr>
        <p:sp>
          <p:nvSpPr>
            <p:cNvPr id="34" name="Rectangle 33"/>
            <p:cNvSpPr/>
            <p:nvPr/>
          </p:nvSpPr>
          <p:spPr>
            <a:xfrm>
              <a:off x="1035995" y="1354453"/>
              <a:ext cx="4550324" cy="634808"/>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Arvind Singh</a:t>
              </a:r>
            </a:p>
            <a:p>
              <a:pPr>
                <a:spcBef>
                  <a:spcPts val="200"/>
                </a:spcBef>
                <a:defRPr/>
              </a:pPr>
              <a:r>
                <a:rPr lang="en-US" sz="1600" kern="0" dirty="0">
                  <a:solidFill>
                    <a:prstClr val="black"/>
                  </a:solidFill>
                </a:rPr>
                <a:t>Life Sciences BPS Head-North America</a:t>
              </a:r>
            </a:p>
          </p:txBody>
        </p:sp>
        <p:sp>
          <p:nvSpPr>
            <p:cNvPr id="35" name="Rectangle 34"/>
            <p:cNvSpPr/>
            <p:nvPr/>
          </p:nvSpPr>
          <p:spPr>
            <a:xfrm>
              <a:off x="825018" y="1354453"/>
              <a:ext cx="210978" cy="634808"/>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36" name="Group 35"/>
          <p:cNvGrpSpPr/>
          <p:nvPr/>
        </p:nvGrpSpPr>
        <p:grpSpPr>
          <a:xfrm>
            <a:off x="6589058" y="3290737"/>
            <a:ext cx="4743137" cy="634808"/>
            <a:chOff x="829534" y="1354453"/>
            <a:chExt cx="4743137" cy="634808"/>
          </a:xfrm>
        </p:grpSpPr>
        <p:sp>
          <p:nvSpPr>
            <p:cNvPr id="37" name="Rectangle 36"/>
            <p:cNvSpPr/>
            <p:nvPr/>
          </p:nvSpPr>
          <p:spPr>
            <a:xfrm>
              <a:off x="1022347" y="1354453"/>
              <a:ext cx="4550324" cy="634808"/>
            </a:xfrm>
            <a:prstGeom prst="rect">
              <a:avLst/>
            </a:prstGeom>
            <a:solidFill>
              <a:schemeClr val="bg1">
                <a:lumMod val="95000"/>
              </a:schemeClr>
            </a:solidFill>
            <a:ln w="9525" cap="flat" cmpd="sng" algn="ctr">
              <a:solidFill>
                <a:schemeClr val="accent6">
                  <a:lumMod val="75000"/>
                </a:schemeClr>
              </a:solidFill>
              <a:prstDash val="solid"/>
            </a:ln>
            <a:effectLst/>
          </p:spPr>
          <p:txBody>
            <a:bodyPr rtlCol="0" anchor="ctr"/>
            <a:lstStyle/>
            <a:p>
              <a:pPr>
                <a:spcBef>
                  <a:spcPts val="200"/>
                </a:spcBef>
                <a:defRPr/>
              </a:pPr>
              <a:r>
                <a:rPr lang="en-US" sz="1600" b="1" kern="0" dirty="0">
                  <a:solidFill>
                    <a:prstClr val="black">
                      <a:lumMod val="75000"/>
                      <a:lumOff val="25000"/>
                    </a:prstClr>
                  </a:solidFill>
                </a:rPr>
                <a:t>Annapoorni Iyer</a:t>
              </a:r>
            </a:p>
            <a:p>
              <a:pPr>
                <a:spcBef>
                  <a:spcPts val="200"/>
                </a:spcBef>
                <a:defRPr/>
              </a:pPr>
              <a:r>
                <a:rPr lang="en-US" sz="1600" kern="0" dirty="0">
                  <a:solidFill>
                    <a:prstClr val="black"/>
                  </a:solidFill>
                </a:rPr>
                <a:t>Delivery Partner</a:t>
              </a:r>
            </a:p>
          </p:txBody>
        </p:sp>
        <p:sp>
          <p:nvSpPr>
            <p:cNvPr id="38" name="Rectangle 37"/>
            <p:cNvSpPr/>
            <p:nvPr/>
          </p:nvSpPr>
          <p:spPr>
            <a:xfrm>
              <a:off x="829534" y="1354453"/>
              <a:ext cx="192813" cy="634808"/>
            </a:xfrm>
            <a:prstGeom prst="rect">
              <a:avLst/>
            </a:prstGeom>
            <a:solidFill>
              <a:schemeClr val="accent6">
                <a:lumMod val="75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grpSp>
        <p:nvGrpSpPr>
          <p:cNvPr id="44" name="Group 43"/>
          <p:cNvGrpSpPr/>
          <p:nvPr/>
        </p:nvGrpSpPr>
        <p:grpSpPr>
          <a:xfrm>
            <a:off x="555872" y="4103427"/>
            <a:ext cx="4729051" cy="634808"/>
            <a:chOff x="6522737" y="2812406"/>
            <a:chExt cx="4729051" cy="634808"/>
          </a:xfrm>
        </p:grpSpPr>
        <p:sp>
          <p:nvSpPr>
            <p:cNvPr id="45" name="Rectangle 44"/>
            <p:cNvSpPr/>
            <p:nvPr/>
          </p:nvSpPr>
          <p:spPr>
            <a:xfrm>
              <a:off x="6701464" y="2812406"/>
              <a:ext cx="4550324" cy="634808"/>
            </a:xfrm>
            <a:prstGeom prst="rect">
              <a:avLst/>
            </a:prstGeom>
            <a:solidFill>
              <a:schemeClr val="bg1">
                <a:lumMod val="95000"/>
              </a:schemeClr>
            </a:solidFill>
            <a:ln w="9525" cap="flat" cmpd="sng" algn="ctr">
              <a:solidFill>
                <a:schemeClr val="accent2">
                  <a:lumMod val="75000"/>
                </a:schemeClr>
              </a:solidFill>
              <a:prstDash val="solid"/>
            </a:ln>
            <a:effectLst/>
          </p:spPr>
          <p:txBody>
            <a:bodyPr rtlCol="0" anchor="ctr"/>
            <a:lstStyle/>
            <a:p>
              <a:pPr>
                <a:spcBef>
                  <a:spcPts val="200"/>
                </a:spcBef>
                <a:defRPr/>
              </a:pPr>
              <a:r>
                <a:rPr lang="en-US" sz="1600" b="1" kern="0" dirty="0" smtClean="0">
                  <a:solidFill>
                    <a:prstClr val="black">
                      <a:lumMod val="75000"/>
                      <a:lumOff val="25000"/>
                    </a:prstClr>
                  </a:solidFill>
                </a:rPr>
                <a:t>Elina YU Jia</a:t>
              </a:r>
              <a:endParaRPr lang="en-US" sz="1600" b="1" kern="0" dirty="0">
                <a:solidFill>
                  <a:prstClr val="black">
                    <a:lumMod val="75000"/>
                    <a:lumOff val="25000"/>
                  </a:prstClr>
                </a:solidFill>
              </a:endParaRPr>
            </a:p>
            <a:p>
              <a:pPr>
                <a:spcBef>
                  <a:spcPts val="200"/>
                </a:spcBef>
                <a:defRPr/>
              </a:pPr>
              <a:r>
                <a:rPr lang="en-US" sz="1600" kern="0" dirty="0" smtClean="0"/>
                <a:t>Life Sciences Business Unit Head, China</a:t>
              </a:r>
              <a:endParaRPr lang="en-US" sz="1600" kern="0" dirty="0"/>
            </a:p>
          </p:txBody>
        </p:sp>
        <p:sp>
          <p:nvSpPr>
            <p:cNvPr id="46" name="Rectangle 45"/>
            <p:cNvSpPr/>
            <p:nvPr/>
          </p:nvSpPr>
          <p:spPr>
            <a:xfrm>
              <a:off x="6522737" y="2812406"/>
              <a:ext cx="178727" cy="634808"/>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sp>
        <p:nvSpPr>
          <p:cNvPr id="47" name="Rectangle 46"/>
          <p:cNvSpPr/>
          <p:nvPr/>
        </p:nvSpPr>
        <p:spPr>
          <a:xfrm>
            <a:off x="85960" y="6586670"/>
            <a:ext cx="401495" cy="144917"/>
          </a:xfrm>
          <a:prstGeom prst="rect">
            <a:avLst/>
          </a:prstGeom>
          <a:solidFill>
            <a:schemeClr val="accent6">
              <a:lumMod val="75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48" name="Rectangle 47"/>
          <p:cNvSpPr/>
          <p:nvPr/>
        </p:nvSpPr>
        <p:spPr>
          <a:xfrm>
            <a:off x="84550" y="6327600"/>
            <a:ext cx="402905" cy="134471"/>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9" name="TextBox 8"/>
          <p:cNvSpPr txBox="1"/>
          <p:nvPr/>
        </p:nvSpPr>
        <p:spPr>
          <a:xfrm>
            <a:off x="498847" y="6533334"/>
            <a:ext cx="1397988" cy="276999"/>
          </a:xfrm>
          <a:prstGeom prst="rect">
            <a:avLst/>
          </a:prstGeom>
          <a:noFill/>
        </p:spPr>
        <p:txBody>
          <a:bodyPr wrap="square" rtlCol="0">
            <a:spAutoFit/>
          </a:bodyPr>
          <a:lstStyle/>
          <a:p>
            <a:r>
              <a:rPr lang="en-US" sz="1200" dirty="0" smtClean="0"/>
              <a:t>On Teleconference</a:t>
            </a:r>
            <a:endParaRPr lang="en-US" sz="1200" dirty="0"/>
          </a:p>
        </p:txBody>
      </p:sp>
      <p:sp>
        <p:nvSpPr>
          <p:cNvPr id="49" name="TextBox 48"/>
          <p:cNvSpPr txBox="1"/>
          <p:nvPr/>
        </p:nvSpPr>
        <p:spPr>
          <a:xfrm>
            <a:off x="532970" y="6256335"/>
            <a:ext cx="761493" cy="276999"/>
          </a:xfrm>
          <a:prstGeom prst="rect">
            <a:avLst/>
          </a:prstGeom>
          <a:noFill/>
        </p:spPr>
        <p:txBody>
          <a:bodyPr wrap="square" rtlCol="0">
            <a:spAutoFit/>
          </a:bodyPr>
          <a:lstStyle/>
          <a:p>
            <a:r>
              <a:rPr lang="en-US" sz="1200" dirty="0" smtClean="0"/>
              <a:t>In Person</a:t>
            </a:r>
            <a:endParaRPr lang="en-US" sz="1200" dirty="0"/>
          </a:p>
        </p:txBody>
      </p:sp>
      <p:grpSp>
        <p:nvGrpSpPr>
          <p:cNvPr id="50" name="Group 49"/>
          <p:cNvGrpSpPr/>
          <p:nvPr/>
        </p:nvGrpSpPr>
        <p:grpSpPr>
          <a:xfrm>
            <a:off x="6577682" y="2501425"/>
            <a:ext cx="4743137" cy="634808"/>
            <a:chOff x="829534" y="1354453"/>
            <a:chExt cx="4743137" cy="634808"/>
          </a:xfrm>
        </p:grpSpPr>
        <p:sp>
          <p:nvSpPr>
            <p:cNvPr id="51" name="Rectangle 50"/>
            <p:cNvSpPr/>
            <p:nvPr/>
          </p:nvSpPr>
          <p:spPr>
            <a:xfrm>
              <a:off x="1022347" y="1354453"/>
              <a:ext cx="4550324" cy="634808"/>
            </a:xfrm>
            <a:prstGeom prst="rect">
              <a:avLst/>
            </a:prstGeom>
            <a:solidFill>
              <a:schemeClr val="bg1">
                <a:lumMod val="95000"/>
              </a:schemeClr>
            </a:solidFill>
            <a:ln w="9525" cap="flat" cmpd="sng" algn="ctr">
              <a:solidFill>
                <a:schemeClr val="accent6">
                  <a:lumMod val="75000"/>
                </a:schemeClr>
              </a:solidFill>
              <a:prstDash val="solid"/>
            </a:ln>
            <a:effectLst/>
          </p:spPr>
          <p:txBody>
            <a:bodyPr rtlCol="0" anchor="ctr"/>
            <a:lstStyle/>
            <a:p>
              <a:pPr>
                <a:spcBef>
                  <a:spcPts val="200"/>
                </a:spcBef>
                <a:defRPr/>
              </a:pPr>
              <a:r>
                <a:rPr lang="en-US" sz="1600" b="1" kern="0" dirty="0" smtClean="0">
                  <a:solidFill>
                    <a:prstClr val="black">
                      <a:lumMod val="75000"/>
                      <a:lumOff val="25000"/>
                    </a:prstClr>
                  </a:solidFill>
                </a:rPr>
                <a:t>Suresh Sharma</a:t>
              </a:r>
              <a:endParaRPr lang="en-US" sz="1600" b="1" kern="0" dirty="0">
                <a:solidFill>
                  <a:prstClr val="black">
                    <a:lumMod val="75000"/>
                    <a:lumOff val="25000"/>
                  </a:prstClr>
                </a:solidFill>
              </a:endParaRPr>
            </a:p>
            <a:p>
              <a:pPr>
                <a:spcBef>
                  <a:spcPts val="200"/>
                </a:spcBef>
                <a:defRPr/>
              </a:pPr>
              <a:r>
                <a:rPr lang="en-US" sz="1600" kern="0" dirty="0" smtClean="0">
                  <a:solidFill>
                    <a:prstClr val="black"/>
                  </a:solidFill>
                </a:rPr>
                <a:t>Domain SME</a:t>
              </a:r>
              <a:endParaRPr lang="en-US" sz="1600" kern="0" dirty="0">
                <a:solidFill>
                  <a:prstClr val="black"/>
                </a:solidFill>
              </a:endParaRPr>
            </a:p>
          </p:txBody>
        </p:sp>
        <p:sp>
          <p:nvSpPr>
            <p:cNvPr id="55" name="Rectangle 54"/>
            <p:cNvSpPr/>
            <p:nvPr/>
          </p:nvSpPr>
          <p:spPr>
            <a:xfrm>
              <a:off x="829534" y="1354453"/>
              <a:ext cx="192813" cy="634808"/>
            </a:xfrm>
            <a:prstGeom prst="rect">
              <a:avLst/>
            </a:prstGeom>
            <a:solidFill>
              <a:schemeClr val="accent6">
                <a:lumMod val="75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grpSp>
      <p:sp>
        <p:nvSpPr>
          <p:cNvPr id="57" name="Title 1"/>
          <p:cNvSpPr>
            <a:spLocks noGrp="1"/>
          </p:cNvSpPr>
          <p:nvPr>
            <p:ph type="title"/>
          </p:nvPr>
        </p:nvSpPr>
        <p:spPr>
          <a:xfrm>
            <a:off x="0" y="1"/>
            <a:ext cx="12192000" cy="703388"/>
          </a:xfrm>
          <a:noFill/>
        </p:spPr>
        <p:txBody>
          <a:bodyPr>
            <a:normAutofit/>
          </a:bodyPr>
          <a:lstStyle/>
          <a:p>
            <a:r>
              <a:rPr lang="en-US" dirty="0" smtClean="0"/>
              <a:t>TCS Team With You Today</a:t>
            </a:r>
            <a:endParaRPr lang="en-US" sz="2000" dirty="0">
              <a:solidFill>
                <a:srgbClr val="FF0000"/>
              </a:solidFill>
            </a:endParaRPr>
          </a:p>
        </p:txBody>
      </p:sp>
      <p:grpSp>
        <p:nvGrpSpPr>
          <p:cNvPr id="60" name="Group 59"/>
          <p:cNvGrpSpPr/>
          <p:nvPr/>
        </p:nvGrpSpPr>
        <p:grpSpPr>
          <a:xfrm>
            <a:off x="6572565" y="5770656"/>
            <a:ext cx="4748253" cy="634811"/>
            <a:chOff x="6522737" y="4806841"/>
            <a:chExt cx="4748253" cy="634811"/>
          </a:xfrm>
        </p:grpSpPr>
        <p:sp>
          <p:nvSpPr>
            <p:cNvPr id="63" name="Rectangle 62"/>
            <p:cNvSpPr/>
            <p:nvPr/>
          </p:nvSpPr>
          <p:spPr>
            <a:xfrm>
              <a:off x="6522737" y="4806844"/>
              <a:ext cx="160209" cy="634808"/>
            </a:xfrm>
            <a:prstGeom prst="rect">
              <a:avLst/>
            </a:prstGeom>
            <a:solidFill>
              <a:schemeClr val="accent6">
                <a:lumMod val="75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64" name="Rectangle 63"/>
            <p:cNvSpPr/>
            <p:nvPr/>
          </p:nvSpPr>
          <p:spPr>
            <a:xfrm>
              <a:off x="6689377" y="4806841"/>
              <a:ext cx="4581613" cy="634808"/>
            </a:xfrm>
            <a:prstGeom prst="rect">
              <a:avLst/>
            </a:prstGeom>
            <a:solidFill>
              <a:schemeClr val="bg1">
                <a:lumMod val="95000"/>
              </a:schemeClr>
            </a:solidFill>
            <a:ln w="9525" cap="flat" cmpd="sng" algn="ctr">
              <a:solidFill>
                <a:schemeClr val="accent6">
                  <a:lumMod val="75000"/>
                </a:schemeClr>
              </a:solidFill>
              <a:prstDash val="solid"/>
            </a:ln>
            <a:effectLst/>
          </p:spPr>
          <p:txBody>
            <a:bodyPr rtlCol="0" anchor="ctr"/>
            <a:lstStyle/>
            <a:p>
              <a:pPr>
                <a:spcBef>
                  <a:spcPts val="200"/>
                </a:spcBef>
                <a:defRPr/>
              </a:pPr>
              <a:r>
                <a:rPr lang="en-US" sz="1600" b="1" kern="0" dirty="0" err="1" smtClean="0">
                  <a:solidFill>
                    <a:prstClr val="black">
                      <a:lumMod val="75000"/>
                      <a:lumOff val="25000"/>
                    </a:prstClr>
                  </a:solidFill>
                </a:rPr>
                <a:t>Varsha</a:t>
              </a:r>
              <a:r>
                <a:rPr lang="en-US" sz="1600" b="1" kern="0" dirty="0" smtClean="0">
                  <a:solidFill>
                    <a:prstClr val="black">
                      <a:lumMod val="75000"/>
                      <a:lumOff val="25000"/>
                    </a:prstClr>
                  </a:solidFill>
                </a:rPr>
                <a:t> Mahajan</a:t>
              </a:r>
              <a:endParaRPr lang="en-US" sz="1600" b="1" kern="0" dirty="0">
                <a:solidFill>
                  <a:prstClr val="black">
                    <a:lumMod val="75000"/>
                    <a:lumOff val="25000"/>
                  </a:prstClr>
                </a:solidFill>
              </a:endParaRPr>
            </a:p>
            <a:p>
              <a:pPr>
                <a:spcBef>
                  <a:spcPts val="200"/>
                </a:spcBef>
                <a:defRPr/>
              </a:pPr>
              <a:r>
                <a:rPr lang="en-US" sz="1600" kern="0" dirty="0"/>
                <a:t>Biostatistics &amp; Statistical Programming Lead SME</a:t>
              </a:r>
            </a:p>
          </p:txBody>
        </p:sp>
      </p:grpSp>
    </p:spTree>
    <p:extLst>
      <p:ext uri="{BB962C8B-B14F-4D97-AF65-F5344CB8AC3E}">
        <p14:creationId xmlns:p14="http://schemas.microsoft.com/office/powerpoint/2010/main" val="4092836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p:cNvSpPr/>
          <p:nvPr/>
        </p:nvSpPr>
        <p:spPr bwMode="auto">
          <a:xfrm>
            <a:off x="322703" y="844628"/>
            <a:ext cx="5870362" cy="354594"/>
          </a:xfrm>
          <a:prstGeom prst="roundRect">
            <a:avLst/>
          </a:prstGeom>
          <a:solidFill>
            <a:srgbClr val="ABD38C"/>
          </a:solidFill>
          <a:ln w="9525">
            <a:solidFill>
              <a:srgbClr val="55A51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latin typeface="+mj-lt"/>
              </a:rPr>
              <a:t>Facts &amp; Figures</a:t>
            </a:r>
          </a:p>
        </p:txBody>
      </p:sp>
      <p:pic>
        <p:nvPicPr>
          <p:cNvPr id="70" name="Picture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10" y="928052"/>
            <a:ext cx="796491" cy="724081"/>
          </a:xfrm>
          <a:prstGeom prst="rect">
            <a:avLst/>
          </a:prstGeom>
        </p:spPr>
      </p:pic>
      <p:sp>
        <p:nvSpPr>
          <p:cNvPr id="80" name="Rectangle 79"/>
          <p:cNvSpPr/>
          <p:nvPr/>
        </p:nvSpPr>
        <p:spPr bwMode="auto">
          <a:xfrm rot="10800000" flipV="1">
            <a:off x="1093037" y="1786422"/>
            <a:ext cx="1147054" cy="540773"/>
          </a:xfrm>
          <a:prstGeom prst="rect">
            <a:avLst/>
          </a:prstGeom>
          <a:gradFill flip="none" rotWithShape="1">
            <a:gsLst>
              <a:gs pos="100000">
                <a:srgbClr val="B0DFF3"/>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2" name="Rectangle 81"/>
          <p:cNvSpPr/>
          <p:nvPr/>
        </p:nvSpPr>
        <p:spPr bwMode="auto">
          <a:xfrm rot="10800000" flipV="1">
            <a:off x="1054400" y="2505463"/>
            <a:ext cx="1147054" cy="540773"/>
          </a:xfrm>
          <a:prstGeom prst="rect">
            <a:avLst/>
          </a:prstGeom>
          <a:gradFill flip="none" rotWithShape="1">
            <a:gsLst>
              <a:gs pos="100000">
                <a:srgbClr val="EDE6A0"/>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4" name="Round Single Corner Rectangle 73"/>
          <p:cNvSpPr/>
          <p:nvPr/>
        </p:nvSpPr>
        <p:spPr>
          <a:xfrm>
            <a:off x="51879" y="1643564"/>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0063BE"/>
                </a:solidFill>
                <a:latin typeface="+mj-lt"/>
              </a:rPr>
              <a:t>80</a:t>
            </a:r>
            <a:endParaRPr lang="en-US" sz="1600" b="1" dirty="0">
              <a:solidFill>
                <a:srgbClr val="0063BE"/>
              </a:solidFill>
              <a:latin typeface="+mj-lt"/>
            </a:endParaRPr>
          </a:p>
        </p:txBody>
      </p:sp>
      <p:sp>
        <p:nvSpPr>
          <p:cNvPr id="75" name="Round Single Corner Rectangle 74"/>
          <p:cNvSpPr/>
          <p:nvPr/>
        </p:nvSpPr>
        <p:spPr>
          <a:xfrm>
            <a:off x="24061" y="3479496"/>
            <a:ext cx="905726" cy="364994"/>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endParaRPr lang="en-US" sz="1600" b="1" dirty="0">
              <a:solidFill>
                <a:srgbClr val="55A51C"/>
              </a:solidFill>
              <a:latin typeface="+mj-lt"/>
            </a:endParaRPr>
          </a:p>
        </p:txBody>
      </p:sp>
      <p:sp>
        <p:nvSpPr>
          <p:cNvPr id="76" name="Round Single Corner Rectangle 75"/>
          <p:cNvSpPr/>
          <p:nvPr/>
        </p:nvSpPr>
        <p:spPr>
          <a:xfrm>
            <a:off x="35578" y="2603724"/>
            <a:ext cx="861136" cy="364994"/>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tx1"/>
                </a:solidFill>
                <a:latin typeface="+mj-lt"/>
              </a:rPr>
              <a:t>5000+</a:t>
            </a:r>
            <a:endParaRPr lang="en-US" sz="1600" b="1" dirty="0">
              <a:solidFill>
                <a:schemeClr val="tx1"/>
              </a:solidFill>
              <a:latin typeface="+mj-lt"/>
            </a:endParaRPr>
          </a:p>
        </p:txBody>
      </p:sp>
      <p:sp>
        <p:nvSpPr>
          <p:cNvPr id="77" name="Rectangle 76"/>
          <p:cNvSpPr/>
          <p:nvPr/>
        </p:nvSpPr>
        <p:spPr bwMode="auto">
          <a:xfrm rot="10800000" flipV="1">
            <a:off x="963498" y="1786422"/>
            <a:ext cx="95373" cy="540773"/>
          </a:xfrm>
          <a:prstGeom prst="rect">
            <a:avLst/>
          </a:prstGeom>
          <a:solidFill>
            <a:srgbClr val="6DCFF6"/>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9" name="Rectangle 78"/>
          <p:cNvSpPr/>
          <p:nvPr/>
        </p:nvSpPr>
        <p:spPr bwMode="auto">
          <a:xfrm rot="10800000" flipV="1">
            <a:off x="924861" y="2505463"/>
            <a:ext cx="95373" cy="540773"/>
          </a:xfrm>
          <a:prstGeom prst="rect">
            <a:avLst/>
          </a:prstGeom>
          <a:solidFill>
            <a:srgbClr val="CDCA2F"/>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71" name="Rounded Rectangle 70"/>
          <p:cNvSpPr/>
          <p:nvPr/>
        </p:nvSpPr>
        <p:spPr>
          <a:xfrm flipH="1">
            <a:off x="1092582" y="1302716"/>
            <a:ext cx="1241096" cy="152146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SAP </a:t>
            </a:r>
            <a:r>
              <a:rPr lang="en-US" sz="1400" b="1" dirty="0">
                <a:solidFill>
                  <a:schemeClr val="tx1"/>
                </a:solidFill>
                <a:latin typeface="+mj-lt"/>
              </a:rPr>
              <a:t>&amp; </a:t>
            </a:r>
            <a:r>
              <a:rPr lang="en-US" sz="1400" b="1" dirty="0" smtClean="0">
                <a:solidFill>
                  <a:schemeClr val="tx1"/>
                </a:solidFill>
                <a:latin typeface="+mj-lt"/>
              </a:rPr>
              <a:t>DPS Authored</a:t>
            </a:r>
            <a:endParaRPr lang="en-US" sz="1400" b="1" dirty="0">
              <a:solidFill>
                <a:schemeClr val="tx1"/>
              </a:solidFill>
              <a:latin typeface="+mj-lt"/>
            </a:endParaRPr>
          </a:p>
        </p:txBody>
      </p:sp>
      <p:sp>
        <p:nvSpPr>
          <p:cNvPr id="73" name="Rounded Rectangle 72"/>
          <p:cNvSpPr/>
          <p:nvPr/>
        </p:nvSpPr>
        <p:spPr>
          <a:xfrm flipH="1">
            <a:off x="1059964" y="1994225"/>
            <a:ext cx="1253154" cy="1611947"/>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mj-lt"/>
              </a:rPr>
              <a:t>TLF Generated</a:t>
            </a:r>
          </a:p>
        </p:txBody>
      </p:sp>
      <p:sp>
        <p:nvSpPr>
          <p:cNvPr id="84" name="Rectangle 83"/>
          <p:cNvSpPr/>
          <p:nvPr/>
        </p:nvSpPr>
        <p:spPr bwMode="auto">
          <a:xfrm rot="10800000" flipV="1">
            <a:off x="4099929" y="1786422"/>
            <a:ext cx="1888001" cy="540773"/>
          </a:xfrm>
          <a:prstGeom prst="rect">
            <a:avLst/>
          </a:prstGeom>
          <a:gradFill flip="none" rotWithShape="1">
            <a:gsLst>
              <a:gs pos="100000">
                <a:srgbClr val="FDC577"/>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5" name="Rectangle 84"/>
          <p:cNvSpPr/>
          <p:nvPr/>
        </p:nvSpPr>
        <p:spPr bwMode="auto">
          <a:xfrm rot="10800000" flipV="1">
            <a:off x="4099929" y="2464389"/>
            <a:ext cx="1888001" cy="540773"/>
          </a:xfrm>
          <a:prstGeom prst="rect">
            <a:avLst/>
          </a:prstGeom>
          <a:gradFill flip="none" rotWithShape="1">
            <a:gsLst>
              <a:gs pos="100000">
                <a:srgbClr val="FACDBF"/>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6" name="Rectangle 85"/>
          <p:cNvSpPr/>
          <p:nvPr/>
        </p:nvSpPr>
        <p:spPr bwMode="auto">
          <a:xfrm rot="10800000" flipV="1">
            <a:off x="1042882" y="3179878"/>
            <a:ext cx="1888001" cy="540773"/>
          </a:xfrm>
          <a:prstGeom prst="rect">
            <a:avLst/>
          </a:prstGeom>
          <a:gradFill flip="none" rotWithShape="1">
            <a:gsLst>
              <a:gs pos="100000">
                <a:srgbClr val="DCC5E8"/>
              </a:gs>
              <a:gs pos="0">
                <a:schemeClr val="bg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87" name="Round Single Corner Rectangle 86"/>
          <p:cNvSpPr/>
          <p:nvPr/>
        </p:nvSpPr>
        <p:spPr>
          <a:xfrm>
            <a:off x="3107683" y="1643564"/>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accent6">
                    <a:lumMod val="60000"/>
                    <a:lumOff val="40000"/>
                  </a:schemeClr>
                </a:solidFill>
                <a:latin typeface="+mj-lt"/>
              </a:rPr>
              <a:t>25+</a:t>
            </a:r>
            <a:endParaRPr lang="en-US" sz="1600" b="1" dirty="0">
              <a:solidFill>
                <a:schemeClr val="accent6">
                  <a:lumMod val="60000"/>
                  <a:lumOff val="40000"/>
                </a:schemeClr>
              </a:solidFill>
              <a:latin typeface="+mj-lt"/>
            </a:endParaRPr>
          </a:p>
        </p:txBody>
      </p:sp>
      <p:sp>
        <p:nvSpPr>
          <p:cNvPr id="88" name="Round Single Corner Rectangle 87"/>
          <p:cNvSpPr/>
          <p:nvPr/>
        </p:nvSpPr>
        <p:spPr>
          <a:xfrm>
            <a:off x="2801257" y="2393278"/>
            <a:ext cx="1140987"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D6492A"/>
                </a:solidFill>
                <a:latin typeface="+mj-lt"/>
              </a:rPr>
              <a:t>640+</a:t>
            </a:r>
          </a:p>
          <a:p>
            <a:pPr algn="r"/>
            <a:r>
              <a:rPr lang="en-US" sz="1600" b="1" dirty="0" smtClean="0">
                <a:solidFill>
                  <a:srgbClr val="D6492A"/>
                </a:solidFill>
                <a:latin typeface="+mj-lt"/>
              </a:rPr>
              <a:t>1600+</a:t>
            </a:r>
            <a:endParaRPr lang="en-US" sz="1600" b="1" dirty="0">
              <a:solidFill>
                <a:srgbClr val="D6492A"/>
              </a:solidFill>
              <a:latin typeface="+mj-lt"/>
            </a:endParaRPr>
          </a:p>
        </p:txBody>
      </p:sp>
      <p:sp>
        <p:nvSpPr>
          <p:cNvPr id="89" name="Round Single Corner Rectangle 88"/>
          <p:cNvSpPr/>
          <p:nvPr/>
        </p:nvSpPr>
        <p:spPr>
          <a:xfrm>
            <a:off x="24061" y="3099661"/>
            <a:ext cx="861136"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rgbClr val="83389B"/>
                </a:solidFill>
                <a:latin typeface="+mj-lt"/>
              </a:rPr>
              <a:t>45+</a:t>
            </a:r>
            <a:endParaRPr lang="en-US" sz="1600" b="1" dirty="0">
              <a:solidFill>
                <a:srgbClr val="83389B"/>
              </a:solidFill>
              <a:latin typeface="+mj-lt"/>
            </a:endParaRPr>
          </a:p>
        </p:txBody>
      </p:sp>
      <p:sp>
        <p:nvSpPr>
          <p:cNvPr id="90" name="Rectangle 89"/>
          <p:cNvSpPr/>
          <p:nvPr/>
        </p:nvSpPr>
        <p:spPr bwMode="auto">
          <a:xfrm rot="10800000" flipV="1">
            <a:off x="3970391" y="1786422"/>
            <a:ext cx="95373" cy="540773"/>
          </a:xfrm>
          <a:prstGeom prst="rect">
            <a:avLst/>
          </a:prstGeom>
          <a:solidFill>
            <a:srgbClr val="FBB141"/>
          </a:solidFill>
          <a:ln w="9525">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91" name="Rectangle 90"/>
          <p:cNvSpPr/>
          <p:nvPr/>
        </p:nvSpPr>
        <p:spPr bwMode="auto">
          <a:xfrm rot="10800000" flipV="1">
            <a:off x="3970391" y="2464389"/>
            <a:ext cx="95373" cy="540773"/>
          </a:xfrm>
          <a:prstGeom prst="rect">
            <a:avLst/>
          </a:prstGeom>
          <a:solidFill>
            <a:srgbClr val="D6492A"/>
          </a:solidFill>
          <a:ln w="9525">
            <a:solidFill>
              <a:srgbClr val="D6492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92" name="Rectangle 91"/>
          <p:cNvSpPr/>
          <p:nvPr/>
        </p:nvSpPr>
        <p:spPr bwMode="auto">
          <a:xfrm rot="10800000" flipV="1">
            <a:off x="913344" y="3179878"/>
            <a:ext cx="95373" cy="540773"/>
          </a:xfrm>
          <a:prstGeom prst="rect">
            <a:avLst/>
          </a:prstGeom>
          <a:solidFill>
            <a:srgbClr val="83389B"/>
          </a:solidFill>
          <a:ln w="9525">
            <a:solidFill>
              <a:srgbClr val="83389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93" name="Rounded Rectangle 92"/>
          <p:cNvSpPr/>
          <p:nvPr/>
        </p:nvSpPr>
        <p:spPr>
          <a:xfrm flipH="1">
            <a:off x="4105493" y="2042939"/>
            <a:ext cx="2062637" cy="142188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err="1" smtClean="0">
                <a:solidFill>
                  <a:schemeClr val="tx1"/>
                </a:solidFill>
                <a:latin typeface="+mj-lt"/>
              </a:rPr>
              <a:t>ADaM</a:t>
            </a:r>
            <a:endParaRPr lang="en-US" sz="1400" b="1" dirty="0" smtClean="0">
              <a:solidFill>
                <a:schemeClr val="tx1"/>
              </a:solidFill>
              <a:latin typeface="+mj-lt"/>
            </a:endParaRPr>
          </a:p>
          <a:p>
            <a:r>
              <a:rPr lang="en-US" sz="1400" b="1" dirty="0" smtClean="0">
                <a:solidFill>
                  <a:schemeClr val="tx1"/>
                </a:solidFill>
                <a:latin typeface="+mj-lt"/>
              </a:rPr>
              <a:t>SDTM</a:t>
            </a:r>
            <a:endParaRPr lang="en-US" sz="1400" b="1" dirty="0">
              <a:solidFill>
                <a:schemeClr val="tx1"/>
              </a:solidFill>
              <a:latin typeface="+mj-lt"/>
            </a:endParaRPr>
          </a:p>
        </p:txBody>
      </p:sp>
      <p:sp>
        <p:nvSpPr>
          <p:cNvPr id="94" name="Rounded Rectangle 93"/>
          <p:cNvSpPr/>
          <p:nvPr/>
        </p:nvSpPr>
        <p:spPr>
          <a:xfrm flipH="1">
            <a:off x="1202994" y="2655761"/>
            <a:ext cx="2062637" cy="1611947"/>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mj-lt"/>
              </a:rPr>
              <a:t>CSR Review/input</a:t>
            </a:r>
            <a:endParaRPr lang="en-US" sz="1200" b="1" dirty="0">
              <a:solidFill>
                <a:schemeClr val="tx1"/>
              </a:solidFill>
              <a:latin typeface="+mj-lt"/>
            </a:endParaRPr>
          </a:p>
        </p:txBody>
      </p:sp>
      <p:sp>
        <p:nvSpPr>
          <p:cNvPr id="95" name="Rounded Rectangle 94"/>
          <p:cNvSpPr/>
          <p:nvPr/>
        </p:nvSpPr>
        <p:spPr>
          <a:xfrm flipH="1">
            <a:off x="4135761" y="1302716"/>
            <a:ext cx="2042790" cy="152146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mj-lt"/>
              </a:rPr>
              <a:t>Randomization Schedule Generated</a:t>
            </a:r>
            <a:endParaRPr lang="en-US" sz="1200" b="1" dirty="0">
              <a:solidFill>
                <a:schemeClr val="tx1"/>
              </a:solidFill>
              <a:latin typeface="+mj-lt"/>
            </a:endParaRPr>
          </a:p>
        </p:txBody>
      </p:sp>
      <p:sp>
        <p:nvSpPr>
          <p:cNvPr id="96" name="Rectangle 95"/>
          <p:cNvSpPr/>
          <p:nvPr/>
        </p:nvSpPr>
        <p:spPr bwMode="auto">
          <a:xfrm rot="10800000" flipV="1">
            <a:off x="4135761" y="3211300"/>
            <a:ext cx="1842611" cy="540773"/>
          </a:xfrm>
          <a:prstGeom prst="rect">
            <a:avLst/>
          </a:prstGeom>
          <a:gradFill>
            <a:gsLst>
              <a:gs pos="0">
                <a:schemeClr val="tx2">
                  <a:lumMod val="40000"/>
                  <a:lumOff val="60000"/>
                </a:schemeClr>
              </a:gs>
              <a:gs pos="100000">
                <a:schemeClr val="bg1"/>
              </a:gs>
            </a:gsLst>
            <a:lin ang="108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97" name="Round Single Corner Rectangle 96"/>
          <p:cNvSpPr/>
          <p:nvPr/>
        </p:nvSpPr>
        <p:spPr>
          <a:xfrm>
            <a:off x="3150739" y="3068442"/>
            <a:ext cx="834561"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tx2">
                    <a:lumMod val="75000"/>
                  </a:schemeClr>
                </a:solidFill>
                <a:latin typeface="+mj-lt"/>
              </a:rPr>
              <a:t>100 +</a:t>
            </a:r>
            <a:endParaRPr lang="en-US" sz="1600" b="1" dirty="0">
              <a:solidFill>
                <a:schemeClr val="tx2">
                  <a:lumMod val="75000"/>
                </a:schemeClr>
              </a:solidFill>
              <a:latin typeface="+mj-lt"/>
            </a:endParaRPr>
          </a:p>
        </p:txBody>
      </p:sp>
      <p:sp>
        <p:nvSpPr>
          <p:cNvPr id="98" name="Rectangle 97"/>
          <p:cNvSpPr/>
          <p:nvPr/>
        </p:nvSpPr>
        <p:spPr bwMode="auto">
          <a:xfrm rot="10800000" flipV="1">
            <a:off x="4006223" y="3211300"/>
            <a:ext cx="95373" cy="540773"/>
          </a:xfrm>
          <a:prstGeom prst="rect">
            <a:avLst/>
          </a:prstGeom>
          <a:solidFill>
            <a:schemeClr val="tx2">
              <a:lumMod val="60000"/>
              <a:lumOff val="40000"/>
            </a:schemeClr>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99" name="Rounded Rectangle 98"/>
          <p:cNvSpPr/>
          <p:nvPr/>
        </p:nvSpPr>
        <p:spPr>
          <a:xfrm flipH="1">
            <a:off x="4182931" y="2888382"/>
            <a:ext cx="1638319" cy="152146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lang="en-US" sz="1200" b="1" dirty="0">
              <a:solidFill>
                <a:schemeClr val="tx1"/>
              </a:solidFill>
              <a:latin typeface="+mj-lt"/>
            </a:endParaRPr>
          </a:p>
        </p:txBody>
      </p:sp>
      <p:sp>
        <p:nvSpPr>
          <p:cNvPr id="100" name="Rounded Rectangle 99"/>
          <p:cNvSpPr/>
          <p:nvPr/>
        </p:nvSpPr>
        <p:spPr bwMode="auto">
          <a:xfrm>
            <a:off x="6606861" y="844628"/>
            <a:ext cx="5434815" cy="354594"/>
          </a:xfrm>
          <a:prstGeom prst="roundRect">
            <a:avLst/>
          </a:prstGeom>
          <a:solidFill>
            <a:srgbClr val="EDE6A0"/>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mj-lt"/>
              </a:rPr>
              <a:t>Key Engagement Highlights</a:t>
            </a:r>
            <a:endParaRPr lang="en-US" sz="1400" b="1" dirty="0">
              <a:solidFill>
                <a:schemeClr val="tx1"/>
              </a:solidFill>
              <a:latin typeface="+mj-lt"/>
            </a:endParaRPr>
          </a:p>
        </p:txBody>
      </p:sp>
      <p:cxnSp>
        <p:nvCxnSpPr>
          <p:cNvPr id="101" name="Straight Connector 100"/>
          <p:cNvCxnSpPr/>
          <p:nvPr/>
        </p:nvCxnSpPr>
        <p:spPr>
          <a:xfrm>
            <a:off x="6370855" y="928052"/>
            <a:ext cx="0" cy="5408354"/>
          </a:xfrm>
          <a:prstGeom prst="line">
            <a:avLst/>
          </a:prstGeom>
          <a:ln>
            <a:gradFill>
              <a:gsLst>
                <a:gs pos="79000">
                  <a:srgbClr val="212121"/>
                </a:gs>
                <a:gs pos="29000">
                  <a:schemeClr val="tx1"/>
                </a:gs>
                <a:gs pos="0">
                  <a:schemeClr val="bg1"/>
                </a:gs>
                <a:gs pos="100000">
                  <a:schemeClr val="bg1"/>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606861" y="1199222"/>
            <a:ext cx="5434816" cy="2549106"/>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1400" b="1" u="sng" dirty="0" smtClean="0">
                <a:solidFill>
                  <a:schemeClr val="tx1"/>
                </a:solidFill>
              </a:rPr>
              <a:t>TA focus area</a:t>
            </a:r>
            <a:r>
              <a:rPr lang="en-US" sz="1400" b="1" dirty="0" smtClean="0">
                <a:solidFill>
                  <a:schemeClr val="tx1"/>
                </a:solidFill>
              </a:rPr>
              <a:t>:  </a:t>
            </a:r>
            <a:r>
              <a:rPr lang="en-US" sz="1400" dirty="0" smtClean="0">
                <a:solidFill>
                  <a:schemeClr val="tx1"/>
                </a:solidFill>
              </a:rPr>
              <a:t>Neuroscience, Immunology, ID&amp;V, CVM and Oncology</a:t>
            </a:r>
          </a:p>
          <a:p>
            <a:pPr marL="0" lvl="1">
              <a:lnSpc>
                <a:spcPct val="120000"/>
              </a:lnSpc>
            </a:pPr>
            <a:r>
              <a:rPr lang="en-US" sz="1400" b="1" dirty="0" smtClean="0">
                <a:solidFill>
                  <a:schemeClr val="tx1"/>
                </a:solidFill>
              </a:rPr>
              <a:t>Activities handled: </a:t>
            </a:r>
            <a:r>
              <a:rPr lang="en-US" sz="1400" dirty="0" smtClean="0">
                <a:solidFill>
                  <a:schemeClr val="tx1"/>
                </a:solidFill>
              </a:rPr>
              <a:t>SDTM, </a:t>
            </a:r>
            <a:r>
              <a:rPr lang="en-US" altLang="en-US" sz="1400" dirty="0" smtClean="0">
                <a:solidFill>
                  <a:srgbClr val="000000"/>
                </a:solidFill>
              </a:rPr>
              <a:t>ADaM</a:t>
            </a:r>
            <a:r>
              <a:rPr lang="en-US" altLang="en-US" sz="1400" dirty="0">
                <a:solidFill>
                  <a:srgbClr val="000000"/>
                </a:solidFill>
              </a:rPr>
              <a:t>, TLFs, </a:t>
            </a:r>
            <a:r>
              <a:rPr lang="en-US" altLang="en-US" sz="1400" dirty="0" smtClean="0">
                <a:solidFill>
                  <a:srgbClr val="000000"/>
                </a:solidFill>
              </a:rPr>
              <a:t>ISS </a:t>
            </a:r>
            <a:r>
              <a:rPr lang="en-US" altLang="en-US" sz="1400" dirty="0">
                <a:solidFill>
                  <a:srgbClr val="000000"/>
                </a:solidFill>
              </a:rPr>
              <a:t>pooling, eSub, </a:t>
            </a:r>
            <a:r>
              <a:rPr lang="en-US" altLang="en-US" sz="1400" dirty="0" err="1" smtClean="0">
                <a:solidFill>
                  <a:srgbClr val="000000"/>
                </a:solidFill>
              </a:rPr>
              <a:t>eNarratives</a:t>
            </a:r>
            <a:r>
              <a:rPr lang="en-US" altLang="en-US" sz="1400" dirty="0" smtClean="0">
                <a:solidFill>
                  <a:srgbClr val="000000"/>
                </a:solidFill>
              </a:rPr>
              <a:t>, DSUR/PSUR support</a:t>
            </a:r>
          </a:p>
          <a:p>
            <a:pPr marL="182880" lvl="1" indent="-182880">
              <a:spcBef>
                <a:spcPts val="400"/>
              </a:spcBef>
              <a:buClr>
                <a:srgbClr val="4E84C4"/>
              </a:buClr>
              <a:buFont typeface="Courier New" panose="02070309020205020404" pitchFamily="49" charset="0"/>
              <a:buChar char="o"/>
            </a:pPr>
            <a:r>
              <a:rPr lang="en-US" sz="1400" dirty="0" smtClean="0">
                <a:solidFill>
                  <a:schemeClr val="tx1"/>
                </a:solidFill>
              </a:rPr>
              <a:t>TCS SAS environment + Client System</a:t>
            </a:r>
          </a:p>
          <a:p>
            <a:pPr marL="182880" lvl="1" indent="-182880">
              <a:spcBef>
                <a:spcPts val="400"/>
              </a:spcBef>
              <a:buClr>
                <a:srgbClr val="4E84C4"/>
              </a:buClr>
              <a:buFont typeface="Courier New" panose="02070309020205020404" pitchFamily="49" charset="0"/>
              <a:buChar char="o"/>
            </a:pPr>
            <a:r>
              <a:rPr lang="en-US" sz="1400" dirty="0" smtClean="0">
                <a:solidFill>
                  <a:schemeClr val="tx1"/>
                </a:solidFill>
              </a:rPr>
              <a:t>Dedicated group to manage SDTM package including e-sub ready deliverables</a:t>
            </a:r>
          </a:p>
          <a:p>
            <a:pPr marL="182880" lvl="1" indent="-182880">
              <a:spcBef>
                <a:spcPts val="400"/>
              </a:spcBef>
              <a:buClr>
                <a:srgbClr val="4E84C4"/>
              </a:buClr>
              <a:buFont typeface="Courier New" panose="02070309020205020404" pitchFamily="49" charset="0"/>
              <a:buChar char="o"/>
            </a:pPr>
            <a:r>
              <a:rPr lang="en-US" sz="1400" dirty="0" smtClean="0">
                <a:solidFill>
                  <a:schemeClr val="tx1"/>
                </a:solidFill>
              </a:rPr>
              <a:t>End-to-End activities (</a:t>
            </a:r>
            <a:r>
              <a:rPr lang="en-US" altLang="en-US" sz="1400" dirty="0">
                <a:solidFill>
                  <a:srgbClr val="000000"/>
                </a:solidFill>
              </a:rPr>
              <a:t>CRF review, CDM doc review</a:t>
            </a:r>
            <a:r>
              <a:rPr lang="en-US" sz="1400" dirty="0" smtClean="0">
                <a:solidFill>
                  <a:srgbClr val="000000"/>
                </a:solidFill>
              </a:rPr>
              <a:t>, </a:t>
            </a:r>
            <a:r>
              <a:rPr lang="en-US" altLang="en-US" sz="1400" dirty="0" smtClean="0">
                <a:solidFill>
                  <a:srgbClr val="000000"/>
                </a:solidFill>
              </a:rPr>
              <a:t>SAP+DPS</a:t>
            </a:r>
            <a:r>
              <a:rPr lang="en-US" altLang="en-US" sz="1400" dirty="0">
                <a:solidFill>
                  <a:srgbClr val="000000"/>
                </a:solidFill>
              </a:rPr>
              <a:t>, </a:t>
            </a:r>
            <a:r>
              <a:rPr lang="en-US" altLang="en-US" sz="1400" dirty="0" err="1">
                <a:solidFill>
                  <a:srgbClr val="000000"/>
                </a:solidFill>
              </a:rPr>
              <a:t>ADaM</a:t>
            </a:r>
            <a:r>
              <a:rPr lang="en-US" altLang="en-US" sz="1400" dirty="0">
                <a:solidFill>
                  <a:srgbClr val="000000"/>
                </a:solidFill>
              </a:rPr>
              <a:t>, TLFs, </a:t>
            </a:r>
            <a:r>
              <a:rPr lang="en-US" altLang="en-US" sz="1400" dirty="0" err="1">
                <a:solidFill>
                  <a:srgbClr val="000000"/>
                </a:solidFill>
              </a:rPr>
              <a:t>eSub</a:t>
            </a:r>
            <a:r>
              <a:rPr lang="en-US" altLang="en-US" sz="1400" dirty="0">
                <a:solidFill>
                  <a:srgbClr val="000000"/>
                </a:solidFill>
              </a:rPr>
              <a:t>, </a:t>
            </a:r>
            <a:r>
              <a:rPr lang="en-US" altLang="en-US" sz="1400" dirty="0" err="1">
                <a:solidFill>
                  <a:srgbClr val="000000"/>
                </a:solidFill>
              </a:rPr>
              <a:t>eNarratives</a:t>
            </a:r>
            <a:r>
              <a:rPr lang="en-US" altLang="en-US" sz="1400" dirty="0">
                <a:solidFill>
                  <a:srgbClr val="000000"/>
                </a:solidFill>
              </a:rPr>
              <a:t>, CSR </a:t>
            </a:r>
            <a:r>
              <a:rPr lang="en-US" altLang="en-US" sz="1400" dirty="0" err="1" smtClean="0">
                <a:solidFill>
                  <a:srgbClr val="000000"/>
                </a:solidFill>
              </a:rPr>
              <a:t>review,PK</a:t>
            </a:r>
            <a:r>
              <a:rPr lang="en-US" altLang="en-US" sz="1400" dirty="0" smtClean="0">
                <a:solidFill>
                  <a:srgbClr val="000000"/>
                </a:solidFill>
              </a:rPr>
              <a:t> </a:t>
            </a:r>
            <a:r>
              <a:rPr lang="en-US" altLang="en-US" sz="1400" dirty="0">
                <a:solidFill>
                  <a:srgbClr val="000000"/>
                </a:solidFill>
              </a:rPr>
              <a:t>support</a:t>
            </a:r>
            <a:r>
              <a:rPr lang="en-US" sz="1400" dirty="0" smtClean="0">
                <a:solidFill>
                  <a:schemeClr val="tx1"/>
                </a:solidFill>
              </a:rPr>
              <a:t>)</a:t>
            </a:r>
          </a:p>
          <a:p>
            <a:pPr marL="182880" lvl="1" indent="-182880">
              <a:spcBef>
                <a:spcPts val="400"/>
              </a:spcBef>
              <a:buClr>
                <a:srgbClr val="4E84C4"/>
              </a:buClr>
              <a:buFont typeface="Courier New" panose="02070309020205020404" pitchFamily="49" charset="0"/>
              <a:buChar char="o"/>
            </a:pPr>
            <a:r>
              <a:rPr lang="en-US" sz="1400" dirty="0" smtClean="0">
                <a:solidFill>
                  <a:schemeClr val="tx1"/>
                </a:solidFill>
              </a:rPr>
              <a:t>Dedicated statisticians to perform statistical reviews</a:t>
            </a:r>
          </a:p>
          <a:p>
            <a:pPr marL="182880" lvl="1" indent="-182880">
              <a:spcBef>
                <a:spcPts val="400"/>
              </a:spcBef>
              <a:buClr>
                <a:srgbClr val="4E84C4"/>
              </a:buClr>
              <a:buFont typeface="Courier New" panose="02070309020205020404" pitchFamily="49" charset="0"/>
              <a:buChar char="o"/>
            </a:pPr>
            <a:r>
              <a:rPr lang="en-US" sz="1400" dirty="0" smtClean="0">
                <a:solidFill>
                  <a:schemeClr val="tx1"/>
                </a:solidFill>
              </a:rPr>
              <a:t>Direct communication with client statistician</a:t>
            </a:r>
          </a:p>
        </p:txBody>
      </p:sp>
      <p:cxnSp>
        <p:nvCxnSpPr>
          <p:cNvPr id="4" name="Straight Connector 3"/>
          <p:cNvCxnSpPr/>
          <p:nvPr/>
        </p:nvCxnSpPr>
        <p:spPr>
          <a:xfrm flipV="1">
            <a:off x="147810" y="3966688"/>
            <a:ext cx="6030741" cy="1"/>
          </a:xfrm>
          <a:prstGeom prst="line">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bwMode="auto">
          <a:xfrm rot="10800000" flipV="1">
            <a:off x="2383278" y="1245648"/>
            <a:ext cx="1888001" cy="540773"/>
          </a:xfrm>
          <a:prstGeom prst="rect">
            <a:avLst/>
          </a:prstGeom>
          <a:gradFill>
            <a:gsLst>
              <a:gs pos="0">
                <a:schemeClr val="accent4">
                  <a:lumMod val="60000"/>
                  <a:lumOff val="40000"/>
                </a:schemeClr>
              </a:gs>
              <a:gs pos="100000">
                <a:schemeClr val="bg1"/>
              </a:gs>
            </a:gsLst>
            <a:lin ang="108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143" name="Rectangle 142"/>
          <p:cNvSpPr/>
          <p:nvPr/>
        </p:nvSpPr>
        <p:spPr bwMode="auto">
          <a:xfrm rot="10800000" flipV="1">
            <a:off x="2253740" y="1245648"/>
            <a:ext cx="95373" cy="540773"/>
          </a:xfrm>
          <a:prstGeom prst="rect">
            <a:avLst/>
          </a:prstGeom>
          <a:solidFill>
            <a:schemeClr val="accent4">
              <a:lumMod val="75000"/>
            </a:schemeClr>
          </a:solidFill>
          <a:ln w="9525">
            <a:solidFill>
              <a:srgbClr val="D6492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endParaRPr lang="en-US" sz="1400" b="1" dirty="0">
              <a:solidFill>
                <a:schemeClr val="tx1"/>
              </a:solidFill>
              <a:latin typeface="+mj-lt"/>
            </a:endParaRPr>
          </a:p>
        </p:txBody>
      </p:sp>
      <p:sp>
        <p:nvSpPr>
          <p:cNvPr id="144" name="Rounded Rectangle 143"/>
          <p:cNvSpPr/>
          <p:nvPr/>
        </p:nvSpPr>
        <p:spPr>
          <a:xfrm flipH="1">
            <a:off x="2376572" y="794579"/>
            <a:ext cx="2062637" cy="142188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400" b="1" dirty="0" smtClean="0">
                <a:solidFill>
                  <a:schemeClr val="tx1"/>
                </a:solidFill>
                <a:latin typeface="+mj-lt"/>
              </a:rPr>
              <a:t>&gt;10 Years of Industry Experience</a:t>
            </a:r>
            <a:endParaRPr lang="en-US" sz="1400" b="1" dirty="0">
              <a:solidFill>
                <a:schemeClr val="tx1"/>
              </a:solidFill>
              <a:latin typeface="+mj-lt"/>
            </a:endParaRPr>
          </a:p>
        </p:txBody>
      </p:sp>
      <p:sp>
        <p:nvSpPr>
          <p:cNvPr id="72" name="Rounded Rectangle 71"/>
          <p:cNvSpPr/>
          <p:nvPr/>
        </p:nvSpPr>
        <p:spPr>
          <a:xfrm flipH="1">
            <a:off x="4193498" y="2774894"/>
            <a:ext cx="2062637" cy="142188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mj-lt"/>
              </a:rPr>
              <a:t>Clinical Trials Registries</a:t>
            </a:r>
            <a:endParaRPr lang="en-US" sz="1200" b="1" dirty="0">
              <a:solidFill>
                <a:schemeClr val="tx1"/>
              </a:solidFill>
              <a:latin typeface="+mj-lt"/>
            </a:endParaRPr>
          </a:p>
        </p:txBody>
      </p:sp>
      <p:sp>
        <p:nvSpPr>
          <p:cNvPr id="78" name="Round Single Corner Rectangle 77"/>
          <p:cNvSpPr/>
          <p:nvPr/>
        </p:nvSpPr>
        <p:spPr>
          <a:xfrm>
            <a:off x="1286669" y="1151040"/>
            <a:ext cx="905726" cy="729988"/>
          </a:xfrm>
          <a:prstGeom prst="round1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600" b="1" dirty="0" smtClean="0">
                <a:solidFill>
                  <a:schemeClr val="accent4">
                    <a:lumMod val="75000"/>
                  </a:schemeClr>
                </a:solidFill>
                <a:latin typeface="+mj-lt"/>
              </a:rPr>
              <a:t>30%</a:t>
            </a:r>
            <a:endParaRPr lang="en-US" sz="1600" b="1" dirty="0">
              <a:solidFill>
                <a:schemeClr val="accent4">
                  <a:lumMod val="75000"/>
                </a:schemeClr>
              </a:solidFill>
              <a:latin typeface="+mj-lt"/>
            </a:endParaRPr>
          </a:p>
        </p:txBody>
      </p:sp>
      <p:sp>
        <p:nvSpPr>
          <p:cNvPr id="102" name="Rectangle 101"/>
          <p:cNvSpPr/>
          <p:nvPr/>
        </p:nvSpPr>
        <p:spPr>
          <a:xfrm>
            <a:off x="6606861" y="4472669"/>
            <a:ext cx="5434816" cy="212131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Arial" panose="020B0604020202020204" pitchFamily="34" charset="0"/>
              <a:buChar char="•"/>
            </a:pPr>
            <a:r>
              <a:rPr lang="en-US" altLang="en-US" sz="1400" dirty="0" smtClean="0">
                <a:solidFill>
                  <a:srgbClr val="000000"/>
                </a:solidFill>
              </a:rPr>
              <a:t>Improvement </a:t>
            </a:r>
            <a:r>
              <a:rPr lang="en-US" altLang="en-US" sz="1400" dirty="0">
                <a:solidFill>
                  <a:srgbClr val="000000"/>
                </a:solidFill>
              </a:rPr>
              <a:t>in </a:t>
            </a:r>
            <a:r>
              <a:rPr lang="en-US" altLang="en-US" sz="1400" dirty="0" smtClean="0">
                <a:solidFill>
                  <a:srgbClr val="000000"/>
                </a:solidFill>
              </a:rPr>
              <a:t>Quality</a:t>
            </a:r>
            <a:endParaRPr lang="en-US" altLang="en-US" sz="1400" dirty="0">
              <a:solidFill>
                <a:srgbClr val="000000"/>
              </a:solidFill>
            </a:endParaRPr>
          </a:p>
          <a:p>
            <a:pPr marL="457200" indent="-285750">
              <a:lnSpc>
                <a:spcPct val="120000"/>
              </a:lnSpc>
              <a:buFont typeface="Wingdings" panose="05000000000000000000" pitchFamily="2" charset="2"/>
              <a:buChar char="ü"/>
            </a:pPr>
            <a:r>
              <a:rPr lang="en-US" altLang="en-US" sz="1400" dirty="0" smtClean="0">
                <a:solidFill>
                  <a:srgbClr val="000000"/>
                </a:solidFill>
              </a:rPr>
              <a:t>Template programs for standard safety and PK</a:t>
            </a:r>
          </a:p>
          <a:p>
            <a:pPr marL="285750" indent="-285750">
              <a:lnSpc>
                <a:spcPct val="120000"/>
              </a:lnSpc>
              <a:buFont typeface="Arial" panose="020B0604020202020204" pitchFamily="34" charset="0"/>
              <a:buChar char="•"/>
            </a:pPr>
            <a:r>
              <a:rPr lang="en-US" altLang="en-US" sz="1400" dirty="0" smtClean="0">
                <a:solidFill>
                  <a:srgbClr val="000000"/>
                </a:solidFill>
              </a:rPr>
              <a:t>Improvement in TAT</a:t>
            </a:r>
          </a:p>
          <a:p>
            <a:pPr marL="515938" indent="-285750">
              <a:lnSpc>
                <a:spcPct val="120000"/>
              </a:lnSpc>
              <a:buFont typeface="Wingdings" panose="05000000000000000000" pitchFamily="2" charset="2"/>
              <a:buChar char="ü"/>
            </a:pPr>
            <a:r>
              <a:rPr lang="en-US" altLang="en-US" sz="1400" dirty="0" smtClean="0">
                <a:solidFill>
                  <a:srgbClr val="000000"/>
                </a:solidFill>
              </a:rPr>
              <a:t>SAP DPS finalization: From  prior to DBL to FPI/Kick-off meeting + 10 </a:t>
            </a:r>
            <a:r>
              <a:rPr lang="en-US" altLang="en-US" sz="1400" dirty="0" err="1" smtClean="0">
                <a:solidFill>
                  <a:srgbClr val="000000"/>
                </a:solidFill>
              </a:rPr>
              <a:t>w.d</a:t>
            </a:r>
            <a:r>
              <a:rPr lang="en-US" altLang="en-US" sz="1400" dirty="0" smtClean="0">
                <a:solidFill>
                  <a:srgbClr val="000000"/>
                </a:solidFill>
              </a:rPr>
              <a:t>.</a:t>
            </a:r>
          </a:p>
          <a:p>
            <a:pPr marL="515938" indent="-285750">
              <a:lnSpc>
                <a:spcPct val="120000"/>
              </a:lnSpc>
              <a:buFont typeface="Wingdings" panose="05000000000000000000" pitchFamily="2" charset="2"/>
              <a:buChar char="ü"/>
            </a:pPr>
            <a:r>
              <a:rPr lang="en-US" altLang="en-US" sz="1400" dirty="0" smtClean="0">
                <a:solidFill>
                  <a:srgbClr val="000000"/>
                </a:solidFill>
              </a:rPr>
              <a:t>Post DBL Package (</a:t>
            </a:r>
            <a:r>
              <a:rPr lang="en-US" altLang="en-US" sz="1400" dirty="0" err="1" smtClean="0">
                <a:solidFill>
                  <a:srgbClr val="000000"/>
                </a:solidFill>
              </a:rPr>
              <a:t>ADaM</a:t>
            </a:r>
            <a:r>
              <a:rPr lang="en-US" altLang="en-US" sz="1400" dirty="0" smtClean="0">
                <a:solidFill>
                  <a:srgbClr val="000000"/>
                </a:solidFill>
              </a:rPr>
              <a:t> + TLF): 30 days to within 3-5 days from DBL</a:t>
            </a:r>
          </a:p>
          <a:p>
            <a:pPr marL="515938" indent="-285750">
              <a:lnSpc>
                <a:spcPct val="120000"/>
              </a:lnSpc>
              <a:buFont typeface="Wingdings" panose="05000000000000000000" pitchFamily="2" charset="2"/>
              <a:buChar char="ü"/>
            </a:pPr>
            <a:r>
              <a:rPr lang="en-US" altLang="en-US" sz="1400" dirty="0" smtClean="0">
                <a:solidFill>
                  <a:srgbClr val="000000"/>
                </a:solidFill>
              </a:rPr>
              <a:t>ADPP &amp; PK TLF within 2-3 days of PP LOCK.</a:t>
            </a:r>
            <a:endParaRPr lang="en-US" altLang="en-US" sz="1400" dirty="0">
              <a:solidFill>
                <a:srgbClr val="000000"/>
              </a:solidFill>
            </a:endParaRPr>
          </a:p>
        </p:txBody>
      </p:sp>
      <p:sp>
        <p:nvSpPr>
          <p:cNvPr id="3" name="Rectangle 2"/>
          <p:cNvSpPr/>
          <p:nvPr/>
        </p:nvSpPr>
        <p:spPr>
          <a:xfrm>
            <a:off x="10413" y="6095070"/>
            <a:ext cx="1832035" cy="749281"/>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Automation  / Process Improvements</a:t>
            </a:r>
            <a:endParaRPr lang="en-US" sz="1200" b="1" dirty="0">
              <a:solidFill>
                <a:schemeClr val="tx1"/>
              </a:solidFill>
            </a:endParaRPr>
          </a:p>
        </p:txBody>
      </p:sp>
      <p:sp>
        <p:nvSpPr>
          <p:cNvPr id="5" name="Pentagon 4"/>
          <p:cNvSpPr/>
          <p:nvPr/>
        </p:nvSpPr>
        <p:spPr>
          <a:xfrm>
            <a:off x="1842448" y="6095070"/>
            <a:ext cx="345358" cy="742458"/>
          </a:xfrm>
          <a:prstGeom prst="homePlate">
            <a:avLst/>
          </a:prstGeom>
          <a:solidFill>
            <a:srgbClr val="D6492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17582" y="6114022"/>
            <a:ext cx="4153273" cy="723506"/>
          </a:xfrm>
          <a:prstGeom prst="rec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Template based SDTM solution, Macro based Define 2.0 generation, Macros based TOCMW for Publishing &amp; Macro based PK Standard TLFs programs </a:t>
            </a:r>
            <a:endParaRPr lang="en-US" sz="1200" dirty="0">
              <a:solidFill>
                <a:schemeClr val="tx1"/>
              </a:solidFill>
            </a:endParaRPr>
          </a:p>
        </p:txBody>
      </p:sp>
      <p:graphicFrame>
        <p:nvGraphicFramePr>
          <p:cNvPr id="65" name="Chart 64"/>
          <p:cNvGraphicFramePr>
            <a:graphicFrameLocks/>
          </p:cNvGraphicFramePr>
          <p:nvPr>
            <p:extLst>
              <p:ext uri="{D42A27DB-BD31-4B8C-83A1-F6EECF244321}">
                <p14:modId xmlns:p14="http://schemas.microsoft.com/office/powerpoint/2010/main" val="317458498"/>
              </p:ext>
            </p:extLst>
          </p:nvPr>
        </p:nvGraphicFramePr>
        <p:xfrm>
          <a:off x="147810" y="4154133"/>
          <a:ext cx="5830562" cy="1689248"/>
        </p:xfrm>
        <a:graphic>
          <a:graphicData uri="http://schemas.openxmlformats.org/drawingml/2006/chart">
            <c:chart xmlns:c="http://schemas.openxmlformats.org/drawingml/2006/chart" xmlns:r="http://schemas.openxmlformats.org/officeDocument/2006/relationships" r:id="rId3"/>
          </a:graphicData>
        </a:graphic>
      </p:graphicFrame>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105" name="Rounded Rectangle 104"/>
          <p:cNvSpPr/>
          <p:nvPr/>
        </p:nvSpPr>
        <p:spPr bwMode="auto">
          <a:xfrm>
            <a:off x="6559783" y="3976836"/>
            <a:ext cx="5434815" cy="354594"/>
          </a:xfrm>
          <a:prstGeom prst="roundRect">
            <a:avLst/>
          </a:prstGeom>
          <a:solidFill>
            <a:srgbClr val="EDE6A0"/>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mj-lt"/>
              </a:rPr>
              <a:t>Efficiency &amp; achievements</a:t>
            </a:r>
            <a:endParaRPr lang="en-US" sz="1400" b="1" dirty="0">
              <a:solidFill>
                <a:schemeClr val="tx1"/>
              </a:solidFill>
              <a:latin typeface="+mj-lt"/>
            </a:endParaRPr>
          </a:p>
        </p:txBody>
      </p:sp>
      <p:pic>
        <p:nvPicPr>
          <p:cNvPr id="2" name="Picture 1"/>
          <p:cNvPicPr>
            <a:picLocks noChangeAspect="1"/>
          </p:cNvPicPr>
          <p:nvPr/>
        </p:nvPicPr>
        <p:blipFill>
          <a:blip r:embed="rId5"/>
          <a:stretch>
            <a:fillRect/>
          </a:stretch>
        </p:blipFill>
        <p:spPr>
          <a:xfrm>
            <a:off x="4766018" y="4088887"/>
            <a:ext cx="1447800" cy="1941938"/>
          </a:xfrm>
          <a:prstGeom prst="rect">
            <a:avLst/>
          </a:prstGeom>
        </p:spPr>
      </p:pic>
      <p:sp>
        <p:nvSpPr>
          <p:cNvPr id="49" name="Title 1"/>
          <p:cNvSpPr>
            <a:spLocks noGrp="1"/>
          </p:cNvSpPr>
          <p:nvPr>
            <p:ph type="title"/>
          </p:nvPr>
        </p:nvSpPr>
        <p:spPr>
          <a:xfrm>
            <a:off x="0" y="1"/>
            <a:ext cx="12192000" cy="703388"/>
          </a:xfrm>
          <a:noFill/>
        </p:spPr>
        <p:txBody>
          <a:bodyPr/>
          <a:lstStyle/>
          <a:p>
            <a:pPr algn="l"/>
            <a:r>
              <a:rPr lang="en-US" b="0" dirty="0" smtClean="0"/>
              <a:t>Efficiencies – Case Study </a:t>
            </a:r>
            <a:r>
              <a:rPr lang="en-US" dirty="0"/>
              <a:t>2</a:t>
            </a:r>
            <a:r>
              <a:rPr lang="en-US" b="0" dirty="0" smtClean="0"/>
              <a:t> </a:t>
            </a:r>
            <a:r>
              <a:rPr lang="en-US" b="0" dirty="0" smtClean="0"/>
              <a:t>– </a:t>
            </a:r>
            <a:r>
              <a:rPr lang="en-US" b="0" dirty="0" smtClean="0"/>
              <a:t>Clinical Pharmacology E2E Model</a:t>
            </a:r>
            <a:endParaRPr lang="en-US" b="0" dirty="0"/>
          </a:p>
        </p:txBody>
      </p:sp>
    </p:spTree>
    <p:extLst>
      <p:ext uri="{BB962C8B-B14F-4D97-AF65-F5344CB8AC3E}">
        <p14:creationId xmlns:p14="http://schemas.microsoft.com/office/powerpoint/2010/main" val="3770105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rot="10800000" flipV="1">
            <a:off x="2054040" y="884588"/>
            <a:ext cx="8349321" cy="397451"/>
          </a:xfrm>
          <a:prstGeom prst="roundRect">
            <a:avLst>
              <a:gd name="adj" fmla="val 639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377" rtl="0" eaLnBrk="1" latinLnBrk="0" hangingPunct="1">
              <a:defRPr sz="1867" kern="1200">
                <a:solidFill>
                  <a:schemeClr val="lt1"/>
                </a:solidFill>
                <a:latin typeface="+mn-lt"/>
                <a:ea typeface="+mn-ea"/>
                <a:cs typeface="+mn-cs"/>
              </a:defRPr>
            </a:lvl1pPr>
            <a:lvl2pPr marL="457189" algn="l" defTabSz="914377" rtl="0" eaLnBrk="1" latinLnBrk="0" hangingPunct="1">
              <a:defRPr sz="1867" kern="1200">
                <a:solidFill>
                  <a:schemeClr val="lt1"/>
                </a:solidFill>
                <a:latin typeface="+mn-lt"/>
                <a:ea typeface="+mn-ea"/>
                <a:cs typeface="+mn-cs"/>
              </a:defRPr>
            </a:lvl2pPr>
            <a:lvl3pPr marL="914377" algn="l" defTabSz="914377" rtl="0" eaLnBrk="1" latinLnBrk="0" hangingPunct="1">
              <a:defRPr sz="1867" kern="1200">
                <a:solidFill>
                  <a:schemeClr val="lt1"/>
                </a:solidFill>
                <a:latin typeface="+mn-lt"/>
                <a:ea typeface="+mn-ea"/>
                <a:cs typeface="+mn-cs"/>
              </a:defRPr>
            </a:lvl3pPr>
            <a:lvl4pPr marL="1371566" algn="l" defTabSz="914377" rtl="0" eaLnBrk="1" latinLnBrk="0" hangingPunct="1">
              <a:defRPr sz="1867" kern="1200">
                <a:solidFill>
                  <a:schemeClr val="lt1"/>
                </a:solidFill>
                <a:latin typeface="+mn-lt"/>
                <a:ea typeface="+mn-ea"/>
                <a:cs typeface="+mn-cs"/>
              </a:defRPr>
            </a:lvl4pPr>
            <a:lvl5pPr marL="1828754" algn="l" defTabSz="914377" rtl="0" eaLnBrk="1" latinLnBrk="0" hangingPunct="1">
              <a:defRPr sz="1867" kern="1200">
                <a:solidFill>
                  <a:schemeClr val="lt1"/>
                </a:solidFill>
                <a:latin typeface="+mn-lt"/>
                <a:ea typeface="+mn-ea"/>
                <a:cs typeface="+mn-cs"/>
              </a:defRPr>
            </a:lvl5pPr>
            <a:lvl6pPr marL="2285943" algn="l" defTabSz="914377" rtl="0" eaLnBrk="1" latinLnBrk="0" hangingPunct="1">
              <a:defRPr sz="1867" kern="1200">
                <a:solidFill>
                  <a:schemeClr val="lt1"/>
                </a:solidFill>
                <a:latin typeface="+mn-lt"/>
                <a:ea typeface="+mn-ea"/>
                <a:cs typeface="+mn-cs"/>
              </a:defRPr>
            </a:lvl6pPr>
            <a:lvl7pPr marL="2743131" algn="l" defTabSz="914377" rtl="0" eaLnBrk="1" latinLnBrk="0" hangingPunct="1">
              <a:defRPr sz="1867" kern="1200">
                <a:solidFill>
                  <a:schemeClr val="lt1"/>
                </a:solidFill>
                <a:latin typeface="+mn-lt"/>
                <a:ea typeface="+mn-ea"/>
                <a:cs typeface="+mn-cs"/>
              </a:defRPr>
            </a:lvl7pPr>
            <a:lvl8pPr marL="3200320" algn="l" defTabSz="914377" rtl="0" eaLnBrk="1" latinLnBrk="0" hangingPunct="1">
              <a:defRPr sz="1867" kern="1200">
                <a:solidFill>
                  <a:schemeClr val="lt1"/>
                </a:solidFill>
                <a:latin typeface="+mn-lt"/>
                <a:ea typeface="+mn-ea"/>
                <a:cs typeface="+mn-cs"/>
              </a:defRPr>
            </a:lvl8pPr>
            <a:lvl9pPr marL="3657509" algn="l" defTabSz="914377" rtl="0" eaLnBrk="1" latinLnBrk="0" hangingPunct="1">
              <a:defRPr sz="1867" kern="1200">
                <a:solidFill>
                  <a:schemeClr val="lt1"/>
                </a:solidFill>
                <a:latin typeface="+mn-lt"/>
                <a:ea typeface="+mn-ea"/>
                <a:cs typeface="+mn-cs"/>
              </a:defRPr>
            </a:lvl9pPr>
          </a:lstStyle>
          <a:p>
            <a:pPr algn="ctr"/>
            <a:r>
              <a:rPr lang="en-US" sz="1800" b="1" dirty="0" smtClean="0">
                <a:solidFill>
                  <a:schemeClr val="bg1"/>
                </a:solidFill>
              </a:rPr>
              <a:t>TCS B&amp;SP Support (75 FTEs)</a:t>
            </a:r>
            <a:endParaRPr lang="en-US" sz="1800" b="1" dirty="0">
              <a:solidFill>
                <a:schemeClr val="bg1"/>
              </a:solidFill>
            </a:endParaRPr>
          </a:p>
        </p:txBody>
      </p:sp>
      <p:sp>
        <p:nvSpPr>
          <p:cNvPr id="6" name="Rectangle 5"/>
          <p:cNvSpPr/>
          <p:nvPr/>
        </p:nvSpPr>
        <p:spPr>
          <a:xfrm>
            <a:off x="1329932" y="1653837"/>
            <a:ext cx="2811439" cy="517997"/>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Core B&amp;SP Activities</a:t>
            </a:r>
          </a:p>
          <a:p>
            <a:pPr algn="ctr"/>
            <a:r>
              <a:rPr lang="en-US" sz="1600" b="1" dirty="0" smtClean="0">
                <a:solidFill>
                  <a:schemeClr val="bg1"/>
                </a:solidFill>
              </a:rPr>
              <a:t>(45 FTEs)</a:t>
            </a:r>
            <a:endParaRPr lang="en-US" sz="1600" b="1" dirty="0">
              <a:solidFill>
                <a:schemeClr val="bg1"/>
              </a:solidFill>
            </a:endParaRPr>
          </a:p>
        </p:txBody>
      </p:sp>
      <p:cxnSp>
        <p:nvCxnSpPr>
          <p:cNvPr id="10" name="Elbow Connector 9"/>
          <p:cNvCxnSpPr>
            <a:stCxn id="55" idx="2"/>
            <a:endCxn id="6" idx="0"/>
          </p:cNvCxnSpPr>
          <p:nvPr/>
        </p:nvCxnSpPr>
        <p:spPr>
          <a:xfrm rot="5400000">
            <a:off x="4296277" y="-278586"/>
            <a:ext cx="371798" cy="34930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8581971" y="1648677"/>
            <a:ext cx="2811439" cy="523157"/>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COE Activities</a:t>
            </a:r>
          </a:p>
          <a:p>
            <a:pPr algn="ctr"/>
            <a:r>
              <a:rPr lang="en-US" sz="1600" b="1" dirty="0" smtClean="0">
                <a:solidFill>
                  <a:schemeClr val="tx1"/>
                </a:solidFill>
              </a:rPr>
              <a:t>(30 FTEs)</a:t>
            </a:r>
            <a:endParaRPr lang="en-US" sz="1600" b="1" dirty="0">
              <a:solidFill>
                <a:schemeClr val="tx1"/>
              </a:solidFill>
            </a:endParaRPr>
          </a:p>
        </p:txBody>
      </p:sp>
      <p:cxnSp>
        <p:nvCxnSpPr>
          <p:cNvPr id="12" name="Elbow Connector 11"/>
          <p:cNvCxnSpPr>
            <a:stCxn id="55" idx="2"/>
            <a:endCxn id="61" idx="0"/>
          </p:cNvCxnSpPr>
          <p:nvPr/>
        </p:nvCxnSpPr>
        <p:spPr>
          <a:xfrm rot="16200000" flipH="1">
            <a:off x="7924876" y="-414138"/>
            <a:ext cx="366638" cy="37589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864755" y="2752188"/>
            <a:ext cx="2988884" cy="914400"/>
          </a:xfrm>
          <a:prstGeom prst="leftRightArrow">
            <a:avLst/>
          </a:prstGeom>
          <a:solidFill>
            <a:srgbClr val="CDCA2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SPA Level Distribution</a:t>
            </a:r>
            <a:endParaRPr lang="en-US" b="1" dirty="0">
              <a:solidFill>
                <a:schemeClr val="tx1"/>
              </a:solidFill>
            </a:endParaRPr>
          </a:p>
        </p:txBody>
      </p:sp>
      <p:sp>
        <p:nvSpPr>
          <p:cNvPr id="2" name="Left Brace 1"/>
          <p:cNvSpPr/>
          <p:nvPr/>
        </p:nvSpPr>
        <p:spPr>
          <a:xfrm rot="16200000">
            <a:off x="5923595" y="2067786"/>
            <a:ext cx="708553" cy="4880040"/>
          </a:xfrm>
          <a:prstGeom prst="leftBrace">
            <a:avLst>
              <a:gd name="adj1" fmla="val 8333"/>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8622356" y="6309506"/>
            <a:ext cx="3528280" cy="523220"/>
          </a:xfrm>
          <a:prstGeom prst="rect">
            <a:avLst/>
          </a:prstGeom>
          <a:noFill/>
        </p:spPr>
        <p:txBody>
          <a:bodyPr wrap="square" rtlCol="0">
            <a:spAutoFit/>
          </a:bodyPr>
          <a:lstStyle/>
          <a:p>
            <a:pPr marL="285750" indent="-285750">
              <a:buFont typeface="Wingdings" panose="05000000000000000000" pitchFamily="2" charset="2"/>
              <a:buChar char="Ø"/>
            </a:pPr>
            <a:r>
              <a:rPr lang="en-US" sz="1400" b="1" i="1" dirty="0" smtClean="0"/>
              <a:t>Adding Anticipated AE, Clinical Registries by Q1’2019</a:t>
            </a:r>
          </a:p>
        </p:txBody>
      </p:sp>
      <p:graphicFrame>
        <p:nvGraphicFramePr>
          <p:cNvPr id="16" name="Chart 15" title="TAJJ BnP Associate Qualification"/>
          <p:cNvGraphicFramePr>
            <a:graphicFrameLocks/>
          </p:cNvGraphicFramePr>
          <p:nvPr>
            <p:extLst>
              <p:ext uri="{D42A27DB-BD31-4B8C-83A1-F6EECF244321}">
                <p14:modId xmlns:p14="http://schemas.microsoft.com/office/powerpoint/2010/main" val="3184401028"/>
              </p:ext>
            </p:extLst>
          </p:nvPr>
        </p:nvGraphicFramePr>
        <p:xfrm>
          <a:off x="8063861" y="2265705"/>
          <a:ext cx="3733267" cy="2196936"/>
        </p:xfrm>
        <a:graphic>
          <a:graphicData uri="http://schemas.openxmlformats.org/drawingml/2006/chart">
            <c:chart xmlns:c="http://schemas.openxmlformats.org/drawingml/2006/chart" xmlns:r="http://schemas.openxmlformats.org/officeDocument/2006/relationships" r:id="rId2"/>
          </a:graphicData>
        </a:graphic>
      </p:graphicFrame>
      <p:sp>
        <p:nvSpPr>
          <p:cNvPr id="99" name="TextBox 98"/>
          <p:cNvSpPr txBox="1"/>
          <p:nvPr/>
        </p:nvSpPr>
        <p:spPr>
          <a:xfrm>
            <a:off x="11110722" y="2290118"/>
            <a:ext cx="686406" cy="369332"/>
          </a:xfrm>
          <a:prstGeom prst="rect">
            <a:avLst/>
          </a:prstGeom>
          <a:noFill/>
        </p:spPr>
        <p:txBody>
          <a:bodyPr wrap="none" rtlCol="0">
            <a:spAutoFit/>
          </a:bodyPr>
          <a:lstStyle/>
          <a:p>
            <a:r>
              <a:rPr lang="en-US" b="1" dirty="0" smtClean="0"/>
              <a:t>N=30</a:t>
            </a:r>
            <a:endParaRPr lang="en-US" b="1" dirty="0"/>
          </a:p>
        </p:txBody>
      </p:sp>
      <p:graphicFrame>
        <p:nvGraphicFramePr>
          <p:cNvPr id="17" name="Chart 16" title="TAJJ BnP Associate Qualification"/>
          <p:cNvGraphicFramePr>
            <a:graphicFrameLocks/>
          </p:cNvGraphicFramePr>
          <p:nvPr>
            <p:extLst>
              <p:ext uri="{D42A27DB-BD31-4B8C-83A1-F6EECF244321}">
                <p14:modId xmlns:p14="http://schemas.microsoft.com/office/powerpoint/2010/main" val="4089370968"/>
              </p:ext>
            </p:extLst>
          </p:nvPr>
        </p:nvGraphicFramePr>
        <p:xfrm>
          <a:off x="668711" y="2232489"/>
          <a:ext cx="3756214" cy="218077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p:cNvSpPr txBox="1"/>
          <p:nvPr/>
        </p:nvSpPr>
        <p:spPr>
          <a:xfrm>
            <a:off x="3616656" y="2279171"/>
            <a:ext cx="739305" cy="369332"/>
          </a:xfrm>
          <a:prstGeom prst="rect">
            <a:avLst/>
          </a:prstGeom>
          <a:noFill/>
        </p:spPr>
        <p:txBody>
          <a:bodyPr wrap="none" rtlCol="0">
            <a:spAutoFit/>
          </a:bodyPr>
          <a:lstStyle/>
          <a:p>
            <a:r>
              <a:rPr lang="en-US" b="1" dirty="0" smtClean="0"/>
              <a:t>N= 45</a:t>
            </a:r>
            <a:endParaRPr lang="en-US" b="1" dirty="0"/>
          </a:p>
        </p:txBody>
      </p:sp>
      <p:sp>
        <p:nvSpPr>
          <p:cNvPr id="4" name="TextBox 3"/>
          <p:cNvSpPr txBox="1"/>
          <p:nvPr/>
        </p:nvSpPr>
        <p:spPr>
          <a:xfrm>
            <a:off x="668711" y="4833156"/>
            <a:ext cx="3222870" cy="1323439"/>
          </a:xfrm>
          <a:prstGeom prst="rect">
            <a:avLst/>
          </a:prstGeom>
          <a:solidFill>
            <a:schemeClr val="bg1">
              <a:lumMod val="95000"/>
            </a:schemeClr>
          </a:solidFill>
          <a:ln>
            <a:solidFill>
              <a:schemeClr val="bg1">
                <a:lumMod val="50000"/>
              </a:schemeClr>
            </a:solidFill>
            <a:prstDash val="dash"/>
          </a:ln>
        </p:spPr>
        <p:txBody>
          <a:bodyPr wrap="none" rtlCol="0">
            <a:spAutoFit/>
          </a:bodyPr>
          <a:lstStyle/>
          <a:p>
            <a:r>
              <a:rPr lang="en-US" sz="1600" b="1" u="sng" dirty="0" smtClean="0"/>
              <a:t>Core SPA Activities</a:t>
            </a:r>
            <a:r>
              <a:rPr lang="en-US" sz="1600" dirty="0" smtClean="0"/>
              <a:t>:</a:t>
            </a:r>
          </a:p>
          <a:p>
            <a:pPr marL="285750" indent="-285750">
              <a:buFont typeface="Wingdings" panose="05000000000000000000" pitchFamily="2" charset="2"/>
              <a:buChar char="ü"/>
            </a:pPr>
            <a:r>
              <a:rPr lang="en-US" sz="1600" dirty="0" smtClean="0"/>
              <a:t>CSR effort SDTM, ADaM and TLFs</a:t>
            </a:r>
          </a:p>
          <a:p>
            <a:pPr marL="285750" indent="-285750">
              <a:buFont typeface="Wingdings" panose="05000000000000000000" pitchFamily="2" charset="2"/>
              <a:buChar char="ü"/>
            </a:pPr>
            <a:r>
              <a:rPr lang="en-US" sz="1600" dirty="0" smtClean="0"/>
              <a:t>Support for ISS/ISE</a:t>
            </a:r>
          </a:p>
          <a:p>
            <a:pPr marL="285750" indent="-285750">
              <a:buFont typeface="Wingdings" panose="05000000000000000000" pitchFamily="2" charset="2"/>
              <a:buChar char="ü"/>
            </a:pPr>
            <a:r>
              <a:rPr lang="en-US" sz="1600" dirty="0" smtClean="0"/>
              <a:t>Support health authority request</a:t>
            </a:r>
          </a:p>
          <a:p>
            <a:pPr marL="285750" indent="-285750">
              <a:buFont typeface="Wingdings" panose="05000000000000000000" pitchFamily="2" charset="2"/>
              <a:buChar char="ü"/>
            </a:pPr>
            <a:r>
              <a:rPr lang="en-US" sz="1600" dirty="0" smtClean="0"/>
              <a:t>Training on client systems</a:t>
            </a:r>
          </a:p>
        </p:txBody>
      </p:sp>
      <p:sp>
        <p:nvSpPr>
          <p:cNvPr id="20" name="TextBox 19"/>
          <p:cNvSpPr txBox="1"/>
          <p:nvPr/>
        </p:nvSpPr>
        <p:spPr>
          <a:xfrm>
            <a:off x="8758960" y="4804867"/>
            <a:ext cx="2949012" cy="1323439"/>
          </a:xfrm>
          <a:prstGeom prst="rect">
            <a:avLst/>
          </a:prstGeom>
          <a:solidFill>
            <a:schemeClr val="bg1">
              <a:lumMod val="95000"/>
            </a:schemeClr>
          </a:solidFill>
          <a:ln>
            <a:solidFill>
              <a:schemeClr val="bg1">
                <a:lumMod val="50000"/>
              </a:schemeClr>
            </a:solidFill>
            <a:prstDash val="dash"/>
          </a:ln>
        </p:spPr>
        <p:txBody>
          <a:bodyPr wrap="none" rtlCol="0">
            <a:spAutoFit/>
          </a:bodyPr>
          <a:lstStyle/>
          <a:p>
            <a:r>
              <a:rPr lang="en-US" sz="1600" b="1" u="sng" dirty="0" err="1" smtClean="0"/>
              <a:t>CoE</a:t>
            </a:r>
            <a:r>
              <a:rPr lang="en-US" sz="1600" b="1" u="sng" dirty="0" smtClean="0"/>
              <a:t> Activities</a:t>
            </a:r>
            <a:endParaRPr lang="en-US" sz="1600" dirty="0" smtClean="0"/>
          </a:p>
          <a:p>
            <a:pPr marL="285750" indent="-285750">
              <a:buFont typeface="Wingdings" panose="05000000000000000000" pitchFamily="2" charset="2"/>
              <a:buChar char="ü"/>
            </a:pPr>
            <a:r>
              <a:rPr lang="en-US" sz="1600" dirty="0" smtClean="0"/>
              <a:t>eSubmission package</a:t>
            </a:r>
          </a:p>
          <a:p>
            <a:pPr marL="285750" indent="-285750">
              <a:buFont typeface="Wingdings" panose="05000000000000000000" pitchFamily="2" charset="2"/>
              <a:buChar char="ü"/>
            </a:pPr>
            <a:r>
              <a:rPr lang="en-US" sz="1600" dirty="0" smtClean="0"/>
              <a:t>Data anonymization</a:t>
            </a:r>
          </a:p>
          <a:p>
            <a:pPr marL="285750" indent="-285750">
              <a:buFont typeface="Wingdings" panose="05000000000000000000" pitchFamily="2" charset="2"/>
              <a:buChar char="ü"/>
            </a:pPr>
            <a:r>
              <a:rPr lang="en-US" sz="1600" dirty="0" smtClean="0"/>
              <a:t>DSUR/PBRER support</a:t>
            </a:r>
          </a:p>
          <a:p>
            <a:pPr marL="285750" indent="-285750">
              <a:buFont typeface="Wingdings" panose="05000000000000000000" pitchFamily="2" charset="2"/>
              <a:buChar char="ü"/>
            </a:pPr>
            <a:r>
              <a:rPr lang="en-US" sz="1600" dirty="0" smtClean="0"/>
              <a:t>Statistical Monitoring support</a:t>
            </a:r>
          </a:p>
        </p:txBody>
      </p:sp>
      <p:sp>
        <p:nvSpPr>
          <p:cNvPr id="5" name="TextBox 4"/>
          <p:cNvSpPr txBox="1"/>
          <p:nvPr/>
        </p:nvSpPr>
        <p:spPr>
          <a:xfrm>
            <a:off x="1958" y="6576491"/>
            <a:ext cx="5074531" cy="276999"/>
          </a:xfrm>
          <a:prstGeom prst="rect">
            <a:avLst/>
          </a:prstGeom>
          <a:noFill/>
        </p:spPr>
        <p:txBody>
          <a:bodyPr wrap="none" rtlCol="0">
            <a:spAutoFit/>
          </a:bodyPr>
          <a:lstStyle/>
          <a:p>
            <a:r>
              <a:rPr lang="en-US" sz="1200" dirty="0" smtClean="0"/>
              <a:t>SPA – Statistical Programming Analyst, SPA3 – Lead Role, SPA 4 – Principal Role</a:t>
            </a:r>
            <a:endParaRPr lang="en-US" sz="1200" dirty="0"/>
          </a:p>
        </p:txBody>
      </p:sp>
      <p:sp>
        <p:nvSpPr>
          <p:cNvPr id="19" name="Rectangle 18"/>
          <p:cNvSpPr/>
          <p:nvPr/>
        </p:nvSpPr>
        <p:spPr>
          <a:xfrm>
            <a:off x="4182894" y="4936282"/>
            <a:ext cx="4153273" cy="1373224"/>
          </a:xfrm>
          <a:prstGeom prst="rec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Statistical Monitoring process modification using R</a:t>
            </a:r>
            <a:r>
              <a:rPr lang="en-US" sz="1600" dirty="0">
                <a:solidFill>
                  <a:schemeClr val="tx1"/>
                </a:solidFill>
              </a:rPr>
              <a:t>, Joint enhancement for DSUR/PEBRER</a:t>
            </a:r>
            <a:r>
              <a:rPr lang="en-US" sz="1600" dirty="0" smtClean="0">
                <a:solidFill>
                  <a:schemeClr val="tx1"/>
                </a:solidFill>
              </a:rPr>
              <a:t>, User process and guides for statistical monitoring </a:t>
            </a:r>
            <a:endParaRPr lang="en-US" sz="1600" dirty="0">
              <a:solidFill>
                <a:schemeClr val="tx1"/>
              </a:solidFill>
            </a:endParaRPr>
          </a:p>
        </p:txBody>
      </p:sp>
      <p:sp>
        <p:nvSpPr>
          <p:cNvPr id="3" name="TextBox 2"/>
          <p:cNvSpPr txBox="1"/>
          <p:nvPr/>
        </p:nvSpPr>
        <p:spPr>
          <a:xfrm>
            <a:off x="4482177" y="4150904"/>
            <a:ext cx="3754041" cy="369332"/>
          </a:xfrm>
          <a:prstGeom prst="rect">
            <a:avLst/>
          </a:prstGeom>
          <a:noFill/>
        </p:spPr>
        <p:txBody>
          <a:bodyPr wrap="none" rtlCol="0">
            <a:spAutoFit/>
          </a:bodyPr>
          <a:lstStyle/>
          <a:p>
            <a:r>
              <a:rPr lang="en-US" b="1" i="1" dirty="0" smtClean="0">
                <a:solidFill>
                  <a:schemeClr val="accent4">
                    <a:lumMod val="75000"/>
                  </a:schemeClr>
                </a:solidFill>
              </a:rPr>
              <a:t>Automation  / Process Improvements</a:t>
            </a:r>
            <a:endParaRPr lang="en-US" b="1" i="1" dirty="0">
              <a:solidFill>
                <a:schemeClr val="accent4">
                  <a:lumMod val="75000"/>
                </a:schemeClr>
              </a:solidFill>
            </a:endParaRPr>
          </a:p>
        </p:txBody>
      </p:sp>
      <p:sp>
        <p:nvSpPr>
          <p:cNvPr id="21" name="Title 1"/>
          <p:cNvSpPr>
            <a:spLocks noGrp="1"/>
          </p:cNvSpPr>
          <p:nvPr>
            <p:ph type="title"/>
          </p:nvPr>
        </p:nvSpPr>
        <p:spPr>
          <a:xfrm>
            <a:off x="0" y="1"/>
            <a:ext cx="12192000" cy="703388"/>
          </a:xfrm>
          <a:noFill/>
        </p:spPr>
        <p:txBody>
          <a:bodyPr/>
          <a:lstStyle/>
          <a:p>
            <a:pPr algn="l"/>
            <a:r>
              <a:rPr lang="en-US" b="0" dirty="0" smtClean="0"/>
              <a:t>Efficiencies – Case Study </a:t>
            </a:r>
            <a:r>
              <a:rPr lang="en-US" b="0" dirty="0"/>
              <a:t>3</a:t>
            </a:r>
            <a:r>
              <a:rPr lang="en-US" b="0" dirty="0" smtClean="0"/>
              <a:t> – Center of Excellence (</a:t>
            </a:r>
            <a:r>
              <a:rPr lang="en-US" b="0" dirty="0" err="1" smtClean="0"/>
              <a:t>CoE</a:t>
            </a:r>
            <a:r>
              <a:rPr lang="en-US" b="0" dirty="0" smtClean="0"/>
              <a:t>) Model</a:t>
            </a:r>
            <a:endParaRPr lang="en-US" b="0" dirty="0"/>
          </a:p>
        </p:txBody>
      </p:sp>
    </p:spTree>
    <p:extLst>
      <p:ext uri="{BB962C8B-B14F-4D97-AF65-F5344CB8AC3E}">
        <p14:creationId xmlns:p14="http://schemas.microsoft.com/office/powerpoint/2010/main" val="3716015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0" y="1"/>
            <a:ext cx="12192000" cy="703388"/>
          </a:xfrm>
          <a:noFill/>
        </p:spPr>
        <p:txBody>
          <a:bodyPr/>
          <a:lstStyle/>
          <a:p>
            <a:pPr algn="l"/>
            <a:r>
              <a:rPr lang="en-US" b="0" dirty="0" smtClean="0"/>
              <a:t>Efficiencies – Case Study </a:t>
            </a:r>
            <a:r>
              <a:rPr lang="en-US" b="0" dirty="0"/>
              <a:t>3</a:t>
            </a:r>
            <a:r>
              <a:rPr lang="en-US" b="0" dirty="0" smtClean="0"/>
              <a:t> – Center of Excellence (</a:t>
            </a:r>
            <a:r>
              <a:rPr lang="en-US" b="0" dirty="0" err="1" smtClean="0"/>
              <a:t>CoE</a:t>
            </a:r>
            <a:r>
              <a:rPr lang="en-US" b="0" dirty="0" smtClean="0"/>
              <a:t>) Model</a:t>
            </a:r>
            <a:endParaRPr lang="en-US" b="0" dirty="0"/>
          </a:p>
        </p:txBody>
      </p:sp>
      <p:sp>
        <p:nvSpPr>
          <p:cNvPr id="24" name="Rectangle 23"/>
          <p:cNvSpPr/>
          <p:nvPr/>
        </p:nvSpPr>
        <p:spPr>
          <a:xfrm>
            <a:off x="46768" y="804283"/>
            <a:ext cx="12090400" cy="3692211"/>
          </a:xfrm>
          <a:prstGeom prst="rect">
            <a:avLst/>
          </a:prstGeom>
          <a:solidFill>
            <a:schemeClr val="accent1">
              <a:lumMod val="20000"/>
              <a:lumOff val="80000"/>
            </a:schemeClr>
          </a:solidFill>
          <a:ln w="952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Rounded Rectangle 24"/>
          <p:cNvSpPr/>
          <p:nvPr/>
        </p:nvSpPr>
        <p:spPr>
          <a:xfrm>
            <a:off x="691477" y="804283"/>
            <a:ext cx="1967904" cy="50558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CoE</a:t>
            </a:r>
            <a:r>
              <a:rPr lang="en-US" sz="2400" dirty="0" smtClean="0">
                <a:solidFill>
                  <a:schemeClr val="tx1"/>
                </a:solidFill>
              </a:rPr>
              <a:t> Team</a:t>
            </a:r>
          </a:p>
        </p:txBody>
      </p:sp>
      <p:graphicFrame>
        <p:nvGraphicFramePr>
          <p:cNvPr id="26" name="Diagram 25"/>
          <p:cNvGraphicFramePr/>
          <p:nvPr>
            <p:extLst>
              <p:ext uri="{D42A27DB-BD31-4B8C-83A1-F6EECF244321}">
                <p14:modId xmlns:p14="http://schemas.microsoft.com/office/powerpoint/2010/main" val="1449315976"/>
              </p:ext>
            </p:extLst>
          </p:nvPr>
        </p:nvGraphicFramePr>
        <p:xfrm>
          <a:off x="38662" y="1188539"/>
          <a:ext cx="3236687" cy="1905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7" name="Diagram 26"/>
          <p:cNvGraphicFramePr/>
          <p:nvPr>
            <p:extLst>
              <p:ext uri="{D42A27DB-BD31-4B8C-83A1-F6EECF244321}">
                <p14:modId xmlns:p14="http://schemas.microsoft.com/office/powerpoint/2010/main" val="1871640425"/>
              </p:ext>
            </p:extLst>
          </p:nvPr>
        </p:nvGraphicFramePr>
        <p:xfrm>
          <a:off x="4603420" y="705362"/>
          <a:ext cx="2509446" cy="25533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8" name="Right Arrow 27"/>
          <p:cNvSpPr/>
          <p:nvPr/>
        </p:nvSpPr>
        <p:spPr>
          <a:xfrm>
            <a:off x="2659381" y="1995942"/>
            <a:ext cx="1688459" cy="253981"/>
          </a:xfrm>
          <a:prstGeom prst="rightArrow">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29" name="Group 28"/>
          <p:cNvGrpSpPr/>
          <p:nvPr/>
        </p:nvGrpSpPr>
        <p:grpSpPr>
          <a:xfrm>
            <a:off x="9013209" y="915080"/>
            <a:ext cx="2902819" cy="2002034"/>
            <a:chOff x="2962276" y="1444337"/>
            <a:chExt cx="3971924" cy="2597727"/>
          </a:xfrm>
        </p:grpSpPr>
        <p:sp>
          <p:nvSpPr>
            <p:cNvPr id="32" name="Oval 31"/>
            <p:cNvSpPr/>
            <p:nvPr/>
          </p:nvSpPr>
          <p:spPr>
            <a:xfrm>
              <a:off x="3533774" y="1444337"/>
              <a:ext cx="2867025" cy="2597727"/>
            </a:xfrm>
            <a:prstGeom prst="ellipse">
              <a:avLst/>
            </a:prstGeom>
            <a:solidFill>
              <a:schemeClr val="tx1">
                <a:lumMod val="65000"/>
                <a:lumOff val="35000"/>
                <a:alpha val="45000"/>
              </a:schemeClr>
            </a:solidFill>
            <a:ln w="952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aphicFrame>
          <p:nvGraphicFramePr>
            <p:cNvPr id="33" name="Diagram 32"/>
            <p:cNvGraphicFramePr/>
            <p:nvPr>
              <p:extLst>
                <p:ext uri="{D42A27DB-BD31-4B8C-83A1-F6EECF244321}">
                  <p14:modId xmlns:p14="http://schemas.microsoft.com/office/powerpoint/2010/main" val="1251537084"/>
                </p:ext>
              </p:extLst>
            </p:nvPr>
          </p:nvGraphicFramePr>
          <p:xfrm>
            <a:off x="2962276" y="1598003"/>
            <a:ext cx="3971924" cy="2412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34" name="Rectangle 33"/>
          <p:cNvSpPr/>
          <p:nvPr/>
        </p:nvSpPr>
        <p:spPr>
          <a:xfrm>
            <a:off x="3174593" y="3157923"/>
            <a:ext cx="2089305" cy="628179"/>
          </a:xfrm>
          <a:prstGeom prst="rect">
            <a:avLst/>
          </a:prstGeom>
          <a:solidFill>
            <a:schemeClr val="accent4">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smtClean="0"/>
              <a:t>Cross Training</a:t>
            </a:r>
            <a:endParaRPr lang="en-US" sz="1600" dirty="0"/>
          </a:p>
        </p:txBody>
      </p:sp>
      <p:sp>
        <p:nvSpPr>
          <p:cNvPr id="35" name="Rectangle 34"/>
          <p:cNvSpPr/>
          <p:nvPr/>
        </p:nvSpPr>
        <p:spPr>
          <a:xfrm>
            <a:off x="7604941" y="3071402"/>
            <a:ext cx="4295907" cy="714700"/>
          </a:xfrm>
          <a:prstGeom prst="rect">
            <a:avLst/>
          </a:prstGeom>
          <a:solidFill>
            <a:schemeClr val="accent4">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smtClean="0"/>
              <a:t>Lead Time for Movement (approx. 2-4W)</a:t>
            </a:r>
          </a:p>
          <a:p>
            <a:pPr marL="285750" indent="-285750">
              <a:buFont typeface="Wingdings" panose="05000000000000000000" pitchFamily="2" charset="2"/>
              <a:buChar char="Ø"/>
            </a:pPr>
            <a:r>
              <a:rPr lang="en-US" sz="1600" dirty="0" smtClean="0"/>
              <a:t>Pool of Shared resources</a:t>
            </a:r>
          </a:p>
        </p:txBody>
      </p:sp>
      <p:sp>
        <p:nvSpPr>
          <p:cNvPr id="38" name="Rectangle 37"/>
          <p:cNvSpPr/>
          <p:nvPr/>
        </p:nvSpPr>
        <p:spPr>
          <a:xfrm>
            <a:off x="1657006" y="3071402"/>
            <a:ext cx="45719" cy="83105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Rectangle 38"/>
          <p:cNvSpPr/>
          <p:nvPr/>
        </p:nvSpPr>
        <p:spPr>
          <a:xfrm>
            <a:off x="1702724" y="3856733"/>
            <a:ext cx="10170827" cy="45719"/>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40" name="Group 39"/>
          <p:cNvGrpSpPr/>
          <p:nvPr/>
        </p:nvGrpSpPr>
        <p:grpSpPr>
          <a:xfrm>
            <a:off x="2066475" y="5119510"/>
            <a:ext cx="10081993" cy="1569214"/>
            <a:chOff x="293907" y="1191018"/>
            <a:chExt cx="10081993" cy="1894845"/>
          </a:xfrm>
        </p:grpSpPr>
        <p:sp>
          <p:nvSpPr>
            <p:cNvPr id="41" name="Right Arrow 40"/>
            <p:cNvSpPr/>
            <p:nvPr/>
          </p:nvSpPr>
          <p:spPr>
            <a:xfrm>
              <a:off x="571500" y="1439273"/>
              <a:ext cx="9804400" cy="1038334"/>
            </a:xfrm>
            <a:prstGeom prst="rightArrow">
              <a:avLst/>
            </a:prstGeom>
            <a:solidFill>
              <a:srgbClr val="FCB85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802351" y="1845674"/>
              <a:ext cx="251901" cy="225532"/>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700128" y="1863404"/>
              <a:ext cx="251901" cy="225532"/>
            </a:xfrm>
            <a:prstGeom prst="ellipse">
              <a:avLst/>
            </a:prstGeom>
            <a:solidFill>
              <a:srgbClr val="55A5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248747" y="1863404"/>
              <a:ext cx="251901" cy="225532"/>
            </a:xfrm>
            <a:prstGeom prst="ellipse">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Brace 44"/>
            <p:cNvSpPr/>
            <p:nvPr/>
          </p:nvSpPr>
          <p:spPr>
            <a:xfrm rot="16200000">
              <a:off x="1016794" y="1811571"/>
              <a:ext cx="449316" cy="1281650"/>
            </a:xfrm>
            <a:prstGeom prst="leftBrace">
              <a:avLst>
                <a:gd name="adj1" fmla="val 0"/>
                <a:gd name="adj2" fmla="val 50000"/>
              </a:avLst>
            </a:prstGeom>
            <a:noFill/>
            <a:ln w="285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293907" y="2638762"/>
              <a:ext cx="2289727" cy="408808"/>
            </a:xfrm>
            <a:prstGeom prst="rect">
              <a:avLst/>
            </a:prstGeom>
            <a:noFill/>
          </p:spPr>
          <p:txBody>
            <a:bodyPr wrap="square" rtlCol="0">
              <a:spAutoFit/>
            </a:bodyPr>
            <a:lstStyle/>
            <a:p>
              <a:r>
                <a:rPr lang="en-US" sz="1600" dirty="0" smtClean="0"/>
                <a:t>Duration 0-3 Months</a:t>
              </a:r>
              <a:endParaRPr lang="en-US" sz="1600" dirty="0"/>
            </a:p>
          </p:txBody>
        </p:sp>
        <p:sp>
          <p:nvSpPr>
            <p:cNvPr id="47" name="Left Brace 46"/>
            <p:cNvSpPr/>
            <p:nvPr/>
          </p:nvSpPr>
          <p:spPr>
            <a:xfrm rot="16200000">
              <a:off x="4188686" y="93305"/>
              <a:ext cx="476625" cy="4745493"/>
            </a:xfrm>
            <a:prstGeom prst="leftBrace">
              <a:avLst>
                <a:gd name="adj1" fmla="val 0"/>
                <a:gd name="adj2" fmla="val 50000"/>
              </a:avLst>
            </a:prstGeom>
            <a:noFill/>
            <a:ln w="285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791472" y="2638763"/>
              <a:ext cx="1764252" cy="408808"/>
            </a:xfrm>
            <a:prstGeom prst="rect">
              <a:avLst/>
            </a:prstGeom>
            <a:noFill/>
          </p:spPr>
          <p:txBody>
            <a:bodyPr wrap="square" rtlCol="0">
              <a:spAutoFit/>
            </a:bodyPr>
            <a:lstStyle/>
            <a:p>
              <a:r>
                <a:rPr lang="en-US" sz="1600" dirty="0" smtClean="0"/>
                <a:t>3-18 Months </a:t>
              </a:r>
              <a:endParaRPr lang="en-US" sz="1600" dirty="0"/>
            </a:p>
          </p:txBody>
        </p:sp>
        <p:sp>
          <p:nvSpPr>
            <p:cNvPr id="49" name="Left Brace 48"/>
            <p:cNvSpPr/>
            <p:nvPr/>
          </p:nvSpPr>
          <p:spPr>
            <a:xfrm rot="16200000">
              <a:off x="7889410" y="1253105"/>
              <a:ext cx="521574" cy="2449004"/>
            </a:xfrm>
            <a:prstGeom prst="leftBrace">
              <a:avLst>
                <a:gd name="adj1" fmla="val 0"/>
                <a:gd name="adj2" fmla="val 50000"/>
              </a:avLst>
            </a:prstGeom>
            <a:noFill/>
            <a:ln w="285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7583388" y="2677055"/>
              <a:ext cx="1198051" cy="408808"/>
            </a:xfrm>
            <a:prstGeom prst="rect">
              <a:avLst/>
            </a:prstGeom>
            <a:noFill/>
          </p:spPr>
          <p:txBody>
            <a:bodyPr wrap="square" rtlCol="0">
              <a:spAutoFit/>
            </a:bodyPr>
            <a:lstStyle/>
            <a:p>
              <a:r>
                <a:rPr lang="en-US" sz="1600" dirty="0" smtClean="0"/>
                <a:t>3-6 Months</a:t>
              </a:r>
              <a:endParaRPr lang="en-US" sz="1600" dirty="0"/>
            </a:p>
          </p:txBody>
        </p:sp>
        <p:sp>
          <p:nvSpPr>
            <p:cNvPr id="51" name="TextBox 50"/>
            <p:cNvSpPr txBox="1"/>
            <p:nvPr/>
          </p:nvSpPr>
          <p:spPr>
            <a:xfrm>
              <a:off x="631848" y="1191018"/>
              <a:ext cx="1296453" cy="369332"/>
            </a:xfrm>
            <a:prstGeom prst="rect">
              <a:avLst/>
            </a:prstGeom>
            <a:noFill/>
          </p:spPr>
          <p:txBody>
            <a:bodyPr wrap="square" rtlCol="0">
              <a:spAutoFit/>
            </a:bodyPr>
            <a:lstStyle/>
            <a:p>
              <a:r>
                <a:rPr lang="en-US" dirty="0" smtClean="0"/>
                <a:t>Training</a:t>
              </a:r>
              <a:endParaRPr lang="en-US" dirty="0"/>
            </a:p>
          </p:txBody>
        </p:sp>
        <p:sp>
          <p:nvSpPr>
            <p:cNvPr id="52" name="TextBox 51"/>
            <p:cNvSpPr txBox="1"/>
            <p:nvPr/>
          </p:nvSpPr>
          <p:spPr>
            <a:xfrm>
              <a:off x="3053826" y="1191018"/>
              <a:ext cx="2501898" cy="369332"/>
            </a:xfrm>
            <a:prstGeom prst="rect">
              <a:avLst/>
            </a:prstGeom>
            <a:noFill/>
          </p:spPr>
          <p:txBody>
            <a:bodyPr wrap="square" rtlCol="0">
              <a:spAutoFit/>
            </a:bodyPr>
            <a:lstStyle/>
            <a:p>
              <a:r>
                <a:rPr lang="en-US" dirty="0" smtClean="0"/>
                <a:t>Core support in CoE</a:t>
              </a:r>
              <a:endParaRPr lang="en-US" dirty="0"/>
            </a:p>
          </p:txBody>
        </p:sp>
        <p:sp>
          <p:nvSpPr>
            <p:cNvPr id="53" name="TextBox 52"/>
            <p:cNvSpPr txBox="1"/>
            <p:nvPr/>
          </p:nvSpPr>
          <p:spPr>
            <a:xfrm>
              <a:off x="6402442" y="1232026"/>
              <a:ext cx="3695382" cy="445973"/>
            </a:xfrm>
            <a:prstGeom prst="rect">
              <a:avLst/>
            </a:prstGeom>
            <a:noFill/>
          </p:spPr>
          <p:txBody>
            <a:bodyPr wrap="square" rtlCol="0">
              <a:spAutoFit/>
            </a:bodyPr>
            <a:lstStyle/>
            <a:p>
              <a:r>
                <a:rPr lang="en-US" dirty="0" smtClean="0"/>
                <a:t>Cross Training &amp; Movement to SPA</a:t>
              </a:r>
              <a:endParaRPr lang="en-US" dirty="0"/>
            </a:p>
          </p:txBody>
        </p:sp>
      </p:grpSp>
      <p:sp>
        <p:nvSpPr>
          <p:cNvPr id="8" name="Rectangle 7"/>
          <p:cNvSpPr/>
          <p:nvPr/>
        </p:nvSpPr>
        <p:spPr>
          <a:xfrm>
            <a:off x="2316803" y="4692444"/>
            <a:ext cx="9677937" cy="39339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smtClean="0">
                <a:solidFill>
                  <a:schemeClr val="tx1"/>
                </a:solidFill>
              </a:rPr>
              <a:t>Resource Onboarding, Career Progression and Retention</a:t>
            </a:r>
            <a:endParaRPr lang="en-US" b="1" i="1" u="sng" dirty="0">
              <a:solidFill>
                <a:schemeClr val="tx1"/>
              </a:solidFill>
            </a:endParaRPr>
          </a:p>
        </p:txBody>
      </p:sp>
      <p:sp>
        <p:nvSpPr>
          <p:cNvPr id="9" name="Right Arrow Callout 8"/>
          <p:cNvSpPr/>
          <p:nvPr/>
        </p:nvSpPr>
        <p:spPr>
          <a:xfrm>
            <a:off x="196948" y="4626591"/>
            <a:ext cx="2147120" cy="1978320"/>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Career Progression From </a:t>
            </a:r>
            <a:r>
              <a:rPr lang="en-US" b="1" dirty="0" err="1">
                <a:solidFill>
                  <a:schemeClr val="tx1"/>
                </a:solidFill>
              </a:rPr>
              <a:t>CoE</a:t>
            </a:r>
            <a:r>
              <a:rPr lang="en-US" b="1" dirty="0">
                <a:solidFill>
                  <a:schemeClr val="tx1"/>
                </a:solidFill>
              </a:rPr>
              <a:t> to core SPA activities</a:t>
            </a:r>
          </a:p>
        </p:txBody>
      </p:sp>
      <p:cxnSp>
        <p:nvCxnSpPr>
          <p:cNvPr id="4" name="Elbow Connector 3"/>
          <p:cNvCxnSpPr>
            <a:endCxn id="33" idx="1"/>
          </p:cNvCxnSpPr>
          <p:nvPr/>
        </p:nvCxnSpPr>
        <p:spPr>
          <a:xfrm flipV="1">
            <a:off x="7112866" y="1962965"/>
            <a:ext cx="1900343" cy="662214"/>
          </a:xfrm>
          <a:prstGeom prst="bentConnector3">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261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881"/>
            <a:ext cx="12192000" cy="1661993"/>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EXPERIENCE AND TRAINING:</a:t>
            </a:r>
          </a:p>
          <a:p>
            <a:pPr algn="ctr"/>
            <a:endParaRPr lang="en-US" sz="2400" b="1" dirty="0" smtClean="0">
              <a:solidFill>
                <a:prstClr val="black"/>
              </a:solidFill>
            </a:endParaRPr>
          </a:p>
          <a:p>
            <a:pPr marL="285750" indent="-285750">
              <a:buFont typeface="Arial" panose="020B0604020202020204" pitchFamily="34" charset="0"/>
              <a:buChar char="•"/>
            </a:pPr>
            <a:r>
              <a:rPr lang="en-US" dirty="0">
                <a:solidFill>
                  <a:prstClr val="black"/>
                </a:solidFill>
              </a:rPr>
              <a:t>What is your level of experience working with Pfizer </a:t>
            </a:r>
            <a:r>
              <a:rPr lang="en-US" dirty="0" err="1">
                <a:solidFill>
                  <a:prstClr val="black"/>
                </a:solidFill>
              </a:rPr>
              <a:t>CaPS</a:t>
            </a:r>
            <a:r>
              <a:rPr lang="en-US" dirty="0">
                <a:solidFill>
                  <a:prstClr val="black"/>
                </a:solidFill>
              </a:rPr>
              <a:t> standards</a:t>
            </a:r>
            <a:r>
              <a:rPr lang="en-US" dirty="0" smtClean="0">
                <a:solidFill>
                  <a:prstClr val="black"/>
                </a:solidFill>
              </a:rPr>
              <a:t>?</a:t>
            </a:r>
          </a:p>
          <a:p>
            <a:pPr marL="285750" indent="-285750">
              <a:buFont typeface="Arial" panose="020B0604020202020204" pitchFamily="34" charset="0"/>
              <a:buChar char="•"/>
            </a:pPr>
            <a:r>
              <a:rPr lang="en-US" dirty="0">
                <a:solidFill>
                  <a:prstClr val="black"/>
                </a:solidFill>
              </a:rPr>
              <a:t>How many members of your organization are experts working in CDARS and Pfizer </a:t>
            </a:r>
            <a:r>
              <a:rPr lang="en-US" dirty="0" err="1" smtClean="0">
                <a:solidFill>
                  <a:prstClr val="black"/>
                </a:solidFill>
              </a:rPr>
              <a:t>CaPS</a:t>
            </a:r>
            <a:endParaRPr lang="en-US" dirty="0" smtClean="0">
              <a:solidFill>
                <a:prstClr val="black"/>
              </a:solidFill>
            </a:endParaRPr>
          </a:p>
          <a:p>
            <a:pPr marL="285750" indent="-285750">
              <a:buFont typeface="Arial" panose="020B0604020202020204" pitchFamily="34" charset="0"/>
              <a:buChar char="•"/>
            </a:pPr>
            <a:r>
              <a:rPr lang="en-US" dirty="0"/>
              <a:t>What steps do you take to internally train new colleagues on Pfizer systems and processes? </a:t>
            </a:r>
          </a:p>
        </p:txBody>
      </p:sp>
    </p:spTree>
    <p:extLst>
      <p:ext uri="{BB962C8B-B14F-4D97-AF65-F5344CB8AC3E}">
        <p14:creationId xmlns:p14="http://schemas.microsoft.com/office/powerpoint/2010/main" val="785349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24"/>
            <a:ext cx="12192000" cy="703388"/>
          </a:xfrm>
          <a:noFill/>
        </p:spPr>
        <p:txBody>
          <a:bodyPr/>
          <a:lstStyle/>
          <a:p>
            <a:r>
              <a:rPr lang="en-US" dirty="0" smtClean="0"/>
              <a:t>Valued Experience @ Pfizer</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38" name="TextBox 37"/>
          <p:cNvSpPr txBox="1"/>
          <p:nvPr/>
        </p:nvSpPr>
        <p:spPr>
          <a:xfrm>
            <a:off x="42870" y="893622"/>
            <a:ext cx="3931920" cy="1354217"/>
          </a:xfrm>
          <a:prstGeom prst="rect">
            <a:avLst/>
          </a:prstGeom>
          <a:solidFill>
            <a:srgbClr val="E4E6E3"/>
          </a:solidFill>
          <a:ln>
            <a:solidFill>
              <a:schemeClr val="tx1"/>
            </a:solidFill>
          </a:ln>
        </p:spPr>
        <p:txBody>
          <a:bodyPr wrap="square" rtlCol="0">
            <a:noAutofit/>
          </a:bodyPr>
          <a:lstStyle/>
          <a:p>
            <a:r>
              <a:rPr lang="en-US" b="1" dirty="0" smtClean="0"/>
              <a:t>  CaPS</a:t>
            </a:r>
          </a:p>
          <a:p>
            <a:pPr marL="171450" indent="-171450">
              <a:buFont typeface="Arial" panose="020B0604020202020204" pitchFamily="34" charset="0"/>
              <a:buChar char="•"/>
            </a:pPr>
            <a:r>
              <a:rPr lang="en-US" sz="1600" b="1" dirty="0"/>
              <a:t>Partner since  </a:t>
            </a:r>
            <a:r>
              <a:rPr lang="en-US" sz="1600" b="1" dirty="0" smtClean="0"/>
              <a:t>conception ~3 years</a:t>
            </a:r>
          </a:p>
          <a:p>
            <a:pPr marL="171450" indent="-171450">
              <a:buFont typeface="Arial" panose="020B0604020202020204" pitchFamily="34" charset="0"/>
              <a:buChar char="•"/>
            </a:pPr>
            <a:r>
              <a:rPr lang="en-US" sz="1600" b="1" dirty="0" smtClean="0"/>
              <a:t>Transformed first study to CaPS – TZB </a:t>
            </a:r>
            <a:endParaRPr lang="en-US" sz="1600" b="1" dirty="0"/>
          </a:p>
          <a:p>
            <a:pPr marL="171450" indent="-171450">
              <a:buFont typeface="Arial" panose="020B0604020202020204" pitchFamily="34" charset="0"/>
              <a:buChar char="•"/>
            </a:pPr>
            <a:r>
              <a:rPr lang="en-US" sz="1600" b="1" dirty="0" smtClean="0"/>
              <a:t>65 </a:t>
            </a:r>
            <a:r>
              <a:rPr lang="en-US" sz="1600" b="1" dirty="0"/>
              <a:t>Resources</a:t>
            </a:r>
          </a:p>
          <a:p>
            <a:pPr marL="171450" indent="-171450">
              <a:buFont typeface="Arial" panose="020B0604020202020204" pitchFamily="34" charset="0"/>
              <a:buChar char="•"/>
            </a:pPr>
            <a:r>
              <a:rPr lang="en-US" sz="1600" b="1" dirty="0" smtClean="0"/>
              <a:t>96 Studies</a:t>
            </a:r>
          </a:p>
        </p:txBody>
      </p:sp>
      <p:sp>
        <p:nvSpPr>
          <p:cNvPr id="42" name="TextBox 41"/>
          <p:cNvSpPr txBox="1"/>
          <p:nvPr/>
        </p:nvSpPr>
        <p:spPr>
          <a:xfrm>
            <a:off x="4094330" y="893622"/>
            <a:ext cx="3931920" cy="1354217"/>
          </a:xfrm>
          <a:prstGeom prst="rect">
            <a:avLst/>
          </a:prstGeom>
          <a:solidFill>
            <a:srgbClr val="E4E6E3"/>
          </a:solidFill>
          <a:ln>
            <a:solidFill>
              <a:schemeClr val="tx1"/>
            </a:solidFill>
          </a:ln>
        </p:spPr>
        <p:txBody>
          <a:bodyPr wrap="square" rtlCol="0">
            <a:noAutofit/>
          </a:bodyPr>
          <a:lstStyle/>
          <a:p>
            <a:r>
              <a:rPr lang="en-US" b="1" dirty="0" smtClean="0"/>
              <a:t>CDARS</a:t>
            </a:r>
          </a:p>
          <a:p>
            <a:pPr marL="285750" indent="-285750">
              <a:buFont typeface="Arial" panose="020B0604020202020204" pitchFamily="34" charset="0"/>
              <a:buChar char="•"/>
            </a:pPr>
            <a:r>
              <a:rPr lang="en-US" sz="1600" b="1" dirty="0" smtClean="0"/>
              <a:t>10 Years</a:t>
            </a:r>
          </a:p>
          <a:p>
            <a:pPr marL="285750" indent="-285750">
              <a:buFont typeface="Arial" panose="020B0604020202020204" pitchFamily="34" charset="0"/>
              <a:buChar char="•"/>
            </a:pPr>
            <a:r>
              <a:rPr lang="en-US" sz="1600" b="1" dirty="0" smtClean="0"/>
              <a:t>80 Members || 10 Trainers/ Champions</a:t>
            </a:r>
          </a:p>
          <a:p>
            <a:pPr marL="285750" indent="-285750">
              <a:buFont typeface="Arial" panose="020B0604020202020204" pitchFamily="34" charset="0"/>
              <a:buChar char="•"/>
            </a:pPr>
            <a:r>
              <a:rPr lang="en-US" sz="1600" b="1" dirty="0" smtClean="0"/>
              <a:t>Multiple projects – e.g. UIMS support</a:t>
            </a:r>
          </a:p>
          <a:p>
            <a:pPr marL="285750" indent="-285750">
              <a:buFont typeface="Arial" panose="020B0604020202020204" pitchFamily="34" charset="0"/>
              <a:buChar char="•"/>
            </a:pPr>
            <a:r>
              <a:rPr lang="en-US" sz="1600" b="1" dirty="0" smtClean="0"/>
              <a:t>CDISC Enablement</a:t>
            </a:r>
            <a:endParaRPr lang="en-US" sz="1600" b="1" dirty="0"/>
          </a:p>
        </p:txBody>
      </p:sp>
      <p:sp>
        <p:nvSpPr>
          <p:cNvPr id="50" name="TextBox 49"/>
          <p:cNvSpPr txBox="1"/>
          <p:nvPr/>
        </p:nvSpPr>
        <p:spPr>
          <a:xfrm>
            <a:off x="8134075" y="893622"/>
            <a:ext cx="3931920" cy="1354217"/>
          </a:xfrm>
          <a:prstGeom prst="rect">
            <a:avLst/>
          </a:prstGeom>
          <a:solidFill>
            <a:srgbClr val="E4E6E3"/>
          </a:solidFill>
          <a:ln>
            <a:solidFill>
              <a:schemeClr val="tx1"/>
            </a:solidFill>
          </a:ln>
        </p:spPr>
        <p:txBody>
          <a:bodyPr wrap="square" rtlCol="0">
            <a:noAutofit/>
          </a:bodyPr>
          <a:lstStyle/>
          <a:p>
            <a:r>
              <a:rPr lang="en-US" b="1" dirty="0" smtClean="0"/>
              <a:t>Standards- </a:t>
            </a:r>
            <a:r>
              <a:rPr lang="en-US" sz="1600" b="1" dirty="0" smtClean="0"/>
              <a:t>PDS, WSS, s-ACQ, Wyeth, King, CDISC, Med, Anacor, Fig etc.</a:t>
            </a:r>
          </a:p>
          <a:p>
            <a:pPr marL="171450" indent="-171450">
              <a:buFont typeface="Arial" panose="020B0604020202020204" pitchFamily="34" charset="0"/>
              <a:buChar char="•"/>
            </a:pPr>
            <a:r>
              <a:rPr lang="en-US" sz="1600" b="1" dirty="0" smtClean="0"/>
              <a:t>10 Years</a:t>
            </a:r>
          </a:p>
          <a:p>
            <a:pPr marL="171450" indent="-171450">
              <a:buFont typeface="Arial" panose="020B0604020202020204" pitchFamily="34" charset="0"/>
              <a:buChar char="•"/>
            </a:pPr>
            <a:r>
              <a:rPr lang="en-US" sz="1600" b="1" dirty="0" smtClean="0"/>
              <a:t>1600+ trials</a:t>
            </a:r>
          </a:p>
          <a:p>
            <a:pPr marL="171450" indent="-171450">
              <a:buFont typeface="Arial" panose="020B0604020202020204" pitchFamily="34" charset="0"/>
              <a:buChar char="•"/>
            </a:pPr>
            <a:r>
              <a:rPr lang="en-US" sz="1600" b="1" dirty="0" smtClean="0"/>
              <a:t>40 Members</a:t>
            </a:r>
          </a:p>
        </p:txBody>
      </p:sp>
      <p:sp>
        <p:nvSpPr>
          <p:cNvPr id="21" name="Rectangle 20"/>
          <p:cNvSpPr/>
          <p:nvPr/>
        </p:nvSpPr>
        <p:spPr>
          <a:xfrm>
            <a:off x="42870" y="4407613"/>
            <a:ext cx="5235962" cy="1920240"/>
          </a:xfrm>
          <a:prstGeom prst="rect">
            <a:avLst/>
          </a:prstGeom>
          <a:solidFill>
            <a:srgbClr val="6D97D8"/>
          </a:solidFill>
          <a:ln>
            <a:solidFill>
              <a:schemeClr val="tx1"/>
            </a:solidFill>
          </a:ln>
        </p:spPr>
        <p:txBody>
          <a:bodyPr wrap="square">
            <a:noAutofit/>
          </a:bodyPr>
          <a:lstStyle/>
          <a:p>
            <a:pPr algn="just"/>
            <a:r>
              <a:rPr lang="en-US" sz="1600" b="1" dirty="0" smtClean="0">
                <a:solidFill>
                  <a:srgbClr val="000000"/>
                </a:solidFill>
                <a:ea typeface="Segoe UI Emoji" panose="020B0502040204020203" pitchFamily="34" charset="0"/>
              </a:rPr>
              <a:t>SDTM, ADaM, TLF Experience @ Pfizer</a:t>
            </a:r>
          </a:p>
          <a:p>
            <a:pPr marL="285750" indent="-285750" algn="just">
              <a:buFont typeface="Arial" panose="020B0604020202020204" pitchFamily="34" charset="0"/>
              <a:buChar char="•"/>
            </a:pPr>
            <a:r>
              <a:rPr lang="en-US" sz="1600" b="1" dirty="0">
                <a:solidFill>
                  <a:prstClr val="black"/>
                </a:solidFill>
              </a:rPr>
              <a:t>SDTM datasets creation </a:t>
            </a:r>
            <a:r>
              <a:rPr lang="en-US" sz="1600" b="1" dirty="0" smtClean="0">
                <a:solidFill>
                  <a:prstClr val="black"/>
                </a:solidFill>
              </a:rPr>
              <a:t> </a:t>
            </a:r>
            <a:r>
              <a:rPr lang="en-US" sz="1600" b="1" dirty="0">
                <a:solidFill>
                  <a:prstClr val="black"/>
                </a:solidFill>
              </a:rPr>
              <a:t>~6-7 </a:t>
            </a:r>
            <a:r>
              <a:rPr lang="en-US" sz="1600" b="1" dirty="0" smtClean="0">
                <a:solidFill>
                  <a:prstClr val="black"/>
                </a:solidFill>
              </a:rPr>
              <a:t>years - </a:t>
            </a:r>
            <a:r>
              <a:rPr lang="en-US" sz="1600" dirty="0" smtClean="0">
                <a:solidFill>
                  <a:srgbClr val="000000"/>
                </a:solidFill>
                <a:ea typeface="Segoe UI Emoji" panose="020B0502040204020203" pitchFamily="34" charset="0"/>
              </a:rPr>
              <a:t>200 + studies </a:t>
            </a:r>
          </a:p>
          <a:p>
            <a:pPr marL="285750" indent="-285750" algn="just">
              <a:buFont typeface="Arial" panose="020B0604020202020204" pitchFamily="34" charset="0"/>
              <a:buChar char="•"/>
            </a:pPr>
            <a:r>
              <a:rPr lang="en-US" sz="1600" dirty="0" smtClean="0">
                <a:solidFill>
                  <a:srgbClr val="000000"/>
                </a:solidFill>
                <a:ea typeface="Segoe UI Emoji" panose="020B0502040204020203" pitchFamily="34" charset="0"/>
              </a:rPr>
              <a:t>ADaM </a:t>
            </a:r>
            <a:r>
              <a:rPr lang="en-US" sz="1600" dirty="0">
                <a:solidFill>
                  <a:srgbClr val="000000"/>
                </a:solidFill>
                <a:ea typeface="Segoe UI Emoji" panose="020B0502040204020203" pitchFamily="34" charset="0"/>
              </a:rPr>
              <a:t>dataset creation </a:t>
            </a:r>
            <a:r>
              <a:rPr lang="en-US" sz="1600" dirty="0" smtClean="0">
                <a:solidFill>
                  <a:srgbClr val="000000"/>
                </a:solidFill>
                <a:ea typeface="Segoe UI Emoji" panose="020B0502040204020203" pitchFamily="34" charset="0"/>
              </a:rPr>
              <a:t>: </a:t>
            </a:r>
            <a:r>
              <a:rPr lang="en-US" sz="1600" dirty="0">
                <a:solidFill>
                  <a:srgbClr val="000000"/>
                </a:solidFill>
                <a:ea typeface="Segoe UI Emoji" panose="020B0502040204020203" pitchFamily="34" charset="0"/>
              </a:rPr>
              <a:t>~ 2 </a:t>
            </a:r>
            <a:r>
              <a:rPr lang="en-US" sz="1600" dirty="0" smtClean="0">
                <a:solidFill>
                  <a:srgbClr val="000000"/>
                </a:solidFill>
                <a:ea typeface="Segoe UI Emoji" panose="020B0502040204020203" pitchFamily="34" charset="0"/>
              </a:rPr>
              <a:t>years- Anacor </a:t>
            </a:r>
            <a:endParaRPr lang="en-US" sz="1600" dirty="0">
              <a:solidFill>
                <a:prstClr val="black"/>
              </a:solidFill>
              <a:ea typeface="Segoe UI Emoji" panose="020B0502040204020203" pitchFamily="34" charset="0"/>
            </a:endParaRPr>
          </a:p>
          <a:p>
            <a:pPr marL="285750" indent="-285750" algn="just">
              <a:buFont typeface="Arial" panose="020B0604020202020204" pitchFamily="34" charset="0"/>
              <a:buChar char="•"/>
            </a:pPr>
            <a:r>
              <a:rPr lang="en-US" sz="1600" dirty="0">
                <a:solidFill>
                  <a:srgbClr val="000000"/>
                </a:solidFill>
                <a:ea typeface="Segoe UI Emoji" panose="020B0502040204020203" pitchFamily="34" charset="0"/>
              </a:rPr>
              <a:t>TLF creation </a:t>
            </a:r>
            <a:r>
              <a:rPr lang="en-US" sz="1600" dirty="0" smtClean="0">
                <a:solidFill>
                  <a:srgbClr val="000000"/>
                </a:solidFill>
                <a:ea typeface="Segoe UI Emoji" panose="020B0502040204020203" pitchFamily="34" charset="0"/>
              </a:rPr>
              <a:t>(CDARS) on </a:t>
            </a:r>
            <a:r>
              <a:rPr lang="en-US" sz="1600" dirty="0">
                <a:solidFill>
                  <a:srgbClr val="000000"/>
                </a:solidFill>
                <a:ea typeface="Segoe UI Emoji" panose="020B0502040204020203" pitchFamily="34" charset="0"/>
              </a:rPr>
              <a:t>PDS </a:t>
            </a:r>
            <a:r>
              <a:rPr lang="en-US" sz="1600" dirty="0" smtClean="0">
                <a:solidFill>
                  <a:srgbClr val="000000"/>
                </a:solidFill>
                <a:ea typeface="Segoe UI Emoji" panose="020B0502040204020203" pitchFamily="34" charset="0"/>
              </a:rPr>
              <a:t>datasets</a:t>
            </a:r>
            <a:r>
              <a:rPr lang="en-US" sz="1600" dirty="0">
                <a:solidFill>
                  <a:srgbClr val="000000"/>
                </a:solidFill>
                <a:ea typeface="Segoe UI Emoji" panose="020B0502040204020203" pitchFamily="34" charset="0"/>
              </a:rPr>
              <a:t>: ~ 10 </a:t>
            </a:r>
            <a:r>
              <a:rPr lang="en-US" sz="1600" dirty="0" smtClean="0">
                <a:solidFill>
                  <a:srgbClr val="000000"/>
                </a:solidFill>
                <a:ea typeface="Segoe UI Emoji" panose="020B0502040204020203" pitchFamily="34" charset="0"/>
              </a:rPr>
              <a:t>years </a:t>
            </a:r>
          </a:p>
          <a:p>
            <a:pPr marL="285750" indent="-285750" algn="just">
              <a:buFont typeface="Arial" panose="020B0604020202020204" pitchFamily="34" charset="0"/>
              <a:buChar char="•"/>
            </a:pPr>
            <a:r>
              <a:rPr lang="en-US" sz="1600" dirty="0">
                <a:solidFill>
                  <a:srgbClr val="000000"/>
                </a:solidFill>
                <a:ea typeface="Segoe UI Emoji" panose="020B0502040204020203" pitchFamily="34" charset="0"/>
              </a:rPr>
              <a:t>TLFs creation on CDISC (ADaM) datasets: ~ 3 years</a:t>
            </a:r>
            <a:endParaRPr lang="en-US" sz="1600" dirty="0">
              <a:solidFill>
                <a:prstClr val="black"/>
              </a:solidFill>
              <a:ea typeface="Segoe UI Emoj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ea typeface="Segoe UI Emoji" panose="020B0502040204020203" pitchFamily="34" charset="0"/>
              </a:rPr>
              <a:t>QC </a:t>
            </a:r>
            <a:r>
              <a:rPr lang="en-US" sz="1600" dirty="0">
                <a:solidFill>
                  <a:srgbClr val="000000"/>
                </a:solidFill>
                <a:ea typeface="Segoe UI Emoji" panose="020B0502040204020203" pitchFamily="34" charset="0"/>
              </a:rPr>
              <a:t>of  SDTM datasets: ~ 4 years</a:t>
            </a:r>
            <a:endParaRPr lang="en-US" sz="1600" dirty="0">
              <a:solidFill>
                <a:prstClr val="black"/>
              </a:solidFill>
              <a:ea typeface="Segoe UI Emoji" panose="020B0502040204020203" pitchFamily="34" charset="0"/>
            </a:endParaRPr>
          </a:p>
        </p:txBody>
      </p:sp>
      <p:sp>
        <p:nvSpPr>
          <p:cNvPr id="53" name="TextBox 52"/>
          <p:cNvSpPr txBox="1"/>
          <p:nvPr/>
        </p:nvSpPr>
        <p:spPr>
          <a:xfrm>
            <a:off x="42870" y="2302431"/>
            <a:ext cx="5235962" cy="1920240"/>
          </a:xfrm>
          <a:prstGeom prst="rect">
            <a:avLst/>
          </a:prstGeom>
          <a:solidFill>
            <a:srgbClr val="6D97D8"/>
          </a:solidFill>
          <a:ln>
            <a:solidFill>
              <a:schemeClr val="tx1"/>
            </a:solidFill>
          </a:ln>
        </p:spPr>
        <p:txBody>
          <a:bodyPr wrap="square" rtlCol="0">
            <a:noAutofit/>
          </a:bodyPr>
          <a:lstStyle/>
          <a:p>
            <a:r>
              <a:rPr lang="en-US" b="1" dirty="0" smtClean="0"/>
              <a:t>Current Team (80 Members)</a:t>
            </a:r>
          </a:p>
          <a:p>
            <a:pPr marL="285750" indent="-285750">
              <a:buFont typeface="Arial" panose="020B0604020202020204" pitchFamily="34" charset="0"/>
              <a:buChar char="•"/>
            </a:pPr>
            <a:r>
              <a:rPr lang="en-US" sz="1600" b="1" dirty="0" smtClean="0"/>
              <a:t>100%- Trained on SAS</a:t>
            </a:r>
          </a:p>
          <a:p>
            <a:pPr marL="285750" indent="-285750">
              <a:buFont typeface="Arial" panose="020B0604020202020204" pitchFamily="34" charset="0"/>
              <a:buChar char="•"/>
            </a:pPr>
            <a:r>
              <a:rPr lang="en-US" sz="1600" b="1" dirty="0" smtClean="0"/>
              <a:t>80% have experience on CaPS</a:t>
            </a:r>
          </a:p>
          <a:p>
            <a:pPr marL="285750" indent="-285750">
              <a:buFont typeface="Arial" panose="020B0604020202020204" pitchFamily="34" charset="0"/>
              <a:buChar char="•"/>
            </a:pPr>
            <a:r>
              <a:rPr lang="en-US" sz="1600" dirty="0" smtClean="0"/>
              <a:t>CDISC- &gt;30% -more than 5 years || &gt;38% 3-5 Years of CDISC</a:t>
            </a:r>
          </a:p>
        </p:txBody>
      </p:sp>
      <p:sp>
        <p:nvSpPr>
          <p:cNvPr id="4" name="TextBox 3"/>
          <p:cNvSpPr txBox="1"/>
          <p:nvPr/>
        </p:nvSpPr>
        <p:spPr>
          <a:xfrm>
            <a:off x="5334788" y="2302431"/>
            <a:ext cx="6731207" cy="4047262"/>
          </a:xfrm>
          <a:prstGeom prst="rect">
            <a:avLst/>
          </a:prstGeom>
          <a:solidFill>
            <a:srgbClr val="98B4E6"/>
          </a:solidFill>
          <a:ln>
            <a:solidFill>
              <a:schemeClr val="tx1"/>
            </a:solidFill>
          </a:ln>
        </p:spPr>
        <p:txBody>
          <a:bodyPr wrap="square" rtlCol="0">
            <a:spAutoFit/>
          </a:bodyPr>
          <a:lstStyle/>
          <a:p>
            <a:r>
              <a:rPr lang="en-US" b="1" dirty="0" smtClean="0"/>
              <a:t>Key Projects: </a:t>
            </a:r>
          </a:p>
          <a:p>
            <a:pPr marL="285750" indent="-285750">
              <a:buFont typeface="Arial" panose="020B0604020202020204" pitchFamily="34" charset="0"/>
              <a:buChar char="•"/>
            </a:pPr>
            <a:r>
              <a:rPr lang="en-US" sz="1600" dirty="0"/>
              <a:t>Partner in  CDISC / CaPS Journey- </a:t>
            </a:r>
          </a:p>
          <a:p>
            <a:r>
              <a:rPr lang="en-US" sz="1600" dirty="0"/>
              <a:t>      - ADAM specs / Mock TLFs- CaPS</a:t>
            </a:r>
          </a:p>
          <a:p>
            <a:r>
              <a:rPr lang="en-US" sz="1600" dirty="0"/>
              <a:t>      - support towards enhancement of CDARS for CDISC reporting</a:t>
            </a:r>
          </a:p>
          <a:p>
            <a:pPr marL="285750" indent="-285750">
              <a:buFont typeface="Arial" panose="020B0604020202020204" pitchFamily="34" charset="0"/>
              <a:buChar char="•"/>
            </a:pPr>
            <a:r>
              <a:rPr lang="en-US" sz="1600" dirty="0" smtClean="0"/>
              <a:t>SWT </a:t>
            </a:r>
            <a:r>
              <a:rPr lang="en-US" sz="1600" dirty="0"/>
              <a:t>Based </a:t>
            </a:r>
            <a:r>
              <a:rPr lang="en-US" sz="1600" dirty="0" smtClean="0"/>
              <a:t> Automated Extraction and Transformation  solution </a:t>
            </a:r>
            <a:r>
              <a:rPr lang="en-US" sz="1600" dirty="0"/>
              <a:t>for </a:t>
            </a:r>
          </a:p>
          <a:p>
            <a:pPr marL="742950" lvl="1" indent="-285750">
              <a:buFont typeface="Arial" panose="020B0604020202020204" pitchFamily="34" charset="0"/>
              <a:buChar char="•"/>
            </a:pPr>
            <a:r>
              <a:rPr lang="en-US" sz="1500" dirty="0"/>
              <a:t>OC-PDS-SDTM </a:t>
            </a:r>
          </a:p>
          <a:p>
            <a:pPr marL="742950" lvl="1" indent="-285750">
              <a:buFont typeface="Arial" panose="020B0604020202020204" pitchFamily="34" charset="0"/>
              <a:buChar char="•"/>
            </a:pPr>
            <a:r>
              <a:rPr lang="en-US" sz="1500" dirty="0"/>
              <a:t>CDASH-SDTM </a:t>
            </a:r>
          </a:p>
          <a:p>
            <a:pPr marL="742950" lvl="1" indent="-285750">
              <a:buFont typeface="Arial" panose="020B0604020202020204" pitchFamily="34" charset="0"/>
              <a:buChar char="•"/>
            </a:pPr>
            <a:r>
              <a:rPr lang="en-US" sz="1500" dirty="0"/>
              <a:t>Standards Endpoint Library – specs, programs, references </a:t>
            </a:r>
            <a:r>
              <a:rPr lang="en-US" sz="1500" dirty="0" smtClean="0"/>
              <a:t>(213/196/17)</a:t>
            </a:r>
            <a:endParaRPr lang="en-US" sz="1500" dirty="0"/>
          </a:p>
          <a:p>
            <a:pPr marL="285750" indent="-285750">
              <a:buFont typeface="Arial" panose="020B0604020202020204" pitchFamily="34" charset="0"/>
              <a:buChar char="•"/>
            </a:pPr>
            <a:r>
              <a:rPr lang="en-US" sz="1600" dirty="0"/>
              <a:t>U</a:t>
            </a:r>
            <a:r>
              <a:rPr lang="en-US" sz="1600" dirty="0" smtClean="0"/>
              <a:t>IMS </a:t>
            </a:r>
            <a:r>
              <a:rPr lang="en-US" sz="1600" dirty="0"/>
              <a:t>support for CDRAS -Updates to reporting algorithms and metadata</a:t>
            </a:r>
          </a:p>
          <a:p>
            <a:pPr marL="285750" indent="-285750">
              <a:buFont typeface="Arial" panose="020B0604020202020204" pitchFamily="34" charset="0"/>
              <a:buChar char="•"/>
            </a:pPr>
            <a:r>
              <a:rPr lang="en-US" sz="1600" dirty="0" smtClean="0"/>
              <a:t>Smart </a:t>
            </a:r>
            <a:r>
              <a:rPr lang="en-US" sz="1600" dirty="0"/>
              <a:t>Merge (Dynamic) for Inform – </a:t>
            </a:r>
            <a:r>
              <a:rPr lang="en-US" sz="1600" dirty="0" smtClean="0"/>
              <a:t>Conformance</a:t>
            </a:r>
          </a:p>
          <a:p>
            <a:pPr marL="285750" indent="-285750">
              <a:buFont typeface="Arial" panose="020B0604020202020204" pitchFamily="34" charset="0"/>
              <a:buChar char="•"/>
            </a:pPr>
            <a:r>
              <a:rPr lang="en-US" sz="1600" dirty="0" smtClean="0"/>
              <a:t>MDR  </a:t>
            </a:r>
            <a:r>
              <a:rPr lang="en-US" sz="1600" dirty="0"/>
              <a:t>(PDS – SDTM</a:t>
            </a:r>
            <a:r>
              <a:rPr lang="en-US" sz="1600" dirty="0" smtClean="0"/>
              <a:t>)</a:t>
            </a:r>
          </a:p>
          <a:p>
            <a:pPr marL="285750" indent="-285750">
              <a:buFont typeface="Arial" panose="020B0604020202020204" pitchFamily="34" charset="0"/>
              <a:buChar char="•"/>
            </a:pPr>
            <a:r>
              <a:rPr lang="en-US" sz="1600" dirty="0"/>
              <a:t>AG Narratives </a:t>
            </a:r>
            <a:endParaRPr lang="en-US" sz="1600" dirty="0" smtClean="0"/>
          </a:p>
          <a:p>
            <a:pPr marL="285750" indent="-285750">
              <a:buFont typeface="Arial" panose="020B0604020202020204" pitchFamily="34" charset="0"/>
              <a:buChar char="•"/>
            </a:pPr>
            <a:r>
              <a:rPr lang="en-US" sz="1600" dirty="0" smtClean="0"/>
              <a:t>PeCS-sCRF / s-ACQ</a:t>
            </a:r>
          </a:p>
          <a:p>
            <a:pPr marL="285750" indent="-285750">
              <a:buFont typeface="Arial" panose="020B0604020202020204" pitchFamily="34" charset="0"/>
              <a:buChar char="•"/>
            </a:pPr>
            <a:r>
              <a:rPr lang="en-US" sz="1600" dirty="0" smtClean="0"/>
              <a:t>Wyeth Integration</a:t>
            </a:r>
          </a:p>
          <a:p>
            <a:pPr marL="285750" indent="-285750">
              <a:buFont typeface="Arial" panose="020B0604020202020204" pitchFamily="34" charset="0"/>
              <a:buChar char="•"/>
            </a:pPr>
            <a:r>
              <a:rPr lang="en-US" sz="1600" dirty="0" smtClean="0"/>
              <a:t>Transformation to CDISC for Clinical data analysis</a:t>
            </a:r>
          </a:p>
          <a:p>
            <a:pPr marL="285750" indent="-285750">
              <a:buFont typeface="Arial" panose="020B0604020202020204" pitchFamily="34" charset="0"/>
              <a:buChar char="•"/>
            </a:pPr>
            <a:r>
              <a:rPr lang="en-US" sz="1600" dirty="0" smtClean="0"/>
              <a:t>Standards utilities, algorithms, and SAS  programming  support</a:t>
            </a:r>
          </a:p>
        </p:txBody>
      </p:sp>
    </p:spTree>
    <p:extLst>
      <p:ext uri="{BB962C8B-B14F-4D97-AF65-F5344CB8AC3E}">
        <p14:creationId xmlns:p14="http://schemas.microsoft.com/office/powerpoint/2010/main" val="570899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smtClean="0"/>
              <a:t>Volume Dashboard – Overall Studies</a:t>
            </a:r>
            <a:endParaRPr lang="en-US" dirty="0"/>
          </a:p>
        </p:txBody>
      </p:sp>
      <p:sp>
        <p:nvSpPr>
          <p:cNvPr id="6" name="Rectangle 5"/>
          <p:cNvSpPr/>
          <p:nvPr/>
        </p:nvSpPr>
        <p:spPr>
          <a:xfrm>
            <a:off x="150537" y="1198151"/>
            <a:ext cx="1869141" cy="358929"/>
          </a:xfrm>
          <a:prstGeom prst="rect">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1608 Studies</a:t>
            </a:r>
            <a:endParaRPr lang="en-US" dirty="0"/>
          </a:p>
        </p:txBody>
      </p:sp>
      <p:sp>
        <p:nvSpPr>
          <p:cNvPr id="7" name="Rectangle 6"/>
          <p:cNvSpPr/>
          <p:nvPr/>
        </p:nvSpPr>
        <p:spPr>
          <a:xfrm>
            <a:off x="3674955" y="1172832"/>
            <a:ext cx="1869141" cy="358929"/>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 TAs</a:t>
            </a:r>
            <a:endParaRPr lang="en-US" dirty="0"/>
          </a:p>
        </p:txBody>
      </p:sp>
      <p:sp>
        <p:nvSpPr>
          <p:cNvPr id="8" name="Rectangle 7"/>
          <p:cNvSpPr/>
          <p:nvPr/>
        </p:nvSpPr>
        <p:spPr>
          <a:xfrm>
            <a:off x="6512960" y="1161969"/>
            <a:ext cx="1869141" cy="358929"/>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1027 Phase 3</a:t>
            </a:r>
            <a:endParaRPr lang="en-US" dirty="0"/>
          </a:p>
        </p:txBody>
      </p:sp>
      <p:sp>
        <p:nvSpPr>
          <p:cNvPr id="9" name="Rectangle 8"/>
          <p:cNvSpPr/>
          <p:nvPr/>
        </p:nvSpPr>
        <p:spPr>
          <a:xfrm>
            <a:off x="8732831" y="1151369"/>
            <a:ext cx="3375212" cy="358929"/>
          </a:xfrm>
          <a:prstGeom prst="rect">
            <a:avLst/>
          </a:prstGeom>
          <a:solidFill>
            <a:schemeClr val="accent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smtClean="0"/>
              <a:t>200 in CDISC, remaining in PDS</a:t>
            </a:r>
            <a:endParaRPr lang="en-US" dirty="0"/>
          </a:p>
        </p:txBody>
      </p:sp>
      <p:graphicFrame>
        <p:nvGraphicFramePr>
          <p:cNvPr id="12" name="Chart 11"/>
          <p:cNvGraphicFramePr>
            <a:graphicFrameLocks noGrp="1"/>
          </p:cNvGraphicFramePr>
          <p:nvPr>
            <p:extLst>
              <p:ext uri="{D42A27DB-BD31-4B8C-83A1-F6EECF244321}">
                <p14:modId xmlns:p14="http://schemas.microsoft.com/office/powerpoint/2010/main" val="3808671362"/>
              </p:ext>
            </p:extLst>
          </p:nvPr>
        </p:nvGraphicFramePr>
        <p:xfrm>
          <a:off x="86819" y="1900306"/>
          <a:ext cx="2933512" cy="2256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90920391"/>
              </p:ext>
            </p:extLst>
          </p:nvPr>
        </p:nvGraphicFramePr>
        <p:xfrm>
          <a:off x="8382101" y="1752193"/>
          <a:ext cx="3378490" cy="2018987"/>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p:cNvSpPr/>
          <p:nvPr/>
        </p:nvSpPr>
        <p:spPr>
          <a:xfrm>
            <a:off x="578101" y="2227829"/>
            <a:ext cx="790929" cy="770987"/>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Total</a:t>
            </a:r>
          </a:p>
        </p:txBody>
      </p:sp>
      <p:sp>
        <p:nvSpPr>
          <p:cNvPr id="14" name="Oval 13"/>
          <p:cNvSpPr/>
          <p:nvPr/>
        </p:nvSpPr>
        <p:spPr>
          <a:xfrm>
            <a:off x="10480430" y="2227829"/>
            <a:ext cx="789260" cy="807110"/>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Phase 3</a:t>
            </a:r>
            <a:endParaRPr lang="en-US" sz="1000" dirty="0"/>
          </a:p>
        </p:txBody>
      </p:sp>
      <p:graphicFrame>
        <p:nvGraphicFramePr>
          <p:cNvPr id="15" name="Chart 14"/>
          <p:cNvGraphicFramePr>
            <a:graphicFrameLocks noGrp="1"/>
          </p:cNvGraphicFramePr>
          <p:nvPr>
            <p:extLst>
              <p:ext uri="{D42A27DB-BD31-4B8C-83A1-F6EECF244321}">
                <p14:modId xmlns:p14="http://schemas.microsoft.com/office/powerpoint/2010/main" val="3978105264"/>
              </p:ext>
            </p:extLst>
          </p:nvPr>
        </p:nvGraphicFramePr>
        <p:xfrm>
          <a:off x="6729686" y="1431559"/>
          <a:ext cx="2938930" cy="2660253"/>
        </p:xfrm>
        <a:graphic>
          <a:graphicData uri="http://schemas.openxmlformats.org/drawingml/2006/chart">
            <c:chart xmlns:c="http://schemas.openxmlformats.org/drawingml/2006/chart" xmlns:r="http://schemas.openxmlformats.org/officeDocument/2006/relationships" r:id="rId4"/>
          </a:graphicData>
        </a:graphic>
      </p:graphicFrame>
      <p:sp>
        <p:nvSpPr>
          <p:cNvPr id="16" name="Oval 15"/>
          <p:cNvSpPr/>
          <p:nvPr/>
        </p:nvSpPr>
        <p:spPr>
          <a:xfrm>
            <a:off x="7066830" y="2104114"/>
            <a:ext cx="838438" cy="835427"/>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Phase 2</a:t>
            </a:r>
            <a:endParaRPr lang="en-US" sz="1000" dirty="0"/>
          </a:p>
        </p:txBody>
      </p:sp>
      <p:graphicFrame>
        <p:nvGraphicFramePr>
          <p:cNvPr id="17" name="Chart 16"/>
          <p:cNvGraphicFramePr>
            <a:graphicFrameLocks noGrp="1"/>
          </p:cNvGraphicFramePr>
          <p:nvPr>
            <p:extLst>
              <p:ext uri="{D42A27DB-BD31-4B8C-83A1-F6EECF244321}">
                <p14:modId xmlns:p14="http://schemas.microsoft.com/office/powerpoint/2010/main" val="4266523387"/>
              </p:ext>
            </p:extLst>
          </p:nvPr>
        </p:nvGraphicFramePr>
        <p:xfrm>
          <a:off x="3823915" y="1265835"/>
          <a:ext cx="2611143" cy="2527042"/>
        </p:xfrm>
        <a:graphic>
          <a:graphicData uri="http://schemas.openxmlformats.org/drawingml/2006/chart">
            <c:chart xmlns:c="http://schemas.openxmlformats.org/drawingml/2006/chart" xmlns:r="http://schemas.openxmlformats.org/officeDocument/2006/relationships" r:id="rId5"/>
          </a:graphicData>
        </a:graphic>
      </p:graphicFrame>
      <p:sp>
        <p:nvSpPr>
          <p:cNvPr id="18" name="Oval 17"/>
          <p:cNvSpPr/>
          <p:nvPr/>
        </p:nvSpPr>
        <p:spPr>
          <a:xfrm>
            <a:off x="4196136" y="2134984"/>
            <a:ext cx="883150" cy="842248"/>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Phase 1</a:t>
            </a:r>
            <a:endParaRPr lang="en-US" sz="1000" dirty="0"/>
          </a:p>
        </p:txBody>
      </p:sp>
      <p:sp>
        <p:nvSpPr>
          <p:cNvPr id="19" name="Rectangle 18"/>
          <p:cNvSpPr/>
          <p:nvPr/>
        </p:nvSpPr>
        <p:spPr>
          <a:xfrm>
            <a:off x="213659" y="6288240"/>
            <a:ext cx="7988300" cy="523220"/>
          </a:xfrm>
          <a:prstGeom prst="rect">
            <a:avLst/>
          </a:prstGeom>
        </p:spPr>
        <p:txBody>
          <a:bodyPr wrap="square">
            <a:spAutoFit/>
          </a:bodyPr>
          <a:lstStyle/>
          <a:p>
            <a:r>
              <a:rPr lang="en-US" sz="1400" dirty="0" smtClean="0"/>
              <a:t>Others: Allergy</a:t>
            </a:r>
            <a:r>
              <a:rPr lang="en-US" sz="1400" dirty="0"/>
              <a:t>, Respiratory, Primary Care, Endocrinology, RA, </a:t>
            </a:r>
            <a:r>
              <a:rPr lang="en-US" sz="1400" dirty="0" err="1"/>
              <a:t>Hematosis</a:t>
            </a:r>
            <a:r>
              <a:rPr lang="en-US" sz="1400" dirty="0"/>
              <a:t>, Neurology, Immune, CVD</a:t>
            </a:r>
            <a:r>
              <a:rPr lang="en-US" sz="1400" dirty="0" smtClean="0"/>
              <a:t>&amp; metabolism</a:t>
            </a:r>
            <a:r>
              <a:rPr lang="en-US" sz="1400" dirty="0"/>
              <a:t>, Bone, Blood, Vaccines</a:t>
            </a:r>
          </a:p>
        </p:txBody>
      </p:sp>
      <p:graphicFrame>
        <p:nvGraphicFramePr>
          <p:cNvPr id="20" name="Chart 19"/>
          <p:cNvGraphicFramePr>
            <a:graphicFrameLocks noGrp="1"/>
          </p:cNvGraphicFramePr>
          <p:nvPr>
            <p:extLst>
              <p:ext uri="{D42A27DB-BD31-4B8C-83A1-F6EECF244321}">
                <p14:modId xmlns:p14="http://schemas.microsoft.com/office/powerpoint/2010/main" val="1720433208"/>
              </p:ext>
            </p:extLst>
          </p:nvPr>
        </p:nvGraphicFramePr>
        <p:xfrm>
          <a:off x="117938" y="4314165"/>
          <a:ext cx="3414845" cy="191038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p:cNvGraphicFramePr>
            <a:graphicFrameLocks noGrp="1"/>
          </p:cNvGraphicFramePr>
          <p:nvPr>
            <p:extLst>
              <p:ext uri="{D42A27DB-BD31-4B8C-83A1-F6EECF244321}">
                <p14:modId xmlns:p14="http://schemas.microsoft.com/office/powerpoint/2010/main" val="3452428011"/>
              </p:ext>
            </p:extLst>
          </p:nvPr>
        </p:nvGraphicFramePr>
        <p:xfrm>
          <a:off x="9801381" y="4244938"/>
          <a:ext cx="2485064" cy="1846770"/>
        </p:xfrm>
        <a:graphic>
          <a:graphicData uri="http://schemas.openxmlformats.org/drawingml/2006/chart">
            <c:chart xmlns:c="http://schemas.openxmlformats.org/drawingml/2006/chart" xmlns:r="http://schemas.openxmlformats.org/officeDocument/2006/relationships" r:id="rId7"/>
          </a:graphicData>
        </a:graphic>
      </p:graphicFrame>
      <p:sp>
        <p:nvSpPr>
          <p:cNvPr id="22" name="Rectangle 21"/>
          <p:cNvSpPr/>
          <p:nvPr/>
        </p:nvSpPr>
        <p:spPr>
          <a:xfrm>
            <a:off x="638942" y="3932932"/>
            <a:ext cx="1460176" cy="358929"/>
          </a:xfrm>
          <a:prstGeom prst="rect">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 Studies</a:t>
            </a:r>
            <a:endParaRPr lang="en-US" dirty="0"/>
          </a:p>
        </p:txBody>
      </p:sp>
      <p:graphicFrame>
        <p:nvGraphicFramePr>
          <p:cNvPr id="23" name="Chart 22"/>
          <p:cNvGraphicFramePr>
            <a:graphicFrameLocks noGrp="1"/>
          </p:cNvGraphicFramePr>
          <p:nvPr>
            <p:extLst>
              <p:ext uri="{D42A27DB-BD31-4B8C-83A1-F6EECF244321}">
                <p14:modId xmlns:p14="http://schemas.microsoft.com/office/powerpoint/2010/main" val="3218003149"/>
              </p:ext>
            </p:extLst>
          </p:nvPr>
        </p:nvGraphicFramePr>
        <p:xfrm>
          <a:off x="6283657" y="4412446"/>
          <a:ext cx="3836603" cy="177451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p:cNvGraphicFramePr>
            <a:graphicFrameLocks noGrp="1"/>
          </p:cNvGraphicFramePr>
          <p:nvPr>
            <p:extLst>
              <p:ext uri="{D42A27DB-BD31-4B8C-83A1-F6EECF244321}">
                <p14:modId xmlns:p14="http://schemas.microsoft.com/office/powerpoint/2010/main" val="2282813555"/>
              </p:ext>
            </p:extLst>
          </p:nvPr>
        </p:nvGraphicFramePr>
        <p:xfrm>
          <a:off x="2600463" y="3968058"/>
          <a:ext cx="4466367" cy="2201829"/>
        </p:xfrm>
        <a:graphic>
          <a:graphicData uri="http://schemas.openxmlformats.org/drawingml/2006/chart">
            <c:chart xmlns:c="http://schemas.openxmlformats.org/drawingml/2006/chart" xmlns:r="http://schemas.openxmlformats.org/officeDocument/2006/relationships" r:id="rId9"/>
          </a:graphicData>
        </a:graphic>
      </p:graphicFrame>
      <p:cxnSp>
        <p:nvCxnSpPr>
          <p:cNvPr id="4" name="Straight Connector 3"/>
          <p:cNvCxnSpPr/>
          <p:nvPr/>
        </p:nvCxnSpPr>
        <p:spPr>
          <a:xfrm flipV="1">
            <a:off x="213659" y="3502855"/>
            <a:ext cx="11746112" cy="424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163" y="802701"/>
            <a:ext cx="11959771" cy="307777"/>
          </a:xfrm>
          <a:prstGeom prst="rect">
            <a:avLst/>
          </a:prstGeom>
          <a:solidFill>
            <a:srgbClr val="ABD38C"/>
          </a:solidFill>
        </p:spPr>
        <p:txBody>
          <a:bodyPr wrap="square" rtlCol="0">
            <a:spAutoFit/>
          </a:bodyPr>
          <a:lstStyle/>
          <a:p>
            <a:pPr algn="ctr"/>
            <a:r>
              <a:rPr lang="en-US" sz="1400" dirty="0" smtClean="0"/>
              <a:t>Overall studies</a:t>
            </a:r>
            <a:endParaRPr lang="en-US" sz="1400" dirty="0"/>
          </a:p>
        </p:txBody>
      </p:sp>
      <p:sp>
        <p:nvSpPr>
          <p:cNvPr id="25" name="TextBox 24"/>
          <p:cNvSpPr txBox="1"/>
          <p:nvPr/>
        </p:nvSpPr>
        <p:spPr>
          <a:xfrm>
            <a:off x="106829" y="3602039"/>
            <a:ext cx="11959771" cy="307777"/>
          </a:xfrm>
          <a:prstGeom prst="rect">
            <a:avLst/>
          </a:prstGeom>
          <a:solidFill>
            <a:srgbClr val="ABD38C"/>
          </a:solidFill>
        </p:spPr>
        <p:txBody>
          <a:bodyPr wrap="square" rtlCol="0">
            <a:spAutoFit/>
          </a:bodyPr>
          <a:lstStyle/>
          <a:p>
            <a:pPr algn="ctr"/>
            <a:r>
              <a:rPr lang="en-US" sz="1400" dirty="0" smtClean="0"/>
              <a:t>SDTM Related</a:t>
            </a:r>
            <a:endParaRPr lang="en-US" sz="1400" dirty="0"/>
          </a:p>
        </p:txBody>
      </p:sp>
      <p:sp>
        <p:nvSpPr>
          <p:cNvPr id="26" name="Rectangle 25"/>
          <p:cNvSpPr/>
          <p:nvPr/>
        </p:nvSpPr>
        <p:spPr>
          <a:xfrm>
            <a:off x="3917507" y="3949255"/>
            <a:ext cx="1869141" cy="358929"/>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 TAs</a:t>
            </a:r>
            <a:endParaRPr lang="en-US" dirty="0"/>
          </a:p>
        </p:txBody>
      </p:sp>
      <p:sp>
        <p:nvSpPr>
          <p:cNvPr id="27" name="Oval 26"/>
          <p:cNvSpPr/>
          <p:nvPr/>
        </p:nvSpPr>
        <p:spPr>
          <a:xfrm>
            <a:off x="4388438" y="4790940"/>
            <a:ext cx="927278" cy="901521"/>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Phase 1</a:t>
            </a:r>
            <a:endParaRPr lang="en-US" sz="1000" dirty="0"/>
          </a:p>
        </p:txBody>
      </p:sp>
      <p:sp>
        <p:nvSpPr>
          <p:cNvPr id="28" name="Oval 27"/>
          <p:cNvSpPr/>
          <p:nvPr/>
        </p:nvSpPr>
        <p:spPr>
          <a:xfrm>
            <a:off x="10291647" y="4795709"/>
            <a:ext cx="883150" cy="842248"/>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Phase 3</a:t>
            </a:r>
            <a:endParaRPr lang="en-US" sz="1000" dirty="0"/>
          </a:p>
        </p:txBody>
      </p:sp>
      <p:sp>
        <p:nvSpPr>
          <p:cNvPr id="30" name="Oval 29"/>
          <p:cNvSpPr/>
          <p:nvPr/>
        </p:nvSpPr>
        <p:spPr>
          <a:xfrm>
            <a:off x="7250088" y="4846334"/>
            <a:ext cx="883150" cy="842248"/>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Phase  2</a:t>
            </a:r>
            <a:endParaRPr lang="en-US" sz="1000" dirty="0"/>
          </a:p>
        </p:txBody>
      </p:sp>
      <p:sp>
        <p:nvSpPr>
          <p:cNvPr id="31" name="Rectangle 30"/>
          <p:cNvSpPr/>
          <p:nvPr/>
        </p:nvSpPr>
        <p:spPr>
          <a:xfrm>
            <a:off x="6665360" y="4006054"/>
            <a:ext cx="1869141" cy="358929"/>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141 Phase 3</a:t>
            </a:r>
            <a:endParaRPr lang="en-US" dirty="0"/>
          </a:p>
        </p:txBody>
      </p:sp>
    </p:spTree>
    <p:extLst>
      <p:ext uri="{BB962C8B-B14F-4D97-AF65-F5344CB8AC3E}">
        <p14:creationId xmlns:p14="http://schemas.microsoft.com/office/powerpoint/2010/main" val="1310111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Knowledge of Pfizer </a:t>
            </a:r>
            <a:r>
              <a:rPr lang="en-US" dirty="0" smtClean="0"/>
              <a:t>Systems</a:t>
            </a:r>
            <a:endParaRPr lang="en-US" dirty="0"/>
          </a:p>
        </p:txBody>
      </p:sp>
      <p:cxnSp>
        <p:nvCxnSpPr>
          <p:cNvPr id="74" name="Straight Connector 73"/>
          <p:cNvCxnSpPr/>
          <p:nvPr/>
        </p:nvCxnSpPr>
        <p:spPr>
          <a:xfrm>
            <a:off x="2193402" y="1083373"/>
            <a:ext cx="0" cy="833718"/>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201797" y="1315566"/>
            <a:ext cx="923365" cy="338554"/>
          </a:xfrm>
          <a:prstGeom prst="rect">
            <a:avLst/>
          </a:prstGeom>
          <a:noFill/>
        </p:spPr>
        <p:txBody>
          <a:bodyPr wrap="square" rtlCol="0">
            <a:spAutoFit/>
          </a:bodyPr>
          <a:lstStyle/>
          <a:p>
            <a:pPr algn="r"/>
            <a:r>
              <a:rPr lang="en-US" sz="1600" b="1" dirty="0" smtClean="0"/>
              <a:t>CDARS</a:t>
            </a:r>
            <a:endParaRPr lang="en-US" sz="1600" b="1" dirty="0"/>
          </a:p>
        </p:txBody>
      </p:sp>
      <p:grpSp>
        <p:nvGrpSpPr>
          <p:cNvPr id="61" name="Group 60"/>
          <p:cNvGrpSpPr/>
          <p:nvPr/>
        </p:nvGrpSpPr>
        <p:grpSpPr>
          <a:xfrm flipH="1">
            <a:off x="2476026" y="1038432"/>
            <a:ext cx="2894723" cy="1097028"/>
            <a:chOff x="5486400" y="838200"/>
            <a:chExt cx="2468144" cy="909839"/>
          </a:xfrm>
        </p:grpSpPr>
        <p:grpSp>
          <p:nvGrpSpPr>
            <p:cNvPr id="62" name="Group 61"/>
            <p:cNvGrpSpPr/>
            <p:nvPr/>
          </p:nvGrpSpPr>
          <p:grpSpPr>
            <a:xfrm>
              <a:off x="5486400" y="838200"/>
              <a:ext cx="2209800" cy="909839"/>
              <a:chOff x="304800" y="5338561"/>
              <a:chExt cx="8563428" cy="909839"/>
            </a:xfrm>
          </p:grpSpPr>
          <p:sp>
            <p:nvSpPr>
              <p:cNvPr id="67" name="Rectangle 66"/>
              <p:cNvSpPr/>
              <p:nvPr/>
            </p:nvSpPr>
            <p:spPr>
              <a:xfrm>
                <a:off x="304800" y="6202681"/>
                <a:ext cx="8563428" cy="45719"/>
              </a:xfrm>
              <a:prstGeom prst="rect">
                <a:avLst/>
              </a:prstGeom>
              <a:solidFill>
                <a:srgbClr val="4E84C4">
                  <a:lumMod val="75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100" dirty="0">
                  <a:solidFill>
                    <a:srgbClr val="000000"/>
                  </a:solidFill>
                </a:endParaRPr>
              </a:p>
            </p:txBody>
          </p:sp>
          <p:sp>
            <p:nvSpPr>
              <p:cNvPr id="68" name="Rectangle 67"/>
              <p:cNvSpPr/>
              <p:nvPr/>
            </p:nvSpPr>
            <p:spPr>
              <a:xfrm>
                <a:off x="304800" y="5384280"/>
                <a:ext cx="8563428" cy="385323"/>
              </a:xfrm>
              <a:prstGeom prst="rect">
                <a:avLst/>
              </a:prstGeom>
              <a:solidFill>
                <a:srgbClr val="B9AFA4">
                  <a:lumMod val="40000"/>
                  <a:lumOff val="60000"/>
                </a:srgbClr>
              </a:solidFill>
              <a:ln w="9525" cap="flat" cmpd="sng" algn="ctr">
                <a:noFill/>
                <a:prstDash val="solid"/>
              </a:ln>
              <a:effectLst/>
            </p:spPr>
            <p:txBody>
              <a:bodyPr rtlCol="0" anchor="ctr"/>
              <a:lstStyle/>
              <a:p>
                <a:pPr algn="ctr">
                  <a:defRPr/>
                </a:pPr>
                <a:endParaRPr lang="en-US" sz="1100" kern="0" dirty="0">
                  <a:solidFill>
                    <a:srgbClr val="000000"/>
                  </a:solidFill>
                </a:endParaRPr>
              </a:p>
            </p:txBody>
          </p:sp>
          <p:sp>
            <p:nvSpPr>
              <p:cNvPr id="69" name="Rectangle 68"/>
              <p:cNvSpPr/>
              <p:nvPr/>
            </p:nvSpPr>
            <p:spPr>
              <a:xfrm>
                <a:off x="304800" y="5338561"/>
                <a:ext cx="8563428" cy="45719"/>
              </a:xfrm>
              <a:prstGeom prst="rect">
                <a:avLst/>
              </a:prstGeom>
              <a:solidFill>
                <a:srgbClr val="0063BE">
                  <a:lumMod val="60000"/>
                  <a:lumOff val="4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100" dirty="0">
                  <a:solidFill>
                    <a:srgbClr val="000000"/>
                  </a:solidFill>
                </a:endParaRPr>
              </a:p>
            </p:txBody>
          </p:sp>
          <p:sp>
            <p:nvSpPr>
              <p:cNvPr id="70" name="Rectangle 69"/>
              <p:cNvSpPr/>
              <p:nvPr/>
            </p:nvSpPr>
            <p:spPr>
              <a:xfrm>
                <a:off x="304800" y="5810546"/>
                <a:ext cx="8563428" cy="396697"/>
              </a:xfrm>
              <a:prstGeom prst="rect">
                <a:avLst/>
              </a:prstGeom>
              <a:solidFill>
                <a:srgbClr val="B9AFA4">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100" dirty="0">
                  <a:solidFill>
                    <a:srgbClr val="000000"/>
                  </a:solidFill>
                </a:endParaRPr>
              </a:p>
            </p:txBody>
          </p:sp>
        </p:grpSp>
        <p:sp>
          <p:nvSpPr>
            <p:cNvPr id="63" name="TextBox 62"/>
            <p:cNvSpPr txBox="1"/>
            <p:nvPr/>
          </p:nvSpPr>
          <p:spPr>
            <a:xfrm>
              <a:off x="5705492" y="897554"/>
              <a:ext cx="1760969" cy="390287"/>
            </a:xfrm>
            <a:prstGeom prst="rect">
              <a:avLst/>
            </a:prstGeom>
            <a:noFill/>
          </p:spPr>
          <p:txBody>
            <a:bodyPr wrap="none" rtlCol="0">
              <a:spAutoFit/>
            </a:bodyPr>
            <a:lstStyle/>
            <a:p>
              <a:pPr>
                <a:defRPr/>
              </a:pPr>
              <a:r>
                <a:rPr lang="en-US" sz="1600" kern="0" dirty="0" smtClean="0">
                  <a:solidFill>
                    <a:srgbClr val="000000"/>
                  </a:solidFill>
                </a:rPr>
                <a:t>  No</a:t>
              </a:r>
              <a:r>
                <a:rPr lang="en-US" sz="1600" kern="0" dirty="0">
                  <a:solidFill>
                    <a:srgbClr val="000000"/>
                  </a:solidFill>
                </a:rPr>
                <a:t>. of trained assoc.</a:t>
              </a:r>
            </a:p>
          </p:txBody>
        </p:sp>
        <p:sp>
          <p:nvSpPr>
            <p:cNvPr id="64" name="TextBox 63"/>
            <p:cNvSpPr txBox="1"/>
            <p:nvPr/>
          </p:nvSpPr>
          <p:spPr>
            <a:xfrm>
              <a:off x="5487434" y="1314519"/>
              <a:ext cx="1928441" cy="390287"/>
            </a:xfrm>
            <a:prstGeom prst="rect">
              <a:avLst/>
            </a:prstGeom>
            <a:noFill/>
          </p:spPr>
          <p:txBody>
            <a:bodyPr wrap="square" rtlCol="0">
              <a:spAutoFit/>
            </a:bodyPr>
            <a:lstStyle/>
            <a:p>
              <a:pPr>
                <a:defRPr/>
              </a:pPr>
              <a:r>
                <a:rPr lang="en-US" sz="1600" kern="0" dirty="0">
                  <a:solidFill>
                    <a:srgbClr val="000000"/>
                  </a:solidFill>
                </a:rPr>
                <a:t>Years of </a:t>
              </a:r>
              <a:r>
                <a:rPr lang="en-US" sz="1600" kern="0" dirty="0" smtClean="0">
                  <a:solidFill>
                    <a:srgbClr val="000000"/>
                  </a:solidFill>
                </a:rPr>
                <a:t>CDARS exp</a:t>
              </a:r>
              <a:r>
                <a:rPr lang="en-US" sz="1600" kern="0" dirty="0">
                  <a:solidFill>
                    <a:srgbClr val="000000"/>
                  </a:solidFill>
                </a:rPr>
                <a:t>.</a:t>
              </a:r>
            </a:p>
          </p:txBody>
        </p:sp>
        <p:sp>
          <p:nvSpPr>
            <p:cNvPr id="65" name="Rectangle 64"/>
            <p:cNvSpPr/>
            <p:nvPr/>
          </p:nvSpPr>
          <p:spPr>
            <a:xfrm>
              <a:off x="7404465" y="914400"/>
              <a:ext cx="548640" cy="327547"/>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kern="0" dirty="0" smtClean="0">
                  <a:solidFill>
                    <a:prstClr val="white"/>
                  </a:solidFill>
                </a:rPr>
                <a:t>80</a:t>
              </a:r>
              <a:endParaRPr lang="en-US" sz="1600" kern="0" dirty="0">
                <a:solidFill>
                  <a:prstClr val="white"/>
                </a:solidFill>
              </a:endParaRPr>
            </a:p>
          </p:txBody>
        </p:sp>
        <p:sp>
          <p:nvSpPr>
            <p:cNvPr id="66" name="Rectangle 65"/>
            <p:cNvSpPr/>
            <p:nvPr/>
          </p:nvSpPr>
          <p:spPr>
            <a:xfrm>
              <a:off x="7405905" y="1337480"/>
              <a:ext cx="548639" cy="327548"/>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b="1" kern="0" dirty="0">
                  <a:solidFill>
                    <a:prstClr val="white"/>
                  </a:solidFill>
                </a:rPr>
                <a:t>10</a:t>
              </a:r>
            </a:p>
          </p:txBody>
        </p:sp>
      </p:grpSp>
      <p:cxnSp>
        <p:nvCxnSpPr>
          <p:cNvPr id="137" name="Straight Connector 136"/>
          <p:cNvCxnSpPr/>
          <p:nvPr/>
        </p:nvCxnSpPr>
        <p:spPr>
          <a:xfrm>
            <a:off x="6935489" y="2863323"/>
            <a:ext cx="0" cy="833718"/>
          </a:xfrm>
          <a:prstGeom prst="line">
            <a:avLst/>
          </a:prstGeom>
          <a:ln w="57150">
            <a:solidFill>
              <a:srgbClr val="4E84C4"/>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5897633" y="3095516"/>
            <a:ext cx="1010560" cy="369332"/>
          </a:xfrm>
          <a:prstGeom prst="rect">
            <a:avLst/>
          </a:prstGeom>
          <a:noFill/>
        </p:spPr>
        <p:txBody>
          <a:bodyPr wrap="square" rtlCol="0">
            <a:spAutoFit/>
          </a:bodyPr>
          <a:lstStyle/>
          <a:p>
            <a:pPr algn="r"/>
            <a:r>
              <a:rPr lang="en-US" b="1" dirty="0" smtClean="0"/>
              <a:t>OC</a:t>
            </a:r>
            <a:endParaRPr lang="en-US" b="1" dirty="0"/>
          </a:p>
        </p:txBody>
      </p:sp>
      <p:grpSp>
        <p:nvGrpSpPr>
          <p:cNvPr id="78" name="Group 77"/>
          <p:cNvGrpSpPr/>
          <p:nvPr/>
        </p:nvGrpSpPr>
        <p:grpSpPr>
          <a:xfrm flipH="1">
            <a:off x="7205496" y="2828045"/>
            <a:ext cx="3046120" cy="1103018"/>
            <a:chOff x="5486400" y="838200"/>
            <a:chExt cx="2468144" cy="924254"/>
          </a:xfrm>
        </p:grpSpPr>
        <p:grpSp>
          <p:nvGrpSpPr>
            <p:cNvPr id="79" name="Group 78"/>
            <p:cNvGrpSpPr/>
            <p:nvPr/>
          </p:nvGrpSpPr>
          <p:grpSpPr>
            <a:xfrm>
              <a:off x="5486400" y="838200"/>
              <a:ext cx="2209800" cy="909839"/>
              <a:chOff x="304800" y="5338561"/>
              <a:chExt cx="8563428" cy="909839"/>
            </a:xfrm>
          </p:grpSpPr>
          <p:sp>
            <p:nvSpPr>
              <p:cNvPr id="84" name="Rectangle 83"/>
              <p:cNvSpPr/>
              <p:nvPr/>
            </p:nvSpPr>
            <p:spPr>
              <a:xfrm>
                <a:off x="304800" y="6202681"/>
                <a:ext cx="8563428" cy="45719"/>
              </a:xfrm>
              <a:prstGeom prst="rect">
                <a:avLst/>
              </a:prstGeom>
              <a:solidFill>
                <a:srgbClr val="4E84C4">
                  <a:lumMod val="75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85" name="Rectangle 84"/>
              <p:cNvSpPr/>
              <p:nvPr/>
            </p:nvSpPr>
            <p:spPr>
              <a:xfrm>
                <a:off x="304800" y="5384280"/>
                <a:ext cx="8563428" cy="385323"/>
              </a:xfrm>
              <a:prstGeom prst="rect">
                <a:avLst/>
              </a:prstGeom>
              <a:solidFill>
                <a:srgbClr val="B9AFA4">
                  <a:lumMod val="40000"/>
                  <a:lumOff val="60000"/>
                </a:srgbClr>
              </a:solidFill>
              <a:ln w="9525" cap="flat" cmpd="sng" algn="ctr">
                <a:noFill/>
                <a:prstDash val="solid"/>
              </a:ln>
              <a:effectLst/>
            </p:spPr>
            <p:txBody>
              <a:bodyPr rtlCol="0" anchor="ctr"/>
              <a:lstStyle/>
              <a:p>
                <a:pPr algn="ctr">
                  <a:defRPr/>
                </a:pPr>
                <a:endParaRPr lang="en-US" sz="1400" kern="0" dirty="0">
                  <a:solidFill>
                    <a:srgbClr val="000000"/>
                  </a:solidFill>
                </a:endParaRPr>
              </a:p>
            </p:txBody>
          </p:sp>
          <p:sp>
            <p:nvSpPr>
              <p:cNvPr id="135" name="Rectangle 134"/>
              <p:cNvSpPr/>
              <p:nvPr/>
            </p:nvSpPr>
            <p:spPr>
              <a:xfrm>
                <a:off x="304800" y="5338561"/>
                <a:ext cx="8563428" cy="45719"/>
              </a:xfrm>
              <a:prstGeom prst="rect">
                <a:avLst/>
              </a:prstGeom>
              <a:solidFill>
                <a:srgbClr val="0063BE">
                  <a:lumMod val="60000"/>
                  <a:lumOff val="4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36" name="Rectangle 135"/>
              <p:cNvSpPr/>
              <p:nvPr/>
            </p:nvSpPr>
            <p:spPr>
              <a:xfrm>
                <a:off x="304800" y="5810546"/>
                <a:ext cx="8563428" cy="396697"/>
              </a:xfrm>
              <a:prstGeom prst="rect">
                <a:avLst/>
              </a:prstGeom>
              <a:solidFill>
                <a:srgbClr val="B9AFA4">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grpSp>
        <p:sp>
          <p:nvSpPr>
            <p:cNvPr id="80" name="TextBox 79"/>
            <p:cNvSpPr txBox="1"/>
            <p:nvPr/>
          </p:nvSpPr>
          <p:spPr>
            <a:xfrm>
              <a:off x="5729962" y="943766"/>
              <a:ext cx="1678681" cy="390287"/>
            </a:xfrm>
            <a:prstGeom prst="rect">
              <a:avLst/>
            </a:prstGeom>
            <a:noFill/>
          </p:spPr>
          <p:txBody>
            <a:bodyPr wrap="none" rtlCol="0">
              <a:spAutoFit/>
            </a:bodyPr>
            <a:lstStyle/>
            <a:p>
              <a:pPr>
                <a:defRPr/>
              </a:pPr>
              <a:r>
                <a:rPr lang="en-US" sz="1600" kern="0" dirty="0">
                  <a:solidFill>
                    <a:schemeClr val="tx1">
                      <a:lumMod val="95000"/>
                      <a:lumOff val="5000"/>
                    </a:schemeClr>
                  </a:solidFill>
                </a:rPr>
                <a:t>No. of trained assoc.</a:t>
              </a:r>
            </a:p>
          </p:txBody>
        </p:sp>
        <p:sp>
          <p:nvSpPr>
            <p:cNvPr id="81" name="TextBox 80"/>
            <p:cNvSpPr txBox="1"/>
            <p:nvPr/>
          </p:nvSpPr>
          <p:spPr>
            <a:xfrm>
              <a:off x="5487435" y="1372167"/>
              <a:ext cx="1928441" cy="390287"/>
            </a:xfrm>
            <a:prstGeom prst="rect">
              <a:avLst/>
            </a:prstGeom>
            <a:noFill/>
          </p:spPr>
          <p:txBody>
            <a:bodyPr wrap="square" rtlCol="0">
              <a:spAutoFit/>
            </a:bodyPr>
            <a:lstStyle/>
            <a:p>
              <a:pPr>
                <a:defRPr/>
              </a:pPr>
              <a:r>
                <a:rPr lang="en-US" sz="1600" kern="0" dirty="0">
                  <a:solidFill>
                    <a:schemeClr val="tx1">
                      <a:lumMod val="95000"/>
                      <a:lumOff val="5000"/>
                    </a:schemeClr>
                  </a:solidFill>
                </a:rPr>
                <a:t>Years of </a:t>
              </a:r>
              <a:r>
                <a:rPr lang="en-US" sz="1600" kern="0" dirty="0" smtClean="0">
                  <a:solidFill>
                    <a:schemeClr val="tx1">
                      <a:lumMod val="95000"/>
                      <a:lumOff val="5000"/>
                    </a:schemeClr>
                  </a:solidFill>
                </a:rPr>
                <a:t>OC exp</a:t>
              </a:r>
              <a:r>
                <a:rPr lang="en-US" sz="1600" kern="0" dirty="0">
                  <a:solidFill>
                    <a:schemeClr val="tx1">
                      <a:lumMod val="95000"/>
                      <a:lumOff val="5000"/>
                    </a:schemeClr>
                  </a:solidFill>
                </a:rPr>
                <a:t>.</a:t>
              </a:r>
            </a:p>
          </p:txBody>
        </p:sp>
        <p:sp>
          <p:nvSpPr>
            <p:cNvPr id="82" name="Rectangle 81"/>
            <p:cNvSpPr/>
            <p:nvPr/>
          </p:nvSpPr>
          <p:spPr>
            <a:xfrm>
              <a:off x="7404465" y="914400"/>
              <a:ext cx="548640" cy="327547"/>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kern="0" dirty="0" smtClean="0">
                  <a:solidFill>
                    <a:prstClr val="white"/>
                  </a:solidFill>
                </a:rPr>
                <a:t>25</a:t>
              </a:r>
              <a:endParaRPr lang="en-US" sz="1600" kern="0" dirty="0">
                <a:solidFill>
                  <a:prstClr val="white"/>
                </a:solidFill>
              </a:endParaRPr>
            </a:p>
          </p:txBody>
        </p:sp>
        <p:sp>
          <p:nvSpPr>
            <p:cNvPr id="83" name="Rectangle 82"/>
            <p:cNvSpPr/>
            <p:nvPr/>
          </p:nvSpPr>
          <p:spPr>
            <a:xfrm>
              <a:off x="7405905" y="1337480"/>
              <a:ext cx="548639" cy="327548"/>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b="1" kern="0" dirty="0">
                  <a:solidFill>
                    <a:prstClr val="white"/>
                  </a:solidFill>
                </a:rPr>
                <a:t>8</a:t>
              </a:r>
            </a:p>
          </p:txBody>
        </p:sp>
      </p:grpSp>
      <p:cxnSp>
        <p:nvCxnSpPr>
          <p:cNvPr id="151" name="Straight Connector 150"/>
          <p:cNvCxnSpPr/>
          <p:nvPr/>
        </p:nvCxnSpPr>
        <p:spPr>
          <a:xfrm>
            <a:off x="2193402" y="2922430"/>
            <a:ext cx="0" cy="833718"/>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114602" y="3154623"/>
            <a:ext cx="1010560" cy="369332"/>
          </a:xfrm>
          <a:prstGeom prst="rect">
            <a:avLst/>
          </a:prstGeom>
          <a:noFill/>
        </p:spPr>
        <p:txBody>
          <a:bodyPr wrap="square" rtlCol="0">
            <a:spAutoFit/>
          </a:bodyPr>
          <a:lstStyle/>
          <a:p>
            <a:pPr algn="r"/>
            <a:r>
              <a:rPr lang="en-US" b="1" dirty="0" smtClean="0"/>
              <a:t>SWT</a:t>
            </a:r>
            <a:endParaRPr lang="en-US" b="1" dirty="0"/>
          </a:p>
        </p:txBody>
      </p:sp>
      <p:grpSp>
        <p:nvGrpSpPr>
          <p:cNvPr id="141" name="Group 140"/>
          <p:cNvGrpSpPr/>
          <p:nvPr/>
        </p:nvGrpSpPr>
        <p:grpSpPr>
          <a:xfrm flipH="1">
            <a:off x="2543098" y="2828045"/>
            <a:ext cx="2894723" cy="1097028"/>
            <a:chOff x="5486400" y="838200"/>
            <a:chExt cx="2468144" cy="909839"/>
          </a:xfrm>
        </p:grpSpPr>
        <p:grpSp>
          <p:nvGrpSpPr>
            <p:cNvPr id="142" name="Group 141"/>
            <p:cNvGrpSpPr/>
            <p:nvPr/>
          </p:nvGrpSpPr>
          <p:grpSpPr>
            <a:xfrm>
              <a:off x="5486400" y="838200"/>
              <a:ext cx="2209800" cy="909839"/>
              <a:chOff x="304800" y="5338561"/>
              <a:chExt cx="8563428" cy="909839"/>
            </a:xfrm>
          </p:grpSpPr>
          <p:sp>
            <p:nvSpPr>
              <p:cNvPr id="147" name="Rectangle 146"/>
              <p:cNvSpPr/>
              <p:nvPr/>
            </p:nvSpPr>
            <p:spPr>
              <a:xfrm>
                <a:off x="304800" y="6202681"/>
                <a:ext cx="8563428" cy="45719"/>
              </a:xfrm>
              <a:prstGeom prst="rect">
                <a:avLst/>
              </a:prstGeom>
              <a:solidFill>
                <a:srgbClr val="4E84C4">
                  <a:lumMod val="75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48" name="Rectangle 147"/>
              <p:cNvSpPr/>
              <p:nvPr/>
            </p:nvSpPr>
            <p:spPr>
              <a:xfrm>
                <a:off x="304800" y="5384280"/>
                <a:ext cx="8563428" cy="385323"/>
              </a:xfrm>
              <a:prstGeom prst="rect">
                <a:avLst/>
              </a:prstGeom>
              <a:solidFill>
                <a:srgbClr val="B9AFA4">
                  <a:lumMod val="40000"/>
                  <a:lumOff val="60000"/>
                </a:srgbClr>
              </a:solidFill>
              <a:ln w="9525" cap="flat" cmpd="sng" algn="ctr">
                <a:noFill/>
                <a:prstDash val="solid"/>
              </a:ln>
              <a:effectLst/>
            </p:spPr>
            <p:txBody>
              <a:bodyPr rtlCol="0" anchor="ctr"/>
              <a:lstStyle/>
              <a:p>
                <a:pPr algn="ctr">
                  <a:defRPr/>
                </a:pPr>
                <a:endParaRPr lang="en-US" sz="1400" kern="0" dirty="0">
                  <a:solidFill>
                    <a:srgbClr val="000000"/>
                  </a:solidFill>
                </a:endParaRPr>
              </a:p>
            </p:txBody>
          </p:sp>
          <p:sp>
            <p:nvSpPr>
              <p:cNvPr id="149" name="Rectangle 148"/>
              <p:cNvSpPr/>
              <p:nvPr/>
            </p:nvSpPr>
            <p:spPr>
              <a:xfrm>
                <a:off x="304800" y="5338561"/>
                <a:ext cx="8563428" cy="45719"/>
              </a:xfrm>
              <a:prstGeom prst="rect">
                <a:avLst/>
              </a:prstGeom>
              <a:solidFill>
                <a:srgbClr val="0063BE">
                  <a:lumMod val="60000"/>
                  <a:lumOff val="4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50" name="Rectangle 149"/>
              <p:cNvSpPr/>
              <p:nvPr/>
            </p:nvSpPr>
            <p:spPr>
              <a:xfrm>
                <a:off x="304800" y="5810546"/>
                <a:ext cx="8563428" cy="396697"/>
              </a:xfrm>
              <a:prstGeom prst="rect">
                <a:avLst/>
              </a:prstGeom>
              <a:solidFill>
                <a:srgbClr val="B9AFA4">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grpSp>
        <p:sp>
          <p:nvSpPr>
            <p:cNvPr id="143" name="TextBox 142"/>
            <p:cNvSpPr txBox="1"/>
            <p:nvPr/>
          </p:nvSpPr>
          <p:spPr>
            <a:xfrm>
              <a:off x="5705490" y="908873"/>
              <a:ext cx="1760969" cy="390287"/>
            </a:xfrm>
            <a:prstGeom prst="rect">
              <a:avLst/>
            </a:prstGeom>
            <a:noFill/>
          </p:spPr>
          <p:txBody>
            <a:bodyPr wrap="none" rtlCol="0">
              <a:spAutoFit/>
            </a:bodyPr>
            <a:lstStyle/>
            <a:p>
              <a:pPr>
                <a:defRPr/>
              </a:pPr>
              <a:r>
                <a:rPr lang="en-US" sz="1600" kern="0" dirty="0" smtClean="0">
                  <a:solidFill>
                    <a:srgbClr val="000000"/>
                  </a:solidFill>
                </a:rPr>
                <a:t>  No</a:t>
              </a:r>
              <a:r>
                <a:rPr lang="en-US" sz="1600" kern="0" dirty="0">
                  <a:solidFill>
                    <a:srgbClr val="000000"/>
                  </a:solidFill>
                </a:rPr>
                <a:t>. of trained assoc.</a:t>
              </a:r>
            </a:p>
          </p:txBody>
        </p:sp>
        <p:sp>
          <p:nvSpPr>
            <p:cNvPr id="144" name="TextBox 143"/>
            <p:cNvSpPr txBox="1"/>
            <p:nvPr/>
          </p:nvSpPr>
          <p:spPr>
            <a:xfrm>
              <a:off x="5487434" y="1325838"/>
              <a:ext cx="1928441" cy="390287"/>
            </a:xfrm>
            <a:prstGeom prst="rect">
              <a:avLst/>
            </a:prstGeom>
            <a:noFill/>
          </p:spPr>
          <p:txBody>
            <a:bodyPr wrap="square" rtlCol="0">
              <a:spAutoFit/>
            </a:bodyPr>
            <a:lstStyle/>
            <a:p>
              <a:pPr>
                <a:defRPr/>
              </a:pPr>
              <a:r>
                <a:rPr lang="en-US" sz="1600" kern="0" dirty="0" smtClean="0">
                  <a:solidFill>
                    <a:srgbClr val="000000"/>
                  </a:solidFill>
                </a:rPr>
                <a:t>  Years </a:t>
              </a:r>
              <a:r>
                <a:rPr lang="en-US" sz="1600" kern="0" dirty="0">
                  <a:solidFill>
                    <a:srgbClr val="000000"/>
                  </a:solidFill>
                </a:rPr>
                <a:t>of SWT exp.</a:t>
              </a:r>
            </a:p>
          </p:txBody>
        </p:sp>
        <p:sp>
          <p:nvSpPr>
            <p:cNvPr id="145" name="Rectangle 144"/>
            <p:cNvSpPr/>
            <p:nvPr/>
          </p:nvSpPr>
          <p:spPr>
            <a:xfrm>
              <a:off x="7404465" y="914400"/>
              <a:ext cx="548640" cy="327547"/>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kern="0" dirty="0">
                  <a:solidFill>
                    <a:prstClr val="white"/>
                  </a:solidFill>
                </a:rPr>
                <a:t>18</a:t>
              </a:r>
            </a:p>
          </p:txBody>
        </p:sp>
        <p:sp>
          <p:nvSpPr>
            <p:cNvPr id="146" name="Rectangle 145"/>
            <p:cNvSpPr/>
            <p:nvPr/>
          </p:nvSpPr>
          <p:spPr>
            <a:xfrm>
              <a:off x="7405905" y="1337480"/>
              <a:ext cx="548639" cy="327548"/>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b="1" kern="0" dirty="0" smtClean="0">
                  <a:solidFill>
                    <a:prstClr val="white"/>
                  </a:solidFill>
                </a:rPr>
                <a:t>3</a:t>
              </a:r>
              <a:endParaRPr lang="en-US" sz="1600" b="1" kern="0" dirty="0">
                <a:solidFill>
                  <a:prstClr val="white"/>
                </a:solidFill>
              </a:endParaRPr>
            </a:p>
          </p:txBody>
        </p:sp>
      </p:grpSp>
      <p:cxnSp>
        <p:nvCxnSpPr>
          <p:cNvPr id="154" name="Straight Connector 153"/>
          <p:cNvCxnSpPr/>
          <p:nvPr/>
        </p:nvCxnSpPr>
        <p:spPr>
          <a:xfrm>
            <a:off x="6935489" y="4786486"/>
            <a:ext cx="0" cy="83371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952225" y="5018679"/>
            <a:ext cx="1010560" cy="369332"/>
          </a:xfrm>
          <a:prstGeom prst="rect">
            <a:avLst/>
          </a:prstGeom>
          <a:noFill/>
        </p:spPr>
        <p:txBody>
          <a:bodyPr wrap="square" rtlCol="0">
            <a:spAutoFit/>
          </a:bodyPr>
          <a:lstStyle/>
          <a:p>
            <a:pPr algn="r"/>
            <a:r>
              <a:rPr lang="en-US" b="1" dirty="0" smtClean="0"/>
              <a:t>DT</a:t>
            </a:r>
            <a:endParaRPr lang="en-US" b="1" dirty="0"/>
          </a:p>
        </p:txBody>
      </p:sp>
      <p:grpSp>
        <p:nvGrpSpPr>
          <p:cNvPr id="156" name="Group 155"/>
          <p:cNvGrpSpPr/>
          <p:nvPr/>
        </p:nvGrpSpPr>
        <p:grpSpPr>
          <a:xfrm flipH="1">
            <a:off x="7271275" y="4708481"/>
            <a:ext cx="3046120" cy="1085815"/>
            <a:chOff x="5486400" y="838200"/>
            <a:chExt cx="2468144" cy="909839"/>
          </a:xfrm>
        </p:grpSpPr>
        <p:grpSp>
          <p:nvGrpSpPr>
            <p:cNvPr id="157" name="Group 156"/>
            <p:cNvGrpSpPr/>
            <p:nvPr/>
          </p:nvGrpSpPr>
          <p:grpSpPr>
            <a:xfrm>
              <a:off x="5486400" y="838200"/>
              <a:ext cx="2209800" cy="909839"/>
              <a:chOff x="304800" y="5338561"/>
              <a:chExt cx="8563428" cy="909839"/>
            </a:xfrm>
          </p:grpSpPr>
          <p:sp>
            <p:nvSpPr>
              <p:cNvPr id="162" name="Rectangle 161"/>
              <p:cNvSpPr/>
              <p:nvPr/>
            </p:nvSpPr>
            <p:spPr>
              <a:xfrm>
                <a:off x="304800" y="6202681"/>
                <a:ext cx="8563428" cy="45719"/>
              </a:xfrm>
              <a:prstGeom prst="rect">
                <a:avLst/>
              </a:prstGeom>
              <a:solidFill>
                <a:srgbClr val="4E84C4">
                  <a:lumMod val="75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63" name="Rectangle 162"/>
              <p:cNvSpPr/>
              <p:nvPr/>
            </p:nvSpPr>
            <p:spPr>
              <a:xfrm>
                <a:off x="304800" y="5384280"/>
                <a:ext cx="8563428" cy="385323"/>
              </a:xfrm>
              <a:prstGeom prst="rect">
                <a:avLst/>
              </a:prstGeom>
              <a:solidFill>
                <a:srgbClr val="B9AFA4">
                  <a:lumMod val="40000"/>
                  <a:lumOff val="60000"/>
                </a:srgbClr>
              </a:solidFill>
              <a:ln w="9525" cap="flat" cmpd="sng" algn="ctr">
                <a:noFill/>
                <a:prstDash val="solid"/>
              </a:ln>
              <a:effectLst/>
            </p:spPr>
            <p:txBody>
              <a:bodyPr rtlCol="0" anchor="ctr"/>
              <a:lstStyle/>
              <a:p>
                <a:pPr algn="ctr">
                  <a:defRPr/>
                </a:pPr>
                <a:endParaRPr lang="en-US" sz="1600" kern="0" dirty="0">
                  <a:solidFill>
                    <a:srgbClr val="000000"/>
                  </a:solidFill>
                </a:endParaRPr>
              </a:p>
            </p:txBody>
          </p:sp>
          <p:sp>
            <p:nvSpPr>
              <p:cNvPr id="164" name="Rectangle 163"/>
              <p:cNvSpPr/>
              <p:nvPr/>
            </p:nvSpPr>
            <p:spPr>
              <a:xfrm>
                <a:off x="304800" y="5338561"/>
                <a:ext cx="8563428" cy="45719"/>
              </a:xfrm>
              <a:prstGeom prst="rect">
                <a:avLst/>
              </a:prstGeom>
              <a:solidFill>
                <a:srgbClr val="0063BE">
                  <a:lumMod val="60000"/>
                  <a:lumOff val="4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65" name="Rectangle 164"/>
              <p:cNvSpPr/>
              <p:nvPr/>
            </p:nvSpPr>
            <p:spPr>
              <a:xfrm>
                <a:off x="304800" y="5810546"/>
                <a:ext cx="8563428" cy="396697"/>
              </a:xfrm>
              <a:prstGeom prst="rect">
                <a:avLst/>
              </a:prstGeom>
              <a:solidFill>
                <a:srgbClr val="B9AFA4">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grpSp>
        <p:sp>
          <p:nvSpPr>
            <p:cNvPr id="158" name="TextBox 157"/>
            <p:cNvSpPr txBox="1"/>
            <p:nvPr/>
          </p:nvSpPr>
          <p:spPr>
            <a:xfrm>
              <a:off x="5787779" y="920894"/>
              <a:ext cx="1678681" cy="390287"/>
            </a:xfrm>
            <a:prstGeom prst="rect">
              <a:avLst/>
            </a:prstGeom>
            <a:noFill/>
          </p:spPr>
          <p:txBody>
            <a:bodyPr wrap="none" rtlCol="0">
              <a:spAutoFit/>
            </a:bodyPr>
            <a:lstStyle/>
            <a:p>
              <a:pPr>
                <a:defRPr/>
              </a:pPr>
              <a:r>
                <a:rPr lang="en-US" sz="1600" kern="0" dirty="0">
                  <a:solidFill>
                    <a:srgbClr val="000000"/>
                  </a:solidFill>
                </a:rPr>
                <a:t>No. of trained assoc.</a:t>
              </a:r>
            </a:p>
          </p:txBody>
        </p:sp>
        <p:sp>
          <p:nvSpPr>
            <p:cNvPr id="159" name="TextBox 158"/>
            <p:cNvSpPr txBox="1"/>
            <p:nvPr/>
          </p:nvSpPr>
          <p:spPr>
            <a:xfrm>
              <a:off x="5487435" y="1337859"/>
              <a:ext cx="1928441" cy="390287"/>
            </a:xfrm>
            <a:prstGeom prst="rect">
              <a:avLst/>
            </a:prstGeom>
            <a:noFill/>
          </p:spPr>
          <p:txBody>
            <a:bodyPr wrap="square" rtlCol="0">
              <a:spAutoFit/>
            </a:bodyPr>
            <a:lstStyle/>
            <a:p>
              <a:pPr>
                <a:defRPr/>
              </a:pPr>
              <a:r>
                <a:rPr lang="en-US" sz="1600" kern="0" dirty="0">
                  <a:solidFill>
                    <a:srgbClr val="000000"/>
                  </a:solidFill>
                </a:rPr>
                <a:t>Years of </a:t>
              </a:r>
              <a:r>
                <a:rPr lang="en-US" sz="1600" kern="0" dirty="0" smtClean="0">
                  <a:solidFill>
                    <a:srgbClr val="000000"/>
                  </a:solidFill>
                </a:rPr>
                <a:t>DT exp</a:t>
              </a:r>
              <a:r>
                <a:rPr lang="en-US" sz="1600" kern="0" dirty="0">
                  <a:solidFill>
                    <a:srgbClr val="000000"/>
                  </a:solidFill>
                </a:rPr>
                <a:t>.</a:t>
              </a:r>
            </a:p>
          </p:txBody>
        </p:sp>
        <p:sp>
          <p:nvSpPr>
            <p:cNvPr id="160" name="Rectangle 159"/>
            <p:cNvSpPr/>
            <p:nvPr/>
          </p:nvSpPr>
          <p:spPr>
            <a:xfrm>
              <a:off x="7404465" y="914400"/>
              <a:ext cx="548640" cy="327547"/>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kern="0" dirty="0" smtClean="0">
                  <a:solidFill>
                    <a:prstClr val="white"/>
                  </a:solidFill>
                </a:rPr>
                <a:t>40</a:t>
              </a:r>
              <a:endParaRPr lang="en-US" sz="1600" kern="0" dirty="0">
                <a:solidFill>
                  <a:prstClr val="white"/>
                </a:solidFill>
              </a:endParaRPr>
            </a:p>
          </p:txBody>
        </p:sp>
        <p:sp>
          <p:nvSpPr>
            <p:cNvPr id="161" name="Rectangle 160"/>
            <p:cNvSpPr/>
            <p:nvPr/>
          </p:nvSpPr>
          <p:spPr>
            <a:xfrm>
              <a:off x="7405905" y="1337480"/>
              <a:ext cx="548639" cy="327548"/>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b="1" kern="0" dirty="0">
                  <a:solidFill>
                    <a:prstClr val="white"/>
                  </a:solidFill>
                </a:rPr>
                <a:t>10</a:t>
              </a:r>
            </a:p>
          </p:txBody>
        </p:sp>
      </p:grpSp>
      <p:cxnSp>
        <p:nvCxnSpPr>
          <p:cNvPr id="167" name="Straight Connector 166"/>
          <p:cNvCxnSpPr/>
          <p:nvPr/>
        </p:nvCxnSpPr>
        <p:spPr>
          <a:xfrm>
            <a:off x="2193402" y="4797902"/>
            <a:ext cx="0" cy="833718"/>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772558" y="5030095"/>
            <a:ext cx="1352604" cy="338554"/>
          </a:xfrm>
          <a:prstGeom prst="rect">
            <a:avLst/>
          </a:prstGeom>
          <a:noFill/>
        </p:spPr>
        <p:txBody>
          <a:bodyPr wrap="square" rtlCol="0">
            <a:spAutoFit/>
          </a:bodyPr>
          <a:lstStyle/>
          <a:p>
            <a:pPr algn="r"/>
            <a:r>
              <a:rPr lang="en-US" sz="1600" b="1" dirty="0" smtClean="0"/>
              <a:t>DSC/</a:t>
            </a:r>
            <a:r>
              <a:rPr lang="en-US" sz="1600" b="1" dirty="0" err="1" smtClean="0"/>
              <a:t>pMDR</a:t>
            </a:r>
            <a:endParaRPr lang="en-US" sz="1600" b="1" dirty="0"/>
          </a:p>
        </p:txBody>
      </p:sp>
      <p:grpSp>
        <p:nvGrpSpPr>
          <p:cNvPr id="169" name="Group 168"/>
          <p:cNvGrpSpPr/>
          <p:nvPr/>
        </p:nvGrpSpPr>
        <p:grpSpPr>
          <a:xfrm flipH="1">
            <a:off x="2565779" y="4708481"/>
            <a:ext cx="2894724" cy="1097029"/>
            <a:chOff x="5486400" y="838199"/>
            <a:chExt cx="2468145" cy="909840"/>
          </a:xfrm>
        </p:grpSpPr>
        <p:grpSp>
          <p:nvGrpSpPr>
            <p:cNvPr id="170" name="Group 169"/>
            <p:cNvGrpSpPr/>
            <p:nvPr/>
          </p:nvGrpSpPr>
          <p:grpSpPr>
            <a:xfrm>
              <a:off x="5486400" y="838199"/>
              <a:ext cx="2209800" cy="909840"/>
              <a:chOff x="304800" y="5338560"/>
              <a:chExt cx="8563428" cy="909840"/>
            </a:xfrm>
          </p:grpSpPr>
          <p:sp>
            <p:nvSpPr>
              <p:cNvPr id="175" name="Rectangle 174"/>
              <p:cNvSpPr/>
              <p:nvPr/>
            </p:nvSpPr>
            <p:spPr>
              <a:xfrm>
                <a:off x="304800" y="6202681"/>
                <a:ext cx="8563428" cy="45719"/>
              </a:xfrm>
              <a:prstGeom prst="rect">
                <a:avLst/>
              </a:prstGeom>
              <a:solidFill>
                <a:srgbClr val="4E84C4">
                  <a:lumMod val="75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76" name="Rectangle 175"/>
              <p:cNvSpPr/>
              <p:nvPr/>
            </p:nvSpPr>
            <p:spPr>
              <a:xfrm>
                <a:off x="304800" y="5384280"/>
                <a:ext cx="8563428" cy="385323"/>
              </a:xfrm>
              <a:prstGeom prst="rect">
                <a:avLst/>
              </a:prstGeom>
              <a:solidFill>
                <a:srgbClr val="B9AFA4">
                  <a:lumMod val="40000"/>
                  <a:lumOff val="60000"/>
                </a:srgbClr>
              </a:solidFill>
              <a:ln w="9525" cap="flat" cmpd="sng" algn="ctr">
                <a:noFill/>
                <a:prstDash val="solid"/>
              </a:ln>
              <a:effectLst/>
            </p:spPr>
            <p:txBody>
              <a:bodyPr rtlCol="0" anchor="ctr"/>
              <a:lstStyle/>
              <a:p>
                <a:pPr algn="ctr">
                  <a:defRPr/>
                </a:pPr>
                <a:endParaRPr lang="en-US" sz="1400" kern="0" dirty="0">
                  <a:solidFill>
                    <a:srgbClr val="000000"/>
                  </a:solidFill>
                </a:endParaRPr>
              </a:p>
            </p:txBody>
          </p:sp>
          <p:sp>
            <p:nvSpPr>
              <p:cNvPr id="177" name="Rectangle 176"/>
              <p:cNvSpPr/>
              <p:nvPr/>
            </p:nvSpPr>
            <p:spPr>
              <a:xfrm>
                <a:off x="304800" y="5338560"/>
                <a:ext cx="8563428" cy="45719"/>
              </a:xfrm>
              <a:prstGeom prst="rect">
                <a:avLst/>
              </a:prstGeom>
              <a:solidFill>
                <a:srgbClr val="0063BE">
                  <a:lumMod val="60000"/>
                  <a:lumOff val="4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178" name="Rectangle 177"/>
              <p:cNvSpPr/>
              <p:nvPr/>
            </p:nvSpPr>
            <p:spPr>
              <a:xfrm>
                <a:off x="304800" y="5810546"/>
                <a:ext cx="8563428" cy="396697"/>
              </a:xfrm>
              <a:prstGeom prst="rect">
                <a:avLst/>
              </a:prstGeom>
              <a:solidFill>
                <a:srgbClr val="B9AFA4">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grpSp>
        <p:sp>
          <p:nvSpPr>
            <p:cNvPr id="171" name="TextBox 170"/>
            <p:cNvSpPr txBox="1"/>
            <p:nvPr/>
          </p:nvSpPr>
          <p:spPr>
            <a:xfrm>
              <a:off x="5787778" y="908873"/>
              <a:ext cx="1678681" cy="390287"/>
            </a:xfrm>
            <a:prstGeom prst="rect">
              <a:avLst/>
            </a:prstGeom>
            <a:noFill/>
          </p:spPr>
          <p:txBody>
            <a:bodyPr wrap="none" rtlCol="0">
              <a:spAutoFit/>
            </a:bodyPr>
            <a:lstStyle/>
            <a:p>
              <a:pPr>
                <a:defRPr/>
              </a:pPr>
              <a:r>
                <a:rPr lang="en-US" sz="1600" kern="0" dirty="0">
                  <a:solidFill>
                    <a:schemeClr val="tx1">
                      <a:lumMod val="95000"/>
                      <a:lumOff val="5000"/>
                    </a:schemeClr>
                  </a:solidFill>
                </a:rPr>
                <a:t>No. of trained assoc.</a:t>
              </a:r>
            </a:p>
          </p:txBody>
        </p:sp>
        <p:sp>
          <p:nvSpPr>
            <p:cNvPr id="172" name="TextBox 171"/>
            <p:cNvSpPr txBox="1"/>
            <p:nvPr/>
          </p:nvSpPr>
          <p:spPr>
            <a:xfrm>
              <a:off x="5487434" y="1325838"/>
              <a:ext cx="1928441" cy="390287"/>
            </a:xfrm>
            <a:prstGeom prst="rect">
              <a:avLst/>
            </a:prstGeom>
            <a:noFill/>
          </p:spPr>
          <p:txBody>
            <a:bodyPr wrap="square" rtlCol="0">
              <a:spAutoFit/>
            </a:bodyPr>
            <a:lstStyle/>
            <a:p>
              <a:pPr>
                <a:defRPr/>
              </a:pPr>
              <a:r>
                <a:rPr lang="en-US" sz="1600" kern="0" dirty="0">
                  <a:solidFill>
                    <a:schemeClr val="tx1">
                      <a:lumMod val="95000"/>
                      <a:lumOff val="5000"/>
                    </a:schemeClr>
                  </a:solidFill>
                </a:rPr>
                <a:t>Years </a:t>
              </a:r>
              <a:r>
                <a:rPr lang="en-US" sz="1600" kern="0" dirty="0" smtClean="0">
                  <a:solidFill>
                    <a:schemeClr val="tx1">
                      <a:lumMod val="95000"/>
                      <a:lumOff val="5000"/>
                    </a:schemeClr>
                  </a:solidFill>
                </a:rPr>
                <a:t>of DSC exp</a:t>
              </a:r>
              <a:r>
                <a:rPr lang="en-US" sz="1600" kern="0" dirty="0">
                  <a:solidFill>
                    <a:schemeClr val="tx1">
                      <a:lumMod val="95000"/>
                      <a:lumOff val="5000"/>
                    </a:schemeClr>
                  </a:solidFill>
                </a:rPr>
                <a:t>.</a:t>
              </a:r>
            </a:p>
          </p:txBody>
        </p:sp>
        <p:sp>
          <p:nvSpPr>
            <p:cNvPr id="173" name="Rectangle 172"/>
            <p:cNvSpPr/>
            <p:nvPr/>
          </p:nvSpPr>
          <p:spPr>
            <a:xfrm>
              <a:off x="7404467" y="914399"/>
              <a:ext cx="548640" cy="327547"/>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kern="0" dirty="0" smtClean="0">
                  <a:solidFill>
                    <a:prstClr val="white"/>
                  </a:solidFill>
                </a:rPr>
                <a:t>30</a:t>
              </a:r>
              <a:endParaRPr lang="en-US" sz="1600" kern="0" dirty="0">
                <a:solidFill>
                  <a:prstClr val="white"/>
                </a:solidFill>
              </a:endParaRPr>
            </a:p>
          </p:txBody>
        </p:sp>
        <p:sp>
          <p:nvSpPr>
            <p:cNvPr id="174" name="Rectangle 173"/>
            <p:cNvSpPr/>
            <p:nvPr/>
          </p:nvSpPr>
          <p:spPr>
            <a:xfrm>
              <a:off x="7405906" y="1337480"/>
              <a:ext cx="548639" cy="327548"/>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b="1" kern="0" dirty="0" smtClean="0">
                  <a:solidFill>
                    <a:prstClr val="white"/>
                  </a:solidFill>
                </a:rPr>
                <a:t>10</a:t>
              </a:r>
              <a:endParaRPr lang="en-US" sz="1600" b="1" kern="0" dirty="0">
                <a:solidFill>
                  <a:prstClr val="white"/>
                </a:solidFill>
              </a:endParaRPr>
            </a:p>
          </p:txBody>
        </p:sp>
      </p:grpSp>
      <p:sp>
        <p:nvSpPr>
          <p:cNvPr id="184" name="TextBox 183"/>
          <p:cNvSpPr txBox="1"/>
          <p:nvPr/>
        </p:nvSpPr>
        <p:spPr>
          <a:xfrm>
            <a:off x="2292846" y="6026473"/>
            <a:ext cx="7547863" cy="369332"/>
          </a:xfrm>
          <a:prstGeom prst="rect">
            <a:avLst/>
          </a:prstGeom>
          <a:noFill/>
        </p:spPr>
        <p:txBody>
          <a:bodyPr wrap="square" rtlCol="0">
            <a:spAutoFit/>
          </a:bodyPr>
          <a:lstStyle/>
          <a:p>
            <a:r>
              <a:rPr lang="en-US" b="1" i="1" dirty="0" smtClean="0">
                <a:solidFill>
                  <a:srgbClr val="002060"/>
                </a:solidFill>
              </a:rPr>
              <a:t>Thorough understanding of Pfizer </a:t>
            </a:r>
            <a:r>
              <a:rPr lang="en-US" b="1" i="1" dirty="0">
                <a:solidFill>
                  <a:srgbClr val="002060"/>
                </a:solidFill>
              </a:rPr>
              <a:t>SDLC </a:t>
            </a:r>
            <a:r>
              <a:rPr lang="en-US" b="1" i="1" dirty="0" smtClean="0">
                <a:solidFill>
                  <a:srgbClr val="002060"/>
                </a:solidFill>
              </a:rPr>
              <a:t>and UIMS/</a:t>
            </a:r>
            <a:r>
              <a:rPr lang="en-US" b="1" i="1" dirty="0" err="1" smtClean="0">
                <a:solidFill>
                  <a:srgbClr val="002060"/>
                </a:solidFill>
              </a:rPr>
              <a:t>StART</a:t>
            </a:r>
            <a:r>
              <a:rPr lang="en-US" b="1" i="1" dirty="0" smtClean="0">
                <a:solidFill>
                  <a:srgbClr val="002060"/>
                </a:solidFill>
              </a:rPr>
              <a:t> </a:t>
            </a:r>
            <a:r>
              <a:rPr lang="en-US" b="1" i="1" dirty="0">
                <a:solidFill>
                  <a:srgbClr val="002060"/>
                </a:solidFill>
              </a:rPr>
              <a:t>ticket process </a:t>
            </a:r>
            <a:r>
              <a:rPr lang="en-US" b="1" i="1" dirty="0" smtClean="0">
                <a:solidFill>
                  <a:srgbClr val="002060"/>
                </a:solidFill>
              </a:rPr>
              <a:t>flow</a:t>
            </a:r>
          </a:p>
        </p:txBody>
      </p:sp>
      <p:cxnSp>
        <p:nvCxnSpPr>
          <p:cNvPr id="98" name="Straight Connector 97"/>
          <p:cNvCxnSpPr/>
          <p:nvPr/>
        </p:nvCxnSpPr>
        <p:spPr>
          <a:xfrm>
            <a:off x="6935489" y="1174048"/>
            <a:ext cx="0" cy="833718"/>
          </a:xfrm>
          <a:prstGeom prst="line">
            <a:avLst/>
          </a:prstGeom>
          <a:ln w="57150">
            <a:solidFill>
              <a:srgbClr val="4E84C4"/>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95485" y="1406241"/>
            <a:ext cx="1010560" cy="369332"/>
          </a:xfrm>
          <a:prstGeom prst="rect">
            <a:avLst/>
          </a:prstGeom>
          <a:noFill/>
        </p:spPr>
        <p:txBody>
          <a:bodyPr wrap="square" rtlCol="0">
            <a:spAutoFit/>
          </a:bodyPr>
          <a:lstStyle/>
          <a:p>
            <a:pPr algn="r"/>
            <a:r>
              <a:rPr lang="en-US" b="1" dirty="0" smtClean="0"/>
              <a:t>INFORM</a:t>
            </a:r>
            <a:endParaRPr lang="en-US" b="1" dirty="0"/>
          </a:p>
        </p:txBody>
      </p:sp>
      <p:grpSp>
        <p:nvGrpSpPr>
          <p:cNvPr id="88" name="Group 87"/>
          <p:cNvGrpSpPr/>
          <p:nvPr/>
        </p:nvGrpSpPr>
        <p:grpSpPr>
          <a:xfrm flipH="1">
            <a:off x="7203348" y="1038432"/>
            <a:ext cx="3046120" cy="1085815"/>
            <a:chOff x="5486400" y="838200"/>
            <a:chExt cx="2468144" cy="909839"/>
          </a:xfrm>
        </p:grpSpPr>
        <p:grpSp>
          <p:nvGrpSpPr>
            <p:cNvPr id="89" name="Group 88"/>
            <p:cNvGrpSpPr/>
            <p:nvPr/>
          </p:nvGrpSpPr>
          <p:grpSpPr>
            <a:xfrm>
              <a:off x="5486400" y="838200"/>
              <a:ext cx="2209800" cy="909839"/>
              <a:chOff x="304800" y="5338561"/>
              <a:chExt cx="8563428" cy="909839"/>
            </a:xfrm>
          </p:grpSpPr>
          <p:sp>
            <p:nvSpPr>
              <p:cNvPr id="94" name="Rectangle 93"/>
              <p:cNvSpPr/>
              <p:nvPr/>
            </p:nvSpPr>
            <p:spPr>
              <a:xfrm>
                <a:off x="304800" y="6202681"/>
                <a:ext cx="8563428" cy="45719"/>
              </a:xfrm>
              <a:prstGeom prst="rect">
                <a:avLst/>
              </a:prstGeom>
              <a:solidFill>
                <a:srgbClr val="4E84C4">
                  <a:lumMod val="75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95" name="Rectangle 94"/>
              <p:cNvSpPr/>
              <p:nvPr/>
            </p:nvSpPr>
            <p:spPr>
              <a:xfrm>
                <a:off x="304800" y="5384280"/>
                <a:ext cx="8563428" cy="385323"/>
              </a:xfrm>
              <a:prstGeom prst="rect">
                <a:avLst/>
              </a:prstGeom>
              <a:solidFill>
                <a:srgbClr val="B9AFA4">
                  <a:lumMod val="40000"/>
                  <a:lumOff val="60000"/>
                </a:srgbClr>
              </a:solidFill>
              <a:ln w="9525" cap="flat" cmpd="sng" algn="ctr">
                <a:noFill/>
                <a:prstDash val="solid"/>
              </a:ln>
              <a:effectLst/>
            </p:spPr>
            <p:txBody>
              <a:bodyPr rtlCol="0" anchor="ctr"/>
              <a:lstStyle/>
              <a:p>
                <a:pPr algn="ctr">
                  <a:defRPr/>
                </a:pPr>
                <a:endParaRPr lang="en-US" sz="1400" kern="0" dirty="0">
                  <a:solidFill>
                    <a:srgbClr val="000000"/>
                  </a:solidFill>
                </a:endParaRPr>
              </a:p>
            </p:txBody>
          </p:sp>
          <p:sp>
            <p:nvSpPr>
              <p:cNvPr id="96" name="Rectangle 95"/>
              <p:cNvSpPr/>
              <p:nvPr/>
            </p:nvSpPr>
            <p:spPr>
              <a:xfrm>
                <a:off x="304800" y="5338561"/>
                <a:ext cx="8563428" cy="45719"/>
              </a:xfrm>
              <a:prstGeom prst="rect">
                <a:avLst/>
              </a:prstGeom>
              <a:solidFill>
                <a:srgbClr val="0063BE">
                  <a:lumMod val="60000"/>
                  <a:lumOff val="4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sp>
            <p:nvSpPr>
              <p:cNvPr id="97" name="Rectangle 96"/>
              <p:cNvSpPr/>
              <p:nvPr/>
            </p:nvSpPr>
            <p:spPr>
              <a:xfrm>
                <a:off x="304800" y="5810546"/>
                <a:ext cx="8563428" cy="396697"/>
              </a:xfrm>
              <a:prstGeom prst="rect">
                <a:avLst/>
              </a:prstGeom>
              <a:solidFill>
                <a:srgbClr val="B9AFA4">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400" dirty="0">
                  <a:solidFill>
                    <a:srgbClr val="000000"/>
                  </a:solidFill>
                </a:endParaRPr>
              </a:p>
            </p:txBody>
          </p:sp>
        </p:grpSp>
        <p:sp>
          <p:nvSpPr>
            <p:cNvPr id="90" name="TextBox 89"/>
            <p:cNvSpPr txBox="1"/>
            <p:nvPr/>
          </p:nvSpPr>
          <p:spPr>
            <a:xfrm>
              <a:off x="5729962" y="886586"/>
              <a:ext cx="1678681" cy="390287"/>
            </a:xfrm>
            <a:prstGeom prst="rect">
              <a:avLst/>
            </a:prstGeom>
            <a:noFill/>
          </p:spPr>
          <p:txBody>
            <a:bodyPr wrap="none" rtlCol="0">
              <a:spAutoFit/>
            </a:bodyPr>
            <a:lstStyle/>
            <a:p>
              <a:pPr>
                <a:defRPr/>
              </a:pPr>
              <a:r>
                <a:rPr lang="en-US" sz="1600" kern="0" dirty="0">
                  <a:solidFill>
                    <a:schemeClr val="tx1">
                      <a:lumMod val="95000"/>
                      <a:lumOff val="5000"/>
                    </a:schemeClr>
                  </a:solidFill>
                </a:rPr>
                <a:t>No. of trained assoc.</a:t>
              </a:r>
            </a:p>
          </p:txBody>
        </p:sp>
        <p:sp>
          <p:nvSpPr>
            <p:cNvPr id="91" name="TextBox 90"/>
            <p:cNvSpPr txBox="1"/>
            <p:nvPr/>
          </p:nvSpPr>
          <p:spPr>
            <a:xfrm>
              <a:off x="5487435" y="1337859"/>
              <a:ext cx="1928441" cy="390287"/>
            </a:xfrm>
            <a:prstGeom prst="rect">
              <a:avLst/>
            </a:prstGeom>
            <a:noFill/>
          </p:spPr>
          <p:txBody>
            <a:bodyPr wrap="square" rtlCol="0">
              <a:spAutoFit/>
            </a:bodyPr>
            <a:lstStyle/>
            <a:p>
              <a:pPr>
                <a:defRPr/>
              </a:pPr>
              <a:r>
                <a:rPr lang="en-US" sz="1600" kern="0" dirty="0">
                  <a:solidFill>
                    <a:schemeClr val="tx1">
                      <a:lumMod val="95000"/>
                      <a:lumOff val="5000"/>
                    </a:schemeClr>
                  </a:solidFill>
                </a:rPr>
                <a:t>Years of </a:t>
              </a:r>
              <a:r>
                <a:rPr lang="en-US" sz="1600" kern="0" dirty="0" smtClean="0">
                  <a:solidFill>
                    <a:schemeClr val="tx1">
                      <a:lumMod val="95000"/>
                      <a:lumOff val="5000"/>
                    </a:schemeClr>
                  </a:solidFill>
                </a:rPr>
                <a:t>INFORM exp</a:t>
              </a:r>
              <a:r>
                <a:rPr lang="en-US" sz="1600" kern="0" dirty="0">
                  <a:solidFill>
                    <a:schemeClr val="tx1">
                      <a:lumMod val="95000"/>
                      <a:lumOff val="5000"/>
                    </a:schemeClr>
                  </a:solidFill>
                </a:rPr>
                <a:t>.</a:t>
              </a:r>
            </a:p>
          </p:txBody>
        </p:sp>
        <p:sp>
          <p:nvSpPr>
            <p:cNvPr id="92" name="Rectangle 91"/>
            <p:cNvSpPr/>
            <p:nvPr/>
          </p:nvSpPr>
          <p:spPr>
            <a:xfrm>
              <a:off x="7404465" y="914400"/>
              <a:ext cx="548640" cy="327547"/>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kern="0" dirty="0" smtClean="0">
                  <a:solidFill>
                    <a:prstClr val="white"/>
                  </a:solidFill>
                </a:rPr>
                <a:t>15</a:t>
              </a:r>
              <a:endParaRPr lang="en-US" sz="1600" kern="0" dirty="0">
                <a:solidFill>
                  <a:prstClr val="white"/>
                </a:solidFill>
              </a:endParaRPr>
            </a:p>
          </p:txBody>
        </p:sp>
        <p:sp>
          <p:nvSpPr>
            <p:cNvPr id="93" name="Rectangle 92"/>
            <p:cNvSpPr/>
            <p:nvPr/>
          </p:nvSpPr>
          <p:spPr>
            <a:xfrm>
              <a:off x="7405905" y="1337480"/>
              <a:ext cx="548639" cy="327548"/>
            </a:xfrm>
            <a:prstGeom prst="rect">
              <a:avLst/>
            </a:prstGeom>
            <a:solidFill>
              <a:schemeClr val="bg1">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600" b="1" kern="0" dirty="0" smtClean="0">
                  <a:solidFill>
                    <a:prstClr val="white"/>
                  </a:solidFill>
                </a:rPr>
                <a:t>1+</a:t>
              </a:r>
              <a:endParaRPr lang="en-US" sz="1600" b="1" kern="0" dirty="0">
                <a:solidFill>
                  <a:prstClr val="white"/>
                </a:solidFill>
              </a:endParaRPr>
            </a:p>
          </p:txBody>
        </p:sp>
      </p:grpSp>
    </p:spTree>
    <p:extLst>
      <p:ext uri="{BB962C8B-B14F-4D97-AF65-F5344CB8AC3E}">
        <p14:creationId xmlns:p14="http://schemas.microsoft.com/office/powerpoint/2010/main" val="180716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508" y="937704"/>
            <a:ext cx="9221492" cy="5539412"/>
          </a:xfrm>
          <a:prstGeom prst="rect">
            <a:avLst/>
          </a:prstGeom>
          <a:effectLst>
            <a:softEdge rad="635000"/>
          </a:effectLst>
        </p:spPr>
      </p:pic>
      <p:sp>
        <p:nvSpPr>
          <p:cNvPr id="2" name="Title 1"/>
          <p:cNvSpPr>
            <a:spLocks noGrp="1"/>
          </p:cNvSpPr>
          <p:nvPr>
            <p:ph type="title"/>
          </p:nvPr>
        </p:nvSpPr>
        <p:spPr>
          <a:xfrm>
            <a:off x="0" y="1"/>
            <a:ext cx="12192000" cy="703388"/>
          </a:xfrm>
          <a:noFill/>
        </p:spPr>
        <p:txBody>
          <a:bodyPr/>
          <a:lstStyle/>
          <a:p>
            <a:r>
              <a:rPr lang="en-US" dirty="0" smtClean="0"/>
              <a:t>Automations at Pfizer</a:t>
            </a:r>
            <a:endParaRPr lang="en-US"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grpSp>
        <p:nvGrpSpPr>
          <p:cNvPr id="11" name="Group 10"/>
          <p:cNvGrpSpPr/>
          <p:nvPr/>
        </p:nvGrpSpPr>
        <p:grpSpPr>
          <a:xfrm>
            <a:off x="0" y="946643"/>
            <a:ext cx="12192000" cy="5184262"/>
            <a:chOff x="2528047" y="541055"/>
            <a:chExt cx="12192000" cy="5184262"/>
          </a:xfrm>
        </p:grpSpPr>
        <p:sp>
          <p:nvSpPr>
            <p:cNvPr id="6" name="Rectangle 5"/>
            <p:cNvSpPr/>
            <p:nvPr/>
          </p:nvSpPr>
          <p:spPr>
            <a:xfrm>
              <a:off x="2528047" y="1715924"/>
              <a:ext cx="12192000" cy="1323439"/>
            </a:xfrm>
            <a:prstGeom prst="rect">
              <a:avLst/>
            </a:prstGeom>
            <a:solidFill>
              <a:srgbClr val="F2F2F2">
                <a:alpha val="80000"/>
              </a:srgbClr>
            </a:solidFill>
            <a:ln w="19050">
              <a:noFill/>
              <a:prstDash val="dash"/>
            </a:ln>
          </p:spPr>
          <p:txBody>
            <a:bodyPr wrap="square">
              <a:spAutoFit/>
            </a:bodyPr>
            <a:lstStyle/>
            <a:p>
              <a:pPr>
                <a:spcBef>
                  <a:spcPts val="1200"/>
                </a:spcBef>
              </a:pPr>
              <a:r>
                <a:rPr lang="en-US" sz="1600" b="1" dirty="0" smtClean="0">
                  <a:solidFill>
                    <a:srgbClr val="83389B"/>
                  </a:solidFill>
                  <a:ea typeface="Times New Roman" panose="02020603050405020304" pitchFamily="18" charset="0"/>
                </a:rPr>
                <a:t>Enhancement of DT solution</a:t>
              </a:r>
              <a:endParaRPr lang="en-US" sz="1600" dirty="0">
                <a:solidFill>
                  <a:srgbClr val="83389B"/>
                </a:solidFill>
                <a:ea typeface="Times New Roman" panose="02020603050405020304" pitchFamily="18" charset="0"/>
              </a:endParaRP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Spreadsheet based reports</a:t>
              </a: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Set-up for new standards</a:t>
              </a: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Implemented additional QC checks</a:t>
              </a:r>
            </a:p>
            <a:p>
              <a:pPr marL="285750" indent="-285750">
                <a:buFont typeface="Wingdings" panose="05000000000000000000" pitchFamily="2" charset="2"/>
                <a:buChar char="ü"/>
              </a:pPr>
              <a:r>
                <a:rPr lang="en-US" sz="1600" b="1" dirty="0" smtClean="0">
                  <a:solidFill>
                    <a:schemeClr val="accent5">
                      <a:lumMod val="75000"/>
                    </a:schemeClr>
                  </a:solidFill>
                  <a:effectLst/>
                  <a:ea typeface="Times New Roman" panose="02020603050405020304" pitchFamily="18" charset="0"/>
                </a:rPr>
                <a:t>Efficiency: 20%</a:t>
              </a:r>
              <a:endParaRPr lang="en-US" sz="1600" b="1" dirty="0">
                <a:solidFill>
                  <a:schemeClr val="accent5">
                    <a:lumMod val="75000"/>
                  </a:schemeClr>
                </a:solidFill>
                <a:effectLst/>
                <a:ea typeface="Times New Roman" panose="02020603050405020304" pitchFamily="18" charset="0"/>
              </a:endParaRPr>
            </a:p>
          </p:txBody>
        </p:sp>
        <p:sp>
          <p:nvSpPr>
            <p:cNvPr id="7" name="Rectangle 6"/>
            <p:cNvSpPr/>
            <p:nvPr/>
          </p:nvSpPr>
          <p:spPr>
            <a:xfrm>
              <a:off x="2528047" y="4401878"/>
              <a:ext cx="12192000" cy="1323439"/>
            </a:xfrm>
            <a:prstGeom prst="rect">
              <a:avLst/>
            </a:prstGeom>
            <a:solidFill>
              <a:srgbClr val="F2F2F2">
                <a:alpha val="80000"/>
              </a:srgbClr>
            </a:solidFill>
          </p:spPr>
          <p:txBody>
            <a:bodyPr wrap="square">
              <a:spAutoFit/>
            </a:bodyPr>
            <a:lstStyle/>
            <a:p>
              <a:r>
                <a:rPr lang="en-US" sz="1600" b="1" dirty="0" smtClean="0">
                  <a:solidFill>
                    <a:schemeClr val="accent4">
                      <a:lumMod val="75000"/>
                    </a:schemeClr>
                  </a:solidFill>
                  <a:ea typeface="Times New Roman" panose="02020603050405020304" pitchFamily="18" charset="0"/>
                </a:rPr>
                <a:t>TCS add-on Compliance </a:t>
              </a:r>
              <a:r>
                <a:rPr lang="en-US" sz="1600" b="1" dirty="0">
                  <a:solidFill>
                    <a:schemeClr val="accent4">
                      <a:lumMod val="75000"/>
                    </a:schemeClr>
                  </a:solidFill>
                  <a:ea typeface="Times New Roman" panose="02020603050405020304" pitchFamily="18" charset="0"/>
                </a:rPr>
                <a:t>Checks</a:t>
              </a:r>
              <a:endParaRPr lang="en-US" sz="1600" dirty="0">
                <a:solidFill>
                  <a:schemeClr val="accent4">
                    <a:lumMod val="75000"/>
                  </a:schemeClr>
                </a:solidFill>
                <a:ea typeface="Times New Roman" panose="02020603050405020304" pitchFamily="18" charset="0"/>
              </a:endParaRP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SAS macro-based </a:t>
              </a:r>
              <a:r>
                <a:rPr lang="en-US" sz="1600" dirty="0">
                  <a:solidFill>
                    <a:srgbClr val="000000"/>
                  </a:solidFill>
                  <a:ea typeface="Times New Roman" panose="02020603050405020304" pitchFamily="18" charset="0"/>
                </a:rPr>
                <a:t>Data Management Compliance Checks </a:t>
              </a:r>
              <a:r>
                <a:rPr lang="en-US" sz="1600" dirty="0" smtClean="0">
                  <a:solidFill>
                    <a:srgbClr val="000000"/>
                  </a:solidFill>
                  <a:ea typeface="Times New Roman" panose="02020603050405020304" pitchFamily="18" charset="0"/>
                </a:rPr>
                <a:t>for </a:t>
              </a:r>
              <a:r>
                <a:rPr lang="en-US" sz="1600" dirty="0">
                  <a:solidFill>
                    <a:srgbClr val="000000"/>
                  </a:solidFill>
                  <a:ea typeface="Times New Roman" panose="02020603050405020304" pitchFamily="18" charset="0"/>
                </a:rPr>
                <a:t>SDTM &amp; ADaM apart from P21 checks to ensure additional data quality and compliance checks which are not part of </a:t>
              </a:r>
              <a:r>
                <a:rPr lang="en-US" sz="1600" dirty="0" smtClean="0">
                  <a:solidFill>
                    <a:srgbClr val="000000"/>
                  </a:solidFill>
                  <a:ea typeface="Times New Roman" panose="02020603050405020304" pitchFamily="18" charset="0"/>
                </a:rPr>
                <a:t>P21</a:t>
              </a: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Source vs Target</a:t>
              </a:r>
            </a:p>
            <a:p>
              <a:pPr marL="285750" indent="-285750">
                <a:buFont typeface="Wingdings" panose="05000000000000000000" pitchFamily="2" charset="2"/>
                <a:buChar char="ü"/>
              </a:pPr>
              <a:r>
                <a:rPr lang="en-US" sz="1600" b="1" dirty="0">
                  <a:solidFill>
                    <a:schemeClr val="accent4">
                      <a:lumMod val="75000"/>
                    </a:schemeClr>
                  </a:solidFill>
                  <a:ea typeface="Times New Roman" panose="02020603050405020304" pitchFamily="18" charset="0"/>
                </a:rPr>
                <a:t>Quality assurance and avoid rework: 10-20%</a:t>
              </a:r>
            </a:p>
          </p:txBody>
        </p:sp>
        <p:sp>
          <p:nvSpPr>
            <p:cNvPr id="9" name="Rectangle 8"/>
            <p:cNvSpPr/>
            <p:nvPr/>
          </p:nvSpPr>
          <p:spPr>
            <a:xfrm>
              <a:off x="2528047" y="3162621"/>
              <a:ext cx="12192000" cy="1077218"/>
            </a:xfrm>
            <a:prstGeom prst="rect">
              <a:avLst/>
            </a:prstGeom>
            <a:solidFill>
              <a:srgbClr val="F2F2F2">
                <a:alpha val="80000"/>
              </a:srgbClr>
            </a:solidFill>
            <a:ln w="19050">
              <a:noFill/>
              <a:prstDash val="dash"/>
            </a:ln>
          </p:spPr>
          <p:txBody>
            <a:bodyPr wrap="square">
              <a:spAutoFit/>
            </a:bodyPr>
            <a:lstStyle/>
            <a:p>
              <a:pPr algn="just">
                <a:spcBef>
                  <a:spcPts val="1200"/>
                </a:spcBef>
              </a:pPr>
              <a:r>
                <a:rPr lang="en-US" sz="1600" b="1" dirty="0" smtClean="0">
                  <a:solidFill>
                    <a:srgbClr val="002060"/>
                  </a:solidFill>
                  <a:ea typeface="Times New Roman" panose="02020603050405020304" pitchFamily="18" charset="0"/>
                </a:rPr>
                <a:t>Snapshot </a:t>
              </a:r>
              <a:r>
                <a:rPr lang="en-US" sz="1600" b="1" dirty="0">
                  <a:solidFill>
                    <a:srgbClr val="002060"/>
                  </a:solidFill>
                  <a:ea typeface="Times New Roman" panose="02020603050405020304" pitchFamily="18" charset="0"/>
                </a:rPr>
                <a:t>Comparison Utility</a:t>
              </a:r>
              <a:endParaRPr lang="en-US" sz="1600" dirty="0">
                <a:solidFill>
                  <a:srgbClr val="002060"/>
                </a:solidFill>
                <a:ea typeface="Times New Roman" panose="02020603050405020304" pitchFamily="18" charset="0"/>
              </a:endParaRP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SAS macro-based to compare the metadata of two studies and generate a detailed dashboard in excel sheet</a:t>
              </a: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Compare previous studies to extract reusable programs </a:t>
              </a:r>
            </a:p>
            <a:p>
              <a:pPr marL="285750" indent="-285750" algn="just">
                <a:buFont typeface="Wingdings" panose="05000000000000000000" pitchFamily="2" charset="2"/>
                <a:buChar char="ü"/>
              </a:pPr>
              <a:r>
                <a:rPr lang="en-US" sz="1600" b="1" dirty="0" smtClean="0">
                  <a:solidFill>
                    <a:srgbClr val="002060"/>
                  </a:solidFill>
                  <a:effectLst/>
                  <a:ea typeface="Times New Roman" panose="02020603050405020304" pitchFamily="18" charset="0"/>
                </a:rPr>
                <a:t>Efficiency: 10-20%</a:t>
              </a:r>
              <a:endParaRPr lang="en-US" sz="1600" b="1" dirty="0">
                <a:solidFill>
                  <a:srgbClr val="002060"/>
                </a:solidFill>
                <a:effectLst/>
                <a:ea typeface="Times New Roman" panose="02020603050405020304" pitchFamily="18" charset="0"/>
              </a:endParaRPr>
            </a:p>
          </p:txBody>
        </p:sp>
        <p:sp>
          <p:nvSpPr>
            <p:cNvPr id="10" name="Rectangle 9"/>
            <p:cNvSpPr/>
            <p:nvPr/>
          </p:nvSpPr>
          <p:spPr>
            <a:xfrm>
              <a:off x="2528047" y="541055"/>
              <a:ext cx="12192000" cy="1077218"/>
            </a:xfrm>
            <a:prstGeom prst="rect">
              <a:avLst/>
            </a:prstGeom>
            <a:solidFill>
              <a:srgbClr val="F2F2F2">
                <a:alpha val="80000"/>
              </a:srgbClr>
            </a:solidFill>
            <a:ln w="19050">
              <a:noFill/>
              <a:prstDash val="dash"/>
            </a:ln>
          </p:spPr>
          <p:txBody>
            <a:bodyPr wrap="square">
              <a:spAutoFit/>
            </a:bodyPr>
            <a:lstStyle/>
            <a:p>
              <a:pPr algn="just">
                <a:spcBef>
                  <a:spcPts val="1200"/>
                </a:spcBef>
              </a:pPr>
              <a:r>
                <a:rPr lang="en-US" sz="1600" b="1" dirty="0" smtClean="0">
                  <a:solidFill>
                    <a:srgbClr val="0063BE"/>
                  </a:solidFill>
                  <a:ea typeface="Times New Roman" panose="02020603050405020304" pitchFamily="18" charset="0"/>
                </a:rPr>
                <a:t>Harmonization </a:t>
              </a:r>
              <a:r>
                <a:rPr lang="en-US" sz="1600" b="1" dirty="0">
                  <a:solidFill>
                    <a:srgbClr val="0063BE"/>
                  </a:solidFill>
                  <a:ea typeface="Times New Roman" panose="02020603050405020304" pitchFamily="18" charset="0"/>
                </a:rPr>
                <a:t>Utility</a:t>
              </a:r>
              <a:endParaRPr lang="en-US" sz="1600" dirty="0">
                <a:solidFill>
                  <a:srgbClr val="0063BE"/>
                </a:solidFill>
                <a:ea typeface="Times New Roman" panose="02020603050405020304" pitchFamily="18" charset="0"/>
              </a:endParaRP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To ensure </a:t>
              </a:r>
              <a:r>
                <a:rPr lang="en-US" sz="1600" dirty="0">
                  <a:solidFill>
                    <a:srgbClr val="000000"/>
                  </a:solidFill>
                  <a:ea typeface="Times New Roman" panose="02020603050405020304" pitchFamily="18" charset="0"/>
                </a:rPr>
                <a:t>data integrity and consistency across </a:t>
              </a:r>
              <a:r>
                <a:rPr lang="en-US" sz="1600" dirty="0" smtClean="0">
                  <a:solidFill>
                    <a:srgbClr val="000000"/>
                  </a:solidFill>
                  <a:ea typeface="Times New Roman" panose="02020603050405020304" pitchFamily="18" charset="0"/>
                </a:rPr>
                <a:t>studies </a:t>
              </a:r>
            </a:p>
            <a:p>
              <a:pPr marL="285750" indent="-285750">
                <a:buFont typeface="Wingdings" panose="05000000000000000000" pitchFamily="2" charset="2"/>
                <a:buChar char="ü"/>
              </a:pPr>
              <a:r>
                <a:rPr lang="en-US" sz="1600" dirty="0" smtClean="0">
                  <a:solidFill>
                    <a:srgbClr val="000000"/>
                  </a:solidFill>
                  <a:ea typeface="Times New Roman" panose="02020603050405020304" pitchFamily="18" charset="0"/>
                </a:rPr>
                <a:t>Also, improves the quality of deliverables </a:t>
              </a:r>
            </a:p>
            <a:p>
              <a:pPr marL="285750" indent="-285750" algn="just">
                <a:buFont typeface="Wingdings" panose="05000000000000000000" pitchFamily="2" charset="2"/>
                <a:buChar char="ü"/>
              </a:pPr>
              <a:r>
                <a:rPr lang="en-US" sz="1600" b="1" dirty="0" smtClean="0">
                  <a:solidFill>
                    <a:srgbClr val="0063BE"/>
                  </a:solidFill>
                  <a:effectLst/>
                  <a:ea typeface="Times New Roman" panose="02020603050405020304" pitchFamily="18" charset="0"/>
                </a:rPr>
                <a:t>Efficiency: 30-40%</a:t>
              </a:r>
              <a:endParaRPr lang="en-US" sz="1600" b="1" dirty="0">
                <a:solidFill>
                  <a:srgbClr val="0063BE"/>
                </a:solidFill>
                <a:effectLst/>
                <a:ea typeface="Times New Roman" panose="02020603050405020304" pitchFamily="18" charset="0"/>
              </a:endParaRPr>
            </a:p>
          </p:txBody>
        </p:sp>
      </p:grpSp>
    </p:spTree>
    <p:extLst>
      <p:ext uri="{BB962C8B-B14F-4D97-AF65-F5344CB8AC3E}">
        <p14:creationId xmlns:p14="http://schemas.microsoft.com/office/powerpoint/2010/main" val="3738307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58791"/>
            <a:ext cx="12192000" cy="3046988"/>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ONBOARDING/RETENTION/ATTRITION:</a:t>
            </a:r>
          </a:p>
          <a:p>
            <a:pPr algn="ctr"/>
            <a:endParaRPr lang="en-US" sz="2400" b="1" dirty="0" smtClean="0">
              <a:solidFill>
                <a:prstClr val="black"/>
              </a:solidFill>
            </a:endParaRPr>
          </a:p>
          <a:p>
            <a:pPr marL="285750" indent="-285750">
              <a:buFont typeface="Arial" panose="020B0604020202020204" pitchFamily="34" charset="0"/>
              <a:buChar char="•"/>
            </a:pPr>
            <a:r>
              <a:rPr lang="en-US" dirty="0">
                <a:solidFill>
                  <a:prstClr val="black"/>
                </a:solidFill>
              </a:rPr>
              <a:t>Please explain your turnover rates that are in excess of 10%, particularly in regions where turnover is more common (e.g. Asia / Pacific countries). Please elaborate on how you will mitigate this risk and what the continuity plan is for unexpected </a:t>
            </a:r>
            <a:r>
              <a:rPr lang="en-US" dirty="0" smtClean="0">
                <a:solidFill>
                  <a:prstClr val="black"/>
                </a:solidFill>
              </a:rPr>
              <a:t>turnover</a:t>
            </a:r>
          </a:p>
          <a:p>
            <a:pPr marL="285750" indent="-285750">
              <a:buFont typeface="Arial" panose="020B0604020202020204" pitchFamily="34" charset="0"/>
              <a:buChar char="•"/>
            </a:pPr>
            <a:r>
              <a:rPr lang="en-US" dirty="0">
                <a:solidFill>
                  <a:prstClr val="black"/>
                </a:solidFill>
              </a:rPr>
              <a:t>Highlight your retention rate and methods to improve or maintain low attrition</a:t>
            </a:r>
            <a:r>
              <a:rPr lang="en-US" dirty="0" smtClean="0">
                <a:solidFill>
                  <a:prstClr val="black"/>
                </a:solidFill>
              </a:rPr>
              <a:t>.</a:t>
            </a:r>
          </a:p>
          <a:p>
            <a:pPr marL="285750" indent="-285750">
              <a:buFont typeface="Arial" panose="020B0604020202020204" pitchFamily="34" charset="0"/>
              <a:buChar char="•"/>
            </a:pPr>
            <a:r>
              <a:rPr lang="en-US" dirty="0">
                <a:solidFill>
                  <a:prstClr val="black"/>
                </a:solidFill>
              </a:rPr>
              <a:t>What steps do you take to help motivate and retain key talent? </a:t>
            </a:r>
            <a:endParaRPr lang="en-US" dirty="0" smtClean="0">
              <a:solidFill>
                <a:prstClr val="black"/>
              </a:solidFill>
            </a:endParaRPr>
          </a:p>
          <a:p>
            <a:pPr marL="285750" indent="-285750">
              <a:buFont typeface="Arial" panose="020B0604020202020204" pitchFamily="34" charset="0"/>
              <a:buChar char="•"/>
            </a:pPr>
            <a:r>
              <a:rPr lang="en-US" dirty="0">
                <a:solidFill>
                  <a:prstClr val="black"/>
                </a:solidFill>
              </a:rPr>
              <a:t>What factors about the RFP led you to your geographic selections by role? </a:t>
            </a:r>
            <a:endParaRPr lang="en-US" dirty="0" smtClean="0">
              <a:solidFill>
                <a:prstClr val="black"/>
              </a:solidFill>
            </a:endParaRPr>
          </a:p>
          <a:p>
            <a:pPr marL="285750" indent="-285750">
              <a:buFont typeface="Arial" panose="020B0604020202020204" pitchFamily="34" charset="0"/>
              <a:buChar char="•"/>
            </a:pPr>
            <a:r>
              <a:rPr lang="en-US" dirty="0">
                <a:solidFill>
                  <a:prstClr val="black"/>
                </a:solidFill>
              </a:rPr>
              <a:t>I like the “How will you ramp up in during periods of higher demand?” but also…. in what region would this ramp up occur? </a:t>
            </a:r>
            <a:endParaRPr lang="en-US" dirty="0" smtClean="0">
              <a:solidFill>
                <a:prstClr val="black"/>
              </a:solidFill>
            </a:endParaRPr>
          </a:p>
          <a:p>
            <a:pPr marL="285750" indent="-285750">
              <a:buFont typeface="Arial" panose="020B0604020202020204" pitchFamily="34" charset="0"/>
              <a:buChar char="•"/>
            </a:pPr>
            <a:r>
              <a:rPr lang="en-US" dirty="0">
                <a:solidFill>
                  <a:prstClr val="black"/>
                </a:solidFill>
              </a:rPr>
              <a:t>How many qualified candidates can you onboard / month?</a:t>
            </a:r>
            <a:br>
              <a:rPr lang="en-US" dirty="0">
                <a:solidFill>
                  <a:prstClr val="black"/>
                </a:solidFill>
              </a:rPr>
            </a:br>
            <a:endParaRPr lang="en-US" dirty="0"/>
          </a:p>
        </p:txBody>
      </p:sp>
    </p:spTree>
    <p:extLst>
      <p:ext uri="{BB962C8B-B14F-4D97-AF65-F5344CB8AC3E}">
        <p14:creationId xmlns:p14="http://schemas.microsoft.com/office/powerpoint/2010/main" val="3351665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Global Delivery </a:t>
            </a:r>
            <a:r>
              <a:rPr lang="en-US" dirty="0" smtClean="0"/>
              <a:t>Locations – Strategic Considerations</a:t>
            </a:r>
            <a:endParaRPr lang="en-US" dirty="0"/>
          </a:p>
        </p:txBody>
      </p:sp>
      <p:sp>
        <p:nvSpPr>
          <p:cNvPr id="6" name="Rectangle 5"/>
          <p:cNvSpPr/>
          <p:nvPr/>
        </p:nvSpPr>
        <p:spPr>
          <a:xfrm>
            <a:off x="381000" y="4965905"/>
            <a:ext cx="2924908" cy="1574149"/>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ea typeface="Times New Roman" panose="02020603050405020304" pitchFamily="18" charset="0"/>
                <a:cs typeface="Times New Roman" panose="02020603050405020304" pitchFamily="18" charset="0"/>
              </a:rPr>
              <a:t>Major </a:t>
            </a:r>
            <a:r>
              <a:rPr lang="en-US" dirty="0" smtClean="0">
                <a:ea typeface="Times New Roman" panose="02020603050405020304" pitchFamily="18" charset="0"/>
                <a:cs typeface="Times New Roman" panose="02020603050405020304" pitchFamily="18" charset="0"/>
              </a:rPr>
              <a:t>market</a:t>
            </a:r>
            <a:endParaRPr lang="en-US" dirty="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F2F with Pfizer &amp; team readily </a:t>
            </a:r>
            <a:r>
              <a:rPr lang="en-US" dirty="0">
                <a:ea typeface="Times New Roman" panose="02020603050405020304" pitchFamily="18" charset="0"/>
                <a:cs typeface="Times New Roman" panose="02020603050405020304" pitchFamily="18" charset="0"/>
              </a:rPr>
              <a:t>available during critical submission </a:t>
            </a:r>
            <a:r>
              <a:rPr lang="en-US" dirty="0" smtClean="0">
                <a:ea typeface="Times New Roman" panose="02020603050405020304" pitchFamily="18" charset="0"/>
                <a:cs typeface="Times New Roman" panose="02020603050405020304" pitchFamily="18" charset="0"/>
              </a:rPr>
              <a:t>activities</a:t>
            </a:r>
          </a:p>
        </p:txBody>
      </p:sp>
      <p:pic>
        <p:nvPicPr>
          <p:cNvPr id="7" name="Picture 6"/>
          <p:cNvPicPr>
            <a:picLocks noChangeAspect="1"/>
          </p:cNvPicPr>
          <p:nvPr/>
        </p:nvPicPr>
        <p:blipFill rotWithShape="1">
          <a:blip r:embed="rId2"/>
          <a:srcRect b="7614"/>
          <a:stretch/>
        </p:blipFill>
        <p:spPr>
          <a:xfrm>
            <a:off x="381000" y="4318783"/>
            <a:ext cx="852723" cy="562711"/>
          </a:xfrm>
          <a:prstGeom prst="rect">
            <a:avLst/>
          </a:prstGeom>
        </p:spPr>
      </p:pic>
      <p:sp>
        <p:nvSpPr>
          <p:cNvPr id="8" name="Rectangle 7"/>
          <p:cNvSpPr/>
          <p:nvPr/>
        </p:nvSpPr>
        <p:spPr>
          <a:xfrm>
            <a:off x="3171092" y="4965905"/>
            <a:ext cx="2924908" cy="981423"/>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ea typeface="Times New Roman" panose="02020603050405020304" pitchFamily="18" charset="0"/>
                <a:cs typeface="Times New Roman" panose="02020603050405020304" pitchFamily="18" charset="0"/>
              </a:rPr>
              <a:t>Major market </a:t>
            </a:r>
            <a:endParaRPr lang="en-US" dirty="0" smtClean="0">
              <a:ea typeface="Times New Roman" panose="02020603050405020304" pitchFamily="18" charset="0"/>
              <a:cs typeface="Times New Roman" panose="02020603050405020304" pitchFamily="18" charset="0"/>
            </a:endParaRPr>
          </a:p>
          <a:p>
            <a:pPr marL="285750" indent="-285750">
              <a:lnSpc>
                <a:spcPct val="107000"/>
              </a:lnSpc>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Overlap with India, China and the US</a:t>
            </a:r>
          </a:p>
        </p:txBody>
      </p:sp>
      <p:pic>
        <p:nvPicPr>
          <p:cNvPr id="10" name="Picture 9"/>
          <p:cNvPicPr>
            <a:picLocks noChangeAspect="1"/>
          </p:cNvPicPr>
          <p:nvPr/>
        </p:nvPicPr>
        <p:blipFill>
          <a:blip r:embed="rId3"/>
          <a:stretch>
            <a:fillRect/>
          </a:stretch>
        </p:blipFill>
        <p:spPr>
          <a:xfrm>
            <a:off x="3305908" y="4431333"/>
            <a:ext cx="938403" cy="562711"/>
          </a:xfrm>
          <a:prstGeom prst="rect">
            <a:avLst/>
          </a:prstGeom>
        </p:spPr>
      </p:pic>
      <p:sp>
        <p:nvSpPr>
          <p:cNvPr id="11" name="Rectangle 10"/>
          <p:cNvSpPr/>
          <p:nvPr/>
        </p:nvSpPr>
        <p:spPr>
          <a:xfrm>
            <a:off x="6096000" y="4994044"/>
            <a:ext cx="2924908" cy="1277786"/>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Close proximity with Pfizer center in China</a:t>
            </a:r>
          </a:p>
          <a:p>
            <a:pPr marL="285750" indent="-285750">
              <a:lnSpc>
                <a:spcPct val="107000"/>
              </a:lnSpc>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Overlap with India, UK, and the US</a:t>
            </a:r>
          </a:p>
        </p:txBody>
      </p:sp>
      <p:pic>
        <p:nvPicPr>
          <p:cNvPr id="13" name="Picture 12"/>
          <p:cNvPicPr>
            <a:picLocks noChangeAspect="1"/>
          </p:cNvPicPr>
          <p:nvPr/>
        </p:nvPicPr>
        <p:blipFill>
          <a:blip r:embed="rId4"/>
          <a:stretch>
            <a:fillRect/>
          </a:stretch>
        </p:blipFill>
        <p:spPr>
          <a:xfrm>
            <a:off x="6325260" y="4431333"/>
            <a:ext cx="843959" cy="563744"/>
          </a:xfrm>
          <a:prstGeom prst="rect">
            <a:avLst/>
          </a:prstGeom>
        </p:spPr>
      </p:pic>
      <p:sp>
        <p:nvSpPr>
          <p:cNvPr id="14" name="Rectangle 13"/>
          <p:cNvSpPr/>
          <p:nvPr/>
        </p:nvSpPr>
        <p:spPr>
          <a:xfrm>
            <a:off x="9020908" y="4994058"/>
            <a:ext cx="2924908" cy="1277786"/>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Overlap with China, UK and the US</a:t>
            </a:r>
          </a:p>
          <a:p>
            <a:pPr marL="285750" indent="-285750">
              <a:lnSpc>
                <a:spcPct val="107000"/>
              </a:lnSpc>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Pfizer experienced seed team available</a:t>
            </a:r>
          </a:p>
        </p:txBody>
      </p:sp>
      <p:pic>
        <p:nvPicPr>
          <p:cNvPr id="16" name="Picture 15"/>
          <p:cNvPicPr>
            <a:picLocks noChangeAspect="1"/>
          </p:cNvPicPr>
          <p:nvPr/>
        </p:nvPicPr>
        <p:blipFill rotWithShape="1">
          <a:blip r:embed="rId5"/>
          <a:srcRect b="7793"/>
          <a:stretch/>
        </p:blipFill>
        <p:spPr>
          <a:xfrm>
            <a:off x="9250168" y="4447289"/>
            <a:ext cx="801814" cy="530798"/>
          </a:xfrm>
          <a:prstGeom prst="rect">
            <a:avLst/>
          </a:prstGeom>
        </p:spPr>
      </p:pic>
      <p:graphicFrame>
        <p:nvGraphicFramePr>
          <p:cNvPr id="19" name="Chart 18"/>
          <p:cNvGraphicFramePr/>
          <p:nvPr>
            <p:extLst>
              <p:ext uri="{D42A27DB-BD31-4B8C-83A1-F6EECF244321}">
                <p14:modId xmlns:p14="http://schemas.microsoft.com/office/powerpoint/2010/main" val="3989079202"/>
              </p:ext>
            </p:extLst>
          </p:nvPr>
        </p:nvGraphicFramePr>
        <p:xfrm>
          <a:off x="568036" y="719666"/>
          <a:ext cx="10861964" cy="338716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03617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44483" y="1073957"/>
            <a:ext cx="5041867" cy="50264"/>
          </a:xfrm>
          <a:prstGeom prst="rect">
            <a:avLst/>
          </a:prstGeom>
          <a:gradFill flip="none" rotWithShape="1">
            <a:gsLst>
              <a:gs pos="0">
                <a:srgbClr val="024B8B"/>
              </a:gs>
              <a:gs pos="60000">
                <a:srgbClr val="01569D">
                  <a:lumMod val="95000"/>
                  <a:lumOff val="5000"/>
                  <a:alpha val="0"/>
                </a:srgbClr>
              </a:gs>
              <a:gs pos="100000">
                <a:srgbClr val="0162AF">
                  <a:alpha val="0"/>
                </a:srgbClr>
              </a:gs>
            </a:gsLst>
            <a:lin ang="0" scaled="1"/>
            <a:tileRect/>
          </a:gradFill>
          <a:ln w="3175">
            <a:solidFill>
              <a:srgbClr val="0063BE">
                <a:alpha val="0"/>
              </a:srgbClr>
            </a:solidFill>
            <a:headEnd/>
            <a:tailEnd/>
          </a:ln>
        </p:spPr>
        <p:style>
          <a:lnRef idx="2">
            <a:schemeClr val="accent1"/>
          </a:lnRef>
          <a:fillRef idx="1">
            <a:schemeClr val="lt1"/>
          </a:fillRef>
          <a:effectRef idx="0">
            <a:schemeClr val="accent1"/>
          </a:effectRef>
          <a:fontRef idx="minor">
            <a:schemeClr val="dk1"/>
          </a:fontRef>
        </p:style>
        <p:txBody>
          <a:bodyPr wrap="none" lIns="121917" tIns="60958" rIns="121917" bIns="60958" anchor="ctr"/>
          <a:lstStyle/>
          <a:p>
            <a:pPr defTabSz="914332">
              <a:buSzPct val="150000"/>
              <a:defRPr/>
            </a:pPr>
            <a:endParaRPr lang="en-US" sz="2100" b="1" dirty="0">
              <a:solidFill>
                <a:srgbClr val="000000">
                  <a:lumMod val="95000"/>
                  <a:lumOff val="5000"/>
                </a:srgbClr>
              </a:solidFill>
            </a:endParaRPr>
          </a:p>
        </p:txBody>
      </p:sp>
      <p:sp>
        <p:nvSpPr>
          <p:cNvPr id="43" name="Rectangle 42"/>
          <p:cNvSpPr/>
          <p:nvPr/>
        </p:nvSpPr>
        <p:spPr>
          <a:xfrm flipH="1">
            <a:off x="4438158" y="6298963"/>
            <a:ext cx="7377791" cy="50264"/>
          </a:xfrm>
          <a:prstGeom prst="rect">
            <a:avLst/>
          </a:prstGeom>
          <a:gradFill flip="none" rotWithShape="1">
            <a:gsLst>
              <a:gs pos="0">
                <a:srgbClr val="024B8B"/>
              </a:gs>
              <a:gs pos="60000">
                <a:srgbClr val="01569D">
                  <a:lumMod val="95000"/>
                  <a:lumOff val="5000"/>
                  <a:alpha val="0"/>
                </a:srgbClr>
              </a:gs>
              <a:gs pos="100000">
                <a:srgbClr val="0162AF">
                  <a:alpha val="0"/>
                </a:srgbClr>
              </a:gs>
            </a:gsLst>
            <a:lin ang="0" scaled="1"/>
            <a:tileRect/>
          </a:gradFill>
          <a:ln w="3175">
            <a:solidFill>
              <a:srgbClr val="0063BE">
                <a:alpha val="0"/>
              </a:srgbClr>
            </a:solidFill>
            <a:headEnd/>
            <a:tailEnd/>
          </a:ln>
        </p:spPr>
        <p:style>
          <a:lnRef idx="2">
            <a:schemeClr val="accent1"/>
          </a:lnRef>
          <a:fillRef idx="1">
            <a:schemeClr val="lt1"/>
          </a:fillRef>
          <a:effectRef idx="0">
            <a:schemeClr val="accent1"/>
          </a:effectRef>
          <a:fontRef idx="minor">
            <a:schemeClr val="dk1"/>
          </a:fontRef>
        </p:style>
        <p:txBody>
          <a:bodyPr wrap="none" lIns="121917" tIns="60958" rIns="121917" bIns="60958" anchor="ctr"/>
          <a:lstStyle/>
          <a:p>
            <a:pPr defTabSz="914332">
              <a:buSzPct val="150000"/>
              <a:defRPr/>
            </a:pPr>
            <a:endParaRPr lang="en-US" sz="2100" b="1" dirty="0">
              <a:solidFill>
                <a:srgbClr val="000000">
                  <a:lumMod val="95000"/>
                  <a:lumOff val="5000"/>
                </a:srgbClr>
              </a:solidFill>
            </a:endParaRPr>
          </a:p>
        </p:txBody>
      </p:sp>
      <p:cxnSp>
        <p:nvCxnSpPr>
          <p:cNvPr id="45" name="Straight Connector 44"/>
          <p:cNvCxnSpPr/>
          <p:nvPr/>
        </p:nvCxnSpPr>
        <p:spPr>
          <a:xfrm>
            <a:off x="4120169" y="1541441"/>
            <a:ext cx="0" cy="5026385"/>
          </a:xfrm>
          <a:prstGeom prst="line">
            <a:avLst/>
          </a:prstGeom>
          <a:ln w="6350">
            <a:gradFill flip="none" rotWithShape="1">
              <a:gsLst>
                <a:gs pos="100000">
                  <a:schemeClr val="accent1">
                    <a:lumMod val="5000"/>
                    <a:lumOff val="95000"/>
                    <a:alpha val="0"/>
                  </a:schemeClr>
                </a:gs>
                <a:gs pos="52000">
                  <a:srgbClr val="025094"/>
                </a:gs>
              </a:gsLst>
              <a:path path="circle">
                <a:fillToRect l="50000" t="50000" r="50000" b="50000"/>
              </a:path>
              <a:tileRect/>
            </a:gradFill>
            <a:prstDash val="dash"/>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58185" y="1724398"/>
            <a:ext cx="3793987" cy="3809635"/>
            <a:chOff x="684016" y="1827476"/>
            <a:chExt cx="2772879" cy="2784315"/>
          </a:xfrm>
        </p:grpSpPr>
        <p:sp>
          <p:nvSpPr>
            <p:cNvPr id="90" name="Hexagon 89"/>
            <p:cNvSpPr/>
            <p:nvPr/>
          </p:nvSpPr>
          <p:spPr>
            <a:xfrm>
              <a:off x="1549569" y="2774853"/>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sp>
          <p:nvSpPr>
            <p:cNvPr id="91" name="Hexagon 90"/>
            <p:cNvSpPr/>
            <p:nvPr/>
          </p:nvSpPr>
          <p:spPr>
            <a:xfrm>
              <a:off x="2417279" y="2291343"/>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sp>
          <p:nvSpPr>
            <p:cNvPr id="92" name="Hexagon 91"/>
            <p:cNvSpPr/>
            <p:nvPr/>
          </p:nvSpPr>
          <p:spPr>
            <a:xfrm>
              <a:off x="1550648" y="1827476"/>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sp>
          <p:nvSpPr>
            <p:cNvPr id="93" name="Hexagon 92"/>
            <p:cNvSpPr/>
            <p:nvPr/>
          </p:nvSpPr>
          <p:spPr>
            <a:xfrm>
              <a:off x="684016" y="2291343"/>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sp>
          <p:nvSpPr>
            <p:cNvPr id="94" name="Hexagon 93"/>
            <p:cNvSpPr/>
            <p:nvPr/>
          </p:nvSpPr>
          <p:spPr>
            <a:xfrm>
              <a:off x="2421472" y="3238720"/>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sp>
          <p:nvSpPr>
            <p:cNvPr id="95" name="Hexagon 94"/>
            <p:cNvSpPr/>
            <p:nvPr/>
          </p:nvSpPr>
          <p:spPr>
            <a:xfrm>
              <a:off x="691280" y="3259589"/>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sp>
          <p:nvSpPr>
            <p:cNvPr id="96" name="Hexagon 95"/>
            <p:cNvSpPr/>
            <p:nvPr/>
          </p:nvSpPr>
          <p:spPr>
            <a:xfrm>
              <a:off x="1549568" y="3719185"/>
              <a:ext cx="1035423" cy="892606"/>
            </a:xfrm>
            <a:prstGeom prst="hexag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2500" dirty="0">
                <a:solidFill>
                  <a:prstClr val="white"/>
                </a:solidFill>
              </a:endParaRPr>
            </a:p>
          </p:txBody>
        </p:sp>
        <p:pic>
          <p:nvPicPr>
            <p:cNvPr id="97" name="Picture 9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66975" y="1935743"/>
              <a:ext cx="601644" cy="601644"/>
            </a:xfrm>
            <a:prstGeom prst="rect">
              <a:avLst/>
            </a:prstGeom>
          </p:spPr>
        </p:pic>
        <p:pic>
          <p:nvPicPr>
            <p:cNvPr id="98" name="Picture 9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14997" y="2881781"/>
              <a:ext cx="732928" cy="732928"/>
            </a:xfrm>
            <a:prstGeom prst="rect">
              <a:avLst/>
            </a:prstGeom>
          </p:spPr>
        </p:pic>
        <p:pic>
          <p:nvPicPr>
            <p:cNvPr id="99" name="Picture 9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23840" y="3394742"/>
              <a:ext cx="622300" cy="622300"/>
            </a:xfrm>
            <a:prstGeom prst="rect">
              <a:avLst/>
            </a:prstGeom>
          </p:spPr>
        </p:pic>
        <p:pic>
          <p:nvPicPr>
            <p:cNvPr id="100" name="Picture 9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7166" y="2436294"/>
              <a:ext cx="523650" cy="523650"/>
            </a:xfrm>
            <a:prstGeom prst="rect">
              <a:avLst/>
            </a:prstGeom>
          </p:spPr>
        </p:pic>
        <p:pic>
          <p:nvPicPr>
            <p:cNvPr id="101" name="Picture 10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1402" y="3409262"/>
              <a:ext cx="585274" cy="585274"/>
            </a:xfrm>
            <a:prstGeom prst="rect">
              <a:avLst/>
            </a:prstGeom>
          </p:spPr>
        </p:pic>
        <p:pic>
          <p:nvPicPr>
            <p:cNvPr id="102" name="Picture 10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714925" y="3719185"/>
              <a:ext cx="746518" cy="746518"/>
            </a:xfrm>
            <a:prstGeom prst="rect">
              <a:avLst/>
            </a:prstGeom>
          </p:spPr>
        </p:pic>
        <p:pic>
          <p:nvPicPr>
            <p:cNvPr id="103" name="Picture 10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44379" y="2443163"/>
              <a:ext cx="588966" cy="588966"/>
            </a:xfrm>
            <a:prstGeom prst="rect">
              <a:avLst/>
            </a:prstGeom>
          </p:spPr>
        </p:pic>
      </p:grpSp>
      <p:cxnSp>
        <p:nvCxnSpPr>
          <p:cNvPr id="104" name="Straight Connector 103"/>
          <p:cNvCxnSpPr/>
          <p:nvPr/>
        </p:nvCxnSpPr>
        <p:spPr>
          <a:xfrm>
            <a:off x="4023357" y="1223724"/>
            <a:ext cx="0" cy="4746811"/>
          </a:xfrm>
          <a:prstGeom prst="line">
            <a:avLst/>
          </a:prstGeom>
          <a:ln>
            <a:gradFill flip="none" rotWithShape="1">
              <a:gsLst>
                <a:gs pos="66000">
                  <a:schemeClr val="tx1">
                    <a:lumMod val="75000"/>
                    <a:lumOff val="25000"/>
                  </a:schemeClr>
                </a:gs>
                <a:gs pos="100000">
                  <a:schemeClr val="bg1">
                    <a:alpha val="0"/>
                  </a:schemeClr>
                </a:gs>
              </a:gsLst>
              <a:path path="circle">
                <a:fillToRect l="50000" t="50000" r="50000" b="50000"/>
              </a:path>
              <a:tileRect/>
            </a:gradFill>
            <a:prstDash val="dash"/>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217158" y="1055425"/>
            <a:ext cx="7490146" cy="5243538"/>
            <a:chOff x="5155261" y="776434"/>
            <a:chExt cx="6567800" cy="4075156"/>
          </a:xfr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p:grpSpPr>
        <p:sp>
          <p:nvSpPr>
            <p:cNvPr id="39" name="Rounded Rectangle 38"/>
            <p:cNvSpPr/>
            <p:nvPr/>
          </p:nvSpPr>
          <p:spPr>
            <a:xfrm>
              <a:off x="5193562" y="77643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TCS Life Science </a:t>
              </a:r>
              <a:r>
                <a:rPr lang="en-US" b="1" dirty="0" smtClean="0">
                  <a:solidFill>
                    <a:schemeClr val="tx1"/>
                  </a:solidFill>
                </a:rPr>
                <a:t>Solution Overview</a:t>
              </a:r>
              <a:endParaRPr lang="en-US" b="1" dirty="0">
                <a:solidFill>
                  <a:schemeClr val="tx1"/>
                </a:solidFill>
              </a:endParaRPr>
            </a:p>
          </p:txBody>
        </p:sp>
        <p:sp>
          <p:nvSpPr>
            <p:cNvPr id="40" name="Rounded Rectangle 39"/>
            <p:cNvSpPr/>
            <p:nvPr/>
          </p:nvSpPr>
          <p:spPr>
            <a:xfrm>
              <a:off x="5193562" y="123981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Leadership Involvement in Quality &amp; Timeline</a:t>
              </a:r>
              <a:endParaRPr lang="en-US" b="1" dirty="0">
                <a:solidFill>
                  <a:schemeClr val="tx1"/>
                </a:solidFill>
              </a:endParaRPr>
            </a:p>
          </p:txBody>
        </p:sp>
        <p:sp>
          <p:nvSpPr>
            <p:cNvPr id="44" name="Rounded Rectangle 43"/>
            <p:cNvSpPr/>
            <p:nvPr/>
          </p:nvSpPr>
          <p:spPr>
            <a:xfrm>
              <a:off x="5164579" y="170319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RFP Scenarios Walk Through &amp; TCS Case Studies</a:t>
              </a:r>
              <a:endParaRPr lang="en-US" b="1" dirty="0">
                <a:solidFill>
                  <a:schemeClr val="tx1"/>
                </a:solidFill>
              </a:endParaRPr>
            </a:p>
          </p:txBody>
        </p:sp>
        <p:sp>
          <p:nvSpPr>
            <p:cNvPr id="46" name="Rounded Rectangle 45"/>
            <p:cNvSpPr/>
            <p:nvPr/>
          </p:nvSpPr>
          <p:spPr>
            <a:xfrm>
              <a:off x="5164579" y="355671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Partnership Section – </a:t>
              </a:r>
              <a:r>
                <a:rPr lang="en-US" b="1" dirty="0" smtClean="0">
                  <a:solidFill>
                    <a:schemeClr val="tx1"/>
                  </a:solidFill>
                </a:rPr>
                <a:t>Various FSP Model and Related Discussions</a:t>
              </a:r>
              <a:endParaRPr lang="en-US" b="1" dirty="0">
                <a:solidFill>
                  <a:schemeClr val="tx1"/>
                </a:solidFill>
              </a:endParaRPr>
            </a:p>
          </p:txBody>
        </p:sp>
        <p:sp>
          <p:nvSpPr>
            <p:cNvPr id="47" name="Rounded Rectangle 46"/>
            <p:cNvSpPr/>
            <p:nvPr/>
          </p:nvSpPr>
          <p:spPr>
            <a:xfrm>
              <a:off x="5155262" y="448347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Questions &amp; Answers</a:t>
              </a:r>
              <a:endParaRPr lang="en-US" b="1" dirty="0">
                <a:solidFill>
                  <a:schemeClr val="tx1"/>
                </a:solidFill>
              </a:endParaRPr>
            </a:p>
          </p:txBody>
        </p:sp>
        <p:sp>
          <p:nvSpPr>
            <p:cNvPr id="48" name="Rounded Rectangle 47"/>
            <p:cNvSpPr/>
            <p:nvPr/>
          </p:nvSpPr>
          <p:spPr>
            <a:xfrm>
              <a:off x="5164579" y="309333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Partnership Section – Innovation &amp; Automation</a:t>
              </a:r>
              <a:endParaRPr lang="en-US" b="1" dirty="0">
                <a:solidFill>
                  <a:schemeClr val="tx1"/>
                </a:solidFill>
              </a:endParaRPr>
            </a:p>
          </p:txBody>
        </p:sp>
        <p:sp>
          <p:nvSpPr>
            <p:cNvPr id="49" name="Rounded Rectangle 48"/>
            <p:cNvSpPr/>
            <p:nvPr/>
          </p:nvSpPr>
          <p:spPr>
            <a:xfrm>
              <a:off x="5164579" y="2166574"/>
              <a:ext cx="6529500"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TCS Pfizer Experience, Capability and Case Studies</a:t>
              </a:r>
              <a:endParaRPr lang="en-US" b="1" dirty="0">
                <a:solidFill>
                  <a:schemeClr val="tx1"/>
                </a:solidFill>
              </a:endParaRPr>
            </a:p>
          </p:txBody>
        </p:sp>
        <p:sp>
          <p:nvSpPr>
            <p:cNvPr id="51" name="Rounded Rectangle 50"/>
            <p:cNvSpPr/>
            <p:nvPr/>
          </p:nvSpPr>
          <p:spPr>
            <a:xfrm>
              <a:off x="5155261" y="4020094"/>
              <a:ext cx="6529499"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TCS Experience – Niche Skills</a:t>
              </a:r>
              <a:endParaRPr lang="en-US" b="1" dirty="0">
                <a:solidFill>
                  <a:schemeClr val="tx1"/>
                </a:solidFill>
              </a:endParaRPr>
            </a:p>
          </p:txBody>
        </p:sp>
        <p:sp>
          <p:nvSpPr>
            <p:cNvPr id="52" name="Rounded Rectangle 51"/>
            <p:cNvSpPr/>
            <p:nvPr/>
          </p:nvSpPr>
          <p:spPr>
            <a:xfrm>
              <a:off x="5164579" y="2629954"/>
              <a:ext cx="6529500" cy="368116"/>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TCS Strategy – Onboarding, Training and Retention</a:t>
              </a:r>
              <a:endParaRPr lang="en-US" b="1" dirty="0">
                <a:solidFill>
                  <a:schemeClr val="tx1"/>
                </a:solidFill>
              </a:endParaRPr>
            </a:p>
          </p:txBody>
        </p:sp>
      </p:grpSp>
      <p:sp>
        <p:nvSpPr>
          <p:cNvPr id="35" name="Title 1"/>
          <p:cNvSpPr>
            <a:spLocks noGrp="1"/>
          </p:cNvSpPr>
          <p:nvPr>
            <p:ph type="title"/>
          </p:nvPr>
        </p:nvSpPr>
        <p:spPr>
          <a:xfrm>
            <a:off x="0" y="1"/>
            <a:ext cx="12192000" cy="703388"/>
          </a:xfrm>
          <a:noFill/>
        </p:spPr>
        <p:txBody>
          <a:bodyPr>
            <a:normAutofit/>
          </a:bodyPr>
          <a:lstStyle/>
          <a:p>
            <a:r>
              <a:rPr lang="en-US" dirty="0" smtClean="0"/>
              <a:t>Agenda</a:t>
            </a:r>
            <a:endParaRPr lang="en-US" sz="2000" dirty="0">
              <a:solidFill>
                <a:srgbClr val="FF0000"/>
              </a:solidFill>
            </a:endParaRPr>
          </a:p>
        </p:txBody>
      </p:sp>
    </p:spTree>
    <p:extLst>
      <p:ext uri="{BB962C8B-B14F-4D97-AF65-F5344CB8AC3E}">
        <p14:creationId xmlns:p14="http://schemas.microsoft.com/office/powerpoint/2010/main" val="1414002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6" name="TextBox 5"/>
          <p:cNvSpPr txBox="1"/>
          <p:nvPr/>
        </p:nvSpPr>
        <p:spPr>
          <a:xfrm>
            <a:off x="0" y="876300"/>
            <a:ext cx="10545097" cy="369332"/>
          </a:xfrm>
          <a:prstGeom prst="rect">
            <a:avLst/>
          </a:prstGeom>
          <a:noFill/>
        </p:spPr>
        <p:txBody>
          <a:bodyPr wrap="square" rtlCol="0">
            <a:spAutoFit/>
          </a:bodyPr>
          <a:lstStyle/>
          <a:p>
            <a:pPr lvl="0"/>
            <a:r>
              <a:rPr lang="en-US" b="1" dirty="0" smtClean="0"/>
              <a:t>Questions: How </a:t>
            </a:r>
            <a:r>
              <a:rPr lang="en-US" b="1" dirty="0"/>
              <a:t>many qualified candidates can you onboard / month?</a:t>
            </a:r>
          </a:p>
        </p:txBody>
      </p:sp>
      <p:graphicFrame>
        <p:nvGraphicFramePr>
          <p:cNvPr id="5" name="Table 4"/>
          <p:cNvGraphicFramePr>
            <a:graphicFrameLocks noGrp="1"/>
          </p:cNvGraphicFramePr>
          <p:nvPr>
            <p:extLst>
              <p:ext uri="{D42A27DB-BD31-4B8C-83A1-F6EECF244321}">
                <p14:modId xmlns:p14="http://schemas.microsoft.com/office/powerpoint/2010/main" val="3803642434"/>
              </p:ext>
            </p:extLst>
          </p:nvPr>
        </p:nvGraphicFramePr>
        <p:xfrm>
          <a:off x="188611" y="1343107"/>
          <a:ext cx="11585972" cy="2560152"/>
        </p:xfrm>
        <a:graphic>
          <a:graphicData uri="http://schemas.openxmlformats.org/drawingml/2006/table">
            <a:tbl>
              <a:tblPr firstRow="1" bandRow="1">
                <a:effectLst>
                  <a:innerShdw blurRad="114300">
                    <a:prstClr val="black"/>
                  </a:innerShdw>
                </a:effectLst>
                <a:tableStyleId>{5C22544A-7EE6-4342-B048-85BDC9FD1C3A}</a:tableStyleId>
              </a:tblPr>
              <a:tblGrid>
                <a:gridCol w="858902"/>
                <a:gridCol w="550579"/>
                <a:gridCol w="648365"/>
                <a:gridCol w="838650"/>
                <a:gridCol w="724123"/>
                <a:gridCol w="724123"/>
                <a:gridCol w="644838"/>
                <a:gridCol w="690649"/>
                <a:gridCol w="836882"/>
                <a:gridCol w="724123"/>
                <a:gridCol w="724123"/>
                <a:gridCol w="590227"/>
                <a:gridCol w="775218"/>
                <a:gridCol w="806924"/>
                <a:gridCol w="724123"/>
                <a:gridCol w="724123"/>
              </a:tblGrid>
              <a:tr h="426692">
                <a:tc>
                  <a:txBody>
                    <a:bodyPr/>
                    <a:lstStyle/>
                    <a:p>
                      <a:pPr algn="ctr"/>
                      <a:endParaRPr lang="en-US" sz="1600" b="1" dirty="0">
                        <a:solidFill>
                          <a:schemeClr val="tx1"/>
                        </a:solidFill>
                      </a:endParaRPr>
                    </a:p>
                  </a:txBody>
                  <a:tc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cPr>
                </a:tc>
                <a:tc gridSpan="5">
                  <a:txBody>
                    <a:bodyPr/>
                    <a:lstStyle/>
                    <a:p>
                      <a:pPr algn="ctr"/>
                      <a:r>
                        <a:rPr lang="en-US" sz="1600" b="1" dirty="0" smtClean="0">
                          <a:solidFill>
                            <a:schemeClr val="tx1"/>
                          </a:solidFill>
                        </a:rPr>
                        <a:t>Set-Up</a:t>
                      </a:r>
                      <a:r>
                        <a:rPr lang="en-US" sz="1600" b="1" baseline="0" dirty="0" smtClean="0">
                          <a:solidFill>
                            <a:schemeClr val="tx1"/>
                          </a:solidFill>
                        </a:rPr>
                        <a:t> Phase</a:t>
                      </a:r>
                      <a:endParaRPr lang="en-US" sz="1600" b="1"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gridSpan="5">
                  <a:txBody>
                    <a:bodyPr/>
                    <a:lstStyle/>
                    <a:p>
                      <a:pPr algn="ctr"/>
                      <a:r>
                        <a:rPr lang="en-US" sz="1600" dirty="0" smtClean="0">
                          <a:solidFill>
                            <a:schemeClr val="tx1"/>
                          </a:solidFill>
                        </a:rPr>
                        <a:t>Steady Phase</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gridSpan="5">
                  <a:txBody>
                    <a:bodyPr/>
                    <a:lstStyle/>
                    <a:p>
                      <a:pPr algn="ctr"/>
                      <a:r>
                        <a:rPr lang="en-US" sz="1600" dirty="0" smtClean="0">
                          <a:solidFill>
                            <a:schemeClr val="tx1"/>
                          </a:solidFill>
                        </a:rPr>
                        <a:t>Ramp-Up</a:t>
                      </a:r>
                      <a:r>
                        <a:rPr lang="en-US" sz="1600" baseline="0" dirty="0" smtClean="0">
                          <a:solidFill>
                            <a:schemeClr val="tx1"/>
                          </a:solidFill>
                        </a:rPr>
                        <a:t> Phase</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426692">
                <a:tc>
                  <a:txBody>
                    <a:bodyPr/>
                    <a:lstStyle/>
                    <a:p>
                      <a:pPr algn="ctr"/>
                      <a:endParaRPr lang="en-US" sz="1600" b="1" dirty="0">
                        <a:solidFill>
                          <a:schemeClr val="tx1"/>
                        </a:solidFill>
                      </a:endParaRPr>
                    </a:p>
                  </a:txBody>
                  <a:tc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cPr>
                </a:tc>
                <a:tc>
                  <a:txBody>
                    <a:bodyPr/>
                    <a:lstStyle/>
                    <a:p>
                      <a:pPr algn="ctr"/>
                      <a:r>
                        <a:rPr lang="en-US" sz="1600" b="1" dirty="0" smtClean="0">
                          <a:solidFill>
                            <a:schemeClr val="tx1"/>
                          </a:solidFill>
                        </a:rPr>
                        <a:t>US</a:t>
                      </a:r>
                      <a:endParaRPr lang="en-US" sz="1600" b="1"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b="1" dirty="0" smtClean="0">
                          <a:solidFill>
                            <a:schemeClr val="tx1"/>
                          </a:solidFill>
                        </a:rPr>
                        <a:t>UK</a:t>
                      </a:r>
                      <a:endParaRPr lang="en-US" sz="1600" b="1"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b="1" dirty="0" smtClean="0">
                          <a:solidFill>
                            <a:schemeClr val="tx1"/>
                          </a:solidFill>
                        </a:rPr>
                        <a:t>China</a:t>
                      </a:r>
                      <a:endParaRPr lang="en-US" sz="1600" b="1"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b="1" dirty="0" smtClean="0">
                          <a:solidFill>
                            <a:schemeClr val="tx1"/>
                          </a:solidFill>
                        </a:rPr>
                        <a:t>India</a:t>
                      </a:r>
                      <a:endParaRPr lang="en-US" sz="1600" b="1"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r>
                        <a:rPr lang="en-US" sz="1600" b="1" dirty="0" smtClean="0">
                          <a:solidFill>
                            <a:schemeClr val="tx1"/>
                          </a:solidFill>
                        </a:rPr>
                        <a:t>Total</a:t>
                      </a:r>
                      <a:endParaRPr lang="en-US" sz="1600" b="1"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b="1" dirty="0" smtClean="0">
                          <a:solidFill>
                            <a:schemeClr val="tx1"/>
                          </a:solidFill>
                        </a:rPr>
                        <a:t>US</a:t>
                      </a:r>
                      <a:endParaRPr lang="en-US" sz="1600" b="1"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b="1" dirty="0" smtClean="0">
                          <a:solidFill>
                            <a:schemeClr val="tx1"/>
                          </a:solidFill>
                        </a:rPr>
                        <a:t>UK</a:t>
                      </a:r>
                      <a:endParaRPr lang="en-US" sz="1600" b="1"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b="1" dirty="0" smtClean="0">
                          <a:solidFill>
                            <a:schemeClr val="tx1"/>
                          </a:solidFill>
                        </a:rPr>
                        <a:t>China</a:t>
                      </a:r>
                      <a:endParaRPr lang="en-US" sz="1600" b="1"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b="1" dirty="0" smtClean="0">
                          <a:solidFill>
                            <a:schemeClr val="tx1"/>
                          </a:solidFill>
                        </a:rPr>
                        <a:t>India</a:t>
                      </a:r>
                      <a:endParaRPr lang="en-US" sz="1600" b="1"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b="1" dirty="0" smtClean="0">
                          <a:solidFill>
                            <a:schemeClr val="tx1"/>
                          </a:solidFill>
                        </a:rPr>
                        <a:t>Total</a:t>
                      </a:r>
                      <a:endParaRPr lang="en-US" sz="1600" b="1"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b="1" dirty="0" smtClean="0">
                          <a:solidFill>
                            <a:schemeClr val="tx1"/>
                          </a:solidFill>
                        </a:rPr>
                        <a:t>US</a:t>
                      </a:r>
                      <a:endParaRPr lang="en-US" sz="1600" b="1"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b="1" dirty="0" smtClean="0">
                          <a:solidFill>
                            <a:schemeClr val="tx1"/>
                          </a:solidFill>
                        </a:rPr>
                        <a:t>UK</a:t>
                      </a:r>
                      <a:endParaRPr lang="en-US" sz="1600" b="1"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b="1" dirty="0" smtClean="0">
                          <a:solidFill>
                            <a:schemeClr val="tx1"/>
                          </a:solidFill>
                        </a:rPr>
                        <a:t>China</a:t>
                      </a:r>
                      <a:endParaRPr lang="en-US" sz="1600" b="1"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b="1" dirty="0" smtClean="0">
                          <a:solidFill>
                            <a:schemeClr val="tx1"/>
                          </a:solidFill>
                        </a:rPr>
                        <a:t>India</a:t>
                      </a:r>
                      <a:endParaRPr lang="en-US" sz="1600" b="1"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b="1" dirty="0" smtClean="0">
                          <a:solidFill>
                            <a:schemeClr val="tx1"/>
                          </a:solidFill>
                        </a:rPr>
                        <a:t>Total</a:t>
                      </a:r>
                      <a:endParaRPr lang="en-US" sz="1600" b="1"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426692">
                <a:tc>
                  <a:txBody>
                    <a:bodyPr/>
                    <a:lstStyle/>
                    <a:p>
                      <a:pPr algn="ctr"/>
                      <a:r>
                        <a:rPr lang="en-US" sz="1600" b="1" dirty="0" smtClean="0">
                          <a:solidFill>
                            <a:schemeClr val="tx1"/>
                          </a:solidFill>
                        </a:rPr>
                        <a:t>SP</a:t>
                      </a:r>
                      <a:endParaRPr lang="en-US" sz="1600" b="1" dirty="0">
                        <a:solidFill>
                          <a:schemeClr val="tx1"/>
                        </a:solidFill>
                      </a:endParaRPr>
                    </a:p>
                  </a:txBody>
                  <a:tc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3</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8</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14</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8</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17</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18</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426692">
                <a:tc>
                  <a:txBody>
                    <a:bodyPr/>
                    <a:lstStyle/>
                    <a:p>
                      <a:pPr algn="ctr"/>
                      <a:r>
                        <a:rPr lang="en-US" sz="1600" b="1" dirty="0" smtClean="0">
                          <a:solidFill>
                            <a:schemeClr val="tx1"/>
                          </a:solidFill>
                        </a:rPr>
                        <a:t>SPL</a:t>
                      </a:r>
                      <a:endParaRPr lang="en-US" sz="1600" b="1" dirty="0">
                        <a:solidFill>
                          <a:schemeClr val="tx1"/>
                        </a:solidFill>
                      </a:endParaRPr>
                    </a:p>
                  </a:txBody>
                  <a:tc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4*</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3*</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426692">
                <a:tc>
                  <a:txBody>
                    <a:bodyPr/>
                    <a:lstStyle/>
                    <a:p>
                      <a:pPr algn="ctr"/>
                      <a:r>
                        <a:rPr lang="en-US" sz="1600" b="1" dirty="0" smtClean="0">
                          <a:solidFill>
                            <a:schemeClr val="tx1"/>
                          </a:solidFill>
                        </a:rPr>
                        <a:t>SC</a:t>
                      </a:r>
                      <a:endParaRPr lang="en-US" sz="1600" b="1" dirty="0">
                        <a:solidFill>
                          <a:schemeClr val="tx1"/>
                        </a:solidFill>
                      </a:endParaRPr>
                    </a:p>
                  </a:txBody>
                  <a:tc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426692">
                <a:tc>
                  <a:txBody>
                    <a:bodyPr/>
                    <a:lstStyle/>
                    <a:p>
                      <a:pPr algn="ctr"/>
                      <a:r>
                        <a:rPr lang="en-US" sz="1600" b="1" dirty="0" smtClean="0">
                          <a:solidFill>
                            <a:schemeClr val="tx1"/>
                          </a:solidFill>
                        </a:rPr>
                        <a:t>FSPM</a:t>
                      </a:r>
                      <a:endParaRPr lang="en-US" sz="1600" b="1" dirty="0">
                        <a:solidFill>
                          <a:schemeClr val="tx1"/>
                        </a:solidFill>
                      </a:endParaRPr>
                    </a:p>
                  </a:txBody>
                  <a:tc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0</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1</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algn="ctr"/>
                      <a:r>
                        <a:rPr lang="en-US" sz="1600" dirty="0" smtClean="0">
                          <a:solidFill>
                            <a:schemeClr val="tx1"/>
                          </a:solidFill>
                        </a:rPr>
                        <a:t>2*</a:t>
                      </a:r>
                      <a:endParaRPr lang="en-US" sz="1600" dirty="0">
                        <a:solidFill>
                          <a:schemeClr val="tx1"/>
                        </a:solidFill>
                      </a:endParaRP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bl>
          </a:graphicData>
        </a:graphic>
      </p:graphicFrame>
      <p:sp>
        <p:nvSpPr>
          <p:cNvPr id="10" name="Title 2"/>
          <p:cNvSpPr>
            <a:spLocks noGrp="1"/>
          </p:cNvSpPr>
          <p:nvPr>
            <p:ph type="title"/>
          </p:nvPr>
        </p:nvSpPr>
        <p:spPr>
          <a:xfrm>
            <a:off x="0" y="1"/>
            <a:ext cx="12192000" cy="703388"/>
          </a:xfrm>
          <a:noFill/>
        </p:spPr>
        <p:txBody>
          <a:bodyPr/>
          <a:lstStyle/>
          <a:p>
            <a:r>
              <a:rPr lang="en-US" dirty="0"/>
              <a:t>Global Delivery </a:t>
            </a:r>
            <a:r>
              <a:rPr lang="en-US" dirty="0" smtClean="0"/>
              <a:t>Locations – Per Month Resource Hiring Plan</a:t>
            </a:r>
            <a:endParaRPr lang="en-US" dirty="0"/>
          </a:p>
        </p:txBody>
      </p:sp>
      <p:sp>
        <p:nvSpPr>
          <p:cNvPr id="39" name="Rectangle 38"/>
          <p:cNvSpPr/>
          <p:nvPr/>
        </p:nvSpPr>
        <p:spPr>
          <a:xfrm>
            <a:off x="195093" y="4118952"/>
            <a:ext cx="1370471" cy="365760"/>
          </a:xfrm>
          <a:prstGeom prst="rec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Hiring Rate</a:t>
            </a:r>
            <a:endParaRPr lang="en-US" sz="1600" b="1" dirty="0">
              <a:solidFill>
                <a:prstClr val="white"/>
              </a:solidFill>
            </a:endParaRPr>
          </a:p>
        </p:txBody>
      </p:sp>
      <p:sp>
        <p:nvSpPr>
          <p:cNvPr id="40" name="Rectangle 39"/>
          <p:cNvSpPr/>
          <p:nvPr/>
        </p:nvSpPr>
        <p:spPr>
          <a:xfrm>
            <a:off x="1593274" y="4122530"/>
            <a:ext cx="2560320" cy="365760"/>
          </a:xfrm>
          <a:prstGeom prst="rect">
            <a:avLst/>
          </a:prstGeom>
          <a:solidFill>
            <a:schemeClr val="bg1">
              <a:lumMod val="95000"/>
            </a:schemeClr>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US</a:t>
            </a:r>
            <a:r>
              <a:rPr lang="en-US" sz="1600" dirty="0" smtClean="0">
                <a:solidFill>
                  <a:srgbClr val="000000"/>
                </a:solidFill>
              </a:rPr>
              <a:t>: 5</a:t>
            </a:r>
            <a:endParaRPr lang="en-US" sz="1600" dirty="0">
              <a:solidFill>
                <a:srgbClr val="000000"/>
              </a:solidFill>
            </a:endParaRPr>
          </a:p>
        </p:txBody>
      </p:sp>
      <p:sp>
        <p:nvSpPr>
          <p:cNvPr id="42" name="Rectangle 41"/>
          <p:cNvSpPr/>
          <p:nvPr/>
        </p:nvSpPr>
        <p:spPr>
          <a:xfrm>
            <a:off x="9475892" y="4104133"/>
            <a:ext cx="2298691" cy="365760"/>
          </a:xfrm>
          <a:prstGeom prst="rect">
            <a:avLst/>
          </a:prstGeom>
          <a:solidFill>
            <a:schemeClr val="bg1">
              <a:lumMod val="95000"/>
            </a:schemeClr>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India</a:t>
            </a:r>
            <a:r>
              <a:rPr lang="en-US" sz="1600" dirty="0" smtClean="0">
                <a:solidFill>
                  <a:srgbClr val="000000"/>
                </a:solidFill>
              </a:rPr>
              <a:t>: 15 - 20</a:t>
            </a:r>
            <a:endParaRPr lang="en-US" sz="1600" dirty="0">
              <a:solidFill>
                <a:srgbClr val="000000"/>
              </a:solidFill>
            </a:endParaRPr>
          </a:p>
        </p:txBody>
      </p:sp>
      <p:sp>
        <p:nvSpPr>
          <p:cNvPr id="44" name="Rectangle 43"/>
          <p:cNvSpPr/>
          <p:nvPr/>
        </p:nvSpPr>
        <p:spPr>
          <a:xfrm>
            <a:off x="4216195" y="4122530"/>
            <a:ext cx="2560320" cy="365760"/>
          </a:xfrm>
          <a:prstGeom prst="rect">
            <a:avLst/>
          </a:prstGeom>
          <a:solidFill>
            <a:schemeClr val="bg1">
              <a:lumMod val="95000"/>
            </a:schemeClr>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China</a:t>
            </a:r>
            <a:r>
              <a:rPr lang="en-US" sz="1600" dirty="0" smtClean="0">
                <a:solidFill>
                  <a:srgbClr val="000000"/>
                </a:solidFill>
              </a:rPr>
              <a:t>: 3</a:t>
            </a:r>
            <a:endParaRPr lang="en-US" sz="1600" dirty="0">
              <a:solidFill>
                <a:srgbClr val="000000"/>
              </a:solidFill>
            </a:endParaRPr>
          </a:p>
        </p:txBody>
      </p:sp>
      <p:sp>
        <p:nvSpPr>
          <p:cNvPr id="46" name="Rectangle 45"/>
          <p:cNvSpPr/>
          <p:nvPr/>
        </p:nvSpPr>
        <p:spPr>
          <a:xfrm>
            <a:off x="6852971" y="4120024"/>
            <a:ext cx="2560320" cy="365760"/>
          </a:xfrm>
          <a:prstGeom prst="rect">
            <a:avLst/>
          </a:prstGeom>
          <a:solidFill>
            <a:schemeClr val="bg1">
              <a:lumMod val="95000"/>
            </a:schemeClr>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UK</a:t>
            </a:r>
            <a:r>
              <a:rPr lang="en-US" sz="1600" dirty="0" smtClean="0">
                <a:solidFill>
                  <a:srgbClr val="000000"/>
                </a:solidFill>
              </a:rPr>
              <a:t>: 2</a:t>
            </a:r>
            <a:endParaRPr lang="en-US" sz="1600" dirty="0">
              <a:solidFill>
                <a:srgbClr val="000000"/>
              </a:solidFill>
            </a:endParaRPr>
          </a:p>
        </p:txBody>
      </p:sp>
      <p:sp>
        <p:nvSpPr>
          <p:cNvPr id="12" name="Rectangle 11"/>
          <p:cNvSpPr/>
          <p:nvPr/>
        </p:nvSpPr>
        <p:spPr>
          <a:xfrm>
            <a:off x="208057" y="4656075"/>
            <a:ext cx="11566526" cy="365760"/>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Ramp – Up on Maturity</a:t>
            </a:r>
            <a:endParaRPr lang="en-US" sz="1600" b="1" dirty="0">
              <a:solidFill>
                <a:prstClr val="white"/>
              </a:solidFill>
            </a:endParaRPr>
          </a:p>
        </p:txBody>
      </p:sp>
      <p:sp>
        <p:nvSpPr>
          <p:cNvPr id="13" name="Rectangle 12"/>
          <p:cNvSpPr/>
          <p:nvPr/>
        </p:nvSpPr>
        <p:spPr>
          <a:xfrm>
            <a:off x="201575" y="5046079"/>
            <a:ext cx="2560320" cy="365760"/>
          </a:xfrm>
          <a:prstGeom prst="rect">
            <a:avLst/>
          </a:prstGeom>
          <a:solidFill>
            <a:schemeClr val="bg1">
              <a:lumMod val="95000"/>
            </a:schemeClr>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Role</a:t>
            </a:r>
            <a:endParaRPr lang="en-US" sz="1600" b="1" dirty="0">
              <a:solidFill>
                <a:srgbClr val="000000"/>
              </a:solidFill>
            </a:endParaRPr>
          </a:p>
        </p:txBody>
      </p:sp>
      <p:sp>
        <p:nvSpPr>
          <p:cNvPr id="14" name="Rectangle 13"/>
          <p:cNvSpPr/>
          <p:nvPr/>
        </p:nvSpPr>
        <p:spPr>
          <a:xfrm>
            <a:off x="2834879" y="5048305"/>
            <a:ext cx="3941635" cy="365760"/>
          </a:xfrm>
          <a:prstGeom prst="rect">
            <a:avLst/>
          </a:prstGeom>
          <a:solidFill>
            <a:schemeClr val="bg1">
              <a:lumMod val="95000"/>
            </a:schemeClr>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0000"/>
                </a:solidFill>
              </a:rPr>
              <a:t>Primary</a:t>
            </a:r>
          </a:p>
        </p:txBody>
      </p:sp>
      <p:sp>
        <p:nvSpPr>
          <p:cNvPr id="15" name="Rectangle 14"/>
          <p:cNvSpPr/>
          <p:nvPr/>
        </p:nvSpPr>
        <p:spPr>
          <a:xfrm>
            <a:off x="201575" y="5464878"/>
            <a:ext cx="2560320" cy="365760"/>
          </a:xfrm>
          <a:prstGeom prst="rect">
            <a:avLst/>
          </a:prstGeom>
          <a:solidFill>
            <a:schemeClr val="bg1">
              <a:lumMod val="95000"/>
            </a:schemeClr>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SPL</a:t>
            </a:r>
            <a:endParaRPr lang="en-US" sz="1600" b="1" dirty="0">
              <a:solidFill>
                <a:srgbClr val="000000"/>
              </a:solidFill>
            </a:endParaRPr>
          </a:p>
        </p:txBody>
      </p:sp>
      <p:sp>
        <p:nvSpPr>
          <p:cNvPr id="16" name="Rectangle 15"/>
          <p:cNvSpPr/>
          <p:nvPr/>
        </p:nvSpPr>
        <p:spPr>
          <a:xfrm>
            <a:off x="2834878" y="5473504"/>
            <a:ext cx="3941635" cy="365760"/>
          </a:xfrm>
          <a:prstGeom prst="rect">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US</a:t>
            </a:r>
            <a:endParaRPr lang="en-US" sz="1600" dirty="0">
              <a:solidFill>
                <a:srgbClr val="000000"/>
              </a:solidFill>
            </a:endParaRPr>
          </a:p>
        </p:txBody>
      </p:sp>
      <p:sp>
        <p:nvSpPr>
          <p:cNvPr id="17" name="Rectangle 16"/>
          <p:cNvSpPr/>
          <p:nvPr/>
        </p:nvSpPr>
        <p:spPr>
          <a:xfrm>
            <a:off x="201575" y="5889602"/>
            <a:ext cx="2560320" cy="365760"/>
          </a:xfrm>
          <a:prstGeom prst="rect">
            <a:avLst/>
          </a:prstGeom>
          <a:solidFill>
            <a:schemeClr val="bg1">
              <a:lumMod val="95000"/>
            </a:schemeClr>
          </a:solidFill>
          <a:ln w="9525">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SP</a:t>
            </a:r>
            <a:endParaRPr lang="en-US" sz="1600" b="1" dirty="0">
              <a:solidFill>
                <a:srgbClr val="000000"/>
              </a:solidFill>
            </a:endParaRPr>
          </a:p>
        </p:txBody>
      </p:sp>
      <p:sp>
        <p:nvSpPr>
          <p:cNvPr id="18" name="Rectangle 17"/>
          <p:cNvSpPr/>
          <p:nvPr/>
        </p:nvSpPr>
        <p:spPr>
          <a:xfrm>
            <a:off x="2834878" y="5875495"/>
            <a:ext cx="3941635" cy="365760"/>
          </a:xfrm>
          <a:prstGeom prst="rect">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India</a:t>
            </a:r>
            <a:endParaRPr lang="en-US" sz="1600" dirty="0">
              <a:solidFill>
                <a:srgbClr val="000000"/>
              </a:solidFill>
            </a:endParaRPr>
          </a:p>
        </p:txBody>
      </p:sp>
      <p:sp>
        <p:nvSpPr>
          <p:cNvPr id="31" name="Rectangle 30"/>
          <p:cNvSpPr/>
          <p:nvPr/>
        </p:nvSpPr>
        <p:spPr>
          <a:xfrm>
            <a:off x="6852971" y="5063400"/>
            <a:ext cx="4909548" cy="365760"/>
          </a:xfrm>
          <a:prstGeom prst="rect">
            <a:avLst/>
          </a:prstGeom>
          <a:solidFill>
            <a:schemeClr val="bg1">
              <a:lumMod val="95000"/>
            </a:schemeClr>
          </a:solidFill>
          <a:ln w="9525">
            <a:solidFill>
              <a:srgbClr val="CDC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0000"/>
                </a:solidFill>
              </a:rPr>
              <a:t>Secondary</a:t>
            </a:r>
          </a:p>
        </p:txBody>
      </p:sp>
      <p:sp>
        <p:nvSpPr>
          <p:cNvPr id="32" name="Rectangle 31"/>
          <p:cNvSpPr/>
          <p:nvPr/>
        </p:nvSpPr>
        <p:spPr>
          <a:xfrm>
            <a:off x="6852971" y="5487359"/>
            <a:ext cx="4921612" cy="365760"/>
          </a:xfrm>
          <a:prstGeom prst="rect">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India</a:t>
            </a:r>
            <a:endParaRPr lang="en-US" sz="1600" dirty="0">
              <a:solidFill>
                <a:srgbClr val="000000"/>
              </a:solidFill>
            </a:endParaRPr>
          </a:p>
        </p:txBody>
      </p:sp>
      <p:sp>
        <p:nvSpPr>
          <p:cNvPr id="33" name="Rectangle 32"/>
          <p:cNvSpPr/>
          <p:nvPr/>
        </p:nvSpPr>
        <p:spPr>
          <a:xfrm>
            <a:off x="6852971" y="5911318"/>
            <a:ext cx="4921612" cy="365760"/>
          </a:xfrm>
          <a:prstGeom prst="rect">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China</a:t>
            </a:r>
            <a:endParaRPr lang="en-US" sz="1600" dirty="0">
              <a:solidFill>
                <a:srgbClr val="000000"/>
              </a:solidFill>
            </a:endParaRPr>
          </a:p>
        </p:txBody>
      </p:sp>
    </p:spTree>
    <p:extLst>
      <p:ext uri="{BB962C8B-B14F-4D97-AF65-F5344CB8AC3E}">
        <p14:creationId xmlns:p14="http://schemas.microsoft.com/office/powerpoint/2010/main" val="870934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7985" y="109399"/>
            <a:ext cx="9012712" cy="523220"/>
          </a:xfrm>
          <a:prstGeom prst="rect">
            <a:avLst/>
          </a:prstGeom>
          <a:noFill/>
        </p:spPr>
        <p:txBody>
          <a:bodyPr vert="horz" wrap="square" lIns="68580" tIns="34290" rIns="68580" bIns="34290" rtlCol="0" anchor="ctr">
            <a:normAutofit/>
          </a:bodyPr>
          <a:lstStyle>
            <a:lvl1pPr defTabSz="914377">
              <a:spcBef>
                <a:spcPct val="0"/>
              </a:spcBef>
              <a:buNone/>
              <a:defRPr sz="2800">
                <a:latin typeface="+mj-lt"/>
                <a:ea typeface="+mj-ea"/>
                <a:cs typeface="Arial" pitchFamily="34" charset="0"/>
              </a:defRPr>
            </a:lvl1pPr>
          </a:lstStyle>
          <a:p>
            <a:r>
              <a:rPr lang="en-US" dirty="0"/>
              <a:t>Resourcing Challenges, Mitigation &amp; Highlights</a:t>
            </a:r>
          </a:p>
        </p:txBody>
      </p:sp>
      <p:sp>
        <p:nvSpPr>
          <p:cNvPr id="20" name="TextBox 19"/>
          <p:cNvSpPr txBox="1"/>
          <p:nvPr/>
        </p:nvSpPr>
        <p:spPr>
          <a:xfrm>
            <a:off x="2605312" y="1223392"/>
            <a:ext cx="2467471" cy="1384995"/>
          </a:xfrm>
          <a:prstGeom prst="rect">
            <a:avLst/>
          </a:prstGeom>
          <a:noFill/>
          <a:ln>
            <a:solidFill>
              <a:schemeClr val="accent1"/>
            </a:solidFill>
          </a:ln>
        </p:spPr>
        <p:txBody>
          <a:bodyPr wrap="square" rtlCol="0">
            <a:spAutoFit/>
          </a:bodyPr>
          <a:lstStyle/>
          <a:p>
            <a:r>
              <a:rPr lang="en-US" sz="1400" dirty="0" smtClean="0">
                <a:solidFill>
                  <a:srgbClr val="FF0000"/>
                </a:solidFill>
              </a:rPr>
              <a:t>Availability of Lateral </a:t>
            </a:r>
            <a:r>
              <a:rPr lang="en-US" sz="1400" dirty="0" smtClean="0"/>
              <a:t>resources  - in India</a:t>
            </a:r>
          </a:p>
          <a:p>
            <a:r>
              <a:rPr lang="en-US" sz="1400" dirty="0" smtClean="0">
                <a:solidFill>
                  <a:srgbClr val="FF0000"/>
                </a:solidFill>
              </a:rPr>
              <a:t>Volume Scalability</a:t>
            </a:r>
            <a:r>
              <a:rPr lang="en-US" sz="1400" dirty="0" smtClean="0"/>
              <a:t> of statistical programmers</a:t>
            </a:r>
          </a:p>
          <a:p>
            <a:r>
              <a:rPr lang="en-US" sz="1400" dirty="0" smtClean="0"/>
              <a:t>Buffer pool readiness</a:t>
            </a:r>
          </a:p>
          <a:p>
            <a:r>
              <a:rPr lang="en-US" sz="1400" dirty="0" smtClean="0"/>
              <a:t>Experienced seed pool</a:t>
            </a:r>
          </a:p>
        </p:txBody>
      </p:sp>
      <p:sp>
        <p:nvSpPr>
          <p:cNvPr id="21" name="TextBox 20"/>
          <p:cNvSpPr txBox="1"/>
          <p:nvPr/>
        </p:nvSpPr>
        <p:spPr>
          <a:xfrm>
            <a:off x="5212935" y="1223392"/>
            <a:ext cx="3346296" cy="1384995"/>
          </a:xfrm>
          <a:prstGeom prst="rect">
            <a:avLst/>
          </a:prstGeom>
          <a:noFill/>
          <a:ln>
            <a:solidFill>
              <a:schemeClr val="accent1"/>
            </a:solidFill>
          </a:ln>
        </p:spPr>
        <p:txBody>
          <a:bodyPr wrap="square" rtlCol="0">
            <a:spAutoFit/>
          </a:bodyPr>
          <a:lstStyle/>
          <a:p>
            <a:r>
              <a:rPr lang="en-US" sz="1400" dirty="0" smtClean="0">
                <a:solidFill>
                  <a:srgbClr val="55A51C"/>
                </a:solidFill>
              </a:rPr>
              <a:t>Multi geo model </a:t>
            </a:r>
            <a:r>
              <a:rPr lang="en-US" sz="1400" dirty="0" smtClean="0"/>
              <a:t>for lateral resource presence  – US , UK</a:t>
            </a:r>
          </a:p>
          <a:p>
            <a:r>
              <a:rPr lang="en-US" sz="1400" dirty="0" smtClean="0">
                <a:solidFill>
                  <a:srgbClr val="55A51C"/>
                </a:solidFill>
              </a:rPr>
              <a:t>Academic Associate Talent acquisition </a:t>
            </a:r>
            <a:r>
              <a:rPr lang="en-US" sz="1400" dirty="0" smtClean="0"/>
              <a:t>– college &amp; Institution </a:t>
            </a:r>
            <a:r>
              <a:rPr lang="en-US" sz="1400" dirty="0" smtClean="0"/>
              <a:t>Partners </a:t>
            </a:r>
            <a:r>
              <a:rPr lang="en-US" sz="1400" dirty="0" smtClean="0"/>
              <a:t>, employees</a:t>
            </a:r>
          </a:p>
          <a:p>
            <a:r>
              <a:rPr lang="en-US" sz="1400" dirty="0" smtClean="0"/>
              <a:t>5% additional resources for automation</a:t>
            </a:r>
          </a:p>
          <a:p>
            <a:r>
              <a:rPr lang="en-US" sz="1400" dirty="0"/>
              <a:t>Leveraging existing </a:t>
            </a:r>
            <a:r>
              <a:rPr lang="en-US" sz="1400" dirty="0" smtClean="0"/>
              <a:t>TCS talent pool</a:t>
            </a:r>
          </a:p>
        </p:txBody>
      </p:sp>
      <p:sp>
        <p:nvSpPr>
          <p:cNvPr id="22" name="TextBox 21"/>
          <p:cNvSpPr txBox="1"/>
          <p:nvPr/>
        </p:nvSpPr>
        <p:spPr>
          <a:xfrm>
            <a:off x="373080" y="807728"/>
            <a:ext cx="2088045" cy="369332"/>
          </a:xfrm>
          <a:prstGeom prst="rect">
            <a:avLst/>
          </a:prstGeom>
          <a:solidFill>
            <a:srgbClr val="FDC577"/>
          </a:solidFill>
          <a:ln>
            <a:solidFill>
              <a:schemeClr val="accent1"/>
            </a:solidFill>
          </a:ln>
        </p:spPr>
        <p:txBody>
          <a:bodyPr wrap="square" rtlCol="0">
            <a:spAutoFit/>
          </a:bodyPr>
          <a:lstStyle/>
          <a:p>
            <a:pPr algn="ctr"/>
            <a:r>
              <a:rPr lang="en-US" b="1" dirty="0"/>
              <a:t>B</a:t>
            </a:r>
            <a:r>
              <a:rPr lang="en-US" b="1" dirty="0" smtClean="0"/>
              <a:t>usiness Area</a:t>
            </a:r>
            <a:endParaRPr lang="en-US" b="1" dirty="0"/>
          </a:p>
        </p:txBody>
      </p:sp>
      <p:sp>
        <p:nvSpPr>
          <p:cNvPr id="23" name="TextBox 22"/>
          <p:cNvSpPr txBox="1"/>
          <p:nvPr/>
        </p:nvSpPr>
        <p:spPr>
          <a:xfrm>
            <a:off x="2603862" y="803684"/>
            <a:ext cx="2468922" cy="373376"/>
          </a:xfrm>
          <a:prstGeom prst="rect">
            <a:avLst/>
          </a:prstGeom>
          <a:solidFill>
            <a:srgbClr val="98B4E6"/>
          </a:solidFill>
          <a:ln>
            <a:solidFill>
              <a:schemeClr val="accent1"/>
            </a:solidFill>
          </a:ln>
        </p:spPr>
        <p:txBody>
          <a:bodyPr wrap="square" rtlCol="0">
            <a:spAutoFit/>
          </a:bodyPr>
          <a:lstStyle/>
          <a:p>
            <a:pPr algn="ctr"/>
            <a:r>
              <a:rPr lang="en-US" b="1" dirty="0" smtClean="0"/>
              <a:t>Challenges</a:t>
            </a:r>
            <a:endParaRPr lang="en-US" b="1" dirty="0"/>
          </a:p>
        </p:txBody>
      </p:sp>
      <p:sp>
        <p:nvSpPr>
          <p:cNvPr id="24" name="TextBox 23"/>
          <p:cNvSpPr txBox="1"/>
          <p:nvPr/>
        </p:nvSpPr>
        <p:spPr>
          <a:xfrm>
            <a:off x="5209080" y="791989"/>
            <a:ext cx="3350152" cy="366246"/>
          </a:xfrm>
          <a:prstGeom prst="rect">
            <a:avLst/>
          </a:prstGeom>
          <a:solidFill>
            <a:srgbClr val="98B4E6"/>
          </a:solidFill>
          <a:ln>
            <a:solidFill>
              <a:schemeClr val="accent1"/>
            </a:solidFill>
          </a:ln>
        </p:spPr>
        <p:txBody>
          <a:bodyPr wrap="square" rtlCol="0">
            <a:spAutoFit/>
          </a:bodyPr>
          <a:lstStyle/>
          <a:p>
            <a:pPr algn="ctr"/>
            <a:r>
              <a:rPr lang="en-US" b="1" dirty="0" smtClean="0"/>
              <a:t>Mitigation</a:t>
            </a:r>
            <a:endParaRPr lang="en-US" b="1" dirty="0"/>
          </a:p>
        </p:txBody>
      </p:sp>
      <p:sp>
        <p:nvSpPr>
          <p:cNvPr id="25" name="TextBox 24"/>
          <p:cNvSpPr txBox="1"/>
          <p:nvPr/>
        </p:nvSpPr>
        <p:spPr>
          <a:xfrm>
            <a:off x="8741972" y="2742942"/>
            <a:ext cx="3281518" cy="1169551"/>
          </a:xfrm>
          <a:prstGeom prst="rect">
            <a:avLst/>
          </a:prstGeom>
          <a:noFill/>
          <a:ln>
            <a:solidFill>
              <a:schemeClr val="accent1"/>
            </a:solidFill>
          </a:ln>
        </p:spPr>
        <p:txBody>
          <a:bodyPr wrap="square" rtlCol="0">
            <a:spAutoFit/>
          </a:bodyPr>
          <a:lstStyle/>
          <a:p>
            <a:r>
              <a:rPr lang="en-US" sz="1400" dirty="0" smtClean="0"/>
              <a:t>Domain  trained fresher's deployed at </a:t>
            </a:r>
            <a:r>
              <a:rPr lang="en-US" sz="1400" b="1" dirty="0" smtClean="0">
                <a:solidFill>
                  <a:srgbClr val="4E84C4"/>
                </a:solidFill>
              </a:rPr>
              <a:t>E2 competency within TAT of 6 months </a:t>
            </a:r>
            <a:r>
              <a:rPr lang="en-US" sz="1400" dirty="0" smtClean="0"/>
              <a:t>for TLF activity</a:t>
            </a:r>
          </a:p>
          <a:p>
            <a:endParaRPr lang="en-US" sz="1400" dirty="0"/>
          </a:p>
          <a:p>
            <a:endParaRPr lang="en-US" sz="1400" dirty="0"/>
          </a:p>
        </p:txBody>
      </p:sp>
      <p:sp>
        <p:nvSpPr>
          <p:cNvPr id="26" name="TextBox 25"/>
          <p:cNvSpPr txBox="1"/>
          <p:nvPr/>
        </p:nvSpPr>
        <p:spPr>
          <a:xfrm>
            <a:off x="8725467" y="784805"/>
            <a:ext cx="3298023" cy="376516"/>
          </a:xfrm>
          <a:prstGeom prst="rect">
            <a:avLst/>
          </a:prstGeom>
          <a:solidFill>
            <a:srgbClr val="98B4E6"/>
          </a:solidFill>
          <a:ln>
            <a:solidFill>
              <a:schemeClr val="accent1"/>
            </a:solidFill>
          </a:ln>
        </p:spPr>
        <p:txBody>
          <a:bodyPr wrap="square" rtlCol="0">
            <a:spAutoFit/>
          </a:bodyPr>
          <a:lstStyle/>
          <a:p>
            <a:pPr algn="ctr"/>
            <a:r>
              <a:rPr lang="en-US" b="1" dirty="0" smtClean="0"/>
              <a:t>Highlights</a:t>
            </a:r>
            <a:endParaRPr lang="en-US" b="1" dirty="0"/>
          </a:p>
        </p:txBody>
      </p:sp>
      <p:sp>
        <p:nvSpPr>
          <p:cNvPr id="27" name="TextBox 26"/>
          <p:cNvSpPr txBox="1"/>
          <p:nvPr/>
        </p:nvSpPr>
        <p:spPr>
          <a:xfrm>
            <a:off x="5217092" y="2749292"/>
            <a:ext cx="3337982" cy="1169551"/>
          </a:xfrm>
          <a:prstGeom prst="rect">
            <a:avLst/>
          </a:prstGeom>
          <a:noFill/>
          <a:ln>
            <a:solidFill>
              <a:schemeClr val="accent1"/>
            </a:solidFill>
          </a:ln>
        </p:spPr>
        <p:txBody>
          <a:bodyPr wrap="square" rtlCol="0">
            <a:spAutoFit/>
          </a:bodyPr>
          <a:lstStyle/>
          <a:p>
            <a:r>
              <a:rPr lang="en-US" sz="1400" dirty="0"/>
              <a:t>Leveraging existing </a:t>
            </a:r>
            <a:r>
              <a:rPr lang="en-US" sz="1400" b="1" dirty="0">
                <a:solidFill>
                  <a:srgbClr val="55A51C"/>
                </a:solidFill>
              </a:rPr>
              <a:t>talent pool–seed team</a:t>
            </a:r>
          </a:p>
          <a:p>
            <a:r>
              <a:rPr lang="en-US" sz="1400" dirty="0" smtClean="0"/>
              <a:t>TCS </a:t>
            </a:r>
            <a:r>
              <a:rPr lang="en-US" sz="1400" b="1" dirty="0">
                <a:solidFill>
                  <a:srgbClr val="55A51C"/>
                </a:solidFill>
              </a:rPr>
              <a:t>in-house training </a:t>
            </a:r>
            <a:r>
              <a:rPr lang="en-US" sz="1400" dirty="0" smtClean="0"/>
              <a:t>model for fresher's</a:t>
            </a:r>
          </a:p>
          <a:p>
            <a:r>
              <a:rPr lang="en-US" sz="1400" b="1" dirty="0">
                <a:solidFill>
                  <a:srgbClr val="55A51C"/>
                </a:solidFill>
              </a:rPr>
              <a:t>Customized training </a:t>
            </a:r>
            <a:r>
              <a:rPr lang="en-US" sz="1400" dirty="0" smtClean="0"/>
              <a:t>modules for Non pharma experienced lateral statisticians</a:t>
            </a:r>
          </a:p>
          <a:p>
            <a:endParaRPr lang="en-US" sz="1400" dirty="0" smtClean="0"/>
          </a:p>
        </p:txBody>
      </p:sp>
      <p:sp>
        <p:nvSpPr>
          <p:cNvPr id="28" name="TextBox 27"/>
          <p:cNvSpPr txBox="1"/>
          <p:nvPr/>
        </p:nvSpPr>
        <p:spPr>
          <a:xfrm>
            <a:off x="8725467" y="1218484"/>
            <a:ext cx="3298023" cy="1384995"/>
          </a:xfrm>
          <a:prstGeom prst="rect">
            <a:avLst/>
          </a:prstGeom>
          <a:noFill/>
          <a:ln>
            <a:solidFill>
              <a:schemeClr val="accent1"/>
            </a:solidFill>
          </a:ln>
        </p:spPr>
        <p:txBody>
          <a:bodyPr wrap="square" rtlCol="0">
            <a:spAutoFit/>
          </a:bodyPr>
          <a:lstStyle/>
          <a:p>
            <a:r>
              <a:rPr lang="en-US" sz="1400" dirty="0" smtClean="0">
                <a:solidFill>
                  <a:srgbClr val="0070C0"/>
                </a:solidFill>
              </a:rPr>
              <a:t>Ramped 50% </a:t>
            </a:r>
            <a:r>
              <a:rPr lang="en-US" sz="1400" dirty="0" smtClean="0"/>
              <a:t>of project team size within a </a:t>
            </a:r>
            <a:r>
              <a:rPr lang="en-US" sz="1400" dirty="0" smtClean="0">
                <a:solidFill>
                  <a:srgbClr val="0070C0"/>
                </a:solidFill>
              </a:rPr>
              <a:t>TAT </a:t>
            </a:r>
            <a:r>
              <a:rPr lang="en-US" sz="1400" b="1" dirty="0" smtClean="0">
                <a:solidFill>
                  <a:srgbClr val="0070C0"/>
                </a:solidFill>
              </a:rPr>
              <a:t>of</a:t>
            </a:r>
            <a:r>
              <a:rPr lang="en-US" sz="1400" dirty="0" smtClean="0">
                <a:solidFill>
                  <a:srgbClr val="0070C0"/>
                </a:solidFill>
              </a:rPr>
              <a:t>  4 months </a:t>
            </a:r>
          </a:p>
          <a:p>
            <a:r>
              <a:rPr lang="en-US" sz="1400" dirty="0" smtClean="0"/>
              <a:t>Hired 60% (250 associates) of the demand - </a:t>
            </a:r>
            <a:r>
              <a:rPr lang="en-US" sz="1400" b="1" dirty="0" smtClean="0">
                <a:solidFill>
                  <a:srgbClr val="0070C0"/>
                </a:solidFill>
              </a:rPr>
              <a:t>college connect programs </a:t>
            </a:r>
          </a:p>
          <a:p>
            <a:r>
              <a:rPr lang="en-US" sz="1400" dirty="0"/>
              <a:t>Strong </a:t>
            </a:r>
            <a:r>
              <a:rPr lang="en-US" sz="1400" dirty="0">
                <a:solidFill>
                  <a:srgbClr val="0070C0"/>
                </a:solidFill>
              </a:rPr>
              <a:t>Connect</a:t>
            </a:r>
            <a:r>
              <a:rPr lang="en-US" sz="1400" dirty="0"/>
              <a:t> establishment with </a:t>
            </a:r>
            <a:r>
              <a:rPr lang="en-US" sz="1400" dirty="0">
                <a:solidFill>
                  <a:srgbClr val="0070C0"/>
                </a:solidFill>
              </a:rPr>
              <a:t>10 major pharma college </a:t>
            </a:r>
            <a:r>
              <a:rPr lang="en-US" sz="1400" dirty="0"/>
              <a:t>and </a:t>
            </a:r>
            <a:r>
              <a:rPr lang="en-US" sz="1400" dirty="0" smtClean="0"/>
              <a:t>institutions</a:t>
            </a:r>
          </a:p>
        </p:txBody>
      </p:sp>
      <p:sp>
        <p:nvSpPr>
          <p:cNvPr id="30" name="TextBox 29"/>
          <p:cNvSpPr txBox="1"/>
          <p:nvPr/>
        </p:nvSpPr>
        <p:spPr>
          <a:xfrm>
            <a:off x="2631395" y="2755642"/>
            <a:ext cx="2441387" cy="1169551"/>
          </a:xfrm>
          <a:prstGeom prst="rect">
            <a:avLst/>
          </a:prstGeom>
          <a:noFill/>
          <a:ln>
            <a:solidFill>
              <a:schemeClr val="accent1"/>
            </a:solidFill>
          </a:ln>
        </p:spPr>
        <p:txBody>
          <a:bodyPr wrap="square" rtlCol="0">
            <a:spAutoFit/>
          </a:bodyPr>
          <a:lstStyle/>
          <a:p>
            <a:r>
              <a:rPr lang="en-US" sz="1400" dirty="0">
                <a:solidFill>
                  <a:srgbClr val="FF0000"/>
                </a:solidFill>
              </a:rPr>
              <a:t>Training institution availability </a:t>
            </a:r>
            <a:r>
              <a:rPr lang="en-US" sz="1400" dirty="0" smtClean="0"/>
              <a:t>for </a:t>
            </a:r>
            <a:r>
              <a:rPr lang="en-US" sz="1400" dirty="0" err="1" smtClean="0"/>
              <a:t>BnSP</a:t>
            </a:r>
            <a:endParaRPr lang="en-US" sz="1400" dirty="0" smtClean="0"/>
          </a:p>
          <a:p>
            <a:r>
              <a:rPr lang="en-US" sz="1400" dirty="0">
                <a:solidFill>
                  <a:srgbClr val="FF0000"/>
                </a:solidFill>
              </a:rPr>
              <a:t>Competency</a:t>
            </a:r>
            <a:r>
              <a:rPr lang="en-US" sz="1400" dirty="0" smtClean="0"/>
              <a:t> of  Non-Pharma lateral resources</a:t>
            </a:r>
          </a:p>
          <a:p>
            <a:endParaRPr lang="en-US" sz="1400" dirty="0" smtClean="0"/>
          </a:p>
        </p:txBody>
      </p:sp>
      <p:sp>
        <p:nvSpPr>
          <p:cNvPr id="31" name="TextBox 30"/>
          <p:cNvSpPr txBox="1"/>
          <p:nvPr/>
        </p:nvSpPr>
        <p:spPr>
          <a:xfrm>
            <a:off x="5209079" y="4048493"/>
            <a:ext cx="3346296" cy="1384995"/>
          </a:xfrm>
          <a:prstGeom prst="rect">
            <a:avLst/>
          </a:prstGeom>
          <a:noFill/>
          <a:ln>
            <a:solidFill>
              <a:schemeClr val="accent1"/>
            </a:solidFill>
          </a:ln>
        </p:spPr>
        <p:txBody>
          <a:bodyPr wrap="square" rtlCol="0">
            <a:spAutoFit/>
          </a:bodyPr>
          <a:lstStyle/>
          <a:p>
            <a:r>
              <a:rPr lang="en-US" sz="1400" dirty="0" smtClean="0"/>
              <a:t>Opportunity for </a:t>
            </a:r>
            <a:r>
              <a:rPr lang="en-US" sz="1400" b="1" dirty="0">
                <a:solidFill>
                  <a:srgbClr val="55A51C"/>
                </a:solidFill>
              </a:rPr>
              <a:t>academic advancements</a:t>
            </a:r>
          </a:p>
          <a:p>
            <a:r>
              <a:rPr lang="en-US" sz="1400" dirty="0" smtClean="0"/>
              <a:t>Align promotion and </a:t>
            </a:r>
            <a:r>
              <a:rPr lang="en-US" sz="1400" b="1" dirty="0">
                <a:solidFill>
                  <a:srgbClr val="55A51C"/>
                </a:solidFill>
              </a:rPr>
              <a:t>growth criteria to independent contribution</a:t>
            </a:r>
          </a:p>
          <a:p>
            <a:r>
              <a:rPr lang="en-US" sz="1400" b="1" dirty="0">
                <a:solidFill>
                  <a:srgbClr val="55A51C"/>
                </a:solidFill>
              </a:rPr>
              <a:t>Career progression </a:t>
            </a:r>
            <a:r>
              <a:rPr lang="en-US" sz="1400" dirty="0" smtClean="0"/>
              <a:t>with end to end activities over a 5 year tenure</a:t>
            </a:r>
          </a:p>
          <a:p>
            <a:endParaRPr lang="en-US" sz="1400" dirty="0"/>
          </a:p>
        </p:txBody>
      </p:sp>
      <p:sp>
        <p:nvSpPr>
          <p:cNvPr id="33" name="TextBox 32"/>
          <p:cNvSpPr txBox="1"/>
          <p:nvPr/>
        </p:nvSpPr>
        <p:spPr>
          <a:xfrm>
            <a:off x="2649227" y="4061198"/>
            <a:ext cx="2423556" cy="1384995"/>
          </a:xfrm>
          <a:prstGeom prst="rect">
            <a:avLst/>
          </a:prstGeom>
          <a:noFill/>
          <a:ln>
            <a:solidFill>
              <a:schemeClr val="accent1"/>
            </a:solidFill>
          </a:ln>
        </p:spPr>
        <p:txBody>
          <a:bodyPr wrap="square" rtlCol="0">
            <a:spAutoFit/>
          </a:bodyPr>
          <a:lstStyle/>
          <a:p>
            <a:r>
              <a:rPr lang="en-US" sz="1400" dirty="0" smtClean="0"/>
              <a:t>Industry Average tenure of lateral programmers = &lt;</a:t>
            </a:r>
            <a:r>
              <a:rPr lang="en-US" sz="1400" dirty="0" smtClean="0">
                <a:solidFill>
                  <a:srgbClr val="FF7C80"/>
                </a:solidFill>
              </a:rPr>
              <a:t>4 years  </a:t>
            </a:r>
          </a:p>
          <a:p>
            <a:r>
              <a:rPr lang="en-US" sz="1400" dirty="0" smtClean="0"/>
              <a:t>Industry Average tenure of fresher SAS Programmer = </a:t>
            </a:r>
            <a:r>
              <a:rPr lang="en-US" sz="1400" b="1" dirty="0" smtClean="0">
                <a:solidFill>
                  <a:srgbClr val="FF7C80"/>
                </a:solidFill>
              </a:rPr>
              <a:t>1.8 to 2 years</a:t>
            </a:r>
          </a:p>
        </p:txBody>
      </p:sp>
      <p:sp>
        <p:nvSpPr>
          <p:cNvPr id="34" name="TextBox 33"/>
          <p:cNvSpPr txBox="1"/>
          <p:nvPr/>
        </p:nvSpPr>
        <p:spPr>
          <a:xfrm>
            <a:off x="8741972" y="4048494"/>
            <a:ext cx="3281518" cy="1384995"/>
          </a:xfrm>
          <a:prstGeom prst="rect">
            <a:avLst/>
          </a:prstGeom>
          <a:noFill/>
          <a:ln>
            <a:solidFill>
              <a:schemeClr val="accent1"/>
            </a:solidFill>
          </a:ln>
        </p:spPr>
        <p:txBody>
          <a:bodyPr wrap="square" rtlCol="0">
            <a:spAutoFit/>
          </a:bodyPr>
          <a:lstStyle/>
          <a:p>
            <a:r>
              <a:rPr lang="en-US" sz="1400" dirty="0" smtClean="0"/>
              <a:t>30% of Programmer's with a  tenure of &gt;5 years</a:t>
            </a:r>
          </a:p>
          <a:p>
            <a:r>
              <a:rPr lang="en-US" sz="1400" dirty="0" smtClean="0"/>
              <a:t>TCS tenure </a:t>
            </a:r>
            <a:r>
              <a:rPr lang="en-US" sz="1400" dirty="0" err="1" smtClean="0"/>
              <a:t>Avg</a:t>
            </a:r>
            <a:r>
              <a:rPr lang="en-US" sz="1400" dirty="0" smtClean="0"/>
              <a:t> for lateral and fresher </a:t>
            </a:r>
            <a:r>
              <a:rPr lang="en-US" sz="1400" b="1" dirty="0" smtClean="0">
                <a:solidFill>
                  <a:srgbClr val="4E84C4"/>
                </a:solidFill>
              </a:rPr>
              <a:t>at 4 and 2.5 years </a:t>
            </a:r>
            <a:r>
              <a:rPr lang="en-US" sz="1400" b="1" dirty="0" smtClean="0"/>
              <a:t>r</a:t>
            </a:r>
            <a:r>
              <a:rPr lang="en-US" sz="1400" dirty="0" smtClean="0"/>
              <a:t>espectively</a:t>
            </a:r>
          </a:p>
          <a:p>
            <a:endParaRPr lang="en-US" sz="1400" dirty="0" smtClean="0"/>
          </a:p>
          <a:p>
            <a:endParaRPr lang="en-US" sz="1400" dirty="0"/>
          </a:p>
        </p:txBody>
      </p:sp>
      <p:sp>
        <p:nvSpPr>
          <p:cNvPr id="2" name="Right Arrow Callout 1"/>
          <p:cNvSpPr/>
          <p:nvPr/>
        </p:nvSpPr>
        <p:spPr>
          <a:xfrm>
            <a:off x="384825" y="1218484"/>
            <a:ext cx="2219036" cy="1389903"/>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Hiring</a:t>
            </a:r>
            <a:endParaRPr lang="en-US" sz="2400" b="1" dirty="0">
              <a:solidFill>
                <a:schemeClr val="tx1"/>
              </a:solidFill>
            </a:endParaRPr>
          </a:p>
        </p:txBody>
      </p:sp>
      <p:sp>
        <p:nvSpPr>
          <p:cNvPr id="37" name="Right Arrow Callout 36"/>
          <p:cNvSpPr/>
          <p:nvPr/>
        </p:nvSpPr>
        <p:spPr>
          <a:xfrm>
            <a:off x="387097" y="2708388"/>
            <a:ext cx="2219036" cy="1216805"/>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Training</a:t>
            </a:r>
            <a:endParaRPr lang="en-US" sz="2400" b="1" dirty="0">
              <a:solidFill>
                <a:schemeClr val="tx1"/>
              </a:solidFill>
            </a:endParaRPr>
          </a:p>
        </p:txBody>
      </p:sp>
      <p:sp>
        <p:nvSpPr>
          <p:cNvPr id="38" name="Right Arrow Callout 37"/>
          <p:cNvSpPr/>
          <p:nvPr/>
        </p:nvSpPr>
        <p:spPr>
          <a:xfrm>
            <a:off x="389369" y="4048164"/>
            <a:ext cx="2219036" cy="1398029"/>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Retention</a:t>
            </a:r>
            <a:endParaRPr lang="en-US" sz="2400" b="1" dirty="0">
              <a:solidFill>
                <a:schemeClr val="tx1"/>
              </a:solidFill>
            </a:endParaRPr>
          </a:p>
        </p:txBody>
      </p:sp>
      <p:sp>
        <p:nvSpPr>
          <p:cNvPr id="39" name="Pentagon 38"/>
          <p:cNvSpPr/>
          <p:nvPr/>
        </p:nvSpPr>
        <p:spPr>
          <a:xfrm>
            <a:off x="452853" y="5768505"/>
            <a:ext cx="2320120" cy="898423"/>
          </a:xfrm>
          <a:prstGeom prst="homePlat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Key Factors</a:t>
            </a:r>
            <a:endParaRPr lang="en-US" b="1" dirty="0"/>
          </a:p>
        </p:txBody>
      </p:sp>
      <p:sp>
        <p:nvSpPr>
          <p:cNvPr id="40" name="Rectangle 39"/>
          <p:cNvSpPr/>
          <p:nvPr/>
        </p:nvSpPr>
        <p:spPr>
          <a:xfrm>
            <a:off x="2800038" y="5775293"/>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Seed Team – Pfizer Expertise</a:t>
            </a:r>
            <a:endParaRPr lang="en-US" sz="1400" b="1" dirty="0">
              <a:solidFill>
                <a:schemeClr val="tx1"/>
              </a:solidFill>
            </a:endParaRPr>
          </a:p>
        </p:txBody>
      </p:sp>
      <p:sp>
        <p:nvSpPr>
          <p:cNvPr id="41" name="Rectangle 40"/>
          <p:cNvSpPr/>
          <p:nvPr/>
        </p:nvSpPr>
        <p:spPr>
          <a:xfrm>
            <a:off x="4617494" y="5763917"/>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10% Pool -  Dedicated Trainers, SMEs and buffers</a:t>
            </a:r>
            <a:endParaRPr lang="en-US" sz="1400" b="1" dirty="0">
              <a:solidFill>
                <a:schemeClr val="tx1"/>
              </a:solidFill>
            </a:endParaRPr>
          </a:p>
        </p:txBody>
      </p:sp>
      <p:sp>
        <p:nvSpPr>
          <p:cNvPr id="42" name="Rectangle 41"/>
          <p:cNvSpPr/>
          <p:nvPr/>
        </p:nvSpPr>
        <p:spPr>
          <a:xfrm>
            <a:off x="8209190" y="5752541"/>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Expertise in ramping up teams for SPA projects</a:t>
            </a:r>
            <a:endParaRPr lang="en-US" sz="1400" b="1" dirty="0">
              <a:solidFill>
                <a:schemeClr val="tx1"/>
              </a:solidFill>
            </a:endParaRPr>
          </a:p>
        </p:txBody>
      </p:sp>
      <p:sp>
        <p:nvSpPr>
          <p:cNvPr id="43" name="Rectangle 42"/>
          <p:cNvSpPr/>
          <p:nvPr/>
        </p:nvSpPr>
        <p:spPr>
          <a:xfrm>
            <a:off x="6407654" y="5766189"/>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Ramped Up 150+ associates in last 4 years </a:t>
            </a:r>
            <a:r>
              <a:rPr lang="en-US" sz="1400" b="1" dirty="0" smtClean="0">
                <a:solidFill>
                  <a:schemeClr val="tx1"/>
                </a:solidFill>
              </a:rPr>
              <a:t>via </a:t>
            </a:r>
            <a:r>
              <a:rPr lang="en-US" sz="1400" b="1" dirty="0" smtClean="0">
                <a:solidFill>
                  <a:schemeClr val="tx1"/>
                </a:solidFill>
              </a:rPr>
              <a:t>Academic Interface Program</a:t>
            </a:r>
            <a:endParaRPr lang="en-US" sz="1400" b="1" dirty="0">
              <a:solidFill>
                <a:schemeClr val="tx1"/>
              </a:solidFill>
            </a:endParaRPr>
          </a:p>
        </p:txBody>
      </p:sp>
      <p:sp>
        <p:nvSpPr>
          <p:cNvPr id="44" name="Rectangle 43"/>
          <p:cNvSpPr/>
          <p:nvPr/>
        </p:nvSpPr>
        <p:spPr>
          <a:xfrm>
            <a:off x="9999350" y="5741165"/>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Train the Trainer – Minimal / No Pfizer Overhead</a:t>
            </a:r>
            <a:endParaRPr lang="en-US" sz="1400" b="1" dirty="0">
              <a:solidFill>
                <a:schemeClr val="tx1"/>
              </a:solidFill>
            </a:endParaRPr>
          </a:p>
        </p:txBody>
      </p:sp>
    </p:spTree>
    <p:extLst>
      <p:ext uri="{BB962C8B-B14F-4D97-AF65-F5344CB8AC3E}">
        <p14:creationId xmlns:p14="http://schemas.microsoft.com/office/powerpoint/2010/main" val="3967248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itle 2"/>
          <p:cNvSpPr>
            <a:spLocks noGrp="1"/>
          </p:cNvSpPr>
          <p:nvPr>
            <p:ph type="title"/>
          </p:nvPr>
        </p:nvSpPr>
        <p:spPr>
          <a:noFill/>
        </p:spPr>
        <p:txBody>
          <a:bodyPr/>
          <a:lstStyle/>
          <a:p>
            <a:r>
              <a:rPr lang="en-US" dirty="0" smtClean="0"/>
              <a:t>Hiring Plan</a:t>
            </a:r>
            <a:endParaRPr lang="en-US" dirty="0"/>
          </a:p>
        </p:txBody>
      </p:sp>
      <p:cxnSp>
        <p:nvCxnSpPr>
          <p:cNvPr id="5" name="Straight Connector 4"/>
          <p:cNvCxnSpPr/>
          <p:nvPr/>
        </p:nvCxnSpPr>
        <p:spPr>
          <a:xfrm flipV="1">
            <a:off x="6146800" y="1025236"/>
            <a:ext cx="0" cy="538941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627610795"/>
              </p:ext>
            </p:extLst>
          </p:nvPr>
        </p:nvGraphicFramePr>
        <p:xfrm>
          <a:off x="193962" y="1356968"/>
          <a:ext cx="5791199" cy="3337560"/>
        </p:xfrm>
        <a:graphic>
          <a:graphicData uri="http://schemas.openxmlformats.org/drawingml/2006/table">
            <a:tbl>
              <a:tblPr firstRow="1" bandRow="1">
                <a:tableStyleId>{7DF18680-E054-41AD-8BC1-D1AEF772440D}</a:tableStyleId>
              </a:tblPr>
              <a:tblGrid>
                <a:gridCol w="1158240"/>
                <a:gridCol w="998616"/>
                <a:gridCol w="969158"/>
                <a:gridCol w="897898"/>
                <a:gridCol w="1767287"/>
              </a:tblGrid>
              <a:tr h="370840">
                <a:tc>
                  <a:txBody>
                    <a:bodyPr/>
                    <a:lstStyle/>
                    <a:p>
                      <a:r>
                        <a:rPr lang="en-US" sz="1400" dirty="0" smtClean="0"/>
                        <a:t>Geo</a:t>
                      </a:r>
                      <a:endParaRPr lang="en-US" sz="1400" dirty="0"/>
                    </a:p>
                  </a:txBody>
                  <a:tcPr/>
                </a:tc>
                <a:tc>
                  <a:txBody>
                    <a:bodyPr/>
                    <a:lstStyle/>
                    <a:p>
                      <a:r>
                        <a:rPr lang="en-US" sz="1400" dirty="0" smtClean="0"/>
                        <a:t>US</a:t>
                      </a:r>
                      <a:endParaRPr lang="en-US" sz="1400" dirty="0"/>
                    </a:p>
                  </a:txBody>
                  <a:tcPr/>
                </a:tc>
                <a:tc>
                  <a:txBody>
                    <a:bodyPr/>
                    <a:lstStyle/>
                    <a:p>
                      <a:r>
                        <a:rPr lang="en-US" sz="1400" dirty="0" smtClean="0"/>
                        <a:t>UK</a:t>
                      </a:r>
                      <a:endParaRPr lang="en-US" sz="1400" dirty="0"/>
                    </a:p>
                  </a:txBody>
                  <a:tcPr/>
                </a:tc>
                <a:tc>
                  <a:txBody>
                    <a:bodyPr/>
                    <a:lstStyle/>
                    <a:p>
                      <a:r>
                        <a:rPr lang="en-US" sz="1400" dirty="0" smtClean="0"/>
                        <a:t>China</a:t>
                      </a:r>
                      <a:endParaRPr lang="en-US" sz="1400" dirty="0"/>
                    </a:p>
                  </a:txBody>
                  <a:tcPr/>
                </a:tc>
                <a:tc>
                  <a:txBody>
                    <a:bodyPr/>
                    <a:lstStyle/>
                    <a:p>
                      <a:r>
                        <a:rPr lang="en-US" sz="1400" dirty="0" smtClean="0"/>
                        <a:t>India</a:t>
                      </a:r>
                      <a:endParaRPr lang="en-US" sz="1400" dirty="0"/>
                    </a:p>
                  </a:txBody>
                  <a:tcPr/>
                </a:tc>
              </a:tr>
              <a:tr h="370840">
                <a:tc>
                  <a:txBody>
                    <a:bodyPr/>
                    <a:lstStyle/>
                    <a:p>
                      <a:pPr algn="l"/>
                      <a:r>
                        <a:rPr lang="en-US" sz="1400" dirty="0" smtClean="0"/>
                        <a:t>FTE Count</a:t>
                      </a:r>
                      <a:endParaRPr lang="en-US" sz="1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smtClean="0"/>
                        <a:t>26  (16%)</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smtClean="0"/>
                        <a:t>9 (6%)</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smtClean="0"/>
                        <a:t>18 (11%)</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smtClean="0"/>
                        <a:t>49 (30.6%)</a:t>
                      </a:r>
                    </a:p>
                  </a:txBody>
                  <a:tcPr/>
                </a:tc>
              </a:tr>
              <a:tr h="370840">
                <a:tc>
                  <a:txBody>
                    <a:bodyPr/>
                    <a:lstStyle/>
                    <a:p>
                      <a:pPr algn="l"/>
                      <a:r>
                        <a:rPr lang="en-US" sz="1400" dirty="0" smtClean="0"/>
                        <a:t>Hiring Index</a:t>
                      </a:r>
                      <a:endParaRPr lang="en-US" sz="1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400" dirty="0" smtClean="0"/>
                    </a:p>
                  </a:txBody>
                  <a:tcPr/>
                </a:tc>
              </a:tr>
              <a:tr h="370840">
                <a:tc>
                  <a:txBody>
                    <a:bodyPr/>
                    <a:lstStyle/>
                    <a:p>
                      <a:pPr algn="l"/>
                      <a:r>
                        <a:rPr lang="en-US" sz="1400" dirty="0" smtClean="0"/>
                        <a:t>Resourcing Strategy</a:t>
                      </a:r>
                      <a:endParaRPr lang="en-US" sz="1400" dirty="0"/>
                    </a:p>
                  </a:txBody>
                  <a:tcPr/>
                </a:tc>
                <a:tc gridSpan="3">
                  <a:txBody>
                    <a:bodyPr/>
                    <a:lstStyle/>
                    <a:p>
                      <a:pPr marL="285750" indent="-285750" algn="l">
                        <a:buFont typeface="Arial" panose="020B0604020202020204" pitchFamily="34" charset="0"/>
                        <a:buChar char="•"/>
                      </a:pPr>
                      <a:r>
                        <a:rPr lang="en-US" sz="1400" dirty="0" smtClean="0"/>
                        <a:t>Availability of hiring consultant</a:t>
                      </a:r>
                    </a:p>
                    <a:p>
                      <a:pPr marL="285750" indent="-285750" algn="l">
                        <a:buFont typeface="Arial" panose="020B0604020202020204" pitchFamily="34" charset="0"/>
                        <a:buChar char="•"/>
                      </a:pPr>
                      <a:r>
                        <a:rPr lang="en-US" sz="1400" dirty="0" smtClean="0"/>
                        <a:t>Existing Pharma and CR’Os</a:t>
                      </a:r>
                    </a:p>
                    <a:p>
                      <a:pPr marL="285750" indent="-285750" algn="l">
                        <a:buFont typeface="Arial" panose="020B0604020202020204" pitchFamily="34" charset="0"/>
                        <a:buChar char="•"/>
                      </a:pPr>
                      <a:r>
                        <a:rPr lang="en-US" sz="1400" dirty="0" smtClean="0"/>
                        <a:t>Social Media and Job Posting sites</a:t>
                      </a:r>
                    </a:p>
                    <a:p>
                      <a:pPr marL="285750" indent="-285750" algn="l">
                        <a:buFont typeface="Arial" panose="020B0604020202020204" pitchFamily="34" charset="0"/>
                        <a:buChar char="•"/>
                      </a:pPr>
                      <a:r>
                        <a:rPr lang="en-US" sz="1400" dirty="0" smtClean="0"/>
                        <a:t>Hiring of contracting staff</a:t>
                      </a:r>
                    </a:p>
                    <a:p>
                      <a:pPr algn="l"/>
                      <a:endParaRPr lang="en-US" sz="1400" dirty="0" smtClean="0"/>
                    </a:p>
                    <a:p>
                      <a:pPr algn="l"/>
                      <a:endParaRPr lang="en-US" sz="1400" dirty="0"/>
                    </a:p>
                  </a:txBody>
                  <a:tcPr/>
                </a:tc>
                <a:tc hMerge="1">
                  <a:txBody>
                    <a:bodyPr/>
                    <a:lstStyle/>
                    <a:p>
                      <a:endParaRPr lang="en-US" dirty="0"/>
                    </a:p>
                  </a:txBody>
                  <a:tcPr/>
                </a:tc>
                <a:tc hMerge="1">
                  <a:txBody>
                    <a:bodyPr/>
                    <a:lstStyle/>
                    <a:p>
                      <a:endParaRPr lang="en-US" dirty="0"/>
                    </a:p>
                  </a:txBody>
                  <a:tcPr/>
                </a:tc>
                <a:tc>
                  <a:txBody>
                    <a:bodyPr/>
                    <a:lstStyle/>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rPr>
                        <a:t>Pharma and CRO (40%)</a:t>
                      </a:r>
                    </a:p>
                    <a:p>
                      <a:pPr marL="285750" indent="-285750" algn="l">
                        <a:buFont typeface="Arial" panose="020B0604020202020204" pitchFamily="34" charset="0"/>
                        <a:buChar char="•"/>
                      </a:pPr>
                      <a:r>
                        <a:rPr lang="en-US" sz="1400" dirty="0" smtClean="0"/>
                        <a:t>Social Media and Job Posting sites (30%)</a:t>
                      </a:r>
                    </a:p>
                    <a:p>
                      <a:pPr marL="285750" indent="-285750" algn="l">
                        <a:buFont typeface="Arial" panose="020B0604020202020204" pitchFamily="34" charset="0"/>
                        <a:buChar char="•"/>
                      </a:pPr>
                      <a:r>
                        <a:rPr lang="en-US" sz="1400" dirty="0" smtClean="0"/>
                        <a:t>Referral scheme (30%)</a:t>
                      </a:r>
                    </a:p>
                    <a:p>
                      <a:pPr marL="285750" indent="-285750" algn="l">
                        <a:buFont typeface="Arial" panose="020B0604020202020204" pitchFamily="34" charset="0"/>
                        <a:buChar char="•"/>
                      </a:pPr>
                      <a:r>
                        <a:rPr lang="en-US" sz="1400" dirty="0" smtClean="0"/>
                        <a:t>Availability of hiring consultant</a:t>
                      </a:r>
                    </a:p>
                    <a:p>
                      <a:pPr algn="l"/>
                      <a:endParaRPr lang="en-US" sz="1400" dirty="0"/>
                    </a:p>
                  </a:txBody>
                  <a:tcPr/>
                </a:tc>
              </a:tr>
            </a:tbl>
          </a:graphicData>
        </a:graphic>
      </p:graphicFrame>
      <p:sp>
        <p:nvSpPr>
          <p:cNvPr id="8" name="TextBox 7"/>
          <p:cNvSpPr txBox="1"/>
          <p:nvPr/>
        </p:nvSpPr>
        <p:spPr>
          <a:xfrm>
            <a:off x="207817" y="845512"/>
            <a:ext cx="5791199" cy="369332"/>
          </a:xfrm>
          <a:prstGeom prst="rect">
            <a:avLst/>
          </a:prstGeom>
          <a:solidFill>
            <a:srgbClr val="0063BE"/>
          </a:solidFill>
          <a:ln>
            <a:noFill/>
          </a:ln>
        </p:spPr>
        <p:txBody>
          <a:bodyPr wrap="square" rtlCol="0">
            <a:spAutoFit/>
          </a:bodyPr>
          <a:lstStyle/>
          <a:p>
            <a:r>
              <a:rPr lang="en-US" b="1" dirty="0">
                <a:solidFill>
                  <a:schemeClr val="bg1"/>
                </a:solidFill>
              </a:rPr>
              <a:t>Lateral Hiring View – </a:t>
            </a:r>
            <a:r>
              <a:rPr lang="en-US" b="1" dirty="0" smtClean="0">
                <a:solidFill>
                  <a:schemeClr val="bg1"/>
                </a:solidFill>
              </a:rPr>
              <a:t>Geo-wise </a:t>
            </a:r>
            <a:r>
              <a:rPr lang="en-US" b="1" dirty="0">
                <a:solidFill>
                  <a:schemeClr val="bg1"/>
                </a:solidFill>
              </a:rPr>
              <a:t>- 2019</a:t>
            </a:r>
          </a:p>
        </p:txBody>
      </p:sp>
      <p:graphicFrame>
        <p:nvGraphicFramePr>
          <p:cNvPr id="14" name="Table 13"/>
          <p:cNvGraphicFramePr>
            <a:graphicFrameLocks noGrp="1"/>
          </p:cNvGraphicFramePr>
          <p:nvPr>
            <p:extLst>
              <p:ext uri="{D42A27DB-BD31-4B8C-83A1-F6EECF244321}">
                <p14:modId xmlns:p14="http://schemas.microsoft.com/office/powerpoint/2010/main" val="1139818139"/>
              </p:ext>
            </p:extLst>
          </p:nvPr>
        </p:nvGraphicFramePr>
        <p:xfrm>
          <a:off x="6296885" y="1356967"/>
          <a:ext cx="5811984" cy="3499966"/>
        </p:xfrm>
        <a:graphic>
          <a:graphicData uri="http://schemas.openxmlformats.org/drawingml/2006/table">
            <a:tbl>
              <a:tblPr firstRow="1" bandRow="1">
                <a:tableStyleId>{7DF18680-E054-41AD-8BC1-D1AEF772440D}</a:tableStyleId>
              </a:tblPr>
              <a:tblGrid>
                <a:gridCol w="1065611"/>
                <a:gridCol w="853249"/>
                <a:gridCol w="1011382"/>
                <a:gridCol w="967458"/>
                <a:gridCol w="1013740"/>
                <a:gridCol w="900544"/>
              </a:tblGrid>
              <a:tr h="515543">
                <a:tc gridSpan="3">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t>India </a:t>
                      </a:r>
                      <a:endParaRPr lang="en-US" sz="1200" b="1" dirty="0" smtClean="0">
                        <a:solidFill>
                          <a:schemeClr val="tx1"/>
                        </a:solidFill>
                      </a:endParaRPr>
                    </a:p>
                  </a:txBody>
                  <a:tcPr/>
                </a:tc>
                <a:tc hMerge="1">
                  <a:txBody>
                    <a:bodyPr/>
                    <a:lstStyle/>
                    <a:p>
                      <a:endParaRPr lang="en-US"/>
                    </a:p>
                  </a:txBody>
                  <a:tcPr/>
                </a:tc>
                <a:tc hMerge="1">
                  <a:txBody>
                    <a:bodyPr/>
                    <a:lstStyle/>
                    <a:p>
                      <a:endParaRPr lang="en-US"/>
                    </a:p>
                  </a:txBody>
                  <a:tcPr/>
                </a:tc>
                <a:tc>
                  <a:txBody>
                    <a:bodyPr/>
                    <a:lstStyle/>
                    <a:p>
                      <a:r>
                        <a:rPr lang="en-US" sz="1200" dirty="0" smtClean="0"/>
                        <a:t>Mumbai</a:t>
                      </a:r>
                      <a:endParaRPr lang="en-US" sz="1200" dirty="0"/>
                    </a:p>
                  </a:txBody>
                  <a:tcPr/>
                </a:tc>
                <a:tc>
                  <a:txBody>
                    <a:bodyPr/>
                    <a:lstStyle/>
                    <a:p>
                      <a:r>
                        <a:rPr lang="en-US" sz="1200" dirty="0" smtClean="0"/>
                        <a:t>Hyderabad</a:t>
                      </a:r>
                      <a:endParaRPr lang="en-US" sz="1200" dirty="0"/>
                    </a:p>
                  </a:txBody>
                  <a:tcPr/>
                </a:tc>
                <a:tc>
                  <a:txBody>
                    <a:bodyPr/>
                    <a:lstStyle/>
                    <a:p>
                      <a:r>
                        <a:rPr lang="en-US" sz="1200" dirty="0" smtClean="0"/>
                        <a:t>Noida</a:t>
                      </a:r>
                      <a:endParaRPr lang="en-US" sz="1200" dirty="0"/>
                    </a:p>
                  </a:txBody>
                  <a:tcPr/>
                </a:tc>
              </a:tr>
              <a:tr h="515543">
                <a:tc gridSpan="3">
                  <a:txBody>
                    <a:bodyPr/>
                    <a:lstStyle/>
                    <a:p>
                      <a:pPr algn="l"/>
                      <a:r>
                        <a:rPr lang="en-US" sz="1200" dirty="0" smtClean="0"/>
                        <a:t>FTE Count</a:t>
                      </a:r>
                      <a:endParaRPr lang="en-US" sz="1200" dirty="0"/>
                    </a:p>
                  </a:txBody>
                  <a:tcPr/>
                </a:tc>
                <a:tc hMerge="1">
                  <a:txBody>
                    <a:bodyPr/>
                    <a:lstStyle/>
                    <a:p>
                      <a:endParaRPr lang="en-US"/>
                    </a:p>
                  </a:txBody>
                  <a:tcPr/>
                </a:tc>
                <a:tc hMerge="1">
                  <a:txBody>
                    <a:bodyPr/>
                    <a:lstStyle/>
                    <a:p>
                      <a:endParaRPr lang="en-US"/>
                    </a:p>
                  </a:txBody>
                  <a:tcPr/>
                </a:tc>
                <a:tc>
                  <a:txBody>
                    <a:bodyPr/>
                    <a:lstStyle/>
                    <a:p>
                      <a:pPr algn="ctr"/>
                      <a:r>
                        <a:rPr lang="en-US" sz="1200" dirty="0" smtClean="0"/>
                        <a:t>34  (21.25%)</a:t>
                      </a:r>
                    </a:p>
                  </a:txBody>
                  <a:tcPr/>
                </a:tc>
                <a:tc>
                  <a:txBody>
                    <a:bodyPr/>
                    <a:lstStyle/>
                    <a:p>
                      <a:pPr algn="ctr"/>
                      <a:r>
                        <a:rPr lang="en-US" sz="1200" dirty="0" smtClean="0"/>
                        <a:t>12  (7.5%)</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t>12 (7.5%)</a:t>
                      </a:r>
                    </a:p>
                  </a:txBody>
                  <a:tcPr/>
                </a:tc>
              </a:tr>
              <a:tr h="243840">
                <a:tc rowSpan="9">
                  <a:txBody>
                    <a:bodyPr/>
                    <a:lstStyle/>
                    <a:p>
                      <a:pPr algn="l"/>
                      <a:r>
                        <a:rPr lang="en-US" sz="1200" dirty="0" smtClean="0"/>
                        <a:t>Resourcing</a:t>
                      </a:r>
                      <a:r>
                        <a:rPr lang="en-US" sz="1200" baseline="0" dirty="0" smtClean="0"/>
                        <a:t> Strategy</a:t>
                      </a:r>
                      <a:endParaRPr lang="en-US" sz="1200" dirty="0"/>
                    </a:p>
                  </a:txBody>
                  <a:tcPr/>
                </a:tc>
                <a:tc rowSpan="3">
                  <a:txBody>
                    <a:bodyPr/>
                    <a:lstStyle/>
                    <a:p>
                      <a:pPr algn="l"/>
                      <a:r>
                        <a:rPr lang="en-US" sz="1200" dirty="0" smtClean="0"/>
                        <a:t>SAS Institutes</a:t>
                      </a:r>
                      <a:endParaRPr lang="en-US" sz="1200" dirty="0"/>
                    </a:p>
                  </a:txBody>
                  <a:tcPr/>
                </a:tc>
                <a:tc>
                  <a:txBody>
                    <a:bodyPr/>
                    <a:lstStyle/>
                    <a:p>
                      <a:pPr algn="l"/>
                      <a:endParaRPr lang="en-US" sz="120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t>10 / 4</a:t>
                      </a:r>
                      <a:endParaRPr lang="en-US" sz="1200" dirty="0" smtClean="0">
                        <a:solidFill>
                          <a:schemeClr val="tx1"/>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t>10 / 4</a:t>
                      </a:r>
                      <a:endParaRPr lang="en-US" sz="1200" dirty="0" smtClean="0">
                        <a:solidFill>
                          <a:schemeClr val="tx1"/>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t>10 / 4</a:t>
                      </a:r>
                      <a:endParaRPr lang="en-US" sz="1200" dirty="0" smtClean="0">
                        <a:solidFill>
                          <a:schemeClr val="tx1"/>
                        </a:solidFill>
                      </a:endParaRPr>
                    </a:p>
                  </a:txBody>
                  <a:tcPr/>
                </a:tc>
              </a:tr>
              <a:tr h="243840">
                <a:tc vMerge="1">
                  <a:txBody>
                    <a:bodyPr/>
                    <a:lstStyle/>
                    <a:p>
                      <a:endParaRPr lang="en-US"/>
                    </a:p>
                  </a:txBody>
                  <a:tcPr/>
                </a:tc>
                <a:tc vMerge="1">
                  <a:txBody>
                    <a:bodyPr/>
                    <a:lstStyle/>
                    <a:p>
                      <a:endParaRPr lang="en-US"/>
                    </a:p>
                  </a:txBody>
                  <a:tcPr/>
                </a:tc>
                <a:tc>
                  <a:txBody>
                    <a:bodyPr/>
                    <a:lstStyle/>
                    <a:p>
                      <a:pPr algn="l"/>
                      <a:r>
                        <a:rPr lang="en-US" sz="1200" dirty="0" smtClean="0">
                          <a:solidFill>
                            <a:schemeClr val="tx1"/>
                          </a:solidFill>
                        </a:rPr>
                        <a:t>Pool</a:t>
                      </a:r>
                      <a:endParaRPr lang="en-US" sz="1200" dirty="0">
                        <a:solidFill>
                          <a:schemeClr val="tx1"/>
                        </a:solidFill>
                      </a:endParaRPr>
                    </a:p>
                  </a:txBody>
                  <a:tcPr/>
                </a:tc>
                <a:tc>
                  <a:txBody>
                    <a:bodyPr/>
                    <a:lstStyle/>
                    <a:p>
                      <a:pPr algn="ctr"/>
                      <a:r>
                        <a:rPr lang="en-US" sz="1200" dirty="0" smtClean="0">
                          <a:solidFill>
                            <a:schemeClr val="tx1"/>
                          </a:solidFill>
                        </a:rPr>
                        <a:t>200</a:t>
                      </a:r>
                    </a:p>
                  </a:txBody>
                  <a:tcPr/>
                </a:tc>
                <a:tc>
                  <a:txBody>
                    <a:bodyPr/>
                    <a:lstStyle/>
                    <a:p>
                      <a:pPr algn="ctr"/>
                      <a:r>
                        <a:rPr lang="en-US" sz="1200" dirty="0" smtClean="0"/>
                        <a:t>200</a:t>
                      </a:r>
                    </a:p>
                  </a:txBody>
                  <a:tcPr/>
                </a:tc>
                <a:tc>
                  <a:txBody>
                    <a:bodyPr/>
                    <a:lstStyle/>
                    <a:p>
                      <a:pPr algn="ctr"/>
                      <a:r>
                        <a:rPr lang="en-US" sz="1200" dirty="0" smtClean="0"/>
                        <a:t>200</a:t>
                      </a:r>
                    </a:p>
                  </a:txBody>
                  <a:tcPr/>
                </a:tc>
              </a:tr>
              <a:tr h="243840">
                <a:tc vMerge="1">
                  <a:txBody>
                    <a:bodyPr/>
                    <a:lstStyle/>
                    <a:p>
                      <a:endParaRPr lang="en-US"/>
                    </a:p>
                  </a:txBody>
                  <a:tcPr/>
                </a:tc>
                <a:tc vMerge="1">
                  <a:txBody>
                    <a:bodyPr/>
                    <a:lstStyle/>
                    <a:p>
                      <a:endParaRPr lang="en-US"/>
                    </a:p>
                  </a:txBody>
                  <a:tcPr/>
                </a:tc>
                <a:tc>
                  <a:txBody>
                    <a:bodyPr/>
                    <a:lstStyle/>
                    <a:p>
                      <a:pPr algn="l"/>
                      <a:r>
                        <a:rPr lang="en-US" sz="1200" dirty="0" smtClean="0"/>
                        <a:t>40%</a:t>
                      </a:r>
                      <a:r>
                        <a:rPr lang="en-US" sz="1200" baseline="0" dirty="0" smtClean="0"/>
                        <a:t> - </a:t>
                      </a:r>
                      <a:r>
                        <a:rPr lang="en-US" sz="1200" dirty="0" smtClean="0"/>
                        <a:t>Target</a:t>
                      </a:r>
                      <a:endParaRPr lang="en-US" sz="1200" dirty="0"/>
                    </a:p>
                  </a:txBody>
                  <a:tcPr/>
                </a:tc>
                <a:tc>
                  <a:txBody>
                    <a:bodyPr/>
                    <a:lstStyle/>
                    <a:p>
                      <a:pPr algn="ctr"/>
                      <a:r>
                        <a:rPr lang="en-US" sz="1200" dirty="0" smtClean="0"/>
                        <a:t>14</a:t>
                      </a:r>
                    </a:p>
                  </a:txBody>
                  <a:tcPr/>
                </a:tc>
                <a:tc>
                  <a:txBody>
                    <a:bodyPr/>
                    <a:lstStyle/>
                    <a:p>
                      <a:pPr algn="ctr"/>
                      <a:r>
                        <a:rPr lang="en-US" sz="1200" dirty="0" smtClean="0"/>
                        <a:t>4</a:t>
                      </a:r>
                    </a:p>
                  </a:txBody>
                  <a:tcPr/>
                </a:tc>
                <a:tc>
                  <a:txBody>
                    <a:bodyPr/>
                    <a:lstStyle/>
                    <a:p>
                      <a:pPr algn="ctr"/>
                      <a:r>
                        <a:rPr lang="en-US" sz="1200" dirty="0" smtClean="0"/>
                        <a:t>4</a:t>
                      </a:r>
                    </a:p>
                  </a:txBody>
                  <a:tcPr/>
                </a:tc>
              </a:tr>
              <a:tr h="243840">
                <a:tc vMerge="1">
                  <a:txBody>
                    <a:bodyPr/>
                    <a:lstStyle/>
                    <a:p>
                      <a:pPr algn="l"/>
                      <a:endParaRPr lang="en-US" sz="1400" dirty="0"/>
                    </a:p>
                  </a:txBody>
                  <a:tcPr/>
                </a:tc>
                <a:tc rowSpan="3">
                  <a:txBody>
                    <a:bodyPr/>
                    <a:lstStyle/>
                    <a:p>
                      <a:pPr algn="l"/>
                      <a:r>
                        <a:rPr lang="en-US" sz="1200" dirty="0" smtClean="0"/>
                        <a:t>University</a:t>
                      </a:r>
                      <a:endParaRPr lang="en-US" sz="1200" dirty="0"/>
                    </a:p>
                  </a:txBody>
                  <a:tcPr/>
                </a:tc>
                <a:tc>
                  <a:txBody>
                    <a:bodyPr/>
                    <a:lstStyle/>
                    <a:p>
                      <a:pPr algn="l"/>
                      <a:endParaRPr lang="en-US" sz="120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solidFill>
                            <a:schemeClr val="dk1"/>
                          </a:solidFill>
                        </a:rPr>
                        <a:t>5/2</a:t>
                      </a:r>
                      <a:endParaRPr lang="en-US" sz="1200" dirty="0" smtClean="0">
                        <a:solidFill>
                          <a:schemeClr val="tx1"/>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solidFill>
                            <a:schemeClr val="dk1"/>
                          </a:solidFill>
                        </a:rPr>
                        <a:t>5/2</a:t>
                      </a:r>
                      <a:endParaRPr lang="en-US" sz="1200" dirty="0" smtClean="0">
                        <a:solidFill>
                          <a:schemeClr val="tx1"/>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solidFill>
                            <a:schemeClr val="dk1"/>
                          </a:solidFill>
                        </a:rPr>
                        <a:t>5/2</a:t>
                      </a:r>
                      <a:endParaRPr lang="en-US" sz="1200" dirty="0" smtClean="0">
                        <a:solidFill>
                          <a:schemeClr val="tx1"/>
                        </a:solidFill>
                      </a:endParaRPr>
                    </a:p>
                  </a:txBody>
                  <a:tcPr/>
                </a:tc>
              </a:tr>
              <a:tr h="243840">
                <a:tc vMerge="1">
                  <a:txBody>
                    <a:bodyPr/>
                    <a:lstStyle/>
                    <a:p>
                      <a:endParaRPr lang="en-US"/>
                    </a:p>
                  </a:txBody>
                  <a:tcPr/>
                </a:tc>
                <a:tc vMerge="1">
                  <a:txBody>
                    <a:bodyPr/>
                    <a:lstStyle/>
                    <a:p>
                      <a:endParaRPr lang="en-US"/>
                    </a:p>
                  </a:txBody>
                  <a:tcPr/>
                </a:tc>
                <a:tc>
                  <a:txBody>
                    <a:bodyPr/>
                    <a:lstStyle/>
                    <a:p>
                      <a:pPr algn="l"/>
                      <a:r>
                        <a:rPr lang="en-US" sz="1200" dirty="0" smtClean="0">
                          <a:solidFill>
                            <a:schemeClr val="tx1"/>
                          </a:solidFill>
                        </a:rPr>
                        <a:t>Pool</a:t>
                      </a:r>
                      <a:endParaRPr lang="en-US" sz="1200" dirty="0">
                        <a:solidFill>
                          <a:schemeClr val="tx1"/>
                        </a:solidFill>
                      </a:endParaRPr>
                    </a:p>
                  </a:txBody>
                  <a:tcPr/>
                </a:tc>
                <a:tc>
                  <a:txBody>
                    <a:bodyPr/>
                    <a:lstStyle/>
                    <a:p>
                      <a:pPr algn="ctr"/>
                      <a:r>
                        <a:rPr lang="en-US" sz="1200" dirty="0" smtClean="0">
                          <a:solidFill>
                            <a:schemeClr val="tx1"/>
                          </a:solidFill>
                        </a:rPr>
                        <a:t>50</a:t>
                      </a:r>
                    </a:p>
                  </a:txBody>
                  <a:tcPr/>
                </a:tc>
                <a:tc>
                  <a:txBody>
                    <a:bodyPr/>
                    <a:lstStyle/>
                    <a:p>
                      <a:pPr algn="ctr"/>
                      <a:r>
                        <a:rPr lang="en-US" sz="1200" dirty="0" smtClean="0"/>
                        <a:t>50</a:t>
                      </a:r>
                    </a:p>
                  </a:txBody>
                  <a:tcPr/>
                </a:tc>
                <a:tc>
                  <a:txBody>
                    <a:bodyPr/>
                    <a:lstStyle/>
                    <a:p>
                      <a:pPr algn="ctr"/>
                      <a:r>
                        <a:rPr lang="en-US" sz="1200" dirty="0" smtClean="0"/>
                        <a:t>50</a:t>
                      </a:r>
                    </a:p>
                  </a:txBody>
                  <a:tcPr/>
                </a:tc>
              </a:tr>
              <a:tr h="243840">
                <a:tc vMerge="1">
                  <a:txBody>
                    <a:bodyPr/>
                    <a:lstStyle/>
                    <a:p>
                      <a:endParaRPr lang="en-US"/>
                    </a:p>
                  </a:txBody>
                  <a:tcPr/>
                </a:tc>
                <a:tc vMerge="1">
                  <a:txBody>
                    <a:bodyPr/>
                    <a:lstStyle/>
                    <a:p>
                      <a:endParaRPr lang="en-US"/>
                    </a:p>
                  </a:txBody>
                  <a:tcPr/>
                </a:tc>
                <a:tc>
                  <a:txBody>
                    <a:bodyPr/>
                    <a:lstStyle/>
                    <a:p>
                      <a:pPr algn="l"/>
                      <a:r>
                        <a:rPr lang="en-US" sz="1200" dirty="0" smtClean="0"/>
                        <a:t>30% - Target</a:t>
                      </a:r>
                      <a:endParaRPr lang="en-US" sz="1200" dirty="0"/>
                    </a:p>
                  </a:txBody>
                  <a:tcPr/>
                </a:tc>
                <a:tc>
                  <a:txBody>
                    <a:bodyPr/>
                    <a:lstStyle/>
                    <a:p>
                      <a:pPr algn="ctr"/>
                      <a:r>
                        <a:rPr lang="en-US" sz="1200" dirty="0" smtClean="0"/>
                        <a:t>10</a:t>
                      </a:r>
                    </a:p>
                  </a:txBody>
                  <a:tcPr/>
                </a:tc>
                <a:tc>
                  <a:txBody>
                    <a:bodyPr/>
                    <a:lstStyle/>
                    <a:p>
                      <a:pPr algn="ctr"/>
                      <a:r>
                        <a:rPr lang="en-US" sz="1200" dirty="0" smtClean="0"/>
                        <a:t>4</a:t>
                      </a:r>
                    </a:p>
                  </a:txBody>
                  <a:tcPr/>
                </a:tc>
                <a:tc>
                  <a:txBody>
                    <a:bodyPr/>
                    <a:lstStyle/>
                    <a:p>
                      <a:pPr algn="ctr"/>
                      <a:r>
                        <a:rPr lang="en-US" sz="1200" dirty="0" smtClean="0"/>
                        <a:t>4</a:t>
                      </a:r>
                    </a:p>
                  </a:txBody>
                  <a:tcPr/>
                </a:tc>
              </a:tr>
              <a:tr h="171848">
                <a:tc vMerge="1">
                  <a:txBody>
                    <a:bodyPr/>
                    <a:lstStyle/>
                    <a:p>
                      <a:pPr algn="l"/>
                      <a:endParaRPr lang="en-US" sz="1400" dirty="0"/>
                    </a:p>
                  </a:txBody>
                  <a:tcPr/>
                </a:tc>
                <a:tc rowSpan="3">
                  <a:txBody>
                    <a:bodyPr/>
                    <a:lstStyle/>
                    <a:p>
                      <a:pPr algn="l"/>
                      <a:r>
                        <a:rPr lang="en-US" sz="1200" dirty="0" smtClean="0"/>
                        <a:t>BYB Pool</a:t>
                      </a:r>
                      <a:endParaRPr lang="en-US" sz="1200" dirty="0"/>
                    </a:p>
                  </a:txBody>
                  <a:tcPr/>
                </a:tc>
                <a:tc>
                  <a:txBody>
                    <a:bodyPr/>
                    <a:lstStyle/>
                    <a:p>
                      <a:pPr algn="l"/>
                      <a:endParaRPr lang="en-US" sz="120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t>10 / 4</a:t>
                      </a:r>
                      <a:endParaRPr lang="en-US" sz="1200" dirty="0" smtClean="0">
                        <a:solidFill>
                          <a:schemeClr val="tx1"/>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t>10 / 4</a:t>
                      </a:r>
                      <a:endParaRPr lang="en-US" sz="1200" dirty="0" smtClean="0">
                        <a:solidFill>
                          <a:schemeClr val="tx1"/>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smtClean="0"/>
                        <a:t>10 / 4</a:t>
                      </a:r>
                      <a:endParaRPr lang="en-US" sz="1200" dirty="0" smtClean="0">
                        <a:solidFill>
                          <a:schemeClr val="tx1"/>
                        </a:solidFill>
                      </a:endParaRPr>
                    </a:p>
                  </a:txBody>
                  <a:tcPr/>
                </a:tc>
              </a:tr>
              <a:tr h="171847">
                <a:tc vMerge="1">
                  <a:txBody>
                    <a:bodyPr/>
                    <a:lstStyle/>
                    <a:p>
                      <a:endParaRPr lang="en-US"/>
                    </a:p>
                  </a:txBody>
                  <a:tcPr/>
                </a:tc>
                <a:tc vMerge="1">
                  <a:txBody>
                    <a:bodyPr/>
                    <a:lstStyle/>
                    <a:p>
                      <a:endParaRPr lang="en-US"/>
                    </a:p>
                  </a:txBody>
                  <a:tcPr/>
                </a:tc>
                <a:tc>
                  <a:txBody>
                    <a:bodyPr/>
                    <a:lstStyle/>
                    <a:p>
                      <a:pPr algn="l"/>
                      <a:r>
                        <a:rPr lang="en-US" sz="1200" dirty="0" smtClean="0">
                          <a:solidFill>
                            <a:schemeClr val="tx1"/>
                          </a:solidFill>
                        </a:rPr>
                        <a:t>Pool</a:t>
                      </a:r>
                      <a:endParaRPr lang="en-US" sz="1200" dirty="0">
                        <a:solidFill>
                          <a:schemeClr val="tx1"/>
                        </a:solidFill>
                      </a:endParaRPr>
                    </a:p>
                  </a:txBody>
                  <a:tcPr/>
                </a:tc>
                <a:tc>
                  <a:txBody>
                    <a:bodyPr/>
                    <a:lstStyle/>
                    <a:p>
                      <a:pPr algn="ctr"/>
                      <a:r>
                        <a:rPr lang="en-US" sz="1200" dirty="0" smtClean="0">
                          <a:solidFill>
                            <a:schemeClr val="tx1"/>
                          </a:solidFill>
                        </a:rPr>
                        <a:t>200</a:t>
                      </a:r>
                    </a:p>
                  </a:txBody>
                  <a:tcPr/>
                </a:tc>
                <a:tc>
                  <a:txBody>
                    <a:bodyPr/>
                    <a:lstStyle/>
                    <a:p>
                      <a:pPr algn="ctr"/>
                      <a:r>
                        <a:rPr lang="en-US" sz="1200" dirty="0" smtClean="0"/>
                        <a:t>200</a:t>
                      </a:r>
                    </a:p>
                  </a:txBody>
                  <a:tcPr/>
                </a:tc>
                <a:tc>
                  <a:txBody>
                    <a:bodyPr/>
                    <a:lstStyle/>
                    <a:p>
                      <a:pPr algn="ctr"/>
                      <a:r>
                        <a:rPr lang="en-US" sz="1200" dirty="0" smtClean="0"/>
                        <a:t>200</a:t>
                      </a:r>
                    </a:p>
                  </a:txBody>
                  <a:tcPr/>
                </a:tc>
              </a:tr>
              <a:tr h="171848">
                <a:tc vMerge="1">
                  <a:txBody>
                    <a:bodyPr/>
                    <a:lstStyle/>
                    <a:p>
                      <a:endParaRPr lang="en-US"/>
                    </a:p>
                  </a:txBody>
                  <a:tcPr/>
                </a:tc>
                <a:tc vMerge="1">
                  <a:txBody>
                    <a:bodyPr/>
                    <a:lstStyle/>
                    <a:p>
                      <a:endParaRPr lang="en-US"/>
                    </a:p>
                  </a:txBody>
                  <a:tcPr/>
                </a:tc>
                <a:tc>
                  <a:txBody>
                    <a:bodyPr/>
                    <a:lstStyle/>
                    <a:p>
                      <a:pPr algn="l"/>
                      <a:r>
                        <a:rPr lang="en-US" sz="1200" dirty="0" smtClean="0"/>
                        <a:t>30% - Target</a:t>
                      </a:r>
                      <a:endParaRPr lang="en-US" sz="1200" dirty="0"/>
                    </a:p>
                  </a:txBody>
                  <a:tcPr/>
                </a:tc>
                <a:tc>
                  <a:txBody>
                    <a:bodyPr/>
                    <a:lstStyle/>
                    <a:p>
                      <a:pPr algn="ctr"/>
                      <a:r>
                        <a:rPr lang="en-US" sz="1200" dirty="0" smtClean="0"/>
                        <a:t>10</a:t>
                      </a:r>
                    </a:p>
                  </a:txBody>
                  <a:tcPr/>
                </a:tc>
                <a:tc>
                  <a:txBody>
                    <a:bodyPr/>
                    <a:lstStyle/>
                    <a:p>
                      <a:pPr algn="ctr"/>
                      <a:r>
                        <a:rPr lang="en-US" sz="1200" dirty="0" smtClean="0"/>
                        <a:t>4</a:t>
                      </a:r>
                    </a:p>
                  </a:txBody>
                  <a:tcPr/>
                </a:tc>
                <a:tc>
                  <a:txBody>
                    <a:bodyPr/>
                    <a:lstStyle/>
                    <a:p>
                      <a:pPr algn="ctr"/>
                      <a:r>
                        <a:rPr lang="en-US" sz="1200" dirty="0" smtClean="0"/>
                        <a:t>4</a:t>
                      </a:r>
                    </a:p>
                  </a:txBody>
                  <a:tcPr/>
                </a:tc>
              </a:tr>
            </a:tbl>
          </a:graphicData>
        </a:graphic>
      </p:graphicFrame>
      <p:sp>
        <p:nvSpPr>
          <p:cNvPr id="15" name="TextBox 14"/>
          <p:cNvSpPr txBox="1"/>
          <p:nvPr/>
        </p:nvSpPr>
        <p:spPr>
          <a:xfrm>
            <a:off x="6296885" y="845512"/>
            <a:ext cx="5629565" cy="369332"/>
          </a:xfrm>
          <a:prstGeom prst="rect">
            <a:avLst/>
          </a:prstGeom>
          <a:solidFill>
            <a:srgbClr val="0063BE"/>
          </a:solidFill>
          <a:ln>
            <a:noFill/>
          </a:ln>
        </p:spPr>
        <p:txBody>
          <a:bodyPr wrap="square" rtlCol="0">
            <a:spAutoFit/>
          </a:bodyPr>
          <a:lstStyle/>
          <a:p>
            <a:r>
              <a:rPr lang="en-US" b="1" dirty="0" smtClean="0">
                <a:solidFill>
                  <a:schemeClr val="bg1"/>
                </a:solidFill>
              </a:rPr>
              <a:t>Academy Associate Hiring </a:t>
            </a:r>
            <a:r>
              <a:rPr lang="en-US" b="1" dirty="0">
                <a:solidFill>
                  <a:schemeClr val="bg1"/>
                </a:solidFill>
              </a:rPr>
              <a:t>View – </a:t>
            </a:r>
            <a:r>
              <a:rPr lang="en-US" b="1" dirty="0" smtClean="0">
                <a:solidFill>
                  <a:schemeClr val="bg1"/>
                </a:solidFill>
              </a:rPr>
              <a:t>India </a:t>
            </a:r>
            <a:r>
              <a:rPr lang="en-US" b="1" dirty="0">
                <a:solidFill>
                  <a:schemeClr val="bg1"/>
                </a:solidFill>
              </a:rPr>
              <a:t>- 2019</a:t>
            </a:r>
          </a:p>
        </p:txBody>
      </p:sp>
      <p:graphicFrame>
        <p:nvGraphicFramePr>
          <p:cNvPr id="18" name="Chart 17"/>
          <p:cNvGraphicFramePr/>
          <p:nvPr>
            <p:extLst>
              <p:ext uri="{D42A27DB-BD31-4B8C-83A1-F6EECF244321}">
                <p14:modId xmlns:p14="http://schemas.microsoft.com/office/powerpoint/2010/main" val="1109698787"/>
              </p:ext>
            </p:extLst>
          </p:nvPr>
        </p:nvGraphicFramePr>
        <p:xfrm>
          <a:off x="549561" y="4738810"/>
          <a:ext cx="5019964" cy="2051242"/>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p:cNvSpPr/>
          <p:nvPr/>
        </p:nvSpPr>
        <p:spPr>
          <a:xfrm>
            <a:off x="6308441" y="4991221"/>
            <a:ext cx="2627742" cy="1323439"/>
          </a:xfrm>
          <a:prstGeom prst="rect">
            <a:avLst/>
          </a:prstGeom>
        </p:spPr>
        <p:txBody>
          <a:bodyPr wrap="square">
            <a:spAutoFit/>
          </a:bodyPr>
          <a:lstStyle/>
          <a:p>
            <a:pPr marL="285750" indent="-285750">
              <a:buFont typeface="Arial" panose="020B0604020202020204" pitchFamily="34" charset="0"/>
              <a:buChar char="•"/>
            </a:pPr>
            <a:r>
              <a:rPr lang="en-US" sz="1600" dirty="0"/>
              <a:t>Robust Plan and execution</a:t>
            </a:r>
          </a:p>
          <a:p>
            <a:pPr marL="285750" indent="-285750">
              <a:buFont typeface="Arial" panose="020B0604020202020204" pitchFamily="34" charset="0"/>
              <a:buChar char="•"/>
            </a:pPr>
            <a:r>
              <a:rPr lang="en-US" sz="1600" dirty="0"/>
              <a:t>Hiring progress dashboard</a:t>
            </a:r>
          </a:p>
          <a:p>
            <a:pPr marL="285750" indent="-285750">
              <a:buFont typeface="Arial" panose="020B0604020202020204" pitchFamily="34" charset="0"/>
              <a:buChar char="•"/>
            </a:pPr>
            <a:r>
              <a:rPr lang="en-US" sz="1600" dirty="0"/>
              <a:t>On-time onboarding</a:t>
            </a:r>
          </a:p>
        </p:txBody>
      </p:sp>
      <p:graphicFrame>
        <p:nvGraphicFramePr>
          <p:cNvPr id="24" name="Chart 23"/>
          <p:cNvGraphicFramePr/>
          <p:nvPr>
            <p:extLst>
              <p:ext uri="{D42A27DB-BD31-4B8C-83A1-F6EECF244321}">
                <p14:modId xmlns:p14="http://schemas.microsoft.com/office/powerpoint/2010/main" val="4049519991"/>
              </p:ext>
            </p:extLst>
          </p:nvPr>
        </p:nvGraphicFramePr>
        <p:xfrm>
          <a:off x="8601358" y="5056631"/>
          <a:ext cx="3507511" cy="1415599"/>
        </p:xfrm>
        <a:graphic>
          <a:graphicData uri="http://schemas.openxmlformats.org/drawingml/2006/chart">
            <c:chart xmlns:c="http://schemas.openxmlformats.org/drawingml/2006/chart" xmlns:r="http://schemas.openxmlformats.org/officeDocument/2006/relationships" r:id="rId3"/>
          </a:graphicData>
        </a:graphic>
      </p:graphicFrame>
      <p:sp>
        <p:nvSpPr>
          <p:cNvPr id="29" name="Striped Right Arrow 28"/>
          <p:cNvSpPr/>
          <p:nvPr/>
        </p:nvSpPr>
        <p:spPr>
          <a:xfrm rot="-5400000">
            <a:off x="1704109" y="2155739"/>
            <a:ext cx="304800" cy="249381"/>
          </a:xfrm>
          <a:prstGeom prst="stripedRightArrow">
            <a:avLst/>
          </a:prstGeom>
          <a:solidFill>
            <a:srgbClr val="55A5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riped Right Arrow 29"/>
          <p:cNvSpPr/>
          <p:nvPr/>
        </p:nvSpPr>
        <p:spPr>
          <a:xfrm rot="-5400000">
            <a:off x="2530766" y="2155738"/>
            <a:ext cx="304800" cy="249381"/>
          </a:xfrm>
          <a:prstGeom prst="stripedRightArrow">
            <a:avLst/>
          </a:prstGeom>
          <a:solidFill>
            <a:srgbClr val="55A5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riped Right Arrow 30"/>
          <p:cNvSpPr/>
          <p:nvPr/>
        </p:nvSpPr>
        <p:spPr>
          <a:xfrm rot="-5400000">
            <a:off x="3493657" y="2155738"/>
            <a:ext cx="304800" cy="249381"/>
          </a:xfrm>
          <a:prstGeom prst="stripedRightArrow">
            <a:avLst/>
          </a:prstGeom>
          <a:solidFill>
            <a:srgbClr val="55A5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triped Right Arrow 31"/>
          <p:cNvSpPr/>
          <p:nvPr/>
        </p:nvSpPr>
        <p:spPr>
          <a:xfrm rot="2700000">
            <a:off x="4550068" y="2155738"/>
            <a:ext cx="304800" cy="249381"/>
          </a:xfrm>
          <a:prstGeom prst="stripedRightArrow">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8148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Overall Life Sciences BSP Training Plan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6" name="TextBox 5"/>
          <p:cNvSpPr txBox="1"/>
          <p:nvPr/>
        </p:nvSpPr>
        <p:spPr>
          <a:xfrm>
            <a:off x="8434269" y="1063072"/>
            <a:ext cx="3757731" cy="2862322"/>
          </a:xfrm>
          <a:prstGeom prst="rect">
            <a:avLst/>
          </a:prstGeom>
          <a:solidFill>
            <a:schemeClr val="accent3">
              <a:lumMod val="20000"/>
              <a:lumOff val="8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smtClean="0">
                <a:ln>
                  <a:noFill/>
                </a:ln>
                <a:solidFill>
                  <a:sysClr val="windowText" lastClr="000000"/>
                </a:solidFill>
                <a:effectLst/>
                <a:uLnTx/>
                <a:uFillTx/>
              </a:rPr>
              <a:t>Build an ecosystem for knowledge within the hybrid model that includes -</a:t>
            </a:r>
          </a:p>
          <a:p>
            <a:pPr marR="0" lvl="0" defTabSz="914400" eaLnBrk="1" fontAlgn="auto" latinLnBrk="0" hangingPunct="1">
              <a:lnSpc>
                <a:spcPct val="100000"/>
              </a:lnSpc>
              <a:spcBef>
                <a:spcPts val="0"/>
              </a:spcBef>
              <a:spcAft>
                <a:spcPts val="0"/>
              </a:spcAft>
              <a:buClrTx/>
              <a:buSzTx/>
              <a:tabLst/>
              <a:defRPr/>
            </a:pPr>
            <a:endParaRPr kumimoji="0" lang="en-US" sz="1200" i="0" u="none" strike="noStrike" kern="0" cap="none" spc="0" normalizeH="0" baseline="0" noProof="0" dirty="0">
              <a:ln>
                <a:noFill/>
              </a:ln>
              <a:solidFill>
                <a:sysClr val="windowText" lastClr="00000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i="0" u="none" strike="noStrike" kern="0" cap="none" spc="0" normalizeH="0" baseline="0" noProof="0" dirty="0" smtClean="0">
                <a:ln>
                  <a:noFill/>
                </a:ln>
                <a:solidFill>
                  <a:sysClr val="windowText" lastClr="000000"/>
                </a:solidFill>
                <a:effectLst/>
                <a:uLnTx/>
                <a:uFillTx/>
              </a:rPr>
              <a:t>Jointly developed domain university to impart specific training </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i="0" u="none" strike="noStrike" kern="0" cap="none" spc="0" normalizeH="0" baseline="0" noProof="0" dirty="0" smtClean="0">
                <a:ln>
                  <a:noFill/>
                </a:ln>
                <a:solidFill>
                  <a:sysClr val="windowText" lastClr="000000"/>
                </a:solidFill>
                <a:effectLst/>
                <a:uLnTx/>
                <a:uFillTx/>
              </a:rPr>
              <a:t>Develop centres of excellence, SME’s, QA and trainers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i="0" u="none" strike="noStrike" kern="0" cap="none" spc="0" normalizeH="0" baseline="0" noProof="0" dirty="0" smtClean="0">
                <a:ln>
                  <a:noFill/>
                </a:ln>
                <a:solidFill>
                  <a:sysClr val="windowText" lastClr="000000"/>
                </a:solidFill>
                <a:effectLst/>
                <a:uLnTx/>
                <a:uFillTx/>
              </a:rPr>
              <a:t>Leverage TCS knowledge management applications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i="0" u="none" strike="noStrike" kern="0" cap="none" spc="0" normalizeH="0" baseline="0" noProof="0" dirty="0" smtClean="0">
                <a:ln>
                  <a:noFill/>
                </a:ln>
                <a:solidFill>
                  <a:sysClr val="windowText" lastClr="000000"/>
                </a:solidFill>
                <a:effectLst/>
                <a:uLnTx/>
                <a:uFillTx/>
              </a:rPr>
              <a:t>Live model – controls and process to ensure information and resources are updated by changes in Functional needs, Therapeutic Area needs,</a:t>
            </a:r>
            <a:r>
              <a:rPr kumimoji="0" lang="en-US" sz="1200" i="0" u="none" strike="noStrike" kern="0" cap="none" spc="0" normalizeH="0" noProof="0" dirty="0" smtClean="0">
                <a:ln>
                  <a:noFill/>
                </a:ln>
                <a:solidFill>
                  <a:sysClr val="windowText" lastClr="000000"/>
                </a:solidFill>
                <a:effectLst/>
                <a:uLnTx/>
                <a:uFillTx/>
              </a:rPr>
              <a:t> Regulatory needs, Technology needs </a:t>
            </a:r>
            <a:r>
              <a:rPr kumimoji="0" lang="en-US" sz="1200" i="0" u="none" strike="noStrike" kern="0" cap="none" spc="0" normalizeH="0" baseline="0" noProof="0" dirty="0" smtClean="0">
                <a:ln>
                  <a:noFill/>
                </a:ln>
                <a:solidFill>
                  <a:sysClr val="windowText" lastClr="000000"/>
                </a:solidFill>
                <a:effectLst/>
                <a:uLnTx/>
                <a:uFillTx/>
              </a:rPr>
              <a:t>and Quality/Compliance needs.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lang="en-US" sz="1200" b="1" kern="0" dirty="0" smtClean="0">
                <a:solidFill>
                  <a:srgbClr val="0070C0"/>
                </a:solidFill>
              </a:rPr>
              <a:t>WIP: Collaboration with 1 of university in Mumbai is in MOU stage</a:t>
            </a:r>
            <a:endParaRPr kumimoji="0" lang="en-US" sz="1200" b="1" i="0" u="none" strike="noStrike" kern="0" cap="none" spc="0" normalizeH="0" baseline="0" noProof="0" dirty="0">
              <a:ln>
                <a:noFill/>
              </a:ln>
              <a:solidFill>
                <a:srgbClr val="0070C0"/>
              </a:solidFill>
              <a:effectLst/>
              <a:uLnTx/>
              <a:uFillTx/>
            </a:endParaRPr>
          </a:p>
        </p:txBody>
      </p:sp>
      <p:sp>
        <p:nvSpPr>
          <p:cNvPr id="9" name="TextBox 8"/>
          <p:cNvSpPr txBox="1"/>
          <p:nvPr/>
        </p:nvSpPr>
        <p:spPr>
          <a:xfrm>
            <a:off x="381000" y="904830"/>
            <a:ext cx="3836158" cy="338554"/>
          </a:xfrm>
          <a:prstGeom prst="rect">
            <a:avLst/>
          </a:prstGeom>
          <a:solidFill>
            <a:schemeClr val="accent5">
              <a:lumMod val="40000"/>
              <a:lumOff val="60000"/>
            </a:schemeClr>
          </a:solidFill>
        </p:spPr>
        <p:txBody>
          <a:bodyPr wrap="square" rtlCol="0">
            <a:spAutoFit/>
          </a:bodyPr>
          <a:lstStyle/>
          <a:p>
            <a:r>
              <a:rPr lang="en-US" sz="1600" b="1" dirty="0" smtClean="0"/>
              <a:t>Industry Standards</a:t>
            </a:r>
            <a:endParaRPr lang="en-US" sz="1600" b="1" dirty="0"/>
          </a:p>
        </p:txBody>
      </p:sp>
      <p:sp>
        <p:nvSpPr>
          <p:cNvPr id="106" name="TextBox 105"/>
          <p:cNvSpPr txBox="1"/>
          <p:nvPr/>
        </p:nvSpPr>
        <p:spPr>
          <a:xfrm>
            <a:off x="381000" y="2297339"/>
            <a:ext cx="3836158" cy="338554"/>
          </a:xfrm>
          <a:prstGeom prst="rect">
            <a:avLst/>
          </a:prstGeom>
          <a:solidFill>
            <a:schemeClr val="accent6">
              <a:lumMod val="60000"/>
              <a:lumOff val="40000"/>
            </a:schemeClr>
          </a:solidFill>
        </p:spPr>
        <p:txBody>
          <a:bodyPr wrap="square" rtlCol="0">
            <a:spAutoFit/>
          </a:bodyPr>
          <a:lstStyle/>
          <a:p>
            <a:r>
              <a:rPr lang="en-US" sz="1600" b="1" dirty="0" smtClean="0"/>
              <a:t>Sponsor/Client Specific</a:t>
            </a:r>
            <a:endParaRPr lang="en-US" sz="1600" b="1" dirty="0"/>
          </a:p>
        </p:txBody>
      </p:sp>
      <p:sp>
        <p:nvSpPr>
          <p:cNvPr id="107" name="TextBox 106"/>
          <p:cNvSpPr txBox="1"/>
          <p:nvPr/>
        </p:nvSpPr>
        <p:spPr>
          <a:xfrm>
            <a:off x="381000" y="3662814"/>
            <a:ext cx="3836158" cy="338554"/>
          </a:xfrm>
          <a:prstGeom prst="rect">
            <a:avLst/>
          </a:prstGeom>
          <a:solidFill>
            <a:schemeClr val="accent4">
              <a:lumMod val="60000"/>
              <a:lumOff val="40000"/>
            </a:schemeClr>
          </a:solidFill>
        </p:spPr>
        <p:txBody>
          <a:bodyPr wrap="square" rtlCol="0">
            <a:spAutoFit/>
          </a:bodyPr>
          <a:lstStyle/>
          <a:p>
            <a:r>
              <a:rPr lang="en-US" sz="1600" b="1" dirty="0" smtClean="0"/>
              <a:t>Therapeutic Area</a:t>
            </a:r>
            <a:endParaRPr lang="en-US" sz="1600" b="1" dirty="0"/>
          </a:p>
        </p:txBody>
      </p:sp>
      <p:sp>
        <p:nvSpPr>
          <p:cNvPr id="108" name="TextBox 107"/>
          <p:cNvSpPr txBox="1"/>
          <p:nvPr/>
        </p:nvSpPr>
        <p:spPr>
          <a:xfrm>
            <a:off x="381000" y="5105570"/>
            <a:ext cx="3836157" cy="338554"/>
          </a:xfrm>
          <a:prstGeom prst="rect">
            <a:avLst/>
          </a:prstGeom>
          <a:solidFill>
            <a:schemeClr val="tx2">
              <a:lumMod val="40000"/>
              <a:lumOff val="60000"/>
            </a:schemeClr>
          </a:solidFill>
        </p:spPr>
        <p:txBody>
          <a:bodyPr wrap="square" rtlCol="0">
            <a:spAutoFit/>
          </a:bodyPr>
          <a:lstStyle/>
          <a:p>
            <a:r>
              <a:rPr lang="en-US" sz="1600" b="1" dirty="0" smtClean="0"/>
              <a:t>Soft Skills</a:t>
            </a:r>
            <a:endParaRPr lang="en-US" sz="1600" b="1" dirty="0"/>
          </a:p>
        </p:txBody>
      </p:sp>
      <p:sp>
        <p:nvSpPr>
          <p:cNvPr id="109" name="Rectangle 108"/>
          <p:cNvSpPr/>
          <p:nvPr/>
        </p:nvSpPr>
        <p:spPr>
          <a:xfrm>
            <a:off x="4459455" y="4577087"/>
            <a:ext cx="7732545" cy="1762730"/>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19289" rIns="91440" bIns="19289" numCol="1" spcCol="0" rtlCol="0" fromWordArt="0" anchor="t" anchorCtr="0" forceAA="0" compatLnSpc="1">
            <a:prstTxWarp prst="textNoShape">
              <a:avLst/>
            </a:prstTxWarp>
            <a:noAutofit/>
          </a:bodyPr>
          <a:lstStyle/>
          <a:p>
            <a:r>
              <a:rPr lang="en-US" sz="1600" b="1" dirty="0">
                <a:solidFill>
                  <a:schemeClr val="tx1"/>
                </a:solidFill>
                <a:latin typeface="+mj-lt"/>
              </a:rPr>
              <a:t>E0</a:t>
            </a:r>
            <a:r>
              <a:rPr lang="en-US" sz="1600" dirty="0">
                <a:solidFill>
                  <a:schemeClr val="tx1"/>
                </a:solidFill>
                <a:latin typeface="+mj-lt"/>
              </a:rPr>
              <a:t>: Basic Level – Within 6 to 9 months of joining every E0 needs to move to E1 level of competency</a:t>
            </a:r>
          </a:p>
          <a:p>
            <a:r>
              <a:rPr lang="en-US" sz="1600" b="1" dirty="0">
                <a:solidFill>
                  <a:schemeClr val="tx1"/>
                </a:solidFill>
                <a:latin typeface="+mj-lt"/>
              </a:rPr>
              <a:t>E1</a:t>
            </a:r>
            <a:r>
              <a:rPr lang="en-US" sz="1600" dirty="0">
                <a:solidFill>
                  <a:schemeClr val="tx1"/>
                </a:solidFill>
                <a:latin typeface="+mj-lt"/>
              </a:rPr>
              <a:t>: Intermediate Level – Has an exposure to the knowledge area not practiced it</a:t>
            </a:r>
          </a:p>
          <a:p>
            <a:r>
              <a:rPr lang="en-US" sz="1600" b="1" dirty="0">
                <a:solidFill>
                  <a:schemeClr val="tx1"/>
                </a:solidFill>
                <a:latin typeface="+mj-lt"/>
              </a:rPr>
              <a:t>E2</a:t>
            </a:r>
            <a:r>
              <a:rPr lang="en-US" sz="1600" dirty="0">
                <a:solidFill>
                  <a:schemeClr val="tx1"/>
                </a:solidFill>
                <a:latin typeface="+mj-lt"/>
              </a:rPr>
              <a:t>: Advance Level – Has an exposure to the knowledge area and has practiced it</a:t>
            </a:r>
          </a:p>
          <a:p>
            <a:r>
              <a:rPr lang="en-US" sz="1600" b="1" dirty="0">
                <a:solidFill>
                  <a:schemeClr val="tx1"/>
                </a:solidFill>
                <a:latin typeface="+mj-lt"/>
              </a:rPr>
              <a:t>E3</a:t>
            </a:r>
            <a:r>
              <a:rPr lang="en-US" sz="1600" dirty="0">
                <a:solidFill>
                  <a:schemeClr val="tx1"/>
                </a:solidFill>
                <a:latin typeface="+mj-lt"/>
              </a:rPr>
              <a:t>: Expert Level – Has an exposure to the knowledge area, has practiced over a period of time, and is a perfectionist</a:t>
            </a:r>
          </a:p>
          <a:p>
            <a:r>
              <a:rPr lang="en-US" sz="1600" b="1" dirty="0">
                <a:solidFill>
                  <a:schemeClr val="tx1"/>
                </a:solidFill>
                <a:latin typeface="+mj-lt"/>
              </a:rPr>
              <a:t>E4</a:t>
            </a:r>
            <a:r>
              <a:rPr lang="en-US" sz="1600" dirty="0">
                <a:solidFill>
                  <a:schemeClr val="tx1"/>
                </a:solidFill>
                <a:latin typeface="+mj-lt"/>
              </a:rPr>
              <a:t>: Master Level – Is a researcher and master in the particular knowledge area</a:t>
            </a:r>
          </a:p>
        </p:txBody>
      </p:sp>
      <p:sp>
        <p:nvSpPr>
          <p:cNvPr id="110" name="Rectangle 109"/>
          <p:cNvSpPr/>
          <p:nvPr/>
        </p:nvSpPr>
        <p:spPr>
          <a:xfrm>
            <a:off x="4459455" y="4082393"/>
            <a:ext cx="7732545" cy="354189"/>
          </a:xfrm>
          <a:prstGeom prst="rect">
            <a:avLst/>
          </a:prstGeom>
          <a:solidFill>
            <a:schemeClr val="accent6">
              <a:lumMod val="75000"/>
            </a:schemeClr>
          </a:solidFill>
        </p:spPr>
        <p:txBody>
          <a:bodyPr vert="horz" wrap="square" lIns="68580" tIns="34290" rIns="68580" bIns="34290" rtlCol="0" anchor="ctr">
            <a:noAutofit/>
          </a:bodyPr>
          <a:lstStyle/>
          <a:p>
            <a:pPr defTabSz="914377">
              <a:spcBef>
                <a:spcPct val="0"/>
              </a:spcBef>
            </a:pPr>
            <a:r>
              <a:rPr lang="en-US" b="1" smtClean="0">
                <a:solidFill>
                  <a:schemeClr val="bg1"/>
                </a:solidFill>
                <a:latin typeface="+mj-lt"/>
                <a:ea typeface="+mj-ea"/>
                <a:cs typeface="Arial" pitchFamily="34" charset="0"/>
              </a:rPr>
              <a:t>BSP Competency </a:t>
            </a:r>
            <a:r>
              <a:rPr lang="en-US" b="1" dirty="0" smtClean="0">
                <a:solidFill>
                  <a:schemeClr val="bg1"/>
                </a:solidFill>
                <a:latin typeface="+mj-lt"/>
                <a:ea typeface="+mj-ea"/>
                <a:cs typeface="Arial" pitchFamily="34" charset="0"/>
              </a:rPr>
              <a:t>levels</a:t>
            </a:r>
            <a:endParaRPr lang="en-US" b="1" dirty="0">
              <a:solidFill>
                <a:schemeClr val="bg1"/>
              </a:solidFill>
              <a:latin typeface="+mj-lt"/>
              <a:ea typeface="+mj-ea"/>
              <a:cs typeface="Arial" pitchFamily="34" charset="0"/>
            </a:endParaRPr>
          </a:p>
        </p:txBody>
      </p:sp>
      <p:grpSp>
        <p:nvGrpSpPr>
          <p:cNvPr id="14" name="Group 13"/>
          <p:cNvGrpSpPr/>
          <p:nvPr/>
        </p:nvGrpSpPr>
        <p:grpSpPr>
          <a:xfrm>
            <a:off x="4527696" y="1779489"/>
            <a:ext cx="3596034" cy="1614108"/>
            <a:chOff x="4797340" y="874635"/>
            <a:chExt cx="3596034" cy="1614108"/>
          </a:xfrm>
        </p:grpSpPr>
        <p:sp>
          <p:nvSpPr>
            <p:cNvPr id="16" name="Title 1"/>
            <p:cNvSpPr txBox="1">
              <a:spLocks/>
            </p:cNvSpPr>
            <p:nvPr/>
          </p:nvSpPr>
          <p:spPr>
            <a:xfrm>
              <a:off x="4870356" y="874635"/>
              <a:ext cx="3523018" cy="399669"/>
            </a:xfrm>
            <a:prstGeom prst="rect">
              <a:avLst/>
            </a:prstGeom>
            <a:solidFill>
              <a:schemeClr val="accent3">
                <a:lumMod val="60000"/>
                <a:lumOff val="40000"/>
              </a:schemeClr>
            </a:solidFill>
          </p:spPr>
          <p:txBody>
            <a:bodyPr vert="horz" wrap="square" lIns="68580" tIns="34290" rIns="68580" bIns="34290" rtlCol="0" anchor="ctr">
              <a:noAutofit/>
            </a:bodyPr>
            <a:lstStyle>
              <a:lvl1pPr algn="l" defTabSz="914377" rtl="0" eaLnBrk="1" latinLnBrk="0" hangingPunct="1">
                <a:spcBef>
                  <a:spcPct val="0"/>
                </a:spcBef>
                <a:buNone/>
                <a:defRPr sz="2800" kern="1200">
                  <a:solidFill>
                    <a:schemeClr val="tx1"/>
                  </a:solidFill>
                  <a:latin typeface="+mj-lt"/>
                  <a:ea typeface="+mj-ea"/>
                  <a:cs typeface="Arial" pitchFamily="34" charset="0"/>
                </a:defRPr>
              </a:lvl1pPr>
            </a:lstStyle>
            <a:p>
              <a:r>
                <a:rPr lang="en-US" sz="1800" b="1" dirty="0" smtClean="0"/>
                <a:t>Collaboration Domain Academy</a:t>
              </a:r>
              <a:endParaRPr lang="en-US" sz="1800" b="1" dirty="0"/>
            </a:p>
          </p:txBody>
        </p:sp>
        <p:sp>
          <p:nvSpPr>
            <p:cNvPr id="8" name="Rectangle 7"/>
            <p:cNvSpPr/>
            <p:nvPr/>
          </p:nvSpPr>
          <p:spPr>
            <a:xfrm>
              <a:off x="4870356" y="1361814"/>
              <a:ext cx="3523018" cy="363687"/>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rgbClr val="000000"/>
                  </a:solidFill>
                </a:rPr>
                <a:t>Joint SMEs, Quality and Compliance</a:t>
              </a:r>
            </a:p>
          </p:txBody>
        </p:sp>
        <p:sp>
          <p:nvSpPr>
            <p:cNvPr id="17" name="Rectangle 16"/>
            <p:cNvSpPr/>
            <p:nvPr/>
          </p:nvSpPr>
          <p:spPr>
            <a:xfrm>
              <a:off x="4870356" y="1764897"/>
              <a:ext cx="3523018" cy="342225"/>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TCS Domain University</a:t>
              </a:r>
            </a:p>
          </p:txBody>
        </p:sp>
        <p:sp>
          <p:nvSpPr>
            <p:cNvPr id="19" name="Rectangle 18"/>
            <p:cNvSpPr/>
            <p:nvPr/>
          </p:nvSpPr>
          <p:spPr>
            <a:xfrm>
              <a:off x="4870356" y="2146518"/>
              <a:ext cx="3523018" cy="342225"/>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rPr>
                <a:t>Pfizer Domain </a:t>
              </a:r>
              <a:r>
                <a:rPr lang="en-US" dirty="0">
                  <a:solidFill>
                    <a:srgbClr val="000000"/>
                  </a:solidFill>
                </a:rPr>
                <a:t>University</a:t>
              </a:r>
            </a:p>
          </p:txBody>
        </p:sp>
        <p:sp>
          <p:nvSpPr>
            <p:cNvPr id="11" name="Rectangle 10"/>
            <p:cNvSpPr/>
            <p:nvPr/>
          </p:nvSpPr>
          <p:spPr>
            <a:xfrm>
              <a:off x="4797340" y="884224"/>
              <a:ext cx="45719" cy="1573663"/>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380999" y="1307421"/>
            <a:ext cx="3836159" cy="861774"/>
          </a:xfrm>
          <a:prstGeom prst="rect">
            <a:avLst/>
          </a:prstGeom>
          <a:solidFill>
            <a:schemeClr val="bg1">
              <a:lumMod val="95000"/>
            </a:schemeClr>
          </a:solidFill>
        </p:spPr>
        <p:txBody>
          <a:bodyPr wrap="square">
            <a:spAutoFit/>
          </a:bodyPr>
          <a:lstStyle/>
          <a:p>
            <a:pPr lvl="0"/>
            <a:r>
              <a:rPr lang="en-US" sz="1600" dirty="0"/>
              <a:t>General Training</a:t>
            </a:r>
          </a:p>
          <a:p>
            <a:pPr lvl="0"/>
            <a:r>
              <a:rPr lang="en-US" sz="1600" dirty="0"/>
              <a:t>CDISC</a:t>
            </a:r>
          </a:p>
          <a:p>
            <a:pPr lvl="0"/>
            <a:r>
              <a:rPr lang="en-US" sz="1600" dirty="0"/>
              <a:t>Continuous Learning Program: </a:t>
            </a:r>
            <a:r>
              <a:rPr lang="en-US" sz="1600" dirty="0" err="1"/>
              <a:t>CDISCussion</a:t>
            </a:r>
            <a:endParaRPr lang="en-US" sz="1600" dirty="0"/>
          </a:p>
        </p:txBody>
      </p:sp>
      <p:sp>
        <p:nvSpPr>
          <p:cNvPr id="13" name="Rectangle 12"/>
          <p:cNvSpPr/>
          <p:nvPr/>
        </p:nvSpPr>
        <p:spPr>
          <a:xfrm>
            <a:off x="381000" y="2697014"/>
            <a:ext cx="3836159" cy="861774"/>
          </a:xfrm>
          <a:prstGeom prst="rect">
            <a:avLst/>
          </a:prstGeom>
          <a:solidFill>
            <a:schemeClr val="bg1">
              <a:lumMod val="95000"/>
            </a:schemeClr>
          </a:solidFill>
        </p:spPr>
        <p:txBody>
          <a:bodyPr wrap="square">
            <a:spAutoFit/>
          </a:bodyPr>
          <a:lstStyle/>
          <a:p>
            <a:r>
              <a:rPr lang="en-US" sz="1600" dirty="0" smtClean="0"/>
              <a:t>System</a:t>
            </a:r>
          </a:p>
          <a:p>
            <a:r>
              <a:rPr lang="en-US" sz="1600" dirty="0" smtClean="0"/>
              <a:t>Standards</a:t>
            </a:r>
          </a:p>
          <a:p>
            <a:r>
              <a:rPr lang="en-US" sz="1600" dirty="0" smtClean="0"/>
              <a:t>Macros</a:t>
            </a:r>
            <a:endParaRPr lang="en-US" sz="1600" dirty="0"/>
          </a:p>
        </p:txBody>
      </p:sp>
      <p:sp>
        <p:nvSpPr>
          <p:cNvPr id="23" name="Rectangle 22"/>
          <p:cNvSpPr/>
          <p:nvPr/>
        </p:nvSpPr>
        <p:spPr>
          <a:xfrm>
            <a:off x="380998" y="4082393"/>
            <a:ext cx="3836159" cy="861774"/>
          </a:xfrm>
          <a:prstGeom prst="rect">
            <a:avLst/>
          </a:prstGeom>
          <a:solidFill>
            <a:schemeClr val="bg1">
              <a:lumMod val="95000"/>
            </a:schemeClr>
          </a:solidFill>
        </p:spPr>
        <p:txBody>
          <a:bodyPr wrap="square">
            <a:spAutoFit/>
          </a:bodyPr>
          <a:lstStyle/>
          <a:p>
            <a:r>
              <a:rPr lang="en-US" sz="1600" dirty="0"/>
              <a:t>PALS</a:t>
            </a:r>
          </a:p>
          <a:p>
            <a:r>
              <a:rPr lang="en-US" sz="1600" dirty="0"/>
              <a:t>Floor show</a:t>
            </a:r>
          </a:p>
          <a:p>
            <a:r>
              <a:rPr lang="en-US" sz="1600" dirty="0"/>
              <a:t>End to end approach</a:t>
            </a:r>
          </a:p>
        </p:txBody>
      </p:sp>
      <p:sp>
        <p:nvSpPr>
          <p:cNvPr id="24" name="Rectangle 23"/>
          <p:cNvSpPr/>
          <p:nvPr/>
        </p:nvSpPr>
        <p:spPr>
          <a:xfrm>
            <a:off x="380997" y="5529447"/>
            <a:ext cx="3836159" cy="861774"/>
          </a:xfrm>
          <a:prstGeom prst="rect">
            <a:avLst/>
          </a:prstGeom>
          <a:solidFill>
            <a:schemeClr val="bg1">
              <a:lumMod val="95000"/>
            </a:schemeClr>
          </a:solidFill>
        </p:spPr>
        <p:txBody>
          <a:bodyPr wrap="square">
            <a:spAutoFit/>
          </a:bodyPr>
          <a:lstStyle/>
          <a:p>
            <a:r>
              <a:rPr lang="en-US" sz="1600" dirty="0"/>
              <a:t>Starburst </a:t>
            </a:r>
          </a:p>
          <a:p>
            <a:r>
              <a:rPr lang="en-US" sz="1600" dirty="0"/>
              <a:t>Velocity</a:t>
            </a:r>
          </a:p>
          <a:p>
            <a:r>
              <a:rPr lang="en-US" sz="1600" dirty="0"/>
              <a:t>Other</a:t>
            </a:r>
          </a:p>
        </p:txBody>
      </p:sp>
      <p:sp>
        <p:nvSpPr>
          <p:cNvPr id="15" name="Right Arrow 14"/>
          <p:cNvSpPr/>
          <p:nvPr/>
        </p:nvSpPr>
        <p:spPr>
          <a:xfrm>
            <a:off x="8151027" y="2261066"/>
            <a:ext cx="356257" cy="577704"/>
          </a:xfrm>
          <a:prstGeom prst="rightArrow">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144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itle 2"/>
          <p:cNvSpPr>
            <a:spLocks noGrp="1"/>
          </p:cNvSpPr>
          <p:nvPr>
            <p:ph type="title"/>
          </p:nvPr>
        </p:nvSpPr>
        <p:spPr>
          <a:noFill/>
        </p:spPr>
        <p:txBody>
          <a:bodyPr/>
          <a:lstStyle/>
          <a:p>
            <a:r>
              <a:rPr lang="en-US" dirty="0" smtClean="0"/>
              <a:t>BSP Training Plan</a:t>
            </a:r>
            <a:endParaRPr lang="en-US" dirty="0"/>
          </a:p>
        </p:txBody>
      </p:sp>
      <p:grpSp>
        <p:nvGrpSpPr>
          <p:cNvPr id="4" name="Group 3"/>
          <p:cNvGrpSpPr/>
          <p:nvPr/>
        </p:nvGrpSpPr>
        <p:grpSpPr>
          <a:xfrm>
            <a:off x="316156" y="2493469"/>
            <a:ext cx="11648183" cy="1207302"/>
            <a:chOff x="571500" y="1416186"/>
            <a:chExt cx="10301467" cy="1457836"/>
          </a:xfrm>
        </p:grpSpPr>
        <p:sp>
          <p:nvSpPr>
            <p:cNvPr id="5" name="Right Arrow 4"/>
            <p:cNvSpPr/>
            <p:nvPr/>
          </p:nvSpPr>
          <p:spPr>
            <a:xfrm>
              <a:off x="571500" y="1566506"/>
              <a:ext cx="9654061" cy="702239"/>
            </a:xfrm>
            <a:prstGeom prst="rightArrow">
              <a:avLst/>
            </a:prstGeom>
            <a:solidFill>
              <a:srgbClr val="55A5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Oval 5"/>
            <p:cNvSpPr/>
            <p:nvPr/>
          </p:nvSpPr>
          <p:spPr>
            <a:xfrm>
              <a:off x="2413876" y="1814358"/>
              <a:ext cx="251901" cy="225532"/>
            </a:xfrm>
            <a:prstGeom prst="ellipse">
              <a:avLst/>
            </a:prstGeom>
            <a:solidFill>
              <a:srgbClr val="83389B"/>
            </a:solidFill>
            <a:ln w="9525">
              <a:solidFill>
                <a:srgbClr val="FACD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Oval 6"/>
            <p:cNvSpPr/>
            <p:nvPr/>
          </p:nvSpPr>
          <p:spPr>
            <a:xfrm>
              <a:off x="7178637" y="1831663"/>
              <a:ext cx="251901" cy="225532"/>
            </a:xfrm>
            <a:prstGeom prst="ellipse">
              <a:avLst/>
            </a:prstGeom>
            <a:solidFill>
              <a:srgbClr val="92D050"/>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Oval 7"/>
            <p:cNvSpPr/>
            <p:nvPr/>
          </p:nvSpPr>
          <p:spPr>
            <a:xfrm>
              <a:off x="9248748" y="1813213"/>
              <a:ext cx="251901" cy="225532"/>
            </a:xfrm>
            <a:prstGeom prst="ellipse">
              <a:avLst/>
            </a:prstGeom>
            <a:solidFill>
              <a:schemeClr val="bg2">
                <a:lumMod val="75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Left Brace 8"/>
            <p:cNvSpPr/>
            <p:nvPr/>
          </p:nvSpPr>
          <p:spPr>
            <a:xfrm rot="16200000">
              <a:off x="1355202" y="1356050"/>
              <a:ext cx="449316" cy="1958470"/>
            </a:xfrm>
            <a:prstGeom prst="leftBrace">
              <a:avLst>
                <a:gd name="adj1" fmla="val 26064"/>
                <a:gd name="adj2" fmla="val 50000"/>
              </a:avLst>
            </a:prstGeom>
            <a:noFill/>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0" name="TextBox 9"/>
            <p:cNvSpPr txBox="1"/>
            <p:nvPr/>
          </p:nvSpPr>
          <p:spPr>
            <a:xfrm>
              <a:off x="845392" y="2482122"/>
              <a:ext cx="2934750" cy="334479"/>
            </a:xfrm>
            <a:prstGeom prst="rect">
              <a:avLst/>
            </a:prstGeom>
            <a:noFill/>
          </p:spPr>
          <p:txBody>
            <a:bodyPr wrap="square" rtlCol="0">
              <a:spAutoFit/>
            </a:bodyPr>
            <a:lstStyle/>
            <a:p>
              <a:r>
                <a:rPr lang="en-US" sz="1200" dirty="0"/>
                <a:t> </a:t>
              </a:r>
              <a:r>
                <a:rPr lang="en-US" sz="1200" dirty="0" smtClean="0"/>
                <a:t>      2 Months</a:t>
              </a:r>
              <a:endParaRPr lang="en-US" sz="1200" dirty="0"/>
            </a:p>
          </p:txBody>
        </p:sp>
        <p:sp>
          <p:nvSpPr>
            <p:cNvPr id="11" name="Left Brace 10"/>
            <p:cNvSpPr/>
            <p:nvPr/>
          </p:nvSpPr>
          <p:spPr>
            <a:xfrm rot="16200000">
              <a:off x="4693529" y="-23805"/>
              <a:ext cx="476625" cy="4745493"/>
            </a:xfrm>
            <a:prstGeom prst="leftBrace">
              <a:avLst>
                <a:gd name="adj1" fmla="val 56161"/>
                <a:gd name="adj2" fmla="val 50000"/>
              </a:avLst>
            </a:prstGeom>
            <a:noFill/>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2" name="TextBox 11"/>
            <p:cNvSpPr txBox="1"/>
            <p:nvPr/>
          </p:nvSpPr>
          <p:spPr>
            <a:xfrm>
              <a:off x="4544632" y="2503604"/>
              <a:ext cx="1764252" cy="334479"/>
            </a:xfrm>
            <a:prstGeom prst="rect">
              <a:avLst/>
            </a:prstGeom>
            <a:noFill/>
          </p:spPr>
          <p:txBody>
            <a:bodyPr wrap="square" rtlCol="0">
              <a:spAutoFit/>
            </a:bodyPr>
            <a:lstStyle/>
            <a:p>
              <a:r>
                <a:rPr lang="en-US" sz="1200" dirty="0" smtClean="0"/>
                <a:t>4 Months </a:t>
              </a:r>
              <a:endParaRPr lang="en-US" sz="1200" dirty="0"/>
            </a:p>
          </p:txBody>
        </p:sp>
        <p:sp>
          <p:nvSpPr>
            <p:cNvPr id="13" name="Left Brace 12"/>
            <p:cNvSpPr/>
            <p:nvPr/>
          </p:nvSpPr>
          <p:spPr>
            <a:xfrm rot="16200000">
              <a:off x="8095185" y="1341770"/>
              <a:ext cx="521574" cy="2037452"/>
            </a:xfrm>
            <a:prstGeom prst="leftBrace">
              <a:avLst>
                <a:gd name="adj1" fmla="val 35284"/>
                <a:gd name="adj2" fmla="val 50000"/>
              </a:avLst>
            </a:prstGeom>
            <a:noFill/>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 name="TextBox 13"/>
            <p:cNvSpPr txBox="1"/>
            <p:nvPr/>
          </p:nvSpPr>
          <p:spPr>
            <a:xfrm>
              <a:off x="8038592" y="2539543"/>
              <a:ext cx="1764252" cy="334479"/>
            </a:xfrm>
            <a:prstGeom prst="rect">
              <a:avLst/>
            </a:prstGeom>
            <a:noFill/>
          </p:spPr>
          <p:txBody>
            <a:bodyPr wrap="square" rtlCol="0">
              <a:spAutoFit/>
            </a:bodyPr>
            <a:lstStyle/>
            <a:p>
              <a:r>
                <a:rPr lang="en-US" sz="1200" dirty="0" smtClean="0"/>
                <a:t>1 Month + 2 Week</a:t>
              </a:r>
              <a:endParaRPr lang="en-US" sz="1200" dirty="0"/>
            </a:p>
          </p:txBody>
        </p:sp>
        <p:sp>
          <p:nvSpPr>
            <p:cNvPr id="15" name="TextBox 14"/>
            <p:cNvSpPr txBox="1"/>
            <p:nvPr/>
          </p:nvSpPr>
          <p:spPr>
            <a:xfrm>
              <a:off x="631848" y="1458698"/>
              <a:ext cx="1927248" cy="334481"/>
            </a:xfrm>
            <a:prstGeom prst="rect">
              <a:avLst/>
            </a:prstGeom>
            <a:noFill/>
          </p:spPr>
          <p:txBody>
            <a:bodyPr wrap="square" rtlCol="0">
              <a:spAutoFit/>
            </a:bodyPr>
            <a:lstStyle/>
            <a:p>
              <a:pPr algn="ctr"/>
              <a:r>
                <a:rPr lang="en-US" sz="1200" dirty="0" smtClean="0"/>
                <a:t>SAS Training</a:t>
              </a:r>
              <a:endParaRPr lang="en-US" sz="1200" dirty="0"/>
            </a:p>
          </p:txBody>
        </p:sp>
        <p:sp>
          <p:nvSpPr>
            <p:cNvPr id="16" name="TextBox 15"/>
            <p:cNvSpPr txBox="1"/>
            <p:nvPr/>
          </p:nvSpPr>
          <p:spPr>
            <a:xfrm>
              <a:off x="2615061" y="1458698"/>
              <a:ext cx="4196062" cy="334481"/>
            </a:xfrm>
            <a:prstGeom prst="rect">
              <a:avLst/>
            </a:prstGeom>
            <a:noFill/>
          </p:spPr>
          <p:txBody>
            <a:bodyPr wrap="square" rtlCol="0">
              <a:spAutoFit/>
            </a:bodyPr>
            <a:lstStyle/>
            <a:p>
              <a:pPr algn="ctr"/>
              <a:r>
                <a:rPr lang="en-US" sz="1200" dirty="0" smtClean="0"/>
                <a:t>Domain Training – TCS Experts</a:t>
              </a:r>
              <a:endParaRPr lang="en-US" sz="1200" dirty="0"/>
            </a:p>
          </p:txBody>
        </p:sp>
        <p:sp>
          <p:nvSpPr>
            <p:cNvPr id="17" name="TextBox 16"/>
            <p:cNvSpPr txBox="1"/>
            <p:nvPr/>
          </p:nvSpPr>
          <p:spPr>
            <a:xfrm>
              <a:off x="7177585" y="1416186"/>
              <a:ext cx="3695382" cy="334481"/>
            </a:xfrm>
            <a:prstGeom prst="rect">
              <a:avLst/>
            </a:prstGeom>
            <a:noFill/>
          </p:spPr>
          <p:txBody>
            <a:bodyPr wrap="square" rtlCol="0">
              <a:spAutoFit/>
            </a:bodyPr>
            <a:lstStyle/>
            <a:p>
              <a:pPr algn="ctr"/>
              <a:endParaRPr lang="en-US" sz="1200" dirty="0"/>
            </a:p>
          </p:txBody>
        </p:sp>
      </p:grpSp>
      <p:sp>
        <p:nvSpPr>
          <p:cNvPr id="18" name="Rectangle 17"/>
          <p:cNvSpPr/>
          <p:nvPr/>
        </p:nvSpPr>
        <p:spPr>
          <a:xfrm>
            <a:off x="748145" y="1219200"/>
            <a:ext cx="2549237" cy="374073"/>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Academy Associates</a:t>
            </a:r>
            <a:endParaRPr lang="en-US" dirty="0"/>
          </a:p>
        </p:txBody>
      </p:sp>
      <p:sp>
        <p:nvSpPr>
          <p:cNvPr id="19" name="Rectangle 18"/>
          <p:cNvSpPr/>
          <p:nvPr/>
        </p:nvSpPr>
        <p:spPr>
          <a:xfrm>
            <a:off x="7706390" y="1217265"/>
            <a:ext cx="2549237" cy="374073"/>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Lateral Hiring* </a:t>
            </a:r>
            <a:endParaRPr lang="en-US" dirty="0"/>
          </a:p>
        </p:txBody>
      </p:sp>
      <p:sp>
        <p:nvSpPr>
          <p:cNvPr id="20" name="Rectangle 19"/>
          <p:cNvSpPr/>
          <p:nvPr/>
        </p:nvSpPr>
        <p:spPr>
          <a:xfrm>
            <a:off x="1473992" y="1635420"/>
            <a:ext cx="896983" cy="374073"/>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endParaRPr lang="en-US" dirty="0"/>
          </a:p>
        </p:txBody>
      </p:sp>
      <p:sp>
        <p:nvSpPr>
          <p:cNvPr id="21" name="Rectangle 20"/>
          <p:cNvSpPr/>
          <p:nvPr/>
        </p:nvSpPr>
        <p:spPr>
          <a:xfrm>
            <a:off x="7870256" y="1661328"/>
            <a:ext cx="1011316" cy="365188"/>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a:t>
            </a:r>
            <a:endParaRPr lang="en-US" dirty="0"/>
          </a:p>
        </p:txBody>
      </p:sp>
      <p:sp>
        <p:nvSpPr>
          <p:cNvPr id="22" name="Rectangle 21"/>
          <p:cNvSpPr/>
          <p:nvPr/>
        </p:nvSpPr>
        <p:spPr>
          <a:xfrm>
            <a:off x="8967249" y="1652442"/>
            <a:ext cx="1165897" cy="374073"/>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FSPM</a:t>
            </a:r>
            <a:endParaRPr lang="en-US" dirty="0"/>
          </a:p>
        </p:txBody>
      </p:sp>
      <p:sp>
        <p:nvSpPr>
          <p:cNvPr id="23" name="Rectangle 22"/>
          <p:cNvSpPr/>
          <p:nvPr/>
        </p:nvSpPr>
        <p:spPr>
          <a:xfrm>
            <a:off x="10190939" y="1631113"/>
            <a:ext cx="1041358" cy="374073"/>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t>
            </a:r>
            <a:endParaRPr lang="en-US" dirty="0"/>
          </a:p>
        </p:txBody>
      </p:sp>
      <p:sp>
        <p:nvSpPr>
          <p:cNvPr id="24" name="Rectangle 23"/>
          <p:cNvSpPr/>
          <p:nvPr/>
        </p:nvSpPr>
        <p:spPr>
          <a:xfrm>
            <a:off x="384394" y="3688611"/>
            <a:ext cx="2179196" cy="52352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Base and Advance SAS Training and Assessments</a:t>
            </a:r>
            <a:endParaRPr lang="en-US" sz="1400" dirty="0"/>
          </a:p>
        </p:txBody>
      </p:sp>
      <p:sp>
        <p:nvSpPr>
          <p:cNvPr id="25" name="Rectangle 24"/>
          <p:cNvSpPr/>
          <p:nvPr/>
        </p:nvSpPr>
        <p:spPr>
          <a:xfrm>
            <a:off x="2684219" y="3695145"/>
            <a:ext cx="5245244" cy="129208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1400" dirty="0"/>
              <a:t>Overview of </a:t>
            </a:r>
            <a:r>
              <a:rPr lang="en-US" sz="1400" dirty="0" smtClean="0"/>
              <a:t>ICH-GCP, </a:t>
            </a:r>
            <a:r>
              <a:rPr lang="en-US" sz="1400" dirty="0"/>
              <a:t>Regulatory </a:t>
            </a:r>
            <a:r>
              <a:rPr lang="en-US" sz="1400" dirty="0" smtClean="0"/>
              <a:t>Guidelines and Biostatistics </a:t>
            </a:r>
            <a:r>
              <a:rPr lang="en-US" sz="1400" dirty="0"/>
              <a:t>&amp; Statistical </a:t>
            </a:r>
            <a:r>
              <a:rPr lang="en-US" sz="1400" dirty="0" smtClean="0"/>
              <a:t>Programming, Country specific guidelines</a:t>
            </a:r>
            <a:endParaRPr lang="en-US" sz="1400" dirty="0"/>
          </a:p>
          <a:p>
            <a:pPr marL="285750" lvl="0" indent="-285750">
              <a:buFont typeface="Arial" panose="020B0604020202020204" pitchFamily="34" charset="0"/>
              <a:buChar char="•"/>
            </a:pPr>
            <a:r>
              <a:rPr lang="en-US" sz="1400" dirty="0"/>
              <a:t>Understanding </a:t>
            </a:r>
            <a:r>
              <a:rPr lang="en-US" sz="1400" dirty="0" smtClean="0"/>
              <a:t>Protocol,  CRF and  </a:t>
            </a:r>
            <a:r>
              <a:rPr lang="en-US" sz="1400" dirty="0"/>
              <a:t>Statistical Analysis Plan</a:t>
            </a:r>
          </a:p>
          <a:p>
            <a:pPr marL="285750" indent="-285750">
              <a:buFont typeface="Arial" panose="020B0604020202020204" pitchFamily="34" charset="0"/>
              <a:buChar char="•"/>
            </a:pPr>
            <a:r>
              <a:rPr lang="en-US" sz="1400" dirty="0" smtClean="0"/>
              <a:t>Understanding of </a:t>
            </a:r>
            <a:r>
              <a:rPr lang="en-US" sz="1400" dirty="0"/>
              <a:t>CDISC </a:t>
            </a:r>
            <a:r>
              <a:rPr lang="en-US" sz="1400" dirty="0" smtClean="0"/>
              <a:t>Standards, programming of - SDTM </a:t>
            </a:r>
            <a:r>
              <a:rPr lang="en-US" sz="1400" dirty="0"/>
              <a:t>&amp; </a:t>
            </a:r>
            <a:r>
              <a:rPr lang="en-US" sz="1400" dirty="0" err="1" smtClean="0"/>
              <a:t>ADaM</a:t>
            </a:r>
            <a:r>
              <a:rPr lang="en-US" sz="1400" dirty="0" smtClean="0"/>
              <a:t> Case studies and assessments</a:t>
            </a:r>
          </a:p>
          <a:p>
            <a:pPr marL="285750" indent="-285750">
              <a:buFont typeface="Arial" panose="020B0604020202020204" pitchFamily="34" charset="0"/>
              <a:buChar char="•"/>
            </a:pPr>
            <a:r>
              <a:rPr lang="en-US" sz="1400" dirty="0" smtClean="0"/>
              <a:t>TLFs programming, case studies and assessments</a:t>
            </a:r>
            <a:endParaRPr lang="en-US" sz="1400" dirty="0"/>
          </a:p>
        </p:txBody>
      </p:sp>
      <p:sp>
        <p:nvSpPr>
          <p:cNvPr id="26" name="Rectangle 25"/>
          <p:cNvSpPr/>
          <p:nvPr/>
        </p:nvSpPr>
        <p:spPr>
          <a:xfrm>
            <a:off x="7966391" y="3695145"/>
            <a:ext cx="3997947" cy="1311819"/>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t>Pfizer </a:t>
            </a:r>
            <a:r>
              <a:rPr lang="en-US" sz="1400" dirty="0"/>
              <a:t>systems and processes</a:t>
            </a:r>
          </a:p>
          <a:p>
            <a:pPr marL="285750" indent="-285750">
              <a:buFont typeface="Arial" panose="020B0604020202020204" pitchFamily="34" charset="0"/>
              <a:buChar char="•"/>
            </a:pPr>
            <a:r>
              <a:rPr lang="en-US" sz="1400" dirty="0"/>
              <a:t>Awareness about Pfizer products and how-to-do’s</a:t>
            </a:r>
          </a:p>
          <a:p>
            <a:pPr marL="285750" indent="-285750">
              <a:buFont typeface="Arial" panose="020B0604020202020204" pitchFamily="34" charset="0"/>
              <a:buChar char="•"/>
            </a:pPr>
            <a:r>
              <a:rPr lang="en-US" sz="1400" dirty="0"/>
              <a:t>Pfizer’s culture, stand and industry trends</a:t>
            </a:r>
          </a:p>
          <a:p>
            <a:pPr marL="285750" indent="-285750">
              <a:buFont typeface="Arial" panose="020B0604020202020204" pitchFamily="34" charset="0"/>
              <a:buChar char="•"/>
            </a:pPr>
            <a:r>
              <a:rPr lang="en-US" sz="1400" dirty="0" smtClean="0"/>
              <a:t>Product </a:t>
            </a:r>
            <a:r>
              <a:rPr lang="en-US" sz="1400" dirty="0"/>
              <a:t>guidelines for data collection and programming</a:t>
            </a:r>
          </a:p>
        </p:txBody>
      </p:sp>
      <p:sp>
        <p:nvSpPr>
          <p:cNvPr id="30" name="Rectangle 29"/>
          <p:cNvSpPr/>
          <p:nvPr/>
        </p:nvSpPr>
        <p:spPr>
          <a:xfrm>
            <a:off x="4226721" y="803535"/>
            <a:ext cx="2549237" cy="374073"/>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a:t>
            </a:r>
            <a:endParaRPr lang="en-US" dirty="0"/>
          </a:p>
        </p:txBody>
      </p:sp>
      <p:sp>
        <p:nvSpPr>
          <p:cNvPr id="31" name="Rectangle 30"/>
          <p:cNvSpPr/>
          <p:nvPr/>
        </p:nvSpPr>
        <p:spPr>
          <a:xfrm>
            <a:off x="384392" y="5089663"/>
            <a:ext cx="11579946" cy="285739"/>
          </a:xfrm>
          <a:prstGeom prst="rect">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TCS:         Dedicated Trainers and mentors                    Repository of Training materials                                            Case studies and assessments</a:t>
            </a:r>
            <a:endParaRPr lang="en-US" sz="1400" dirty="0">
              <a:solidFill>
                <a:schemeClr val="tx1"/>
              </a:solidFill>
            </a:endParaRPr>
          </a:p>
        </p:txBody>
      </p:sp>
      <p:sp>
        <p:nvSpPr>
          <p:cNvPr id="35" name="TextBox 34"/>
          <p:cNvSpPr txBox="1"/>
          <p:nvPr/>
        </p:nvSpPr>
        <p:spPr>
          <a:xfrm>
            <a:off x="1537274" y="2526707"/>
            <a:ext cx="2179198" cy="276999"/>
          </a:xfrm>
          <a:prstGeom prst="rect">
            <a:avLst/>
          </a:prstGeom>
          <a:noFill/>
        </p:spPr>
        <p:txBody>
          <a:bodyPr wrap="square" rtlCol="0">
            <a:spAutoFit/>
          </a:bodyPr>
          <a:lstStyle/>
          <a:p>
            <a:pPr algn="ctr"/>
            <a:r>
              <a:rPr lang="en-US" sz="1200" b="1" dirty="0" smtClean="0"/>
              <a:t>SAS Assessments</a:t>
            </a:r>
            <a:endParaRPr lang="en-US" sz="1200" b="1" dirty="0"/>
          </a:p>
        </p:txBody>
      </p:sp>
      <p:sp>
        <p:nvSpPr>
          <p:cNvPr id="36" name="TextBox 35"/>
          <p:cNvSpPr txBox="1"/>
          <p:nvPr/>
        </p:nvSpPr>
        <p:spPr>
          <a:xfrm>
            <a:off x="6826861" y="2386490"/>
            <a:ext cx="2179198" cy="461665"/>
          </a:xfrm>
          <a:prstGeom prst="rect">
            <a:avLst/>
          </a:prstGeom>
          <a:noFill/>
        </p:spPr>
        <p:txBody>
          <a:bodyPr wrap="square" rtlCol="0">
            <a:spAutoFit/>
          </a:bodyPr>
          <a:lstStyle/>
          <a:p>
            <a:pPr algn="ctr"/>
            <a:r>
              <a:rPr lang="en-US" sz="1200" b="1" dirty="0" smtClean="0"/>
              <a:t>Case studies, Assessments and Certification</a:t>
            </a:r>
            <a:endParaRPr lang="en-US" sz="1200" b="1" dirty="0"/>
          </a:p>
        </p:txBody>
      </p:sp>
      <p:cxnSp>
        <p:nvCxnSpPr>
          <p:cNvPr id="44" name="Elbow Connector 43"/>
          <p:cNvCxnSpPr>
            <a:stCxn id="30" idx="1"/>
          </p:cNvCxnSpPr>
          <p:nvPr/>
        </p:nvCxnSpPr>
        <p:spPr>
          <a:xfrm rot="10800000" flipV="1">
            <a:off x="1898073" y="990572"/>
            <a:ext cx="2328648" cy="141892"/>
          </a:xfrm>
          <a:prstGeom prst="bentConnector3">
            <a:avLst>
              <a:gd name="adj1" fmla="val 99977"/>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a:off x="6775958" y="962862"/>
            <a:ext cx="2205051" cy="226693"/>
          </a:xfrm>
          <a:prstGeom prst="bentConnector2">
            <a:avLst/>
          </a:prstGeom>
          <a:ln w="127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801147" y="1661327"/>
            <a:ext cx="1011316" cy="365188"/>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endParaRPr lang="en-US" dirty="0"/>
          </a:p>
        </p:txBody>
      </p:sp>
      <p:sp>
        <p:nvSpPr>
          <p:cNvPr id="65" name="Flowchart: Connector 64"/>
          <p:cNvSpPr/>
          <p:nvPr/>
        </p:nvSpPr>
        <p:spPr>
          <a:xfrm>
            <a:off x="900545" y="5127472"/>
            <a:ext cx="193964" cy="178655"/>
          </a:xfrm>
          <a:prstGeom prst="flowChartConnector">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p:cNvSpPr/>
          <p:nvPr/>
        </p:nvSpPr>
        <p:spPr>
          <a:xfrm>
            <a:off x="3977339" y="5141327"/>
            <a:ext cx="193964" cy="178655"/>
          </a:xfrm>
          <a:prstGeom prst="flowChartConnector">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7981330" y="5121889"/>
            <a:ext cx="193964" cy="178655"/>
          </a:xfrm>
          <a:prstGeom prst="flowChartConnec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525761" y="1953161"/>
            <a:ext cx="2621039" cy="423639"/>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Assess and Customize Training</a:t>
            </a:r>
            <a:endParaRPr lang="en-US" sz="1400" dirty="0"/>
          </a:p>
        </p:txBody>
      </p:sp>
      <p:sp>
        <p:nvSpPr>
          <p:cNvPr id="71" name="Rectangle 70"/>
          <p:cNvSpPr/>
          <p:nvPr/>
        </p:nvSpPr>
        <p:spPr>
          <a:xfrm>
            <a:off x="424936" y="5767596"/>
            <a:ext cx="3412389" cy="348778"/>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 - AA: 5 – 7 Months</a:t>
            </a:r>
            <a:endParaRPr lang="en-US" b="1" dirty="0">
              <a:solidFill>
                <a:schemeClr val="tx1"/>
              </a:solidFill>
            </a:endParaRPr>
          </a:p>
        </p:txBody>
      </p:sp>
      <p:sp>
        <p:nvSpPr>
          <p:cNvPr id="72" name="Rectangle 71"/>
          <p:cNvSpPr/>
          <p:nvPr/>
        </p:nvSpPr>
        <p:spPr>
          <a:xfrm>
            <a:off x="7835685" y="5751639"/>
            <a:ext cx="3926941" cy="361451"/>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SPL, FSPM and SC: 1 Month</a:t>
            </a:r>
            <a:endParaRPr lang="en-US" b="1" dirty="0">
              <a:solidFill>
                <a:schemeClr val="tx1"/>
              </a:solidFill>
            </a:endParaRPr>
          </a:p>
        </p:txBody>
      </p:sp>
      <p:sp>
        <p:nvSpPr>
          <p:cNvPr id="74" name="Rectangle 73"/>
          <p:cNvSpPr/>
          <p:nvPr/>
        </p:nvSpPr>
        <p:spPr>
          <a:xfrm>
            <a:off x="3885879" y="5767596"/>
            <a:ext cx="3901252" cy="348778"/>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 - Lateral: 1 – 2 Months</a:t>
            </a:r>
            <a:endParaRPr lang="en-US" b="1" dirty="0">
              <a:solidFill>
                <a:schemeClr val="tx1"/>
              </a:solidFill>
            </a:endParaRPr>
          </a:p>
        </p:txBody>
      </p:sp>
      <p:cxnSp>
        <p:nvCxnSpPr>
          <p:cNvPr id="28" name="Elbow Connector 27"/>
          <p:cNvCxnSpPr>
            <a:endCxn id="68" idx="1"/>
          </p:cNvCxnSpPr>
          <p:nvPr/>
        </p:nvCxnSpPr>
        <p:spPr>
          <a:xfrm>
            <a:off x="2064327" y="2026515"/>
            <a:ext cx="1461434" cy="138466"/>
          </a:xfrm>
          <a:prstGeom prst="bentConnector3">
            <a:avLst>
              <a:gd name="adj1" fmla="val -21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flipV="1">
            <a:off x="6188365" y="2081850"/>
            <a:ext cx="2734772" cy="211819"/>
          </a:xfrm>
          <a:prstGeom prst="bentConnector3">
            <a:avLst>
              <a:gd name="adj1" fmla="val -66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11232297" y="2565849"/>
            <a:ext cx="821158" cy="670422"/>
          </a:xfrm>
          <a:prstGeom prst="round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Go Live</a:t>
            </a:r>
            <a:endParaRPr lang="en-US" b="1" dirty="0"/>
          </a:p>
        </p:txBody>
      </p:sp>
      <p:sp>
        <p:nvSpPr>
          <p:cNvPr id="69" name="TextBox 68"/>
          <p:cNvSpPr txBox="1"/>
          <p:nvPr/>
        </p:nvSpPr>
        <p:spPr>
          <a:xfrm>
            <a:off x="8949412" y="2389352"/>
            <a:ext cx="2179198" cy="461665"/>
          </a:xfrm>
          <a:prstGeom prst="rect">
            <a:avLst/>
          </a:prstGeom>
          <a:noFill/>
        </p:spPr>
        <p:txBody>
          <a:bodyPr wrap="square" rtlCol="0">
            <a:spAutoFit/>
          </a:bodyPr>
          <a:lstStyle/>
          <a:p>
            <a:pPr algn="ctr"/>
            <a:r>
              <a:rPr lang="en-US" sz="1200" b="1" dirty="0" smtClean="0"/>
              <a:t>Pfizer specific training and certification</a:t>
            </a:r>
            <a:endParaRPr lang="en-US" sz="1200" b="1" dirty="0"/>
          </a:p>
        </p:txBody>
      </p:sp>
      <p:sp>
        <p:nvSpPr>
          <p:cNvPr id="73" name="Pentagon 72"/>
          <p:cNvSpPr/>
          <p:nvPr/>
        </p:nvSpPr>
        <p:spPr>
          <a:xfrm>
            <a:off x="400957" y="5415905"/>
            <a:ext cx="11563381" cy="297441"/>
          </a:xfrm>
          <a:prstGeom prst="homePlat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Go Live</a:t>
            </a:r>
            <a:endParaRPr lang="en-US" b="1" dirty="0"/>
          </a:p>
        </p:txBody>
      </p:sp>
      <p:sp>
        <p:nvSpPr>
          <p:cNvPr id="58" name="Rectangle 57"/>
          <p:cNvSpPr/>
          <p:nvPr/>
        </p:nvSpPr>
        <p:spPr>
          <a:xfrm>
            <a:off x="424936" y="6165270"/>
            <a:ext cx="11337690" cy="357338"/>
          </a:xfrm>
          <a:prstGeom prst="rect">
            <a:avLst/>
          </a:prstGeom>
          <a:solidFill>
            <a:srgbClr val="6D97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Detailed Training Plan:</a:t>
            </a:r>
            <a:endParaRPr lang="en-US" dirty="0"/>
          </a:p>
        </p:txBody>
      </p:sp>
    </p:spTree>
    <p:extLst>
      <p:ext uri="{BB962C8B-B14F-4D97-AF65-F5344CB8AC3E}">
        <p14:creationId xmlns:p14="http://schemas.microsoft.com/office/powerpoint/2010/main" val="2302328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7" name="Title 1"/>
          <p:cNvSpPr>
            <a:spLocks noGrp="1"/>
          </p:cNvSpPr>
          <p:nvPr>
            <p:ph type="title"/>
          </p:nvPr>
        </p:nvSpPr>
        <p:spPr>
          <a:noFill/>
        </p:spPr>
        <p:txBody>
          <a:bodyPr rtlCol="0">
            <a:noAutofit/>
          </a:bodyPr>
          <a:lstStyle/>
          <a:p>
            <a:pPr>
              <a:defRPr/>
            </a:pPr>
            <a:r>
              <a:rPr lang="en-US" sz="2400" dirty="0" smtClean="0">
                <a:latin typeface="+mn-lt"/>
              </a:rPr>
              <a:t>Talent Engagement &amp; </a:t>
            </a:r>
            <a:r>
              <a:rPr sz="2400" dirty="0" smtClean="0">
                <a:latin typeface="+mn-lt"/>
              </a:rPr>
              <a:t>Retention Management</a:t>
            </a:r>
            <a:r>
              <a:rPr lang="en-US" sz="2400" dirty="0" smtClean="0">
                <a:latin typeface="+mn-lt"/>
              </a:rPr>
              <a:t> </a:t>
            </a:r>
            <a:endParaRPr lang="en-IN" sz="2400" dirty="0">
              <a:latin typeface="+mn-lt"/>
            </a:endParaRP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graphicFrame>
        <p:nvGraphicFramePr>
          <p:cNvPr id="3" name="Diagram 2"/>
          <p:cNvGraphicFramePr/>
          <p:nvPr>
            <p:extLst>
              <p:ext uri="{D42A27DB-BD31-4B8C-83A1-F6EECF244321}">
                <p14:modId xmlns:p14="http://schemas.microsoft.com/office/powerpoint/2010/main" val="4180868730"/>
              </p:ext>
            </p:extLst>
          </p:nvPr>
        </p:nvGraphicFramePr>
        <p:xfrm>
          <a:off x="0" y="1180961"/>
          <a:ext cx="5879826" cy="4676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34" name="Group 133"/>
          <p:cNvGrpSpPr/>
          <p:nvPr/>
        </p:nvGrpSpPr>
        <p:grpSpPr>
          <a:xfrm>
            <a:off x="66574" y="6013952"/>
            <a:ext cx="5880304" cy="811936"/>
            <a:chOff x="-11782" y="5157192"/>
            <a:chExt cx="6191922" cy="859752"/>
          </a:xfrm>
        </p:grpSpPr>
        <p:sp>
          <p:nvSpPr>
            <p:cNvPr id="135" name="Rectangle 134"/>
            <p:cNvSpPr/>
            <p:nvPr/>
          </p:nvSpPr>
          <p:spPr>
            <a:xfrm>
              <a:off x="0" y="5157192"/>
              <a:ext cx="6180140" cy="842962"/>
            </a:xfrm>
            <a:prstGeom prst="rect">
              <a:avLst/>
            </a:prstGeom>
            <a:solidFill>
              <a:schemeClr val="accent6">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b="1">
                <a:solidFill>
                  <a:schemeClr val="tx1"/>
                </a:solidFill>
                <a:latin typeface="+mj-lt"/>
              </a:endParaRPr>
            </a:p>
          </p:txBody>
        </p:sp>
        <p:sp>
          <p:nvSpPr>
            <p:cNvPr id="136" name="Rectangle 135"/>
            <p:cNvSpPr/>
            <p:nvPr/>
          </p:nvSpPr>
          <p:spPr>
            <a:xfrm>
              <a:off x="-11782" y="5161954"/>
              <a:ext cx="1307184" cy="838200"/>
            </a:xfrm>
            <a:prstGeom prst="rect">
              <a:avLst/>
            </a:prstGeom>
            <a:solidFill>
              <a:srgbClr val="FCEFA4"/>
            </a:solidFill>
            <a:ln>
              <a:solidFill>
                <a:srgbClr val="FCEF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mj-lt"/>
                  <a:cs typeface="Arial" pitchFamily="34" charset="0"/>
                </a:rPr>
                <a:t>Specific Retention Measures for Key Talent</a:t>
              </a:r>
            </a:p>
          </p:txBody>
        </p:sp>
        <p:sp>
          <p:nvSpPr>
            <p:cNvPr id="137" name="Oval 136"/>
            <p:cNvSpPr/>
            <p:nvPr/>
          </p:nvSpPr>
          <p:spPr>
            <a:xfrm>
              <a:off x="1331913" y="5161954"/>
              <a:ext cx="1863724" cy="842963"/>
            </a:xfrm>
            <a:prstGeom prst="ellipse">
              <a:avLst/>
            </a:prstGeom>
            <a:solidFill>
              <a:srgbClr val="3A44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50" b="1" dirty="0">
                  <a:solidFill>
                    <a:schemeClr val="bg1"/>
                  </a:solidFill>
                  <a:latin typeface="+mj-lt"/>
                  <a:cs typeface="Arial" pitchFamily="34" charset="0"/>
                </a:rPr>
                <a:t>Increased Responsibilities/ </a:t>
              </a:r>
              <a:endParaRPr lang="en-US" sz="1150" b="1" dirty="0" smtClean="0">
                <a:solidFill>
                  <a:schemeClr val="bg1"/>
                </a:solidFill>
                <a:latin typeface="+mj-lt"/>
                <a:cs typeface="Arial" pitchFamily="34" charset="0"/>
              </a:endParaRPr>
            </a:p>
            <a:p>
              <a:pPr algn="ctr">
                <a:defRPr/>
              </a:pPr>
              <a:r>
                <a:rPr lang="en-US" sz="1150" b="1" dirty="0" smtClean="0">
                  <a:solidFill>
                    <a:schemeClr val="bg1"/>
                  </a:solidFill>
                  <a:latin typeface="+mj-lt"/>
                  <a:cs typeface="Arial" pitchFamily="34" charset="0"/>
                </a:rPr>
                <a:t>Roles</a:t>
              </a:r>
              <a:endParaRPr lang="en-US" sz="1150" b="1" dirty="0">
                <a:solidFill>
                  <a:schemeClr val="bg1"/>
                </a:solidFill>
                <a:latin typeface="+mj-lt"/>
                <a:cs typeface="Arial" pitchFamily="34" charset="0"/>
              </a:endParaRPr>
            </a:p>
          </p:txBody>
        </p:sp>
        <p:sp>
          <p:nvSpPr>
            <p:cNvPr id="138" name="Oval 137"/>
            <p:cNvSpPr/>
            <p:nvPr/>
          </p:nvSpPr>
          <p:spPr>
            <a:xfrm>
              <a:off x="4527551" y="5173982"/>
              <a:ext cx="1652588" cy="842962"/>
            </a:xfrm>
            <a:prstGeom prst="ellipse">
              <a:avLst/>
            </a:prstGeom>
            <a:solidFill>
              <a:srgbClr val="4E8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50" b="1" dirty="0">
                  <a:solidFill>
                    <a:schemeClr val="bg1"/>
                  </a:solidFill>
                  <a:latin typeface="+mj-lt"/>
                  <a:cs typeface="Arial" pitchFamily="34" charset="0"/>
                </a:rPr>
                <a:t>Autonomy/</a:t>
              </a:r>
            </a:p>
            <a:p>
              <a:pPr algn="ctr">
                <a:defRPr/>
              </a:pPr>
              <a:r>
                <a:rPr lang="en-US" sz="1150" b="1" dirty="0">
                  <a:solidFill>
                    <a:schemeClr val="bg1"/>
                  </a:solidFill>
                  <a:latin typeface="+mj-lt"/>
                  <a:cs typeface="Arial" pitchFamily="34" charset="0"/>
                </a:rPr>
                <a:t>Empowerment</a:t>
              </a:r>
            </a:p>
          </p:txBody>
        </p:sp>
        <p:sp>
          <p:nvSpPr>
            <p:cNvPr id="140" name="Oval 139"/>
            <p:cNvSpPr/>
            <p:nvPr/>
          </p:nvSpPr>
          <p:spPr>
            <a:xfrm>
              <a:off x="3067049" y="5157192"/>
              <a:ext cx="1652588" cy="842962"/>
            </a:xfrm>
            <a:prstGeom prst="ellipse">
              <a:avLst/>
            </a:prstGeom>
            <a:solidFill>
              <a:srgbClr val="BCA36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50" b="1" dirty="0" smtClean="0">
                  <a:solidFill>
                    <a:schemeClr val="bg1"/>
                  </a:solidFill>
                  <a:latin typeface="+mj-lt"/>
                  <a:cs typeface="Arial" pitchFamily="34" charset="0"/>
                </a:rPr>
                <a:t>Well Defined Career Path</a:t>
              </a:r>
              <a:endParaRPr lang="en-US" sz="1150" b="1" dirty="0">
                <a:solidFill>
                  <a:schemeClr val="bg1"/>
                </a:solidFill>
                <a:latin typeface="+mj-lt"/>
                <a:cs typeface="Arial" pitchFamily="34" charset="0"/>
              </a:endParaRPr>
            </a:p>
          </p:txBody>
        </p:sp>
      </p:grpSp>
      <p:sp>
        <p:nvSpPr>
          <p:cNvPr id="7" name="Rectangle 6"/>
          <p:cNvSpPr/>
          <p:nvPr/>
        </p:nvSpPr>
        <p:spPr>
          <a:xfrm>
            <a:off x="0" y="787400"/>
            <a:ext cx="5984569" cy="377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accent6">
                    <a:lumMod val="75000"/>
                  </a:schemeClr>
                </a:solidFill>
              </a:rPr>
              <a:t>TCS Retention Management</a:t>
            </a:r>
            <a:endParaRPr lang="en-US" b="1" dirty="0">
              <a:solidFill>
                <a:schemeClr val="accent6">
                  <a:lumMod val="75000"/>
                </a:schemeClr>
              </a:solidFill>
            </a:endParaRPr>
          </a:p>
        </p:txBody>
      </p:sp>
      <p:cxnSp>
        <p:nvCxnSpPr>
          <p:cNvPr id="9" name="Straight Connector 8"/>
          <p:cNvCxnSpPr/>
          <p:nvPr/>
        </p:nvCxnSpPr>
        <p:spPr>
          <a:xfrm flipH="1">
            <a:off x="6040879" y="847853"/>
            <a:ext cx="2113" cy="5579995"/>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6765312" y="778123"/>
            <a:ext cx="5397910" cy="377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accent6">
                    <a:lumMod val="75000"/>
                  </a:schemeClr>
                </a:solidFill>
              </a:rPr>
              <a:t>Biostatistics &amp; Programming Retention Management</a:t>
            </a:r>
          </a:p>
        </p:txBody>
      </p:sp>
      <p:sp>
        <p:nvSpPr>
          <p:cNvPr id="145" name="Plus 144"/>
          <p:cNvSpPr/>
          <p:nvPr/>
        </p:nvSpPr>
        <p:spPr>
          <a:xfrm>
            <a:off x="9743799" y="2707332"/>
            <a:ext cx="491320" cy="458608"/>
          </a:xfrm>
          <a:prstGeom prst="mathPlus">
            <a:avLst/>
          </a:prstGeom>
          <a:solidFill>
            <a:srgbClr val="734B9D"/>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6306649" y="1609686"/>
            <a:ext cx="1525893" cy="233397"/>
          </a:xfrm>
          <a:prstGeom prst="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lnSpc>
                <a:spcPts val="1100"/>
              </a:lnSpc>
            </a:pPr>
            <a:r>
              <a:rPr lang="en-US" sz="1100" b="1" dirty="0" smtClean="0">
                <a:solidFill>
                  <a:schemeClr val="bg1"/>
                </a:solidFill>
              </a:rPr>
              <a:t>Career Progression</a:t>
            </a:r>
            <a:endParaRPr lang="en-US" sz="1100" b="1" dirty="0">
              <a:solidFill>
                <a:schemeClr val="bg1"/>
              </a:solidFill>
            </a:endParaRPr>
          </a:p>
        </p:txBody>
      </p:sp>
      <p:sp>
        <p:nvSpPr>
          <p:cNvPr id="12" name="AutoShape 2" descr="Image result for career progression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Image result for career progression images"/>
          <p:cNvSpPr>
            <a:spLocks noChangeAspect="1" noChangeArrowheads="1"/>
          </p:cNvSpPr>
          <p:nvPr/>
        </p:nvSpPr>
        <p:spPr bwMode="auto">
          <a:xfrm>
            <a:off x="10318141" y="22288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a:blip r:embed="rId9"/>
          <a:stretch>
            <a:fillRect/>
          </a:stretch>
        </p:blipFill>
        <p:spPr>
          <a:xfrm>
            <a:off x="6306650" y="1857982"/>
            <a:ext cx="1519028" cy="710839"/>
          </a:xfrm>
          <a:prstGeom prst="rect">
            <a:avLst/>
          </a:prstGeom>
        </p:spPr>
      </p:pic>
      <p:sp>
        <p:nvSpPr>
          <p:cNvPr id="16" name="TextBox 15"/>
          <p:cNvSpPr txBox="1"/>
          <p:nvPr/>
        </p:nvSpPr>
        <p:spPr>
          <a:xfrm>
            <a:off x="8186804" y="1387623"/>
            <a:ext cx="3509926" cy="1384995"/>
          </a:xfrm>
          <a:prstGeom prst="rect">
            <a:avLst/>
          </a:prstGeom>
          <a:solidFill>
            <a:schemeClr val="accent1">
              <a:lumMod val="20000"/>
              <a:lumOff val="80000"/>
            </a:schemeClr>
          </a:solidFill>
          <a:ln>
            <a:solidFill>
              <a:schemeClr val="accent1">
                <a:lumMod val="75000"/>
              </a:schemeClr>
            </a:solidFill>
            <a:prstDash val="dash"/>
          </a:ln>
        </p:spPr>
        <p:txBody>
          <a:bodyPr wrap="square" rtlCol="0">
            <a:spAutoFit/>
          </a:bodyPr>
          <a:lstStyle/>
          <a:p>
            <a:pPr marL="285750" indent="-285750">
              <a:buFont typeface="Arial" panose="020B0604020202020204" pitchFamily="34" charset="0"/>
              <a:buChar char="•"/>
            </a:pPr>
            <a:r>
              <a:rPr lang="en-US" sz="1200" dirty="0"/>
              <a:t>Well defined pathway for Career progression </a:t>
            </a:r>
            <a:endParaRPr lang="en-US" sz="1200" dirty="0" smtClean="0"/>
          </a:p>
          <a:p>
            <a:pPr marL="285750" indent="-285750">
              <a:buFont typeface="Arial" panose="020B0604020202020204" pitchFamily="34" charset="0"/>
              <a:buChar char="•"/>
            </a:pPr>
            <a:r>
              <a:rPr lang="en-US" sz="1200" dirty="0" smtClean="0"/>
              <a:t>Robust </a:t>
            </a:r>
            <a:r>
              <a:rPr lang="en-US" sz="1200" dirty="0"/>
              <a:t>Training plan for upskill </a:t>
            </a:r>
            <a:r>
              <a:rPr lang="en-US" sz="1200" dirty="0" smtClean="0"/>
              <a:t>competency</a:t>
            </a:r>
            <a:endParaRPr lang="en-US" sz="1200" dirty="0"/>
          </a:p>
          <a:p>
            <a:pPr marL="285750" indent="-285750">
              <a:buFont typeface="Arial" panose="020B0604020202020204" pitchFamily="34" charset="0"/>
              <a:buChar char="•"/>
            </a:pPr>
            <a:r>
              <a:rPr lang="en-US" sz="1200" dirty="0"/>
              <a:t>Opportunity to work on various activity </a:t>
            </a:r>
            <a:r>
              <a:rPr lang="en-US" sz="1200" dirty="0" smtClean="0"/>
              <a:t> </a:t>
            </a:r>
            <a:r>
              <a:rPr lang="en-US" sz="1200" dirty="0"/>
              <a:t>(e.g. Genomics data analysis, data visualization, etc.)</a:t>
            </a:r>
          </a:p>
          <a:p>
            <a:pPr marL="285750" indent="-285750">
              <a:buFont typeface="Arial" panose="020B0604020202020204" pitchFamily="34" charset="0"/>
              <a:buChar char="•"/>
            </a:pPr>
            <a:r>
              <a:rPr lang="en-US" sz="1200" dirty="0"/>
              <a:t>In-house Web based training to learn various techniques/tools (e.g. Advanced excel, etc</a:t>
            </a:r>
            <a:r>
              <a:rPr lang="en-US" sz="1200" dirty="0" smtClean="0"/>
              <a:t>.)</a:t>
            </a:r>
          </a:p>
          <a:p>
            <a:pPr marL="285750" indent="-285750">
              <a:buFont typeface="Arial" panose="020B0604020202020204" pitchFamily="34" charset="0"/>
              <a:buChar char="•"/>
            </a:pPr>
            <a:r>
              <a:rPr lang="en-US" sz="1200" dirty="0" smtClean="0"/>
              <a:t>Short/Long Term Onsite opportunity</a:t>
            </a:r>
            <a:endParaRPr lang="en-US" sz="1200" dirty="0"/>
          </a:p>
        </p:txBody>
      </p:sp>
      <p:sp>
        <p:nvSpPr>
          <p:cNvPr id="148" name="Plus 147"/>
          <p:cNvSpPr/>
          <p:nvPr/>
        </p:nvSpPr>
        <p:spPr>
          <a:xfrm>
            <a:off x="9743799" y="4599743"/>
            <a:ext cx="491320" cy="458608"/>
          </a:xfrm>
          <a:prstGeom prst="mathPlus">
            <a:avLst/>
          </a:prstGeom>
          <a:solidFill>
            <a:srgbClr val="734B9D"/>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6306650" y="3003599"/>
            <a:ext cx="1470004" cy="515526"/>
          </a:xfrm>
          <a:prstGeom prst="rect">
            <a:avLst/>
          </a:prstGeom>
          <a:solidFill>
            <a:schemeClr val="tx1">
              <a:lumMod val="50000"/>
              <a:lumOff val="50000"/>
            </a:schemeClr>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lnSpc>
                <a:spcPts val="1100"/>
              </a:lnSpc>
            </a:pPr>
            <a:r>
              <a:rPr lang="en-US" sz="1100" b="1" dirty="0" smtClean="0">
                <a:solidFill>
                  <a:schemeClr val="bg1"/>
                </a:solidFill>
              </a:rPr>
              <a:t>Industry Connect &amp; Knowledge Enhancement</a:t>
            </a:r>
            <a:endParaRPr lang="en-US" sz="1100" b="1" dirty="0">
              <a:solidFill>
                <a:schemeClr val="bg1"/>
              </a:solidFill>
            </a:endParaRPr>
          </a:p>
        </p:txBody>
      </p:sp>
      <p:pic>
        <p:nvPicPr>
          <p:cNvPr id="17" name="Picture 16"/>
          <p:cNvPicPr>
            <a:picLocks noChangeAspect="1"/>
          </p:cNvPicPr>
          <p:nvPr/>
        </p:nvPicPr>
        <p:blipFill>
          <a:blip r:embed="rId10"/>
          <a:stretch>
            <a:fillRect/>
          </a:stretch>
        </p:blipFill>
        <p:spPr>
          <a:xfrm>
            <a:off x="6306650" y="3519271"/>
            <a:ext cx="1470411" cy="870761"/>
          </a:xfrm>
          <a:prstGeom prst="rect">
            <a:avLst/>
          </a:prstGeom>
        </p:spPr>
      </p:pic>
      <p:sp>
        <p:nvSpPr>
          <p:cNvPr id="150" name="TextBox 149"/>
          <p:cNvSpPr txBox="1"/>
          <p:nvPr/>
        </p:nvSpPr>
        <p:spPr>
          <a:xfrm>
            <a:off x="8186804" y="3088965"/>
            <a:ext cx="3509926" cy="1200329"/>
          </a:xfrm>
          <a:prstGeom prst="rect">
            <a:avLst/>
          </a:prstGeom>
          <a:solidFill>
            <a:schemeClr val="accent1">
              <a:lumMod val="20000"/>
              <a:lumOff val="80000"/>
            </a:schemeClr>
          </a:solidFill>
          <a:ln>
            <a:solidFill>
              <a:schemeClr val="accent1">
                <a:lumMod val="75000"/>
              </a:schemeClr>
            </a:solidFill>
            <a:prstDash val="dash"/>
          </a:ln>
        </p:spPr>
        <p:txBody>
          <a:bodyPr wrap="square" rtlCol="0">
            <a:spAutoFit/>
          </a:bodyPr>
          <a:lstStyle/>
          <a:p>
            <a:pPr marL="285750" indent="-285750">
              <a:buFont typeface="Arial" panose="020B0604020202020204" pitchFamily="34" charset="0"/>
              <a:buChar char="•"/>
            </a:pPr>
            <a:r>
              <a:rPr lang="en-US" sz="1200" dirty="0" smtClean="0"/>
              <a:t>Conferences (PHUSE, DIA, IASCT-CONSPICS, ISCR)</a:t>
            </a:r>
          </a:p>
          <a:p>
            <a:pPr marL="285750" indent="-285750">
              <a:buFont typeface="Arial" panose="020B0604020202020204" pitchFamily="34" charset="0"/>
              <a:buChar char="•"/>
            </a:pPr>
            <a:r>
              <a:rPr lang="en-US" sz="1200" dirty="0" smtClean="0"/>
              <a:t>Single Day Event</a:t>
            </a:r>
          </a:p>
          <a:p>
            <a:pPr marL="285750" indent="-285750">
              <a:buFont typeface="Arial" panose="020B0604020202020204" pitchFamily="34" charset="0"/>
              <a:buChar char="•"/>
            </a:pPr>
            <a:r>
              <a:rPr lang="en-US" sz="1200" dirty="0" smtClean="0"/>
              <a:t>Membership (e.g. PHUSE, IASCT, etc.): </a:t>
            </a:r>
            <a:r>
              <a:rPr lang="en-US" sz="1200" dirty="0"/>
              <a:t>abreast with the latest pharma </a:t>
            </a:r>
            <a:r>
              <a:rPr lang="en-US" sz="1200" dirty="0" smtClean="0"/>
              <a:t>developments</a:t>
            </a:r>
          </a:p>
          <a:p>
            <a:pPr marL="285750" indent="-285750">
              <a:buFont typeface="Arial" panose="020B0604020202020204" pitchFamily="34" charset="0"/>
              <a:buChar char="•"/>
            </a:pPr>
            <a:r>
              <a:rPr lang="en-US" sz="1200" dirty="0" smtClean="0"/>
              <a:t>CLP: </a:t>
            </a:r>
            <a:r>
              <a:rPr lang="en-US" sz="1200" u="sng" dirty="0" err="1" smtClean="0"/>
              <a:t>CDISCussion</a:t>
            </a:r>
            <a:r>
              <a:rPr lang="en-US" sz="1200" u="sng" dirty="0" smtClean="0"/>
              <a:t>; TCS PALS; R-Training</a:t>
            </a:r>
            <a:endParaRPr lang="en-US" sz="1200" dirty="0" smtClean="0"/>
          </a:p>
        </p:txBody>
      </p:sp>
      <p:sp>
        <p:nvSpPr>
          <p:cNvPr id="152" name="TextBox 151"/>
          <p:cNvSpPr txBox="1"/>
          <p:nvPr/>
        </p:nvSpPr>
        <p:spPr>
          <a:xfrm>
            <a:off x="8578165" y="4311742"/>
            <a:ext cx="2197734" cy="374461"/>
          </a:xfrm>
          <a:prstGeom prst="rect">
            <a:avLst/>
          </a:prstGeom>
          <a:noFill/>
        </p:spPr>
        <p:txBody>
          <a:bodyPr wrap="square" rtlCol="0">
            <a:spAutoFit/>
          </a:bodyPr>
          <a:lstStyle/>
          <a:p>
            <a:pPr algn="ctr">
              <a:lnSpc>
                <a:spcPts val="1100"/>
              </a:lnSpc>
            </a:pPr>
            <a:r>
              <a:rPr lang="en-US" sz="1100" b="1" dirty="0" smtClean="0">
                <a:solidFill>
                  <a:srgbClr val="A6228F"/>
                </a:solidFill>
              </a:rPr>
              <a:t>40+</a:t>
            </a:r>
          </a:p>
          <a:p>
            <a:pPr algn="ctr">
              <a:lnSpc>
                <a:spcPts val="1100"/>
              </a:lnSpc>
            </a:pPr>
            <a:r>
              <a:rPr lang="en-US" sz="1100" b="1" dirty="0" smtClean="0">
                <a:solidFill>
                  <a:srgbClr val="A6228F"/>
                </a:solidFill>
              </a:rPr>
              <a:t>Topics presented in past 3 years</a:t>
            </a:r>
            <a:endParaRPr lang="en-US" sz="1100" b="1" dirty="0">
              <a:solidFill>
                <a:srgbClr val="A6228F"/>
              </a:solidFill>
            </a:endParaRPr>
          </a:p>
        </p:txBody>
      </p:sp>
      <p:pic>
        <p:nvPicPr>
          <p:cNvPr id="20" name="Picture 19"/>
          <p:cNvPicPr>
            <a:picLocks noChangeAspect="1"/>
          </p:cNvPicPr>
          <p:nvPr/>
        </p:nvPicPr>
        <p:blipFill>
          <a:blip r:embed="rId11"/>
          <a:stretch>
            <a:fillRect/>
          </a:stretch>
        </p:blipFill>
        <p:spPr>
          <a:xfrm>
            <a:off x="10837823" y="4311742"/>
            <a:ext cx="756499" cy="456754"/>
          </a:xfrm>
          <a:prstGeom prst="rect">
            <a:avLst/>
          </a:prstGeom>
        </p:spPr>
      </p:pic>
      <p:pic>
        <p:nvPicPr>
          <p:cNvPr id="21" name="Picture 20"/>
          <p:cNvPicPr>
            <a:picLocks noChangeAspect="1"/>
          </p:cNvPicPr>
          <p:nvPr/>
        </p:nvPicPr>
        <p:blipFill>
          <a:blip r:embed="rId12"/>
          <a:stretch>
            <a:fillRect/>
          </a:stretch>
        </p:blipFill>
        <p:spPr>
          <a:xfrm>
            <a:off x="6309592" y="5475024"/>
            <a:ext cx="1467470" cy="904762"/>
          </a:xfrm>
          <a:prstGeom prst="rect">
            <a:avLst/>
          </a:prstGeom>
        </p:spPr>
      </p:pic>
      <p:sp>
        <p:nvSpPr>
          <p:cNvPr id="153" name="TextBox 152"/>
          <p:cNvSpPr txBox="1"/>
          <p:nvPr/>
        </p:nvSpPr>
        <p:spPr>
          <a:xfrm>
            <a:off x="6309591" y="5100563"/>
            <a:ext cx="1479140" cy="374461"/>
          </a:xfrm>
          <a:prstGeom prst="rect">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lnSpc>
                <a:spcPts val="1100"/>
              </a:lnSpc>
            </a:pPr>
            <a:r>
              <a:rPr lang="en-US" sz="1100" b="1" dirty="0" smtClean="0">
                <a:solidFill>
                  <a:schemeClr val="bg1"/>
                </a:solidFill>
              </a:rPr>
              <a:t>Incentives, Rewards &amp; Recognition</a:t>
            </a:r>
            <a:endParaRPr lang="en-US" sz="1100" b="1" dirty="0">
              <a:solidFill>
                <a:schemeClr val="bg1"/>
              </a:solidFill>
            </a:endParaRPr>
          </a:p>
        </p:txBody>
      </p:sp>
      <p:sp>
        <p:nvSpPr>
          <p:cNvPr id="154" name="TextBox 153"/>
          <p:cNvSpPr txBox="1"/>
          <p:nvPr/>
        </p:nvSpPr>
        <p:spPr>
          <a:xfrm>
            <a:off x="8186804" y="5054077"/>
            <a:ext cx="3509926" cy="1384995"/>
          </a:xfrm>
          <a:prstGeom prst="rect">
            <a:avLst/>
          </a:prstGeom>
          <a:solidFill>
            <a:schemeClr val="accent1">
              <a:lumMod val="20000"/>
              <a:lumOff val="80000"/>
            </a:schemeClr>
          </a:solidFill>
          <a:ln>
            <a:solidFill>
              <a:schemeClr val="accent1">
                <a:lumMod val="75000"/>
              </a:schemeClr>
            </a:solidFill>
            <a:prstDash val="dash"/>
          </a:ln>
        </p:spPr>
        <p:txBody>
          <a:bodyPr wrap="square" rtlCol="0">
            <a:spAutoFit/>
          </a:bodyPr>
          <a:lstStyle/>
          <a:p>
            <a:pPr marL="171450" indent="-171450">
              <a:buFont typeface="Arial" panose="020B0604020202020204" pitchFamily="34" charset="0"/>
              <a:buChar char="•"/>
            </a:pPr>
            <a:r>
              <a:rPr lang="en-US" sz="1200" dirty="0"/>
              <a:t>Quarterly performance </a:t>
            </a:r>
            <a:r>
              <a:rPr lang="en-US" sz="1200" dirty="0" smtClean="0"/>
              <a:t>incentives</a:t>
            </a:r>
          </a:p>
          <a:p>
            <a:pPr marL="171450" indent="-171450">
              <a:buFont typeface="Arial" panose="020B0604020202020204" pitchFamily="34" charset="0"/>
              <a:buChar char="•"/>
            </a:pPr>
            <a:r>
              <a:rPr lang="en-US" sz="1200" dirty="0" smtClean="0"/>
              <a:t>Certificates </a:t>
            </a:r>
            <a:r>
              <a:rPr lang="en-US" sz="1200" dirty="0"/>
              <a:t>and gems for team members and </a:t>
            </a:r>
            <a:r>
              <a:rPr lang="en-US" sz="1200" dirty="0" smtClean="0"/>
              <a:t>hi-pots</a:t>
            </a:r>
          </a:p>
          <a:p>
            <a:pPr marL="171450" indent="-171450">
              <a:buFont typeface="Arial" panose="020B0604020202020204" pitchFamily="34" charset="0"/>
              <a:buChar char="•"/>
            </a:pPr>
            <a:r>
              <a:rPr lang="en-US" sz="1200" dirty="0" smtClean="0"/>
              <a:t>Star Performer</a:t>
            </a:r>
          </a:p>
          <a:p>
            <a:pPr marL="171450" indent="-171450">
              <a:buFont typeface="Arial" panose="020B0604020202020204" pitchFamily="34" charset="0"/>
              <a:buChar char="•"/>
            </a:pPr>
            <a:r>
              <a:rPr lang="en-US" sz="1200" dirty="0" smtClean="0"/>
              <a:t>Team Building events</a:t>
            </a:r>
          </a:p>
          <a:p>
            <a:pPr marL="341313" indent="-171450">
              <a:buFont typeface="Wingdings" panose="05000000000000000000" pitchFamily="2" charset="2"/>
              <a:buChar char="ü"/>
            </a:pPr>
            <a:r>
              <a:rPr lang="en-US" sz="1200" dirty="0"/>
              <a:t>Fun at Work – Bi-weekly on </a:t>
            </a:r>
            <a:r>
              <a:rPr lang="en-US" sz="1200" dirty="0" smtClean="0"/>
              <a:t>Friday</a:t>
            </a:r>
          </a:p>
          <a:p>
            <a:pPr marL="341313" indent="-171450">
              <a:buFont typeface="Wingdings" panose="05000000000000000000" pitchFamily="2" charset="2"/>
              <a:buChar char="ü"/>
            </a:pPr>
            <a:r>
              <a:rPr lang="en-US" sz="1200" dirty="0" smtClean="0"/>
              <a:t>Annual outing</a:t>
            </a:r>
            <a:endParaRPr lang="en-US" sz="1200" dirty="0"/>
          </a:p>
        </p:txBody>
      </p:sp>
    </p:spTree>
    <p:extLst>
      <p:ext uri="{BB962C8B-B14F-4D97-AF65-F5344CB8AC3E}">
        <p14:creationId xmlns:p14="http://schemas.microsoft.com/office/powerpoint/2010/main" val="2669581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3184608" y="4380963"/>
            <a:ext cx="1781532" cy="1241800"/>
            <a:chOff x="2287517" y="1093649"/>
            <a:chExt cx="1344943" cy="1210793"/>
          </a:xfrm>
        </p:grpSpPr>
        <p:sp>
          <p:nvSpPr>
            <p:cNvPr id="27" name="Oval 26"/>
            <p:cNvSpPr/>
            <p:nvPr/>
          </p:nvSpPr>
          <p:spPr>
            <a:xfrm>
              <a:off x="2287517" y="1093649"/>
              <a:ext cx="1344943" cy="1210793"/>
            </a:xfrm>
            <a:prstGeom prst="ellipse">
              <a:avLst/>
            </a:prstGeom>
            <a:solidFill>
              <a:schemeClr val="bg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endParaRPr>
            </a:p>
          </p:txBody>
        </p:sp>
        <p:sp>
          <p:nvSpPr>
            <p:cNvPr id="28" name="Oval 27"/>
            <p:cNvSpPr/>
            <p:nvPr/>
          </p:nvSpPr>
          <p:spPr>
            <a:xfrm>
              <a:off x="2389586" y="1156709"/>
              <a:ext cx="1131928" cy="1071499"/>
            </a:xfrm>
            <a:prstGeom prst="ellipse">
              <a:avLst/>
            </a:prstGeom>
            <a:solidFill>
              <a:schemeClr val="bg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pt-BR" sz="1600" b="1" dirty="0">
                  <a:solidFill>
                    <a:schemeClr val="tx1"/>
                  </a:solidFill>
                  <a:latin typeface="Calibri" panose="020F0502020204030204" pitchFamily="34" charset="0"/>
                </a:rPr>
                <a:t>Global </a:t>
              </a:r>
              <a:r>
                <a:rPr lang="pt-BR" sz="1600" b="1" dirty="0" smtClean="0">
                  <a:solidFill>
                    <a:schemeClr val="tx1"/>
                  </a:solidFill>
                  <a:latin typeface="Calibri" panose="020F0502020204030204" pitchFamily="34" charset="0"/>
                </a:rPr>
                <a:t>Team</a:t>
              </a:r>
              <a:endParaRPr lang="pt-BR" sz="1600" b="1" dirty="0">
                <a:solidFill>
                  <a:schemeClr val="tx1"/>
                </a:solidFill>
                <a:latin typeface="Calibri" panose="020F0502020204030204" pitchFamily="34" charset="0"/>
              </a:endParaRPr>
            </a:p>
          </p:txBody>
        </p:sp>
      </p:grpSp>
      <p:grpSp>
        <p:nvGrpSpPr>
          <p:cNvPr id="29" name="Group 28"/>
          <p:cNvGrpSpPr/>
          <p:nvPr/>
        </p:nvGrpSpPr>
        <p:grpSpPr>
          <a:xfrm>
            <a:off x="4645122" y="2133078"/>
            <a:ext cx="2979672" cy="3294450"/>
            <a:chOff x="190232" y="1779826"/>
            <a:chExt cx="3229577" cy="3460866"/>
          </a:xfrm>
        </p:grpSpPr>
        <p:sp>
          <p:nvSpPr>
            <p:cNvPr id="30" name="Freeform 29"/>
            <p:cNvSpPr/>
            <p:nvPr/>
          </p:nvSpPr>
          <p:spPr>
            <a:xfrm rot="18604124">
              <a:off x="1529589" y="2120468"/>
              <a:ext cx="1155037" cy="473754"/>
            </a:xfrm>
            <a:custGeom>
              <a:avLst/>
              <a:gdLst>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860 w 1012126"/>
                <a:gd name="connsiteY4" fmla="*/ 4198 h 564084"/>
                <a:gd name="connsiteX5" fmla="*/ 105627 w 1012126"/>
                <a:gd name="connsiteY5" fmla="*/ 195919 h 564084"/>
                <a:gd name="connsiteX6" fmla="*/ 880831 w 1012126"/>
                <a:gd name="connsiteY6" fmla="*/ 262804 h 564084"/>
                <a:gd name="connsiteX7" fmla="*/ 958491 w 1012126"/>
                <a:gd name="connsiteY7" fmla="*/ 182874 h 564084"/>
                <a:gd name="connsiteX8" fmla="*/ 1012126 w 1012126"/>
                <a:gd name="connsiteY8" fmla="*/ 99284 h 564084"/>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105627 w 1012126"/>
                <a:gd name="connsiteY4" fmla="*/ 195919 h 564084"/>
                <a:gd name="connsiteX5" fmla="*/ 880831 w 1012126"/>
                <a:gd name="connsiteY5" fmla="*/ 262804 h 564084"/>
                <a:gd name="connsiteX6" fmla="*/ 958491 w 1012126"/>
                <a:gd name="connsiteY6" fmla="*/ 182874 h 564084"/>
                <a:gd name="connsiteX7" fmla="*/ 1012126 w 1012126"/>
                <a:gd name="connsiteY7" fmla="*/ 99284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80831 w 1016586"/>
                <a:gd name="connsiteY5" fmla="*/ 262804 h 564084"/>
                <a:gd name="connsiteX6" fmla="*/ 958491 w 1016586"/>
                <a:gd name="connsiteY6" fmla="*/ 182874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80831 w 1016586"/>
                <a:gd name="connsiteY5" fmla="*/ 262804 h 564084"/>
                <a:gd name="connsiteX6" fmla="*/ 942325 w 1016586"/>
                <a:gd name="connsiteY6" fmla="*/ 96817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98514 w 1016586"/>
                <a:gd name="connsiteY5" fmla="*/ 140347 h 564084"/>
                <a:gd name="connsiteX6" fmla="*/ 942325 w 1016586"/>
                <a:gd name="connsiteY6" fmla="*/ 96817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98514 w 1016586"/>
                <a:gd name="connsiteY5" fmla="*/ 140347 h 564084"/>
                <a:gd name="connsiteX6" fmla="*/ 942325 w 1016586"/>
                <a:gd name="connsiteY6" fmla="*/ 96817 h 564084"/>
                <a:gd name="connsiteX7" fmla="*/ 1016586 w 1016586"/>
                <a:gd name="connsiteY7" fmla="*/ 79711 h 564084"/>
                <a:gd name="connsiteX0" fmla="*/ 1016586 w 1016586"/>
                <a:gd name="connsiteY0" fmla="*/ 95075 h 579448"/>
                <a:gd name="connsiteX1" fmla="*/ 1012126 w 1016586"/>
                <a:gd name="connsiteY1" fmla="*/ 579448 h 579448"/>
                <a:gd name="connsiteX2" fmla="*/ 0 w 1016586"/>
                <a:gd name="connsiteY2" fmla="*/ 579448 h 579448"/>
                <a:gd name="connsiteX3" fmla="*/ 0 w 1016586"/>
                <a:gd name="connsiteY3" fmla="*/ 15364 h 579448"/>
                <a:gd name="connsiteX4" fmla="*/ 898514 w 1016586"/>
                <a:gd name="connsiteY4" fmla="*/ 155711 h 579448"/>
                <a:gd name="connsiteX5" fmla="*/ 942325 w 1016586"/>
                <a:gd name="connsiteY5" fmla="*/ 112181 h 579448"/>
                <a:gd name="connsiteX6" fmla="*/ 1016586 w 1016586"/>
                <a:gd name="connsiteY6" fmla="*/ 95075 h 579448"/>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898514 w 1016586"/>
                <a:gd name="connsiteY4" fmla="*/ 140347 h 564084"/>
                <a:gd name="connsiteX5" fmla="*/ 942325 w 1016586"/>
                <a:gd name="connsiteY5" fmla="*/ 96817 h 564084"/>
                <a:gd name="connsiteX6" fmla="*/ 1016586 w 1016586"/>
                <a:gd name="connsiteY6"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898514 w 1016586"/>
                <a:gd name="connsiteY4" fmla="*/ 140347 h 564084"/>
                <a:gd name="connsiteX5" fmla="*/ 942325 w 1016586"/>
                <a:gd name="connsiteY5" fmla="*/ 96817 h 564084"/>
                <a:gd name="connsiteX6" fmla="*/ 1016586 w 1016586"/>
                <a:gd name="connsiteY6" fmla="*/ 79711 h 564084"/>
                <a:gd name="connsiteX0" fmla="*/ 1016586 w 1016586"/>
                <a:gd name="connsiteY0" fmla="*/ 100847 h 585220"/>
                <a:gd name="connsiteX1" fmla="*/ 1012126 w 1016586"/>
                <a:gd name="connsiteY1" fmla="*/ 585220 h 585220"/>
                <a:gd name="connsiteX2" fmla="*/ 0 w 1016586"/>
                <a:gd name="connsiteY2" fmla="*/ 585220 h 585220"/>
                <a:gd name="connsiteX3" fmla="*/ 0 w 1016586"/>
                <a:gd name="connsiteY3" fmla="*/ 21136 h 585220"/>
                <a:gd name="connsiteX4" fmla="*/ 942325 w 1016586"/>
                <a:gd name="connsiteY4" fmla="*/ 117953 h 585220"/>
                <a:gd name="connsiteX5" fmla="*/ 1016586 w 1016586"/>
                <a:gd name="connsiteY5" fmla="*/ 100847 h 585220"/>
                <a:gd name="connsiteX0" fmla="*/ 1016586 w 1016586"/>
                <a:gd name="connsiteY0" fmla="*/ 85101 h 569474"/>
                <a:gd name="connsiteX1" fmla="*/ 1012126 w 1016586"/>
                <a:gd name="connsiteY1" fmla="*/ 569474 h 569474"/>
                <a:gd name="connsiteX2" fmla="*/ 0 w 1016586"/>
                <a:gd name="connsiteY2" fmla="*/ 569474 h 569474"/>
                <a:gd name="connsiteX3" fmla="*/ 0 w 1016586"/>
                <a:gd name="connsiteY3" fmla="*/ 5390 h 569474"/>
                <a:gd name="connsiteX4" fmla="*/ 942325 w 1016586"/>
                <a:gd name="connsiteY4" fmla="*/ 102207 h 569474"/>
                <a:gd name="connsiteX5" fmla="*/ 1016586 w 1016586"/>
                <a:gd name="connsiteY5" fmla="*/ 85101 h 56947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942325 w 1016586"/>
                <a:gd name="connsiteY4" fmla="*/ 96817 h 564084"/>
                <a:gd name="connsiteX5" fmla="*/ 1016586 w 1016586"/>
                <a:gd name="connsiteY5" fmla="*/ 79711 h 564084"/>
                <a:gd name="connsiteX0" fmla="*/ 1016586 w 1016586"/>
                <a:gd name="connsiteY0" fmla="*/ 84477 h 568850"/>
                <a:gd name="connsiteX1" fmla="*/ 1012126 w 1016586"/>
                <a:gd name="connsiteY1" fmla="*/ 568850 h 568850"/>
                <a:gd name="connsiteX2" fmla="*/ 0 w 1016586"/>
                <a:gd name="connsiteY2" fmla="*/ 568850 h 568850"/>
                <a:gd name="connsiteX3" fmla="*/ 0 w 1016586"/>
                <a:gd name="connsiteY3" fmla="*/ 4766 h 568850"/>
                <a:gd name="connsiteX4" fmla="*/ 749571 w 1016586"/>
                <a:gd name="connsiteY4" fmla="*/ 287710 h 568850"/>
                <a:gd name="connsiteX5" fmla="*/ 942325 w 1016586"/>
                <a:gd name="connsiteY5" fmla="*/ 101583 h 568850"/>
                <a:gd name="connsiteX6" fmla="*/ 1016586 w 1016586"/>
                <a:gd name="connsiteY6" fmla="*/ 84477 h 568850"/>
                <a:gd name="connsiteX0" fmla="*/ 1016586 w 1016586"/>
                <a:gd name="connsiteY0" fmla="*/ 84608 h 568981"/>
                <a:gd name="connsiteX1" fmla="*/ 1012126 w 1016586"/>
                <a:gd name="connsiteY1" fmla="*/ 568981 h 568981"/>
                <a:gd name="connsiteX2" fmla="*/ 0 w 1016586"/>
                <a:gd name="connsiteY2" fmla="*/ 568981 h 568981"/>
                <a:gd name="connsiteX3" fmla="*/ 0 w 1016586"/>
                <a:gd name="connsiteY3" fmla="*/ 4897 h 568981"/>
                <a:gd name="connsiteX4" fmla="*/ 483367 w 1016586"/>
                <a:gd name="connsiteY4" fmla="*/ 278544 h 568981"/>
                <a:gd name="connsiteX5" fmla="*/ 942325 w 1016586"/>
                <a:gd name="connsiteY5" fmla="*/ 101714 h 568981"/>
                <a:gd name="connsiteX6" fmla="*/ 1016586 w 1016586"/>
                <a:gd name="connsiteY6" fmla="*/ 84608 h 568981"/>
                <a:gd name="connsiteX0" fmla="*/ 1016586 w 1016586"/>
                <a:gd name="connsiteY0" fmla="*/ 83683 h 568056"/>
                <a:gd name="connsiteX1" fmla="*/ 1012126 w 1016586"/>
                <a:gd name="connsiteY1" fmla="*/ 568056 h 568056"/>
                <a:gd name="connsiteX2" fmla="*/ 0 w 1016586"/>
                <a:gd name="connsiteY2" fmla="*/ 568056 h 568056"/>
                <a:gd name="connsiteX3" fmla="*/ 0 w 1016586"/>
                <a:gd name="connsiteY3" fmla="*/ 3972 h 568056"/>
                <a:gd name="connsiteX4" fmla="*/ 430982 w 1016586"/>
                <a:gd name="connsiteY4" fmla="*/ 356116 h 568056"/>
                <a:gd name="connsiteX5" fmla="*/ 942325 w 1016586"/>
                <a:gd name="connsiteY5" fmla="*/ 100789 h 568056"/>
                <a:gd name="connsiteX6" fmla="*/ 1016586 w 1016586"/>
                <a:gd name="connsiteY6" fmla="*/ 83683 h 568056"/>
                <a:gd name="connsiteX0" fmla="*/ 1016586 w 1016586"/>
                <a:gd name="connsiteY0" fmla="*/ 79712 h 564085"/>
                <a:gd name="connsiteX1" fmla="*/ 1012126 w 1016586"/>
                <a:gd name="connsiteY1" fmla="*/ 564085 h 564085"/>
                <a:gd name="connsiteX2" fmla="*/ 0 w 1016586"/>
                <a:gd name="connsiteY2" fmla="*/ 564085 h 564085"/>
                <a:gd name="connsiteX3" fmla="*/ 0 w 1016586"/>
                <a:gd name="connsiteY3" fmla="*/ 1 h 564085"/>
                <a:gd name="connsiteX4" fmla="*/ 430982 w 1016586"/>
                <a:gd name="connsiteY4" fmla="*/ 352145 h 564085"/>
                <a:gd name="connsiteX5" fmla="*/ 942325 w 1016586"/>
                <a:gd name="connsiteY5" fmla="*/ 96818 h 564085"/>
                <a:gd name="connsiteX6" fmla="*/ 1016586 w 1016586"/>
                <a:gd name="connsiteY6" fmla="*/ 79712 h 564085"/>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462839 w 1016586"/>
                <a:gd name="connsiteY4" fmla="*/ 391775 h 564084"/>
                <a:gd name="connsiteX5" fmla="*/ 942325 w 1016586"/>
                <a:gd name="connsiteY5" fmla="*/ 96817 h 564084"/>
                <a:gd name="connsiteX6" fmla="*/ 1016586 w 1016586"/>
                <a:gd name="connsiteY6" fmla="*/ 79711 h 564084"/>
                <a:gd name="connsiteX0" fmla="*/ 1029967 w 1029967"/>
                <a:gd name="connsiteY0" fmla="*/ 20991 h 505364"/>
                <a:gd name="connsiteX1" fmla="*/ 1025507 w 1029967"/>
                <a:gd name="connsiteY1" fmla="*/ 505364 h 505364"/>
                <a:gd name="connsiteX2" fmla="*/ 13381 w 1029967"/>
                <a:gd name="connsiteY2" fmla="*/ 505364 h 505364"/>
                <a:gd name="connsiteX3" fmla="*/ 0 w 1029967"/>
                <a:gd name="connsiteY3" fmla="*/ 0 h 505364"/>
                <a:gd name="connsiteX4" fmla="*/ 476220 w 1029967"/>
                <a:gd name="connsiteY4" fmla="*/ 333055 h 505364"/>
                <a:gd name="connsiteX5" fmla="*/ 955706 w 1029967"/>
                <a:gd name="connsiteY5" fmla="*/ 38097 h 505364"/>
                <a:gd name="connsiteX6" fmla="*/ 1029967 w 1029967"/>
                <a:gd name="connsiteY6" fmla="*/ 20991 h 50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967" h="505364">
                  <a:moveTo>
                    <a:pt x="1029967" y="20991"/>
                  </a:moveTo>
                  <a:cubicBezTo>
                    <a:pt x="1028480" y="182449"/>
                    <a:pt x="1026994" y="343906"/>
                    <a:pt x="1025507" y="505364"/>
                  </a:cubicBezTo>
                  <a:lnTo>
                    <a:pt x="13381" y="505364"/>
                  </a:lnTo>
                  <a:lnTo>
                    <a:pt x="0" y="0"/>
                  </a:lnTo>
                  <a:cubicBezTo>
                    <a:pt x="179659" y="212003"/>
                    <a:pt x="319166" y="316919"/>
                    <a:pt x="476220" y="333055"/>
                  </a:cubicBezTo>
                  <a:cubicBezTo>
                    <a:pt x="633274" y="349191"/>
                    <a:pt x="911204" y="71969"/>
                    <a:pt x="955706" y="38097"/>
                  </a:cubicBezTo>
                  <a:lnTo>
                    <a:pt x="1029967" y="20991"/>
                  </a:ln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lt1">
                    <a:alpha val="20000"/>
                  </a:schemeClr>
                </a:solidFill>
                <a:latin typeface="Calibri" panose="020F0502020204030204" pitchFamily="34" charset="0"/>
              </a:endParaRPr>
            </a:p>
          </p:txBody>
        </p:sp>
        <p:sp>
          <p:nvSpPr>
            <p:cNvPr id="31" name="Freeform 30"/>
            <p:cNvSpPr/>
            <p:nvPr/>
          </p:nvSpPr>
          <p:spPr>
            <a:xfrm rot="18587578" flipV="1">
              <a:off x="1901729" y="2384046"/>
              <a:ext cx="1154539" cy="500168"/>
            </a:xfrm>
            <a:custGeom>
              <a:avLst/>
              <a:gdLst>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860 w 1012126"/>
                <a:gd name="connsiteY4" fmla="*/ 4198 h 564084"/>
                <a:gd name="connsiteX5" fmla="*/ 105627 w 1012126"/>
                <a:gd name="connsiteY5" fmla="*/ 195919 h 564084"/>
                <a:gd name="connsiteX6" fmla="*/ 880831 w 1012126"/>
                <a:gd name="connsiteY6" fmla="*/ 262804 h 564084"/>
                <a:gd name="connsiteX7" fmla="*/ 958491 w 1012126"/>
                <a:gd name="connsiteY7" fmla="*/ 182874 h 564084"/>
                <a:gd name="connsiteX8" fmla="*/ 1012126 w 1012126"/>
                <a:gd name="connsiteY8" fmla="*/ 99284 h 564084"/>
                <a:gd name="connsiteX0" fmla="*/ 1017793 w 1017793"/>
                <a:gd name="connsiteY0" fmla="*/ 99284 h 571403"/>
                <a:gd name="connsiteX1" fmla="*/ 1017793 w 1017793"/>
                <a:gd name="connsiteY1" fmla="*/ 564084 h 571403"/>
                <a:gd name="connsiteX2" fmla="*/ 0 w 1017793"/>
                <a:gd name="connsiteY2" fmla="*/ 571403 h 571403"/>
                <a:gd name="connsiteX3" fmla="*/ 5667 w 1017793"/>
                <a:gd name="connsiteY3" fmla="*/ 0 h 571403"/>
                <a:gd name="connsiteX4" fmla="*/ 6527 w 1017793"/>
                <a:gd name="connsiteY4" fmla="*/ 4198 h 571403"/>
                <a:gd name="connsiteX5" fmla="*/ 111294 w 1017793"/>
                <a:gd name="connsiteY5" fmla="*/ 195919 h 571403"/>
                <a:gd name="connsiteX6" fmla="*/ 886498 w 1017793"/>
                <a:gd name="connsiteY6" fmla="*/ 262804 h 571403"/>
                <a:gd name="connsiteX7" fmla="*/ 964158 w 1017793"/>
                <a:gd name="connsiteY7" fmla="*/ 182874 h 571403"/>
                <a:gd name="connsiteX8" fmla="*/ 1017793 w 1017793"/>
                <a:gd name="connsiteY8" fmla="*/ 9928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6527 w 1040071"/>
                <a:gd name="connsiteY4" fmla="*/ 4198 h 571403"/>
                <a:gd name="connsiteX5" fmla="*/ 111294 w 1040071"/>
                <a:gd name="connsiteY5" fmla="*/ 195919 h 571403"/>
                <a:gd name="connsiteX6" fmla="*/ 886498 w 1040071"/>
                <a:gd name="connsiteY6" fmla="*/ 262804 h 571403"/>
                <a:gd name="connsiteX7" fmla="*/ 964158 w 1040071"/>
                <a:gd name="connsiteY7" fmla="*/ 182874 h 571403"/>
                <a:gd name="connsiteX8" fmla="*/ 1040071 w 1040071"/>
                <a:gd name="connsiteY8" fmla="*/ 13084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6527 w 1040071"/>
                <a:gd name="connsiteY4" fmla="*/ 4198 h 571403"/>
                <a:gd name="connsiteX5" fmla="*/ 111294 w 1040071"/>
                <a:gd name="connsiteY5" fmla="*/ 195919 h 571403"/>
                <a:gd name="connsiteX6" fmla="*/ 886498 w 1040071"/>
                <a:gd name="connsiteY6" fmla="*/ 262804 h 571403"/>
                <a:gd name="connsiteX7" fmla="*/ 965222 w 1040071"/>
                <a:gd name="connsiteY7" fmla="*/ 195424 h 571403"/>
                <a:gd name="connsiteX8" fmla="*/ 1040071 w 1040071"/>
                <a:gd name="connsiteY8" fmla="*/ 130844 h 571403"/>
                <a:gd name="connsiteX0" fmla="*/ 1042013 w 1042013"/>
                <a:gd name="connsiteY0" fmla="*/ 130844 h 571403"/>
                <a:gd name="connsiteX1" fmla="*/ 1019735 w 1042013"/>
                <a:gd name="connsiteY1" fmla="*/ 564084 h 571403"/>
                <a:gd name="connsiteX2" fmla="*/ 1942 w 1042013"/>
                <a:gd name="connsiteY2" fmla="*/ 571403 h 571403"/>
                <a:gd name="connsiteX3" fmla="*/ 7609 w 1042013"/>
                <a:gd name="connsiteY3" fmla="*/ 0 h 571403"/>
                <a:gd name="connsiteX4" fmla="*/ 0 w 1042013"/>
                <a:gd name="connsiteY4" fmla="*/ 118859 h 571403"/>
                <a:gd name="connsiteX5" fmla="*/ 113236 w 1042013"/>
                <a:gd name="connsiteY5" fmla="*/ 195919 h 571403"/>
                <a:gd name="connsiteX6" fmla="*/ 888440 w 1042013"/>
                <a:gd name="connsiteY6" fmla="*/ 262804 h 571403"/>
                <a:gd name="connsiteX7" fmla="*/ 967164 w 1042013"/>
                <a:gd name="connsiteY7" fmla="*/ 195424 h 571403"/>
                <a:gd name="connsiteX8" fmla="*/ 1042013 w 1042013"/>
                <a:gd name="connsiteY8" fmla="*/ 130844 h 571403"/>
                <a:gd name="connsiteX0" fmla="*/ 1042013 w 1042013"/>
                <a:gd name="connsiteY0" fmla="*/ 130844 h 571403"/>
                <a:gd name="connsiteX1" fmla="*/ 1019735 w 1042013"/>
                <a:gd name="connsiteY1" fmla="*/ 564084 h 571403"/>
                <a:gd name="connsiteX2" fmla="*/ 1942 w 1042013"/>
                <a:gd name="connsiteY2" fmla="*/ 571403 h 571403"/>
                <a:gd name="connsiteX3" fmla="*/ 7609 w 1042013"/>
                <a:gd name="connsiteY3" fmla="*/ 0 h 571403"/>
                <a:gd name="connsiteX4" fmla="*/ 0 w 1042013"/>
                <a:gd name="connsiteY4" fmla="*/ 118859 h 571403"/>
                <a:gd name="connsiteX5" fmla="*/ 113236 w 1042013"/>
                <a:gd name="connsiteY5" fmla="*/ 195919 h 571403"/>
                <a:gd name="connsiteX6" fmla="*/ 888440 w 1042013"/>
                <a:gd name="connsiteY6" fmla="*/ 262804 h 571403"/>
                <a:gd name="connsiteX7" fmla="*/ 967164 w 1042013"/>
                <a:gd name="connsiteY7" fmla="*/ 195424 h 571403"/>
                <a:gd name="connsiteX8" fmla="*/ 1042013 w 1042013"/>
                <a:gd name="connsiteY8" fmla="*/ 13084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111294 w 1040071"/>
                <a:gd name="connsiteY4" fmla="*/ 195919 h 571403"/>
                <a:gd name="connsiteX5" fmla="*/ 886498 w 1040071"/>
                <a:gd name="connsiteY5" fmla="*/ 262804 h 571403"/>
                <a:gd name="connsiteX6" fmla="*/ 965222 w 1040071"/>
                <a:gd name="connsiteY6" fmla="*/ 195424 h 571403"/>
                <a:gd name="connsiteX7" fmla="*/ 1040071 w 1040071"/>
                <a:gd name="connsiteY7" fmla="*/ 130844 h 571403"/>
                <a:gd name="connsiteX0" fmla="*/ 1047983 w 1047983"/>
                <a:gd name="connsiteY0" fmla="*/ 72657 h 513216"/>
                <a:gd name="connsiteX1" fmla="*/ 1025705 w 1047983"/>
                <a:gd name="connsiteY1" fmla="*/ 505897 h 513216"/>
                <a:gd name="connsiteX2" fmla="*/ 7912 w 1047983"/>
                <a:gd name="connsiteY2" fmla="*/ 513216 h 513216"/>
                <a:gd name="connsiteX3" fmla="*/ 0 w 1047983"/>
                <a:gd name="connsiteY3" fmla="*/ 0 h 513216"/>
                <a:gd name="connsiteX4" fmla="*/ 119206 w 1047983"/>
                <a:gd name="connsiteY4" fmla="*/ 137732 h 513216"/>
                <a:gd name="connsiteX5" fmla="*/ 894410 w 1047983"/>
                <a:gd name="connsiteY5" fmla="*/ 204617 h 513216"/>
                <a:gd name="connsiteX6" fmla="*/ 973134 w 1047983"/>
                <a:gd name="connsiteY6" fmla="*/ 137237 h 513216"/>
                <a:gd name="connsiteX7" fmla="*/ 1047983 w 1047983"/>
                <a:gd name="connsiteY7" fmla="*/ 72657 h 513216"/>
                <a:gd name="connsiteX0" fmla="*/ 1047983 w 1047983"/>
                <a:gd name="connsiteY0" fmla="*/ 80044 h 520603"/>
                <a:gd name="connsiteX1" fmla="*/ 1025705 w 1047983"/>
                <a:gd name="connsiteY1" fmla="*/ 513284 h 520603"/>
                <a:gd name="connsiteX2" fmla="*/ 7912 w 1047983"/>
                <a:gd name="connsiteY2" fmla="*/ 520603 h 520603"/>
                <a:gd name="connsiteX3" fmla="*/ 0 w 1047983"/>
                <a:gd name="connsiteY3" fmla="*/ 7387 h 520603"/>
                <a:gd name="connsiteX4" fmla="*/ 894410 w 1047983"/>
                <a:gd name="connsiteY4" fmla="*/ 212004 h 520603"/>
                <a:gd name="connsiteX5" fmla="*/ 973134 w 1047983"/>
                <a:gd name="connsiteY5" fmla="*/ 144624 h 520603"/>
                <a:gd name="connsiteX6" fmla="*/ 1047983 w 1047983"/>
                <a:gd name="connsiteY6" fmla="*/ 80044 h 520603"/>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886498 w 1040071"/>
                <a:gd name="connsiteY4" fmla="*/ 131960 h 440559"/>
                <a:gd name="connsiteX5" fmla="*/ 965222 w 1040071"/>
                <a:gd name="connsiteY5" fmla="*/ 64580 h 440559"/>
                <a:gd name="connsiteX6" fmla="*/ 1040071 w 1040071"/>
                <a:gd name="connsiteY6"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886498 w 1040071"/>
                <a:gd name="connsiteY4" fmla="*/ 131960 h 440559"/>
                <a:gd name="connsiteX5" fmla="*/ 965222 w 1040071"/>
                <a:gd name="connsiteY5" fmla="*/ 64580 h 440559"/>
                <a:gd name="connsiteX6" fmla="*/ 1040071 w 1040071"/>
                <a:gd name="connsiteY6"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965222 w 1040071"/>
                <a:gd name="connsiteY4" fmla="*/ 64580 h 440559"/>
                <a:gd name="connsiteX5" fmla="*/ 1040071 w 1040071"/>
                <a:gd name="connsiteY5"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965222 w 1040071"/>
                <a:gd name="connsiteY4" fmla="*/ 64580 h 440559"/>
                <a:gd name="connsiteX5" fmla="*/ 1040071 w 1040071"/>
                <a:gd name="connsiteY5" fmla="*/ 0 h 440559"/>
                <a:gd name="connsiteX0" fmla="*/ 1040071 w 1040071"/>
                <a:gd name="connsiteY0" fmla="*/ 31596 h 472155"/>
                <a:gd name="connsiteX1" fmla="*/ 1017793 w 1040071"/>
                <a:gd name="connsiteY1" fmla="*/ 464836 h 472155"/>
                <a:gd name="connsiteX2" fmla="*/ 0 w 1040071"/>
                <a:gd name="connsiteY2" fmla="*/ 472155 h 472155"/>
                <a:gd name="connsiteX3" fmla="*/ 28360 w 1040071"/>
                <a:gd name="connsiteY3" fmla="*/ 82146 h 472155"/>
                <a:gd name="connsiteX4" fmla="*/ 1040071 w 1040071"/>
                <a:gd name="connsiteY4" fmla="*/ 31596 h 472155"/>
                <a:gd name="connsiteX0" fmla="*/ 1040071 w 1040071"/>
                <a:gd name="connsiteY0" fmla="*/ 4216 h 444775"/>
                <a:gd name="connsiteX1" fmla="*/ 1017793 w 1040071"/>
                <a:gd name="connsiteY1" fmla="*/ 437456 h 444775"/>
                <a:gd name="connsiteX2" fmla="*/ 0 w 1040071"/>
                <a:gd name="connsiteY2" fmla="*/ 444775 h 444775"/>
                <a:gd name="connsiteX3" fmla="*/ 28360 w 1040071"/>
                <a:gd name="connsiteY3" fmla="*/ 54766 h 444775"/>
                <a:gd name="connsiteX4" fmla="*/ 1040071 w 1040071"/>
                <a:gd name="connsiteY4" fmla="*/ 4216 h 444775"/>
                <a:gd name="connsiteX0" fmla="*/ 1040071 w 1040071"/>
                <a:gd name="connsiteY0" fmla="*/ 1459 h 442018"/>
                <a:gd name="connsiteX1" fmla="*/ 1017793 w 1040071"/>
                <a:gd name="connsiteY1" fmla="*/ 434699 h 442018"/>
                <a:gd name="connsiteX2" fmla="*/ 0 w 1040071"/>
                <a:gd name="connsiteY2" fmla="*/ 442018 h 442018"/>
                <a:gd name="connsiteX3" fmla="*/ 28360 w 1040071"/>
                <a:gd name="connsiteY3" fmla="*/ 52009 h 442018"/>
                <a:gd name="connsiteX4" fmla="*/ 1040071 w 1040071"/>
                <a:gd name="connsiteY4" fmla="*/ 1459 h 442018"/>
                <a:gd name="connsiteX0" fmla="*/ 1024797 w 1024797"/>
                <a:gd name="connsiteY0" fmla="*/ 23611 h 390009"/>
                <a:gd name="connsiteX1" fmla="*/ 1017793 w 1024797"/>
                <a:gd name="connsiteY1" fmla="*/ 382690 h 390009"/>
                <a:gd name="connsiteX2" fmla="*/ 0 w 1024797"/>
                <a:gd name="connsiteY2" fmla="*/ 390009 h 390009"/>
                <a:gd name="connsiteX3" fmla="*/ 28360 w 1024797"/>
                <a:gd name="connsiteY3" fmla="*/ 0 h 390009"/>
                <a:gd name="connsiteX4" fmla="*/ 1024797 w 1024797"/>
                <a:gd name="connsiteY4" fmla="*/ 23611 h 390009"/>
                <a:gd name="connsiteX0" fmla="*/ 1024797 w 1030054"/>
                <a:gd name="connsiteY0" fmla="*/ 55196 h 421594"/>
                <a:gd name="connsiteX1" fmla="*/ 1017793 w 1030054"/>
                <a:gd name="connsiteY1" fmla="*/ 414275 h 421594"/>
                <a:gd name="connsiteX2" fmla="*/ 0 w 1030054"/>
                <a:gd name="connsiteY2" fmla="*/ 421594 h 421594"/>
                <a:gd name="connsiteX3" fmla="*/ 28360 w 1030054"/>
                <a:gd name="connsiteY3" fmla="*/ 31585 h 421594"/>
                <a:gd name="connsiteX4" fmla="*/ 1024797 w 1030054"/>
                <a:gd name="connsiteY4" fmla="*/ 55196 h 421594"/>
                <a:gd name="connsiteX0" fmla="*/ 1024797 w 1030266"/>
                <a:gd name="connsiteY0" fmla="*/ 56228 h 422626"/>
                <a:gd name="connsiteX1" fmla="*/ 1017793 w 1030266"/>
                <a:gd name="connsiteY1" fmla="*/ 415307 h 422626"/>
                <a:gd name="connsiteX2" fmla="*/ 0 w 1030266"/>
                <a:gd name="connsiteY2" fmla="*/ 422626 h 422626"/>
                <a:gd name="connsiteX3" fmla="*/ 42514 w 1030266"/>
                <a:gd name="connsiteY3" fmla="*/ 15500 h 422626"/>
                <a:gd name="connsiteX4" fmla="*/ 1024797 w 1030266"/>
                <a:gd name="connsiteY4" fmla="*/ 56228 h 422626"/>
                <a:gd name="connsiteX0" fmla="*/ 1024797 w 1029524"/>
                <a:gd name="connsiteY0" fmla="*/ 54001 h 420399"/>
                <a:gd name="connsiteX1" fmla="*/ 1017793 w 1029524"/>
                <a:gd name="connsiteY1" fmla="*/ 413080 h 420399"/>
                <a:gd name="connsiteX2" fmla="*/ 0 w 1029524"/>
                <a:gd name="connsiteY2" fmla="*/ 420399 h 420399"/>
                <a:gd name="connsiteX3" fmla="*/ 42514 w 1029524"/>
                <a:gd name="connsiteY3" fmla="*/ 13273 h 420399"/>
                <a:gd name="connsiteX4" fmla="*/ 1024797 w 1029524"/>
                <a:gd name="connsiteY4" fmla="*/ 54001 h 42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524" h="420399">
                  <a:moveTo>
                    <a:pt x="1024797" y="54001"/>
                  </a:moveTo>
                  <a:lnTo>
                    <a:pt x="1017793" y="413080"/>
                  </a:lnTo>
                  <a:lnTo>
                    <a:pt x="0" y="420399"/>
                  </a:lnTo>
                  <a:lnTo>
                    <a:pt x="42514" y="13273"/>
                  </a:lnTo>
                  <a:cubicBezTo>
                    <a:pt x="739849" y="628828"/>
                    <a:pt x="1073913" y="-212907"/>
                    <a:pt x="1024797" y="54001"/>
                  </a:cubicBez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lt1">
                    <a:alpha val="20000"/>
                  </a:schemeClr>
                </a:solidFill>
                <a:latin typeface="Calibri" panose="020F0502020204030204" pitchFamily="34" charset="0"/>
              </a:endParaRPr>
            </a:p>
          </p:txBody>
        </p:sp>
        <p:sp>
          <p:nvSpPr>
            <p:cNvPr id="32" name="Freeform 31"/>
            <p:cNvSpPr/>
            <p:nvPr/>
          </p:nvSpPr>
          <p:spPr>
            <a:xfrm rot="155101">
              <a:off x="2169824" y="3092947"/>
              <a:ext cx="1249985" cy="437691"/>
            </a:xfrm>
            <a:custGeom>
              <a:avLst/>
              <a:gdLst>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860 w 1012126"/>
                <a:gd name="connsiteY4" fmla="*/ 4198 h 564084"/>
                <a:gd name="connsiteX5" fmla="*/ 105627 w 1012126"/>
                <a:gd name="connsiteY5" fmla="*/ 195919 h 564084"/>
                <a:gd name="connsiteX6" fmla="*/ 880831 w 1012126"/>
                <a:gd name="connsiteY6" fmla="*/ 262804 h 564084"/>
                <a:gd name="connsiteX7" fmla="*/ 958491 w 1012126"/>
                <a:gd name="connsiteY7" fmla="*/ 182874 h 564084"/>
                <a:gd name="connsiteX8" fmla="*/ 1012126 w 1012126"/>
                <a:gd name="connsiteY8" fmla="*/ 99284 h 564084"/>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105627 w 1012126"/>
                <a:gd name="connsiteY4" fmla="*/ 195919 h 564084"/>
                <a:gd name="connsiteX5" fmla="*/ 880831 w 1012126"/>
                <a:gd name="connsiteY5" fmla="*/ 262804 h 564084"/>
                <a:gd name="connsiteX6" fmla="*/ 958491 w 1012126"/>
                <a:gd name="connsiteY6" fmla="*/ 182874 h 564084"/>
                <a:gd name="connsiteX7" fmla="*/ 1012126 w 1012126"/>
                <a:gd name="connsiteY7" fmla="*/ 99284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80831 w 1016586"/>
                <a:gd name="connsiteY5" fmla="*/ 262804 h 564084"/>
                <a:gd name="connsiteX6" fmla="*/ 958491 w 1016586"/>
                <a:gd name="connsiteY6" fmla="*/ 182874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80831 w 1016586"/>
                <a:gd name="connsiteY5" fmla="*/ 262804 h 564084"/>
                <a:gd name="connsiteX6" fmla="*/ 942325 w 1016586"/>
                <a:gd name="connsiteY6" fmla="*/ 96817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98514 w 1016586"/>
                <a:gd name="connsiteY5" fmla="*/ 140347 h 564084"/>
                <a:gd name="connsiteX6" fmla="*/ 942325 w 1016586"/>
                <a:gd name="connsiteY6" fmla="*/ 96817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98514 w 1016586"/>
                <a:gd name="connsiteY5" fmla="*/ 140347 h 564084"/>
                <a:gd name="connsiteX6" fmla="*/ 942325 w 1016586"/>
                <a:gd name="connsiteY6" fmla="*/ 96817 h 564084"/>
                <a:gd name="connsiteX7" fmla="*/ 1016586 w 1016586"/>
                <a:gd name="connsiteY7" fmla="*/ 79711 h 564084"/>
                <a:gd name="connsiteX0" fmla="*/ 1016586 w 1016586"/>
                <a:gd name="connsiteY0" fmla="*/ 95075 h 579448"/>
                <a:gd name="connsiteX1" fmla="*/ 1012126 w 1016586"/>
                <a:gd name="connsiteY1" fmla="*/ 579448 h 579448"/>
                <a:gd name="connsiteX2" fmla="*/ 0 w 1016586"/>
                <a:gd name="connsiteY2" fmla="*/ 579448 h 579448"/>
                <a:gd name="connsiteX3" fmla="*/ 0 w 1016586"/>
                <a:gd name="connsiteY3" fmla="*/ 15364 h 579448"/>
                <a:gd name="connsiteX4" fmla="*/ 898514 w 1016586"/>
                <a:gd name="connsiteY4" fmla="*/ 155711 h 579448"/>
                <a:gd name="connsiteX5" fmla="*/ 942325 w 1016586"/>
                <a:gd name="connsiteY5" fmla="*/ 112181 h 579448"/>
                <a:gd name="connsiteX6" fmla="*/ 1016586 w 1016586"/>
                <a:gd name="connsiteY6" fmla="*/ 95075 h 579448"/>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898514 w 1016586"/>
                <a:gd name="connsiteY4" fmla="*/ 140347 h 564084"/>
                <a:gd name="connsiteX5" fmla="*/ 942325 w 1016586"/>
                <a:gd name="connsiteY5" fmla="*/ 96817 h 564084"/>
                <a:gd name="connsiteX6" fmla="*/ 1016586 w 1016586"/>
                <a:gd name="connsiteY6"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898514 w 1016586"/>
                <a:gd name="connsiteY4" fmla="*/ 140347 h 564084"/>
                <a:gd name="connsiteX5" fmla="*/ 942325 w 1016586"/>
                <a:gd name="connsiteY5" fmla="*/ 96817 h 564084"/>
                <a:gd name="connsiteX6" fmla="*/ 1016586 w 1016586"/>
                <a:gd name="connsiteY6" fmla="*/ 79711 h 564084"/>
                <a:gd name="connsiteX0" fmla="*/ 1016586 w 1016586"/>
                <a:gd name="connsiteY0" fmla="*/ 100847 h 585220"/>
                <a:gd name="connsiteX1" fmla="*/ 1012126 w 1016586"/>
                <a:gd name="connsiteY1" fmla="*/ 585220 h 585220"/>
                <a:gd name="connsiteX2" fmla="*/ 0 w 1016586"/>
                <a:gd name="connsiteY2" fmla="*/ 585220 h 585220"/>
                <a:gd name="connsiteX3" fmla="*/ 0 w 1016586"/>
                <a:gd name="connsiteY3" fmla="*/ 21136 h 585220"/>
                <a:gd name="connsiteX4" fmla="*/ 942325 w 1016586"/>
                <a:gd name="connsiteY4" fmla="*/ 117953 h 585220"/>
                <a:gd name="connsiteX5" fmla="*/ 1016586 w 1016586"/>
                <a:gd name="connsiteY5" fmla="*/ 100847 h 585220"/>
                <a:gd name="connsiteX0" fmla="*/ 1016586 w 1016586"/>
                <a:gd name="connsiteY0" fmla="*/ 85101 h 569474"/>
                <a:gd name="connsiteX1" fmla="*/ 1012126 w 1016586"/>
                <a:gd name="connsiteY1" fmla="*/ 569474 h 569474"/>
                <a:gd name="connsiteX2" fmla="*/ 0 w 1016586"/>
                <a:gd name="connsiteY2" fmla="*/ 569474 h 569474"/>
                <a:gd name="connsiteX3" fmla="*/ 0 w 1016586"/>
                <a:gd name="connsiteY3" fmla="*/ 5390 h 569474"/>
                <a:gd name="connsiteX4" fmla="*/ 942325 w 1016586"/>
                <a:gd name="connsiteY4" fmla="*/ 102207 h 569474"/>
                <a:gd name="connsiteX5" fmla="*/ 1016586 w 1016586"/>
                <a:gd name="connsiteY5" fmla="*/ 85101 h 56947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942325 w 1016586"/>
                <a:gd name="connsiteY4" fmla="*/ 96817 h 564084"/>
                <a:gd name="connsiteX5" fmla="*/ 1016586 w 1016586"/>
                <a:gd name="connsiteY5" fmla="*/ 79711 h 564084"/>
                <a:gd name="connsiteX0" fmla="*/ 1016586 w 1016586"/>
                <a:gd name="connsiteY0" fmla="*/ 84477 h 568850"/>
                <a:gd name="connsiteX1" fmla="*/ 1012126 w 1016586"/>
                <a:gd name="connsiteY1" fmla="*/ 568850 h 568850"/>
                <a:gd name="connsiteX2" fmla="*/ 0 w 1016586"/>
                <a:gd name="connsiteY2" fmla="*/ 568850 h 568850"/>
                <a:gd name="connsiteX3" fmla="*/ 0 w 1016586"/>
                <a:gd name="connsiteY3" fmla="*/ 4766 h 568850"/>
                <a:gd name="connsiteX4" fmla="*/ 749571 w 1016586"/>
                <a:gd name="connsiteY4" fmla="*/ 287710 h 568850"/>
                <a:gd name="connsiteX5" fmla="*/ 942325 w 1016586"/>
                <a:gd name="connsiteY5" fmla="*/ 101583 h 568850"/>
                <a:gd name="connsiteX6" fmla="*/ 1016586 w 1016586"/>
                <a:gd name="connsiteY6" fmla="*/ 84477 h 568850"/>
                <a:gd name="connsiteX0" fmla="*/ 1016586 w 1016586"/>
                <a:gd name="connsiteY0" fmla="*/ 84608 h 568981"/>
                <a:gd name="connsiteX1" fmla="*/ 1012126 w 1016586"/>
                <a:gd name="connsiteY1" fmla="*/ 568981 h 568981"/>
                <a:gd name="connsiteX2" fmla="*/ 0 w 1016586"/>
                <a:gd name="connsiteY2" fmla="*/ 568981 h 568981"/>
                <a:gd name="connsiteX3" fmla="*/ 0 w 1016586"/>
                <a:gd name="connsiteY3" fmla="*/ 4897 h 568981"/>
                <a:gd name="connsiteX4" fmla="*/ 483367 w 1016586"/>
                <a:gd name="connsiteY4" fmla="*/ 278544 h 568981"/>
                <a:gd name="connsiteX5" fmla="*/ 942325 w 1016586"/>
                <a:gd name="connsiteY5" fmla="*/ 101714 h 568981"/>
                <a:gd name="connsiteX6" fmla="*/ 1016586 w 1016586"/>
                <a:gd name="connsiteY6" fmla="*/ 84608 h 568981"/>
                <a:gd name="connsiteX0" fmla="*/ 1016586 w 1016586"/>
                <a:gd name="connsiteY0" fmla="*/ 83683 h 568056"/>
                <a:gd name="connsiteX1" fmla="*/ 1012126 w 1016586"/>
                <a:gd name="connsiteY1" fmla="*/ 568056 h 568056"/>
                <a:gd name="connsiteX2" fmla="*/ 0 w 1016586"/>
                <a:gd name="connsiteY2" fmla="*/ 568056 h 568056"/>
                <a:gd name="connsiteX3" fmla="*/ 0 w 1016586"/>
                <a:gd name="connsiteY3" fmla="*/ 3972 h 568056"/>
                <a:gd name="connsiteX4" fmla="*/ 430982 w 1016586"/>
                <a:gd name="connsiteY4" fmla="*/ 356116 h 568056"/>
                <a:gd name="connsiteX5" fmla="*/ 942325 w 1016586"/>
                <a:gd name="connsiteY5" fmla="*/ 100789 h 568056"/>
                <a:gd name="connsiteX6" fmla="*/ 1016586 w 1016586"/>
                <a:gd name="connsiteY6" fmla="*/ 83683 h 568056"/>
                <a:gd name="connsiteX0" fmla="*/ 1016586 w 1016586"/>
                <a:gd name="connsiteY0" fmla="*/ 79712 h 564085"/>
                <a:gd name="connsiteX1" fmla="*/ 1012126 w 1016586"/>
                <a:gd name="connsiteY1" fmla="*/ 564085 h 564085"/>
                <a:gd name="connsiteX2" fmla="*/ 0 w 1016586"/>
                <a:gd name="connsiteY2" fmla="*/ 564085 h 564085"/>
                <a:gd name="connsiteX3" fmla="*/ 0 w 1016586"/>
                <a:gd name="connsiteY3" fmla="*/ 1 h 564085"/>
                <a:gd name="connsiteX4" fmla="*/ 430982 w 1016586"/>
                <a:gd name="connsiteY4" fmla="*/ 352145 h 564085"/>
                <a:gd name="connsiteX5" fmla="*/ 942325 w 1016586"/>
                <a:gd name="connsiteY5" fmla="*/ 96818 h 564085"/>
                <a:gd name="connsiteX6" fmla="*/ 1016586 w 1016586"/>
                <a:gd name="connsiteY6" fmla="*/ 79712 h 564085"/>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462839 w 1016586"/>
                <a:gd name="connsiteY4" fmla="*/ 391775 h 564084"/>
                <a:gd name="connsiteX5" fmla="*/ 942325 w 1016586"/>
                <a:gd name="connsiteY5" fmla="*/ 96817 h 564084"/>
                <a:gd name="connsiteX6" fmla="*/ 1016586 w 1016586"/>
                <a:gd name="connsiteY6" fmla="*/ 79711 h 564084"/>
                <a:gd name="connsiteX0" fmla="*/ 1029967 w 1029967"/>
                <a:gd name="connsiteY0" fmla="*/ 20991 h 505364"/>
                <a:gd name="connsiteX1" fmla="*/ 1025507 w 1029967"/>
                <a:gd name="connsiteY1" fmla="*/ 505364 h 505364"/>
                <a:gd name="connsiteX2" fmla="*/ 13381 w 1029967"/>
                <a:gd name="connsiteY2" fmla="*/ 505364 h 505364"/>
                <a:gd name="connsiteX3" fmla="*/ 0 w 1029967"/>
                <a:gd name="connsiteY3" fmla="*/ 0 h 505364"/>
                <a:gd name="connsiteX4" fmla="*/ 476220 w 1029967"/>
                <a:gd name="connsiteY4" fmla="*/ 333055 h 505364"/>
                <a:gd name="connsiteX5" fmla="*/ 955706 w 1029967"/>
                <a:gd name="connsiteY5" fmla="*/ 38097 h 505364"/>
                <a:gd name="connsiteX6" fmla="*/ 1029967 w 1029967"/>
                <a:gd name="connsiteY6" fmla="*/ 20991 h 505364"/>
                <a:gd name="connsiteX0" fmla="*/ 1043023 w 1043023"/>
                <a:gd name="connsiteY0" fmla="*/ 14577 h 498950"/>
                <a:gd name="connsiteX1" fmla="*/ 1038563 w 1043023"/>
                <a:gd name="connsiteY1" fmla="*/ 498950 h 498950"/>
                <a:gd name="connsiteX2" fmla="*/ 26437 w 1043023"/>
                <a:gd name="connsiteY2" fmla="*/ 498950 h 498950"/>
                <a:gd name="connsiteX3" fmla="*/ 0 w 1043023"/>
                <a:gd name="connsiteY3" fmla="*/ 0 h 498950"/>
                <a:gd name="connsiteX4" fmla="*/ 489276 w 1043023"/>
                <a:gd name="connsiteY4" fmla="*/ 326641 h 498950"/>
                <a:gd name="connsiteX5" fmla="*/ 968762 w 1043023"/>
                <a:gd name="connsiteY5" fmla="*/ 31683 h 498950"/>
                <a:gd name="connsiteX6" fmla="*/ 1043023 w 1043023"/>
                <a:gd name="connsiteY6" fmla="*/ 14577 h 49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023" h="498950">
                  <a:moveTo>
                    <a:pt x="1043023" y="14577"/>
                  </a:moveTo>
                  <a:cubicBezTo>
                    <a:pt x="1041536" y="176035"/>
                    <a:pt x="1040050" y="337492"/>
                    <a:pt x="1038563" y="498950"/>
                  </a:cubicBezTo>
                  <a:lnTo>
                    <a:pt x="26437" y="498950"/>
                  </a:lnTo>
                  <a:cubicBezTo>
                    <a:pt x="21977" y="330495"/>
                    <a:pt x="4460" y="168455"/>
                    <a:pt x="0" y="0"/>
                  </a:cubicBezTo>
                  <a:cubicBezTo>
                    <a:pt x="179659" y="212003"/>
                    <a:pt x="332222" y="310505"/>
                    <a:pt x="489276" y="326641"/>
                  </a:cubicBezTo>
                  <a:cubicBezTo>
                    <a:pt x="646330" y="342777"/>
                    <a:pt x="924260" y="65555"/>
                    <a:pt x="968762" y="31683"/>
                  </a:cubicBezTo>
                  <a:lnTo>
                    <a:pt x="1043023" y="14577"/>
                  </a:lnTo>
                  <a:close/>
                </a:path>
              </a:pathLst>
            </a:cu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lt1">
                    <a:alpha val="20000"/>
                  </a:schemeClr>
                </a:solidFill>
                <a:latin typeface="Calibri" panose="020F0502020204030204" pitchFamily="34" charset="0"/>
              </a:endParaRPr>
            </a:p>
          </p:txBody>
        </p:sp>
        <p:sp>
          <p:nvSpPr>
            <p:cNvPr id="33" name="Freeform 32"/>
            <p:cNvSpPr/>
            <p:nvPr/>
          </p:nvSpPr>
          <p:spPr>
            <a:xfrm rot="138555" flipV="1">
              <a:off x="2177778" y="3519874"/>
              <a:ext cx="1233398" cy="453258"/>
            </a:xfrm>
            <a:custGeom>
              <a:avLst/>
              <a:gdLst>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860 w 1012126"/>
                <a:gd name="connsiteY4" fmla="*/ 4198 h 564084"/>
                <a:gd name="connsiteX5" fmla="*/ 105627 w 1012126"/>
                <a:gd name="connsiteY5" fmla="*/ 195919 h 564084"/>
                <a:gd name="connsiteX6" fmla="*/ 880831 w 1012126"/>
                <a:gd name="connsiteY6" fmla="*/ 262804 h 564084"/>
                <a:gd name="connsiteX7" fmla="*/ 958491 w 1012126"/>
                <a:gd name="connsiteY7" fmla="*/ 182874 h 564084"/>
                <a:gd name="connsiteX8" fmla="*/ 1012126 w 1012126"/>
                <a:gd name="connsiteY8" fmla="*/ 99284 h 564084"/>
                <a:gd name="connsiteX0" fmla="*/ 1017793 w 1017793"/>
                <a:gd name="connsiteY0" fmla="*/ 99284 h 571403"/>
                <a:gd name="connsiteX1" fmla="*/ 1017793 w 1017793"/>
                <a:gd name="connsiteY1" fmla="*/ 564084 h 571403"/>
                <a:gd name="connsiteX2" fmla="*/ 0 w 1017793"/>
                <a:gd name="connsiteY2" fmla="*/ 571403 h 571403"/>
                <a:gd name="connsiteX3" fmla="*/ 5667 w 1017793"/>
                <a:gd name="connsiteY3" fmla="*/ 0 h 571403"/>
                <a:gd name="connsiteX4" fmla="*/ 6527 w 1017793"/>
                <a:gd name="connsiteY4" fmla="*/ 4198 h 571403"/>
                <a:gd name="connsiteX5" fmla="*/ 111294 w 1017793"/>
                <a:gd name="connsiteY5" fmla="*/ 195919 h 571403"/>
                <a:gd name="connsiteX6" fmla="*/ 886498 w 1017793"/>
                <a:gd name="connsiteY6" fmla="*/ 262804 h 571403"/>
                <a:gd name="connsiteX7" fmla="*/ 964158 w 1017793"/>
                <a:gd name="connsiteY7" fmla="*/ 182874 h 571403"/>
                <a:gd name="connsiteX8" fmla="*/ 1017793 w 1017793"/>
                <a:gd name="connsiteY8" fmla="*/ 9928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6527 w 1040071"/>
                <a:gd name="connsiteY4" fmla="*/ 4198 h 571403"/>
                <a:gd name="connsiteX5" fmla="*/ 111294 w 1040071"/>
                <a:gd name="connsiteY5" fmla="*/ 195919 h 571403"/>
                <a:gd name="connsiteX6" fmla="*/ 886498 w 1040071"/>
                <a:gd name="connsiteY6" fmla="*/ 262804 h 571403"/>
                <a:gd name="connsiteX7" fmla="*/ 964158 w 1040071"/>
                <a:gd name="connsiteY7" fmla="*/ 182874 h 571403"/>
                <a:gd name="connsiteX8" fmla="*/ 1040071 w 1040071"/>
                <a:gd name="connsiteY8" fmla="*/ 13084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6527 w 1040071"/>
                <a:gd name="connsiteY4" fmla="*/ 4198 h 571403"/>
                <a:gd name="connsiteX5" fmla="*/ 111294 w 1040071"/>
                <a:gd name="connsiteY5" fmla="*/ 195919 h 571403"/>
                <a:gd name="connsiteX6" fmla="*/ 886498 w 1040071"/>
                <a:gd name="connsiteY6" fmla="*/ 262804 h 571403"/>
                <a:gd name="connsiteX7" fmla="*/ 965222 w 1040071"/>
                <a:gd name="connsiteY7" fmla="*/ 195424 h 571403"/>
                <a:gd name="connsiteX8" fmla="*/ 1040071 w 1040071"/>
                <a:gd name="connsiteY8" fmla="*/ 130844 h 571403"/>
                <a:gd name="connsiteX0" fmla="*/ 1042013 w 1042013"/>
                <a:gd name="connsiteY0" fmla="*/ 130844 h 571403"/>
                <a:gd name="connsiteX1" fmla="*/ 1019735 w 1042013"/>
                <a:gd name="connsiteY1" fmla="*/ 564084 h 571403"/>
                <a:gd name="connsiteX2" fmla="*/ 1942 w 1042013"/>
                <a:gd name="connsiteY2" fmla="*/ 571403 h 571403"/>
                <a:gd name="connsiteX3" fmla="*/ 7609 w 1042013"/>
                <a:gd name="connsiteY3" fmla="*/ 0 h 571403"/>
                <a:gd name="connsiteX4" fmla="*/ 0 w 1042013"/>
                <a:gd name="connsiteY4" fmla="*/ 118859 h 571403"/>
                <a:gd name="connsiteX5" fmla="*/ 113236 w 1042013"/>
                <a:gd name="connsiteY5" fmla="*/ 195919 h 571403"/>
                <a:gd name="connsiteX6" fmla="*/ 888440 w 1042013"/>
                <a:gd name="connsiteY6" fmla="*/ 262804 h 571403"/>
                <a:gd name="connsiteX7" fmla="*/ 967164 w 1042013"/>
                <a:gd name="connsiteY7" fmla="*/ 195424 h 571403"/>
                <a:gd name="connsiteX8" fmla="*/ 1042013 w 1042013"/>
                <a:gd name="connsiteY8" fmla="*/ 130844 h 571403"/>
                <a:gd name="connsiteX0" fmla="*/ 1042013 w 1042013"/>
                <a:gd name="connsiteY0" fmla="*/ 130844 h 571403"/>
                <a:gd name="connsiteX1" fmla="*/ 1019735 w 1042013"/>
                <a:gd name="connsiteY1" fmla="*/ 564084 h 571403"/>
                <a:gd name="connsiteX2" fmla="*/ 1942 w 1042013"/>
                <a:gd name="connsiteY2" fmla="*/ 571403 h 571403"/>
                <a:gd name="connsiteX3" fmla="*/ 7609 w 1042013"/>
                <a:gd name="connsiteY3" fmla="*/ 0 h 571403"/>
                <a:gd name="connsiteX4" fmla="*/ 0 w 1042013"/>
                <a:gd name="connsiteY4" fmla="*/ 118859 h 571403"/>
                <a:gd name="connsiteX5" fmla="*/ 113236 w 1042013"/>
                <a:gd name="connsiteY5" fmla="*/ 195919 h 571403"/>
                <a:gd name="connsiteX6" fmla="*/ 888440 w 1042013"/>
                <a:gd name="connsiteY6" fmla="*/ 262804 h 571403"/>
                <a:gd name="connsiteX7" fmla="*/ 967164 w 1042013"/>
                <a:gd name="connsiteY7" fmla="*/ 195424 h 571403"/>
                <a:gd name="connsiteX8" fmla="*/ 1042013 w 1042013"/>
                <a:gd name="connsiteY8" fmla="*/ 13084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111294 w 1040071"/>
                <a:gd name="connsiteY4" fmla="*/ 195919 h 571403"/>
                <a:gd name="connsiteX5" fmla="*/ 886498 w 1040071"/>
                <a:gd name="connsiteY5" fmla="*/ 262804 h 571403"/>
                <a:gd name="connsiteX6" fmla="*/ 965222 w 1040071"/>
                <a:gd name="connsiteY6" fmla="*/ 195424 h 571403"/>
                <a:gd name="connsiteX7" fmla="*/ 1040071 w 1040071"/>
                <a:gd name="connsiteY7" fmla="*/ 130844 h 571403"/>
                <a:gd name="connsiteX0" fmla="*/ 1047983 w 1047983"/>
                <a:gd name="connsiteY0" fmla="*/ 72657 h 513216"/>
                <a:gd name="connsiteX1" fmla="*/ 1025705 w 1047983"/>
                <a:gd name="connsiteY1" fmla="*/ 505897 h 513216"/>
                <a:gd name="connsiteX2" fmla="*/ 7912 w 1047983"/>
                <a:gd name="connsiteY2" fmla="*/ 513216 h 513216"/>
                <a:gd name="connsiteX3" fmla="*/ 0 w 1047983"/>
                <a:gd name="connsiteY3" fmla="*/ 0 h 513216"/>
                <a:gd name="connsiteX4" fmla="*/ 119206 w 1047983"/>
                <a:gd name="connsiteY4" fmla="*/ 137732 h 513216"/>
                <a:gd name="connsiteX5" fmla="*/ 894410 w 1047983"/>
                <a:gd name="connsiteY5" fmla="*/ 204617 h 513216"/>
                <a:gd name="connsiteX6" fmla="*/ 973134 w 1047983"/>
                <a:gd name="connsiteY6" fmla="*/ 137237 h 513216"/>
                <a:gd name="connsiteX7" fmla="*/ 1047983 w 1047983"/>
                <a:gd name="connsiteY7" fmla="*/ 72657 h 513216"/>
                <a:gd name="connsiteX0" fmla="*/ 1047983 w 1047983"/>
                <a:gd name="connsiteY0" fmla="*/ 80044 h 520603"/>
                <a:gd name="connsiteX1" fmla="*/ 1025705 w 1047983"/>
                <a:gd name="connsiteY1" fmla="*/ 513284 h 520603"/>
                <a:gd name="connsiteX2" fmla="*/ 7912 w 1047983"/>
                <a:gd name="connsiteY2" fmla="*/ 520603 h 520603"/>
                <a:gd name="connsiteX3" fmla="*/ 0 w 1047983"/>
                <a:gd name="connsiteY3" fmla="*/ 7387 h 520603"/>
                <a:gd name="connsiteX4" fmla="*/ 894410 w 1047983"/>
                <a:gd name="connsiteY4" fmla="*/ 212004 h 520603"/>
                <a:gd name="connsiteX5" fmla="*/ 973134 w 1047983"/>
                <a:gd name="connsiteY5" fmla="*/ 144624 h 520603"/>
                <a:gd name="connsiteX6" fmla="*/ 1047983 w 1047983"/>
                <a:gd name="connsiteY6" fmla="*/ 80044 h 520603"/>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886498 w 1040071"/>
                <a:gd name="connsiteY4" fmla="*/ 131960 h 440559"/>
                <a:gd name="connsiteX5" fmla="*/ 965222 w 1040071"/>
                <a:gd name="connsiteY5" fmla="*/ 64580 h 440559"/>
                <a:gd name="connsiteX6" fmla="*/ 1040071 w 1040071"/>
                <a:gd name="connsiteY6"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886498 w 1040071"/>
                <a:gd name="connsiteY4" fmla="*/ 131960 h 440559"/>
                <a:gd name="connsiteX5" fmla="*/ 965222 w 1040071"/>
                <a:gd name="connsiteY5" fmla="*/ 64580 h 440559"/>
                <a:gd name="connsiteX6" fmla="*/ 1040071 w 1040071"/>
                <a:gd name="connsiteY6"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965222 w 1040071"/>
                <a:gd name="connsiteY4" fmla="*/ 64580 h 440559"/>
                <a:gd name="connsiteX5" fmla="*/ 1040071 w 1040071"/>
                <a:gd name="connsiteY5"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965222 w 1040071"/>
                <a:gd name="connsiteY4" fmla="*/ 64580 h 440559"/>
                <a:gd name="connsiteX5" fmla="*/ 1040071 w 1040071"/>
                <a:gd name="connsiteY5" fmla="*/ 0 h 440559"/>
                <a:gd name="connsiteX0" fmla="*/ 1040071 w 1040071"/>
                <a:gd name="connsiteY0" fmla="*/ 31596 h 472155"/>
                <a:gd name="connsiteX1" fmla="*/ 1017793 w 1040071"/>
                <a:gd name="connsiteY1" fmla="*/ 464836 h 472155"/>
                <a:gd name="connsiteX2" fmla="*/ 0 w 1040071"/>
                <a:gd name="connsiteY2" fmla="*/ 472155 h 472155"/>
                <a:gd name="connsiteX3" fmla="*/ 28360 w 1040071"/>
                <a:gd name="connsiteY3" fmla="*/ 82146 h 472155"/>
                <a:gd name="connsiteX4" fmla="*/ 1040071 w 1040071"/>
                <a:gd name="connsiteY4" fmla="*/ 31596 h 472155"/>
                <a:gd name="connsiteX0" fmla="*/ 1040071 w 1040071"/>
                <a:gd name="connsiteY0" fmla="*/ 4216 h 444775"/>
                <a:gd name="connsiteX1" fmla="*/ 1017793 w 1040071"/>
                <a:gd name="connsiteY1" fmla="*/ 437456 h 444775"/>
                <a:gd name="connsiteX2" fmla="*/ 0 w 1040071"/>
                <a:gd name="connsiteY2" fmla="*/ 444775 h 444775"/>
                <a:gd name="connsiteX3" fmla="*/ 28360 w 1040071"/>
                <a:gd name="connsiteY3" fmla="*/ 54766 h 444775"/>
                <a:gd name="connsiteX4" fmla="*/ 1040071 w 1040071"/>
                <a:gd name="connsiteY4" fmla="*/ 4216 h 444775"/>
                <a:gd name="connsiteX0" fmla="*/ 1040071 w 1040071"/>
                <a:gd name="connsiteY0" fmla="*/ 1459 h 442018"/>
                <a:gd name="connsiteX1" fmla="*/ 1017793 w 1040071"/>
                <a:gd name="connsiteY1" fmla="*/ 434699 h 442018"/>
                <a:gd name="connsiteX2" fmla="*/ 0 w 1040071"/>
                <a:gd name="connsiteY2" fmla="*/ 442018 h 442018"/>
                <a:gd name="connsiteX3" fmla="*/ 28360 w 1040071"/>
                <a:gd name="connsiteY3" fmla="*/ 52009 h 442018"/>
                <a:gd name="connsiteX4" fmla="*/ 1040071 w 1040071"/>
                <a:gd name="connsiteY4" fmla="*/ 1459 h 442018"/>
                <a:gd name="connsiteX0" fmla="*/ 1024797 w 1024797"/>
                <a:gd name="connsiteY0" fmla="*/ 23611 h 390009"/>
                <a:gd name="connsiteX1" fmla="*/ 1017793 w 1024797"/>
                <a:gd name="connsiteY1" fmla="*/ 382690 h 390009"/>
                <a:gd name="connsiteX2" fmla="*/ 0 w 1024797"/>
                <a:gd name="connsiteY2" fmla="*/ 390009 h 390009"/>
                <a:gd name="connsiteX3" fmla="*/ 28360 w 1024797"/>
                <a:gd name="connsiteY3" fmla="*/ 0 h 390009"/>
                <a:gd name="connsiteX4" fmla="*/ 1024797 w 1024797"/>
                <a:gd name="connsiteY4" fmla="*/ 23611 h 390009"/>
                <a:gd name="connsiteX0" fmla="*/ 1024797 w 1030054"/>
                <a:gd name="connsiteY0" fmla="*/ 55196 h 421594"/>
                <a:gd name="connsiteX1" fmla="*/ 1017793 w 1030054"/>
                <a:gd name="connsiteY1" fmla="*/ 414275 h 421594"/>
                <a:gd name="connsiteX2" fmla="*/ 0 w 1030054"/>
                <a:gd name="connsiteY2" fmla="*/ 421594 h 421594"/>
                <a:gd name="connsiteX3" fmla="*/ 28360 w 1030054"/>
                <a:gd name="connsiteY3" fmla="*/ 31585 h 421594"/>
                <a:gd name="connsiteX4" fmla="*/ 1024797 w 1030054"/>
                <a:gd name="connsiteY4" fmla="*/ 55196 h 421594"/>
                <a:gd name="connsiteX0" fmla="*/ 1024797 w 1030266"/>
                <a:gd name="connsiteY0" fmla="*/ 56228 h 422626"/>
                <a:gd name="connsiteX1" fmla="*/ 1017793 w 1030266"/>
                <a:gd name="connsiteY1" fmla="*/ 415307 h 422626"/>
                <a:gd name="connsiteX2" fmla="*/ 0 w 1030266"/>
                <a:gd name="connsiteY2" fmla="*/ 422626 h 422626"/>
                <a:gd name="connsiteX3" fmla="*/ 42514 w 1030266"/>
                <a:gd name="connsiteY3" fmla="*/ 15500 h 422626"/>
                <a:gd name="connsiteX4" fmla="*/ 1024797 w 1030266"/>
                <a:gd name="connsiteY4" fmla="*/ 56228 h 422626"/>
                <a:gd name="connsiteX0" fmla="*/ 1024797 w 1029524"/>
                <a:gd name="connsiteY0" fmla="*/ 54001 h 420399"/>
                <a:gd name="connsiteX1" fmla="*/ 1017793 w 1029524"/>
                <a:gd name="connsiteY1" fmla="*/ 413080 h 420399"/>
                <a:gd name="connsiteX2" fmla="*/ 0 w 1029524"/>
                <a:gd name="connsiteY2" fmla="*/ 420399 h 420399"/>
                <a:gd name="connsiteX3" fmla="*/ 42514 w 1029524"/>
                <a:gd name="connsiteY3" fmla="*/ 13273 h 420399"/>
                <a:gd name="connsiteX4" fmla="*/ 1024797 w 1029524"/>
                <a:gd name="connsiteY4" fmla="*/ 54001 h 420399"/>
                <a:gd name="connsiteX0" fmla="*/ 1024797 w 1029183"/>
                <a:gd name="connsiteY0" fmla="*/ 40728 h 407126"/>
                <a:gd name="connsiteX1" fmla="*/ 1017793 w 1029183"/>
                <a:gd name="connsiteY1" fmla="*/ 399807 h 407126"/>
                <a:gd name="connsiteX2" fmla="*/ 0 w 1029183"/>
                <a:gd name="connsiteY2" fmla="*/ 407126 h 407126"/>
                <a:gd name="connsiteX3" fmla="*/ 42514 w 1029183"/>
                <a:gd name="connsiteY3" fmla="*/ 0 h 407126"/>
                <a:gd name="connsiteX4" fmla="*/ 1024797 w 1029183"/>
                <a:gd name="connsiteY4" fmla="*/ 40728 h 40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183" h="407126">
                  <a:moveTo>
                    <a:pt x="1024797" y="40728"/>
                  </a:moveTo>
                  <a:lnTo>
                    <a:pt x="1017793" y="399807"/>
                  </a:lnTo>
                  <a:lnTo>
                    <a:pt x="0" y="407126"/>
                  </a:lnTo>
                  <a:lnTo>
                    <a:pt x="42514" y="0"/>
                  </a:lnTo>
                  <a:cubicBezTo>
                    <a:pt x="739849" y="615555"/>
                    <a:pt x="1071864" y="-174986"/>
                    <a:pt x="1024797" y="40728"/>
                  </a:cubicBezTo>
                  <a:close/>
                </a:path>
              </a:pathLst>
            </a:cu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lt1">
                    <a:alpha val="20000"/>
                  </a:schemeClr>
                </a:solidFill>
                <a:latin typeface="Calibri" panose="020F0502020204030204" pitchFamily="34" charset="0"/>
              </a:endParaRPr>
            </a:p>
          </p:txBody>
        </p:sp>
        <p:sp>
          <p:nvSpPr>
            <p:cNvPr id="34" name="Freeform 33"/>
            <p:cNvSpPr/>
            <p:nvPr/>
          </p:nvSpPr>
          <p:spPr>
            <a:xfrm rot="3174687">
              <a:off x="1884472" y="4126706"/>
              <a:ext cx="1155037" cy="473754"/>
            </a:xfrm>
            <a:custGeom>
              <a:avLst/>
              <a:gdLst>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860 w 1012126"/>
                <a:gd name="connsiteY4" fmla="*/ 4198 h 564084"/>
                <a:gd name="connsiteX5" fmla="*/ 105627 w 1012126"/>
                <a:gd name="connsiteY5" fmla="*/ 195919 h 564084"/>
                <a:gd name="connsiteX6" fmla="*/ 880831 w 1012126"/>
                <a:gd name="connsiteY6" fmla="*/ 262804 h 564084"/>
                <a:gd name="connsiteX7" fmla="*/ 958491 w 1012126"/>
                <a:gd name="connsiteY7" fmla="*/ 182874 h 564084"/>
                <a:gd name="connsiteX8" fmla="*/ 1012126 w 1012126"/>
                <a:gd name="connsiteY8" fmla="*/ 99284 h 564084"/>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105627 w 1012126"/>
                <a:gd name="connsiteY4" fmla="*/ 195919 h 564084"/>
                <a:gd name="connsiteX5" fmla="*/ 880831 w 1012126"/>
                <a:gd name="connsiteY5" fmla="*/ 262804 h 564084"/>
                <a:gd name="connsiteX6" fmla="*/ 958491 w 1012126"/>
                <a:gd name="connsiteY6" fmla="*/ 182874 h 564084"/>
                <a:gd name="connsiteX7" fmla="*/ 1012126 w 1012126"/>
                <a:gd name="connsiteY7" fmla="*/ 99284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80831 w 1016586"/>
                <a:gd name="connsiteY5" fmla="*/ 262804 h 564084"/>
                <a:gd name="connsiteX6" fmla="*/ 958491 w 1016586"/>
                <a:gd name="connsiteY6" fmla="*/ 182874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80831 w 1016586"/>
                <a:gd name="connsiteY5" fmla="*/ 262804 h 564084"/>
                <a:gd name="connsiteX6" fmla="*/ 942325 w 1016586"/>
                <a:gd name="connsiteY6" fmla="*/ 96817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98514 w 1016586"/>
                <a:gd name="connsiteY5" fmla="*/ 140347 h 564084"/>
                <a:gd name="connsiteX6" fmla="*/ 942325 w 1016586"/>
                <a:gd name="connsiteY6" fmla="*/ 96817 h 564084"/>
                <a:gd name="connsiteX7" fmla="*/ 1016586 w 1016586"/>
                <a:gd name="connsiteY7"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105627 w 1016586"/>
                <a:gd name="connsiteY4" fmla="*/ 195919 h 564084"/>
                <a:gd name="connsiteX5" fmla="*/ 898514 w 1016586"/>
                <a:gd name="connsiteY5" fmla="*/ 140347 h 564084"/>
                <a:gd name="connsiteX6" fmla="*/ 942325 w 1016586"/>
                <a:gd name="connsiteY6" fmla="*/ 96817 h 564084"/>
                <a:gd name="connsiteX7" fmla="*/ 1016586 w 1016586"/>
                <a:gd name="connsiteY7" fmla="*/ 79711 h 564084"/>
                <a:gd name="connsiteX0" fmla="*/ 1016586 w 1016586"/>
                <a:gd name="connsiteY0" fmla="*/ 95075 h 579448"/>
                <a:gd name="connsiteX1" fmla="*/ 1012126 w 1016586"/>
                <a:gd name="connsiteY1" fmla="*/ 579448 h 579448"/>
                <a:gd name="connsiteX2" fmla="*/ 0 w 1016586"/>
                <a:gd name="connsiteY2" fmla="*/ 579448 h 579448"/>
                <a:gd name="connsiteX3" fmla="*/ 0 w 1016586"/>
                <a:gd name="connsiteY3" fmla="*/ 15364 h 579448"/>
                <a:gd name="connsiteX4" fmla="*/ 898514 w 1016586"/>
                <a:gd name="connsiteY4" fmla="*/ 155711 h 579448"/>
                <a:gd name="connsiteX5" fmla="*/ 942325 w 1016586"/>
                <a:gd name="connsiteY5" fmla="*/ 112181 h 579448"/>
                <a:gd name="connsiteX6" fmla="*/ 1016586 w 1016586"/>
                <a:gd name="connsiteY6" fmla="*/ 95075 h 579448"/>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898514 w 1016586"/>
                <a:gd name="connsiteY4" fmla="*/ 140347 h 564084"/>
                <a:gd name="connsiteX5" fmla="*/ 942325 w 1016586"/>
                <a:gd name="connsiteY5" fmla="*/ 96817 h 564084"/>
                <a:gd name="connsiteX6" fmla="*/ 1016586 w 1016586"/>
                <a:gd name="connsiteY6" fmla="*/ 79711 h 56408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898514 w 1016586"/>
                <a:gd name="connsiteY4" fmla="*/ 140347 h 564084"/>
                <a:gd name="connsiteX5" fmla="*/ 942325 w 1016586"/>
                <a:gd name="connsiteY5" fmla="*/ 96817 h 564084"/>
                <a:gd name="connsiteX6" fmla="*/ 1016586 w 1016586"/>
                <a:gd name="connsiteY6" fmla="*/ 79711 h 564084"/>
                <a:gd name="connsiteX0" fmla="*/ 1016586 w 1016586"/>
                <a:gd name="connsiteY0" fmla="*/ 100847 h 585220"/>
                <a:gd name="connsiteX1" fmla="*/ 1012126 w 1016586"/>
                <a:gd name="connsiteY1" fmla="*/ 585220 h 585220"/>
                <a:gd name="connsiteX2" fmla="*/ 0 w 1016586"/>
                <a:gd name="connsiteY2" fmla="*/ 585220 h 585220"/>
                <a:gd name="connsiteX3" fmla="*/ 0 w 1016586"/>
                <a:gd name="connsiteY3" fmla="*/ 21136 h 585220"/>
                <a:gd name="connsiteX4" fmla="*/ 942325 w 1016586"/>
                <a:gd name="connsiteY4" fmla="*/ 117953 h 585220"/>
                <a:gd name="connsiteX5" fmla="*/ 1016586 w 1016586"/>
                <a:gd name="connsiteY5" fmla="*/ 100847 h 585220"/>
                <a:gd name="connsiteX0" fmla="*/ 1016586 w 1016586"/>
                <a:gd name="connsiteY0" fmla="*/ 85101 h 569474"/>
                <a:gd name="connsiteX1" fmla="*/ 1012126 w 1016586"/>
                <a:gd name="connsiteY1" fmla="*/ 569474 h 569474"/>
                <a:gd name="connsiteX2" fmla="*/ 0 w 1016586"/>
                <a:gd name="connsiteY2" fmla="*/ 569474 h 569474"/>
                <a:gd name="connsiteX3" fmla="*/ 0 w 1016586"/>
                <a:gd name="connsiteY3" fmla="*/ 5390 h 569474"/>
                <a:gd name="connsiteX4" fmla="*/ 942325 w 1016586"/>
                <a:gd name="connsiteY4" fmla="*/ 102207 h 569474"/>
                <a:gd name="connsiteX5" fmla="*/ 1016586 w 1016586"/>
                <a:gd name="connsiteY5" fmla="*/ 85101 h 569474"/>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942325 w 1016586"/>
                <a:gd name="connsiteY4" fmla="*/ 96817 h 564084"/>
                <a:gd name="connsiteX5" fmla="*/ 1016586 w 1016586"/>
                <a:gd name="connsiteY5" fmla="*/ 79711 h 564084"/>
                <a:gd name="connsiteX0" fmla="*/ 1016586 w 1016586"/>
                <a:gd name="connsiteY0" fmla="*/ 84477 h 568850"/>
                <a:gd name="connsiteX1" fmla="*/ 1012126 w 1016586"/>
                <a:gd name="connsiteY1" fmla="*/ 568850 h 568850"/>
                <a:gd name="connsiteX2" fmla="*/ 0 w 1016586"/>
                <a:gd name="connsiteY2" fmla="*/ 568850 h 568850"/>
                <a:gd name="connsiteX3" fmla="*/ 0 w 1016586"/>
                <a:gd name="connsiteY3" fmla="*/ 4766 h 568850"/>
                <a:gd name="connsiteX4" fmla="*/ 749571 w 1016586"/>
                <a:gd name="connsiteY4" fmla="*/ 287710 h 568850"/>
                <a:gd name="connsiteX5" fmla="*/ 942325 w 1016586"/>
                <a:gd name="connsiteY5" fmla="*/ 101583 h 568850"/>
                <a:gd name="connsiteX6" fmla="*/ 1016586 w 1016586"/>
                <a:gd name="connsiteY6" fmla="*/ 84477 h 568850"/>
                <a:gd name="connsiteX0" fmla="*/ 1016586 w 1016586"/>
                <a:gd name="connsiteY0" fmla="*/ 84608 h 568981"/>
                <a:gd name="connsiteX1" fmla="*/ 1012126 w 1016586"/>
                <a:gd name="connsiteY1" fmla="*/ 568981 h 568981"/>
                <a:gd name="connsiteX2" fmla="*/ 0 w 1016586"/>
                <a:gd name="connsiteY2" fmla="*/ 568981 h 568981"/>
                <a:gd name="connsiteX3" fmla="*/ 0 w 1016586"/>
                <a:gd name="connsiteY3" fmla="*/ 4897 h 568981"/>
                <a:gd name="connsiteX4" fmla="*/ 483367 w 1016586"/>
                <a:gd name="connsiteY4" fmla="*/ 278544 h 568981"/>
                <a:gd name="connsiteX5" fmla="*/ 942325 w 1016586"/>
                <a:gd name="connsiteY5" fmla="*/ 101714 h 568981"/>
                <a:gd name="connsiteX6" fmla="*/ 1016586 w 1016586"/>
                <a:gd name="connsiteY6" fmla="*/ 84608 h 568981"/>
                <a:gd name="connsiteX0" fmla="*/ 1016586 w 1016586"/>
                <a:gd name="connsiteY0" fmla="*/ 83683 h 568056"/>
                <a:gd name="connsiteX1" fmla="*/ 1012126 w 1016586"/>
                <a:gd name="connsiteY1" fmla="*/ 568056 h 568056"/>
                <a:gd name="connsiteX2" fmla="*/ 0 w 1016586"/>
                <a:gd name="connsiteY2" fmla="*/ 568056 h 568056"/>
                <a:gd name="connsiteX3" fmla="*/ 0 w 1016586"/>
                <a:gd name="connsiteY3" fmla="*/ 3972 h 568056"/>
                <a:gd name="connsiteX4" fmla="*/ 430982 w 1016586"/>
                <a:gd name="connsiteY4" fmla="*/ 356116 h 568056"/>
                <a:gd name="connsiteX5" fmla="*/ 942325 w 1016586"/>
                <a:gd name="connsiteY5" fmla="*/ 100789 h 568056"/>
                <a:gd name="connsiteX6" fmla="*/ 1016586 w 1016586"/>
                <a:gd name="connsiteY6" fmla="*/ 83683 h 568056"/>
                <a:gd name="connsiteX0" fmla="*/ 1016586 w 1016586"/>
                <a:gd name="connsiteY0" fmla="*/ 79712 h 564085"/>
                <a:gd name="connsiteX1" fmla="*/ 1012126 w 1016586"/>
                <a:gd name="connsiteY1" fmla="*/ 564085 h 564085"/>
                <a:gd name="connsiteX2" fmla="*/ 0 w 1016586"/>
                <a:gd name="connsiteY2" fmla="*/ 564085 h 564085"/>
                <a:gd name="connsiteX3" fmla="*/ 0 w 1016586"/>
                <a:gd name="connsiteY3" fmla="*/ 1 h 564085"/>
                <a:gd name="connsiteX4" fmla="*/ 430982 w 1016586"/>
                <a:gd name="connsiteY4" fmla="*/ 352145 h 564085"/>
                <a:gd name="connsiteX5" fmla="*/ 942325 w 1016586"/>
                <a:gd name="connsiteY5" fmla="*/ 96818 h 564085"/>
                <a:gd name="connsiteX6" fmla="*/ 1016586 w 1016586"/>
                <a:gd name="connsiteY6" fmla="*/ 79712 h 564085"/>
                <a:gd name="connsiteX0" fmla="*/ 1016586 w 1016586"/>
                <a:gd name="connsiteY0" fmla="*/ 79711 h 564084"/>
                <a:gd name="connsiteX1" fmla="*/ 1012126 w 1016586"/>
                <a:gd name="connsiteY1" fmla="*/ 564084 h 564084"/>
                <a:gd name="connsiteX2" fmla="*/ 0 w 1016586"/>
                <a:gd name="connsiteY2" fmla="*/ 564084 h 564084"/>
                <a:gd name="connsiteX3" fmla="*/ 0 w 1016586"/>
                <a:gd name="connsiteY3" fmla="*/ 0 h 564084"/>
                <a:gd name="connsiteX4" fmla="*/ 462839 w 1016586"/>
                <a:gd name="connsiteY4" fmla="*/ 391775 h 564084"/>
                <a:gd name="connsiteX5" fmla="*/ 942325 w 1016586"/>
                <a:gd name="connsiteY5" fmla="*/ 96817 h 564084"/>
                <a:gd name="connsiteX6" fmla="*/ 1016586 w 1016586"/>
                <a:gd name="connsiteY6" fmla="*/ 79711 h 564084"/>
                <a:gd name="connsiteX0" fmla="*/ 1029967 w 1029967"/>
                <a:gd name="connsiteY0" fmla="*/ 20991 h 505364"/>
                <a:gd name="connsiteX1" fmla="*/ 1025507 w 1029967"/>
                <a:gd name="connsiteY1" fmla="*/ 505364 h 505364"/>
                <a:gd name="connsiteX2" fmla="*/ 13381 w 1029967"/>
                <a:gd name="connsiteY2" fmla="*/ 505364 h 505364"/>
                <a:gd name="connsiteX3" fmla="*/ 0 w 1029967"/>
                <a:gd name="connsiteY3" fmla="*/ 0 h 505364"/>
                <a:gd name="connsiteX4" fmla="*/ 476220 w 1029967"/>
                <a:gd name="connsiteY4" fmla="*/ 333055 h 505364"/>
                <a:gd name="connsiteX5" fmla="*/ 955706 w 1029967"/>
                <a:gd name="connsiteY5" fmla="*/ 38097 h 505364"/>
                <a:gd name="connsiteX6" fmla="*/ 1029967 w 1029967"/>
                <a:gd name="connsiteY6" fmla="*/ 20991 h 505364"/>
                <a:gd name="connsiteX0" fmla="*/ 1029967 w 1029967"/>
                <a:gd name="connsiteY0" fmla="*/ 20991 h 505364"/>
                <a:gd name="connsiteX1" fmla="*/ 1025507 w 1029967"/>
                <a:gd name="connsiteY1" fmla="*/ 505364 h 505364"/>
                <a:gd name="connsiteX2" fmla="*/ 13381 w 1029967"/>
                <a:gd name="connsiteY2" fmla="*/ 505364 h 505364"/>
                <a:gd name="connsiteX3" fmla="*/ 0 w 1029967"/>
                <a:gd name="connsiteY3" fmla="*/ 0 h 505364"/>
                <a:gd name="connsiteX4" fmla="*/ 476220 w 1029967"/>
                <a:gd name="connsiteY4" fmla="*/ 333055 h 505364"/>
                <a:gd name="connsiteX5" fmla="*/ 1029967 w 1029967"/>
                <a:gd name="connsiteY5" fmla="*/ 20991 h 505364"/>
                <a:gd name="connsiteX0" fmla="*/ 1029967 w 1029967"/>
                <a:gd name="connsiteY0" fmla="*/ 20991 h 505364"/>
                <a:gd name="connsiteX1" fmla="*/ 1025507 w 1029967"/>
                <a:gd name="connsiteY1" fmla="*/ 505364 h 505364"/>
                <a:gd name="connsiteX2" fmla="*/ 13381 w 1029967"/>
                <a:gd name="connsiteY2" fmla="*/ 505364 h 505364"/>
                <a:gd name="connsiteX3" fmla="*/ 0 w 1029967"/>
                <a:gd name="connsiteY3" fmla="*/ 0 h 505364"/>
                <a:gd name="connsiteX4" fmla="*/ 476220 w 1029967"/>
                <a:gd name="connsiteY4" fmla="*/ 333055 h 505364"/>
                <a:gd name="connsiteX5" fmla="*/ 1029967 w 1029967"/>
                <a:gd name="connsiteY5" fmla="*/ 20991 h 50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9967" h="505364">
                  <a:moveTo>
                    <a:pt x="1029967" y="20991"/>
                  </a:moveTo>
                  <a:cubicBezTo>
                    <a:pt x="1028480" y="182449"/>
                    <a:pt x="1026994" y="343906"/>
                    <a:pt x="1025507" y="505364"/>
                  </a:cubicBezTo>
                  <a:lnTo>
                    <a:pt x="13381" y="505364"/>
                  </a:lnTo>
                  <a:lnTo>
                    <a:pt x="0" y="0"/>
                  </a:lnTo>
                  <a:cubicBezTo>
                    <a:pt x="179659" y="212003"/>
                    <a:pt x="319166" y="316919"/>
                    <a:pt x="476220" y="333055"/>
                  </a:cubicBezTo>
                  <a:cubicBezTo>
                    <a:pt x="647881" y="336553"/>
                    <a:pt x="909855" y="78081"/>
                    <a:pt x="1029967" y="20991"/>
                  </a:cubicBezTo>
                  <a:close/>
                </a:path>
              </a:pathLst>
            </a:cu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lt1">
                    <a:alpha val="20000"/>
                  </a:schemeClr>
                </a:solidFill>
                <a:latin typeface="Calibri" panose="020F0502020204030204" pitchFamily="34" charset="0"/>
              </a:endParaRPr>
            </a:p>
          </p:txBody>
        </p:sp>
        <p:sp>
          <p:nvSpPr>
            <p:cNvPr id="35" name="Freeform 34"/>
            <p:cNvSpPr/>
            <p:nvPr/>
          </p:nvSpPr>
          <p:spPr>
            <a:xfrm rot="3158141" flipV="1">
              <a:off x="1509277" y="4400970"/>
              <a:ext cx="1179060" cy="500383"/>
            </a:xfrm>
            <a:custGeom>
              <a:avLst/>
              <a:gdLst>
                <a:gd name="connsiteX0" fmla="*/ 1012126 w 1012126"/>
                <a:gd name="connsiteY0" fmla="*/ 99284 h 564084"/>
                <a:gd name="connsiteX1" fmla="*/ 1012126 w 1012126"/>
                <a:gd name="connsiteY1" fmla="*/ 564084 h 564084"/>
                <a:gd name="connsiteX2" fmla="*/ 0 w 1012126"/>
                <a:gd name="connsiteY2" fmla="*/ 564084 h 564084"/>
                <a:gd name="connsiteX3" fmla="*/ 0 w 1012126"/>
                <a:gd name="connsiteY3" fmla="*/ 0 h 564084"/>
                <a:gd name="connsiteX4" fmla="*/ 860 w 1012126"/>
                <a:gd name="connsiteY4" fmla="*/ 4198 h 564084"/>
                <a:gd name="connsiteX5" fmla="*/ 105627 w 1012126"/>
                <a:gd name="connsiteY5" fmla="*/ 195919 h 564084"/>
                <a:gd name="connsiteX6" fmla="*/ 880831 w 1012126"/>
                <a:gd name="connsiteY6" fmla="*/ 262804 h 564084"/>
                <a:gd name="connsiteX7" fmla="*/ 958491 w 1012126"/>
                <a:gd name="connsiteY7" fmla="*/ 182874 h 564084"/>
                <a:gd name="connsiteX8" fmla="*/ 1012126 w 1012126"/>
                <a:gd name="connsiteY8" fmla="*/ 99284 h 564084"/>
                <a:gd name="connsiteX0" fmla="*/ 1017793 w 1017793"/>
                <a:gd name="connsiteY0" fmla="*/ 99284 h 571403"/>
                <a:gd name="connsiteX1" fmla="*/ 1017793 w 1017793"/>
                <a:gd name="connsiteY1" fmla="*/ 564084 h 571403"/>
                <a:gd name="connsiteX2" fmla="*/ 0 w 1017793"/>
                <a:gd name="connsiteY2" fmla="*/ 571403 h 571403"/>
                <a:gd name="connsiteX3" fmla="*/ 5667 w 1017793"/>
                <a:gd name="connsiteY3" fmla="*/ 0 h 571403"/>
                <a:gd name="connsiteX4" fmla="*/ 6527 w 1017793"/>
                <a:gd name="connsiteY4" fmla="*/ 4198 h 571403"/>
                <a:gd name="connsiteX5" fmla="*/ 111294 w 1017793"/>
                <a:gd name="connsiteY5" fmla="*/ 195919 h 571403"/>
                <a:gd name="connsiteX6" fmla="*/ 886498 w 1017793"/>
                <a:gd name="connsiteY6" fmla="*/ 262804 h 571403"/>
                <a:gd name="connsiteX7" fmla="*/ 964158 w 1017793"/>
                <a:gd name="connsiteY7" fmla="*/ 182874 h 571403"/>
                <a:gd name="connsiteX8" fmla="*/ 1017793 w 1017793"/>
                <a:gd name="connsiteY8" fmla="*/ 9928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6527 w 1040071"/>
                <a:gd name="connsiteY4" fmla="*/ 4198 h 571403"/>
                <a:gd name="connsiteX5" fmla="*/ 111294 w 1040071"/>
                <a:gd name="connsiteY5" fmla="*/ 195919 h 571403"/>
                <a:gd name="connsiteX6" fmla="*/ 886498 w 1040071"/>
                <a:gd name="connsiteY6" fmla="*/ 262804 h 571403"/>
                <a:gd name="connsiteX7" fmla="*/ 964158 w 1040071"/>
                <a:gd name="connsiteY7" fmla="*/ 182874 h 571403"/>
                <a:gd name="connsiteX8" fmla="*/ 1040071 w 1040071"/>
                <a:gd name="connsiteY8" fmla="*/ 13084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6527 w 1040071"/>
                <a:gd name="connsiteY4" fmla="*/ 4198 h 571403"/>
                <a:gd name="connsiteX5" fmla="*/ 111294 w 1040071"/>
                <a:gd name="connsiteY5" fmla="*/ 195919 h 571403"/>
                <a:gd name="connsiteX6" fmla="*/ 886498 w 1040071"/>
                <a:gd name="connsiteY6" fmla="*/ 262804 h 571403"/>
                <a:gd name="connsiteX7" fmla="*/ 965222 w 1040071"/>
                <a:gd name="connsiteY7" fmla="*/ 195424 h 571403"/>
                <a:gd name="connsiteX8" fmla="*/ 1040071 w 1040071"/>
                <a:gd name="connsiteY8" fmla="*/ 130844 h 571403"/>
                <a:gd name="connsiteX0" fmla="*/ 1042013 w 1042013"/>
                <a:gd name="connsiteY0" fmla="*/ 130844 h 571403"/>
                <a:gd name="connsiteX1" fmla="*/ 1019735 w 1042013"/>
                <a:gd name="connsiteY1" fmla="*/ 564084 h 571403"/>
                <a:gd name="connsiteX2" fmla="*/ 1942 w 1042013"/>
                <a:gd name="connsiteY2" fmla="*/ 571403 h 571403"/>
                <a:gd name="connsiteX3" fmla="*/ 7609 w 1042013"/>
                <a:gd name="connsiteY3" fmla="*/ 0 h 571403"/>
                <a:gd name="connsiteX4" fmla="*/ 0 w 1042013"/>
                <a:gd name="connsiteY4" fmla="*/ 118859 h 571403"/>
                <a:gd name="connsiteX5" fmla="*/ 113236 w 1042013"/>
                <a:gd name="connsiteY5" fmla="*/ 195919 h 571403"/>
                <a:gd name="connsiteX6" fmla="*/ 888440 w 1042013"/>
                <a:gd name="connsiteY6" fmla="*/ 262804 h 571403"/>
                <a:gd name="connsiteX7" fmla="*/ 967164 w 1042013"/>
                <a:gd name="connsiteY7" fmla="*/ 195424 h 571403"/>
                <a:gd name="connsiteX8" fmla="*/ 1042013 w 1042013"/>
                <a:gd name="connsiteY8" fmla="*/ 130844 h 571403"/>
                <a:gd name="connsiteX0" fmla="*/ 1042013 w 1042013"/>
                <a:gd name="connsiteY0" fmla="*/ 130844 h 571403"/>
                <a:gd name="connsiteX1" fmla="*/ 1019735 w 1042013"/>
                <a:gd name="connsiteY1" fmla="*/ 564084 h 571403"/>
                <a:gd name="connsiteX2" fmla="*/ 1942 w 1042013"/>
                <a:gd name="connsiteY2" fmla="*/ 571403 h 571403"/>
                <a:gd name="connsiteX3" fmla="*/ 7609 w 1042013"/>
                <a:gd name="connsiteY3" fmla="*/ 0 h 571403"/>
                <a:gd name="connsiteX4" fmla="*/ 0 w 1042013"/>
                <a:gd name="connsiteY4" fmla="*/ 118859 h 571403"/>
                <a:gd name="connsiteX5" fmla="*/ 113236 w 1042013"/>
                <a:gd name="connsiteY5" fmla="*/ 195919 h 571403"/>
                <a:gd name="connsiteX6" fmla="*/ 888440 w 1042013"/>
                <a:gd name="connsiteY6" fmla="*/ 262804 h 571403"/>
                <a:gd name="connsiteX7" fmla="*/ 967164 w 1042013"/>
                <a:gd name="connsiteY7" fmla="*/ 195424 h 571403"/>
                <a:gd name="connsiteX8" fmla="*/ 1042013 w 1042013"/>
                <a:gd name="connsiteY8" fmla="*/ 130844 h 571403"/>
                <a:gd name="connsiteX0" fmla="*/ 1040071 w 1040071"/>
                <a:gd name="connsiteY0" fmla="*/ 130844 h 571403"/>
                <a:gd name="connsiteX1" fmla="*/ 1017793 w 1040071"/>
                <a:gd name="connsiteY1" fmla="*/ 564084 h 571403"/>
                <a:gd name="connsiteX2" fmla="*/ 0 w 1040071"/>
                <a:gd name="connsiteY2" fmla="*/ 571403 h 571403"/>
                <a:gd name="connsiteX3" fmla="*/ 5667 w 1040071"/>
                <a:gd name="connsiteY3" fmla="*/ 0 h 571403"/>
                <a:gd name="connsiteX4" fmla="*/ 111294 w 1040071"/>
                <a:gd name="connsiteY4" fmla="*/ 195919 h 571403"/>
                <a:gd name="connsiteX5" fmla="*/ 886498 w 1040071"/>
                <a:gd name="connsiteY5" fmla="*/ 262804 h 571403"/>
                <a:gd name="connsiteX6" fmla="*/ 965222 w 1040071"/>
                <a:gd name="connsiteY6" fmla="*/ 195424 h 571403"/>
                <a:gd name="connsiteX7" fmla="*/ 1040071 w 1040071"/>
                <a:gd name="connsiteY7" fmla="*/ 130844 h 571403"/>
                <a:gd name="connsiteX0" fmla="*/ 1047983 w 1047983"/>
                <a:gd name="connsiteY0" fmla="*/ 72657 h 513216"/>
                <a:gd name="connsiteX1" fmla="*/ 1025705 w 1047983"/>
                <a:gd name="connsiteY1" fmla="*/ 505897 h 513216"/>
                <a:gd name="connsiteX2" fmla="*/ 7912 w 1047983"/>
                <a:gd name="connsiteY2" fmla="*/ 513216 h 513216"/>
                <a:gd name="connsiteX3" fmla="*/ 0 w 1047983"/>
                <a:gd name="connsiteY3" fmla="*/ 0 h 513216"/>
                <a:gd name="connsiteX4" fmla="*/ 119206 w 1047983"/>
                <a:gd name="connsiteY4" fmla="*/ 137732 h 513216"/>
                <a:gd name="connsiteX5" fmla="*/ 894410 w 1047983"/>
                <a:gd name="connsiteY5" fmla="*/ 204617 h 513216"/>
                <a:gd name="connsiteX6" fmla="*/ 973134 w 1047983"/>
                <a:gd name="connsiteY6" fmla="*/ 137237 h 513216"/>
                <a:gd name="connsiteX7" fmla="*/ 1047983 w 1047983"/>
                <a:gd name="connsiteY7" fmla="*/ 72657 h 513216"/>
                <a:gd name="connsiteX0" fmla="*/ 1047983 w 1047983"/>
                <a:gd name="connsiteY0" fmla="*/ 80044 h 520603"/>
                <a:gd name="connsiteX1" fmla="*/ 1025705 w 1047983"/>
                <a:gd name="connsiteY1" fmla="*/ 513284 h 520603"/>
                <a:gd name="connsiteX2" fmla="*/ 7912 w 1047983"/>
                <a:gd name="connsiteY2" fmla="*/ 520603 h 520603"/>
                <a:gd name="connsiteX3" fmla="*/ 0 w 1047983"/>
                <a:gd name="connsiteY3" fmla="*/ 7387 h 520603"/>
                <a:gd name="connsiteX4" fmla="*/ 894410 w 1047983"/>
                <a:gd name="connsiteY4" fmla="*/ 212004 h 520603"/>
                <a:gd name="connsiteX5" fmla="*/ 973134 w 1047983"/>
                <a:gd name="connsiteY5" fmla="*/ 144624 h 520603"/>
                <a:gd name="connsiteX6" fmla="*/ 1047983 w 1047983"/>
                <a:gd name="connsiteY6" fmla="*/ 80044 h 520603"/>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886498 w 1040071"/>
                <a:gd name="connsiteY4" fmla="*/ 131960 h 440559"/>
                <a:gd name="connsiteX5" fmla="*/ 965222 w 1040071"/>
                <a:gd name="connsiteY5" fmla="*/ 64580 h 440559"/>
                <a:gd name="connsiteX6" fmla="*/ 1040071 w 1040071"/>
                <a:gd name="connsiteY6"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886498 w 1040071"/>
                <a:gd name="connsiteY4" fmla="*/ 131960 h 440559"/>
                <a:gd name="connsiteX5" fmla="*/ 965222 w 1040071"/>
                <a:gd name="connsiteY5" fmla="*/ 64580 h 440559"/>
                <a:gd name="connsiteX6" fmla="*/ 1040071 w 1040071"/>
                <a:gd name="connsiteY6"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965222 w 1040071"/>
                <a:gd name="connsiteY4" fmla="*/ 64580 h 440559"/>
                <a:gd name="connsiteX5" fmla="*/ 1040071 w 1040071"/>
                <a:gd name="connsiteY5" fmla="*/ 0 h 440559"/>
                <a:gd name="connsiteX0" fmla="*/ 1040071 w 1040071"/>
                <a:gd name="connsiteY0" fmla="*/ 0 h 440559"/>
                <a:gd name="connsiteX1" fmla="*/ 1017793 w 1040071"/>
                <a:gd name="connsiteY1" fmla="*/ 433240 h 440559"/>
                <a:gd name="connsiteX2" fmla="*/ 0 w 1040071"/>
                <a:gd name="connsiteY2" fmla="*/ 440559 h 440559"/>
                <a:gd name="connsiteX3" fmla="*/ 28360 w 1040071"/>
                <a:gd name="connsiteY3" fmla="*/ 50550 h 440559"/>
                <a:gd name="connsiteX4" fmla="*/ 965222 w 1040071"/>
                <a:gd name="connsiteY4" fmla="*/ 64580 h 440559"/>
                <a:gd name="connsiteX5" fmla="*/ 1040071 w 1040071"/>
                <a:gd name="connsiteY5" fmla="*/ 0 h 440559"/>
                <a:gd name="connsiteX0" fmla="*/ 1040071 w 1040071"/>
                <a:gd name="connsiteY0" fmla="*/ 31596 h 472155"/>
                <a:gd name="connsiteX1" fmla="*/ 1017793 w 1040071"/>
                <a:gd name="connsiteY1" fmla="*/ 464836 h 472155"/>
                <a:gd name="connsiteX2" fmla="*/ 0 w 1040071"/>
                <a:gd name="connsiteY2" fmla="*/ 472155 h 472155"/>
                <a:gd name="connsiteX3" fmla="*/ 28360 w 1040071"/>
                <a:gd name="connsiteY3" fmla="*/ 82146 h 472155"/>
                <a:gd name="connsiteX4" fmla="*/ 1040071 w 1040071"/>
                <a:gd name="connsiteY4" fmla="*/ 31596 h 472155"/>
                <a:gd name="connsiteX0" fmla="*/ 1040071 w 1040071"/>
                <a:gd name="connsiteY0" fmla="*/ 4216 h 444775"/>
                <a:gd name="connsiteX1" fmla="*/ 1017793 w 1040071"/>
                <a:gd name="connsiteY1" fmla="*/ 437456 h 444775"/>
                <a:gd name="connsiteX2" fmla="*/ 0 w 1040071"/>
                <a:gd name="connsiteY2" fmla="*/ 444775 h 444775"/>
                <a:gd name="connsiteX3" fmla="*/ 28360 w 1040071"/>
                <a:gd name="connsiteY3" fmla="*/ 54766 h 444775"/>
                <a:gd name="connsiteX4" fmla="*/ 1040071 w 1040071"/>
                <a:gd name="connsiteY4" fmla="*/ 4216 h 444775"/>
                <a:gd name="connsiteX0" fmla="*/ 1040071 w 1040071"/>
                <a:gd name="connsiteY0" fmla="*/ 1459 h 442018"/>
                <a:gd name="connsiteX1" fmla="*/ 1017793 w 1040071"/>
                <a:gd name="connsiteY1" fmla="*/ 434699 h 442018"/>
                <a:gd name="connsiteX2" fmla="*/ 0 w 1040071"/>
                <a:gd name="connsiteY2" fmla="*/ 442018 h 442018"/>
                <a:gd name="connsiteX3" fmla="*/ 28360 w 1040071"/>
                <a:gd name="connsiteY3" fmla="*/ 52009 h 442018"/>
                <a:gd name="connsiteX4" fmla="*/ 1040071 w 1040071"/>
                <a:gd name="connsiteY4" fmla="*/ 1459 h 442018"/>
                <a:gd name="connsiteX0" fmla="*/ 1024797 w 1024797"/>
                <a:gd name="connsiteY0" fmla="*/ 23611 h 390009"/>
                <a:gd name="connsiteX1" fmla="*/ 1017793 w 1024797"/>
                <a:gd name="connsiteY1" fmla="*/ 382690 h 390009"/>
                <a:gd name="connsiteX2" fmla="*/ 0 w 1024797"/>
                <a:gd name="connsiteY2" fmla="*/ 390009 h 390009"/>
                <a:gd name="connsiteX3" fmla="*/ 28360 w 1024797"/>
                <a:gd name="connsiteY3" fmla="*/ 0 h 390009"/>
                <a:gd name="connsiteX4" fmla="*/ 1024797 w 1024797"/>
                <a:gd name="connsiteY4" fmla="*/ 23611 h 390009"/>
                <a:gd name="connsiteX0" fmla="*/ 1024797 w 1030054"/>
                <a:gd name="connsiteY0" fmla="*/ 55196 h 421594"/>
                <a:gd name="connsiteX1" fmla="*/ 1017793 w 1030054"/>
                <a:gd name="connsiteY1" fmla="*/ 414275 h 421594"/>
                <a:gd name="connsiteX2" fmla="*/ 0 w 1030054"/>
                <a:gd name="connsiteY2" fmla="*/ 421594 h 421594"/>
                <a:gd name="connsiteX3" fmla="*/ 28360 w 1030054"/>
                <a:gd name="connsiteY3" fmla="*/ 31585 h 421594"/>
                <a:gd name="connsiteX4" fmla="*/ 1024797 w 1030054"/>
                <a:gd name="connsiteY4" fmla="*/ 55196 h 421594"/>
                <a:gd name="connsiteX0" fmla="*/ 1024797 w 1030266"/>
                <a:gd name="connsiteY0" fmla="*/ 56228 h 422626"/>
                <a:gd name="connsiteX1" fmla="*/ 1017793 w 1030266"/>
                <a:gd name="connsiteY1" fmla="*/ 415307 h 422626"/>
                <a:gd name="connsiteX2" fmla="*/ 0 w 1030266"/>
                <a:gd name="connsiteY2" fmla="*/ 422626 h 422626"/>
                <a:gd name="connsiteX3" fmla="*/ 42514 w 1030266"/>
                <a:gd name="connsiteY3" fmla="*/ 15500 h 422626"/>
                <a:gd name="connsiteX4" fmla="*/ 1024797 w 1030266"/>
                <a:gd name="connsiteY4" fmla="*/ 56228 h 422626"/>
                <a:gd name="connsiteX0" fmla="*/ 1024797 w 1029524"/>
                <a:gd name="connsiteY0" fmla="*/ 54001 h 420399"/>
                <a:gd name="connsiteX1" fmla="*/ 1017793 w 1029524"/>
                <a:gd name="connsiteY1" fmla="*/ 413080 h 420399"/>
                <a:gd name="connsiteX2" fmla="*/ 0 w 1029524"/>
                <a:gd name="connsiteY2" fmla="*/ 420399 h 420399"/>
                <a:gd name="connsiteX3" fmla="*/ 42514 w 1029524"/>
                <a:gd name="connsiteY3" fmla="*/ 13273 h 420399"/>
                <a:gd name="connsiteX4" fmla="*/ 1024797 w 1029524"/>
                <a:gd name="connsiteY4" fmla="*/ 54001 h 420399"/>
                <a:gd name="connsiteX0" fmla="*/ 1046911 w 1051389"/>
                <a:gd name="connsiteY0" fmla="*/ 53989 h 420580"/>
                <a:gd name="connsiteX1" fmla="*/ 1017793 w 1051389"/>
                <a:gd name="connsiteY1" fmla="*/ 413261 h 420580"/>
                <a:gd name="connsiteX2" fmla="*/ 0 w 1051389"/>
                <a:gd name="connsiteY2" fmla="*/ 420580 h 420580"/>
                <a:gd name="connsiteX3" fmla="*/ 42514 w 1051389"/>
                <a:gd name="connsiteY3" fmla="*/ 13454 h 420580"/>
                <a:gd name="connsiteX4" fmla="*/ 1046911 w 1051389"/>
                <a:gd name="connsiteY4" fmla="*/ 53989 h 420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389" h="420580">
                  <a:moveTo>
                    <a:pt x="1046911" y="53989"/>
                  </a:moveTo>
                  <a:lnTo>
                    <a:pt x="1017793" y="413261"/>
                  </a:lnTo>
                  <a:lnTo>
                    <a:pt x="0" y="420580"/>
                  </a:lnTo>
                  <a:lnTo>
                    <a:pt x="42514" y="13454"/>
                  </a:lnTo>
                  <a:cubicBezTo>
                    <a:pt x="739849" y="629009"/>
                    <a:pt x="1096027" y="-212919"/>
                    <a:pt x="1046911" y="53989"/>
                  </a:cubicBezTo>
                  <a:close/>
                </a:path>
              </a:pathLst>
            </a:cu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lt1">
                    <a:alpha val="20000"/>
                  </a:schemeClr>
                </a:solidFill>
                <a:latin typeface="Calibri" panose="020F0502020204030204" pitchFamily="34" charset="0"/>
              </a:endParaRPr>
            </a:p>
          </p:txBody>
        </p:sp>
        <p:sp>
          <p:nvSpPr>
            <p:cNvPr id="36" name="Oval 35"/>
            <p:cNvSpPr/>
            <p:nvPr/>
          </p:nvSpPr>
          <p:spPr>
            <a:xfrm>
              <a:off x="482230" y="2639614"/>
              <a:ext cx="1838190" cy="1801295"/>
            </a:xfrm>
            <a:prstGeom prst="ellipse">
              <a:avLst/>
            </a:prstGeom>
            <a:solidFill>
              <a:schemeClr val="bg1"/>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Calibri" panose="020F0502020204030204" pitchFamily="34" charset="0"/>
              </a:endParaRPr>
            </a:p>
          </p:txBody>
        </p:sp>
        <p:sp>
          <p:nvSpPr>
            <p:cNvPr id="37" name="Freeform 36"/>
            <p:cNvSpPr/>
            <p:nvPr/>
          </p:nvSpPr>
          <p:spPr>
            <a:xfrm rot="290329">
              <a:off x="613630" y="2484929"/>
              <a:ext cx="830994" cy="464171"/>
            </a:xfrm>
            <a:custGeom>
              <a:avLst/>
              <a:gdLst>
                <a:gd name="connsiteX0" fmla="*/ 85725 w 742950"/>
                <a:gd name="connsiteY0" fmla="*/ 433388 h 433388"/>
                <a:gd name="connsiteX1" fmla="*/ 361950 w 742950"/>
                <a:gd name="connsiteY1" fmla="*/ 209550 h 433388"/>
                <a:gd name="connsiteX2" fmla="*/ 742950 w 742950"/>
                <a:gd name="connsiteY2" fmla="*/ 114300 h 433388"/>
                <a:gd name="connsiteX3" fmla="*/ 719138 w 742950"/>
                <a:gd name="connsiteY3" fmla="*/ 0 h 433388"/>
                <a:gd name="connsiteX4" fmla="*/ 304800 w 742950"/>
                <a:gd name="connsiteY4" fmla="*/ 90488 h 433388"/>
                <a:gd name="connsiteX5" fmla="*/ 0 w 742950"/>
                <a:gd name="connsiteY5" fmla="*/ 328613 h 433388"/>
                <a:gd name="connsiteX6" fmla="*/ 85725 w 742950"/>
                <a:gd name="connsiteY6" fmla="*/ 433388 h 433388"/>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78619 w 742950"/>
                <a:gd name="connsiteY1" fmla="*/ 214585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3125"/>
                <a:gd name="connsiteY0" fmla="*/ 433661 h 433661"/>
                <a:gd name="connsiteX1" fmla="*/ 378619 w 743125"/>
                <a:gd name="connsiteY1" fmla="*/ 214585 h 433661"/>
                <a:gd name="connsiteX2" fmla="*/ 742950 w 743125"/>
                <a:gd name="connsiteY2" fmla="*/ 114573 h 433661"/>
                <a:gd name="connsiteX3" fmla="*/ 719138 w 743125"/>
                <a:gd name="connsiteY3" fmla="*/ 273 h 433661"/>
                <a:gd name="connsiteX4" fmla="*/ 304800 w 743125"/>
                <a:gd name="connsiteY4" fmla="*/ 90761 h 433661"/>
                <a:gd name="connsiteX5" fmla="*/ 0 w 743125"/>
                <a:gd name="connsiteY5" fmla="*/ 328886 h 433661"/>
                <a:gd name="connsiteX6" fmla="*/ 85725 w 743125"/>
                <a:gd name="connsiteY6" fmla="*/ 433661 h 433661"/>
                <a:gd name="connsiteX0" fmla="*/ 85725 w 760163"/>
                <a:gd name="connsiteY0" fmla="*/ 433661 h 433661"/>
                <a:gd name="connsiteX1" fmla="*/ 378619 w 760163"/>
                <a:gd name="connsiteY1" fmla="*/ 214585 h 433661"/>
                <a:gd name="connsiteX2" fmla="*/ 742950 w 760163"/>
                <a:gd name="connsiteY2" fmla="*/ 114573 h 433661"/>
                <a:gd name="connsiteX3" fmla="*/ 719138 w 760163"/>
                <a:gd name="connsiteY3" fmla="*/ 273 h 433661"/>
                <a:gd name="connsiteX4" fmla="*/ 304800 w 760163"/>
                <a:gd name="connsiteY4" fmla="*/ 90761 h 433661"/>
                <a:gd name="connsiteX5" fmla="*/ 0 w 760163"/>
                <a:gd name="connsiteY5" fmla="*/ 328886 h 433661"/>
                <a:gd name="connsiteX6" fmla="*/ 85725 w 760163"/>
                <a:gd name="connsiteY6" fmla="*/ 433661 h 433661"/>
                <a:gd name="connsiteX0" fmla="*/ 85725 w 776352"/>
                <a:gd name="connsiteY0" fmla="*/ 433661 h 433661"/>
                <a:gd name="connsiteX1" fmla="*/ 378619 w 776352"/>
                <a:gd name="connsiteY1" fmla="*/ 214585 h 433661"/>
                <a:gd name="connsiteX2" fmla="*/ 742950 w 776352"/>
                <a:gd name="connsiteY2" fmla="*/ 114573 h 433661"/>
                <a:gd name="connsiteX3" fmla="*/ 719138 w 776352"/>
                <a:gd name="connsiteY3" fmla="*/ 273 h 433661"/>
                <a:gd name="connsiteX4" fmla="*/ 304800 w 776352"/>
                <a:gd name="connsiteY4" fmla="*/ 90761 h 433661"/>
                <a:gd name="connsiteX5" fmla="*/ 0 w 776352"/>
                <a:gd name="connsiteY5" fmla="*/ 328886 h 433661"/>
                <a:gd name="connsiteX6" fmla="*/ 85725 w 776352"/>
                <a:gd name="connsiteY6" fmla="*/ 433661 h 433661"/>
                <a:gd name="connsiteX0" fmla="*/ 85725 w 768715"/>
                <a:gd name="connsiteY0" fmla="*/ 445517 h 445517"/>
                <a:gd name="connsiteX1" fmla="*/ 378619 w 768715"/>
                <a:gd name="connsiteY1" fmla="*/ 226441 h 445517"/>
                <a:gd name="connsiteX2" fmla="*/ 742950 w 768715"/>
                <a:gd name="connsiteY2" fmla="*/ 126429 h 445517"/>
                <a:gd name="connsiteX3" fmla="*/ 690563 w 768715"/>
                <a:gd name="connsiteY3" fmla="*/ 222 h 445517"/>
                <a:gd name="connsiteX4" fmla="*/ 304800 w 768715"/>
                <a:gd name="connsiteY4" fmla="*/ 102617 h 445517"/>
                <a:gd name="connsiteX5" fmla="*/ 0 w 768715"/>
                <a:gd name="connsiteY5" fmla="*/ 340742 h 445517"/>
                <a:gd name="connsiteX6" fmla="*/ 85725 w 768715"/>
                <a:gd name="connsiteY6" fmla="*/ 445517 h 445517"/>
                <a:gd name="connsiteX0" fmla="*/ 85725 w 775063"/>
                <a:gd name="connsiteY0" fmla="*/ 445517 h 445517"/>
                <a:gd name="connsiteX1" fmla="*/ 378619 w 775063"/>
                <a:gd name="connsiteY1" fmla="*/ 226441 h 445517"/>
                <a:gd name="connsiteX2" fmla="*/ 742950 w 775063"/>
                <a:gd name="connsiteY2" fmla="*/ 126429 h 445517"/>
                <a:gd name="connsiteX3" fmla="*/ 690563 w 775063"/>
                <a:gd name="connsiteY3" fmla="*/ 222 h 445517"/>
                <a:gd name="connsiteX4" fmla="*/ 304800 w 775063"/>
                <a:gd name="connsiteY4" fmla="*/ 102617 h 445517"/>
                <a:gd name="connsiteX5" fmla="*/ 0 w 775063"/>
                <a:gd name="connsiteY5" fmla="*/ 340742 h 445517"/>
                <a:gd name="connsiteX6" fmla="*/ 85725 w 775063"/>
                <a:gd name="connsiteY6" fmla="*/ 445517 h 445517"/>
                <a:gd name="connsiteX0" fmla="*/ 85725 w 756023"/>
                <a:gd name="connsiteY0" fmla="*/ 445517 h 445517"/>
                <a:gd name="connsiteX1" fmla="*/ 378619 w 756023"/>
                <a:gd name="connsiteY1" fmla="*/ 226441 h 445517"/>
                <a:gd name="connsiteX2" fmla="*/ 742950 w 756023"/>
                <a:gd name="connsiteY2" fmla="*/ 126429 h 445517"/>
                <a:gd name="connsiteX3" fmla="*/ 690563 w 756023"/>
                <a:gd name="connsiteY3" fmla="*/ 222 h 445517"/>
                <a:gd name="connsiteX4" fmla="*/ 304800 w 756023"/>
                <a:gd name="connsiteY4" fmla="*/ 102617 h 445517"/>
                <a:gd name="connsiteX5" fmla="*/ 0 w 756023"/>
                <a:gd name="connsiteY5" fmla="*/ 340742 h 445517"/>
                <a:gd name="connsiteX6" fmla="*/ 85725 w 756023"/>
                <a:gd name="connsiteY6" fmla="*/ 445517 h 445517"/>
                <a:gd name="connsiteX0" fmla="*/ 85725 w 756023"/>
                <a:gd name="connsiteY0" fmla="*/ 445517 h 449569"/>
                <a:gd name="connsiteX1" fmla="*/ 378619 w 756023"/>
                <a:gd name="connsiteY1" fmla="*/ 226441 h 449569"/>
                <a:gd name="connsiteX2" fmla="*/ 742950 w 756023"/>
                <a:gd name="connsiteY2" fmla="*/ 126429 h 449569"/>
                <a:gd name="connsiteX3" fmla="*/ 690563 w 756023"/>
                <a:gd name="connsiteY3" fmla="*/ 222 h 449569"/>
                <a:gd name="connsiteX4" fmla="*/ 304800 w 756023"/>
                <a:gd name="connsiteY4" fmla="*/ 102617 h 449569"/>
                <a:gd name="connsiteX5" fmla="*/ 0 w 756023"/>
                <a:gd name="connsiteY5" fmla="*/ 340742 h 449569"/>
                <a:gd name="connsiteX6" fmla="*/ 85725 w 756023"/>
                <a:gd name="connsiteY6" fmla="*/ 445517 h 449569"/>
                <a:gd name="connsiteX0" fmla="*/ 88278 w 758576"/>
                <a:gd name="connsiteY0" fmla="*/ 445517 h 449569"/>
                <a:gd name="connsiteX1" fmla="*/ 381172 w 758576"/>
                <a:gd name="connsiteY1" fmla="*/ 226441 h 449569"/>
                <a:gd name="connsiteX2" fmla="*/ 745503 w 758576"/>
                <a:gd name="connsiteY2" fmla="*/ 126429 h 449569"/>
                <a:gd name="connsiteX3" fmla="*/ 693116 w 758576"/>
                <a:gd name="connsiteY3" fmla="*/ 222 h 449569"/>
                <a:gd name="connsiteX4" fmla="*/ 307353 w 758576"/>
                <a:gd name="connsiteY4" fmla="*/ 102617 h 449569"/>
                <a:gd name="connsiteX5" fmla="*/ 2553 w 758576"/>
                <a:gd name="connsiteY5" fmla="*/ 340742 h 449569"/>
                <a:gd name="connsiteX6" fmla="*/ 88278 w 758576"/>
                <a:gd name="connsiteY6" fmla="*/ 445517 h 449569"/>
                <a:gd name="connsiteX0" fmla="*/ 78840 w 749138"/>
                <a:gd name="connsiteY0" fmla="*/ 445529 h 449231"/>
                <a:gd name="connsiteX1" fmla="*/ 371734 w 749138"/>
                <a:gd name="connsiteY1" fmla="*/ 226453 h 449231"/>
                <a:gd name="connsiteX2" fmla="*/ 736065 w 749138"/>
                <a:gd name="connsiteY2" fmla="*/ 126441 h 449231"/>
                <a:gd name="connsiteX3" fmla="*/ 683678 w 749138"/>
                <a:gd name="connsiteY3" fmla="*/ 234 h 449231"/>
                <a:gd name="connsiteX4" fmla="*/ 297915 w 749138"/>
                <a:gd name="connsiteY4" fmla="*/ 102629 h 449231"/>
                <a:gd name="connsiteX5" fmla="*/ 2640 w 749138"/>
                <a:gd name="connsiteY5" fmla="*/ 357423 h 449231"/>
                <a:gd name="connsiteX6" fmla="*/ 78840 w 749138"/>
                <a:gd name="connsiteY6" fmla="*/ 445529 h 449231"/>
                <a:gd name="connsiteX0" fmla="*/ 78840 w 749138"/>
                <a:gd name="connsiteY0" fmla="*/ 445529 h 446553"/>
                <a:gd name="connsiteX1" fmla="*/ 371734 w 749138"/>
                <a:gd name="connsiteY1" fmla="*/ 226453 h 446553"/>
                <a:gd name="connsiteX2" fmla="*/ 736065 w 749138"/>
                <a:gd name="connsiteY2" fmla="*/ 126441 h 446553"/>
                <a:gd name="connsiteX3" fmla="*/ 683678 w 749138"/>
                <a:gd name="connsiteY3" fmla="*/ 234 h 446553"/>
                <a:gd name="connsiteX4" fmla="*/ 297915 w 749138"/>
                <a:gd name="connsiteY4" fmla="*/ 102629 h 446553"/>
                <a:gd name="connsiteX5" fmla="*/ 2640 w 749138"/>
                <a:gd name="connsiteY5" fmla="*/ 357423 h 446553"/>
                <a:gd name="connsiteX6" fmla="*/ 78840 w 749138"/>
                <a:gd name="connsiteY6" fmla="*/ 445529 h 446553"/>
                <a:gd name="connsiteX0" fmla="*/ 78840 w 749138"/>
                <a:gd name="connsiteY0" fmla="*/ 445529 h 448002"/>
                <a:gd name="connsiteX1" fmla="*/ 371734 w 749138"/>
                <a:gd name="connsiteY1" fmla="*/ 226453 h 448002"/>
                <a:gd name="connsiteX2" fmla="*/ 736065 w 749138"/>
                <a:gd name="connsiteY2" fmla="*/ 126441 h 448002"/>
                <a:gd name="connsiteX3" fmla="*/ 683678 w 749138"/>
                <a:gd name="connsiteY3" fmla="*/ 234 h 448002"/>
                <a:gd name="connsiteX4" fmla="*/ 297915 w 749138"/>
                <a:gd name="connsiteY4" fmla="*/ 102629 h 448002"/>
                <a:gd name="connsiteX5" fmla="*/ 2640 w 749138"/>
                <a:gd name="connsiteY5" fmla="*/ 357423 h 448002"/>
                <a:gd name="connsiteX6" fmla="*/ 78840 w 749138"/>
                <a:gd name="connsiteY6" fmla="*/ 445529 h 448002"/>
                <a:gd name="connsiteX0" fmla="*/ 78840 w 757598"/>
                <a:gd name="connsiteY0" fmla="*/ 445529 h 448002"/>
                <a:gd name="connsiteX1" fmla="*/ 371734 w 757598"/>
                <a:gd name="connsiteY1" fmla="*/ 226453 h 448002"/>
                <a:gd name="connsiteX2" fmla="*/ 736065 w 757598"/>
                <a:gd name="connsiteY2" fmla="*/ 126441 h 448002"/>
                <a:gd name="connsiteX3" fmla="*/ 683678 w 757598"/>
                <a:gd name="connsiteY3" fmla="*/ 234 h 448002"/>
                <a:gd name="connsiteX4" fmla="*/ 297915 w 757598"/>
                <a:gd name="connsiteY4" fmla="*/ 102629 h 448002"/>
                <a:gd name="connsiteX5" fmla="*/ 2640 w 757598"/>
                <a:gd name="connsiteY5" fmla="*/ 357423 h 448002"/>
                <a:gd name="connsiteX6" fmla="*/ 78840 w 757598"/>
                <a:gd name="connsiteY6" fmla="*/ 445529 h 448002"/>
                <a:gd name="connsiteX0" fmla="*/ 78840 w 754425"/>
                <a:gd name="connsiteY0" fmla="*/ 445529 h 448002"/>
                <a:gd name="connsiteX1" fmla="*/ 371734 w 754425"/>
                <a:gd name="connsiteY1" fmla="*/ 226453 h 448002"/>
                <a:gd name="connsiteX2" fmla="*/ 736065 w 754425"/>
                <a:gd name="connsiteY2" fmla="*/ 126441 h 448002"/>
                <a:gd name="connsiteX3" fmla="*/ 683678 w 754425"/>
                <a:gd name="connsiteY3" fmla="*/ 234 h 448002"/>
                <a:gd name="connsiteX4" fmla="*/ 297915 w 754425"/>
                <a:gd name="connsiteY4" fmla="*/ 102629 h 448002"/>
                <a:gd name="connsiteX5" fmla="*/ 2640 w 754425"/>
                <a:gd name="connsiteY5" fmla="*/ 357423 h 448002"/>
                <a:gd name="connsiteX6" fmla="*/ 78840 w 754425"/>
                <a:gd name="connsiteY6" fmla="*/ 445529 h 448002"/>
                <a:gd name="connsiteX0" fmla="*/ 78840 w 740724"/>
                <a:gd name="connsiteY0" fmla="*/ 445675 h 448148"/>
                <a:gd name="connsiteX1" fmla="*/ 371734 w 740724"/>
                <a:gd name="connsiteY1" fmla="*/ 226599 h 448148"/>
                <a:gd name="connsiteX2" fmla="*/ 717015 w 740724"/>
                <a:gd name="connsiteY2" fmla="*/ 133731 h 448148"/>
                <a:gd name="connsiteX3" fmla="*/ 683678 w 740724"/>
                <a:gd name="connsiteY3" fmla="*/ 380 h 448148"/>
                <a:gd name="connsiteX4" fmla="*/ 297915 w 740724"/>
                <a:gd name="connsiteY4" fmla="*/ 102775 h 448148"/>
                <a:gd name="connsiteX5" fmla="*/ 2640 w 740724"/>
                <a:gd name="connsiteY5" fmla="*/ 357569 h 448148"/>
                <a:gd name="connsiteX6" fmla="*/ 78840 w 740724"/>
                <a:gd name="connsiteY6" fmla="*/ 445675 h 448148"/>
                <a:gd name="connsiteX0" fmla="*/ 78840 w 741734"/>
                <a:gd name="connsiteY0" fmla="*/ 445675 h 448148"/>
                <a:gd name="connsiteX1" fmla="*/ 371734 w 741734"/>
                <a:gd name="connsiteY1" fmla="*/ 226599 h 448148"/>
                <a:gd name="connsiteX2" fmla="*/ 717015 w 741734"/>
                <a:gd name="connsiteY2" fmla="*/ 133731 h 448148"/>
                <a:gd name="connsiteX3" fmla="*/ 683678 w 741734"/>
                <a:gd name="connsiteY3" fmla="*/ 380 h 448148"/>
                <a:gd name="connsiteX4" fmla="*/ 297915 w 741734"/>
                <a:gd name="connsiteY4" fmla="*/ 102775 h 448148"/>
                <a:gd name="connsiteX5" fmla="*/ 2640 w 741734"/>
                <a:gd name="connsiteY5" fmla="*/ 357569 h 448148"/>
                <a:gd name="connsiteX6" fmla="*/ 78840 w 741734"/>
                <a:gd name="connsiteY6" fmla="*/ 445675 h 448148"/>
                <a:gd name="connsiteX0" fmla="*/ 78840 w 751882"/>
                <a:gd name="connsiteY0" fmla="*/ 445675 h 448148"/>
                <a:gd name="connsiteX1" fmla="*/ 371734 w 751882"/>
                <a:gd name="connsiteY1" fmla="*/ 226599 h 448148"/>
                <a:gd name="connsiteX2" fmla="*/ 731302 w 751882"/>
                <a:gd name="connsiteY2" fmla="*/ 133731 h 448148"/>
                <a:gd name="connsiteX3" fmla="*/ 683678 w 751882"/>
                <a:gd name="connsiteY3" fmla="*/ 380 h 448148"/>
                <a:gd name="connsiteX4" fmla="*/ 297915 w 751882"/>
                <a:gd name="connsiteY4" fmla="*/ 102775 h 448148"/>
                <a:gd name="connsiteX5" fmla="*/ 2640 w 751882"/>
                <a:gd name="connsiteY5" fmla="*/ 357569 h 448148"/>
                <a:gd name="connsiteX6" fmla="*/ 78840 w 751882"/>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4116 w 746622"/>
                <a:gd name="connsiteY1" fmla="*/ 231361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622" h="445675">
                  <a:moveTo>
                    <a:pt x="78840" y="445675"/>
                  </a:moveTo>
                  <a:cubicBezTo>
                    <a:pt x="109400" y="428609"/>
                    <a:pt x="265372" y="283352"/>
                    <a:pt x="374116" y="231361"/>
                  </a:cubicBezTo>
                  <a:cubicBezTo>
                    <a:pt x="482860" y="179370"/>
                    <a:pt x="703123" y="133334"/>
                    <a:pt x="731302" y="133731"/>
                  </a:cubicBezTo>
                  <a:cubicBezTo>
                    <a:pt x="757100" y="79360"/>
                    <a:pt x="755909" y="5539"/>
                    <a:pt x="683678" y="380"/>
                  </a:cubicBezTo>
                  <a:cubicBezTo>
                    <a:pt x="611447" y="-4779"/>
                    <a:pt x="411421" y="43244"/>
                    <a:pt x="297915" y="102775"/>
                  </a:cubicBezTo>
                  <a:cubicBezTo>
                    <a:pt x="184409" y="162306"/>
                    <a:pt x="-25935" y="322644"/>
                    <a:pt x="2640" y="357569"/>
                  </a:cubicBezTo>
                  <a:cubicBezTo>
                    <a:pt x="1846" y="384556"/>
                    <a:pt x="17324" y="436547"/>
                    <a:pt x="78840" y="445675"/>
                  </a:cubicBezTo>
                  <a:close/>
                </a:path>
              </a:pathLst>
            </a:custGeom>
            <a:solidFill>
              <a:schemeClr val="tx2">
                <a:lumMod val="60000"/>
                <a:lumOff val="4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b="1" dirty="0">
                <a:latin typeface="Calibri" panose="020F0502020204030204" pitchFamily="34" charset="0"/>
              </a:endParaRPr>
            </a:p>
          </p:txBody>
        </p:sp>
        <p:sp>
          <p:nvSpPr>
            <p:cNvPr id="38" name="Freeform 37"/>
            <p:cNvSpPr/>
            <p:nvPr/>
          </p:nvSpPr>
          <p:spPr>
            <a:xfrm rot="18645253">
              <a:off x="49450" y="3073519"/>
              <a:ext cx="777606" cy="496041"/>
            </a:xfrm>
            <a:custGeom>
              <a:avLst/>
              <a:gdLst>
                <a:gd name="connsiteX0" fmla="*/ 85725 w 742950"/>
                <a:gd name="connsiteY0" fmla="*/ 433388 h 433388"/>
                <a:gd name="connsiteX1" fmla="*/ 361950 w 742950"/>
                <a:gd name="connsiteY1" fmla="*/ 209550 h 433388"/>
                <a:gd name="connsiteX2" fmla="*/ 742950 w 742950"/>
                <a:gd name="connsiteY2" fmla="*/ 114300 h 433388"/>
                <a:gd name="connsiteX3" fmla="*/ 719138 w 742950"/>
                <a:gd name="connsiteY3" fmla="*/ 0 h 433388"/>
                <a:gd name="connsiteX4" fmla="*/ 304800 w 742950"/>
                <a:gd name="connsiteY4" fmla="*/ 90488 h 433388"/>
                <a:gd name="connsiteX5" fmla="*/ 0 w 742950"/>
                <a:gd name="connsiteY5" fmla="*/ 328613 h 433388"/>
                <a:gd name="connsiteX6" fmla="*/ 85725 w 742950"/>
                <a:gd name="connsiteY6" fmla="*/ 433388 h 433388"/>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78619 w 742950"/>
                <a:gd name="connsiteY1" fmla="*/ 214585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3125"/>
                <a:gd name="connsiteY0" fmla="*/ 433661 h 433661"/>
                <a:gd name="connsiteX1" fmla="*/ 378619 w 743125"/>
                <a:gd name="connsiteY1" fmla="*/ 214585 h 433661"/>
                <a:gd name="connsiteX2" fmla="*/ 742950 w 743125"/>
                <a:gd name="connsiteY2" fmla="*/ 114573 h 433661"/>
                <a:gd name="connsiteX3" fmla="*/ 719138 w 743125"/>
                <a:gd name="connsiteY3" fmla="*/ 273 h 433661"/>
                <a:gd name="connsiteX4" fmla="*/ 304800 w 743125"/>
                <a:gd name="connsiteY4" fmla="*/ 90761 h 433661"/>
                <a:gd name="connsiteX5" fmla="*/ 0 w 743125"/>
                <a:gd name="connsiteY5" fmla="*/ 328886 h 433661"/>
                <a:gd name="connsiteX6" fmla="*/ 85725 w 743125"/>
                <a:gd name="connsiteY6" fmla="*/ 433661 h 433661"/>
                <a:gd name="connsiteX0" fmla="*/ 85725 w 760163"/>
                <a:gd name="connsiteY0" fmla="*/ 433661 h 433661"/>
                <a:gd name="connsiteX1" fmla="*/ 378619 w 760163"/>
                <a:gd name="connsiteY1" fmla="*/ 214585 h 433661"/>
                <a:gd name="connsiteX2" fmla="*/ 742950 w 760163"/>
                <a:gd name="connsiteY2" fmla="*/ 114573 h 433661"/>
                <a:gd name="connsiteX3" fmla="*/ 719138 w 760163"/>
                <a:gd name="connsiteY3" fmla="*/ 273 h 433661"/>
                <a:gd name="connsiteX4" fmla="*/ 304800 w 760163"/>
                <a:gd name="connsiteY4" fmla="*/ 90761 h 433661"/>
                <a:gd name="connsiteX5" fmla="*/ 0 w 760163"/>
                <a:gd name="connsiteY5" fmla="*/ 328886 h 433661"/>
                <a:gd name="connsiteX6" fmla="*/ 85725 w 760163"/>
                <a:gd name="connsiteY6" fmla="*/ 433661 h 433661"/>
                <a:gd name="connsiteX0" fmla="*/ 85725 w 776352"/>
                <a:gd name="connsiteY0" fmla="*/ 433661 h 433661"/>
                <a:gd name="connsiteX1" fmla="*/ 378619 w 776352"/>
                <a:gd name="connsiteY1" fmla="*/ 214585 h 433661"/>
                <a:gd name="connsiteX2" fmla="*/ 742950 w 776352"/>
                <a:gd name="connsiteY2" fmla="*/ 114573 h 433661"/>
                <a:gd name="connsiteX3" fmla="*/ 719138 w 776352"/>
                <a:gd name="connsiteY3" fmla="*/ 273 h 433661"/>
                <a:gd name="connsiteX4" fmla="*/ 304800 w 776352"/>
                <a:gd name="connsiteY4" fmla="*/ 90761 h 433661"/>
                <a:gd name="connsiteX5" fmla="*/ 0 w 776352"/>
                <a:gd name="connsiteY5" fmla="*/ 328886 h 433661"/>
                <a:gd name="connsiteX6" fmla="*/ 85725 w 776352"/>
                <a:gd name="connsiteY6" fmla="*/ 433661 h 433661"/>
                <a:gd name="connsiteX0" fmla="*/ 85725 w 768715"/>
                <a:gd name="connsiteY0" fmla="*/ 445517 h 445517"/>
                <a:gd name="connsiteX1" fmla="*/ 378619 w 768715"/>
                <a:gd name="connsiteY1" fmla="*/ 226441 h 445517"/>
                <a:gd name="connsiteX2" fmla="*/ 742950 w 768715"/>
                <a:gd name="connsiteY2" fmla="*/ 126429 h 445517"/>
                <a:gd name="connsiteX3" fmla="*/ 690563 w 768715"/>
                <a:gd name="connsiteY3" fmla="*/ 222 h 445517"/>
                <a:gd name="connsiteX4" fmla="*/ 304800 w 768715"/>
                <a:gd name="connsiteY4" fmla="*/ 102617 h 445517"/>
                <a:gd name="connsiteX5" fmla="*/ 0 w 768715"/>
                <a:gd name="connsiteY5" fmla="*/ 340742 h 445517"/>
                <a:gd name="connsiteX6" fmla="*/ 85725 w 768715"/>
                <a:gd name="connsiteY6" fmla="*/ 445517 h 445517"/>
                <a:gd name="connsiteX0" fmla="*/ 85725 w 775063"/>
                <a:gd name="connsiteY0" fmla="*/ 445517 h 445517"/>
                <a:gd name="connsiteX1" fmla="*/ 378619 w 775063"/>
                <a:gd name="connsiteY1" fmla="*/ 226441 h 445517"/>
                <a:gd name="connsiteX2" fmla="*/ 742950 w 775063"/>
                <a:gd name="connsiteY2" fmla="*/ 126429 h 445517"/>
                <a:gd name="connsiteX3" fmla="*/ 690563 w 775063"/>
                <a:gd name="connsiteY3" fmla="*/ 222 h 445517"/>
                <a:gd name="connsiteX4" fmla="*/ 304800 w 775063"/>
                <a:gd name="connsiteY4" fmla="*/ 102617 h 445517"/>
                <a:gd name="connsiteX5" fmla="*/ 0 w 775063"/>
                <a:gd name="connsiteY5" fmla="*/ 340742 h 445517"/>
                <a:gd name="connsiteX6" fmla="*/ 85725 w 775063"/>
                <a:gd name="connsiteY6" fmla="*/ 445517 h 445517"/>
                <a:gd name="connsiteX0" fmla="*/ 85725 w 756023"/>
                <a:gd name="connsiteY0" fmla="*/ 445517 h 445517"/>
                <a:gd name="connsiteX1" fmla="*/ 378619 w 756023"/>
                <a:gd name="connsiteY1" fmla="*/ 226441 h 445517"/>
                <a:gd name="connsiteX2" fmla="*/ 742950 w 756023"/>
                <a:gd name="connsiteY2" fmla="*/ 126429 h 445517"/>
                <a:gd name="connsiteX3" fmla="*/ 690563 w 756023"/>
                <a:gd name="connsiteY3" fmla="*/ 222 h 445517"/>
                <a:gd name="connsiteX4" fmla="*/ 304800 w 756023"/>
                <a:gd name="connsiteY4" fmla="*/ 102617 h 445517"/>
                <a:gd name="connsiteX5" fmla="*/ 0 w 756023"/>
                <a:gd name="connsiteY5" fmla="*/ 340742 h 445517"/>
                <a:gd name="connsiteX6" fmla="*/ 85725 w 756023"/>
                <a:gd name="connsiteY6" fmla="*/ 445517 h 445517"/>
                <a:gd name="connsiteX0" fmla="*/ 85725 w 756023"/>
                <a:gd name="connsiteY0" fmla="*/ 445517 h 449569"/>
                <a:gd name="connsiteX1" fmla="*/ 378619 w 756023"/>
                <a:gd name="connsiteY1" fmla="*/ 226441 h 449569"/>
                <a:gd name="connsiteX2" fmla="*/ 742950 w 756023"/>
                <a:gd name="connsiteY2" fmla="*/ 126429 h 449569"/>
                <a:gd name="connsiteX3" fmla="*/ 690563 w 756023"/>
                <a:gd name="connsiteY3" fmla="*/ 222 h 449569"/>
                <a:gd name="connsiteX4" fmla="*/ 304800 w 756023"/>
                <a:gd name="connsiteY4" fmla="*/ 102617 h 449569"/>
                <a:gd name="connsiteX5" fmla="*/ 0 w 756023"/>
                <a:gd name="connsiteY5" fmla="*/ 340742 h 449569"/>
                <a:gd name="connsiteX6" fmla="*/ 85725 w 756023"/>
                <a:gd name="connsiteY6" fmla="*/ 445517 h 449569"/>
                <a:gd name="connsiteX0" fmla="*/ 88278 w 758576"/>
                <a:gd name="connsiteY0" fmla="*/ 445517 h 449569"/>
                <a:gd name="connsiteX1" fmla="*/ 381172 w 758576"/>
                <a:gd name="connsiteY1" fmla="*/ 226441 h 449569"/>
                <a:gd name="connsiteX2" fmla="*/ 745503 w 758576"/>
                <a:gd name="connsiteY2" fmla="*/ 126429 h 449569"/>
                <a:gd name="connsiteX3" fmla="*/ 693116 w 758576"/>
                <a:gd name="connsiteY3" fmla="*/ 222 h 449569"/>
                <a:gd name="connsiteX4" fmla="*/ 307353 w 758576"/>
                <a:gd name="connsiteY4" fmla="*/ 102617 h 449569"/>
                <a:gd name="connsiteX5" fmla="*/ 2553 w 758576"/>
                <a:gd name="connsiteY5" fmla="*/ 340742 h 449569"/>
                <a:gd name="connsiteX6" fmla="*/ 88278 w 758576"/>
                <a:gd name="connsiteY6" fmla="*/ 445517 h 449569"/>
                <a:gd name="connsiteX0" fmla="*/ 78840 w 749138"/>
                <a:gd name="connsiteY0" fmla="*/ 445529 h 449231"/>
                <a:gd name="connsiteX1" fmla="*/ 371734 w 749138"/>
                <a:gd name="connsiteY1" fmla="*/ 226453 h 449231"/>
                <a:gd name="connsiteX2" fmla="*/ 736065 w 749138"/>
                <a:gd name="connsiteY2" fmla="*/ 126441 h 449231"/>
                <a:gd name="connsiteX3" fmla="*/ 683678 w 749138"/>
                <a:gd name="connsiteY3" fmla="*/ 234 h 449231"/>
                <a:gd name="connsiteX4" fmla="*/ 297915 w 749138"/>
                <a:gd name="connsiteY4" fmla="*/ 102629 h 449231"/>
                <a:gd name="connsiteX5" fmla="*/ 2640 w 749138"/>
                <a:gd name="connsiteY5" fmla="*/ 357423 h 449231"/>
                <a:gd name="connsiteX6" fmla="*/ 78840 w 749138"/>
                <a:gd name="connsiteY6" fmla="*/ 445529 h 449231"/>
                <a:gd name="connsiteX0" fmla="*/ 78840 w 749138"/>
                <a:gd name="connsiteY0" fmla="*/ 445529 h 446553"/>
                <a:gd name="connsiteX1" fmla="*/ 371734 w 749138"/>
                <a:gd name="connsiteY1" fmla="*/ 226453 h 446553"/>
                <a:gd name="connsiteX2" fmla="*/ 736065 w 749138"/>
                <a:gd name="connsiteY2" fmla="*/ 126441 h 446553"/>
                <a:gd name="connsiteX3" fmla="*/ 683678 w 749138"/>
                <a:gd name="connsiteY3" fmla="*/ 234 h 446553"/>
                <a:gd name="connsiteX4" fmla="*/ 297915 w 749138"/>
                <a:gd name="connsiteY4" fmla="*/ 102629 h 446553"/>
                <a:gd name="connsiteX5" fmla="*/ 2640 w 749138"/>
                <a:gd name="connsiteY5" fmla="*/ 357423 h 446553"/>
                <a:gd name="connsiteX6" fmla="*/ 78840 w 749138"/>
                <a:gd name="connsiteY6" fmla="*/ 445529 h 446553"/>
                <a:gd name="connsiteX0" fmla="*/ 78840 w 749138"/>
                <a:gd name="connsiteY0" fmla="*/ 445529 h 448002"/>
                <a:gd name="connsiteX1" fmla="*/ 371734 w 749138"/>
                <a:gd name="connsiteY1" fmla="*/ 226453 h 448002"/>
                <a:gd name="connsiteX2" fmla="*/ 736065 w 749138"/>
                <a:gd name="connsiteY2" fmla="*/ 126441 h 448002"/>
                <a:gd name="connsiteX3" fmla="*/ 683678 w 749138"/>
                <a:gd name="connsiteY3" fmla="*/ 234 h 448002"/>
                <a:gd name="connsiteX4" fmla="*/ 297915 w 749138"/>
                <a:gd name="connsiteY4" fmla="*/ 102629 h 448002"/>
                <a:gd name="connsiteX5" fmla="*/ 2640 w 749138"/>
                <a:gd name="connsiteY5" fmla="*/ 357423 h 448002"/>
                <a:gd name="connsiteX6" fmla="*/ 78840 w 749138"/>
                <a:gd name="connsiteY6" fmla="*/ 445529 h 448002"/>
                <a:gd name="connsiteX0" fmla="*/ 78840 w 757598"/>
                <a:gd name="connsiteY0" fmla="*/ 445529 h 448002"/>
                <a:gd name="connsiteX1" fmla="*/ 371734 w 757598"/>
                <a:gd name="connsiteY1" fmla="*/ 226453 h 448002"/>
                <a:gd name="connsiteX2" fmla="*/ 736065 w 757598"/>
                <a:gd name="connsiteY2" fmla="*/ 126441 h 448002"/>
                <a:gd name="connsiteX3" fmla="*/ 683678 w 757598"/>
                <a:gd name="connsiteY3" fmla="*/ 234 h 448002"/>
                <a:gd name="connsiteX4" fmla="*/ 297915 w 757598"/>
                <a:gd name="connsiteY4" fmla="*/ 102629 h 448002"/>
                <a:gd name="connsiteX5" fmla="*/ 2640 w 757598"/>
                <a:gd name="connsiteY5" fmla="*/ 357423 h 448002"/>
                <a:gd name="connsiteX6" fmla="*/ 78840 w 757598"/>
                <a:gd name="connsiteY6" fmla="*/ 445529 h 448002"/>
                <a:gd name="connsiteX0" fmla="*/ 78840 w 754425"/>
                <a:gd name="connsiteY0" fmla="*/ 445529 h 448002"/>
                <a:gd name="connsiteX1" fmla="*/ 371734 w 754425"/>
                <a:gd name="connsiteY1" fmla="*/ 226453 h 448002"/>
                <a:gd name="connsiteX2" fmla="*/ 736065 w 754425"/>
                <a:gd name="connsiteY2" fmla="*/ 126441 h 448002"/>
                <a:gd name="connsiteX3" fmla="*/ 683678 w 754425"/>
                <a:gd name="connsiteY3" fmla="*/ 234 h 448002"/>
                <a:gd name="connsiteX4" fmla="*/ 297915 w 754425"/>
                <a:gd name="connsiteY4" fmla="*/ 102629 h 448002"/>
                <a:gd name="connsiteX5" fmla="*/ 2640 w 754425"/>
                <a:gd name="connsiteY5" fmla="*/ 357423 h 448002"/>
                <a:gd name="connsiteX6" fmla="*/ 78840 w 754425"/>
                <a:gd name="connsiteY6" fmla="*/ 445529 h 448002"/>
                <a:gd name="connsiteX0" fmla="*/ 78840 w 740724"/>
                <a:gd name="connsiteY0" fmla="*/ 445675 h 448148"/>
                <a:gd name="connsiteX1" fmla="*/ 371734 w 740724"/>
                <a:gd name="connsiteY1" fmla="*/ 226599 h 448148"/>
                <a:gd name="connsiteX2" fmla="*/ 717015 w 740724"/>
                <a:gd name="connsiteY2" fmla="*/ 133731 h 448148"/>
                <a:gd name="connsiteX3" fmla="*/ 683678 w 740724"/>
                <a:gd name="connsiteY3" fmla="*/ 380 h 448148"/>
                <a:gd name="connsiteX4" fmla="*/ 297915 w 740724"/>
                <a:gd name="connsiteY4" fmla="*/ 102775 h 448148"/>
                <a:gd name="connsiteX5" fmla="*/ 2640 w 740724"/>
                <a:gd name="connsiteY5" fmla="*/ 357569 h 448148"/>
                <a:gd name="connsiteX6" fmla="*/ 78840 w 740724"/>
                <a:gd name="connsiteY6" fmla="*/ 445675 h 448148"/>
                <a:gd name="connsiteX0" fmla="*/ 78840 w 741734"/>
                <a:gd name="connsiteY0" fmla="*/ 445675 h 448148"/>
                <a:gd name="connsiteX1" fmla="*/ 371734 w 741734"/>
                <a:gd name="connsiteY1" fmla="*/ 226599 h 448148"/>
                <a:gd name="connsiteX2" fmla="*/ 717015 w 741734"/>
                <a:gd name="connsiteY2" fmla="*/ 133731 h 448148"/>
                <a:gd name="connsiteX3" fmla="*/ 683678 w 741734"/>
                <a:gd name="connsiteY3" fmla="*/ 380 h 448148"/>
                <a:gd name="connsiteX4" fmla="*/ 297915 w 741734"/>
                <a:gd name="connsiteY4" fmla="*/ 102775 h 448148"/>
                <a:gd name="connsiteX5" fmla="*/ 2640 w 741734"/>
                <a:gd name="connsiteY5" fmla="*/ 357569 h 448148"/>
                <a:gd name="connsiteX6" fmla="*/ 78840 w 741734"/>
                <a:gd name="connsiteY6" fmla="*/ 445675 h 448148"/>
                <a:gd name="connsiteX0" fmla="*/ 78840 w 751882"/>
                <a:gd name="connsiteY0" fmla="*/ 445675 h 448148"/>
                <a:gd name="connsiteX1" fmla="*/ 371734 w 751882"/>
                <a:gd name="connsiteY1" fmla="*/ 226599 h 448148"/>
                <a:gd name="connsiteX2" fmla="*/ 731302 w 751882"/>
                <a:gd name="connsiteY2" fmla="*/ 133731 h 448148"/>
                <a:gd name="connsiteX3" fmla="*/ 683678 w 751882"/>
                <a:gd name="connsiteY3" fmla="*/ 380 h 448148"/>
                <a:gd name="connsiteX4" fmla="*/ 297915 w 751882"/>
                <a:gd name="connsiteY4" fmla="*/ 102775 h 448148"/>
                <a:gd name="connsiteX5" fmla="*/ 2640 w 751882"/>
                <a:gd name="connsiteY5" fmla="*/ 357569 h 448148"/>
                <a:gd name="connsiteX6" fmla="*/ 78840 w 751882"/>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4116 w 746622"/>
                <a:gd name="connsiteY1" fmla="*/ 231361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622" h="445675">
                  <a:moveTo>
                    <a:pt x="78840" y="445675"/>
                  </a:moveTo>
                  <a:cubicBezTo>
                    <a:pt x="109400" y="428609"/>
                    <a:pt x="265372" y="283352"/>
                    <a:pt x="374116" y="231361"/>
                  </a:cubicBezTo>
                  <a:cubicBezTo>
                    <a:pt x="482860" y="179370"/>
                    <a:pt x="703123" y="133334"/>
                    <a:pt x="731302" y="133731"/>
                  </a:cubicBezTo>
                  <a:cubicBezTo>
                    <a:pt x="757100" y="79360"/>
                    <a:pt x="755909" y="5539"/>
                    <a:pt x="683678" y="380"/>
                  </a:cubicBezTo>
                  <a:cubicBezTo>
                    <a:pt x="611447" y="-4779"/>
                    <a:pt x="411421" y="43244"/>
                    <a:pt x="297915" y="102775"/>
                  </a:cubicBezTo>
                  <a:cubicBezTo>
                    <a:pt x="184409" y="162306"/>
                    <a:pt x="-25935" y="322644"/>
                    <a:pt x="2640" y="357569"/>
                  </a:cubicBezTo>
                  <a:cubicBezTo>
                    <a:pt x="1846" y="384556"/>
                    <a:pt x="17324" y="436547"/>
                    <a:pt x="78840" y="445675"/>
                  </a:cubicBezTo>
                  <a:close/>
                </a:path>
              </a:pathLst>
            </a:custGeom>
            <a:solidFill>
              <a:schemeClr val="accent4"/>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b="1" dirty="0">
                <a:latin typeface="Calibri" panose="020F0502020204030204" pitchFamily="34" charset="0"/>
              </a:endParaRPr>
            </a:p>
          </p:txBody>
        </p:sp>
        <p:sp>
          <p:nvSpPr>
            <p:cNvPr id="39" name="Freeform 38"/>
            <p:cNvSpPr/>
            <p:nvPr/>
          </p:nvSpPr>
          <p:spPr>
            <a:xfrm rot="15416288">
              <a:off x="237548" y="3905302"/>
              <a:ext cx="777606" cy="496040"/>
            </a:xfrm>
            <a:custGeom>
              <a:avLst/>
              <a:gdLst>
                <a:gd name="connsiteX0" fmla="*/ 85725 w 742950"/>
                <a:gd name="connsiteY0" fmla="*/ 433388 h 433388"/>
                <a:gd name="connsiteX1" fmla="*/ 361950 w 742950"/>
                <a:gd name="connsiteY1" fmla="*/ 209550 h 433388"/>
                <a:gd name="connsiteX2" fmla="*/ 742950 w 742950"/>
                <a:gd name="connsiteY2" fmla="*/ 114300 h 433388"/>
                <a:gd name="connsiteX3" fmla="*/ 719138 w 742950"/>
                <a:gd name="connsiteY3" fmla="*/ 0 h 433388"/>
                <a:gd name="connsiteX4" fmla="*/ 304800 w 742950"/>
                <a:gd name="connsiteY4" fmla="*/ 90488 h 433388"/>
                <a:gd name="connsiteX5" fmla="*/ 0 w 742950"/>
                <a:gd name="connsiteY5" fmla="*/ 328613 h 433388"/>
                <a:gd name="connsiteX6" fmla="*/ 85725 w 742950"/>
                <a:gd name="connsiteY6" fmla="*/ 433388 h 433388"/>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78619 w 742950"/>
                <a:gd name="connsiteY1" fmla="*/ 214585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3125"/>
                <a:gd name="connsiteY0" fmla="*/ 433661 h 433661"/>
                <a:gd name="connsiteX1" fmla="*/ 378619 w 743125"/>
                <a:gd name="connsiteY1" fmla="*/ 214585 h 433661"/>
                <a:gd name="connsiteX2" fmla="*/ 742950 w 743125"/>
                <a:gd name="connsiteY2" fmla="*/ 114573 h 433661"/>
                <a:gd name="connsiteX3" fmla="*/ 719138 w 743125"/>
                <a:gd name="connsiteY3" fmla="*/ 273 h 433661"/>
                <a:gd name="connsiteX4" fmla="*/ 304800 w 743125"/>
                <a:gd name="connsiteY4" fmla="*/ 90761 h 433661"/>
                <a:gd name="connsiteX5" fmla="*/ 0 w 743125"/>
                <a:gd name="connsiteY5" fmla="*/ 328886 h 433661"/>
                <a:gd name="connsiteX6" fmla="*/ 85725 w 743125"/>
                <a:gd name="connsiteY6" fmla="*/ 433661 h 433661"/>
                <a:gd name="connsiteX0" fmla="*/ 85725 w 760163"/>
                <a:gd name="connsiteY0" fmla="*/ 433661 h 433661"/>
                <a:gd name="connsiteX1" fmla="*/ 378619 w 760163"/>
                <a:gd name="connsiteY1" fmla="*/ 214585 h 433661"/>
                <a:gd name="connsiteX2" fmla="*/ 742950 w 760163"/>
                <a:gd name="connsiteY2" fmla="*/ 114573 h 433661"/>
                <a:gd name="connsiteX3" fmla="*/ 719138 w 760163"/>
                <a:gd name="connsiteY3" fmla="*/ 273 h 433661"/>
                <a:gd name="connsiteX4" fmla="*/ 304800 w 760163"/>
                <a:gd name="connsiteY4" fmla="*/ 90761 h 433661"/>
                <a:gd name="connsiteX5" fmla="*/ 0 w 760163"/>
                <a:gd name="connsiteY5" fmla="*/ 328886 h 433661"/>
                <a:gd name="connsiteX6" fmla="*/ 85725 w 760163"/>
                <a:gd name="connsiteY6" fmla="*/ 433661 h 433661"/>
                <a:gd name="connsiteX0" fmla="*/ 85725 w 776352"/>
                <a:gd name="connsiteY0" fmla="*/ 433661 h 433661"/>
                <a:gd name="connsiteX1" fmla="*/ 378619 w 776352"/>
                <a:gd name="connsiteY1" fmla="*/ 214585 h 433661"/>
                <a:gd name="connsiteX2" fmla="*/ 742950 w 776352"/>
                <a:gd name="connsiteY2" fmla="*/ 114573 h 433661"/>
                <a:gd name="connsiteX3" fmla="*/ 719138 w 776352"/>
                <a:gd name="connsiteY3" fmla="*/ 273 h 433661"/>
                <a:gd name="connsiteX4" fmla="*/ 304800 w 776352"/>
                <a:gd name="connsiteY4" fmla="*/ 90761 h 433661"/>
                <a:gd name="connsiteX5" fmla="*/ 0 w 776352"/>
                <a:gd name="connsiteY5" fmla="*/ 328886 h 433661"/>
                <a:gd name="connsiteX6" fmla="*/ 85725 w 776352"/>
                <a:gd name="connsiteY6" fmla="*/ 433661 h 433661"/>
                <a:gd name="connsiteX0" fmla="*/ 85725 w 768715"/>
                <a:gd name="connsiteY0" fmla="*/ 445517 h 445517"/>
                <a:gd name="connsiteX1" fmla="*/ 378619 w 768715"/>
                <a:gd name="connsiteY1" fmla="*/ 226441 h 445517"/>
                <a:gd name="connsiteX2" fmla="*/ 742950 w 768715"/>
                <a:gd name="connsiteY2" fmla="*/ 126429 h 445517"/>
                <a:gd name="connsiteX3" fmla="*/ 690563 w 768715"/>
                <a:gd name="connsiteY3" fmla="*/ 222 h 445517"/>
                <a:gd name="connsiteX4" fmla="*/ 304800 w 768715"/>
                <a:gd name="connsiteY4" fmla="*/ 102617 h 445517"/>
                <a:gd name="connsiteX5" fmla="*/ 0 w 768715"/>
                <a:gd name="connsiteY5" fmla="*/ 340742 h 445517"/>
                <a:gd name="connsiteX6" fmla="*/ 85725 w 768715"/>
                <a:gd name="connsiteY6" fmla="*/ 445517 h 445517"/>
                <a:gd name="connsiteX0" fmla="*/ 85725 w 775063"/>
                <a:gd name="connsiteY0" fmla="*/ 445517 h 445517"/>
                <a:gd name="connsiteX1" fmla="*/ 378619 w 775063"/>
                <a:gd name="connsiteY1" fmla="*/ 226441 h 445517"/>
                <a:gd name="connsiteX2" fmla="*/ 742950 w 775063"/>
                <a:gd name="connsiteY2" fmla="*/ 126429 h 445517"/>
                <a:gd name="connsiteX3" fmla="*/ 690563 w 775063"/>
                <a:gd name="connsiteY3" fmla="*/ 222 h 445517"/>
                <a:gd name="connsiteX4" fmla="*/ 304800 w 775063"/>
                <a:gd name="connsiteY4" fmla="*/ 102617 h 445517"/>
                <a:gd name="connsiteX5" fmla="*/ 0 w 775063"/>
                <a:gd name="connsiteY5" fmla="*/ 340742 h 445517"/>
                <a:gd name="connsiteX6" fmla="*/ 85725 w 775063"/>
                <a:gd name="connsiteY6" fmla="*/ 445517 h 445517"/>
                <a:gd name="connsiteX0" fmla="*/ 85725 w 756023"/>
                <a:gd name="connsiteY0" fmla="*/ 445517 h 445517"/>
                <a:gd name="connsiteX1" fmla="*/ 378619 w 756023"/>
                <a:gd name="connsiteY1" fmla="*/ 226441 h 445517"/>
                <a:gd name="connsiteX2" fmla="*/ 742950 w 756023"/>
                <a:gd name="connsiteY2" fmla="*/ 126429 h 445517"/>
                <a:gd name="connsiteX3" fmla="*/ 690563 w 756023"/>
                <a:gd name="connsiteY3" fmla="*/ 222 h 445517"/>
                <a:gd name="connsiteX4" fmla="*/ 304800 w 756023"/>
                <a:gd name="connsiteY4" fmla="*/ 102617 h 445517"/>
                <a:gd name="connsiteX5" fmla="*/ 0 w 756023"/>
                <a:gd name="connsiteY5" fmla="*/ 340742 h 445517"/>
                <a:gd name="connsiteX6" fmla="*/ 85725 w 756023"/>
                <a:gd name="connsiteY6" fmla="*/ 445517 h 445517"/>
                <a:gd name="connsiteX0" fmla="*/ 85725 w 756023"/>
                <a:gd name="connsiteY0" fmla="*/ 445517 h 449569"/>
                <a:gd name="connsiteX1" fmla="*/ 378619 w 756023"/>
                <a:gd name="connsiteY1" fmla="*/ 226441 h 449569"/>
                <a:gd name="connsiteX2" fmla="*/ 742950 w 756023"/>
                <a:gd name="connsiteY2" fmla="*/ 126429 h 449569"/>
                <a:gd name="connsiteX3" fmla="*/ 690563 w 756023"/>
                <a:gd name="connsiteY3" fmla="*/ 222 h 449569"/>
                <a:gd name="connsiteX4" fmla="*/ 304800 w 756023"/>
                <a:gd name="connsiteY4" fmla="*/ 102617 h 449569"/>
                <a:gd name="connsiteX5" fmla="*/ 0 w 756023"/>
                <a:gd name="connsiteY5" fmla="*/ 340742 h 449569"/>
                <a:gd name="connsiteX6" fmla="*/ 85725 w 756023"/>
                <a:gd name="connsiteY6" fmla="*/ 445517 h 449569"/>
                <a:gd name="connsiteX0" fmla="*/ 88278 w 758576"/>
                <a:gd name="connsiteY0" fmla="*/ 445517 h 449569"/>
                <a:gd name="connsiteX1" fmla="*/ 381172 w 758576"/>
                <a:gd name="connsiteY1" fmla="*/ 226441 h 449569"/>
                <a:gd name="connsiteX2" fmla="*/ 745503 w 758576"/>
                <a:gd name="connsiteY2" fmla="*/ 126429 h 449569"/>
                <a:gd name="connsiteX3" fmla="*/ 693116 w 758576"/>
                <a:gd name="connsiteY3" fmla="*/ 222 h 449569"/>
                <a:gd name="connsiteX4" fmla="*/ 307353 w 758576"/>
                <a:gd name="connsiteY4" fmla="*/ 102617 h 449569"/>
                <a:gd name="connsiteX5" fmla="*/ 2553 w 758576"/>
                <a:gd name="connsiteY5" fmla="*/ 340742 h 449569"/>
                <a:gd name="connsiteX6" fmla="*/ 88278 w 758576"/>
                <a:gd name="connsiteY6" fmla="*/ 445517 h 449569"/>
                <a:gd name="connsiteX0" fmla="*/ 78840 w 749138"/>
                <a:gd name="connsiteY0" fmla="*/ 445529 h 449231"/>
                <a:gd name="connsiteX1" fmla="*/ 371734 w 749138"/>
                <a:gd name="connsiteY1" fmla="*/ 226453 h 449231"/>
                <a:gd name="connsiteX2" fmla="*/ 736065 w 749138"/>
                <a:gd name="connsiteY2" fmla="*/ 126441 h 449231"/>
                <a:gd name="connsiteX3" fmla="*/ 683678 w 749138"/>
                <a:gd name="connsiteY3" fmla="*/ 234 h 449231"/>
                <a:gd name="connsiteX4" fmla="*/ 297915 w 749138"/>
                <a:gd name="connsiteY4" fmla="*/ 102629 h 449231"/>
                <a:gd name="connsiteX5" fmla="*/ 2640 w 749138"/>
                <a:gd name="connsiteY5" fmla="*/ 357423 h 449231"/>
                <a:gd name="connsiteX6" fmla="*/ 78840 w 749138"/>
                <a:gd name="connsiteY6" fmla="*/ 445529 h 449231"/>
                <a:gd name="connsiteX0" fmla="*/ 78840 w 749138"/>
                <a:gd name="connsiteY0" fmla="*/ 445529 h 446553"/>
                <a:gd name="connsiteX1" fmla="*/ 371734 w 749138"/>
                <a:gd name="connsiteY1" fmla="*/ 226453 h 446553"/>
                <a:gd name="connsiteX2" fmla="*/ 736065 w 749138"/>
                <a:gd name="connsiteY2" fmla="*/ 126441 h 446553"/>
                <a:gd name="connsiteX3" fmla="*/ 683678 w 749138"/>
                <a:gd name="connsiteY3" fmla="*/ 234 h 446553"/>
                <a:gd name="connsiteX4" fmla="*/ 297915 w 749138"/>
                <a:gd name="connsiteY4" fmla="*/ 102629 h 446553"/>
                <a:gd name="connsiteX5" fmla="*/ 2640 w 749138"/>
                <a:gd name="connsiteY5" fmla="*/ 357423 h 446553"/>
                <a:gd name="connsiteX6" fmla="*/ 78840 w 749138"/>
                <a:gd name="connsiteY6" fmla="*/ 445529 h 446553"/>
                <a:gd name="connsiteX0" fmla="*/ 78840 w 749138"/>
                <a:gd name="connsiteY0" fmla="*/ 445529 h 448002"/>
                <a:gd name="connsiteX1" fmla="*/ 371734 w 749138"/>
                <a:gd name="connsiteY1" fmla="*/ 226453 h 448002"/>
                <a:gd name="connsiteX2" fmla="*/ 736065 w 749138"/>
                <a:gd name="connsiteY2" fmla="*/ 126441 h 448002"/>
                <a:gd name="connsiteX3" fmla="*/ 683678 w 749138"/>
                <a:gd name="connsiteY3" fmla="*/ 234 h 448002"/>
                <a:gd name="connsiteX4" fmla="*/ 297915 w 749138"/>
                <a:gd name="connsiteY4" fmla="*/ 102629 h 448002"/>
                <a:gd name="connsiteX5" fmla="*/ 2640 w 749138"/>
                <a:gd name="connsiteY5" fmla="*/ 357423 h 448002"/>
                <a:gd name="connsiteX6" fmla="*/ 78840 w 749138"/>
                <a:gd name="connsiteY6" fmla="*/ 445529 h 448002"/>
                <a:gd name="connsiteX0" fmla="*/ 78840 w 757598"/>
                <a:gd name="connsiteY0" fmla="*/ 445529 h 448002"/>
                <a:gd name="connsiteX1" fmla="*/ 371734 w 757598"/>
                <a:gd name="connsiteY1" fmla="*/ 226453 h 448002"/>
                <a:gd name="connsiteX2" fmla="*/ 736065 w 757598"/>
                <a:gd name="connsiteY2" fmla="*/ 126441 h 448002"/>
                <a:gd name="connsiteX3" fmla="*/ 683678 w 757598"/>
                <a:gd name="connsiteY3" fmla="*/ 234 h 448002"/>
                <a:gd name="connsiteX4" fmla="*/ 297915 w 757598"/>
                <a:gd name="connsiteY4" fmla="*/ 102629 h 448002"/>
                <a:gd name="connsiteX5" fmla="*/ 2640 w 757598"/>
                <a:gd name="connsiteY5" fmla="*/ 357423 h 448002"/>
                <a:gd name="connsiteX6" fmla="*/ 78840 w 757598"/>
                <a:gd name="connsiteY6" fmla="*/ 445529 h 448002"/>
                <a:gd name="connsiteX0" fmla="*/ 78840 w 754425"/>
                <a:gd name="connsiteY0" fmla="*/ 445529 h 448002"/>
                <a:gd name="connsiteX1" fmla="*/ 371734 w 754425"/>
                <a:gd name="connsiteY1" fmla="*/ 226453 h 448002"/>
                <a:gd name="connsiteX2" fmla="*/ 736065 w 754425"/>
                <a:gd name="connsiteY2" fmla="*/ 126441 h 448002"/>
                <a:gd name="connsiteX3" fmla="*/ 683678 w 754425"/>
                <a:gd name="connsiteY3" fmla="*/ 234 h 448002"/>
                <a:gd name="connsiteX4" fmla="*/ 297915 w 754425"/>
                <a:gd name="connsiteY4" fmla="*/ 102629 h 448002"/>
                <a:gd name="connsiteX5" fmla="*/ 2640 w 754425"/>
                <a:gd name="connsiteY5" fmla="*/ 357423 h 448002"/>
                <a:gd name="connsiteX6" fmla="*/ 78840 w 754425"/>
                <a:gd name="connsiteY6" fmla="*/ 445529 h 448002"/>
                <a:gd name="connsiteX0" fmla="*/ 78840 w 740724"/>
                <a:gd name="connsiteY0" fmla="*/ 445675 h 448148"/>
                <a:gd name="connsiteX1" fmla="*/ 371734 w 740724"/>
                <a:gd name="connsiteY1" fmla="*/ 226599 h 448148"/>
                <a:gd name="connsiteX2" fmla="*/ 717015 w 740724"/>
                <a:gd name="connsiteY2" fmla="*/ 133731 h 448148"/>
                <a:gd name="connsiteX3" fmla="*/ 683678 w 740724"/>
                <a:gd name="connsiteY3" fmla="*/ 380 h 448148"/>
                <a:gd name="connsiteX4" fmla="*/ 297915 w 740724"/>
                <a:gd name="connsiteY4" fmla="*/ 102775 h 448148"/>
                <a:gd name="connsiteX5" fmla="*/ 2640 w 740724"/>
                <a:gd name="connsiteY5" fmla="*/ 357569 h 448148"/>
                <a:gd name="connsiteX6" fmla="*/ 78840 w 740724"/>
                <a:gd name="connsiteY6" fmla="*/ 445675 h 448148"/>
                <a:gd name="connsiteX0" fmla="*/ 78840 w 741734"/>
                <a:gd name="connsiteY0" fmla="*/ 445675 h 448148"/>
                <a:gd name="connsiteX1" fmla="*/ 371734 w 741734"/>
                <a:gd name="connsiteY1" fmla="*/ 226599 h 448148"/>
                <a:gd name="connsiteX2" fmla="*/ 717015 w 741734"/>
                <a:gd name="connsiteY2" fmla="*/ 133731 h 448148"/>
                <a:gd name="connsiteX3" fmla="*/ 683678 w 741734"/>
                <a:gd name="connsiteY3" fmla="*/ 380 h 448148"/>
                <a:gd name="connsiteX4" fmla="*/ 297915 w 741734"/>
                <a:gd name="connsiteY4" fmla="*/ 102775 h 448148"/>
                <a:gd name="connsiteX5" fmla="*/ 2640 w 741734"/>
                <a:gd name="connsiteY5" fmla="*/ 357569 h 448148"/>
                <a:gd name="connsiteX6" fmla="*/ 78840 w 741734"/>
                <a:gd name="connsiteY6" fmla="*/ 445675 h 448148"/>
                <a:gd name="connsiteX0" fmla="*/ 78840 w 751882"/>
                <a:gd name="connsiteY0" fmla="*/ 445675 h 448148"/>
                <a:gd name="connsiteX1" fmla="*/ 371734 w 751882"/>
                <a:gd name="connsiteY1" fmla="*/ 226599 h 448148"/>
                <a:gd name="connsiteX2" fmla="*/ 731302 w 751882"/>
                <a:gd name="connsiteY2" fmla="*/ 133731 h 448148"/>
                <a:gd name="connsiteX3" fmla="*/ 683678 w 751882"/>
                <a:gd name="connsiteY3" fmla="*/ 380 h 448148"/>
                <a:gd name="connsiteX4" fmla="*/ 297915 w 751882"/>
                <a:gd name="connsiteY4" fmla="*/ 102775 h 448148"/>
                <a:gd name="connsiteX5" fmla="*/ 2640 w 751882"/>
                <a:gd name="connsiteY5" fmla="*/ 357569 h 448148"/>
                <a:gd name="connsiteX6" fmla="*/ 78840 w 751882"/>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4116 w 746622"/>
                <a:gd name="connsiteY1" fmla="*/ 231361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622" h="445675">
                  <a:moveTo>
                    <a:pt x="78840" y="445675"/>
                  </a:moveTo>
                  <a:cubicBezTo>
                    <a:pt x="109400" y="428609"/>
                    <a:pt x="265372" y="283352"/>
                    <a:pt x="374116" y="231361"/>
                  </a:cubicBezTo>
                  <a:cubicBezTo>
                    <a:pt x="482860" y="179370"/>
                    <a:pt x="703123" y="133334"/>
                    <a:pt x="731302" y="133731"/>
                  </a:cubicBezTo>
                  <a:cubicBezTo>
                    <a:pt x="757100" y="79360"/>
                    <a:pt x="755909" y="5539"/>
                    <a:pt x="683678" y="380"/>
                  </a:cubicBezTo>
                  <a:cubicBezTo>
                    <a:pt x="611447" y="-4779"/>
                    <a:pt x="411421" y="43244"/>
                    <a:pt x="297915" y="102775"/>
                  </a:cubicBezTo>
                  <a:cubicBezTo>
                    <a:pt x="184409" y="162306"/>
                    <a:pt x="-25935" y="322644"/>
                    <a:pt x="2640" y="357569"/>
                  </a:cubicBezTo>
                  <a:cubicBezTo>
                    <a:pt x="1846" y="384556"/>
                    <a:pt x="17324" y="436547"/>
                    <a:pt x="78840" y="445675"/>
                  </a:cubicBezTo>
                  <a:close/>
                </a:path>
              </a:pathLst>
            </a:custGeom>
            <a:solidFill>
              <a:schemeClr val="accent6"/>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b="1" dirty="0">
                <a:solidFill>
                  <a:schemeClr val="tx1">
                    <a:lumMod val="75000"/>
                    <a:lumOff val="25000"/>
                  </a:schemeClr>
                </a:solidFill>
                <a:latin typeface="Calibri" panose="020F0502020204030204" pitchFamily="34" charset="0"/>
              </a:endParaRPr>
            </a:p>
          </p:txBody>
        </p:sp>
        <p:pic>
          <p:nvPicPr>
            <p:cNvPr id="40" name="Picture 4" descr="http://static1.squarespace.com/static/550eeef5e4b0907feb9dc472/t/556c838fe4b013ebb5a89350/1433174929805/post-114410-0-80531300-14103247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176" y="2898620"/>
              <a:ext cx="1405417" cy="13257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6772107" y="1100965"/>
            <a:ext cx="1843482" cy="1471468"/>
            <a:chOff x="2263391" y="1054101"/>
            <a:chExt cx="1391711" cy="1317414"/>
          </a:xfrm>
        </p:grpSpPr>
        <p:sp>
          <p:nvSpPr>
            <p:cNvPr id="50" name="Oval 49"/>
            <p:cNvSpPr/>
            <p:nvPr/>
          </p:nvSpPr>
          <p:spPr>
            <a:xfrm>
              <a:off x="2263391" y="1054101"/>
              <a:ext cx="1391711" cy="1317414"/>
            </a:xfrm>
            <a:prstGeom prst="ellipse">
              <a:avLst/>
            </a:prstGeom>
            <a:solidFill>
              <a:schemeClr val="bg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endParaRPr>
            </a:p>
          </p:txBody>
        </p:sp>
        <p:sp>
          <p:nvSpPr>
            <p:cNvPr id="51" name="Oval 50"/>
            <p:cNvSpPr/>
            <p:nvPr/>
          </p:nvSpPr>
          <p:spPr>
            <a:xfrm>
              <a:off x="2323376" y="1146737"/>
              <a:ext cx="1253132" cy="1151649"/>
            </a:xfrm>
            <a:prstGeom prst="ellipse">
              <a:avLst/>
            </a:prstGeom>
            <a:solidFill>
              <a:schemeClr val="bg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smtClean="0">
                  <a:solidFill>
                    <a:schemeClr val="tx1"/>
                  </a:solidFill>
                  <a:latin typeface="Calibri" panose="020F0502020204030204" pitchFamily="34" charset="0"/>
                </a:rPr>
                <a:t>Standardized </a:t>
              </a:r>
            </a:p>
            <a:p>
              <a:pPr algn="ctr"/>
              <a:r>
                <a:rPr lang="en-US" sz="1600" b="1" dirty="0" smtClean="0">
                  <a:solidFill>
                    <a:schemeClr val="tx1"/>
                  </a:solidFill>
                  <a:latin typeface="Calibri" panose="020F0502020204030204" pitchFamily="34" charset="0"/>
                </a:rPr>
                <a:t>System, </a:t>
              </a:r>
              <a:br>
                <a:rPr lang="en-US" sz="1600" b="1" dirty="0" smtClean="0">
                  <a:solidFill>
                    <a:schemeClr val="tx1"/>
                  </a:solidFill>
                  <a:latin typeface="Calibri" panose="020F0502020204030204" pitchFamily="34" charset="0"/>
                </a:rPr>
              </a:br>
              <a:r>
                <a:rPr lang="en-US" sz="1600" b="1" dirty="0" smtClean="0">
                  <a:solidFill>
                    <a:schemeClr val="tx1"/>
                  </a:solidFill>
                  <a:latin typeface="Calibri" panose="020F0502020204030204" pitchFamily="34" charset="0"/>
                </a:rPr>
                <a:t>Best Practices and</a:t>
              </a:r>
            </a:p>
            <a:p>
              <a:pPr algn="ctr"/>
              <a:r>
                <a:rPr lang="en-US" sz="1600" b="1" dirty="0" smtClean="0">
                  <a:solidFill>
                    <a:schemeClr val="tx1"/>
                  </a:solidFill>
                  <a:latin typeface="Calibri" panose="020F0502020204030204" pitchFamily="34" charset="0"/>
                </a:rPr>
                <a:t>Processes</a:t>
              </a:r>
            </a:p>
          </p:txBody>
        </p:sp>
      </p:grpSp>
      <p:grpSp>
        <p:nvGrpSpPr>
          <p:cNvPr id="52" name="Group 51"/>
          <p:cNvGrpSpPr/>
          <p:nvPr/>
        </p:nvGrpSpPr>
        <p:grpSpPr>
          <a:xfrm>
            <a:off x="3796145" y="1204433"/>
            <a:ext cx="2216731" cy="1394173"/>
            <a:chOff x="2327340" y="1072544"/>
            <a:chExt cx="1278987" cy="1245972"/>
          </a:xfrm>
        </p:grpSpPr>
        <p:sp>
          <p:nvSpPr>
            <p:cNvPr id="53" name="Oval 52"/>
            <p:cNvSpPr/>
            <p:nvPr/>
          </p:nvSpPr>
          <p:spPr>
            <a:xfrm>
              <a:off x="2327340" y="1072544"/>
              <a:ext cx="1278987" cy="1245972"/>
            </a:xfrm>
            <a:prstGeom prst="ellipse">
              <a:avLst/>
            </a:prstGeom>
            <a:solidFill>
              <a:schemeClr val="bg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endParaRPr>
            </a:p>
          </p:txBody>
        </p:sp>
        <p:sp>
          <p:nvSpPr>
            <p:cNvPr id="54" name="Oval 53"/>
            <p:cNvSpPr/>
            <p:nvPr/>
          </p:nvSpPr>
          <p:spPr>
            <a:xfrm>
              <a:off x="2389586" y="1156709"/>
              <a:ext cx="1131928" cy="1071499"/>
            </a:xfrm>
            <a:prstGeom prst="ellipse">
              <a:avLst/>
            </a:prstGeom>
            <a:solidFill>
              <a:schemeClr val="bg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smtClean="0">
                  <a:solidFill>
                    <a:schemeClr val="tx1"/>
                  </a:solidFill>
                  <a:latin typeface="Calibri" panose="020F0502020204030204" pitchFamily="34" charset="0"/>
                </a:rPr>
                <a:t>Back-up programmers</a:t>
              </a:r>
            </a:p>
            <a:p>
              <a:pPr algn="ctr"/>
              <a:r>
                <a:rPr lang="en-US" sz="1600" b="1" dirty="0" smtClean="0">
                  <a:solidFill>
                    <a:schemeClr val="tx1"/>
                  </a:solidFill>
                  <a:latin typeface="Calibri" panose="020F0502020204030204" pitchFamily="34" charset="0"/>
                </a:rPr>
                <a:t>- Key compounds</a:t>
              </a:r>
            </a:p>
          </p:txBody>
        </p:sp>
      </p:grpSp>
      <p:sp>
        <p:nvSpPr>
          <p:cNvPr id="60" name="Freeform 59"/>
          <p:cNvSpPr/>
          <p:nvPr/>
        </p:nvSpPr>
        <p:spPr>
          <a:xfrm rot="12225640">
            <a:off x="5422213" y="4510690"/>
            <a:ext cx="740215" cy="457656"/>
          </a:xfrm>
          <a:custGeom>
            <a:avLst/>
            <a:gdLst>
              <a:gd name="connsiteX0" fmla="*/ 85725 w 742950"/>
              <a:gd name="connsiteY0" fmla="*/ 433388 h 433388"/>
              <a:gd name="connsiteX1" fmla="*/ 361950 w 742950"/>
              <a:gd name="connsiteY1" fmla="*/ 209550 h 433388"/>
              <a:gd name="connsiteX2" fmla="*/ 742950 w 742950"/>
              <a:gd name="connsiteY2" fmla="*/ 114300 h 433388"/>
              <a:gd name="connsiteX3" fmla="*/ 719138 w 742950"/>
              <a:gd name="connsiteY3" fmla="*/ 0 h 433388"/>
              <a:gd name="connsiteX4" fmla="*/ 304800 w 742950"/>
              <a:gd name="connsiteY4" fmla="*/ 90488 h 433388"/>
              <a:gd name="connsiteX5" fmla="*/ 0 w 742950"/>
              <a:gd name="connsiteY5" fmla="*/ 328613 h 433388"/>
              <a:gd name="connsiteX6" fmla="*/ 85725 w 742950"/>
              <a:gd name="connsiteY6" fmla="*/ 433388 h 433388"/>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61950 w 742950"/>
              <a:gd name="connsiteY1" fmla="*/ 209823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2950"/>
              <a:gd name="connsiteY0" fmla="*/ 433661 h 433661"/>
              <a:gd name="connsiteX1" fmla="*/ 378619 w 742950"/>
              <a:gd name="connsiteY1" fmla="*/ 214585 h 433661"/>
              <a:gd name="connsiteX2" fmla="*/ 742950 w 742950"/>
              <a:gd name="connsiteY2" fmla="*/ 114573 h 433661"/>
              <a:gd name="connsiteX3" fmla="*/ 719138 w 742950"/>
              <a:gd name="connsiteY3" fmla="*/ 273 h 433661"/>
              <a:gd name="connsiteX4" fmla="*/ 304800 w 742950"/>
              <a:gd name="connsiteY4" fmla="*/ 90761 h 433661"/>
              <a:gd name="connsiteX5" fmla="*/ 0 w 742950"/>
              <a:gd name="connsiteY5" fmla="*/ 328886 h 433661"/>
              <a:gd name="connsiteX6" fmla="*/ 85725 w 742950"/>
              <a:gd name="connsiteY6" fmla="*/ 433661 h 433661"/>
              <a:gd name="connsiteX0" fmla="*/ 85725 w 743125"/>
              <a:gd name="connsiteY0" fmla="*/ 433661 h 433661"/>
              <a:gd name="connsiteX1" fmla="*/ 378619 w 743125"/>
              <a:gd name="connsiteY1" fmla="*/ 214585 h 433661"/>
              <a:gd name="connsiteX2" fmla="*/ 742950 w 743125"/>
              <a:gd name="connsiteY2" fmla="*/ 114573 h 433661"/>
              <a:gd name="connsiteX3" fmla="*/ 719138 w 743125"/>
              <a:gd name="connsiteY3" fmla="*/ 273 h 433661"/>
              <a:gd name="connsiteX4" fmla="*/ 304800 w 743125"/>
              <a:gd name="connsiteY4" fmla="*/ 90761 h 433661"/>
              <a:gd name="connsiteX5" fmla="*/ 0 w 743125"/>
              <a:gd name="connsiteY5" fmla="*/ 328886 h 433661"/>
              <a:gd name="connsiteX6" fmla="*/ 85725 w 743125"/>
              <a:gd name="connsiteY6" fmla="*/ 433661 h 433661"/>
              <a:gd name="connsiteX0" fmla="*/ 85725 w 760163"/>
              <a:gd name="connsiteY0" fmla="*/ 433661 h 433661"/>
              <a:gd name="connsiteX1" fmla="*/ 378619 w 760163"/>
              <a:gd name="connsiteY1" fmla="*/ 214585 h 433661"/>
              <a:gd name="connsiteX2" fmla="*/ 742950 w 760163"/>
              <a:gd name="connsiteY2" fmla="*/ 114573 h 433661"/>
              <a:gd name="connsiteX3" fmla="*/ 719138 w 760163"/>
              <a:gd name="connsiteY3" fmla="*/ 273 h 433661"/>
              <a:gd name="connsiteX4" fmla="*/ 304800 w 760163"/>
              <a:gd name="connsiteY4" fmla="*/ 90761 h 433661"/>
              <a:gd name="connsiteX5" fmla="*/ 0 w 760163"/>
              <a:gd name="connsiteY5" fmla="*/ 328886 h 433661"/>
              <a:gd name="connsiteX6" fmla="*/ 85725 w 760163"/>
              <a:gd name="connsiteY6" fmla="*/ 433661 h 433661"/>
              <a:gd name="connsiteX0" fmla="*/ 85725 w 776352"/>
              <a:gd name="connsiteY0" fmla="*/ 433661 h 433661"/>
              <a:gd name="connsiteX1" fmla="*/ 378619 w 776352"/>
              <a:gd name="connsiteY1" fmla="*/ 214585 h 433661"/>
              <a:gd name="connsiteX2" fmla="*/ 742950 w 776352"/>
              <a:gd name="connsiteY2" fmla="*/ 114573 h 433661"/>
              <a:gd name="connsiteX3" fmla="*/ 719138 w 776352"/>
              <a:gd name="connsiteY3" fmla="*/ 273 h 433661"/>
              <a:gd name="connsiteX4" fmla="*/ 304800 w 776352"/>
              <a:gd name="connsiteY4" fmla="*/ 90761 h 433661"/>
              <a:gd name="connsiteX5" fmla="*/ 0 w 776352"/>
              <a:gd name="connsiteY5" fmla="*/ 328886 h 433661"/>
              <a:gd name="connsiteX6" fmla="*/ 85725 w 776352"/>
              <a:gd name="connsiteY6" fmla="*/ 433661 h 433661"/>
              <a:gd name="connsiteX0" fmla="*/ 85725 w 768715"/>
              <a:gd name="connsiteY0" fmla="*/ 445517 h 445517"/>
              <a:gd name="connsiteX1" fmla="*/ 378619 w 768715"/>
              <a:gd name="connsiteY1" fmla="*/ 226441 h 445517"/>
              <a:gd name="connsiteX2" fmla="*/ 742950 w 768715"/>
              <a:gd name="connsiteY2" fmla="*/ 126429 h 445517"/>
              <a:gd name="connsiteX3" fmla="*/ 690563 w 768715"/>
              <a:gd name="connsiteY3" fmla="*/ 222 h 445517"/>
              <a:gd name="connsiteX4" fmla="*/ 304800 w 768715"/>
              <a:gd name="connsiteY4" fmla="*/ 102617 h 445517"/>
              <a:gd name="connsiteX5" fmla="*/ 0 w 768715"/>
              <a:gd name="connsiteY5" fmla="*/ 340742 h 445517"/>
              <a:gd name="connsiteX6" fmla="*/ 85725 w 768715"/>
              <a:gd name="connsiteY6" fmla="*/ 445517 h 445517"/>
              <a:gd name="connsiteX0" fmla="*/ 85725 w 775063"/>
              <a:gd name="connsiteY0" fmla="*/ 445517 h 445517"/>
              <a:gd name="connsiteX1" fmla="*/ 378619 w 775063"/>
              <a:gd name="connsiteY1" fmla="*/ 226441 h 445517"/>
              <a:gd name="connsiteX2" fmla="*/ 742950 w 775063"/>
              <a:gd name="connsiteY2" fmla="*/ 126429 h 445517"/>
              <a:gd name="connsiteX3" fmla="*/ 690563 w 775063"/>
              <a:gd name="connsiteY3" fmla="*/ 222 h 445517"/>
              <a:gd name="connsiteX4" fmla="*/ 304800 w 775063"/>
              <a:gd name="connsiteY4" fmla="*/ 102617 h 445517"/>
              <a:gd name="connsiteX5" fmla="*/ 0 w 775063"/>
              <a:gd name="connsiteY5" fmla="*/ 340742 h 445517"/>
              <a:gd name="connsiteX6" fmla="*/ 85725 w 775063"/>
              <a:gd name="connsiteY6" fmla="*/ 445517 h 445517"/>
              <a:gd name="connsiteX0" fmla="*/ 85725 w 756023"/>
              <a:gd name="connsiteY0" fmla="*/ 445517 h 445517"/>
              <a:gd name="connsiteX1" fmla="*/ 378619 w 756023"/>
              <a:gd name="connsiteY1" fmla="*/ 226441 h 445517"/>
              <a:gd name="connsiteX2" fmla="*/ 742950 w 756023"/>
              <a:gd name="connsiteY2" fmla="*/ 126429 h 445517"/>
              <a:gd name="connsiteX3" fmla="*/ 690563 w 756023"/>
              <a:gd name="connsiteY3" fmla="*/ 222 h 445517"/>
              <a:gd name="connsiteX4" fmla="*/ 304800 w 756023"/>
              <a:gd name="connsiteY4" fmla="*/ 102617 h 445517"/>
              <a:gd name="connsiteX5" fmla="*/ 0 w 756023"/>
              <a:gd name="connsiteY5" fmla="*/ 340742 h 445517"/>
              <a:gd name="connsiteX6" fmla="*/ 85725 w 756023"/>
              <a:gd name="connsiteY6" fmla="*/ 445517 h 445517"/>
              <a:gd name="connsiteX0" fmla="*/ 85725 w 756023"/>
              <a:gd name="connsiteY0" fmla="*/ 445517 h 449569"/>
              <a:gd name="connsiteX1" fmla="*/ 378619 w 756023"/>
              <a:gd name="connsiteY1" fmla="*/ 226441 h 449569"/>
              <a:gd name="connsiteX2" fmla="*/ 742950 w 756023"/>
              <a:gd name="connsiteY2" fmla="*/ 126429 h 449569"/>
              <a:gd name="connsiteX3" fmla="*/ 690563 w 756023"/>
              <a:gd name="connsiteY3" fmla="*/ 222 h 449569"/>
              <a:gd name="connsiteX4" fmla="*/ 304800 w 756023"/>
              <a:gd name="connsiteY4" fmla="*/ 102617 h 449569"/>
              <a:gd name="connsiteX5" fmla="*/ 0 w 756023"/>
              <a:gd name="connsiteY5" fmla="*/ 340742 h 449569"/>
              <a:gd name="connsiteX6" fmla="*/ 85725 w 756023"/>
              <a:gd name="connsiteY6" fmla="*/ 445517 h 449569"/>
              <a:gd name="connsiteX0" fmla="*/ 88278 w 758576"/>
              <a:gd name="connsiteY0" fmla="*/ 445517 h 449569"/>
              <a:gd name="connsiteX1" fmla="*/ 381172 w 758576"/>
              <a:gd name="connsiteY1" fmla="*/ 226441 h 449569"/>
              <a:gd name="connsiteX2" fmla="*/ 745503 w 758576"/>
              <a:gd name="connsiteY2" fmla="*/ 126429 h 449569"/>
              <a:gd name="connsiteX3" fmla="*/ 693116 w 758576"/>
              <a:gd name="connsiteY3" fmla="*/ 222 h 449569"/>
              <a:gd name="connsiteX4" fmla="*/ 307353 w 758576"/>
              <a:gd name="connsiteY4" fmla="*/ 102617 h 449569"/>
              <a:gd name="connsiteX5" fmla="*/ 2553 w 758576"/>
              <a:gd name="connsiteY5" fmla="*/ 340742 h 449569"/>
              <a:gd name="connsiteX6" fmla="*/ 88278 w 758576"/>
              <a:gd name="connsiteY6" fmla="*/ 445517 h 449569"/>
              <a:gd name="connsiteX0" fmla="*/ 78840 w 749138"/>
              <a:gd name="connsiteY0" fmla="*/ 445529 h 449231"/>
              <a:gd name="connsiteX1" fmla="*/ 371734 w 749138"/>
              <a:gd name="connsiteY1" fmla="*/ 226453 h 449231"/>
              <a:gd name="connsiteX2" fmla="*/ 736065 w 749138"/>
              <a:gd name="connsiteY2" fmla="*/ 126441 h 449231"/>
              <a:gd name="connsiteX3" fmla="*/ 683678 w 749138"/>
              <a:gd name="connsiteY3" fmla="*/ 234 h 449231"/>
              <a:gd name="connsiteX4" fmla="*/ 297915 w 749138"/>
              <a:gd name="connsiteY4" fmla="*/ 102629 h 449231"/>
              <a:gd name="connsiteX5" fmla="*/ 2640 w 749138"/>
              <a:gd name="connsiteY5" fmla="*/ 357423 h 449231"/>
              <a:gd name="connsiteX6" fmla="*/ 78840 w 749138"/>
              <a:gd name="connsiteY6" fmla="*/ 445529 h 449231"/>
              <a:gd name="connsiteX0" fmla="*/ 78840 w 749138"/>
              <a:gd name="connsiteY0" fmla="*/ 445529 h 446553"/>
              <a:gd name="connsiteX1" fmla="*/ 371734 w 749138"/>
              <a:gd name="connsiteY1" fmla="*/ 226453 h 446553"/>
              <a:gd name="connsiteX2" fmla="*/ 736065 w 749138"/>
              <a:gd name="connsiteY2" fmla="*/ 126441 h 446553"/>
              <a:gd name="connsiteX3" fmla="*/ 683678 w 749138"/>
              <a:gd name="connsiteY3" fmla="*/ 234 h 446553"/>
              <a:gd name="connsiteX4" fmla="*/ 297915 w 749138"/>
              <a:gd name="connsiteY4" fmla="*/ 102629 h 446553"/>
              <a:gd name="connsiteX5" fmla="*/ 2640 w 749138"/>
              <a:gd name="connsiteY5" fmla="*/ 357423 h 446553"/>
              <a:gd name="connsiteX6" fmla="*/ 78840 w 749138"/>
              <a:gd name="connsiteY6" fmla="*/ 445529 h 446553"/>
              <a:gd name="connsiteX0" fmla="*/ 78840 w 749138"/>
              <a:gd name="connsiteY0" fmla="*/ 445529 h 448002"/>
              <a:gd name="connsiteX1" fmla="*/ 371734 w 749138"/>
              <a:gd name="connsiteY1" fmla="*/ 226453 h 448002"/>
              <a:gd name="connsiteX2" fmla="*/ 736065 w 749138"/>
              <a:gd name="connsiteY2" fmla="*/ 126441 h 448002"/>
              <a:gd name="connsiteX3" fmla="*/ 683678 w 749138"/>
              <a:gd name="connsiteY3" fmla="*/ 234 h 448002"/>
              <a:gd name="connsiteX4" fmla="*/ 297915 w 749138"/>
              <a:gd name="connsiteY4" fmla="*/ 102629 h 448002"/>
              <a:gd name="connsiteX5" fmla="*/ 2640 w 749138"/>
              <a:gd name="connsiteY5" fmla="*/ 357423 h 448002"/>
              <a:gd name="connsiteX6" fmla="*/ 78840 w 749138"/>
              <a:gd name="connsiteY6" fmla="*/ 445529 h 448002"/>
              <a:gd name="connsiteX0" fmla="*/ 78840 w 757598"/>
              <a:gd name="connsiteY0" fmla="*/ 445529 h 448002"/>
              <a:gd name="connsiteX1" fmla="*/ 371734 w 757598"/>
              <a:gd name="connsiteY1" fmla="*/ 226453 h 448002"/>
              <a:gd name="connsiteX2" fmla="*/ 736065 w 757598"/>
              <a:gd name="connsiteY2" fmla="*/ 126441 h 448002"/>
              <a:gd name="connsiteX3" fmla="*/ 683678 w 757598"/>
              <a:gd name="connsiteY3" fmla="*/ 234 h 448002"/>
              <a:gd name="connsiteX4" fmla="*/ 297915 w 757598"/>
              <a:gd name="connsiteY4" fmla="*/ 102629 h 448002"/>
              <a:gd name="connsiteX5" fmla="*/ 2640 w 757598"/>
              <a:gd name="connsiteY5" fmla="*/ 357423 h 448002"/>
              <a:gd name="connsiteX6" fmla="*/ 78840 w 757598"/>
              <a:gd name="connsiteY6" fmla="*/ 445529 h 448002"/>
              <a:gd name="connsiteX0" fmla="*/ 78840 w 754425"/>
              <a:gd name="connsiteY0" fmla="*/ 445529 h 448002"/>
              <a:gd name="connsiteX1" fmla="*/ 371734 w 754425"/>
              <a:gd name="connsiteY1" fmla="*/ 226453 h 448002"/>
              <a:gd name="connsiteX2" fmla="*/ 736065 w 754425"/>
              <a:gd name="connsiteY2" fmla="*/ 126441 h 448002"/>
              <a:gd name="connsiteX3" fmla="*/ 683678 w 754425"/>
              <a:gd name="connsiteY3" fmla="*/ 234 h 448002"/>
              <a:gd name="connsiteX4" fmla="*/ 297915 w 754425"/>
              <a:gd name="connsiteY4" fmla="*/ 102629 h 448002"/>
              <a:gd name="connsiteX5" fmla="*/ 2640 w 754425"/>
              <a:gd name="connsiteY5" fmla="*/ 357423 h 448002"/>
              <a:gd name="connsiteX6" fmla="*/ 78840 w 754425"/>
              <a:gd name="connsiteY6" fmla="*/ 445529 h 448002"/>
              <a:gd name="connsiteX0" fmla="*/ 78840 w 740724"/>
              <a:gd name="connsiteY0" fmla="*/ 445675 h 448148"/>
              <a:gd name="connsiteX1" fmla="*/ 371734 w 740724"/>
              <a:gd name="connsiteY1" fmla="*/ 226599 h 448148"/>
              <a:gd name="connsiteX2" fmla="*/ 717015 w 740724"/>
              <a:gd name="connsiteY2" fmla="*/ 133731 h 448148"/>
              <a:gd name="connsiteX3" fmla="*/ 683678 w 740724"/>
              <a:gd name="connsiteY3" fmla="*/ 380 h 448148"/>
              <a:gd name="connsiteX4" fmla="*/ 297915 w 740724"/>
              <a:gd name="connsiteY4" fmla="*/ 102775 h 448148"/>
              <a:gd name="connsiteX5" fmla="*/ 2640 w 740724"/>
              <a:gd name="connsiteY5" fmla="*/ 357569 h 448148"/>
              <a:gd name="connsiteX6" fmla="*/ 78840 w 740724"/>
              <a:gd name="connsiteY6" fmla="*/ 445675 h 448148"/>
              <a:gd name="connsiteX0" fmla="*/ 78840 w 741734"/>
              <a:gd name="connsiteY0" fmla="*/ 445675 h 448148"/>
              <a:gd name="connsiteX1" fmla="*/ 371734 w 741734"/>
              <a:gd name="connsiteY1" fmla="*/ 226599 h 448148"/>
              <a:gd name="connsiteX2" fmla="*/ 717015 w 741734"/>
              <a:gd name="connsiteY2" fmla="*/ 133731 h 448148"/>
              <a:gd name="connsiteX3" fmla="*/ 683678 w 741734"/>
              <a:gd name="connsiteY3" fmla="*/ 380 h 448148"/>
              <a:gd name="connsiteX4" fmla="*/ 297915 w 741734"/>
              <a:gd name="connsiteY4" fmla="*/ 102775 h 448148"/>
              <a:gd name="connsiteX5" fmla="*/ 2640 w 741734"/>
              <a:gd name="connsiteY5" fmla="*/ 357569 h 448148"/>
              <a:gd name="connsiteX6" fmla="*/ 78840 w 741734"/>
              <a:gd name="connsiteY6" fmla="*/ 445675 h 448148"/>
              <a:gd name="connsiteX0" fmla="*/ 78840 w 751882"/>
              <a:gd name="connsiteY0" fmla="*/ 445675 h 448148"/>
              <a:gd name="connsiteX1" fmla="*/ 371734 w 751882"/>
              <a:gd name="connsiteY1" fmla="*/ 226599 h 448148"/>
              <a:gd name="connsiteX2" fmla="*/ 731302 w 751882"/>
              <a:gd name="connsiteY2" fmla="*/ 133731 h 448148"/>
              <a:gd name="connsiteX3" fmla="*/ 683678 w 751882"/>
              <a:gd name="connsiteY3" fmla="*/ 380 h 448148"/>
              <a:gd name="connsiteX4" fmla="*/ 297915 w 751882"/>
              <a:gd name="connsiteY4" fmla="*/ 102775 h 448148"/>
              <a:gd name="connsiteX5" fmla="*/ 2640 w 751882"/>
              <a:gd name="connsiteY5" fmla="*/ 357569 h 448148"/>
              <a:gd name="connsiteX6" fmla="*/ 78840 w 751882"/>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52935"/>
              <a:gd name="connsiteY0" fmla="*/ 445675 h 448148"/>
              <a:gd name="connsiteX1" fmla="*/ 371734 w 752935"/>
              <a:gd name="connsiteY1" fmla="*/ 226599 h 448148"/>
              <a:gd name="connsiteX2" fmla="*/ 731302 w 752935"/>
              <a:gd name="connsiteY2" fmla="*/ 133731 h 448148"/>
              <a:gd name="connsiteX3" fmla="*/ 683678 w 752935"/>
              <a:gd name="connsiteY3" fmla="*/ 380 h 448148"/>
              <a:gd name="connsiteX4" fmla="*/ 297915 w 752935"/>
              <a:gd name="connsiteY4" fmla="*/ 102775 h 448148"/>
              <a:gd name="connsiteX5" fmla="*/ 2640 w 752935"/>
              <a:gd name="connsiteY5" fmla="*/ 357569 h 448148"/>
              <a:gd name="connsiteX6" fmla="*/ 78840 w 752935"/>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8148"/>
              <a:gd name="connsiteX1" fmla="*/ 371734 w 746622"/>
              <a:gd name="connsiteY1" fmla="*/ 226599 h 448148"/>
              <a:gd name="connsiteX2" fmla="*/ 731302 w 746622"/>
              <a:gd name="connsiteY2" fmla="*/ 133731 h 448148"/>
              <a:gd name="connsiteX3" fmla="*/ 683678 w 746622"/>
              <a:gd name="connsiteY3" fmla="*/ 380 h 448148"/>
              <a:gd name="connsiteX4" fmla="*/ 297915 w 746622"/>
              <a:gd name="connsiteY4" fmla="*/ 102775 h 448148"/>
              <a:gd name="connsiteX5" fmla="*/ 2640 w 746622"/>
              <a:gd name="connsiteY5" fmla="*/ 357569 h 448148"/>
              <a:gd name="connsiteX6" fmla="*/ 78840 w 746622"/>
              <a:gd name="connsiteY6" fmla="*/ 445675 h 448148"/>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1734 w 746622"/>
              <a:gd name="connsiteY1" fmla="*/ 226599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 name="connsiteX0" fmla="*/ 78840 w 746622"/>
              <a:gd name="connsiteY0" fmla="*/ 445675 h 445675"/>
              <a:gd name="connsiteX1" fmla="*/ 374116 w 746622"/>
              <a:gd name="connsiteY1" fmla="*/ 231361 h 445675"/>
              <a:gd name="connsiteX2" fmla="*/ 731302 w 746622"/>
              <a:gd name="connsiteY2" fmla="*/ 133731 h 445675"/>
              <a:gd name="connsiteX3" fmla="*/ 683678 w 746622"/>
              <a:gd name="connsiteY3" fmla="*/ 380 h 445675"/>
              <a:gd name="connsiteX4" fmla="*/ 297915 w 746622"/>
              <a:gd name="connsiteY4" fmla="*/ 102775 h 445675"/>
              <a:gd name="connsiteX5" fmla="*/ 2640 w 746622"/>
              <a:gd name="connsiteY5" fmla="*/ 357569 h 445675"/>
              <a:gd name="connsiteX6" fmla="*/ 78840 w 746622"/>
              <a:gd name="connsiteY6" fmla="*/ 445675 h 44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622" h="445675">
                <a:moveTo>
                  <a:pt x="78840" y="445675"/>
                </a:moveTo>
                <a:cubicBezTo>
                  <a:pt x="109400" y="428609"/>
                  <a:pt x="265372" y="283352"/>
                  <a:pt x="374116" y="231361"/>
                </a:cubicBezTo>
                <a:cubicBezTo>
                  <a:pt x="482860" y="179370"/>
                  <a:pt x="703123" y="133334"/>
                  <a:pt x="731302" y="133731"/>
                </a:cubicBezTo>
                <a:cubicBezTo>
                  <a:pt x="757100" y="79360"/>
                  <a:pt x="755909" y="5539"/>
                  <a:pt x="683678" y="380"/>
                </a:cubicBezTo>
                <a:cubicBezTo>
                  <a:pt x="611447" y="-4779"/>
                  <a:pt x="411421" y="43244"/>
                  <a:pt x="297915" y="102775"/>
                </a:cubicBezTo>
                <a:cubicBezTo>
                  <a:pt x="184409" y="162306"/>
                  <a:pt x="-25935" y="322644"/>
                  <a:pt x="2640" y="357569"/>
                </a:cubicBezTo>
                <a:cubicBezTo>
                  <a:pt x="1846" y="384556"/>
                  <a:pt x="17324" y="436547"/>
                  <a:pt x="78840" y="445675"/>
                </a:cubicBezTo>
                <a:close/>
              </a:path>
            </a:pathLst>
          </a:custGeom>
          <a:solidFill>
            <a:schemeClr val="accent5">
              <a:lumMod val="75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b="1" dirty="0">
              <a:solidFill>
                <a:schemeClr val="tx1">
                  <a:lumMod val="75000"/>
                  <a:lumOff val="25000"/>
                </a:schemeClr>
              </a:solidFill>
              <a:latin typeface="Calibri" panose="020F0502020204030204" pitchFamily="34" charset="0"/>
            </a:endParaRPr>
          </a:p>
        </p:txBody>
      </p:sp>
      <p:grpSp>
        <p:nvGrpSpPr>
          <p:cNvPr id="61" name="Group 60"/>
          <p:cNvGrpSpPr/>
          <p:nvPr/>
        </p:nvGrpSpPr>
        <p:grpSpPr>
          <a:xfrm>
            <a:off x="7681523" y="3063706"/>
            <a:ext cx="1843482" cy="1396382"/>
            <a:chOff x="2263391" y="1054101"/>
            <a:chExt cx="1391711" cy="1317414"/>
          </a:xfrm>
        </p:grpSpPr>
        <p:sp>
          <p:nvSpPr>
            <p:cNvPr id="62" name="Oval 61"/>
            <p:cNvSpPr/>
            <p:nvPr/>
          </p:nvSpPr>
          <p:spPr>
            <a:xfrm>
              <a:off x="2263391" y="1054101"/>
              <a:ext cx="1391711" cy="1317414"/>
            </a:xfrm>
            <a:prstGeom prst="ellipse">
              <a:avLst/>
            </a:prstGeom>
            <a:solidFill>
              <a:schemeClr val="bg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endParaRPr>
            </a:p>
          </p:txBody>
        </p:sp>
        <p:sp>
          <p:nvSpPr>
            <p:cNvPr id="63" name="Oval 62"/>
            <p:cNvSpPr/>
            <p:nvPr/>
          </p:nvSpPr>
          <p:spPr>
            <a:xfrm>
              <a:off x="2323376" y="1146737"/>
              <a:ext cx="1253132" cy="1151649"/>
            </a:xfrm>
            <a:prstGeom prst="ellipse">
              <a:avLst/>
            </a:prstGeom>
            <a:solidFill>
              <a:schemeClr val="bg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smtClean="0">
                  <a:solidFill>
                    <a:schemeClr val="tx1"/>
                  </a:solidFill>
                  <a:latin typeface="Calibri" panose="020F0502020204030204" pitchFamily="34" charset="0"/>
                </a:rPr>
                <a:t>Knowledge</a:t>
              </a:r>
            </a:p>
            <a:p>
              <a:pPr algn="ctr"/>
              <a:r>
                <a:rPr lang="en-US" sz="1600" b="1" dirty="0">
                  <a:solidFill>
                    <a:schemeClr val="tx1"/>
                  </a:solidFill>
                  <a:latin typeface="Calibri" panose="020F0502020204030204" pitchFamily="34" charset="0"/>
                </a:rPr>
                <a:t>R</a:t>
              </a:r>
              <a:r>
                <a:rPr lang="en-US" sz="1600" b="1" dirty="0" smtClean="0">
                  <a:solidFill>
                    <a:schemeClr val="tx1"/>
                  </a:solidFill>
                  <a:latin typeface="Calibri" panose="020F0502020204030204" pitchFamily="34" charset="0"/>
                </a:rPr>
                <a:t>epositories</a:t>
              </a:r>
            </a:p>
          </p:txBody>
        </p:sp>
      </p:grpSp>
      <p:grpSp>
        <p:nvGrpSpPr>
          <p:cNvPr id="64" name="Group 63"/>
          <p:cNvGrpSpPr/>
          <p:nvPr/>
        </p:nvGrpSpPr>
        <p:grpSpPr>
          <a:xfrm>
            <a:off x="2680816" y="2727695"/>
            <a:ext cx="1784044" cy="1483618"/>
            <a:chOff x="2252744" y="1078339"/>
            <a:chExt cx="1391711" cy="1317414"/>
          </a:xfrm>
        </p:grpSpPr>
        <p:sp>
          <p:nvSpPr>
            <p:cNvPr id="65" name="Oval 64"/>
            <p:cNvSpPr/>
            <p:nvPr/>
          </p:nvSpPr>
          <p:spPr>
            <a:xfrm>
              <a:off x="2252744" y="1078339"/>
              <a:ext cx="1391711" cy="1317414"/>
            </a:xfrm>
            <a:prstGeom prst="ellipse">
              <a:avLst/>
            </a:prstGeom>
            <a:solidFill>
              <a:schemeClr val="bg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endParaRPr>
            </a:p>
          </p:txBody>
        </p:sp>
        <p:sp>
          <p:nvSpPr>
            <p:cNvPr id="66" name="Oval 65"/>
            <p:cNvSpPr/>
            <p:nvPr/>
          </p:nvSpPr>
          <p:spPr>
            <a:xfrm>
              <a:off x="2323376" y="1146737"/>
              <a:ext cx="1253132" cy="1151649"/>
            </a:xfrm>
            <a:prstGeom prst="ellipse">
              <a:avLst/>
            </a:prstGeom>
            <a:solidFill>
              <a:schemeClr val="bg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smtClean="0">
                  <a:solidFill>
                    <a:schemeClr val="tx1"/>
                  </a:solidFill>
                  <a:latin typeface="Calibri" panose="020F0502020204030204" pitchFamily="34" charset="0"/>
                </a:rPr>
                <a:t>Cross-trained </a:t>
              </a:r>
            </a:p>
            <a:p>
              <a:pPr algn="ctr"/>
              <a:r>
                <a:rPr lang="en-US" sz="1600" b="1" dirty="0" smtClean="0">
                  <a:solidFill>
                    <a:schemeClr val="tx1"/>
                  </a:solidFill>
                  <a:latin typeface="Calibri" panose="020F0502020204030204" pitchFamily="34" charset="0"/>
                </a:rPr>
                <a:t>talent pool</a:t>
              </a:r>
            </a:p>
          </p:txBody>
        </p:sp>
      </p:grpSp>
      <p:sp>
        <p:nvSpPr>
          <p:cNvPr id="5" name="TextBox 4"/>
          <p:cNvSpPr txBox="1"/>
          <p:nvPr/>
        </p:nvSpPr>
        <p:spPr>
          <a:xfrm>
            <a:off x="16201" y="2670017"/>
            <a:ext cx="282340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Resource availability - volumes spike &amp; ADHOCs</a:t>
            </a:r>
          </a:p>
          <a:p>
            <a:pPr marL="285750" indent="-285750">
              <a:buFont typeface="Wingdings" panose="05000000000000000000" pitchFamily="2" charset="2"/>
              <a:buChar char="§"/>
            </a:pPr>
            <a:r>
              <a:rPr lang="en-US" dirty="0" smtClean="0"/>
              <a:t>Knowledge Enhancement</a:t>
            </a:r>
          </a:p>
          <a:p>
            <a:pPr marL="285750" indent="-285750">
              <a:buFont typeface="Wingdings" panose="05000000000000000000" pitchFamily="2" charset="2"/>
              <a:buChar char="§"/>
            </a:pPr>
            <a:r>
              <a:rPr lang="en-US" dirty="0" smtClean="0"/>
              <a:t>Growth opportunities</a:t>
            </a:r>
            <a:endParaRPr lang="en-US" dirty="0"/>
          </a:p>
        </p:txBody>
      </p:sp>
      <p:sp>
        <p:nvSpPr>
          <p:cNvPr id="6" name="TextBox 5"/>
          <p:cNvSpPr txBox="1"/>
          <p:nvPr/>
        </p:nvSpPr>
        <p:spPr>
          <a:xfrm>
            <a:off x="559564" y="1054815"/>
            <a:ext cx="3450010" cy="646331"/>
          </a:xfrm>
          <a:prstGeom prst="rect">
            <a:avLst/>
          </a:prstGeom>
          <a:noFill/>
          <a:ln>
            <a:noFill/>
          </a:ln>
        </p:spPr>
        <p:txBody>
          <a:bodyPr wrap="square" rtlCol="0">
            <a:spAutoFit/>
          </a:bodyPr>
          <a:lstStyle/>
          <a:p>
            <a:pPr marL="285750" indent="-285750">
              <a:buFont typeface="Wingdings" panose="05000000000000000000" pitchFamily="2" charset="2"/>
              <a:buChar char="§"/>
            </a:pPr>
            <a:r>
              <a:rPr lang="en-US" dirty="0" smtClean="0"/>
              <a:t>Consistent Knowledge transfer  </a:t>
            </a:r>
          </a:p>
          <a:p>
            <a:pPr marL="285750" indent="-285750">
              <a:buFont typeface="Wingdings" panose="05000000000000000000" pitchFamily="2" charset="2"/>
              <a:buChar char="§"/>
            </a:pPr>
            <a:r>
              <a:rPr lang="en-US" dirty="0" smtClean="0"/>
              <a:t>Multiple Leads availability</a:t>
            </a:r>
            <a:endParaRPr lang="en-US" dirty="0"/>
          </a:p>
        </p:txBody>
      </p:sp>
      <p:sp>
        <p:nvSpPr>
          <p:cNvPr id="72" name="TextBox 71"/>
          <p:cNvSpPr txBox="1"/>
          <p:nvPr/>
        </p:nvSpPr>
        <p:spPr>
          <a:xfrm>
            <a:off x="9548457" y="1468978"/>
            <a:ext cx="2488868" cy="4524315"/>
          </a:xfrm>
          <a:prstGeom prst="rect">
            <a:avLst/>
          </a:prstGeom>
          <a:noFill/>
          <a:ln>
            <a:noFill/>
          </a:ln>
        </p:spPr>
        <p:txBody>
          <a:bodyPr wrap="square" rtlCol="0">
            <a:spAutoFit/>
          </a:bodyPr>
          <a:lstStyle/>
          <a:p>
            <a:pPr marL="285750" indent="-285750">
              <a:buFont typeface="Wingdings" panose="05000000000000000000" pitchFamily="2" charset="2"/>
              <a:buChar char="§"/>
            </a:pPr>
            <a:r>
              <a:rPr lang="en-US" dirty="0" smtClean="0"/>
              <a:t>Improved Quality, Efficiency, Productivity and Training time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Lesser oversight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Consistent outputs</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Industry and Process Compliance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Knowledge Enhancement and growth opportunities</a:t>
            </a:r>
          </a:p>
          <a:p>
            <a:pPr marL="285750" indent="-285750">
              <a:buFont typeface="Wingdings" panose="05000000000000000000" pitchFamily="2" charset="2"/>
              <a:buChar char="§"/>
            </a:pPr>
            <a:endParaRPr lang="en-US" dirty="0" smtClean="0"/>
          </a:p>
        </p:txBody>
      </p:sp>
      <p:sp>
        <p:nvSpPr>
          <p:cNvPr id="74" name="TextBox 73"/>
          <p:cNvSpPr txBox="1"/>
          <p:nvPr/>
        </p:nvSpPr>
        <p:spPr>
          <a:xfrm>
            <a:off x="130187" y="4695114"/>
            <a:ext cx="2872717" cy="923330"/>
          </a:xfrm>
          <a:prstGeom prst="rect">
            <a:avLst/>
          </a:prstGeom>
          <a:noFill/>
          <a:ln>
            <a:noFill/>
          </a:ln>
        </p:spPr>
        <p:txBody>
          <a:bodyPr wrap="square" rtlCol="0">
            <a:spAutoFit/>
          </a:bodyPr>
          <a:lstStyle/>
          <a:p>
            <a:pPr marL="285750" indent="-285750">
              <a:buFont typeface="Wingdings" panose="05000000000000000000" pitchFamily="2" charset="2"/>
              <a:buChar char="§"/>
            </a:pPr>
            <a:r>
              <a:rPr lang="pt-BR" dirty="0" smtClean="0">
                <a:latin typeface="Calibri" panose="020F0502020204030204" pitchFamily="34" charset="0"/>
              </a:rPr>
              <a:t>Trained Knowledge Pool</a:t>
            </a:r>
          </a:p>
          <a:p>
            <a:pPr marL="285750" indent="-285750">
              <a:buFont typeface="Wingdings" panose="05000000000000000000" pitchFamily="2" charset="2"/>
              <a:buChar char="§"/>
            </a:pPr>
            <a:r>
              <a:rPr lang="pt-BR" dirty="0" smtClean="0">
                <a:latin typeface="Calibri" panose="020F0502020204030204" pitchFamily="34" charset="0"/>
              </a:rPr>
              <a:t>Growth and Retention </a:t>
            </a:r>
          </a:p>
          <a:p>
            <a:pPr marL="285750" indent="-285750">
              <a:buFont typeface="Wingdings" panose="05000000000000000000" pitchFamily="2" charset="2"/>
              <a:buChar char="§"/>
            </a:pPr>
            <a:r>
              <a:rPr lang="pt-BR" dirty="0" smtClean="0">
                <a:latin typeface="Calibri" panose="020F0502020204030204" pitchFamily="34" charset="0"/>
              </a:rPr>
              <a:t>Opportunities</a:t>
            </a:r>
          </a:p>
        </p:txBody>
      </p:sp>
      <p:sp>
        <p:nvSpPr>
          <p:cNvPr id="41" name="Title 2"/>
          <p:cNvSpPr>
            <a:spLocks noGrp="1"/>
          </p:cNvSpPr>
          <p:nvPr>
            <p:ph type="title"/>
          </p:nvPr>
        </p:nvSpPr>
        <p:spPr>
          <a:xfrm>
            <a:off x="0" y="1"/>
            <a:ext cx="12192000" cy="703388"/>
          </a:xfrm>
          <a:noFill/>
        </p:spPr>
        <p:txBody>
          <a:bodyPr/>
          <a:lstStyle/>
          <a:p>
            <a:r>
              <a:rPr lang="en-US" dirty="0" smtClean="0"/>
              <a:t>Mitigating Attrition – Key Considerations</a:t>
            </a:r>
            <a:endParaRPr lang="en-US" dirty="0"/>
          </a:p>
        </p:txBody>
      </p:sp>
      <p:grpSp>
        <p:nvGrpSpPr>
          <p:cNvPr id="48" name="Group 47"/>
          <p:cNvGrpSpPr/>
          <p:nvPr/>
        </p:nvGrpSpPr>
        <p:grpSpPr>
          <a:xfrm>
            <a:off x="6610476" y="5066298"/>
            <a:ext cx="1843482" cy="1396382"/>
            <a:chOff x="2263391" y="1054101"/>
            <a:chExt cx="1391711" cy="1317414"/>
          </a:xfrm>
        </p:grpSpPr>
        <p:sp>
          <p:nvSpPr>
            <p:cNvPr id="55" name="Oval 54"/>
            <p:cNvSpPr/>
            <p:nvPr/>
          </p:nvSpPr>
          <p:spPr>
            <a:xfrm>
              <a:off x="2263391" y="1054101"/>
              <a:ext cx="1391711" cy="1317414"/>
            </a:xfrm>
            <a:prstGeom prst="ellipse">
              <a:avLst/>
            </a:prstGeom>
            <a:solidFill>
              <a:schemeClr val="bg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endParaRPr>
            </a:p>
          </p:txBody>
        </p:sp>
        <p:sp>
          <p:nvSpPr>
            <p:cNvPr id="56" name="Oval 55"/>
            <p:cNvSpPr/>
            <p:nvPr/>
          </p:nvSpPr>
          <p:spPr>
            <a:xfrm>
              <a:off x="2323376" y="1146737"/>
              <a:ext cx="1253132" cy="1151649"/>
            </a:xfrm>
            <a:prstGeom prst="ellipse">
              <a:avLst/>
            </a:prstGeom>
            <a:solidFill>
              <a:schemeClr val="bg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smtClean="0">
                  <a:solidFill>
                    <a:schemeClr val="tx1"/>
                  </a:solidFill>
                  <a:latin typeface="Calibri" panose="020F0502020204030204" pitchFamily="34" charset="0"/>
                </a:rPr>
                <a:t>Timely </a:t>
              </a:r>
            </a:p>
            <a:p>
              <a:pPr algn="ctr"/>
              <a:r>
                <a:rPr lang="en-US" sz="1600" b="1" dirty="0" smtClean="0">
                  <a:solidFill>
                    <a:schemeClr val="tx1"/>
                  </a:solidFill>
                  <a:latin typeface="Calibri" panose="020F0502020204030204" pitchFamily="34" charset="0"/>
                </a:rPr>
                <a:t>Communication-</a:t>
              </a:r>
            </a:p>
            <a:p>
              <a:pPr algn="ctr"/>
              <a:r>
                <a:rPr lang="en-US" sz="1600" b="1" dirty="0" smtClean="0">
                  <a:solidFill>
                    <a:schemeClr val="tx1"/>
                  </a:solidFill>
                  <a:latin typeface="Calibri" panose="020F0502020204030204" pitchFamily="34" charset="0"/>
                </a:rPr>
                <a:t>Transition Plan</a:t>
              </a:r>
            </a:p>
          </p:txBody>
        </p:sp>
      </p:grpSp>
    </p:spTree>
    <p:extLst>
      <p:ext uri="{BB962C8B-B14F-4D97-AF65-F5344CB8AC3E}">
        <p14:creationId xmlns:p14="http://schemas.microsoft.com/office/powerpoint/2010/main" val="1779981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58791"/>
            <a:ext cx="12192000" cy="3877985"/>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INNOVATION/AUTOMATION:</a:t>
            </a:r>
          </a:p>
          <a:p>
            <a:pPr algn="ctr"/>
            <a:endParaRPr lang="en-US" sz="2400" b="1" dirty="0" smtClean="0">
              <a:solidFill>
                <a:prstClr val="black"/>
              </a:solidFill>
            </a:endParaRPr>
          </a:p>
          <a:p>
            <a:pPr marL="285750" indent="-285750">
              <a:buFont typeface="Arial" panose="020B0604020202020204" pitchFamily="34" charset="0"/>
              <a:buChar char="•"/>
            </a:pPr>
            <a:r>
              <a:rPr lang="en-US" dirty="0">
                <a:solidFill>
                  <a:prstClr val="black"/>
                </a:solidFill>
              </a:rPr>
              <a:t>From both a short and long term perspective, please explain how you would use the tools/processes in 2.3.3. to use  automation (e.g. AI) to change (become more efficient) the items in section 3.3. </a:t>
            </a:r>
            <a:endParaRPr lang="en-US" dirty="0" smtClean="0">
              <a:solidFill>
                <a:prstClr val="black"/>
              </a:solidFill>
            </a:endParaRPr>
          </a:p>
          <a:p>
            <a:pPr marL="285750" indent="-285750">
              <a:buFont typeface="Arial" panose="020B0604020202020204" pitchFamily="34" charset="0"/>
              <a:buChar char="•"/>
            </a:pPr>
            <a:r>
              <a:rPr lang="en-US" dirty="0">
                <a:solidFill>
                  <a:prstClr val="black"/>
                </a:solidFill>
              </a:rPr>
              <a:t>In regards to efficiency, we would like to know how the companies look to gain efficiencies, and along those lines how they utilizes various technologies for </a:t>
            </a:r>
            <a:r>
              <a:rPr lang="en-US" dirty="0" smtClean="0">
                <a:solidFill>
                  <a:prstClr val="black"/>
                </a:solidFill>
              </a:rPr>
              <a:t>efficiency. Where </a:t>
            </a:r>
            <a:r>
              <a:rPr lang="en-US" dirty="0">
                <a:solidFill>
                  <a:prstClr val="black"/>
                </a:solidFill>
              </a:rPr>
              <a:t>have you implemented innovation and efficiencies that have benefited Pfizer</a:t>
            </a:r>
            <a:r>
              <a:rPr lang="en-US" dirty="0" smtClean="0">
                <a:solidFill>
                  <a:prstClr val="black"/>
                </a:solidFill>
              </a:rPr>
              <a:t>?</a:t>
            </a:r>
          </a:p>
          <a:p>
            <a:pPr marL="285750" indent="-285750">
              <a:buFont typeface="Arial" panose="020B0604020202020204" pitchFamily="34" charset="0"/>
              <a:buChar char="•"/>
            </a:pPr>
            <a:r>
              <a:rPr lang="en-US" dirty="0">
                <a:solidFill>
                  <a:prstClr val="black"/>
                </a:solidFill>
              </a:rPr>
              <a:t>Do you have recommendation where you could apply innovation and automation that would improve A&amp;R quality and timeliness</a:t>
            </a:r>
            <a:r>
              <a:rPr lang="en-US" dirty="0" smtClean="0">
                <a:solidFill>
                  <a:prstClr val="black"/>
                </a:solidFill>
              </a:rPr>
              <a:t>?</a:t>
            </a:r>
          </a:p>
          <a:p>
            <a:pPr marL="285750" indent="-285750">
              <a:buFont typeface="Arial" panose="020B0604020202020204" pitchFamily="34" charset="0"/>
              <a:buChar char="•"/>
            </a:pPr>
            <a:r>
              <a:rPr lang="en-US" dirty="0">
                <a:solidFill>
                  <a:prstClr val="black"/>
                </a:solidFill>
              </a:rPr>
              <a:t>Pfizer is requiring the selected partners to develop strategies to deliver year over year efficiencies.  As the SME in this area, our expectations would be for you to apply your expertise to propose innovative ideas which result in operational efficiencies and develop metrics to monitor and measure improvements over time</a:t>
            </a:r>
          </a:p>
          <a:p>
            <a:r>
              <a:rPr lang="en-US" dirty="0" smtClean="0">
                <a:solidFill>
                  <a:prstClr val="black"/>
                </a:solidFill>
              </a:rPr>
              <a:t> </a:t>
            </a:r>
            <a:endParaRPr lang="en-US" dirty="0"/>
          </a:p>
        </p:txBody>
      </p:sp>
    </p:spTree>
    <p:extLst>
      <p:ext uri="{BB962C8B-B14F-4D97-AF65-F5344CB8AC3E}">
        <p14:creationId xmlns:p14="http://schemas.microsoft.com/office/powerpoint/2010/main" val="3360015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15061" y="3265458"/>
            <a:ext cx="1554480" cy="3108960"/>
          </a:xfrm>
          <a:prstGeom prst="rect">
            <a:avLst/>
          </a:prstGeom>
          <a:noFill/>
          <a:ln>
            <a:solidFill>
              <a:schemeClr val="accent1"/>
            </a:solidFill>
          </a:ln>
          <a:effectLst>
            <a:glow rad="63500">
              <a:schemeClr val="accent5">
                <a:satMod val="175000"/>
                <a:alpha val="40000"/>
              </a:schemeClr>
            </a:glow>
            <a:softEdge rad="127000"/>
          </a:effectLst>
          <a:scene3d>
            <a:camera prst="orthographicFront"/>
            <a:lightRig rig="threePt" dir="t"/>
          </a:scene3d>
          <a:sp3d>
            <a:bevelT/>
          </a:sp3d>
        </p:spPr>
        <p:txBody>
          <a:bodyPr wrap="square" lIns="91438" tIns="45719" rIns="91438" bIns="45719" rtlCol="0">
            <a:spAutoFit/>
          </a:bodyPr>
          <a:lstStyle/>
          <a:p>
            <a:pPr marL="109536" indent="-109536">
              <a:buFont typeface="Wingdings" panose="05000000000000000000" pitchFamily="2" charset="2"/>
              <a:buChar char="§"/>
            </a:pPr>
            <a:r>
              <a:rPr lang="en-US" sz="1500" dirty="0">
                <a:solidFill>
                  <a:schemeClr val="tx2">
                    <a:lumMod val="75000"/>
                  </a:schemeClr>
                </a:solidFill>
              </a:rPr>
              <a:t>Validate solutions with Pfizer SMEs</a:t>
            </a:r>
            <a:br>
              <a:rPr lang="en-US" sz="1500" dirty="0">
                <a:solidFill>
                  <a:schemeClr val="tx2">
                    <a:lumMod val="75000"/>
                  </a:schemeClr>
                </a:solidFill>
              </a:rPr>
            </a:br>
            <a:endParaRPr lang="en-US" sz="1500" dirty="0">
              <a:solidFill>
                <a:schemeClr val="tx2">
                  <a:lumMod val="75000"/>
                </a:schemeClr>
              </a:solidFill>
            </a:endParaRPr>
          </a:p>
          <a:p>
            <a:pPr marL="109536" indent="-109536">
              <a:buFont typeface="Wingdings" panose="05000000000000000000" pitchFamily="2" charset="2"/>
              <a:buChar char="§"/>
            </a:pPr>
            <a:r>
              <a:rPr lang="en-US" sz="1500" dirty="0" smtClean="0">
                <a:solidFill>
                  <a:schemeClr val="tx2">
                    <a:lumMod val="75000"/>
                  </a:schemeClr>
                </a:solidFill>
              </a:rPr>
              <a:t>Finalize automation       </a:t>
            </a:r>
            <a:r>
              <a:rPr lang="en-US" sz="1500" dirty="0">
                <a:solidFill>
                  <a:schemeClr val="tx2">
                    <a:lumMod val="75000"/>
                  </a:schemeClr>
                </a:solidFill>
              </a:rPr>
              <a:t>approach </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Confirm benefits &amp; costs</a:t>
            </a:r>
          </a:p>
        </p:txBody>
      </p:sp>
      <p:sp>
        <p:nvSpPr>
          <p:cNvPr id="6" name="TextBox 5"/>
          <p:cNvSpPr txBox="1"/>
          <p:nvPr/>
        </p:nvSpPr>
        <p:spPr>
          <a:xfrm>
            <a:off x="2623043" y="3265459"/>
            <a:ext cx="1554480" cy="3108960"/>
          </a:xfrm>
          <a:prstGeom prst="rect">
            <a:avLst/>
          </a:prstGeom>
          <a:noFill/>
          <a:ln>
            <a:solidFill>
              <a:schemeClr val="accent1"/>
            </a:solidFill>
          </a:ln>
          <a:effectLst>
            <a:glow rad="63500">
              <a:schemeClr val="accent5">
                <a:satMod val="175000"/>
                <a:alpha val="40000"/>
              </a:schemeClr>
            </a:glow>
            <a:softEdge rad="127000"/>
          </a:effectLst>
          <a:scene3d>
            <a:camera prst="orthographicFront"/>
            <a:lightRig rig="threePt" dir="t"/>
          </a:scene3d>
          <a:sp3d>
            <a:bevelT/>
          </a:sp3d>
        </p:spPr>
        <p:txBody>
          <a:bodyPr wrap="square" lIns="91438" tIns="45719" rIns="91438" bIns="45719" rtlCol="0">
            <a:spAutoFit/>
          </a:bodyPr>
          <a:lstStyle/>
          <a:p>
            <a:pPr marL="109536" indent="-109536">
              <a:buFont typeface="Wingdings" panose="05000000000000000000" pitchFamily="2" charset="2"/>
              <a:buChar char="§"/>
            </a:pPr>
            <a:r>
              <a:rPr lang="en-US" sz="1500" dirty="0">
                <a:solidFill>
                  <a:schemeClr val="tx2">
                    <a:lumMod val="75000"/>
                  </a:schemeClr>
                </a:solidFill>
              </a:rPr>
              <a:t>Analyze and score ideas</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Propose solutions</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Prioritize solutions based on value score</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Plot on heat map</a:t>
            </a:r>
          </a:p>
        </p:txBody>
      </p:sp>
      <p:sp>
        <p:nvSpPr>
          <p:cNvPr id="7" name="TextBox 6"/>
          <p:cNvSpPr txBox="1"/>
          <p:nvPr/>
        </p:nvSpPr>
        <p:spPr>
          <a:xfrm>
            <a:off x="8461454" y="3265457"/>
            <a:ext cx="1554480" cy="3108960"/>
          </a:xfrm>
          <a:prstGeom prst="rect">
            <a:avLst/>
          </a:prstGeom>
          <a:noFill/>
          <a:ln>
            <a:solidFill>
              <a:schemeClr val="accent1"/>
            </a:solidFill>
          </a:ln>
          <a:effectLst>
            <a:glow rad="63500">
              <a:schemeClr val="accent5">
                <a:satMod val="175000"/>
                <a:alpha val="40000"/>
              </a:schemeClr>
            </a:glow>
            <a:softEdge rad="127000"/>
          </a:effectLst>
          <a:scene3d>
            <a:camera prst="orthographicFront"/>
            <a:lightRig rig="threePt" dir="t"/>
          </a:scene3d>
          <a:sp3d>
            <a:bevelT/>
          </a:sp3d>
        </p:spPr>
        <p:txBody>
          <a:bodyPr wrap="square" lIns="91438" tIns="45719" rIns="91438" bIns="45719" rtlCol="0">
            <a:spAutoFit/>
          </a:bodyPr>
          <a:lstStyle/>
          <a:p>
            <a:pPr marL="109536" indent="-109536">
              <a:buFont typeface="Wingdings" panose="05000000000000000000" pitchFamily="2" charset="2"/>
              <a:buChar char="§"/>
            </a:pPr>
            <a:r>
              <a:rPr lang="en-US" sz="1500" dirty="0">
                <a:solidFill>
                  <a:schemeClr val="tx2">
                    <a:lumMod val="75000"/>
                  </a:schemeClr>
                </a:solidFill>
              </a:rPr>
              <a:t>Analyze information from refinement workshops</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Evaluate ROI for solutions</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Draft Assessment Report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0845" y="1101105"/>
            <a:ext cx="541913" cy="54191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4668" y="1101105"/>
            <a:ext cx="541913" cy="541913"/>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8490" y="1101105"/>
            <a:ext cx="541913" cy="54191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2313" y="1101105"/>
            <a:ext cx="541913" cy="54191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6137" y="1101105"/>
            <a:ext cx="541913" cy="541913"/>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9960" y="1101105"/>
            <a:ext cx="541913" cy="541913"/>
          </a:xfrm>
          <a:prstGeom prst="rect">
            <a:avLst/>
          </a:prstGeom>
        </p:spPr>
      </p:pic>
      <p:sp>
        <p:nvSpPr>
          <p:cNvPr id="14" name="TextBox 13"/>
          <p:cNvSpPr txBox="1"/>
          <p:nvPr/>
        </p:nvSpPr>
        <p:spPr>
          <a:xfrm>
            <a:off x="797728" y="3265459"/>
            <a:ext cx="1554480" cy="3108960"/>
          </a:xfrm>
          <a:prstGeom prst="rect">
            <a:avLst/>
          </a:prstGeom>
          <a:noFill/>
          <a:ln>
            <a:solidFill>
              <a:schemeClr val="accent1"/>
            </a:solidFill>
          </a:ln>
          <a:effectLst>
            <a:glow rad="63500">
              <a:schemeClr val="accent5">
                <a:satMod val="175000"/>
                <a:alpha val="40000"/>
              </a:schemeClr>
            </a:glow>
            <a:softEdge rad="127000"/>
          </a:effectLst>
          <a:scene3d>
            <a:camera prst="orthographicFront"/>
            <a:lightRig rig="threePt" dir="t"/>
          </a:scene3d>
          <a:sp3d>
            <a:bevelT/>
          </a:sp3d>
        </p:spPr>
        <p:txBody>
          <a:bodyPr wrap="square" lIns="91438" tIns="45719" rIns="91438" bIns="45719" rtlCol="0">
            <a:spAutoFit/>
          </a:bodyPr>
          <a:lstStyle/>
          <a:p>
            <a:pPr marL="109536" indent="-109536">
              <a:buFont typeface="Wingdings" panose="05000000000000000000" pitchFamily="2" charset="2"/>
              <a:buChar char="§"/>
            </a:pPr>
            <a:r>
              <a:rPr lang="en-US" sz="1500" dirty="0">
                <a:solidFill>
                  <a:schemeClr val="tx2">
                    <a:lumMod val="75000"/>
                  </a:schemeClr>
                </a:solidFill>
              </a:rPr>
              <a:t>Collate</a:t>
            </a:r>
          </a:p>
          <a:p>
            <a:r>
              <a:rPr lang="en-US" sz="1500" dirty="0">
                <a:solidFill>
                  <a:schemeClr val="tx2">
                    <a:lumMod val="75000"/>
                  </a:schemeClr>
                </a:solidFill>
              </a:rPr>
              <a:t> ideas from Pfizer</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Refine and analyze</a:t>
            </a:r>
          </a:p>
          <a:p>
            <a:r>
              <a:rPr lang="en-US" sz="1500" dirty="0">
                <a:solidFill>
                  <a:schemeClr val="tx2">
                    <a:lumMod val="75000"/>
                  </a:schemeClr>
                </a:solidFill>
              </a:rPr>
              <a:t>  ideas </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Categorize  based on value score</a:t>
            </a:r>
          </a:p>
        </p:txBody>
      </p:sp>
      <p:sp>
        <p:nvSpPr>
          <p:cNvPr id="15" name="TextBox 14"/>
          <p:cNvSpPr txBox="1"/>
          <p:nvPr/>
        </p:nvSpPr>
        <p:spPr>
          <a:xfrm>
            <a:off x="10283307" y="3265459"/>
            <a:ext cx="1554480" cy="3108960"/>
          </a:xfrm>
          <a:prstGeom prst="rect">
            <a:avLst/>
          </a:prstGeom>
          <a:noFill/>
          <a:ln>
            <a:solidFill>
              <a:schemeClr val="accent1"/>
            </a:solidFill>
          </a:ln>
          <a:effectLst>
            <a:glow rad="63500">
              <a:schemeClr val="accent5">
                <a:satMod val="175000"/>
                <a:alpha val="40000"/>
              </a:schemeClr>
            </a:glow>
            <a:softEdge rad="127000"/>
          </a:effectLst>
          <a:scene3d>
            <a:camera prst="orthographicFront"/>
            <a:lightRig rig="threePt" dir="t"/>
          </a:scene3d>
          <a:sp3d>
            <a:bevelT/>
          </a:sp3d>
        </p:spPr>
        <p:txBody>
          <a:bodyPr wrap="square" lIns="91438" tIns="45719" rIns="91438" bIns="45719" rtlCol="0">
            <a:spAutoFit/>
          </a:bodyPr>
          <a:lstStyle/>
          <a:p>
            <a:pPr marL="109536" indent="-109536">
              <a:buFont typeface="Wingdings" panose="05000000000000000000" pitchFamily="2" charset="2"/>
              <a:buChar char="§"/>
            </a:pPr>
            <a:r>
              <a:rPr lang="en-US" sz="1500" dirty="0">
                <a:solidFill>
                  <a:schemeClr val="tx2">
                    <a:lumMod val="75000"/>
                  </a:schemeClr>
                </a:solidFill>
              </a:rPr>
              <a:t>Propose Solutions</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Heat map</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Roadmap</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Governance Proposal</a:t>
            </a:r>
          </a:p>
        </p:txBody>
      </p:sp>
      <p:sp>
        <p:nvSpPr>
          <p:cNvPr id="16" name="Rectangle 15"/>
          <p:cNvSpPr/>
          <p:nvPr/>
        </p:nvSpPr>
        <p:spPr>
          <a:xfrm>
            <a:off x="4448357" y="3265459"/>
            <a:ext cx="1554480" cy="3108960"/>
          </a:xfrm>
          <a:prstGeom prst="rect">
            <a:avLst/>
          </a:prstGeom>
          <a:noFill/>
          <a:ln>
            <a:solidFill>
              <a:schemeClr val="accent1"/>
            </a:solidFill>
          </a:ln>
          <a:effectLst>
            <a:glow rad="63500">
              <a:schemeClr val="accent5">
                <a:satMod val="175000"/>
                <a:alpha val="40000"/>
              </a:schemeClr>
            </a:glow>
            <a:softEdge rad="127000"/>
          </a:effectLst>
          <a:scene3d>
            <a:camera prst="orthographicFront"/>
            <a:lightRig rig="threePt" dir="t"/>
          </a:scene3d>
          <a:sp3d>
            <a:bevelT/>
          </a:sp3d>
        </p:spPr>
        <p:txBody>
          <a:bodyPr wrap="square" lIns="91438" tIns="45719" rIns="91438" bIns="45719">
            <a:spAutoFit/>
          </a:bodyPr>
          <a:lstStyle/>
          <a:p>
            <a:pPr marL="109536" indent="-109536">
              <a:buFont typeface="Wingdings" panose="05000000000000000000" pitchFamily="2" charset="2"/>
              <a:buChar char="§"/>
            </a:pPr>
            <a:r>
              <a:rPr lang="en-US" sz="1500" dirty="0">
                <a:solidFill>
                  <a:schemeClr val="tx2">
                    <a:lumMod val="75000"/>
                  </a:schemeClr>
                </a:solidFill>
              </a:rPr>
              <a:t>Review holistically</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Identify parameters for ROI calculation</a:t>
            </a:r>
          </a:p>
          <a:p>
            <a:pPr marL="109536" indent="-109536">
              <a:buFont typeface="Wingdings" panose="05000000000000000000" pitchFamily="2" charset="2"/>
              <a:buChar char="§"/>
            </a:pPr>
            <a:endParaRPr lang="en-US" sz="1500" dirty="0">
              <a:solidFill>
                <a:schemeClr val="tx2">
                  <a:lumMod val="75000"/>
                </a:schemeClr>
              </a:solidFill>
            </a:endParaRPr>
          </a:p>
          <a:p>
            <a:pPr marL="109536" indent="-109536">
              <a:buFont typeface="Wingdings" panose="05000000000000000000" pitchFamily="2" charset="2"/>
              <a:buChar char="§"/>
            </a:pPr>
            <a:r>
              <a:rPr lang="en-US" sz="1500" dirty="0">
                <a:solidFill>
                  <a:schemeClr val="tx2">
                    <a:lumMod val="75000"/>
                  </a:schemeClr>
                </a:solidFill>
              </a:rPr>
              <a:t>Further prioritize</a:t>
            </a:r>
          </a:p>
          <a:p>
            <a:r>
              <a:rPr lang="en-US" sz="1500" dirty="0">
                <a:solidFill>
                  <a:schemeClr val="tx2">
                    <a:lumMod val="75000"/>
                  </a:schemeClr>
                </a:solidFill>
              </a:rPr>
              <a:t>   solutions</a:t>
            </a:r>
          </a:p>
        </p:txBody>
      </p:sp>
      <p:sp>
        <p:nvSpPr>
          <p:cNvPr id="17" name="Right Arrow 16"/>
          <p:cNvSpPr/>
          <p:nvPr/>
        </p:nvSpPr>
        <p:spPr>
          <a:xfrm>
            <a:off x="735726" y="1303565"/>
            <a:ext cx="11456023" cy="1807895"/>
          </a:xfrm>
          <a:prstGeom prst="rightArrow">
            <a:avLst/>
          </a:prstGeom>
          <a:solidFill>
            <a:schemeClr val="bg1">
              <a:lumMod val="95000"/>
            </a:schemeClr>
          </a:solidFill>
          <a:ln>
            <a:noFill/>
          </a:ln>
          <a:effectLst>
            <a:glow rad="63500">
              <a:schemeClr val="accent5">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500" dirty="0">
              <a:solidFill>
                <a:schemeClr val="tx1">
                  <a:lumMod val="75000"/>
                  <a:lumOff val="25000"/>
                </a:schemeClr>
              </a:solidFill>
            </a:endParaRPr>
          </a:p>
        </p:txBody>
      </p:sp>
      <p:sp>
        <p:nvSpPr>
          <p:cNvPr id="18" name="TextBox 17"/>
          <p:cNvSpPr txBox="1"/>
          <p:nvPr/>
        </p:nvSpPr>
        <p:spPr>
          <a:xfrm>
            <a:off x="820754" y="1794468"/>
            <a:ext cx="1339701" cy="830997"/>
          </a:xfrm>
          <a:prstGeom prst="rect">
            <a:avLst/>
          </a:prstGeom>
          <a:noFill/>
        </p:spPr>
        <p:txBody>
          <a:bodyPr wrap="square" lIns="91438" tIns="45719" rIns="91438" bIns="45719" rtlCol="0">
            <a:spAutoFit/>
          </a:bodyPr>
          <a:lstStyle/>
          <a:p>
            <a:pPr algn="ctr"/>
            <a:r>
              <a:rPr lang="en-US" sz="1600" dirty="0">
                <a:solidFill>
                  <a:schemeClr val="tx2">
                    <a:lumMod val="75000"/>
                  </a:schemeClr>
                </a:solidFill>
              </a:rPr>
              <a:t>IDEATION WORKSHOPS</a:t>
            </a:r>
          </a:p>
          <a:p>
            <a:pPr algn="ctr"/>
            <a:r>
              <a:rPr lang="en-US" sz="1600" dirty="0">
                <a:solidFill>
                  <a:schemeClr val="tx2">
                    <a:lumMod val="75000"/>
                  </a:schemeClr>
                </a:solidFill>
              </a:rPr>
              <a:t>Week </a:t>
            </a:r>
            <a:r>
              <a:rPr lang="en-US" sz="1600" dirty="0" smtClean="0">
                <a:solidFill>
                  <a:schemeClr val="tx2">
                    <a:lumMod val="75000"/>
                  </a:schemeClr>
                </a:solidFill>
              </a:rPr>
              <a:t>1-2</a:t>
            </a:r>
            <a:endParaRPr lang="en-US" sz="1600" dirty="0">
              <a:solidFill>
                <a:schemeClr val="tx2">
                  <a:lumMod val="75000"/>
                </a:schemeClr>
              </a:solidFill>
            </a:endParaRPr>
          </a:p>
        </p:txBody>
      </p:sp>
      <p:sp>
        <p:nvSpPr>
          <p:cNvPr id="19" name="TextBox 18"/>
          <p:cNvSpPr txBox="1"/>
          <p:nvPr/>
        </p:nvSpPr>
        <p:spPr>
          <a:xfrm>
            <a:off x="2667613" y="1772535"/>
            <a:ext cx="1288751" cy="830997"/>
          </a:xfrm>
          <a:prstGeom prst="rect">
            <a:avLst/>
          </a:prstGeom>
          <a:noFill/>
        </p:spPr>
        <p:txBody>
          <a:bodyPr wrap="none" lIns="91438" tIns="45719" rIns="91438" bIns="45719" rtlCol="0">
            <a:spAutoFit/>
          </a:bodyPr>
          <a:lstStyle/>
          <a:p>
            <a:pPr algn="ctr"/>
            <a:r>
              <a:rPr lang="en-US" sz="1600" dirty="0">
                <a:solidFill>
                  <a:schemeClr val="tx2">
                    <a:lumMod val="75000"/>
                  </a:schemeClr>
                </a:solidFill>
              </a:rPr>
              <a:t>IDEA </a:t>
            </a:r>
          </a:p>
          <a:p>
            <a:pPr algn="ctr"/>
            <a:r>
              <a:rPr lang="en-US" sz="1600" dirty="0">
                <a:solidFill>
                  <a:schemeClr val="tx2">
                    <a:lumMod val="75000"/>
                  </a:schemeClr>
                </a:solidFill>
              </a:rPr>
              <a:t>ASSESSMENT</a:t>
            </a:r>
          </a:p>
          <a:p>
            <a:pPr algn="ctr"/>
            <a:r>
              <a:rPr lang="en-US" sz="1600" dirty="0">
                <a:solidFill>
                  <a:schemeClr val="tx2">
                    <a:lumMod val="75000"/>
                  </a:schemeClr>
                </a:solidFill>
              </a:rPr>
              <a:t>Week 3</a:t>
            </a:r>
          </a:p>
        </p:txBody>
      </p:sp>
      <p:sp>
        <p:nvSpPr>
          <p:cNvPr id="20" name="TextBox 19"/>
          <p:cNvSpPr txBox="1"/>
          <p:nvPr/>
        </p:nvSpPr>
        <p:spPr>
          <a:xfrm>
            <a:off x="4530832" y="1796907"/>
            <a:ext cx="1106635" cy="830997"/>
          </a:xfrm>
          <a:prstGeom prst="rect">
            <a:avLst/>
          </a:prstGeom>
          <a:noFill/>
        </p:spPr>
        <p:txBody>
          <a:bodyPr wrap="square" lIns="91438" tIns="45719" rIns="91438" bIns="45719" rtlCol="0">
            <a:spAutoFit/>
          </a:bodyPr>
          <a:lstStyle/>
          <a:p>
            <a:pPr algn="ctr"/>
            <a:r>
              <a:rPr lang="en-US" sz="1600" dirty="0">
                <a:solidFill>
                  <a:schemeClr val="tx2">
                    <a:lumMod val="75000"/>
                  </a:schemeClr>
                </a:solidFill>
              </a:rPr>
              <a:t>INITIAL</a:t>
            </a:r>
          </a:p>
          <a:p>
            <a:pPr algn="ctr"/>
            <a:r>
              <a:rPr lang="en-US" sz="1600" dirty="0">
                <a:solidFill>
                  <a:schemeClr val="tx2">
                    <a:lumMod val="75000"/>
                  </a:schemeClr>
                </a:solidFill>
              </a:rPr>
              <a:t>RANKING</a:t>
            </a:r>
          </a:p>
          <a:p>
            <a:pPr algn="ctr"/>
            <a:r>
              <a:rPr lang="en-US" sz="1600" dirty="0">
                <a:solidFill>
                  <a:schemeClr val="tx2">
                    <a:lumMod val="75000"/>
                  </a:schemeClr>
                </a:solidFill>
              </a:rPr>
              <a:t>Week </a:t>
            </a:r>
            <a:r>
              <a:rPr lang="en-US" sz="1600" dirty="0" smtClean="0">
                <a:solidFill>
                  <a:schemeClr val="tx2">
                    <a:lumMod val="75000"/>
                  </a:schemeClr>
                </a:solidFill>
              </a:rPr>
              <a:t>4-5</a:t>
            </a:r>
            <a:endParaRPr lang="en-US" sz="1600" dirty="0">
              <a:solidFill>
                <a:schemeClr val="tx2">
                  <a:lumMod val="75000"/>
                </a:schemeClr>
              </a:solidFill>
            </a:endParaRPr>
          </a:p>
        </p:txBody>
      </p:sp>
      <p:sp>
        <p:nvSpPr>
          <p:cNvPr id="21" name="TextBox 20"/>
          <p:cNvSpPr txBox="1"/>
          <p:nvPr/>
        </p:nvSpPr>
        <p:spPr>
          <a:xfrm>
            <a:off x="5874601" y="1772535"/>
            <a:ext cx="2421092" cy="830997"/>
          </a:xfrm>
          <a:prstGeom prst="rect">
            <a:avLst/>
          </a:prstGeom>
          <a:noFill/>
        </p:spPr>
        <p:txBody>
          <a:bodyPr wrap="square" lIns="91438" tIns="45719" rIns="91438" bIns="45719" rtlCol="0">
            <a:spAutoFit/>
          </a:bodyPr>
          <a:lstStyle/>
          <a:p>
            <a:pPr algn="ctr"/>
            <a:r>
              <a:rPr lang="en-US" sz="1600" dirty="0">
                <a:solidFill>
                  <a:schemeClr val="tx2">
                    <a:lumMod val="75000"/>
                  </a:schemeClr>
                </a:solidFill>
              </a:rPr>
              <a:t>REFINEMENT AND PRIORIZATION</a:t>
            </a:r>
          </a:p>
          <a:p>
            <a:pPr algn="ctr"/>
            <a:r>
              <a:rPr lang="en-US" sz="1600" dirty="0">
                <a:solidFill>
                  <a:schemeClr val="tx2">
                    <a:lumMod val="75000"/>
                  </a:schemeClr>
                </a:solidFill>
              </a:rPr>
              <a:t>Week </a:t>
            </a:r>
            <a:r>
              <a:rPr lang="en-US" sz="1600" dirty="0" smtClean="0">
                <a:solidFill>
                  <a:schemeClr val="tx2">
                    <a:lumMod val="75000"/>
                  </a:schemeClr>
                </a:solidFill>
              </a:rPr>
              <a:t>6-7</a:t>
            </a:r>
            <a:endParaRPr lang="en-US" sz="1600" dirty="0">
              <a:solidFill>
                <a:schemeClr val="tx2">
                  <a:lumMod val="75000"/>
                </a:schemeClr>
              </a:solidFill>
            </a:endParaRPr>
          </a:p>
        </p:txBody>
      </p:sp>
      <p:sp>
        <p:nvSpPr>
          <p:cNvPr id="22" name="TextBox 21"/>
          <p:cNvSpPr txBox="1"/>
          <p:nvPr/>
        </p:nvSpPr>
        <p:spPr>
          <a:xfrm>
            <a:off x="8295692" y="1808096"/>
            <a:ext cx="1412845" cy="830997"/>
          </a:xfrm>
          <a:prstGeom prst="rect">
            <a:avLst/>
          </a:prstGeom>
          <a:noFill/>
        </p:spPr>
        <p:txBody>
          <a:bodyPr wrap="square" lIns="91438" tIns="45719" rIns="91438" bIns="45719" rtlCol="0">
            <a:spAutoFit/>
          </a:bodyPr>
          <a:lstStyle/>
          <a:p>
            <a:pPr algn="ctr"/>
            <a:r>
              <a:rPr lang="en-US" sz="1600" dirty="0">
                <a:solidFill>
                  <a:schemeClr val="tx2">
                    <a:lumMod val="75000"/>
                  </a:schemeClr>
                </a:solidFill>
              </a:rPr>
              <a:t>ROI </a:t>
            </a:r>
          </a:p>
          <a:p>
            <a:pPr algn="ctr"/>
            <a:r>
              <a:rPr lang="en-US" sz="1600" dirty="0">
                <a:solidFill>
                  <a:schemeClr val="tx2">
                    <a:lumMod val="75000"/>
                  </a:schemeClr>
                </a:solidFill>
              </a:rPr>
              <a:t>ASSESSMENT</a:t>
            </a:r>
          </a:p>
          <a:p>
            <a:pPr algn="ctr"/>
            <a:r>
              <a:rPr lang="en-US" sz="1600" dirty="0">
                <a:solidFill>
                  <a:schemeClr val="tx2">
                    <a:lumMod val="75000"/>
                  </a:schemeClr>
                </a:solidFill>
              </a:rPr>
              <a:t>Week </a:t>
            </a:r>
            <a:r>
              <a:rPr lang="en-US" sz="1600" dirty="0" smtClean="0">
                <a:solidFill>
                  <a:schemeClr val="tx2">
                    <a:lumMod val="75000"/>
                  </a:schemeClr>
                </a:solidFill>
              </a:rPr>
              <a:t>8-10</a:t>
            </a:r>
            <a:endParaRPr lang="en-US" sz="1600" dirty="0">
              <a:solidFill>
                <a:schemeClr val="tx2">
                  <a:lumMod val="75000"/>
                </a:schemeClr>
              </a:solidFill>
            </a:endParaRPr>
          </a:p>
        </p:txBody>
      </p:sp>
      <p:sp>
        <p:nvSpPr>
          <p:cNvPr id="23" name="TextBox 22"/>
          <p:cNvSpPr txBox="1"/>
          <p:nvPr/>
        </p:nvSpPr>
        <p:spPr>
          <a:xfrm>
            <a:off x="10077038" y="1931207"/>
            <a:ext cx="1609049" cy="584775"/>
          </a:xfrm>
          <a:prstGeom prst="rect">
            <a:avLst/>
          </a:prstGeom>
          <a:noFill/>
        </p:spPr>
        <p:txBody>
          <a:bodyPr wrap="square" lIns="91438" tIns="45719" rIns="91438" bIns="45719" rtlCol="0">
            <a:spAutoFit/>
          </a:bodyPr>
          <a:lstStyle/>
          <a:p>
            <a:pPr algn="ctr"/>
            <a:r>
              <a:rPr lang="en-US" sz="1600" dirty="0">
                <a:solidFill>
                  <a:schemeClr val="tx2">
                    <a:lumMod val="75000"/>
                  </a:schemeClr>
                </a:solidFill>
              </a:rPr>
              <a:t>FINAL REPORT</a:t>
            </a:r>
          </a:p>
          <a:p>
            <a:pPr algn="ctr"/>
            <a:r>
              <a:rPr lang="en-US" sz="1600" dirty="0">
                <a:solidFill>
                  <a:schemeClr val="tx2">
                    <a:lumMod val="75000"/>
                  </a:schemeClr>
                </a:solidFill>
              </a:rPr>
              <a:t>Week </a:t>
            </a:r>
            <a:r>
              <a:rPr lang="en-US" sz="1600" dirty="0" smtClean="0">
                <a:solidFill>
                  <a:schemeClr val="tx2">
                    <a:lumMod val="75000"/>
                  </a:schemeClr>
                </a:solidFill>
              </a:rPr>
              <a:t>11-12</a:t>
            </a:r>
            <a:endParaRPr lang="en-US" sz="1600" dirty="0">
              <a:solidFill>
                <a:schemeClr val="tx2">
                  <a:lumMod val="75000"/>
                </a:schemeClr>
              </a:solidFill>
            </a:endParaRPr>
          </a:p>
        </p:txBody>
      </p:sp>
      <p:sp>
        <p:nvSpPr>
          <p:cNvPr id="3" name="Rectangle 2"/>
          <p:cNvSpPr/>
          <p:nvPr/>
        </p:nvSpPr>
        <p:spPr>
          <a:xfrm>
            <a:off x="50019" y="840887"/>
            <a:ext cx="305455" cy="5576552"/>
          </a:xfrm>
          <a:prstGeom prst="rect">
            <a:avLst/>
          </a:prstGeom>
          <a:ln/>
          <a:scene3d>
            <a:camera prst="isometricOffAxis1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wordArtVert" lIns="91438" tIns="45719" rIns="91438" bIns="45719" rtlCol="0" anchor="ctr"/>
          <a:lstStyle/>
          <a:p>
            <a:r>
              <a:rPr lang="en-US" b="1" dirty="0" smtClean="0">
                <a:solidFill>
                  <a:schemeClr val="bg1"/>
                </a:solidFill>
              </a:rPr>
              <a:t>KICK OFF MEETING</a:t>
            </a:r>
            <a:endParaRPr lang="en-US" b="1" dirty="0">
              <a:solidFill>
                <a:schemeClr val="bg1"/>
              </a:solidFill>
            </a:endParaRPr>
          </a:p>
        </p:txBody>
      </p:sp>
      <p:sp>
        <p:nvSpPr>
          <p:cNvPr id="26" name="Title 2"/>
          <p:cNvSpPr>
            <a:spLocks noGrp="1"/>
          </p:cNvSpPr>
          <p:nvPr>
            <p:ph type="title"/>
          </p:nvPr>
        </p:nvSpPr>
        <p:spPr>
          <a:xfrm>
            <a:off x="0" y="1"/>
            <a:ext cx="12192000" cy="703388"/>
          </a:xfrm>
          <a:noFill/>
        </p:spPr>
        <p:txBody>
          <a:bodyPr/>
          <a:lstStyle/>
          <a:p>
            <a:r>
              <a:rPr lang="en-US" dirty="0" smtClean="0"/>
              <a:t>TCS Consultancy Framework</a:t>
            </a:r>
            <a:endParaRPr lang="en-US" dirty="0"/>
          </a:p>
        </p:txBody>
      </p:sp>
    </p:spTree>
    <p:extLst>
      <p:ext uri="{BB962C8B-B14F-4D97-AF65-F5344CB8AC3E}">
        <p14:creationId xmlns:p14="http://schemas.microsoft.com/office/powerpoint/2010/main" val="2560148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73" name="Title 2"/>
          <p:cNvSpPr>
            <a:spLocks noGrp="1"/>
          </p:cNvSpPr>
          <p:nvPr>
            <p:ph type="title"/>
          </p:nvPr>
        </p:nvSpPr>
        <p:spPr>
          <a:xfrm>
            <a:off x="0" y="1"/>
            <a:ext cx="12192000" cy="703388"/>
          </a:xfrm>
          <a:noFill/>
        </p:spPr>
        <p:txBody>
          <a:bodyPr/>
          <a:lstStyle/>
          <a:p>
            <a:r>
              <a:rPr lang="en-US" dirty="0" smtClean="0"/>
              <a:t>TCS SPA – Automation Landscape</a:t>
            </a:r>
            <a:endParaRPr lang="en-US" dirty="0"/>
          </a:p>
        </p:txBody>
      </p:sp>
      <p:grpSp>
        <p:nvGrpSpPr>
          <p:cNvPr id="13" name="Group 12"/>
          <p:cNvGrpSpPr/>
          <p:nvPr/>
        </p:nvGrpSpPr>
        <p:grpSpPr>
          <a:xfrm>
            <a:off x="-85305" y="924451"/>
            <a:ext cx="9893002" cy="5597283"/>
            <a:chOff x="83511" y="924451"/>
            <a:chExt cx="9893002" cy="5597283"/>
          </a:xfrm>
        </p:grpSpPr>
        <p:grpSp>
          <p:nvGrpSpPr>
            <p:cNvPr id="6" name="Group 5"/>
            <p:cNvGrpSpPr/>
            <p:nvPr/>
          </p:nvGrpSpPr>
          <p:grpSpPr>
            <a:xfrm>
              <a:off x="83511" y="924451"/>
              <a:ext cx="9893002" cy="5597283"/>
              <a:chOff x="834151" y="992691"/>
              <a:chExt cx="10569163" cy="5597283"/>
            </a:xfrm>
          </p:grpSpPr>
          <p:sp>
            <p:nvSpPr>
              <p:cNvPr id="21" name="TextBox 20"/>
              <p:cNvSpPr txBox="1"/>
              <p:nvPr/>
            </p:nvSpPr>
            <p:spPr>
              <a:xfrm>
                <a:off x="4344106" y="6220642"/>
                <a:ext cx="2705079" cy="369332"/>
              </a:xfrm>
              <a:prstGeom prst="rect">
                <a:avLst/>
              </a:prstGeom>
              <a:noFill/>
            </p:spPr>
            <p:txBody>
              <a:bodyPr wrap="square" rtlCol="0">
                <a:spAutoFit/>
              </a:bodyPr>
              <a:lstStyle/>
              <a:p>
                <a:r>
                  <a:rPr lang="en-US" b="1" dirty="0"/>
                  <a:t>Implementation Time</a:t>
                </a:r>
                <a:endParaRPr lang="en-US" b="1" dirty="0">
                  <a:solidFill>
                    <a:schemeClr val="tx1">
                      <a:lumMod val="65000"/>
                      <a:lumOff val="35000"/>
                    </a:schemeClr>
                  </a:solidFill>
                </a:endParaRPr>
              </a:p>
            </p:txBody>
          </p:sp>
          <p:cxnSp>
            <p:nvCxnSpPr>
              <p:cNvPr id="22" name="Straight Connector 21"/>
              <p:cNvCxnSpPr/>
              <p:nvPr/>
            </p:nvCxnSpPr>
            <p:spPr>
              <a:xfrm>
                <a:off x="1250068" y="3640052"/>
                <a:ext cx="9760934" cy="0"/>
              </a:xfrm>
              <a:prstGeom prst="line">
                <a:avLst/>
              </a:prstGeom>
              <a:ln w="25400">
                <a:solidFill>
                  <a:srgbClr val="0063BE"/>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52145" y="1112496"/>
                <a:ext cx="0" cy="5131803"/>
              </a:xfrm>
              <a:prstGeom prst="line">
                <a:avLst/>
              </a:prstGeom>
              <a:ln w="25400">
                <a:solidFill>
                  <a:srgbClr val="0063BE"/>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55085" y="1083413"/>
                <a:ext cx="0" cy="5137229"/>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8" idx="0"/>
              </p:cNvCxnSpPr>
              <p:nvPr/>
            </p:nvCxnSpPr>
            <p:spPr>
              <a:xfrm flipV="1">
                <a:off x="1264146" y="6189123"/>
                <a:ext cx="9579444" cy="1304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132287" y="3667566"/>
                <a:ext cx="2302208" cy="369332"/>
              </a:xfrm>
              <a:prstGeom prst="rect">
                <a:avLst/>
              </a:prstGeom>
              <a:noFill/>
            </p:spPr>
            <p:txBody>
              <a:bodyPr wrap="square" rtlCol="0">
                <a:spAutoFit/>
              </a:bodyPr>
              <a:lstStyle/>
              <a:p>
                <a:pPr algn="ctr"/>
                <a:r>
                  <a:rPr lang="en-US" b="1" dirty="0"/>
                  <a:t>Business Impact</a:t>
                </a:r>
                <a:endParaRPr lang="en-US" b="1" dirty="0">
                  <a:solidFill>
                    <a:schemeClr val="tx1">
                      <a:lumMod val="65000"/>
                      <a:lumOff val="35000"/>
                    </a:schemeClr>
                  </a:solidFill>
                </a:endParaRPr>
              </a:p>
            </p:txBody>
          </p:sp>
          <p:sp>
            <p:nvSpPr>
              <p:cNvPr id="28" name="TextBox 27"/>
              <p:cNvSpPr txBox="1"/>
              <p:nvPr/>
            </p:nvSpPr>
            <p:spPr>
              <a:xfrm>
                <a:off x="10283865" y="6189123"/>
                <a:ext cx="1119449" cy="400110"/>
              </a:xfrm>
              <a:prstGeom prst="rect">
                <a:avLst/>
              </a:prstGeom>
              <a:noFill/>
            </p:spPr>
            <p:txBody>
              <a:bodyPr wrap="square" rtlCol="0">
                <a:spAutoFit/>
              </a:bodyPr>
              <a:lstStyle/>
              <a:p>
                <a:r>
                  <a:rPr lang="en-US" sz="2000" dirty="0">
                    <a:solidFill>
                      <a:srgbClr val="0063BE"/>
                    </a:solidFill>
                  </a:rPr>
                  <a:t>High</a:t>
                </a:r>
              </a:p>
            </p:txBody>
          </p:sp>
          <p:sp>
            <p:nvSpPr>
              <p:cNvPr id="29" name="TextBox 28"/>
              <p:cNvSpPr txBox="1"/>
              <p:nvPr/>
            </p:nvSpPr>
            <p:spPr>
              <a:xfrm rot="16200000">
                <a:off x="595900" y="1368994"/>
                <a:ext cx="936379" cy="400110"/>
              </a:xfrm>
              <a:prstGeom prst="rect">
                <a:avLst/>
              </a:prstGeom>
              <a:noFill/>
            </p:spPr>
            <p:txBody>
              <a:bodyPr wrap="square" rtlCol="0">
                <a:spAutoFit/>
              </a:bodyPr>
              <a:lstStyle/>
              <a:p>
                <a:r>
                  <a:rPr lang="en-US" sz="2000" dirty="0">
                    <a:solidFill>
                      <a:srgbClr val="0063BE"/>
                    </a:solidFill>
                  </a:rPr>
                  <a:t>High</a:t>
                </a:r>
              </a:p>
            </p:txBody>
          </p:sp>
          <p:sp>
            <p:nvSpPr>
              <p:cNvPr id="30" name="TextBox 29"/>
              <p:cNvSpPr txBox="1"/>
              <p:nvPr/>
            </p:nvSpPr>
            <p:spPr>
              <a:xfrm>
                <a:off x="5664646" y="2003137"/>
                <a:ext cx="1216671" cy="769441"/>
              </a:xfrm>
              <a:prstGeom prst="rect">
                <a:avLst/>
              </a:prstGeom>
              <a:noFill/>
            </p:spPr>
            <p:txBody>
              <a:bodyPr wrap="square" rtlCol="0">
                <a:spAutoFit/>
              </a:bodyPr>
              <a:lstStyle/>
              <a:p>
                <a:pPr algn="ctr"/>
                <a:r>
                  <a:rPr lang="en-US" sz="1100" b="1" dirty="0">
                    <a:solidFill>
                      <a:srgbClr val="55A51C"/>
                    </a:solidFill>
                  </a:rPr>
                  <a:t>Standards &amp; Metadata Management</a:t>
                </a:r>
              </a:p>
              <a:p>
                <a:pPr algn="ctr"/>
                <a:r>
                  <a:rPr lang="en-US" sz="1100" b="1" dirty="0">
                    <a:solidFill>
                      <a:srgbClr val="55A51C"/>
                    </a:solidFill>
                  </a:rPr>
                  <a:t>System</a:t>
                </a:r>
              </a:p>
            </p:txBody>
          </p:sp>
          <p:sp>
            <p:nvSpPr>
              <p:cNvPr id="31" name="TextBox 30"/>
              <p:cNvSpPr txBox="1"/>
              <p:nvPr/>
            </p:nvSpPr>
            <p:spPr>
              <a:xfrm>
                <a:off x="2880325" y="2967061"/>
                <a:ext cx="1002009" cy="600164"/>
              </a:xfrm>
              <a:prstGeom prst="rect">
                <a:avLst/>
              </a:prstGeom>
              <a:noFill/>
            </p:spPr>
            <p:txBody>
              <a:bodyPr wrap="square" rtlCol="0">
                <a:spAutoFit/>
              </a:bodyPr>
              <a:lstStyle/>
              <a:p>
                <a:pPr algn="ctr"/>
                <a:r>
                  <a:rPr lang="en-US" sz="1100" b="1" dirty="0">
                    <a:solidFill>
                      <a:srgbClr val="55A51C"/>
                    </a:solidFill>
                  </a:rPr>
                  <a:t>Resource Forecasting &amp; Utilization</a:t>
                </a:r>
              </a:p>
            </p:txBody>
          </p:sp>
          <p:pic>
            <p:nvPicPr>
              <p:cNvPr id="32"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61895" y="2779288"/>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366226" y="5670848"/>
                <a:ext cx="810969" cy="430887"/>
              </a:xfrm>
              <a:prstGeom prst="rect">
                <a:avLst/>
              </a:prstGeom>
              <a:noFill/>
            </p:spPr>
            <p:txBody>
              <a:bodyPr wrap="square" rtlCol="0">
                <a:spAutoFit/>
              </a:bodyPr>
              <a:lstStyle/>
              <a:p>
                <a:pPr algn="ctr"/>
                <a:r>
                  <a:rPr lang="en-US" sz="1100" b="1" dirty="0">
                    <a:solidFill>
                      <a:srgbClr val="55A51C"/>
                    </a:solidFill>
                  </a:rPr>
                  <a:t>SAS Log Parsing</a:t>
                </a:r>
              </a:p>
            </p:txBody>
          </p:sp>
          <p:pic>
            <p:nvPicPr>
              <p:cNvPr id="34"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87152" y="5466304"/>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7536163" y="3924422"/>
                <a:ext cx="1112869" cy="430887"/>
              </a:xfrm>
              <a:prstGeom prst="rect">
                <a:avLst/>
              </a:prstGeom>
              <a:noFill/>
            </p:spPr>
            <p:txBody>
              <a:bodyPr wrap="square" rtlCol="0">
                <a:spAutoFit/>
              </a:bodyPr>
              <a:lstStyle/>
              <a:p>
                <a:pPr algn="ctr"/>
                <a:r>
                  <a:rPr lang="en-US" sz="1100" b="1" dirty="0">
                    <a:solidFill>
                      <a:srgbClr val="0063BE"/>
                    </a:solidFill>
                  </a:rPr>
                  <a:t>Mock Shell Creation</a:t>
                </a:r>
              </a:p>
            </p:txBody>
          </p:sp>
          <p:pic>
            <p:nvPicPr>
              <p:cNvPr id="36"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35983" y="3700605"/>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4376842" y="2660480"/>
                <a:ext cx="1195627" cy="600164"/>
              </a:xfrm>
              <a:prstGeom prst="rect">
                <a:avLst/>
              </a:prstGeom>
              <a:noFill/>
            </p:spPr>
            <p:txBody>
              <a:bodyPr wrap="square" rtlCol="0">
                <a:spAutoFit/>
              </a:bodyPr>
              <a:lstStyle>
                <a:defPPr>
                  <a:defRPr lang="en-US"/>
                </a:defPPr>
                <a:lvl1pPr algn="ctr">
                  <a:defRPr sz="1100" b="1">
                    <a:solidFill>
                      <a:srgbClr val="55A51C"/>
                    </a:solidFill>
                  </a:defRPr>
                </a:lvl1pPr>
              </a:lstStyle>
              <a:p>
                <a:r>
                  <a:rPr lang="en-US" dirty="0"/>
                  <a:t>Data Anonymization/ Policy 70</a:t>
                </a:r>
              </a:p>
            </p:txBody>
          </p:sp>
          <p:pic>
            <p:nvPicPr>
              <p:cNvPr id="38"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25638" y="2453938"/>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596186" y="4939779"/>
                <a:ext cx="797377" cy="600164"/>
              </a:xfrm>
              <a:prstGeom prst="rect">
                <a:avLst/>
              </a:prstGeom>
              <a:noFill/>
            </p:spPr>
            <p:txBody>
              <a:bodyPr wrap="square" rtlCol="0">
                <a:spAutoFit/>
              </a:bodyPr>
              <a:lstStyle/>
              <a:p>
                <a:pPr algn="ctr"/>
                <a:r>
                  <a:rPr lang="en-US" sz="1100" b="1" dirty="0">
                    <a:solidFill>
                      <a:schemeClr val="accent2"/>
                    </a:solidFill>
                  </a:rPr>
                  <a:t>Patient Profile Listing</a:t>
                </a:r>
              </a:p>
            </p:txBody>
          </p:sp>
          <p:pic>
            <p:nvPicPr>
              <p:cNvPr id="40"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84999" y="4772964"/>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2534091" y="3920640"/>
                <a:ext cx="1024647" cy="430887"/>
              </a:xfrm>
              <a:prstGeom prst="rect">
                <a:avLst/>
              </a:prstGeom>
              <a:noFill/>
            </p:spPr>
            <p:txBody>
              <a:bodyPr wrap="square" rtlCol="0">
                <a:spAutoFit/>
              </a:bodyPr>
              <a:lstStyle/>
              <a:p>
                <a:pPr algn="ctr"/>
                <a:r>
                  <a:rPr lang="en-US" sz="1100" b="1" dirty="0">
                    <a:solidFill>
                      <a:schemeClr val="accent2"/>
                    </a:solidFill>
                  </a:rPr>
                  <a:t>SDTM Annotation</a:t>
                </a:r>
              </a:p>
            </p:txBody>
          </p:sp>
          <p:pic>
            <p:nvPicPr>
              <p:cNvPr id="42"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04995" y="3715632"/>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341526" y="3125757"/>
                <a:ext cx="1229940" cy="430887"/>
              </a:xfrm>
              <a:prstGeom prst="rect">
                <a:avLst/>
              </a:prstGeom>
              <a:noFill/>
            </p:spPr>
            <p:txBody>
              <a:bodyPr wrap="square" rtlCol="0">
                <a:spAutoFit/>
              </a:bodyPr>
              <a:lstStyle/>
              <a:p>
                <a:pPr algn="ctr"/>
                <a:r>
                  <a:rPr lang="en-US" sz="1100" b="1" dirty="0" err="1" smtClean="0">
                    <a:solidFill>
                      <a:srgbClr val="55A51C"/>
                    </a:solidFill>
                  </a:rPr>
                  <a:t>AutoNarrative</a:t>
                </a:r>
                <a:r>
                  <a:rPr lang="en-US" sz="1100" b="1" dirty="0" smtClean="0">
                    <a:solidFill>
                      <a:srgbClr val="55A51C"/>
                    </a:solidFill>
                  </a:rPr>
                  <a:t> Tool</a:t>
                </a:r>
                <a:endParaRPr lang="en-US" sz="1100" b="1" dirty="0">
                  <a:solidFill>
                    <a:srgbClr val="55A51C"/>
                  </a:solidFill>
                </a:endParaRPr>
              </a:p>
            </p:txBody>
          </p:sp>
          <p:sp>
            <p:nvSpPr>
              <p:cNvPr id="44" name="TextBox 43"/>
              <p:cNvSpPr txBox="1"/>
              <p:nvPr/>
            </p:nvSpPr>
            <p:spPr>
              <a:xfrm>
                <a:off x="8605466" y="3933755"/>
                <a:ext cx="778078" cy="430887"/>
              </a:xfrm>
              <a:prstGeom prst="rect">
                <a:avLst/>
              </a:prstGeom>
              <a:noFill/>
            </p:spPr>
            <p:txBody>
              <a:bodyPr wrap="square" rtlCol="0">
                <a:spAutoFit/>
              </a:bodyPr>
              <a:lstStyle/>
              <a:p>
                <a:pPr algn="ctr"/>
                <a:r>
                  <a:rPr lang="en-US" sz="1100" b="1" dirty="0">
                    <a:solidFill>
                      <a:srgbClr val="0063BE"/>
                    </a:solidFill>
                  </a:rPr>
                  <a:t>SAP </a:t>
                </a:r>
              </a:p>
              <a:p>
                <a:pPr algn="ctr"/>
                <a:r>
                  <a:rPr lang="en-US" sz="1100" b="1" dirty="0">
                    <a:solidFill>
                      <a:srgbClr val="0063BE"/>
                    </a:solidFill>
                  </a:rPr>
                  <a:t>Writing</a:t>
                </a:r>
              </a:p>
            </p:txBody>
          </p:sp>
          <p:pic>
            <p:nvPicPr>
              <p:cNvPr id="45"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70931" y="3758781"/>
                <a:ext cx="373424" cy="31094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98396" y="3713657"/>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3527511" y="3986269"/>
                <a:ext cx="1022567" cy="430887"/>
              </a:xfrm>
              <a:prstGeom prst="rect">
                <a:avLst/>
              </a:prstGeom>
              <a:noFill/>
            </p:spPr>
            <p:txBody>
              <a:bodyPr wrap="square" rtlCol="0">
                <a:spAutoFit/>
              </a:bodyPr>
              <a:lstStyle/>
              <a:p>
                <a:pPr algn="ctr"/>
                <a:r>
                  <a:rPr lang="en-US" sz="1100" b="1" dirty="0" err="1">
                    <a:solidFill>
                      <a:schemeClr val="accent2"/>
                    </a:solidFill>
                  </a:rPr>
                  <a:t>Define.Xml</a:t>
                </a:r>
                <a:r>
                  <a:rPr lang="en-US" sz="1100" b="1" dirty="0">
                    <a:solidFill>
                      <a:schemeClr val="accent2"/>
                    </a:solidFill>
                  </a:rPr>
                  <a:t> Generator</a:t>
                </a:r>
              </a:p>
            </p:txBody>
          </p:sp>
          <p:sp>
            <p:nvSpPr>
              <p:cNvPr id="48" name="TextBox 47"/>
              <p:cNvSpPr txBox="1"/>
              <p:nvPr/>
            </p:nvSpPr>
            <p:spPr>
              <a:xfrm>
                <a:off x="4622987" y="3973142"/>
                <a:ext cx="1112869" cy="430887"/>
              </a:xfrm>
              <a:prstGeom prst="rect">
                <a:avLst/>
              </a:prstGeom>
              <a:noFill/>
            </p:spPr>
            <p:txBody>
              <a:bodyPr wrap="square" rtlCol="0">
                <a:spAutoFit/>
              </a:bodyPr>
              <a:lstStyle/>
              <a:p>
                <a:pPr algn="ctr"/>
                <a:r>
                  <a:rPr lang="en-US" sz="1100" b="1" dirty="0">
                    <a:solidFill>
                      <a:schemeClr val="accent2"/>
                    </a:solidFill>
                  </a:rPr>
                  <a:t>CTRD XML Generator</a:t>
                </a:r>
              </a:p>
            </p:txBody>
          </p:sp>
          <p:pic>
            <p:nvPicPr>
              <p:cNvPr id="49"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2805" y="3749325"/>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886395" y="1642351"/>
                <a:ext cx="1264987" cy="600164"/>
              </a:xfrm>
              <a:prstGeom prst="rect">
                <a:avLst/>
              </a:prstGeom>
              <a:noFill/>
            </p:spPr>
            <p:txBody>
              <a:bodyPr wrap="square" rtlCol="0">
                <a:spAutoFit/>
              </a:bodyPr>
              <a:lstStyle>
                <a:defPPr>
                  <a:defRPr lang="en-US"/>
                </a:defPPr>
                <a:lvl1pPr algn="ctr">
                  <a:defRPr sz="1100" b="1">
                    <a:solidFill>
                      <a:srgbClr val="55A51C"/>
                    </a:solidFill>
                  </a:defRPr>
                </a:lvl1pPr>
              </a:lstStyle>
              <a:p>
                <a:r>
                  <a:rPr lang="en-US" dirty="0"/>
                  <a:t>Raw to SDTM Data Transformation</a:t>
                </a:r>
              </a:p>
            </p:txBody>
          </p:sp>
          <p:sp>
            <p:nvSpPr>
              <p:cNvPr id="51" name="TextBox 50"/>
              <p:cNvSpPr txBox="1"/>
              <p:nvPr/>
            </p:nvSpPr>
            <p:spPr>
              <a:xfrm>
                <a:off x="9485059" y="1308365"/>
                <a:ext cx="1173685" cy="600164"/>
              </a:xfrm>
              <a:prstGeom prst="rect">
                <a:avLst/>
              </a:prstGeom>
              <a:noFill/>
            </p:spPr>
            <p:txBody>
              <a:bodyPr wrap="square" rtlCol="0">
                <a:spAutoFit/>
              </a:bodyPr>
              <a:lstStyle/>
              <a:p>
                <a:pPr algn="ctr"/>
                <a:r>
                  <a:rPr lang="en-US" sz="1100" b="1" dirty="0">
                    <a:solidFill>
                      <a:srgbClr val="0063BE"/>
                    </a:solidFill>
                  </a:rPr>
                  <a:t>SDTM to </a:t>
                </a:r>
              </a:p>
              <a:p>
                <a:pPr algn="ctr"/>
                <a:r>
                  <a:rPr lang="en-US" sz="1100" b="1" dirty="0">
                    <a:solidFill>
                      <a:srgbClr val="0063BE"/>
                    </a:solidFill>
                  </a:rPr>
                  <a:t>ADaM Transformation</a:t>
                </a:r>
              </a:p>
            </p:txBody>
          </p:sp>
          <p:pic>
            <p:nvPicPr>
              <p:cNvPr id="52"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27035" y="1391461"/>
                <a:ext cx="373424" cy="31094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568898" y="1080995"/>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6181297" y="3005085"/>
                <a:ext cx="1410195" cy="430887"/>
              </a:xfrm>
              <a:prstGeom prst="rect">
                <a:avLst/>
              </a:prstGeom>
              <a:noFill/>
            </p:spPr>
            <p:txBody>
              <a:bodyPr wrap="square" rtlCol="0">
                <a:spAutoFit/>
              </a:bodyPr>
              <a:lstStyle/>
              <a:p>
                <a:pPr algn="ctr"/>
                <a:r>
                  <a:rPr lang="en-US" sz="1100" b="1" dirty="0" smtClean="0">
                    <a:solidFill>
                      <a:srgbClr val="0063BE"/>
                    </a:solidFill>
                  </a:rPr>
                  <a:t>Standard TLFs</a:t>
                </a:r>
                <a:endParaRPr lang="en-US" sz="1100" b="1" dirty="0">
                  <a:solidFill>
                    <a:srgbClr val="0063BE"/>
                  </a:solidFill>
                </a:endParaRPr>
              </a:p>
              <a:p>
                <a:pPr algn="ctr"/>
                <a:r>
                  <a:rPr lang="en-US" sz="1100" b="1" dirty="0">
                    <a:solidFill>
                      <a:srgbClr val="0063BE"/>
                    </a:solidFill>
                  </a:rPr>
                  <a:t>Generator</a:t>
                </a:r>
              </a:p>
            </p:txBody>
          </p:sp>
          <p:pic>
            <p:nvPicPr>
              <p:cNvPr id="55"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15519" y="2737545"/>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7246393" y="2684327"/>
                <a:ext cx="1353094" cy="323165"/>
              </a:xfrm>
              <a:prstGeom prst="rect">
                <a:avLst/>
              </a:prstGeom>
              <a:noFill/>
            </p:spPr>
            <p:txBody>
              <a:bodyPr wrap="square" rtlCol="0">
                <a:spAutoFit/>
              </a:bodyPr>
              <a:lstStyle/>
              <a:p>
                <a:pPr algn="ctr">
                  <a:lnSpc>
                    <a:spcPts val="900"/>
                  </a:lnSpc>
                </a:pPr>
                <a:r>
                  <a:rPr lang="en-US" sz="1100" b="1" dirty="0"/>
                  <a:t>Data Visualization Tool</a:t>
                </a:r>
              </a:p>
            </p:txBody>
          </p:sp>
          <p:pic>
            <p:nvPicPr>
              <p:cNvPr id="57"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42711" y="2366297"/>
                <a:ext cx="373424" cy="31094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02774" y="2881578"/>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8888745" y="2369806"/>
                <a:ext cx="1818900" cy="254044"/>
              </a:xfrm>
              <a:prstGeom prst="rect">
                <a:avLst/>
              </a:prstGeom>
              <a:noFill/>
              <a:ln>
                <a:noFill/>
              </a:ln>
            </p:spPr>
            <p:txBody>
              <a:bodyPr wrap="square" rtlCol="0">
                <a:spAutoFit/>
              </a:bodyPr>
              <a:lstStyle/>
              <a:p>
                <a:pPr algn="ctr"/>
                <a:r>
                  <a:rPr lang="en-US" sz="1051" b="1" dirty="0">
                    <a:solidFill>
                      <a:srgbClr val="0063BE"/>
                    </a:solidFill>
                  </a:rPr>
                  <a:t>Central Statistical Monitoring</a:t>
                </a:r>
              </a:p>
            </p:txBody>
          </p:sp>
          <p:pic>
            <p:nvPicPr>
              <p:cNvPr id="60"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94188" y="2144820"/>
                <a:ext cx="373424" cy="31094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8500761" y="2939644"/>
                <a:ext cx="909319" cy="430887"/>
              </a:xfrm>
              <a:prstGeom prst="rect">
                <a:avLst/>
              </a:prstGeom>
              <a:noFill/>
            </p:spPr>
            <p:txBody>
              <a:bodyPr wrap="square" rtlCol="0">
                <a:spAutoFit/>
              </a:bodyPr>
              <a:lstStyle/>
              <a:p>
                <a:pPr algn="ctr"/>
                <a:r>
                  <a:rPr lang="en-US" sz="1100" b="1" dirty="0">
                    <a:solidFill>
                      <a:srgbClr val="0063BE"/>
                    </a:solidFill>
                  </a:rPr>
                  <a:t>PRM Generator</a:t>
                </a:r>
              </a:p>
            </p:txBody>
          </p:sp>
          <p:sp>
            <p:nvSpPr>
              <p:cNvPr id="62" name="5-Point Star 61"/>
              <p:cNvSpPr/>
              <p:nvPr/>
            </p:nvSpPr>
            <p:spPr>
              <a:xfrm>
                <a:off x="5057973" y="3679243"/>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p:nvPr/>
            </p:nvSpPr>
            <p:spPr>
              <a:xfrm>
                <a:off x="3915228" y="3639573"/>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4860869" y="2376414"/>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p:nvPr/>
            </p:nvSpPr>
            <p:spPr>
              <a:xfrm>
                <a:off x="6159635" y="1674369"/>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p:nvPr/>
            </p:nvSpPr>
            <p:spPr>
              <a:xfrm>
                <a:off x="7334240" y="1324130"/>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p:nvPr/>
            </p:nvSpPr>
            <p:spPr>
              <a:xfrm>
                <a:off x="9876135" y="992691"/>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6613232" y="2657915"/>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a:off x="9096917" y="2777339"/>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p:nvPr/>
            </p:nvSpPr>
            <p:spPr>
              <a:xfrm>
                <a:off x="8921927" y="3629791"/>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p:nvPr/>
            </p:nvSpPr>
            <p:spPr>
              <a:xfrm>
                <a:off x="7914244" y="3627119"/>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un 83"/>
              <p:cNvSpPr/>
              <p:nvPr/>
            </p:nvSpPr>
            <p:spPr>
              <a:xfrm>
                <a:off x="10475498" y="2073847"/>
                <a:ext cx="366493" cy="381913"/>
              </a:xfrm>
              <a:prstGeom prst="sun">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n 84"/>
              <p:cNvSpPr/>
              <p:nvPr/>
            </p:nvSpPr>
            <p:spPr>
              <a:xfrm>
                <a:off x="8024021" y="2315671"/>
                <a:ext cx="366493" cy="381913"/>
              </a:xfrm>
              <a:prstGeom prst="sun">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a:off x="6860971" y="4715657"/>
                <a:ext cx="4150030" cy="1373972"/>
                <a:chOff x="4227570" y="4544863"/>
                <a:chExt cx="4150030" cy="1373972"/>
              </a:xfrm>
            </p:grpSpPr>
            <p:sp>
              <p:nvSpPr>
                <p:cNvPr id="87" name="Oval 86"/>
                <p:cNvSpPr/>
                <p:nvPr/>
              </p:nvSpPr>
              <p:spPr>
                <a:xfrm>
                  <a:off x="4504378" y="4896348"/>
                  <a:ext cx="330976" cy="283464"/>
                </a:xfrm>
                <a:prstGeom prst="ellipse">
                  <a:avLst/>
                </a:prstGeom>
                <a:solidFill>
                  <a:srgbClr val="55A5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55A51C"/>
                    </a:solidFill>
                  </a:endParaRPr>
                </a:p>
              </p:txBody>
            </p:sp>
            <p:sp>
              <p:nvSpPr>
                <p:cNvPr id="88" name="Oval 87"/>
                <p:cNvSpPr/>
                <p:nvPr/>
              </p:nvSpPr>
              <p:spPr>
                <a:xfrm>
                  <a:off x="4516116" y="5235114"/>
                  <a:ext cx="330976" cy="28346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9" name="Oval 88"/>
                <p:cNvSpPr/>
                <p:nvPr/>
              </p:nvSpPr>
              <p:spPr>
                <a:xfrm>
                  <a:off x="4526524" y="5549385"/>
                  <a:ext cx="330976" cy="283464"/>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0" name="TextBox 89"/>
                <p:cNvSpPr txBox="1"/>
                <p:nvPr/>
              </p:nvSpPr>
              <p:spPr>
                <a:xfrm>
                  <a:off x="4816926" y="4914735"/>
                  <a:ext cx="1090967" cy="261610"/>
                </a:xfrm>
                <a:prstGeom prst="rect">
                  <a:avLst/>
                </a:prstGeom>
                <a:noFill/>
              </p:spPr>
              <p:txBody>
                <a:bodyPr wrap="square" rtlCol="0">
                  <a:spAutoFit/>
                </a:bodyPr>
                <a:lstStyle/>
                <a:p>
                  <a:r>
                    <a:rPr lang="en-US" sz="1100" dirty="0"/>
                    <a:t>Implemented</a:t>
                  </a:r>
                </a:p>
              </p:txBody>
            </p:sp>
            <p:sp>
              <p:nvSpPr>
                <p:cNvPr id="91" name="TextBox 90"/>
                <p:cNvSpPr txBox="1"/>
                <p:nvPr/>
              </p:nvSpPr>
              <p:spPr>
                <a:xfrm>
                  <a:off x="4841702" y="5226546"/>
                  <a:ext cx="1090967" cy="261610"/>
                </a:xfrm>
                <a:prstGeom prst="rect">
                  <a:avLst/>
                </a:prstGeom>
                <a:noFill/>
              </p:spPr>
              <p:txBody>
                <a:bodyPr wrap="square" rtlCol="0">
                  <a:spAutoFit/>
                </a:bodyPr>
                <a:lstStyle/>
                <a:p>
                  <a:r>
                    <a:rPr lang="en-US" sz="1100" dirty="0"/>
                    <a:t>PoC Done</a:t>
                  </a:r>
                </a:p>
              </p:txBody>
            </p:sp>
            <p:sp>
              <p:nvSpPr>
                <p:cNvPr id="92" name="TextBox 91"/>
                <p:cNvSpPr txBox="1"/>
                <p:nvPr/>
              </p:nvSpPr>
              <p:spPr>
                <a:xfrm>
                  <a:off x="4859788" y="5573467"/>
                  <a:ext cx="1090967" cy="261610"/>
                </a:xfrm>
                <a:prstGeom prst="rect">
                  <a:avLst/>
                </a:prstGeom>
                <a:noFill/>
              </p:spPr>
              <p:txBody>
                <a:bodyPr wrap="square" rtlCol="0">
                  <a:spAutoFit/>
                </a:bodyPr>
                <a:lstStyle/>
                <a:p>
                  <a:r>
                    <a:rPr lang="en-US" sz="1100" dirty="0"/>
                    <a:t>Concept</a:t>
                  </a:r>
                </a:p>
              </p:txBody>
            </p:sp>
            <p:pic>
              <p:nvPicPr>
                <p:cNvPr id="93" name="Picture 5" descr="C:\Users\859092\Desktop\All Coloured Icons\Impact &amp; Benefits _Coloured_Icons\Icons - Benefits_green\Enabler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83876" y="4740106"/>
                  <a:ext cx="606877" cy="50533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6356724" y="4914735"/>
                  <a:ext cx="768865" cy="261610"/>
                </a:xfrm>
                <a:prstGeom prst="rect">
                  <a:avLst/>
                </a:prstGeom>
                <a:noFill/>
              </p:spPr>
              <p:txBody>
                <a:bodyPr wrap="square" rtlCol="0">
                  <a:spAutoFit/>
                </a:bodyPr>
                <a:lstStyle/>
                <a:p>
                  <a:r>
                    <a:rPr lang="en-US" sz="1100" dirty="0"/>
                    <a:t>RPA/IPA</a:t>
                  </a:r>
                </a:p>
              </p:txBody>
            </p:sp>
            <p:sp>
              <p:nvSpPr>
                <p:cNvPr id="95" name="TextBox 94"/>
                <p:cNvSpPr txBox="1"/>
                <p:nvPr/>
              </p:nvSpPr>
              <p:spPr>
                <a:xfrm>
                  <a:off x="6237329" y="5205394"/>
                  <a:ext cx="1800292" cy="261610"/>
                </a:xfrm>
                <a:prstGeom prst="rect">
                  <a:avLst/>
                </a:prstGeom>
                <a:noFill/>
              </p:spPr>
              <p:txBody>
                <a:bodyPr wrap="square" rtlCol="0">
                  <a:spAutoFit/>
                </a:bodyPr>
                <a:lstStyle/>
                <a:p>
                  <a:r>
                    <a:rPr lang="en-US" sz="1100" dirty="0"/>
                    <a:t>Meta Data Repository</a:t>
                  </a:r>
                </a:p>
              </p:txBody>
            </p:sp>
            <p:sp>
              <p:nvSpPr>
                <p:cNvPr id="96" name="TextBox 95"/>
                <p:cNvSpPr txBox="1"/>
                <p:nvPr/>
              </p:nvSpPr>
              <p:spPr>
                <a:xfrm>
                  <a:off x="6218470" y="5498999"/>
                  <a:ext cx="2159130" cy="261610"/>
                </a:xfrm>
                <a:prstGeom prst="rect">
                  <a:avLst/>
                </a:prstGeom>
                <a:noFill/>
              </p:spPr>
              <p:txBody>
                <a:bodyPr wrap="square" rtlCol="0">
                  <a:spAutoFit/>
                </a:bodyPr>
                <a:lstStyle/>
                <a:p>
                  <a:r>
                    <a:rPr lang="en-US" sz="1100" dirty="0"/>
                    <a:t>Integrated </a:t>
                  </a:r>
                  <a:r>
                    <a:rPr lang="en-US" sz="1100" dirty="0" smtClean="0"/>
                    <a:t>Centralized Monitoring</a:t>
                  </a:r>
                  <a:endParaRPr lang="en-US" sz="1100" dirty="0"/>
                </a:p>
              </p:txBody>
            </p:sp>
            <p:sp>
              <p:nvSpPr>
                <p:cNvPr id="97" name="5-Point Star 96"/>
                <p:cNvSpPr/>
                <p:nvPr/>
              </p:nvSpPr>
              <p:spPr>
                <a:xfrm>
                  <a:off x="5883546" y="5135661"/>
                  <a:ext cx="389965" cy="362871"/>
                </a:xfrm>
                <a:prstGeom prst="star5">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Sun 97"/>
                <p:cNvSpPr/>
                <p:nvPr/>
              </p:nvSpPr>
              <p:spPr>
                <a:xfrm>
                  <a:off x="5884797" y="5536922"/>
                  <a:ext cx="366493" cy="381913"/>
                </a:xfrm>
                <a:prstGeom prst="sun">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227570" y="4544863"/>
                  <a:ext cx="3846675" cy="1347387"/>
                </a:xfrm>
                <a:prstGeom prst="rect">
                  <a:avLst/>
                </a:prstGeom>
                <a:noFill/>
                <a:ln w="28575">
                  <a:solidFill>
                    <a:srgbClr val="DCC5E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411638" y="4588155"/>
                  <a:ext cx="1825691" cy="307777"/>
                </a:xfrm>
                <a:prstGeom prst="rect">
                  <a:avLst/>
                </a:prstGeom>
                <a:noFill/>
              </p:spPr>
              <p:txBody>
                <a:bodyPr wrap="square" rtlCol="0">
                  <a:spAutoFit/>
                </a:bodyPr>
                <a:lstStyle/>
                <a:p>
                  <a:r>
                    <a:rPr lang="en-US" sz="1400" b="1" dirty="0" smtClean="0"/>
                    <a:t>Legends</a:t>
                  </a:r>
                  <a:endParaRPr lang="en-US" sz="1400" b="1" dirty="0"/>
                </a:p>
              </p:txBody>
            </p:sp>
          </p:grpSp>
          <p:sp>
            <p:nvSpPr>
              <p:cNvPr id="74" name="TextBox 73"/>
              <p:cNvSpPr txBox="1"/>
              <p:nvPr/>
            </p:nvSpPr>
            <p:spPr>
              <a:xfrm>
                <a:off x="4349693" y="1555722"/>
                <a:ext cx="1346952" cy="600164"/>
              </a:xfrm>
              <a:prstGeom prst="rect">
                <a:avLst/>
              </a:prstGeom>
              <a:noFill/>
            </p:spPr>
            <p:txBody>
              <a:bodyPr wrap="square" rtlCol="0">
                <a:spAutoFit/>
              </a:bodyPr>
              <a:lstStyle/>
              <a:p>
                <a:pPr algn="ctr"/>
                <a:r>
                  <a:rPr lang="en-US" sz="1100" b="1" dirty="0" smtClean="0">
                    <a:solidFill>
                      <a:srgbClr val="0063BE"/>
                    </a:solidFill>
                  </a:rPr>
                  <a:t>Statistical Computing Environment (SCE)</a:t>
                </a:r>
                <a:endParaRPr lang="en-US" sz="1100" b="1" dirty="0">
                  <a:solidFill>
                    <a:srgbClr val="0063BE"/>
                  </a:solidFill>
                </a:endParaRPr>
              </a:p>
            </p:txBody>
          </p:sp>
        </p:grpSp>
        <p:sp>
          <p:nvSpPr>
            <p:cNvPr id="11" name="Right Brace 10"/>
            <p:cNvSpPr/>
            <p:nvPr/>
          </p:nvSpPr>
          <p:spPr>
            <a:xfrm>
              <a:off x="9284405" y="924452"/>
              <a:ext cx="651164" cy="527890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Rectangle 75"/>
          <p:cNvSpPr/>
          <p:nvPr/>
        </p:nvSpPr>
        <p:spPr>
          <a:xfrm>
            <a:off x="9696821" y="1100858"/>
            <a:ext cx="2436041" cy="807671"/>
          </a:xfrm>
          <a:prstGeom prst="rect">
            <a:avLst/>
          </a:prstGeom>
          <a:solidFill>
            <a:srgbClr val="FEF5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63BE"/>
                </a:solidFill>
              </a:rPr>
              <a:t>Consultancy Framework</a:t>
            </a:r>
          </a:p>
        </p:txBody>
      </p:sp>
      <p:sp>
        <p:nvSpPr>
          <p:cNvPr id="77" name="Rectangle 76"/>
          <p:cNvSpPr/>
          <p:nvPr/>
        </p:nvSpPr>
        <p:spPr>
          <a:xfrm>
            <a:off x="9712741" y="2113082"/>
            <a:ext cx="2436041" cy="807671"/>
          </a:xfrm>
          <a:prstGeom prst="rect">
            <a:avLst/>
          </a:prstGeom>
          <a:solidFill>
            <a:srgbClr val="FEF5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63BE"/>
                </a:solidFill>
              </a:rPr>
              <a:t>Ready to implement </a:t>
            </a:r>
          </a:p>
          <a:p>
            <a:pPr algn="ctr"/>
            <a:r>
              <a:rPr lang="en-US" sz="1600" b="1" dirty="0">
                <a:solidFill>
                  <a:srgbClr val="0063BE"/>
                </a:solidFill>
              </a:rPr>
              <a:t>Products</a:t>
            </a:r>
          </a:p>
        </p:txBody>
      </p:sp>
      <p:sp>
        <p:nvSpPr>
          <p:cNvPr id="78" name="Rectangle 77"/>
          <p:cNvSpPr/>
          <p:nvPr/>
        </p:nvSpPr>
        <p:spPr>
          <a:xfrm>
            <a:off x="9699093" y="3150330"/>
            <a:ext cx="2436041" cy="807671"/>
          </a:xfrm>
          <a:prstGeom prst="rect">
            <a:avLst/>
          </a:prstGeom>
          <a:solidFill>
            <a:srgbClr val="FEF5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63BE"/>
                </a:solidFill>
              </a:rPr>
              <a:t>Co-development of </a:t>
            </a:r>
          </a:p>
          <a:p>
            <a:pPr algn="ctr"/>
            <a:r>
              <a:rPr lang="en-US" sz="1600" b="1" dirty="0">
                <a:solidFill>
                  <a:srgbClr val="0063BE"/>
                </a:solidFill>
              </a:rPr>
              <a:t>solutions</a:t>
            </a:r>
          </a:p>
        </p:txBody>
      </p:sp>
      <p:sp>
        <p:nvSpPr>
          <p:cNvPr id="79" name="Rectangle 78"/>
          <p:cNvSpPr/>
          <p:nvPr/>
        </p:nvSpPr>
        <p:spPr>
          <a:xfrm>
            <a:off x="9701365" y="4162554"/>
            <a:ext cx="2436041" cy="807671"/>
          </a:xfrm>
          <a:prstGeom prst="rect">
            <a:avLst/>
          </a:prstGeom>
          <a:solidFill>
            <a:srgbClr val="FEF5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63BE"/>
                </a:solidFill>
              </a:rPr>
              <a:t>Implemented for top </a:t>
            </a:r>
          </a:p>
          <a:p>
            <a:pPr algn="ctr"/>
            <a:r>
              <a:rPr lang="en-US" sz="1600" b="1" dirty="0">
                <a:solidFill>
                  <a:srgbClr val="0063BE"/>
                </a:solidFill>
              </a:rPr>
              <a:t>pharma in EU and US</a:t>
            </a:r>
          </a:p>
        </p:txBody>
      </p:sp>
      <p:sp>
        <p:nvSpPr>
          <p:cNvPr id="101" name="Rectangle 100"/>
          <p:cNvSpPr/>
          <p:nvPr/>
        </p:nvSpPr>
        <p:spPr>
          <a:xfrm>
            <a:off x="9703637" y="5174778"/>
            <a:ext cx="2436041" cy="807671"/>
          </a:xfrm>
          <a:prstGeom prst="rect">
            <a:avLst/>
          </a:prstGeom>
          <a:solidFill>
            <a:srgbClr val="FEF5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63BE"/>
                </a:solidFill>
              </a:rPr>
              <a:t>Domain and Technology </a:t>
            </a:r>
          </a:p>
          <a:p>
            <a:pPr algn="ctr"/>
            <a:r>
              <a:rPr lang="en-US" sz="1600" b="1" dirty="0">
                <a:solidFill>
                  <a:srgbClr val="0063BE"/>
                </a:solidFill>
              </a:rPr>
              <a:t>collaboration</a:t>
            </a:r>
          </a:p>
        </p:txBody>
      </p:sp>
    </p:spTree>
    <p:extLst>
      <p:ext uri="{BB962C8B-B14F-4D97-AF65-F5344CB8AC3E}">
        <p14:creationId xmlns:p14="http://schemas.microsoft.com/office/powerpoint/2010/main" val="202392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902735"/>
            <a:ext cx="12192000" cy="461665"/>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SOLUTION OVERVIEW</a:t>
            </a:r>
          </a:p>
        </p:txBody>
      </p:sp>
    </p:spTree>
    <p:extLst>
      <p:ext uri="{BB962C8B-B14F-4D97-AF65-F5344CB8AC3E}">
        <p14:creationId xmlns:p14="http://schemas.microsoft.com/office/powerpoint/2010/main" val="2811709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p:cNvSpPr>
          <p:nvPr/>
        </p:nvSpPr>
        <p:spPr>
          <a:xfrm>
            <a:off x="5283200" y="6635684"/>
            <a:ext cx="1462616" cy="274637"/>
          </a:xfrm>
          <a:prstGeom prst="rect">
            <a:avLst/>
          </a:prstGeom>
        </p:spPr>
        <p:txBody>
          <a:bodyPr anchor="ctr"/>
          <a:lstStyle>
            <a:lvl1pPr algn="r">
              <a:defRPr sz="1200">
                <a:solidFill>
                  <a:schemeClr val="tx1">
                    <a:tint val="75000"/>
                  </a:schemeClr>
                </a:solidFill>
              </a:defRPr>
            </a:lvl1pPr>
          </a:lstStyle>
          <a:p>
            <a:pPr algn="ctr" defTabSz="457200" rtl="0" fontAlgn="base">
              <a:spcBef>
                <a:spcPct val="0"/>
              </a:spcBef>
              <a:spcAft>
                <a:spcPct val="0"/>
              </a:spcAft>
              <a:buClr>
                <a:srgbClr val="000000"/>
              </a:buClr>
              <a:buSzPct val="100000"/>
              <a:buFont typeface="Times New Roman" pitchFamily="18" charset="0"/>
              <a:buNone/>
              <a:defRPr/>
            </a:pPr>
            <a:endParaRPr lang="en-US" kern="1200" dirty="0" smtClean="0">
              <a:solidFill>
                <a:srgbClr val="000000">
                  <a:tint val="75000"/>
                </a:srgbClr>
              </a:solidFill>
              <a:latin typeface="Myriad Pro"/>
              <a:ea typeface="Arial Unicode MS" pitchFamily="34" charset="-128"/>
              <a:cs typeface="Arial" charset="0"/>
            </a:endParaRPr>
          </a:p>
          <a:p>
            <a:pPr algn="ctr" defTabSz="457200" rtl="0" fontAlgn="base">
              <a:spcBef>
                <a:spcPct val="0"/>
              </a:spcBef>
              <a:spcAft>
                <a:spcPct val="0"/>
              </a:spcAft>
              <a:buClr>
                <a:srgbClr val="000000"/>
              </a:buClr>
              <a:buSzPct val="100000"/>
              <a:buFont typeface="Times New Roman" pitchFamily="18" charset="0"/>
              <a:buNone/>
              <a:defRPr/>
            </a:pPr>
            <a:r>
              <a:rPr lang="en-US" kern="1200" dirty="0" smtClean="0">
                <a:solidFill>
                  <a:srgbClr val="000000">
                    <a:tint val="75000"/>
                  </a:srgbClr>
                </a:solidFill>
                <a:latin typeface="Myriad Pro"/>
                <a:ea typeface="Arial Unicode MS" pitchFamily="34" charset="-128"/>
                <a:cs typeface="Arial" charset="0"/>
              </a:rPr>
              <a:t>TCS Internal</a:t>
            </a:r>
          </a:p>
          <a:p>
            <a:pPr algn="ctr" defTabSz="457200" rtl="0" fontAlgn="base">
              <a:spcBef>
                <a:spcPct val="0"/>
              </a:spcBef>
              <a:spcAft>
                <a:spcPct val="0"/>
              </a:spcAft>
              <a:buClr>
                <a:srgbClr val="000000"/>
              </a:buClr>
              <a:buSzPct val="100000"/>
              <a:buFont typeface="Times New Roman" pitchFamily="18" charset="0"/>
              <a:buNone/>
              <a:defRPr/>
            </a:pPr>
            <a:endParaRPr lang="en-US" kern="1200" dirty="0">
              <a:solidFill>
                <a:srgbClr val="000000">
                  <a:tint val="75000"/>
                </a:srgbClr>
              </a:solidFill>
              <a:latin typeface="Myriad Pro"/>
              <a:ea typeface="Arial Unicode MS" pitchFamily="34" charset="-128"/>
              <a:cs typeface="Arial" charset="0"/>
            </a:endParaRPr>
          </a:p>
        </p:txBody>
      </p:sp>
      <p:sp>
        <p:nvSpPr>
          <p:cNvPr id="7" name="Content Placeholder 2"/>
          <p:cNvSpPr txBox="1">
            <a:spLocks/>
          </p:cNvSpPr>
          <p:nvPr/>
        </p:nvSpPr>
        <p:spPr>
          <a:xfrm>
            <a:off x="548218" y="914400"/>
            <a:ext cx="11237383" cy="4876800"/>
          </a:xfrm>
          <a:prstGeom prst="rect">
            <a:avLst/>
          </a:prstGeom>
        </p:spPr>
        <p:txBody>
          <a:bodyPr/>
          <a:lstStyle/>
          <a:p>
            <a:pPr marL="342900" indent="-342900">
              <a:lnSpc>
                <a:spcPct val="150000"/>
              </a:lnSpc>
            </a:pPr>
            <a:endParaRPr lang="en-US" sz="1200" dirty="0" smtClean="0">
              <a:cs typeface="Arial" pitchFamily="34" charset="0"/>
            </a:endParaRPr>
          </a:p>
        </p:txBody>
      </p:sp>
      <p:sp>
        <p:nvSpPr>
          <p:cNvPr id="12" name="Rectangle 11"/>
          <p:cNvSpPr/>
          <p:nvPr/>
        </p:nvSpPr>
        <p:spPr>
          <a:xfrm>
            <a:off x="930233" y="762000"/>
            <a:ext cx="1625600" cy="457200"/>
          </a:xfrm>
          <a:prstGeom prst="rect">
            <a:avLst/>
          </a:prstGeom>
          <a:solidFill>
            <a:srgbClr val="974807"/>
          </a:solidFill>
          <a:ln w="9525">
            <a:noFill/>
          </a:ln>
          <a:effectLst>
            <a:outerShdw blurRad="107950" dist="12700" dir="5400000" algn="ctr">
              <a:srgbClr val="000000"/>
            </a:outerShdw>
          </a:effectLst>
          <a:scene3d>
            <a:camera prst="perspectiveBelow"/>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sz="2000" b="1" dirty="0" smtClean="0"/>
              <a:t>Short Term</a:t>
            </a:r>
            <a:endParaRPr lang="en-US" sz="2000" b="1" dirty="0"/>
          </a:p>
        </p:txBody>
      </p:sp>
      <p:grpSp>
        <p:nvGrpSpPr>
          <p:cNvPr id="18" name="Group 17"/>
          <p:cNvGrpSpPr/>
          <p:nvPr/>
        </p:nvGrpSpPr>
        <p:grpSpPr>
          <a:xfrm>
            <a:off x="101600" y="1295400"/>
            <a:ext cx="3454400" cy="1106606"/>
            <a:chOff x="11875" y="1676400"/>
            <a:chExt cx="2590800" cy="1543176"/>
          </a:xfrm>
        </p:grpSpPr>
        <p:sp>
          <p:nvSpPr>
            <p:cNvPr id="16"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Policy 70 Solution</a:t>
              </a:r>
              <a:endParaRPr lang="en-US" sz="1600" b="1" dirty="0">
                <a:solidFill>
                  <a:schemeClr val="bg1"/>
                </a:solidFill>
                <a:cs typeface="Arial" pitchFamily="34" charset="0"/>
              </a:endParaRPr>
            </a:p>
          </p:txBody>
        </p:sp>
        <p:sp>
          <p:nvSpPr>
            <p:cNvPr id="17" name="Rounded Rectangle 4"/>
            <p:cNvSpPr/>
            <p:nvPr/>
          </p:nvSpPr>
          <p:spPr>
            <a:xfrm>
              <a:off x="11875" y="2060542"/>
              <a:ext cx="2590800" cy="1159034"/>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Data and document annonymization</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Risk assessment</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Implement @ 3 global Pharma</a:t>
              </a:r>
            </a:p>
          </p:txBody>
        </p:sp>
      </p:grpSp>
      <p:grpSp>
        <p:nvGrpSpPr>
          <p:cNvPr id="19" name="Group 18"/>
          <p:cNvGrpSpPr/>
          <p:nvPr/>
        </p:nvGrpSpPr>
        <p:grpSpPr>
          <a:xfrm>
            <a:off x="92367" y="2445216"/>
            <a:ext cx="3454400" cy="1028773"/>
            <a:chOff x="11875" y="1676400"/>
            <a:chExt cx="2590800" cy="1676400"/>
          </a:xfrm>
        </p:grpSpPr>
        <p:sp>
          <p:nvSpPr>
            <p:cNvPr id="20"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SDTM Annotations</a:t>
              </a:r>
              <a:endParaRPr lang="en-US" sz="1600" b="1" dirty="0">
                <a:solidFill>
                  <a:schemeClr val="bg1"/>
                </a:solidFill>
                <a:cs typeface="Arial" pitchFamily="34" charset="0"/>
              </a:endParaRPr>
            </a:p>
          </p:txBody>
        </p:sp>
        <p:sp>
          <p:nvSpPr>
            <p:cNvPr id="21" name="Rounded Rectangle 4"/>
            <p:cNvSpPr/>
            <p:nvPr/>
          </p:nvSpPr>
          <p:spPr>
            <a:xfrm>
              <a:off x="11875" y="2060543"/>
              <a:ext cx="2590800" cy="1292257"/>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MDR based solution</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Under </a:t>
              </a:r>
              <a:r>
                <a:rPr lang="en-US" sz="1200" dirty="0" err="1" smtClean="0">
                  <a:solidFill>
                    <a:schemeClr val="tx1"/>
                  </a:solidFill>
                  <a:cs typeface="Arial" pitchFamily="34" charset="0"/>
                </a:rPr>
                <a:t>PoC</a:t>
              </a:r>
              <a:r>
                <a:rPr lang="en-US" sz="1200" dirty="0" smtClean="0">
                  <a:solidFill>
                    <a:schemeClr val="tx1"/>
                  </a:solidFill>
                  <a:cs typeface="Arial" pitchFamily="34" charset="0"/>
                </a:rPr>
                <a:t> stage</a:t>
              </a:r>
            </a:p>
          </p:txBody>
        </p:sp>
      </p:grpSp>
      <p:sp>
        <p:nvSpPr>
          <p:cNvPr id="22" name="Rectangle 21"/>
          <p:cNvSpPr/>
          <p:nvPr/>
        </p:nvSpPr>
        <p:spPr>
          <a:xfrm>
            <a:off x="5206667" y="762000"/>
            <a:ext cx="1625600" cy="457200"/>
          </a:xfrm>
          <a:prstGeom prst="rect">
            <a:avLst/>
          </a:prstGeom>
          <a:solidFill>
            <a:srgbClr val="974807"/>
          </a:solidFill>
          <a:ln w="9525">
            <a:noFill/>
          </a:ln>
          <a:effectLst>
            <a:outerShdw blurRad="107950" dist="12700" dir="5400000" algn="ctr">
              <a:srgbClr val="000000"/>
            </a:outerShdw>
          </a:effectLst>
          <a:scene3d>
            <a:camera prst="perspectiveBelow"/>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sz="2000" b="1" dirty="0" smtClean="0"/>
              <a:t>Mid Term</a:t>
            </a:r>
            <a:endParaRPr lang="en-US" sz="2000" b="1" dirty="0"/>
          </a:p>
        </p:txBody>
      </p:sp>
      <p:grpSp>
        <p:nvGrpSpPr>
          <p:cNvPr id="23" name="Group 22"/>
          <p:cNvGrpSpPr/>
          <p:nvPr/>
        </p:nvGrpSpPr>
        <p:grpSpPr>
          <a:xfrm>
            <a:off x="4378033" y="1295400"/>
            <a:ext cx="3454400" cy="936610"/>
            <a:chOff x="11875" y="1676400"/>
            <a:chExt cx="2590800" cy="1030271"/>
          </a:xfrm>
        </p:grpSpPr>
        <p:sp>
          <p:nvSpPr>
            <p:cNvPr id="24"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Other Automations</a:t>
              </a:r>
              <a:endParaRPr lang="en-US" sz="1600" b="1" dirty="0">
                <a:solidFill>
                  <a:schemeClr val="bg1"/>
                </a:solidFill>
                <a:cs typeface="Arial" pitchFamily="34" charset="0"/>
              </a:endParaRPr>
            </a:p>
          </p:txBody>
        </p:sp>
        <p:sp>
          <p:nvSpPr>
            <p:cNvPr id="25" name="Rounded Rectangle 4"/>
            <p:cNvSpPr/>
            <p:nvPr/>
          </p:nvSpPr>
          <p:spPr>
            <a:xfrm>
              <a:off x="11875" y="2060543"/>
              <a:ext cx="2590800" cy="646128"/>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Auto narrative tool</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Patient profiles</a:t>
              </a:r>
            </a:p>
          </p:txBody>
        </p:sp>
      </p:grpSp>
      <p:grpSp>
        <p:nvGrpSpPr>
          <p:cNvPr id="26" name="Group 25"/>
          <p:cNvGrpSpPr/>
          <p:nvPr/>
        </p:nvGrpSpPr>
        <p:grpSpPr>
          <a:xfrm>
            <a:off x="4368800" y="2295088"/>
            <a:ext cx="3454400" cy="1110656"/>
            <a:chOff x="11875" y="1676400"/>
            <a:chExt cx="2590800" cy="1357470"/>
          </a:xfrm>
        </p:grpSpPr>
        <p:sp>
          <p:nvSpPr>
            <p:cNvPr id="27"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Standards Statistical Deliverables</a:t>
              </a:r>
              <a:endParaRPr lang="en-US" sz="1600" b="1" dirty="0">
                <a:solidFill>
                  <a:schemeClr val="bg1"/>
                </a:solidFill>
                <a:cs typeface="Arial" pitchFamily="34" charset="0"/>
              </a:endParaRPr>
            </a:p>
          </p:txBody>
        </p:sp>
        <p:sp>
          <p:nvSpPr>
            <p:cNvPr id="28" name="Rounded Rectangle 4"/>
            <p:cNvSpPr/>
            <p:nvPr/>
          </p:nvSpPr>
          <p:spPr>
            <a:xfrm>
              <a:off x="11875" y="2077226"/>
              <a:ext cx="2590800" cy="956644"/>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Metadata based automation</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Standard deliverables (DSUR, PEBRER, RMP </a:t>
              </a:r>
              <a:r>
                <a:rPr lang="en-US" sz="1200" dirty="0" err="1" smtClean="0">
                  <a:solidFill>
                    <a:schemeClr val="tx1"/>
                  </a:solidFill>
                  <a:cs typeface="Arial" pitchFamily="34" charset="0"/>
                </a:rPr>
                <a:t>etc</a:t>
              </a:r>
              <a:r>
                <a:rPr lang="en-US" sz="1200" dirty="0" smtClean="0">
                  <a:solidFill>
                    <a:schemeClr val="tx1"/>
                  </a:solidFill>
                  <a:cs typeface="Arial" pitchFamily="34" charset="0"/>
                </a:rPr>
                <a:t>)</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SAS, R based solutions</a:t>
              </a:r>
            </a:p>
          </p:txBody>
        </p:sp>
      </p:grpSp>
      <p:sp>
        <p:nvSpPr>
          <p:cNvPr id="29" name="Rectangle 28"/>
          <p:cNvSpPr/>
          <p:nvPr/>
        </p:nvSpPr>
        <p:spPr>
          <a:xfrm>
            <a:off x="9480467" y="762000"/>
            <a:ext cx="1625600" cy="457200"/>
          </a:xfrm>
          <a:prstGeom prst="rect">
            <a:avLst/>
          </a:prstGeom>
          <a:solidFill>
            <a:srgbClr val="974807"/>
          </a:solidFill>
          <a:ln w="9525">
            <a:noFill/>
          </a:ln>
          <a:effectLst>
            <a:outerShdw blurRad="107950" dist="12700" dir="5400000" algn="ctr">
              <a:srgbClr val="000000"/>
            </a:outerShdw>
          </a:effectLst>
          <a:scene3d>
            <a:camera prst="perspectiveBelow"/>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sz="2000" b="1" dirty="0" smtClean="0"/>
              <a:t>Long Term</a:t>
            </a:r>
            <a:endParaRPr lang="en-US" sz="2000" b="1" dirty="0"/>
          </a:p>
        </p:txBody>
      </p:sp>
      <p:grpSp>
        <p:nvGrpSpPr>
          <p:cNvPr id="30" name="Group 29"/>
          <p:cNvGrpSpPr/>
          <p:nvPr/>
        </p:nvGrpSpPr>
        <p:grpSpPr>
          <a:xfrm>
            <a:off x="8583593" y="1321536"/>
            <a:ext cx="3454400" cy="1524000"/>
            <a:chOff x="11875" y="280191"/>
            <a:chExt cx="2590800" cy="1676400"/>
          </a:xfrm>
        </p:grpSpPr>
        <p:sp>
          <p:nvSpPr>
            <p:cNvPr id="31" name="Rounded Rectangle 4"/>
            <p:cNvSpPr/>
            <p:nvPr/>
          </p:nvSpPr>
          <p:spPr>
            <a:xfrm>
              <a:off x="11875" y="280191"/>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ADaM &amp; TLF Automation</a:t>
              </a:r>
              <a:endParaRPr lang="en-US" sz="1600" b="1" dirty="0">
                <a:solidFill>
                  <a:schemeClr val="bg1"/>
                </a:solidFill>
                <a:cs typeface="Arial" pitchFamily="34" charset="0"/>
              </a:endParaRPr>
            </a:p>
          </p:txBody>
        </p:sp>
        <p:sp>
          <p:nvSpPr>
            <p:cNvPr id="32" name="Rounded Rectangle 4"/>
            <p:cNvSpPr/>
            <p:nvPr/>
          </p:nvSpPr>
          <p:spPr>
            <a:xfrm>
              <a:off x="11875" y="664334"/>
              <a:ext cx="2590800" cy="1292257"/>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Metadata &amp; SAS based automation</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Pre and Post processing functionality</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MDR + ML based solution</a:t>
              </a:r>
            </a:p>
          </p:txBody>
        </p:sp>
      </p:grpSp>
      <p:grpSp>
        <p:nvGrpSpPr>
          <p:cNvPr id="36" name="Group 35"/>
          <p:cNvGrpSpPr/>
          <p:nvPr/>
        </p:nvGrpSpPr>
        <p:grpSpPr>
          <a:xfrm>
            <a:off x="4368800" y="3469928"/>
            <a:ext cx="3454400" cy="1183956"/>
            <a:chOff x="11875" y="1676400"/>
            <a:chExt cx="2590800" cy="1447057"/>
          </a:xfrm>
        </p:grpSpPr>
        <p:sp>
          <p:nvSpPr>
            <p:cNvPr id="37"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Enhanced SCE</a:t>
              </a:r>
              <a:endParaRPr lang="en-US" sz="1600" b="1" dirty="0">
                <a:solidFill>
                  <a:schemeClr val="bg1"/>
                </a:solidFill>
                <a:cs typeface="Arial" pitchFamily="34" charset="0"/>
              </a:endParaRPr>
            </a:p>
          </p:txBody>
        </p:sp>
        <p:sp>
          <p:nvSpPr>
            <p:cNvPr id="38" name="Rounded Rectangle 4"/>
            <p:cNvSpPr/>
            <p:nvPr/>
          </p:nvSpPr>
          <p:spPr>
            <a:xfrm>
              <a:off x="11875" y="2060543"/>
              <a:ext cx="2590800" cy="1062914"/>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Integrated with clinical and non clinical systems</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Integrate SAS, R and other packages</a:t>
              </a:r>
            </a:p>
            <a:p>
              <a:pPr marL="177800" indent="-177800" defTabSz="622300">
                <a:spcAft>
                  <a:spcPct val="35000"/>
                </a:spcAft>
                <a:buFont typeface="Arial" pitchFamily="34" charset="0"/>
                <a:buChar char="•"/>
                <a:defRPr/>
              </a:pPr>
              <a:r>
                <a:rPr lang="en-US" sz="1200" dirty="0">
                  <a:solidFill>
                    <a:schemeClr val="tx1"/>
                  </a:solidFill>
                  <a:cs typeface="Arial" pitchFamily="34" charset="0"/>
                </a:rPr>
                <a:t>Auto trigger standard </a:t>
              </a:r>
              <a:r>
                <a:rPr lang="en-US" sz="1200" dirty="0" smtClean="0">
                  <a:solidFill>
                    <a:schemeClr val="tx1"/>
                  </a:solidFill>
                  <a:cs typeface="Arial" pitchFamily="34" charset="0"/>
                </a:rPr>
                <a:t>deliverables</a:t>
              </a:r>
              <a:endParaRPr lang="en-US" sz="1200" dirty="0">
                <a:solidFill>
                  <a:schemeClr val="tx1"/>
                </a:solidFill>
                <a:cs typeface="Arial" pitchFamily="34" charset="0"/>
              </a:endParaRPr>
            </a:p>
          </p:txBody>
        </p:sp>
      </p:grpSp>
      <p:cxnSp>
        <p:nvCxnSpPr>
          <p:cNvPr id="40" name="Straight Connector 39"/>
          <p:cNvCxnSpPr/>
          <p:nvPr/>
        </p:nvCxnSpPr>
        <p:spPr>
          <a:xfrm>
            <a:off x="3924133" y="726375"/>
            <a:ext cx="0" cy="5638800"/>
          </a:xfrm>
          <a:prstGeom prst="line">
            <a:avLst/>
          </a:prstGeom>
          <a:ln w="381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01600" y="6581770"/>
            <a:ext cx="12090400" cy="0"/>
          </a:xfrm>
          <a:prstGeom prst="line">
            <a:avLst/>
          </a:prstGeom>
          <a:ln w="381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233971" y="750125"/>
            <a:ext cx="0" cy="5638800"/>
          </a:xfrm>
          <a:prstGeom prst="line">
            <a:avLst/>
          </a:prstGeom>
          <a:ln w="381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01600" y="5972170"/>
            <a:ext cx="12090400" cy="0"/>
          </a:xfrm>
          <a:prstGeom prst="line">
            <a:avLst/>
          </a:prstGeom>
          <a:ln w="381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7952" y="1242950"/>
            <a:ext cx="12090400" cy="0"/>
          </a:xfrm>
          <a:prstGeom prst="line">
            <a:avLst/>
          </a:prstGeom>
          <a:ln w="381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12800" y="6082222"/>
            <a:ext cx="1517851" cy="369332"/>
          </a:xfrm>
          <a:prstGeom prst="rect">
            <a:avLst/>
          </a:prstGeom>
          <a:solidFill>
            <a:schemeClr val="accent3">
              <a:lumMod val="40000"/>
              <a:lumOff val="60000"/>
            </a:schemeClr>
          </a:solidFill>
          <a:ln>
            <a:solidFill>
              <a:schemeClr val="bg2"/>
            </a:solidFill>
          </a:ln>
        </p:spPr>
        <p:txBody>
          <a:bodyPr wrap="none" rtlCol="0">
            <a:spAutoFit/>
          </a:bodyPr>
          <a:lstStyle/>
          <a:p>
            <a:r>
              <a:rPr lang="en-US" b="1" dirty="0" smtClean="0"/>
              <a:t>12-18 Months</a:t>
            </a:r>
            <a:endParaRPr lang="en-US" b="1" dirty="0"/>
          </a:p>
        </p:txBody>
      </p:sp>
      <p:sp>
        <p:nvSpPr>
          <p:cNvPr id="51" name="TextBox 50"/>
          <p:cNvSpPr txBox="1"/>
          <p:nvPr/>
        </p:nvSpPr>
        <p:spPr>
          <a:xfrm>
            <a:off x="4971395" y="6095870"/>
            <a:ext cx="1668534" cy="369332"/>
          </a:xfrm>
          <a:prstGeom prst="rect">
            <a:avLst/>
          </a:prstGeom>
          <a:solidFill>
            <a:schemeClr val="accent3">
              <a:lumMod val="40000"/>
              <a:lumOff val="60000"/>
            </a:schemeClr>
          </a:solidFill>
          <a:ln>
            <a:solidFill>
              <a:schemeClr val="bg2"/>
            </a:solidFill>
          </a:ln>
        </p:spPr>
        <p:txBody>
          <a:bodyPr wrap="none" rtlCol="0">
            <a:spAutoFit/>
          </a:bodyPr>
          <a:lstStyle/>
          <a:p>
            <a:r>
              <a:rPr lang="en-US" b="1" dirty="0" smtClean="0"/>
              <a:t>15– 30 Months </a:t>
            </a:r>
            <a:endParaRPr lang="en-US" b="1" dirty="0"/>
          </a:p>
        </p:txBody>
      </p:sp>
      <p:sp>
        <p:nvSpPr>
          <p:cNvPr id="52" name="TextBox 51"/>
          <p:cNvSpPr txBox="1"/>
          <p:nvPr/>
        </p:nvSpPr>
        <p:spPr>
          <a:xfrm>
            <a:off x="9569013" y="6095870"/>
            <a:ext cx="1668534" cy="369332"/>
          </a:xfrm>
          <a:prstGeom prst="rect">
            <a:avLst/>
          </a:prstGeom>
          <a:solidFill>
            <a:schemeClr val="accent3">
              <a:lumMod val="40000"/>
              <a:lumOff val="60000"/>
            </a:schemeClr>
          </a:solidFill>
          <a:ln>
            <a:solidFill>
              <a:schemeClr val="bg2"/>
            </a:solidFill>
          </a:ln>
        </p:spPr>
        <p:txBody>
          <a:bodyPr wrap="none" rtlCol="0">
            <a:spAutoFit/>
          </a:bodyPr>
          <a:lstStyle/>
          <a:p>
            <a:r>
              <a:rPr lang="en-US" b="1" dirty="0" smtClean="0"/>
              <a:t>24 – 48 Months</a:t>
            </a:r>
            <a:endParaRPr lang="en-US" b="1" dirty="0"/>
          </a:p>
        </p:txBody>
      </p:sp>
      <p:sp>
        <p:nvSpPr>
          <p:cNvPr id="59" name="Title 1"/>
          <p:cNvSpPr txBox="1">
            <a:spLocks/>
          </p:cNvSpPr>
          <p:nvPr/>
        </p:nvSpPr>
        <p:spPr>
          <a:xfrm>
            <a:off x="1625600" y="114300"/>
            <a:ext cx="10261600" cy="533400"/>
          </a:xfrm>
          <a:prstGeom prst="rect">
            <a:avLst/>
          </a:prstGeom>
        </p:spPr>
        <p:txBody>
          <a:bodyPr>
            <a:noAutofit/>
          </a:bodyPr>
          <a:lstStyle/>
          <a:p>
            <a:pPr marL="0" marR="0" lvl="0" indent="0" algn="r" defTabSz="914400" rtl="0" eaLnBrk="0" fontAlgn="base" latinLnBrk="0" hangingPunct="0">
              <a:lnSpc>
                <a:spcPct val="100000"/>
              </a:lnSpc>
              <a:spcBef>
                <a:spcPct val="0"/>
              </a:spcBef>
              <a:spcAft>
                <a:spcPct val="0"/>
              </a:spcAft>
              <a:buClr>
                <a:srgbClr val="000000"/>
              </a:buClr>
              <a:buSzPct val="100000"/>
              <a:buFontTx/>
              <a:buNone/>
              <a:tabLst/>
              <a:defRPr/>
            </a:pPr>
            <a:r>
              <a:rPr kumimoji="0" lang="en-US" sz="2400" b="1" i="0" u="none" strike="noStrike" kern="1200" cap="none" spc="0" normalizeH="0" baseline="0" noProof="0" dirty="0" smtClean="0">
                <a:ln>
                  <a:noFill/>
                </a:ln>
                <a:solidFill>
                  <a:srgbClr val="FFFFFF"/>
                </a:solidFill>
                <a:effectLst/>
                <a:uLnTx/>
                <a:uFillTx/>
                <a:latin typeface="Myriad Pro"/>
                <a:ea typeface="+mj-ea"/>
                <a:cs typeface="+mj-cs"/>
              </a:rPr>
              <a:t>High</a:t>
            </a:r>
            <a:r>
              <a:rPr kumimoji="0" lang="en-US" sz="2400" b="1" i="0" u="none" strike="noStrike" kern="1200" cap="none" spc="0" normalizeH="0" noProof="0" dirty="0" smtClean="0">
                <a:ln>
                  <a:noFill/>
                </a:ln>
                <a:solidFill>
                  <a:srgbClr val="FFFFFF"/>
                </a:solidFill>
                <a:effectLst/>
                <a:uLnTx/>
                <a:uFillTx/>
                <a:latin typeface="Myriad Pro"/>
                <a:ea typeface="+mj-ea"/>
                <a:cs typeface="+mj-cs"/>
              </a:rPr>
              <a:t> Level Strategy</a:t>
            </a:r>
            <a:endParaRPr kumimoji="0" lang="en-US" sz="2400" b="1" i="0" u="none" strike="noStrike" kern="1200" cap="none" spc="0" normalizeH="0" baseline="0" noProof="0" dirty="0">
              <a:ln>
                <a:noFill/>
              </a:ln>
              <a:solidFill>
                <a:srgbClr val="FFFFFF"/>
              </a:solidFill>
              <a:effectLst/>
              <a:uLnTx/>
              <a:uFillTx/>
              <a:latin typeface="Myriad Pro"/>
              <a:ea typeface="+mj-ea"/>
              <a:cs typeface="+mj-cs"/>
            </a:endParaRPr>
          </a:p>
        </p:txBody>
      </p:sp>
      <p:grpSp>
        <p:nvGrpSpPr>
          <p:cNvPr id="39" name="Group 38"/>
          <p:cNvGrpSpPr/>
          <p:nvPr/>
        </p:nvGrpSpPr>
        <p:grpSpPr>
          <a:xfrm>
            <a:off x="94639" y="4303616"/>
            <a:ext cx="3454400" cy="1371600"/>
            <a:chOff x="11875" y="1676400"/>
            <a:chExt cx="2590800" cy="1676400"/>
          </a:xfrm>
        </p:grpSpPr>
        <p:sp>
          <p:nvSpPr>
            <p:cNvPr id="41"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CDTR XML Generator</a:t>
              </a:r>
              <a:endParaRPr lang="en-US" sz="1600" b="1" dirty="0">
                <a:solidFill>
                  <a:schemeClr val="bg1"/>
                </a:solidFill>
                <a:cs typeface="Arial" pitchFamily="34" charset="0"/>
              </a:endParaRPr>
            </a:p>
          </p:txBody>
        </p:sp>
        <p:sp>
          <p:nvSpPr>
            <p:cNvPr id="42" name="Rounded Rectangle 4"/>
            <p:cNvSpPr/>
            <p:nvPr/>
          </p:nvSpPr>
          <p:spPr>
            <a:xfrm>
              <a:off x="11875" y="2060543"/>
              <a:ext cx="2590800" cy="1292257"/>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SAS Based solution @ 2 Pharma </a:t>
              </a:r>
            </a:p>
            <a:p>
              <a:pPr marL="177800" indent="-177800" defTabSz="622300">
                <a:spcAft>
                  <a:spcPct val="35000"/>
                </a:spcAft>
                <a:buFont typeface="Arial" pitchFamily="34" charset="0"/>
                <a:buChar char="•"/>
                <a:defRPr/>
              </a:pPr>
              <a:r>
                <a:rPr lang="en-US" sz="1200" dirty="0" err="1" smtClean="0">
                  <a:solidFill>
                    <a:schemeClr val="tx1"/>
                  </a:solidFill>
                  <a:cs typeface="Arial" pitchFamily="34" charset="0"/>
                </a:rPr>
                <a:t>PoC</a:t>
              </a:r>
              <a:r>
                <a:rPr lang="en-US" sz="1200" dirty="0" smtClean="0">
                  <a:solidFill>
                    <a:schemeClr val="tx1"/>
                  </a:solidFill>
                  <a:cs typeface="Arial" pitchFamily="34" charset="0"/>
                </a:rPr>
                <a:t> to ingest it in TCS Platform Metadata Registry &amp; Transformation (MRT)</a:t>
              </a:r>
            </a:p>
          </p:txBody>
        </p:sp>
      </p:grpSp>
      <p:grpSp>
        <p:nvGrpSpPr>
          <p:cNvPr id="44" name="Group 43"/>
          <p:cNvGrpSpPr/>
          <p:nvPr/>
        </p:nvGrpSpPr>
        <p:grpSpPr>
          <a:xfrm>
            <a:off x="26399" y="3525680"/>
            <a:ext cx="3454400" cy="735833"/>
            <a:chOff x="11875" y="1676400"/>
            <a:chExt cx="2590800" cy="1381385"/>
          </a:xfrm>
        </p:grpSpPr>
        <p:sp>
          <p:nvSpPr>
            <p:cNvPr id="45"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Define XML Generator</a:t>
              </a:r>
              <a:endParaRPr lang="en-US" sz="1600" b="1" dirty="0">
                <a:solidFill>
                  <a:schemeClr val="bg1"/>
                </a:solidFill>
                <a:cs typeface="Arial" pitchFamily="34" charset="0"/>
              </a:endParaRPr>
            </a:p>
          </p:txBody>
        </p:sp>
        <p:sp>
          <p:nvSpPr>
            <p:cNvPr id="46" name="Rounded Rectangle 4"/>
            <p:cNvSpPr/>
            <p:nvPr/>
          </p:nvSpPr>
          <p:spPr>
            <a:xfrm>
              <a:off x="11875" y="2060544"/>
              <a:ext cx="2590800" cy="997241"/>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MDR based solution / Stand along solution</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Under </a:t>
              </a:r>
              <a:r>
                <a:rPr lang="en-US" sz="1200" dirty="0" err="1" smtClean="0">
                  <a:solidFill>
                    <a:schemeClr val="tx1"/>
                  </a:solidFill>
                  <a:cs typeface="Arial" pitchFamily="34" charset="0"/>
                </a:rPr>
                <a:t>PoC</a:t>
              </a:r>
              <a:r>
                <a:rPr lang="en-US" sz="1200" dirty="0" smtClean="0">
                  <a:solidFill>
                    <a:schemeClr val="tx1"/>
                  </a:solidFill>
                  <a:cs typeface="Arial" pitchFamily="34" charset="0"/>
                </a:rPr>
                <a:t> stage</a:t>
              </a:r>
            </a:p>
          </p:txBody>
        </p:sp>
      </p:grpSp>
      <p:grpSp>
        <p:nvGrpSpPr>
          <p:cNvPr id="53" name="Group 52"/>
          <p:cNvGrpSpPr/>
          <p:nvPr/>
        </p:nvGrpSpPr>
        <p:grpSpPr>
          <a:xfrm>
            <a:off x="4371072" y="4686872"/>
            <a:ext cx="3454400" cy="1183956"/>
            <a:chOff x="11875" y="1676400"/>
            <a:chExt cx="2590800" cy="1447057"/>
          </a:xfrm>
        </p:grpSpPr>
        <p:sp>
          <p:nvSpPr>
            <p:cNvPr id="54" name="Rounded Rectangle 4"/>
            <p:cNvSpPr/>
            <p:nvPr/>
          </p:nvSpPr>
          <p:spPr>
            <a:xfrm>
              <a:off x="11875" y="1676400"/>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Auto Generation of Documents</a:t>
              </a:r>
              <a:endParaRPr lang="en-US" sz="1600" b="1" dirty="0">
                <a:solidFill>
                  <a:schemeClr val="bg1"/>
                </a:solidFill>
                <a:cs typeface="Arial" pitchFamily="34" charset="0"/>
              </a:endParaRPr>
            </a:p>
          </p:txBody>
        </p:sp>
        <p:sp>
          <p:nvSpPr>
            <p:cNvPr id="55" name="Rounded Rectangle 4"/>
            <p:cNvSpPr/>
            <p:nvPr/>
          </p:nvSpPr>
          <p:spPr>
            <a:xfrm>
              <a:off x="11875" y="2060543"/>
              <a:ext cx="2590800" cy="1062914"/>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MDR + ML based solution</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Include protocol, SAP, Mock Shell, CSR sections , eSub package etc..</a:t>
              </a:r>
            </a:p>
          </p:txBody>
        </p:sp>
      </p:grpSp>
      <p:grpSp>
        <p:nvGrpSpPr>
          <p:cNvPr id="56" name="Group 55"/>
          <p:cNvGrpSpPr/>
          <p:nvPr/>
        </p:nvGrpSpPr>
        <p:grpSpPr>
          <a:xfrm>
            <a:off x="8585865" y="2893328"/>
            <a:ext cx="3454400" cy="1524000"/>
            <a:chOff x="11875" y="280191"/>
            <a:chExt cx="2590800" cy="1676400"/>
          </a:xfrm>
        </p:grpSpPr>
        <p:sp>
          <p:nvSpPr>
            <p:cNvPr id="57" name="Rounded Rectangle 4"/>
            <p:cNvSpPr/>
            <p:nvPr/>
          </p:nvSpPr>
          <p:spPr>
            <a:xfrm>
              <a:off x="11875" y="280191"/>
              <a:ext cx="2590800" cy="384143"/>
            </a:xfrm>
            <a:prstGeom prst="rect">
              <a:avLst/>
            </a:prstGeom>
            <a:solidFill>
              <a:schemeClr val="tx2">
                <a:lumMod val="75000"/>
              </a:schemeClr>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ctr"/>
            <a:lstStyle/>
            <a:p>
              <a:pPr algn="ctr" defTabSz="622300">
                <a:lnSpc>
                  <a:spcPct val="90000"/>
                </a:lnSpc>
                <a:spcAft>
                  <a:spcPct val="35000"/>
                </a:spcAft>
                <a:defRPr/>
              </a:pPr>
              <a:r>
                <a:rPr lang="en-US" sz="1600" b="1" dirty="0" smtClean="0">
                  <a:solidFill>
                    <a:schemeClr val="bg1"/>
                  </a:solidFill>
                  <a:cs typeface="Arial" pitchFamily="34" charset="0"/>
                </a:rPr>
                <a:t>Data Analytics and Visualization</a:t>
              </a:r>
              <a:endParaRPr lang="en-US" sz="1600" b="1" dirty="0">
                <a:solidFill>
                  <a:schemeClr val="bg1"/>
                </a:solidFill>
                <a:cs typeface="Arial" pitchFamily="34" charset="0"/>
              </a:endParaRPr>
            </a:p>
          </p:txBody>
        </p:sp>
        <p:sp>
          <p:nvSpPr>
            <p:cNvPr id="58" name="Rounded Rectangle 4"/>
            <p:cNvSpPr/>
            <p:nvPr/>
          </p:nvSpPr>
          <p:spPr>
            <a:xfrm>
              <a:off x="11875" y="664334"/>
              <a:ext cx="2590800" cy="1292257"/>
            </a:xfrm>
            <a:prstGeom prst="rect">
              <a:avLst/>
            </a:prstGeom>
            <a:solidFill>
              <a:schemeClr val="bg1"/>
            </a:solidFill>
            <a:ln>
              <a:solidFill>
                <a:srgbClr val="0070C0"/>
              </a:solidFill>
            </a:ln>
          </p:spPr>
          <p:style>
            <a:lnRef idx="0">
              <a:scrgbClr r="0" g="0" b="0"/>
            </a:lnRef>
            <a:fillRef idx="0">
              <a:scrgbClr r="0" g="0" b="0"/>
            </a:fillRef>
            <a:effectRef idx="0">
              <a:scrgbClr r="0" g="0" b="0"/>
            </a:effectRef>
            <a:fontRef idx="minor">
              <a:schemeClr val="lt1"/>
            </a:fontRef>
          </p:style>
          <p:txBody>
            <a:bodyPr lIns="99568" tIns="99568" rIns="99568" bIns="53340" spcCol="1270" anchor="t"/>
            <a:lstStyle/>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Integrated with CDR</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Interfaces with SAS, R and other packages</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Facilitates RBM</a:t>
              </a:r>
            </a:p>
            <a:p>
              <a:pPr marL="177800" indent="-177800" defTabSz="622300">
                <a:spcAft>
                  <a:spcPct val="35000"/>
                </a:spcAft>
                <a:buFont typeface="Arial" pitchFamily="34" charset="0"/>
                <a:buChar char="•"/>
                <a:defRPr/>
              </a:pPr>
              <a:r>
                <a:rPr lang="en-US" sz="1200" dirty="0" smtClean="0">
                  <a:solidFill>
                    <a:schemeClr val="tx1"/>
                  </a:solidFill>
                  <a:cs typeface="Arial" pitchFamily="34" charset="0"/>
                </a:rPr>
                <a:t>Real time availability of data and analysis</a:t>
              </a:r>
            </a:p>
          </p:txBody>
        </p:sp>
      </p:grpSp>
      <p:sp>
        <p:nvSpPr>
          <p:cNvPr id="60" name="Title 2"/>
          <p:cNvSpPr txBox="1">
            <a:spLocks/>
          </p:cNvSpPr>
          <p:nvPr/>
        </p:nvSpPr>
        <p:spPr>
          <a:xfrm>
            <a:off x="0" y="1"/>
            <a:ext cx="12192000" cy="703388"/>
          </a:xfrm>
          <a:prstGeom prst="rect">
            <a:avLst/>
          </a:prstGeom>
          <a:noFill/>
        </p:spPr>
        <p:txBody>
          <a:bodyPr/>
          <a:lstStyle>
            <a:lvl1pPr algn="l" defTabSz="914377" rtl="0" eaLnBrk="1" latinLnBrk="0" hangingPunct="1">
              <a:spcBef>
                <a:spcPct val="0"/>
              </a:spcBef>
              <a:buNone/>
              <a:defRPr sz="2800" kern="1200">
                <a:solidFill>
                  <a:schemeClr val="tx1"/>
                </a:solidFill>
                <a:latin typeface="+mj-lt"/>
                <a:ea typeface="+mj-ea"/>
                <a:cs typeface="Arial" pitchFamily="34" charset="0"/>
              </a:defRPr>
            </a:lvl1pPr>
          </a:lstStyle>
          <a:p>
            <a:r>
              <a:rPr lang="en-US" dirty="0" smtClean="0"/>
              <a:t>Pfizer SPA – Automation Strategy</a:t>
            </a:r>
            <a:endParaRPr lang="en-US" dirty="0"/>
          </a:p>
        </p:txBody>
      </p:sp>
    </p:spTree>
    <p:extLst>
      <p:ext uri="{BB962C8B-B14F-4D97-AF65-F5344CB8AC3E}">
        <p14:creationId xmlns:p14="http://schemas.microsoft.com/office/powerpoint/2010/main" val="12029973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3388"/>
          </a:xfrm>
          <a:noFill/>
        </p:spPr>
        <p:txBody>
          <a:bodyPr/>
          <a:lstStyle/>
          <a:p>
            <a:r>
              <a:rPr lang="en-US" dirty="0" smtClean="0"/>
              <a:t>Innovation/Automation @ Pfizer</a:t>
            </a:r>
            <a:endParaRPr lang="en-US"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7" name="TextBox 6"/>
          <p:cNvSpPr txBox="1"/>
          <p:nvPr/>
        </p:nvSpPr>
        <p:spPr>
          <a:xfrm>
            <a:off x="0" y="876300"/>
            <a:ext cx="10545097" cy="369332"/>
          </a:xfrm>
          <a:prstGeom prst="rect">
            <a:avLst/>
          </a:prstGeom>
          <a:noFill/>
        </p:spPr>
        <p:txBody>
          <a:bodyPr wrap="square" rtlCol="0">
            <a:spAutoFit/>
          </a:bodyPr>
          <a:lstStyle/>
          <a:p>
            <a:pPr lvl="0"/>
            <a:r>
              <a:rPr lang="en-US" b="1" dirty="0" smtClean="0"/>
              <a:t>Question: Where </a:t>
            </a:r>
            <a:r>
              <a:rPr lang="en-US" b="1" dirty="0"/>
              <a:t>have you implemented innovation and efficiencies that have benefited Pfizer?</a:t>
            </a:r>
          </a:p>
        </p:txBody>
      </p:sp>
      <p:graphicFrame>
        <p:nvGraphicFramePr>
          <p:cNvPr id="8" name="Table 7"/>
          <p:cNvGraphicFramePr>
            <a:graphicFrameLocks noGrp="1"/>
          </p:cNvGraphicFramePr>
          <p:nvPr>
            <p:extLst>
              <p:ext uri="{D42A27DB-BD31-4B8C-83A1-F6EECF244321}">
                <p14:modId xmlns:p14="http://schemas.microsoft.com/office/powerpoint/2010/main" val="80638813"/>
              </p:ext>
            </p:extLst>
          </p:nvPr>
        </p:nvGraphicFramePr>
        <p:xfrm>
          <a:off x="382594" y="1245632"/>
          <a:ext cx="11426811" cy="5260974"/>
        </p:xfrm>
        <a:graphic>
          <a:graphicData uri="http://schemas.openxmlformats.org/drawingml/2006/table">
            <a:tbl>
              <a:tblPr>
                <a:tableStyleId>{5C22544A-7EE6-4342-B048-85BDC9FD1C3A}</a:tableStyleId>
              </a:tblPr>
              <a:tblGrid>
                <a:gridCol w="2933222"/>
                <a:gridCol w="4412585"/>
                <a:gridCol w="4081004"/>
              </a:tblGrid>
              <a:tr h="441078">
                <a:tc>
                  <a:txBody>
                    <a:bodyPr/>
                    <a:lstStyle/>
                    <a:p>
                      <a:pPr algn="ctr" fontAlgn="b"/>
                      <a:r>
                        <a:rPr lang="en-US" sz="1600" b="1" u="none" strike="noStrike" dirty="0">
                          <a:solidFill>
                            <a:schemeClr val="bg1"/>
                          </a:solidFill>
                          <a:effectLst/>
                        </a:rPr>
                        <a:t>Process Improvement Activity</a:t>
                      </a:r>
                      <a:endParaRPr lang="en-US" sz="1600" b="1" i="0" u="none" strike="noStrike" dirty="0">
                        <a:solidFill>
                          <a:schemeClr val="bg1"/>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63BE"/>
                    </a:solidFill>
                  </a:tcPr>
                </a:tc>
                <a:tc>
                  <a:txBody>
                    <a:bodyPr/>
                    <a:lstStyle/>
                    <a:p>
                      <a:pPr algn="ctr" fontAlgn="b"/>
                      <a:r>
                        <a:rPr lang="en-US" sz="1600" b="1" u="none" strike="noStrike" dirty="0">
                          <a:solidFill>
                            <a:schemeClr val="bg1"/>
                          </a:solidFill>
                          <a:effectLst/>
                        </a:rPr>
                        <a:t>Pain Area</a:t>
                      </a:r>
                      <a:endParaRPr lang="en-US" sz="1600" b="1" i="0" u="none" strike="noStrike" dirty="0">
                        <a:solidFill>
                          <a:schemeClr val="bg1"/>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63BE"/>
                    </a:solidFill>
                  </a:tcPr>
                </a:tc>
                <a:tc>
                  <a:txBody>
                    <a:bodyPr/>
                    <a:lstStyle/>
                    <a:p>
                      <a:pPr algn="ctr" fontAlgn="b"/>
                      <a:r>
                        <a:rPr lang="en-US" sz="1600" b="1" u="none" strike="noStrike" dirty="0">
                          <a:solidFill>
                            <a:schemeClr val="bg1"/>
                          </a:solidFill>
                          <a:effectLst/>
                        </a:rPr>
                        <a:t>Solution</a:t>
                      </a:r>
                      <a:endParaRPr lang="en-US" sz="1600" b="1" i="0" u="none" strike="noStrike" dirty="0">
                        <a:solidFill>
                          <a:schemeClr val="bg1"/>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63BE"/>
                    </a:solidFill>
                  </a:tcPr>
                </a:tc>
              </a:tr>
              <a:tr h="882156">
                <a:tc>
                  <a:txBody>
                    <a:bodyPr/>
                    <a:lstStyle/>
                    <a:p>
                      <a:pPr algn="l" fontAlgn="t"/>
                      <a:r>
                        <a:rPr lang="en-US" sz="1400" u="none" strike="noStrike" dirty="0">
                          <a:effectLst/>
                        </a:rPr>
                        <a:t>SDTM Specification Process including domain identification</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400" u="none" strike="noStrike" dirty="0">
                          <a:effectLst/>
                        </a:rPr>
                        <a:t>SDTM Specification creation is </a:t>
                      </a:r>
                      <a:r>
                        <a:rPr lang="en-US" sz="1400" u="none" strike="noStrike" dirty="0" smtClean="0">
                          <a:effectLst/>
                        </a:rPr>
                        <a:t>multi steps </a:t>
                      </a:r>
                      <a:r>
                        <a:rPr lang="en-US" sz="1400" u="none" strike="noStrike" dirty="0">
                          <a:effectLst/>
                        </a:rPr>
                        <a:t>process consisting of domain Identification and specification creation based on blank CRF.</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400" u="none" strike="noStrike">
                          <a:effectLst/>
                        </a:rPr>
                        <a:t>Automation can be done in this area to avoid manual work and effort can be reduced.</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735130">
                <a:tc>
                  <a:txBody>
                    <a:bodyPr/>
                    <a:lstStyle/>
                    <a:p>
                      <a:pPr algn="l" fontAlgn="t"/>
                      <a:r>
                        <a:rPr lang="en-US" sz="1400" u="none" strike="noStrike" dirty="0">
                          <a:effectLst/>
                        </a:rPr>
                        <a:t>CRF annotation</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fontAlgn="t"/>
                      <a:r>
                        <a:rPr lang="en-US" sz="1400" u="none" strike="noStrike" dirty="0">
                          <a:effectLst/>
                        </a:rPr>
                        <a:t>Manual work of CRF annotation from blank CRF.</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fontAlgn="b"/>
                      <a:r>
                        <a:rPr lang="en-US" sz="1400" u="none" strike="noStrike" dirty="0">
                          <a:effectLst/>
                        </a:rPr>
                        <a:t>Automation can be done in this area to avoid manual work and effort can be reduced.</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882156">
                <a:tc>
                  <a:txBody>
                    <a:bodyPr/>
                    <a:lstStyle/>
                    <a:p>
                      <a:pPr algn="l" fontAlgn="t"/>
                      <a:r>
                        <a:rPr lang="en-US" sz="1400" u="none" strike="noStrike">
                          <a:effectLst/>
                        </a:rPr>
                        <a:t>Define 2.0 automation</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400" u="none" strike="noStrike" dirty="0">
                          <a:effectLst/>
                        </a:rPr>
                        <a:t>Manual work of annotating define.xls</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400" u="none" strike="noStrike">
                          <a:effectLst/>
                        </a:rPr>
                        <a:t>Populate annotations directly from mapcode for individual variable of each domain to avoid manual effort.</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588104">
                <a:tc>
                  <a:txBody>
                    <a:bodyPr/>
                    <a:lstStyle/>
                    <a:p>
                      <a:pPr algn="l" fontAlgn="t"/>
                      <a:r>
                        <a:rPr lang="en-US" sz="1400" u="none" strike="noStrike">
                          <a:effectLst/>
                        </a:rPr>
                        <a:t>Trial design domains automation</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fontAlgn="t"/>
                      <a:r>
                        <a:rPr lang="en-US" sz="1400" u="none" strike="noStrike" dirty="0">
                          <a:effectLst/>
                        </a:rPr>
                        <a:t>Its tedious task to create trial domain specification manually after looking into protocol for every study.</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fontAlgn="t"/>
                      <a:r>
                        <a:rPr lang="en-US" sz="1400" u="none" strike="noStrike" dirty="0">
                          <a:effectLst/>
                        </a:rPr>
                        <a:t>Automation can be done in this area to avoid manual work and effort can be reduced.</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1176209">
                <a:tc>
                  <a:txBody>
                    <a:bodyPr/>
                    <a:lstStyle/>
                    <a:p>
                      <a:pPr algn="l" fontAlgn="t"/>
                      <a:r>
                        <a:rPr lang="en-US" sz="1400" u="none" strike="noStrike">
                          <a:effectLst/>
                        </a:rPr>
                        <a:t>Implementation of multithreading for studies with heavy data</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400" u="none" strike="noStrike">
                          <a:effectLst/>
                        </a:rPr>
                        <a:t>Studies with huge data used to take much longer time for executing the QC scripts. The execution time is directly proportional to the amount of data.</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400" u="none" strike="noStrike" dirty="0">
                          <a:effectLst/>
                        </a:rPr>
                        <a:t>By implementing multithreading approach in QC scripts, we are able to distribute data in multiple chunks which in turn will result in faster execution of scripts. Approximately 20-50% time can be saved.</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556141">
                <a:tc>
                  <a:txBody>
                    <a:bodyPr/>
                    <a:lstStyle/>
                    <a:p>
                      <a:pPr algn="l" fontAlgn="t"/>
                      <a:r>
                        <a:rPr lang="en-US" sz="1400" u="none" strike="noStrike">
                          <a:effectLst/>
                        </a:rPr>
                        <a:t>Searching of variable/values in CDARS area</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fontAlgn="t"/>
                      <a:r>
                        <a:rPr lang="en-US" sz="1400" u="none" strike="noStrike">
                          <a:effectLst/>
                        </a:rPr>
                        <a:t>Every time, team need to search all the locations to get the required data/study which is very time consuming</a:t>
                      </a:r>
                      <a:endParaRPr lang="en-US" sz="1400" b="0" i="0" u="none" strike="noStrike">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fontAlgn="t"/>
                      <a:r>
                        <a:rPr lang="en-US" sz="1400" u="none" strike="noStrike" dirty="0">
                          <a:effectLst/>
                        </a:rPr>
                        <a:t>Utility to provide the list of locations for desired variable/values/</a:t>
                      </a:r>
                      <a:endParaRPr lang="en-US" sz="1400" b="0" i="0" u="none" strike="noStrike" dirty="0">
                        <a:solidFill>
                          <a:srgbClr val="000000"/>
                        </a:solidFill>
                        <a:effectLst/>
                        <a:latin typeface="Segoe UI Light" panose="020B0502040204020203" pitchFamily="34" charset="0"/>
                      </a:endParaRPr>
                    </a:p>
                  </a:txBody>
                  <a:tcPr marL="5287" marR="5287" marT="5287"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36815007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p:cNvSpPr/>
          <p:nvPr/>
        </p:nvSpPr>
        <p:spPr>
          <a:xfrm rot="5400000">
            <a:off x="541882" y="488450"/>
            <a:ext cx="1365853" cy="2091437"/>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p:txBody>
      </p:sp>
      <p:sp>
        <p:nvSpPr>
          <p:cNvPr id="6" name="TextBox 5"/>
          <p:cNvSpPr txBox="1"/>
          <p:nvPr/>
        </p:nvSpPr>
        <p:spPr>
          <a:xfrm>
            <a:off x="429700" y="991693"/>
            <a:ext cx="1590216" cy="646331"/>
          </a:xfrm>
          <a:prstGeom prst="rect">
            <a:avLst/>
          </a:prstGeom>
          <a:solidFill>
            <a:schemeClr val="accent3">
              <a:lumMod val="40000"/>
              <a:lumOff val="60000"/>
            </a:schemeClr>
          </a:solidFill>
        </p:spPr>
        <p:txBody>
          <a:bodyPr wrap="square" rtlCol="0">
            <a:spAutoFit/>
          </a:bodyPr>
          <a:lstStyle/>
          <a:p>
            <a:pPr algn="ctr"/>
            <a:r>
              <a:rPr lang="en-US" dirty="0">
                <a:solidFill>
                  <a:prstClr val="black"/>
                </a:solidFill>
              </a:rPr>
              <a:t>Project assigned SME</a:t>
            </a:r>
          </a:p>
        </p:txBody>
      </p:sp>
      <p:sp>
        <p:nvSpPr>
          <p:cNvPr id="7" name="Right Arrow Callout 6"/>
          <p:cNvSpPr/>
          <p:nvPr/>
        </p:nvSpPr>
        <p:spPr>
          <a:xfrm rot="5400000">
            <a:off x="2889648" y="505319"/>
            <a:ext cx="1332118" cy="2091437"/>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p:txBody>
      </p:sp>
      <p:sp>
        <p:nvSpPr>
          <p:cNvPr id="8" name="TextBox 7"/>
          <p:cNvSpPr txBox="1"/>
          <p:nvPr/>
        </p:nvSpPr>
        <p:spPr>
          <a:xfrm>
            <a:off x="2799886" y="985848"/>
            <a:ext cx="1590216" cy="646331"/>
          </a:xfrm>
          <a:prstGeom prst="rect">
            <a:avLst/>
          </a:prstGeom>
          <a:solidFill>
            <a:schemeClr val="accent3">
              <a:lumMod val="40000"/>
              <a:lumOff val="60000"/>
            </a:schemeClr>
          </a:solidFill>
        </p:spPr>
        <p:txBody>
          <a:bodyPr wrap="square" rtlCol="0">
            <a:spAutoFit/>
          </a:bodyPr>
          <a:lstStyle/>
          <a:p>
            <a:pPr algn="ctr"/>
            <a:r>
              <a:rPr lang="en-US" dirty="0">
                <a:solidFill>
                  <a:prstClr val="black"/>
                </a:solidFill>
              </a:rPr>
              <a:t>Ideation workshop</a:t>
            </a:r>
          </a:p>
        </p:txBody>
      </p:sp>
      <p:sp>
        <p:nvSpPr>
          <p:cNvPr id="9" name="Right Arrow Callout 8"/>
          <p:cNvSpPr/>
          <p:nvPr/>
        </p:nvSpPr>
        <p:spPr>
          <a:xfrm rot="5400000">
            <a:off x="5298078" y="504276"/>
            <a:ext cx="1334204" cy="2091437"/>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p:txBody>
      </p:sp>
      <p:sp>
        <p:nvSpPr>
          <p:cNvPr id="10" name="TextBox 9"/>
          <p:cNvSpPr txBox="1"/>
          <p:nvPr/>
        </p:nvSpPr>
        <p:spPr>
          <a:xfrm>
            <a:off x="5167889" y="985847"/>
            <a:ext cx="1590216" cy="646331"/>
          </a:xfrm>
          <a:prstGeom prst="rect">
            <a:avLst/>
          </a:prstGeom>
          <a:solidFill>
            <a:schemeClr val="accent3">
              <a:lumMod val="40000"/>
              <a:lumOff val="60000"/>
            </a:schemeClr>
          </a:solidFill>
        </p:spPr>
        <p:txBody>
          <a:bodyPr wrap="square" rtlCol="0">
            <a:spAutoFit/>
          </a:bodyPr>
          <a:lstStyle/>
          <a:p>
            <a:pPr algn="ctr"/>
            <a:r>
              <a:rPr lang="en-US" dirty="0">
                <a:solidFill>
                  <a:prstClr val="black"/>
                </a:solidFill>
              </a:rPr>
              <a:t>Industry benchmarking</a:t>
            </a:r>
          </a:p>
        </p:txBody>
      </p:sp>
      <p:sp>
        <p:nvSpPr>
          <p:cNvPr id="11" name="Right Arrow Callout 10"/>
          <p:cNvSpPr/>
          <p:nvPr/>
        </p:nvSpPr>
        <p:spPr>
          <a:xfrm rot="5400000">
            <a:off x="7708593" y="505318"/>
            <a:ext cx="1332120" cy="2091437"/>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p:txBody>
      </p:sp>
      <p:sp>
        <p:nvSpPr>
          <p:cNvPr id="12" name="TextBox 11"/>
          <p:cNvSpPr txBox="1"/>
          <p:nvPr/>
        </p:nvSpPr>
        <p:spPr>
          <a:xfrm>
            <a:off x="7581728" y="1009559"/>
            <a:ext cx="1590216" cy="646331"/>
          </a:xfrm>
          <a:prstGeom prst="rect">
            <a:avLst/>
          </a:prstGeom>
          <a:solidFill>
            <a:schemeClr val="accent3">
              <a:lumMod val="40000"/>
              <a:lumOff val="60000"/>
            </a:schemeClr>
          </a:solidFill>
        </p:spPr>
        <p:txBody>
          <a:bodyPr wrap="square" rtlCol="0">
            <a:spAutoFit/>
          </a:bodyPr>
          <a:lstStyle/>
          <a:p>
            <a:pPr algn="ctr"/>
            <a:r>
              <a:rPr lang="en-US" dirty="0">
                <a:solidFill>
                  <a:prstClr val="black"/>
                </a:solidFill>
              </a:rPr>
              <a:t>Black belt projects</a:t>
            </a:r>
          </a:p>
        </p:txBody>
      </p:sp>
      <p:sp>
        <p:nvSpPr>
          <p:cNvPr id="13" name="Right Arrow Callout 12"/>
          <p:cNvSpPr/>
          <p:nvPr/>
        </p:nvSpPr>
        <p:spPr>
          <a:xfrm rot="5400000">
            <a:off x="10327201" y="488451"/>
            <a:ext cx="1309392" cy="2091437"/>
          </a:xfrm>
          <a:prstGeom prst="rightArrowCallout">
            <a:avLst/>
          </a:prstGeom>
          <a:solidFill>
            <a:srgbClr val="ABD3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p:txBody>
      </p:sp>
      <p:sp>
        <p:nvSpPr>
          <p:cNvPr id="14" name="TextBox 13"/>
          <p:cNvSpPr txBox="1"/>
          <p:nvPr/>
        </p:nvSpPr>
        <p:spPr>
          <a:xfrm>
            <a:off x="10061483" y="1028552"/>
            <a:ext cx="1840827" cy="646331"/>
          </a:xfrm>
          <a:prstGeom prst="rect">
            <a:avLst/>
          </a:prstGeom>
          <a:solidFill>
            <a:schemeClr val="accent3">
              <a:lumMod val="40000"/>
              <a:lumOff val="60000"/>
            </a:schemeClr>
          </a:solidFill>
        </p:spPr>
        <p:txBody>
          <a:bodyPr wrap="square" rtlCol="0">
            <a:spAutoFit/>
          </a:bodyPr>
          <a:lstStyle/>
          <a:p>
            <a:pPr algn="ctr"/>
            <a:r>
              <a:rPr lang="en-US" dirty="0">
                <a:solidFill>
                  <a:prstClr val="black"/>
                </a:solidFill>
              </a:rPr>
              <a:t>Leverage TCS exiting tools</a:t>
            </a:r>
          </a:p>
        </p:txBody>
      </p:sp>
      <p:graphicFrame>
        <p:nvGraphicFramePr>
          <p:cNvPr id="15" name="Table 14"/>
          <p:cNvGraphicFramePr>
            <a:graphicFrameLocks noGrp="1"/>
          </p:cNvGraphicFramePr>
          <p:nvPr>
            <p:extLst>
              <p:ext uri="{D42A27DB-BD31-4B8C-83A1-F6EECF244321}">
                <p14:modId xmlns:p14="http://schemas.microsoft.com/office/powerpoint/2010/main" val="1971667011"/>
              </p:ext>
            </p:extLst>
          </p:nvPr>
        </p:nvGraphicFramePr>
        <p:xfrm>
          <a:off x="179090" y="2835528"/>
          <a:ext cx="11820651" cy="3679292"/>
        </p:xfrm>
        <a:graphic>
          <a:graphicData uri="http://schemas.openxmlformats.org/drawingml/2006/table">
            <a:tbl>
              <a:tblPr firstRow="1" bandRow="1">
                <a:tableStyleId>{69012ECD-51FC-41F1-AA8D-1B2483CD663E}</a:tableStyleId>
              </a:tblPr>
              <a:tblGrid>
                <a:gridCol w="1090258"/>
                <a:gridCol w="1797409"/>
                <a:gridCol w="3530991"/>
                <a:gridCol w="3573194"/>
                <a:gridCol w="1828799"/>
              </a:tblGrid>
              <a:tr h="217087">
                <a:tc>
                  <a:txBody>
                    <a:bodyPr/>
                    <a:lstStyle/>
                    <a:p>
                      <a:pPr algn="ctr"/>
                      <a:r>
                        <a:rPr lang="en-US" sz="2000" dirty="0" smtClean="0"/>
                        <a:t>Focus Areas</a:t>
                      </a:r>
                      <a:endParaRPr lang="en-US" sz="2000" dirty="0"/>
                    </a:p>
                  </a:txBody>
                  <a:tcPr/>
                </a:tc>
                <a:tc>
                  <a:txBody>
                    <a:bodyPr/>
                    <a:lstStyle/>
                    <a:p>
                      <a:pPr algn="ctr"/>
                      <a:r>
                        <a:rPr lang="en-US" sz="2000" dirty="0" smtClean="0"/>
                        <a:t>As is Model</a:t>
                      </a:r>
                      <a:endParaRPr lang="en-US" sz="2000" dirty="0"/>
                    </a:p>
                  </a:txBody>
                  <a:tcPr/>
                </a:tc>
                <a:tc>
                  <a:txBody>
                    <a:bodyPr/>
                    <a:lstStyle/>
                    <a:p>
                      <a:pPr algn="ctr"/>
                      <a:r>
                        <a:rPr lang="en-US" sz="2000" dirty="0" smtClean="0"/>
                        <a:t>Optimized Model</a:t>
                      </a:r>
                      <a:endParaRPr lang="en-US" sz="2000" dirty="0"/>
                    </a:p>
                  </a:txBody>
                  <a:tcPr/>
                </a:tc>
                <a:tc>
                  <a:txBody>
                    <a:bodyPr/>
                    <a:lstStyle/>
                    <a:p>
                      <a:pPr algn="ctr"/>
                      <a:r>
                        <a:rPr lang="en-US" sz="2000" dirty="0" smtClean="0"/>
                        <a:t>Pfizer Benefit</a:t>
                      </a:r>
                      <a:endParaRPr lang="en-US" sz="2000" dirty="0"/>
                    </a:p>
                  </a:txBody>
                  <a:tcPr/>
                </a:tc>
                <a:tc>
                  <a:txBody>
                    <a:bodyPr/>
                    <a:lstStyle/>
                    <a:p>
                      <a:pPr algn="ctr"/>
                      <a:r>
                        <a:rPr lang="en-US" sz="2000" dirty="0" smtClean="0"/>
                        <a:t>Examples</a:t>
                      </a:r>
                      <a:endParaRPr lang="en-US" sz="2000" dirty="0"/>
                    </a:p>
                  </a:txBody>
                  <a:tcPr/>
                </a:tc>
              </a:tr>
              <a:tr h="801554">
                <a:tc>
                  <a:txBody>
                    <a:bodyPr/>
                    <a:lstStyle/>
                    <a:p>
                      <a:r>
                        <a:rPr lang="en-US" sz="1200" dirty="0" smtClean="0"/>
                        <a:t>Resource</a:t>
                      </a:r>
                      <a:endParaRPr lang="en-US" sz="1200" dirty="0"/>
                    </a:p>
                  </a:txBody>
                  <a:tcPr/>
                </a:tc>
                <a:tc>
                  <a:txBody>
                    <a:bodyPr/>
                    <a:lstStyle/>
                    <a:p>
                      <a:r>
                        <a:rPr lang="en-US" sz="1200" dirty="0" smtClean="0"/>
                        <a:t>Flat resourcing basis role and activity</a:t>
                      </a:r>
                      <a:endParaRPr lang="en-US" sz="1200" dirty="0"/>
                    </a:p>
                  </a:txBody>
                  <a:tcPr/>
                </a:tc>
                <a:tc>
                  <a:txBody>
                    <a:bodyPr/>
                    <a:lstStyle/>
                    <a:p>
                      <a:r>
                        <a:rPr lang="en-US" sz="1200" dirty="0" smtClean="0"/>
                        <a:t>Assess activity complexity </a:t>
                      </a:r>
                    </a:p>
                    <a:p>
                      <a:r>
                        <a:rPr lang="en-US" sz="1200" dirty="0" smtClean="0"/>
                        <a:t>Alignment</a:t>
                      </a:r>
                      <a:r>
                        <a:rPr lang="en-US" sz="1200" baseline="0" dirty="0" smtClean="0"/>
                        <a:t> of right competency resource</a:t>
                      </a:r>
                    </a:p>
                    <a:p>
                      <a:r>
                        <a:rPr lang="en-US" sz="1200" baseline="0" dirty="0" smtClean="0"/>
                        <a:t>Central  pool for standard and repeat activities</a:t>
                      </a:r>
                      <a:endParaRPr lang="en-US" sz="1200" dirty="0"/>
                    </a:p>
                  </a:txBody>
                  <a:tcPr/>
                </a:tc>
                <a:tc>
                  <a:txBody>
                    <a:bodyPr/>
                    <a:lstStyle/>
                    <a:p>
                      <a:r>
                        <a:rPr lang="en-US" sz="1200" dirty="0" smtClean="0"/>
                        <a:t>Optimal</a:t>
                      </a:r>
                      <a:r>
                        <a:rPr lang="en-US" sz="1200" baseline="0" dirty="0" smtClean="0"/>
                        <a:t> resource utilization across activities </a:t>
                      </a:r>
                    </a:p>
                    <a:p>
                      <a:r>
                        <a:rPr lang="en-US" sz="1200" baseline="0" dirty="0" smtClean="0"/>
                        <a:t>Availability of high skilled resources for complex tasks</a:t>
                      </a:r>
                    </a:p>
                    <a:p>
                      <a:r>
                        <a:rPr lang="en-US" sz="1200" baseline="0" dirty="0" smtClean="0"/>
                        <a:t>Partnering to meet </a:t>
                      </a:r>
                      <a:r>
                        <a:rPr lang="en-US" sz="1200" baseline="0" dirty="0" err="1" smtClean="0"/>
                        <a:t>adhoc</a:t>
                      </a:r>
                      <a:r>
                        <a:rPr lang="en-US" sz="1200" baseline="0" dirty="0" smtClean="0"/>
                        <a:t> requirements</a:t>
                      </a:r>
                      <a:endParaRPr lang="en-US" sz="1200" dirty="0"/>
                    </a:p>
                  </a:txBody>
                  <a:tcPr/>
                </a:tc>
                <a:tc>
                  <a:txBody>
                    <a:bodyPr/>
                    <a:lstStyle/>
                    <a:p>
                      <a:r>
                        <a:rPr lang="en-US" sz="1200" dirty="0" err="1" smtClean="0"/>
                        <a:t>CoE</a:t>
                      </a:r>
                      <a:r>
                        <a:rPr lang="en-US" sz="1200" dirty="0" smtClean="0"/>
                        <a:t>  Model : 10% efficiency</a:t>
                      </a:r>
                      <a:endParaRPr lang="en-US" sz="1200" dirty="0"/>
                    </a:p>
                  </a:txBody>
                  <a:tcPr/>
                </a:tc>
              </a:tr>
              <a:tr h="552182">
                <a:tc>
                  <a:txBody>
                    <a:bodyPr/>
                    <a:lstStyle/>
                    <a:p>
                      <a:r>
                        <a:rPr lang="en-US" sz="1200" dirty="0" smtClean="0"/>
                        <a:t>Efforts</a:t>
                      </a:r>
                      <a:r>
                        <a:rPr lang="en-US" sz="1200" baseline="0" dirty="0" smtClean="0"/>
                        <a:t> </a:t>
                      </a:r>
                      <a:endParaRPr lang="en-US" sz="1200" dirty="0"/>
                    </a:p>
                  </a:txBody>
                  <a:tcPr/>
                </a:tc>
                <a:tc>
                  <a:txBody>
                    <a:bodyPr/>
                    <a:lstStyle/>
                    <a:p>
                      <a:r>
                        <a:rPr lang="en-US" sz="1200" dirty="0" smtClean="0"/>
                        <a:t>Standard TAT basis</a:t>
                      </a:r>
                      <a:r>
                        <a:rPr lang="en-US" sz="1200" baseline="0" dirty="0" smtClean="0"/>
                        <a:t> current baseline</a:t>
                      </a:r>
                      <a:endParaRPr lang="en-US" sz="1200" dirty="0"/>
                    </a:p>
                  </a:txBody>
                  <a:tcPr/>
                </a:tc>
                <a:tc>
                  <a:txBody>
                    <a:bodyPr/>
                    <a:lstStyle/>
                    <a:p>
                      <a:r>
                        <a:rPr lang="en-US" sz="1200" dirty="0" smtClean="0"/>
                        <a:t>Baseline activity efforts with</a:t>
                      </a:r>
                      <a:r>
                        <a:rPr lang="en-US" sz="1200" baseline="0" dirty="0" smtClean="0"/>
                        <a:t> respect to Pfizer standards, tools and processes</a:t>
                      </a:r>
                      <a:endParaRPr lang="en-US" sz="1200" dirty="0" smtClean="0"/>
                    </a:p>
                    <a:p>
                      <a:r>
                        <a:rPr lang="en-US" sz="1200" dirty="0" smtClean="0"/>
                        <a:t>Assess</a:t>
                      </a:r>
                      <a:r>
                        <a:rPr lang="en-US" sz="1200" baseline="0" dirty="0" smtClean="0"/>
                        <a:t> lean and automation opportunities to improve TAT</a:t>
                      </a:r>
                      <a:endParaRPr lang="en-US" sz="1200" dirty="0"/>
                    </a:p>
                  </a:txBody>
                  <a:tcPr/>
                </a:tc>
                <a:tc>
                  <a:txBody>
                    <a:bodyPr/>
                    <a:lstStyle/>
                    <a:p>
                      <a:r>
                        <a:rPr lang="en-US" sz="1200" dirty="0" smtClean="0"/>
                        <a:t>Improved Process</a:t>
                      </a:r>
                      <a:r>
                        <a:rPr lang="en-US" sz="1200" baseline="0" dirty="0" smtClean="0"/>
                        <a:t> maturity wr.t. efficiency</a:t>
                      </a:r>
                      <a:endParaRPr lang="en-US" sz="1200" dirty="0"/>
                    </a:p>
                  </a:txBody>
                  <a:tcPr/>
                </a:tc>
                <a:tc>
                  <a:txBody>
                    <a:bodyPr/>
                    <a:lstStyle/>
                    <a:p>
                      <a:r>
                        <a:rPr lang="en-US" sz="1200" dirty="0" smtClean="0"/>
                        <a:t>SDTM</a:t>
                      </a:r>
                      <a:r>
                        <a:rPr lang="en-US" sz="1200" baseline="0" dirty="0" smtClean="0"/>
                        <a:t> at FPI + 10 days : 20% efficiency gain</a:t>
                      </a:r>
                      <a:endParaRPr lang="en-US" sz="1200" dirty="0"/>
                    </a:p>
                  </a:txBody>
                  <a:tcPr/>
                </a:tc>
              </a:tr>
              <a:tr h="676869">
                <a:tc>
                  <a:txBody>
                    <a:bodyPr/>
                    <a:lstStyle/>
                    <a:p>
                      <a:r>
                        <a:rPr lang="en-US" sz="1200" dirty="0" smtClean="0"/>
                        <a:t>Knowledge &amp; Quality</a:t>
                      </a:r>
                      <a:endParaRPr lang="en-US" sz="1200" dirty="0"/>
                    </a:p>
                  </a:txBody>
                  <a:tcPr/>
                </a:tc>
                <a:tc>
                  <a:txBody>
                    <a:bodyPr/>
                    <a:lstStyle/>
                    <a:p>
                      <a:r>
                        <a:rPr lang="en-US" sz="1200" dirty="0" smtClean="0"/>
                        <a:t>Std.</a:t>
                      </a:r>
                      <a:r>
                        <a:rPr lang="en-US" sz="1200" baseline="0" dirty="0" smtClean="0"/>
                        <a:t> training model for juniors and </a:t>
                      </a:r>
                      <a:r>
                        <a:rPr lang="en-US" sz="1200" baseline="0" dirty="0" err="1" smtClean="0"/>
                        <a:t>lateras</a:t>
                      </a:r>
                      <a:endParaRPr lang="en-US" sz="1200" dirty="0"/>
                    </a:p>
                  </a:txBody>
                  <a:tcPr/>
                </a:tc>
                <a:tc>
                  <a:txBody>
                    <a:bodyPr/>
                    <a:lstStyle/>
                    <a:p>
                      <a:r>
                        <a:rPr lang="en-US" sz="1200" dirty="0" smtClean="0"/>
                        <a:t>Analyze</a:t>
                      </a:r>
                      <a:r>
                        <a:rPr lang="en-US" sz="1200" baseline="0" dirty="0" smtClean="0"/>
                        <a:t> review comments and rework areas</a:t>
                      </a:r>
                    </a:p>
                    <a:p>
                      <a:r>
                        <a:rPr lang="en-US" sz="1200" baseline="0" dirty="0" smtClean="0"/>
                        <a:t>Proactively Identify new knowledge areas and initiate training and repositories</a:t>
                      </a:r>
                      <a:endParaRPr lang="en-US" sz="1200" dirty="0"/>
                    </a:p>
                  </a:txBody>
                  <a:tcPr/>
                </a:tc>
                <a:tc>
                  <a:txBody>
                    <a:bodyPr/>
                    <a:lstStyle/>
                    <a:p>
                      <a:r>
                        <a:rPr lang="en-US" sz="1200" dirty="0" smtClean="0"/>
                        <a:t>Increased focus</a:t>
                      </a:r>
                      <a:r>
                        <a:rPr lang="en-US" sz="1200" baseline="0" dirty="0" smtClean="0"/>
                        <a:t> on </a:t>
                      </a:r>
                      <a:r>
                        <a:rPr lang="en-US" sz="1200" dirty="0" smtClean="0"/>
                        <a:t>first time right activity</a:t>
                      </a:r>
                      <a:r>
                        <a:rPr lang="en-US" sz="1200" baseline="0" dirty="0" smtClean="0"/>
                        <a:t> </a:t>
                      </a:r>
                    </a:p>
                    <a:p>
                      <a:endParaRPr lang="en-US" sz="1200" dirty="0" smtClean="0"/>
                    </a:p>
                  </a:txBody>
                  <a:tcPr/>
                </a:tc>
                <a:tc>
                  <a:txBody>
                    <a:bodyPr/>
                    <a:lstStyle/>
                    <a:p>
                      <a:r>
                        <a:rPr lang="en-US" sz="1200" dirty="0" smtClean="0"/>
                        <a:t>Intangible benefits – reduction in rework</a:t>
                      </a:r>
                      <a:endParaRPr lang="en-US" sz="1200" dirty="0"/>
                    </a:p>
                  </a:txBody>
                  <a:tcPr/>
                </a:tc>
              </a:tr>
              <a:tr h="676869">
                <a:tc>
                  <a:txBody>
                    <a:bodyPr/>
                    <a:lstStyle/>
                    <a:p>
                      <a:r>
                        <a:rPr lang="en-US" sz="1200" dirty="0" smtClean="0"/>
                        <a:t>Metric </a:t>
                      </a:r>
                      <a:endParaRPr lang="en-US" sz="1200" dirty="0"/>
                    </a:p>
                  </a:txBody>
                  <a:tcPr/>
                </a:tc>
                <a:tc>
                  <a:txBody>
                    <a:bodyPr/>
                    <a:lstStyle/>
                    <a:p>
                      <a:r>
                        <a:rPr lang="en-US" sz="1200" dirty="0" smtClean="0"/>
                        <a:t>Follow project plan timelines </a:t>
                      </a:r>
                      <a:endParaRPr lang="en-US" sz="1200" dirty="0"/>
                    </a:p>
                  </a:txBody>
                  <a:tcPr/>
                </a:tc>
                <a:tc>
                  <a:txBody>
                    <a:bodyPr/>
                    <a:lstStyle/>
                    <a:p>
                      <a:r>
                        <a:rPr lang="en-US" sz="1200" dirty="0" smtClean="0"/>
                        <a:t>Define</a:t>
                      </a:r>
                      <a:r>
                        <a:rPr lang="en-US" sz="1200" baseline="0" dirty="0" smtClean="0"/>
                        <a:t> key operating KPI and reverse dependencies </a:t>
                      </a:r>
                    </a:p>
                    <a:p>
                      <a:r>
                        <a:rPr lang="en-US" sz="1200" baseline="0" dirty="0" smtClean="0"/>
                        <a:t>Execute causal analysis for performance metrics and identify area of improvement – TAT and quality</a:t>
                      </a:r>
                      <a:endParaRPr lang="en-US" sz="1200" dirty="0"/>
                    </a:p>
                  </a:txBody>
                  <a:tcPr/>
                </a:tc>
                <a:tc>
                  <a:txBody>
                    <a:bodyPr/>
                    <a:lstStyle/>
                    <a:p>
                      <a:r>
                        <a:rPr lang="en-US" sz="1200" dirty="0" smtClean="0"/>
                        <a:t>Real time dashboard depicting project performance</a:t>
                      </a:r>
                      <a:r>
                        <a:rPr lang="en-US" sz="1200" baseline="0" dirty="0" smtClean="0"/>
                        <a:t> and deliverable status </a:t>
                      </a:r>
                    </a:p>
                    <a:p>
                      <a:endParaRPr lang="en-US" sz="1200" dirty="0"/>
                    </a:p>
                  </a:txBody>
                  <a:tcPr/>
                </a:tc>
                <a:tc>
                  <a:txBody>
                    <a:bodyPr/>
                    <a:lstStyle/>
                    <a:p>
                      <a:r>
                        <a:rPr lang="en-US" sz="1200" dirty="0" smtClean="0"/>
                        <a:t>BDR to Lock</a:t>
                      </a:r>
                    </a:p>
                    <a:p>
                      <a:r>
                        <a:rPr lang="en-US" sz="1200" dirty="0" smtClean="0"/>
                        <a:t>Availability</a:t>
                      </a:r>
                      <a:r>
                        <a:rPr lang="en-US" sz="1200" baseline="0" dirty="0" smtClean="0"/>
                        <a:t> of final SDTM dataset</a:t>
                      </a:r>
                      <a:endParaRPr lang="en-US" sz="1200" dirty="0"/>
                    </a:p>
                  </a:txBody>
                  <a:tcPr/>
                </a:tc>
              </a:tr>
            </a:tbl>
          </a:graphicData>
        </a:graphic>
      </p:graphicFrame>
      <p:sp>
        <p:nvSpPr>
          <p:cNvPr id="18" name="TextBox 17"/>
          <p:cNvSpPr txBox="1"/>
          <p:nvPr/>
        </p:nvSpPr>
        <p:spPr>
          <a:xfrm>
            <a:off x="8914460" y="2012461"/>
            <a:ext cx="1693956" cy="584775"/>
          </a:xfrm>
          <a:prstGeom prst="rect">
            <a:avLst/>
          </a:prstGeom>
          <a:solidFill>
            <a:schemeClr val="bg2">
              <a:lumMod val="75000"/>
            </a:schemeClr>
          </a:solidFill>
        </p:spPr>
        <p:txBody>
          <a:bodyPr wrap="square" rtlCol="0" anchor="ctr" anchorCtr="0">
            <a:noAutofit/>
          </a:bodyPr>
          <a:lstStyle/>
          <a:p>
            <a:pPr algn="ctr"/>
            <a:r>
              <a:rPr lang="en-US" sz="1600" dirty="0" smtClean="0">
                <a:solidFill>
                  <a:prstClr val="black"/>
                </a:solidFill>
              </a:rPr>
              <a:t>Transformation</a:t>
            </a:r>
          </a:p>
        </p:txBody>
      </p:sp>
      <p:sp>
        <p:nvSpPr>
          <p:cNvPr id="19" name="TextBox 18"/>
          <p:cNvSpPr txBox="1"/>
          <p:nvPr/>
        </p:nvSpPr>
        <p:spPr>
          <a:xfrm>
            <a:off x="3933889" y="2012461"/>
            <a:ext cx="1693956" cy="584775"/>
          </a:xfrm>
          <a:prstGeom prst="rect">
            <a:avLst/>
          </a:prstGeom>
          <a:solidFill>
            <a:schemeClr val="bg2">
              <a:lumMod val="75000"/>
            </a:schemeClr>
          </a:solidFill>
        </p:spPr>
        <p:txBody>
          <a:bodyPr wrap="square" rtlCol="0" anchor="ctr" anchorCtr="0">
            <a:noAutofit/>
          </a:bodyPr>
          <a:lstStyle/>
          <a:p>
            <a:pPr algn="ctr"/>
            <a:r>
              <a:rPr lang="en-US" sz="1600" dirty="0">
                <a:solidFill>
                  <a:prstClr val="black"/>
                </a:solidFill>
              </a:rPr>
              <a:t>Robotic process </a:t>
            </a:r>
            <a:r>
              <a:rPr lang="en-US" sz="1600" dirty="0" smtClean="0">
                <a:solidFill>
                  <a:prstClr val="black"/>
                </a:solidFill>
              </a:rPr>
              <a:t>Automation</a:t>
            </a:r>
            <a:endParaRPr lang="en-US" sz="1600" dirty="0">
              <a:solidFill>
                <a:prstClr val="black"/>
              </a:solidFill>
            </a:endParaRPr>
          </a:p>
        </p:txBody>
      </p:sp>
      <p:sp>
        <p:nvSpPr>
          <p:cNvPr id="20" name="TextBox 19"/>
          <p:cNvSpPr txBox="1"/>
          <p:nvPr/>
        </p:nvSpPr>
        <p:spPr>
          <a:xfrm>
            <a:off x="6299449" y="2012461"/>
            <a:ext cx="1693956" cy="584775"/>
          </a:xfrm>
          <a:prstGeom prst="rect">
            <a:avLst/>
          </a:prstGeom>
          <a:solidFill>
            <a:schemeClr val="bg2">
              <a:lumMod val="75000"/>
            </a:schemeClr>
          </a:solidFill>
        </p:spPr>
        <p:txBody>
          <a:bodyPr wrap="square" rtlCol="0" anchor="ctr" anchorCtr="0">
            <a:noAutofit/>
          </a:bodyPr>
          <a:lstStyle/>
          <a:p>
            <a:pPr algn="ctr"/>
            <a:r>
              <a:rPr lang="en-US" sz="1600" dirty="0">
                <a:solidFill>
                  <a:prstClr val="black"/>
                </a:solidFill>
              </a:rPr>
              <a:t>Machine </a:t>
            </a:r>
            <a:r>
              <a:rPr lang="en-US" sz="1600" dirty="0" smtClean="0">
                <a:solidFill>
                  <a:prstClr val="black"/>
                </a:solidFill>
              </a:rPr>
              <a:t>Learning</a:t>
            </a:r>
            <a:endParaRPr lang="en-US" sz="1600" dirty="0">
              <a:solidFill>
                <a:prstClr val="black"/>
              </a:solidFill>
            </a:endParaRPr>
          </a:p>
        </p:txBody>
      </p:sp>
      <p:sp>
        <p:nvSpPr>
          <p:cNvPr id="21" name="TextBox 20"/>
          <p:cNvSpPr txBox="1"/>
          <p:nvPr/>
        </p:nvSpPr>
        <p:spPr>
          <a:xfrm>
            <a:off x="1541035" y="2012461"/>
            <a:ext cx="1693956" cy="584775"/>
          </a:xfrm>
          <a:prstGeom prst="rect">
            <a:avLst/>
          </a:prstGeom>
          <a:solidFill>
            <a:schemeClr val="bg2">
              <a:lumMod val="75000"/>
            </a:schemeClr>
          </a:solidFill>
        </p:spPr>
        <p:txBody>
          <a:bodyPr wrap="square" rtlCol="0" anchor="ctr" anchorCtr="0">
            <a:noAutofit/>
          </a:bodyPr>
          <a:lstStyle/>
          <a:p>
            <a:pPr algn="ctr"/>
            <a:r>
              <a:rPr lang="en-US" sz="1600" dirty="0">
                <a:solidFill>
                  <a:prstClr val="black"/>
                </a:solidFill>
              </a:rPr>
              <a:t>Knowledge </a:t>
            </a:r>
            <a:r>
              <a:rPr lang="en-US" sz="1600" dirty="0" smtClean="0">
                <a:solidFill>
                  <a:prstClr val="black"/>
                </a:solidFill>
              </a:rPr>
              <a:t>Repositories</a:t>
            </a:r>
            <a:endParaRPr lang="en-US" sz="1600" dirty="0">
              <a:solidFill>
                <a:prstClr val="black"/>
              </a:solidFill>
            </a:endParaRPr>
          </a:p>
        </p:txBody>
      </p:sp>
      <p:sp>
        <p:nvSpPr>
          <p:cNvPr id="17" name="Title 1"/>
          <p:cNvSpPr>
            <a:spLocks noGrp="1"/>
          </p:cNvSpPr>
          <p:nvPr>
            <p:ph type="title"/>
          </p:nvPr>
        </p:nvSpPr>
        <p:spPr>
          <a:xfrm>
            <a:off x="0" y="1"/>
            <a:ext cx="12192000" cy="703388"/>
          </a:xfrm>
          <a:noFill/>
        </p:spPr>
        <p:txBody>
          <a:bodyPr/>
          <a:lstStyle/>
          <a:p>
            <a:r>
              <a:rPr lang="en-US" dirty="0" smtClean="0"/>
              <a:t>Year On Year Efficiencies - Framework</a:t>
            </a:r>
            <a:endParaRPr lang="en-US" dirty="0"/>
          </a:p>
        </p:txBody>
      </p:sp>
    </p:spTree>
    <p:extLst>
      <p:ext uri="{BB962C8B-B14F-4D97-AF65-F5344CB8AC3E}">
        <p14:creationId xmlns:p14="http://schemas.microsoft.com/office/powerpoint/2010/main" val="7126043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58791"/>
            <a:ext cx="12192000" cy="1384995"/>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FSP MODEL:</a:t>
            </a:r>
          </a:p>
          <a:p>
            <a:pPr algn="ctr"/>
            <a:endParaRPr lang="en-US" sz="2400" b="1" dirty="0" smtClean="0">
              <a:solidFill>
                <a:prstClr val="black"/>
              </a:solidFill>
            </a:endParaRPr>
          </a:p>
          <a:p>
            <a:pPr marL="285750" indent="-285750">
              <a:buFont typeface="Arial" panose="020B0604020202020204" pitchFamily="34" charset="0"/>
              <a:buChar char="•"/>
            </a:pPr>
            <a:r>
              <a:rPr lang="en-US" dirty="0" smtClean="0">
                <a:solidFill>
                  <a:prstClr val="black"/>
                </a:solidFill>
              </a:rPr>
              <a:t>Pfizer </a:t>
            </a:r>
            <a:r>
              <a:rPr lang="en-US" dirty="0">
                <a:solidFill>
                  <a:prstClr val="black"/>
                </a:solidFill>
              </a:rPr>
              <a:t>would like to have an open discussion around our existing FSP model, as well as, variations to the model </a:t>
            </a:r>
            <a:br>
              <a:rPr lang="en-US" dirty="0">
                <a:solidFill>
                  <a:prstClr val="black"/>
                </a:solidFill>
              </a:rPr>
            </a:br>
            <a:endParaRPr lang="en-US" dirty="0"/>
          </a:p>
        </p:txBody>
      </p:sp>
    </p:spTree>
    <p:extLst>
      <p:ext uri="{BB962C8B-B14F-4D97-AF65-F5344CB8AC3E}">
        <p14:creationId xmlns:p14="http://schemas.microsoft.com/office/powerpoint/2010/main" val="2355804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3252943310"/>
              </p:ext>
            </p:extLst>
          </p:nvPr>
        </p:nvGraphicFramePr>
        <p:xfrm>
          <a:off x="81890" y="830428"/>
          <a:ext cx="11997333" cy="5637326"/>
        </p:xfrm>
        <a:graphic>
          <a:graphicData uri="http://schemas.openxmlformats.org/drawingml/2006/table">
            <a:tbl>
              <a:tblPr firstRow="1" bandRow="1">
                <a:tableStyleId>{7DF18680-E054-41AD-8BC1-D1AEF772440D}</a:tableStyleId>
              </a:tblPr>
              <a:tblGrid>
                <a:gridCol w="3058145"/>
                <a:gridCol w="1032450"/>
                <a:gridCol w="970173"/>
                <a:gridCol w="982877"/>
                <a:gridCol w="1029680"/>
                <a:gridCol w="967274"/>
                <a:gridCol w="967275"/>
                <a:gridCol w="982877"/>
                <a:gridCol w="998477"/>
                <a:gridCol w="1008105"/>
              </a:tblGrid>
              <a:tr h="792670">
                <a:tc>
                  <a:txBody>
                    <a:bodyPr/>
                    <a:lstStyle/>
                    <a:p>
                      <a:pPr algn="ctr">
                        <a:lnSpc>
                          <a:spcPts val="1200"/>
                        </a:lnSpc>
                      </a:pPr>
                      <a:r>
                        <a:rPr lang="en-US" sz="1250" dirty="0" smtClean="0">
                          <a:solidFill>
                            <a:schemeClr val="bg1"/>
                          </a:solidFill>
                          <a:latin typeface="+mn-lt"/>
                        </a:rPr>
                        <a:t>Activity</a:t>
                      </a:r>
                      <a:endParaRPr lang="en-US" sz="1250" dirty="0">
                        <a:solidFill>
                          <a:schemeClr val="bg1"/>
                        </a:solidFill>
                        <a:latin typeface="+mn-lt"/>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Switzerland based</a:t>
                      </a:r>
                      <a:r>
                        <a:rPr lang="en-US" sz="1200" kern="1200" baseline="0" dirty="0" smtClean="0">
                          <a:solidFill>
                            <a:schemeClr val="bg1"/>
                          </a:solidFill>
                        </a:rPr>
                        <a:t> Pharma Company1 </a:t>
                      </a:r>
                      <a:endParaRPr lang="en-US" sz="1200" b="1" kern="1200" dirty="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UK based</a:t>
                      </a:r>
                      <a:r>
                        <a:rPr lang="en-US" sz="1200" kern="1200" baseline="0" dirty="0" smtClean="0">
                          <a:solidFill>
                            <a:schemeClr val="bg1"/>
                          </a:solidFill>
                        </a:rPr>
                        <a:t> </a:t>
                      </a:r>
                      <a:r>
                        <a:rPr lang="en-US" sz="1200" kern="1200" dirty="0" smtClean="0">
                          <a:solidFill>
                            <a:schemeClr val="bg1"/>
                          </a:solidFill>
                        </a:rPr>
                        <a:t>Pharma Company</a:t>
                      </a:r>
                      <a:endParaRPr lang="en-US" sz="1200" b="1" kern="1200" dirty="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Europe</a:t>
                      </a:r>
                      <a:r>
                        <a:rPr lang="en-US" sz="1200" kern="1200" baseline="0" dirty="0" smtClean="0">
                          <a:solidFill>
                            <a:schemeClr val="bg1"/>
                          </a:solidFill>
                        </a:rPr>
                        <a:t> </a:t>
                      </a:r>
                      <a:r>
                        <a:rPr lang="en-US" sz="1200" kern="1200" dirty="0" smtClean="0">
                          <a:solidFill>
                            <a:schemeClr val="bg1"/>
                          </a:solidFill>
                        </a:rPr>
                        <a:t>based</a:t>
                      </a:r>
                      <a:r>
                        <a:rPr lang="en-US" sz="1200" kern="1200" baseline="0" dirty="0" smtClean="0">
                          <a:solidFill>
                            <a:schemeClr val="bg1"/>
                          </a:solidFill>
                        </a:rPr>
                        <a:t> Pharma Company 1</a:t>
                      </a:r>
                      <a:endParaRPr lang="en-US" sz="1200" b="1" kern="1200" dirty="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US based Biotech Company </a:t>
                      </a:r>
                      <a:endParaRPr lang="en-US" sz="1200" b="1" kern="1200" dirty="0" smtClean="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Germany based Pharma Company</a:t>
                      </a:r>
                      <a:endParaRPr lang="en-US" sz="1200" b="1" kern="1200" dirty="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Europe based Pharma Company</a:t>
                      </a:r>
                      <a:endParaRPr lang="en-US" sz="1200" b="1" kern="1200" dirty="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India</a:t>
                      </a:r>
                      <a:r>
                        <a:rPr lang="en-US" sz="1200" b="1" kern="1200" baseline="0" dirty="0" smtClean="0">
                          <a:solidFill>
                            <a:schemeClr val="bg1"/>
                          </a:solidFill>
                          <a:latin typeface="+mn-lt"/>
                          <a:ea typeface="+mn-ea"/>
                          <a:cs typeface="+mn-cs"/>
                        </a:rPr>
                        <a:t> Affiliate studies</a:t>
                      </a:r>
                      <a:endParaRPr lang="en-US" sz="1200" b="1" kern="1200" dirty="0" smtClean="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US based</a:t>
                      </a:r>
                      <a:r>
                        <a:rPr lang="en-US" sz="1200" kern="1200" baseline="0" dirty="0" smtClean="0">
                          <a:solidFill>
                            <a:schemeClr val="bg1"/>
                          </a:solidFill>
                        </a:rPr>
                        <a:t> Pharma  Company2</a:t>
                      </a:r>
                      <a:endParaRPr lang="en-US" sz="1200" b="1" kern="1200" dirty="0">
                        <a:solidFill>
                          <a:schemeClr val="bg1"/>
                        </a:solidFill>
                        <a:latin typeface="+mn-lt"/>
                        <a:ea typeface="+mn-ea"/>
                        <a:cs typeface="+mn-cs"/>
                      </a:endParaRPr>
                    </a:p>
                  </a:txBody>
                  <a:tcPr marL="36576" marR="36576" marT="0" marB="0" anchor="ctr">
                    <a:solidFill>
                      <a:srgbClr val="0070C0"/>
                    </a:solidFill>
                  </a:tcPr>
                </a:tc>
                <a:tc>
                  <a:txBody>
                    <a:bodyPr/>
                    <a:lstStyle/>
                    <a:p>
                      <a:pPr marL="0" marR="0" indent="0" algn="ctr" defTabSz="914377" rtl="0" eaLnBrk="1" fontAlgn="auto" latinLnBrk="0" hangingPunct="1">
                        <a:lnSpc>
                          <a:spcPts val="1200"/>
                        </a:lnSpc>
                        <a:spcBef>
                          <a:spcPts val="0"/>
                        </a:spcBef>
                        <a:spcAft>
                          <a:spcPts val="0"/>
                        </a:spcAft>
                        <a:buClrTx/>
                        <a:buSzTx/>
                        <a:buFontTx/>
                        <a:buNone/>
                        <a:tabLst/>
                        <a:defRPr/>
                      </a:pPr>
                      <a:r>
                        <a:rPr lang="en-US" sz="1200" kern="1200" dirty="0" smtClean="0">
                          <a:solidFill>
                            <a:schemeClr val="bg1"/>
                          </a:solidFill>
                        </a:rPr>
                        <a:t>Pfizer</a:t>
                      </a:r>
                      <a:endParaRPr lang="en-US" sz="1200" b="1" kern="1200" dirty="0" smtClean="0">
                        <a:solidFill>
                          <a:schemeClr val="bg1"/>
                        </a:solidFill>
                        <a:latin typeface="+mn-lt"/>
                        <a:ea typeface="+mn-ea"/>
                        <a:cs typeface="+mn-cs"/>
                      </a:endParaRPr>
                    </a:p>
                  </a:txBody>
                  <a:tcPr marL="36576" marR="36576" marT="0" marB="0" anchor="ctr">
                    <a:solidFill>
                      <a:srgbClr val="0070C0"/>
                    </a:solidFill>
                  </a:tcPr>
                </a:tc>
              </a:tr>
              <a:tr h="267279">
                <a:tc>
                  <a:txBody>
                    <a:bodyPr/>
                    <a:lstStyle/>
                    <a:p>
                      <a:pPr algn="l" rtl="0" fontAlgn="ctr"/>
                      <a:r>
                        <a:rPr lang="en-US" sz="1250" b="1" i="0" u="sng" strike="noStrike" dirty="0">
                          <a:solidFill>
                            <a:srgbClr val="000000"/>
                          </a:solidFill>
                          <a:effectLst/>
                          <a:latin typeface="Calibri" panose="020F0502020204030204" pitchFamily="34" charset="0"/>
                        </a:rPr>
                        <a:t>Biostatistics</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algn="l" rtl="0" fontAlgn="ctr"/>
                      <a:r>
                        <a:rPr lang="en-US" sz="1250" b="0" i="0" u="none" strike="noStrike" dirty="0" smtClean="0">
                          <a:solidFill>
                            <a:srgbClr val="000000"/>
                          </a:solidFill>
                          <a:effectLst/>
                          <a:latin typeface="Calibri" panose="020F0502020204030204" pitchFamily="34" charset="0"/>
                        </a:rPr>
                        <a:t>Statistical </a:t>
                      </a:r>
                      <a:r>
                        <a:rPr lang="en-US" sz="1250" b="0" i="0" u="none" strike="noStrike" dirty="0">
                          <a:solidFill>
                            <a:srgbClr val="000000"/>
                          </a:solidFill>
                          <a:effectLst/>
                          <a:latin typeface="Calibri" panose="020F0502020204030204" pitchFamily="34" charset="0"/>
                        </a:rPr>
                        <a:t>Analysis Plan (SAP) and Execution</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algn="l" rtl="0" fontAlgn="ctr"/>
                      <a:r>
                        <a:rPr lang="en-US" sz="1250" b="0" i="0" u="none" strike="noStrike" dirty="0">
                          <a:solidFill>
                            <a:srgbClr val="000000"/>
                          </a:solidFill>
                          <a:effectLst/>
                          <a:latin typeface="Calibri" panose="020F0502020204030204" pitchFamily="34" charset="0"/>
                        </a:rPr>
                        <a:t>Randomization schedule generation</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r>
              <a:tr h="230727">
                <a:tc>
                  <a:txBody>
                    <a:bodyPr/>
                    <a:lstStyle/>
                    <a:p>
                      <a:pPr algn="l" rtl="0" fontAlgn="ctr"/>
                      <a:r>
                        <a:rPr lang="en-US" sz="1250" b="0" i="0" u="none" strike="noStrike" dirty="0" smtClean="0">
                          <a:solidFill>
                            <a:srgbClr val="000000"/>
                          </a:solidFill>
                          <a:effectLst/>
                          <a:latin typeface="Calibri" panose="020F0502020204030204" pitchFamily="34" charset="0"/>
                        </a:rPr>
                        <a:t>Statistical Review of TLFs and CSR</a:t>
                      </a:r>
                      <a:endParaRPr lang="en-US" sz="125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r>
              <a:tr h="230727">
                <a:tc>
                  <a:txBody>
                    <a:bodyPr/>
                    <a:lstStyle/>
                    <a:p>
                      <a:pPr algn="l" rtl="0" fontAlgn="ctr"/>
                      <a:r>
                        <a:rPr lang="en-US" sz="1250" b="0" i="0" u="none" strike="noStrike" dirty="0" smtClean="0">
                          <a:solidFill>
                            <a:srgbClr val="000000"/>
                          </a:solidFill>
                          <a:effectLst/>
                          <a:latin typeface="Calibri" panose="020F0502020204030204" pitchFamily="34" charset="0"/>
                        </a:rPr>
                        <a:t>Statistical  Data Monitoring &amp; Fraud Detection</a:t>
                      </a:r>
                      <a:endParaRPr lang="en-US" sz="125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r>
              <a:tr h="267279">
                <a:tc>
                  <a:txBody>
                    <a:bodyPr/>
                    <a:lstStyle/>
                    <a:p>
                      <a:pPr algn="l" rtl="0" fontAlgn="ctr"/>
                      <a:r>
                        <a:rPr lang="en-US" sz="1250" b="1" i="0" u="sng" strike="noStrike" dirty="0">
                          <a:solidFill>
                            <a:srgbClr val="000000"/>
                          </a:solidFill>
                          <a:effectLst/>
                          <a:latin typeface="Calibri" panose="020F0502020204030204" pitchFamily="34" charset="0"/>
                        </a:rPr>
                        <a:t>Statistical Programming</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algn="l" rtl="0" fontAlgn="ctr"/>
                      <a:r>
                        <a:rPr lang="en-US" sz="1250" b="0" i="0" u="none" strike="noStrike" dirty="0" smtClean="0">
                          <a:solidFill>
                            <a:srgbClr val="000000"/>
                          </a:solidFill>
                          <a:effectLst/>
                          <a:latin typeface="Calibri" panose="020F0502020204030204" pitchFamily="34" charset="0"/>
                        </a:rPr>
                        <a:t>SDTM </a:t>
                      </a:r>
                      <a:r>
                        <a:rPr lang="en-US" sz="1250" b="0" i="0" u="none" strike="noStrike" dirty="0">
                          <a:solidFill>
                            <a:srgbClr val="000000"/>
                          </a:solidFill>
                          <a:effectLst/>
                          <a:latin typeface="Calibri" panose="020F0502020204030204" pitchFamily="34" charset="0"/>
                        </a:rPr>
                        <a:t>mapping, programming, and Validation</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r>
              <a:tr h="207262">
                <a:tc>
                  <a:txBody>
                    <a:bodyPr/>
                    <a:lstStyle/>
                    <a:p>
                      <a:pPr algn="l" rtl="0" fontAlgn="ctr"/>
                      <a:r>
                        <a:rPr lang="en-US" sz="1250" b="0" i="0" u="none" strike="noStrike" dirty="0" smtClean="0">
                          <a:solidFill>
                            <a:srgbClr val="000000"/>
                          </a:solidFill>
                          <a:effectLst/>
                          <a:latin typeface="Calibri" panose="020F0502020204030204" pitchFamily="34" charset="0"/>
                        </a:rPr>
                        <a:t>ADaM specs, </a:t>
                      </a:r>
                      <a:r>
                        <a:rPr lang="en-US" sz="1250" b="0" i="0" u="none" strike="noStrike" dirty="0">
                          <a:solidFill>
                            <a:srgbClr val="000000"/>
                          </a:solidFill>
                          <a:effectLst/>
                          <a:latin typeface="Calibri" panose="020F0502020204030204" pitchFamily="34" charset="0"/>
                        </a:rPr>
                        <a:t>programming, and validation</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kern="1200" dirty="0" smtClean="0">
                        <a:solidFill>
                          <a:srgbClr val="FF0000"/>
                        </a:solidFill>
                        <a:latin typeface="Wingdings" panose="05000000000000000000" pitchFamily="2" charset="2"/>
                      </a:endParaRPr>
                    </a:p>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p>
                      <a:pPr algn="ctr">
                        <a:lnSpc>
                          <a:spcPts val="1100"/>
                        </a:lnSpc>
                        <a:spcBef>
                          <a:spcPts val="0"/>
                        </a:spcBef>
                      </a:pPr>
                      <a:endParaRPr lang="en-US" sz="1200" dirty="0">
                        <a:latin typeface="+mn-lt"/>
                      </a:endParaRPr>
                    </a:p>
                  </a:txBody>
                  <a:tcPr marL="0" marR="0" marT="0" marB="0" anchor="ctr"/>
                </a:tc>
              </a:tr>
              <a:tr h="301443">
                <a:tc>
                  <a:txBody>
                    <a:bodyPr/>
                    <a:lstStyle/>
                    <a:p>
                      <a:pPr algn="l" rtl="0" fontAlgn="ctr"/>
                      <a:r>
                        <a:rPr lang="en-US" sz="1250" b="0" i="0" u="none" strike="noStrike" dirty="0" smtClean="0">
                          <a:solidFill>
                            <a:srgbClr val="000000"/>
                          </a:solidFill>
                          <a:effectLst/>
                          <a:latin typeface="Calibri" panose="020F0502020204030204" pitchFamily="34" charset="0"/>
                        </a:rPr>
                        <a:t>TLFs </a:t>
                      </a:r>
                      <a:r>
                        <a:rPr lang="en-US" sz="1250" b="0" i="0" u="none" strike="noStrike" dirty="0">
                          <a:solidFill>
                            <a:srgbClr val="000000"/>
                          </a:solidFill>
                          <a:effectLst/>
                          <a:latin typeface="Calibri" panose="020F0502020204030204" pitchFamily="34" charset="0"/>
                        </a:rPr>
                        <a:t>programming and validation</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332880">
                <a:tc>
                  <a:txBody>
                    <a:bodyPr/>
                    <a:lstStyle/>
                    <a:p>
                      <a:pPr algn="l" rtl="0" fontAlgn="ctr"/>
                      <a:r>
                        <a:rPr lang="en-US" sz="1250" b="0" i="0" u="none" strike="noStrike" dirty="0" smtClean="0">
                          <a:solidFill>
                            <a:srgbClr val="000000"/>
                          </a:solidFill>
                          <a:effectLst/>
                          <a:latin typeface="Calibri" panose="020F0502020204030204" pitchFamily="34" charset="0"/>
                        </a:rPr>
                        <a:t>Planning/Execution </a:t>
                      </a:r>
                      <a:r>
                        <a:rPr lang="en-US" sz="1250" b="0" i="0" u="none" strike="noStrike" dirty="0">
                          <a:solidFill>
                            <a:srgbClr val="000000"/>
                          </a:solidFill>
                          <a:effectLst/>
                          <a:latin typeface="Calibri" panose="020F0502020204030204" pitchFamily="34" charset="0"/>
                        </a:rPr>
                        <a:t>of </a:t>
                      </a:r>
                      <a:r>
                        <a:rPr lang="en-US" sz="1250" b="0" i="0" u="none" strike="noStrike" dirty="0" smtClean="0">
                          <a:solidFill>
                            <a:schemeClr val="tx1"/>
                          </a:solidFill>
                          <a:effectLst/>
                          <a:latin typeface="Calibri" panose="020F0502020204030204" pitchFamily="34" charset="0"/>
                        </a:rPr>
                        <a:t>Integrated</a:t>
                      </a:r>
                      <a:r>
                        <a:rPr lang="en-US" sz="1250" b="0" i="0" u="none" strike="noStrike" baseline="0" dirty="0" smtClean="0">
                          <a:solidFill>
                            <a:schemeClr val="tx1"/>
                          </a:solidFill>
                          <a:effectLst/>
                          <a:latin typeface="Calibri" panose="020F0502020204030204" pitchFamily="34" charset="0"/>
                        </a:rPr>
                        <a:t> analysis</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1250" b="1" i="0" u="sng" strike="noStrike" dirty="0" smtClean="0">
                          <a:solidFill>
                            <a:srgbClr val="000000"/>
                          </a:solidFill>
                          <a:effectLst/>
                          <a:latin typeface="Calibri" panose="020F0502020204030204" pitchFamily="34" charset="0"/>
                        </a:rPr>
                        <a:t>Center Of Excellence</a:t>
                      </a:r>
                      <a:r>
                        <a:rPr lang="en-US" sz="1250" b="1" i="0" u="sng" strike="noStrike" baseline="0" dirty="0" smtClean="0">
                          <a:solidFill>
                            <a:srgbClr val="000000"/>
                          </a:solidFill>
                          <a:effectLst/>
                          <a:latin typeface="Calibri" panose="020F0502020204030204" pitchFamily="34" charset="0"/>
                        </a:rPr>
                        <a:t> (</a:t>
                      </a:r>
                      <a:r>
                        <a:rPr lang="en-US" sz="1250" b="1" i="0" u="sng" strike="noStrike" baseline="0" dirty="0" err="1" smtClean="0">
                          <a:solidFill>
                            <a:srgbClr val="000000"/>
                          </a:solidFill>
                          <a:effectLst/>
                          <a:latin typeface="Calibri" panose="020F0502020204030204" pitchFamily="34" charset="0"/>
                        </a:rPr>
                        <a:t>CoE</a:t>
                      </a:r>
                      <a:r>
                        <a:rPr lang="en-US" sz="1250" b="1" i="0" u="sng" strike="noStrike" baseline="0" dirty="0" smtClean="0">
                          <a:solidFill>
                            <a:srgbClr val="000000"/>
                          </a:solidFill>
                          <a:effectLst/>
                          <a:latin typeface="Calibri" panose="020F0502020204030204" pitchFamily="34" charset="0"/>
                        </a:rPr>
                        <a:t> Model)</a:t>
                      </a:r>
                      <a:endParaRPr lang="en-US" sz="1250" b="1" i="0" u="sng" strike="noStrike" dirty="0" smtClean="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algn="l" rtl="0" fontAlgn="ctr"/>
                      <a:r>
                        <a:rPr lang="en-US" sz="1250" b="0" i="0" u="none" strike="noStrike" dirty="0" smtClean="0">
                          <a:solidFill>
                            <a:schemeClr val="tx1"/>
                          </a:solidFill>
                          <a:effectLst/>
                          <a:latin typeface="Calibri" panose="020F0502020204030204" pitchFamily="34" charset="0"/>
                        </a:rPr>
                        <a:t>E2E</a:t>
                      </a:r>
                      <a:r>
                        <a:rPr lang="en-US" sz="1250" b="0" i="0" u="none" strike="noStrike" baseline="0" dirty="0" smtClean="0">
                          <a:solidFill>
                            <a:schemeClr val="tx1"/>
                          </a:solidFill>
                          <a:effectLst/>
                          <a:latin typeface="Calibri" panose="020F0502020204030204" pitchFamily="34" charset="0"/>
                        </a:rPr>
                        <a:t> Clinical Pharmacology Studies</a:t>
                      </a:r>
                      <a:endParaRPr lang="en-US" sz="125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algn="l" rtl="0" fontAlgn="ctr"/>
                      <a:r>
                        <a:rPr lang="en-US" sz="1250" b="0" i="0" u="none" strike="noStrike" dirty="0" smtClean="0">
                          <a:solidFill>
                            <a:schemeClr val="tx1"/>
                          </a:solidFill>
                          <a:effectLst/>
                          <a:latin typeface="Calibri" panose="020F0502020204030204" pitchFamily="34" charset="0"/>
                        </a:rPr>
                        <a:t>eSubmission Package</a:t>
                      </a:r>
                      <a:endParaRPr lang="en-US" sz="125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18468">
                <a:tc>
                  <a:txBody>
                    <a:bodyPr/>
                    <a:lstStyle/>
                    <a:p>
                      <a:pPr algn="l" rtl="0" fontAlgn="ctr"/>
                      <a:r>
                        <a:rPr lang="en-US" sz="1250" b="0" i="0" u="none" strike="noStrike" dirty="0" smtClean="0">
                          <a:solidFill>
                            <a:schemeClr val="tx1"/>
                          </a:solidFill>
                          <a:effectLst/>
                          <a:latin typeface="Calibri" panose="020F0502020204030204" pitchFamily="34" charset="0"/>
                        </a:rPr>
                        <a:t>Clinical </a:t>
                      </a:r>
                      <a:r>
                        <a:rPr lang="en-US" sz="1250" b="0" i="0" u="none" strike="noStrike" baseline="0" dirty="0" smtClean="0">
                          <a:solidFill>
                            <a:schemeClr val="tx1"/>
                          </a:solidFill>
                          <a:effectLst/>
                          <a:latin typeface="Calibri" panose="020F0502020204030204" pitchFamily="34" charset="0"/>
                        </a:rPr>
                        <a:t> Registries </a:t>
                      </a:r>
                      <a:r>
                        <a:rPr lang="en-US" sz="1250" b="0" i="0" u="none" strike="noStrike" dirty="0" smtClean="0">
                          <a:solidFill>
                            <a:schemeClr val="tx1"/>
                          </a:solidFill>
                          <a:effectLst/>
                          <a:latin typeface="Calibri" panose="020F0502020204030204" pitchFamily="34" charset="0"/>
                        </a:rPr>
                        <a:t>(CT.gov, EudraCT)</a:t>
                      </a:r>
                      <a:endParaRPr lang="en-US" sz="125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18468">
                <a:tc>
                  <a:txBody>
                    <a:bodyPr/>
                    <a:lstStyle/>
                    <a:p>
                      <a:pPr algn="l" rtl="0" fontAlgn="ctr"/>
                      <a:r>
                        <a:rPr lang="en-US" sz="1250" b="0" i="0" u="none" strike="noStrike" dirty="0" smtClean="0">
                          <a:solidFill>
                            <a:schemeClr val="tx1"/>
                          </a:solidFill>
                          <a:effectLst/>
                          <a:latin typeface="Calibri" panose="020F0502020204030204" pitchFamily="34" charset="0"/>
                        </a:rPr>
                        <a:t>Safety updates: DSUR</a:t>
                      </a:r>
                      <a:r>
                        <a:rPr lang="en-US" sz="1250" b="0" i="0" u="none" strike="noStrike" dirty="0">
                          <a:solidFill>
                            <a:schemeClr val="tx1"/>
                          </a:solidFill>
                          <a:effectLst/>
                          <a:latin typeface="Calibri" panose="020F0502020204030204" pitchFamily="34" charset="0"/>
                        </a:rPr>
                        <a:t>, PSUR/ PBRER, RMP</a:t>
                      </a:r>
                    </a:p>
                  </a:txBody>
                  <a:tcPr marL="9525" marR="9525" marT="9525"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194716">
                <a:tc>
                  <a:txBody>
                    <a:bodyPr/>
                    <a:lstStyle/>
                    <a:p>
                      <a:pPr algn="l" rtl="0" fontAlgn="ctr"/>
                      <a:r>
                        <a:rPr lang="en-US" sz="1250" b="0" i="0" u="none" strike="noStrike" dirty="0" smtClean="0">
                          <a:solidFill>
                            <a:srgbClr val="000000"/>
                          </a:solidFill>
                          <a:effectLst/>
                          <a:latin typeface="Calibri" panose="020F0502020204030204" pitchFamily="34" charset="0"/>
                        </a:rPr>
                        <a:t>eNarratives</a:t>
                      </a:r>
                      <a:endParaRPr lang="en-US" sz="125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83863">
                <a:tc>
                  <a:txBody>
                    <a:bodyPr/>
                    <a:lstStyle/>
                    <a:p>
                      <a:pPr algn="l" rtl="0" fontAlgn="ctr"/>
                      <a:r>
                        <a:rPr lang="en-US" sz="1250" b="0" i="0" u="none" strike="noStrike" dirty="0">
                          <a:solidFill>
                            <a:srgbClr val="000000"/>
                          </a:solidFill>
                          <a:effectLst/>
                          <a:latin typeface="Calibri" panose="020F0502020204030204" pitchFamily="34" charset="0"/>
                        </a:rPr>
                        <a:t>Data Anonymization</a:t>
                      </a:r>
                    </a:p>
                  </a:txBody>
                  <a:tcPr marL="9525" marR="9525" marT="9525"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59308">
                <a:tc>
                  <a:txBody>
                    <a:bodyPr/>
                    <a:lstStyle/>
                    <a:p>
                      <a:pPr algn="l" rtl="0" fontAlgn="ctr"/>
                      <a:r>
                        <a:rPr lang="en-US" sz="1250" b="0" i="0" u="none" strike="noStrike" dirty="0" smtClean="0">
                          <a:solidFill>
                            <a:srgbClr val="000000"/>
                          </a:solidFill>
                          <a:effectLst/>
                          <a:latin typeface="Calibri" panose="020F0502020204030204" pitchFamily="34" charset="0"/>
                        </a:rPr>
                        <a:t>PK Office Support</a:t>
                      </a:r>
                      <a:endParaRPr lang="en-US" sz="125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r h="230727">
                <a:tc>
                  <a:txBody>
                    <a:bodyPr/>
                    <a:lstStyle/>
                    <a:p>
                      <a:pPr algn="l" rtl="0" fontAlgn="ctr"/>
                      <a:r>
                        <a:rPr lang="en-US" sz="1250" b="0" i="0" u="none" strike="noStrike" dirty="0" smtClean="0">
                          <a:solidFill>
                            <a:srgbClr val="000000"/>
                          </a:solidFill>
                          <a:effectLst/>
                          <a:latin typeface="Calibri" panose="020F0502020204030204" pitchFamily="34" charset="0"/>
                        </a:rPr>
                        <a:t>Statistical support for quality engineering</a:t>
                      </a:r>
                      <a:endParaRPr lang="en-US" sz="125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377" rtl="0" eaLnBrk="1" fontAlgn="auto" latinLnBrk="0" hangingPunct="1">
                        <a:lnSpc>
                          <a:spcPts val="1100"/>
                        </a:lnSpc>
                        <a:spcBef>
                          <a:spcPts val="0"/>
                        </a:spcBef>
                        <a:spcAft>
                          <a:spcPts val="0"/>
                        </a:spcAft>
                        <a:buClrTx/>
                        <a:buSzTx/>
                        <a:buFontTx/>
                        <a:buNone/>
                        <a:tabLst/>
                        <a:defRPr/>
                      </a:pPr>
                      <a:endParaRPr lang="en-US" sz="1200" dirty="0">
                        <a:latin typeface="+mn-lt"/>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Wingdings" panose="05000000000000000000" pitchFamily="2" charset="2"/>
                        </a:rPr>
                        <a:t>þ</a:t>
                      </a: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marL="0" marR="0" indent="0" algn="ctr" defTabSz="914400" rtl="0" eaLnBrk="1" fontAlgn="auto" latinLnBrk="0" hangingPunct="1">
                        <a:lnSpc>
                          <a:spcPts val="1100"/>
                        </a:lnSpc>
                        <a:spcBef>
                          <a:spcPts val="0"/>
                        </a:spcBef>
                        <a:spcAft>
                          <a:spcPts val="0"/>
                        </a:spcAft>
                        <a:buClrTx/>
                        <a:buSzTx/>
                        <a:buFontTx/>
                        <a:buNone/>
                        <a:tabLst/>
                        <a:defRPr/>
                      </a:pPr>
                      <a:endParaRPr lang="en-GB" sz="1200" b="1" kern="1200" dirty="0" smtClean="0">
                        <a:solidFill>
                          <a:schemeClr val="tx1"/>
                        </a:solidFill>
                        <a:latin typeface="Wingdings" panose="05000000000000000000" pitchFamily="2" charset="2"/>
                        <a:ea typeface="+mn-ea"/>
                        <a:cs typeface="Calibri" pitchFamily="34" charset="0"/>
                      </a:endParaRPr>
                    </a:p>
                  </a:txBody>
                  <a:tcPr marL="0" marR="0" marT="0" marB="0" anchor="ctr"/>
                </a:tc>
                <a:tc>
                  <a:txBody>
                    <a:bodyPr/>
                    <a:lstStyle/>
                    <a:p>
                      <a:pPr marL="0" marR="0" indent="0" algn="ctr" defTabSz="914400" eaLnBrk="1" fontAlgn="auto" latinLnBrk="0" hangingPunct="1">
                        <a:lnSpc>
                          <a:spcPts val="1100"/>
                        </a:lnSpc>
                        <a:spcBef>
                          <a:spcPts val="0"/>
                        </a:spcBef>
                        <a:spcAft>
                          <a:spcPts val="0"/>
                        </a:spcAft>
                        <a:buClrTx/>
                        <a:buSzTx/>
                        <a:buFontTx/>
                        <a:buNone/>
                        <a:tabLst/>
                        <a:defRPr/>
                      </a:pPr>
                      <a:endParaRPr lang="en-US" sz="1200" dirty="0" smtClean="0">
                        <a:latin typeface="+mn-lt"/>
                      </a:endParaRPr>
                    </a:p>
                  </a:txBody>
                  <a:tcPr marL="0" marR="0" marT="0" marB="0" anchor="ctr"/>
                </a:tc>
                <a:tc>
                  <a:txBody>
                    <a:bodyPr/>
                    <a:lstStyle/>
                    <a:p>
                      <a:pPr algn="ctr">
                        <a:lnSpc>
                          <a:spcPts val="1100"/>
                        </a:lnSpc>
                        <a:spcBef>
                          <a:spcPts val="0"/>
                        </a:spcBef>
                      </a:pPr>
                      <a:endParaRPr lang="en-US" sz="1200" dirty="0">
                        <a:latin typeface="+mn-lt"/>
                      </a:endParaRPr>
                    </a:p>
                  </a:txBody>
                  <a:tcPr marL="0" marR="0" marT="0" marB="0" anchor="ctr"/>
                </a:tc>
              </a:tr>
            </a:tbl>
          </a:graphicData>
        </a:graphic>
      </p:graphicFrame>
      <p:cxnSp>
        <p:nvCxnSpPr>
          <p:cNvPr id="4" name="Straight Connector 3"/>
          <p:cNvCxnSpPr/>
          <p:nvPr/>
        </p:nvCxnSpPr>
        <p:spPr>
          <a:xfrm flipV="1">
            <a:off x="174529" y="6488074"/>
            <a:ext cx="11831302" cy="1284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286328" y="6403102"/>
            <a:ext cx="11665346" cy="510634"/>
          </a:xfrm>
          <a:prstGeom prst="rightArrow">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1" i="1" dirty="0" smtClean="0">
                <a:solidFill>
                  <a:schemeClr val="bg1"/>
                </a:solidFill>
              </a:rPr>
              <a:t>Many Automation and Process Improvement  opportunities which can be explored in Partnership Model</a:t>
            </a:r>
            <a:endParaRPr lang="en-US" sz="1600" b="1" i="1" dirty="0">
              <a:solidFill>
                <a:schemeClr val="bg1"/>
              </a:solidFill>
            </a:endParaRPr>
          </a:p>
        </p:txBody>
      </p:sp>
      <p:sp>
        <p:nvSpPr>
          <p:cNvPr id="5" name="Rectangle 4"/>
          <p:cNvSpPr/>
          <p:nvPr/>
        </p:nvSpPr>
        <p:spPr>
          <a:xfrm>
            <a:off x="11068336" y="832511"/>
            <a:ext cx="1005735" cy="5622880"/>
          </a:xfrm>
          <a:prstGeom prst="rect">
            <a:avLst/>
          </a:prstGeom>
          <a:solidFill>
            <a:srgbClr val="FFFF00">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0" y="1"/>
            <a:ext cx="12192000" cy="703388"/>
          </a:xfrm>
          <a:noFill/>
        </p:spPr>
        <p:txBody>
          <a:bodyPr/>
          <a:lstStyle/>
          <a:p>
            <a:r>
              <a:rPr lang="en-US" dirty="0"/>
              <a:t>TCS Current B&amp;SP Relationship and </a:t>
            </a:r>
            <a:r>
              <a:rPr lang="en-US" dirty="0" smtClean="0"/>
              <a:t>Services &amp; Models</a:t>
            </a:r>
            <a:endParaRPr lang="en-US" dirty="0"/>
          </a:p>
        </p:txBody>
      </p:sp>
      <p:sp>
        <p:nvSpPr>
          <p:cNvPr id="9" name="Rectangle 8"/>
          <p:cNvSpPr/>
          <p:nvPr/>
        </p:nvSpPr>
        <p:spPr>
          <a:xfrm>
            <a:off x="0" y="4353636"/>
            <a:ext cx="12074071" cy="2140859"/>
          </a:xfrm>
          <a:prstGeom prst="rect">
            <a:avLst/>
          </a:prstGeom>
          <a:solidFill>
            <a:srgbClr val="6DCFF6">
              <a:alpha val="24000"/>
            </a:srgbClr>
          </a:solid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285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120757" y="1530811"/>
            <a:ext cx="11297977" cy="739261"/>
          </a:xfrm>
          <a:prstGeom prst="rect">
            <a:avLst/>
          </a:prstGeom>
          <a:solidFill>
            <a:srgbClr val="6DCFF6">
              <a:alpha val="35000"/>
            </a:srgbClr>
          </a:solidFill>
          <a:ln w="25400">
            <a:solidFill>
              <a:srgbClr val="55A51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36677" y="2338314"/>
            <a:ext cx="11282057" cy="3407393"/>
          </a:xfrm>
          <a:prstGeom prst="rect">
            <a:avLst/>
          </a:prstGeom>
          <a:solidFill>
            <a:srgbClr val="7030A0">
              <a:alpha val="6000"/>
            </a:srgbClr>
          </a:solid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8" name="Right Arrow Callout 7"/>
          <p:cNvSpPr/>
          <p:nvPr/>
        </p:nvSpPr>
        <p:spPr>
          <a:xfrm>
            <a:off x="232229" y="1583139"/>
            <a:ext cx="2210696" cy="627797"/>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Best Fit @ Activities</a:t>
            </a:r>
            <a:endParaRPr lang="en-US" sz="1600" b="1" dirty="0">
              <a:solidFill>
                <a:schemeClr val="bg1"/>
              </a:solidFill>
            </a:endParaRPr>
          </a:p>
        </p:txBody>
      </p:sp>
      <p:sp>
        <p:nvSpPr>
          <p:cNvPr id="9" name="Down Arrow Callout 8"/>
          <p:cNvSpPr/>
          <p:nvPr/>
        </p:nvSpPr>
        <p:spPr>
          <a:xfrm>
            <a:off x="3057075" y="1091821"/>
            <a:ext cx="1774236" cy="464014"/>
          </a:xfrm>
          <a:prstGeom prst="downArrowCallout">
            <a:avLst/>
          </a:prstGeom>
          <a:solidFill>
            <a:srgbClr val="89C35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Work Package  1</a:t>
            </a:r>
            <a:endParaRPr lang="en-US" b="1" dirty="0"/>
          </a:p>
        </p:txBody>
      </p:sp>
      <p:sp>
        <p:nvSpPr>
          <p:cNvPr id="11" name="Down Arrow Callout 10"/>
          <p:cNvSpPr/>
          <p:nvPr/>
        </p:nvSpPr>
        <p:spPr>
          <a:xfrm>
            <a:off x="6325673" y="1080445"/>
            <a:ext cx="1765222" cy="464014"/>
          </a:xfrm>
          <a:prstGeom prst="downArrowCallout">
            <a:avLst/>
          </a:prstGeom>
          <a:solidFill>
            <a:srgbClr val="89C35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Work Package  </a:t>
            </a:r>
            <a:r>
              <a:rPr lang="en-US" b="1" dirty="0" smtClean="0"/>
              <a:t>2</a:t>
            </a:r>
            <a:endParaRPr lang="en-US" b="1" dirty="0"/>
          </a:p>
        </p:txBody>
      </p:sp>
      <p:sp>
        <p:nvSpPr>
          <p:cNvPr id="12" name="Down Arrow Callout 11"/>
          <p:cNvSpPr/>
          <p:nvPr/>
        </p:nvSpPr>
        <p:spPr>
          <a:xfrm>
            <a:off x="9489628" y="1066797"/>
            <a:ext cx="1829010" cy="464014"/>
          </a:xfrm>
          <a:prstGeom prst="downArrowCallout">
            <a:avLst/>
          </a:prstGeom>
          <a:solidFill>
            <a:srgbClr val="89C35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Work Package  3</a:t>
            </a:r>
          </a:p>
        </p:txBody>
      </p:sp>
      <p:sp>
        <p:nvSpPr>
          <p:cNvPr id="16" name="Right Arrow Callout 15"/>
          <p:cNvSpPr/>
          <p:nvPr/>
        </p:nvSpPr>
        <p:spPr>
          <a:xfrm>
            <a:off x="220853" y="2363348"/>
            <a:ext cx="2210696" cy="37759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Ownership</a:t>
            </a:r>
            <a:endParaRPr lang="en-US" sz="1600" b="1" dirty="0">
              <a:solidFill>
                <a:schemeClr val="bg1"/>
              </a:solidFill>
            </a:endParaRPr>
          </a:p>
        </p:txBody>
      </p:sp>
      <p:sp>
        <p:nvSpPr>
          <p:cNvPr id="13" name="Rectangle 12"/>
          <p:cNvSpPr/>
          <p:nvPr/>
        </p:nvSpPr>
        <p:spPr>
          <a:xfrm>
            <a:off x="3098022" y="1558107"/>
            <a:ext cx="1733288" cy="69377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Submission efforts, Core CSR activities, Complex work</a:t>
            </a:r>
          </a:p>
        </p:txBody>
      </p:sp>
      <p:sp>
        <p:nvSpPr>
          <p:cNvPr id="21" name="Rectangle 20"/>
          <p:cNvSpPr/>
          <p:nvPr/>
        </p:nvSpPr>
        <p:spPr>
          <a:xfrm>
            <a:off x="6321222" y="1533083"/>
            <a:ext cx="1733288" cy="69377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Clinical Pharmacology, Early </a:t>
            </a:r>
            <a:r>
              <a:rPr lang="en-US" sz="1400" b="1" dirty="0" err="1">
                <a:solidFill>
                  <a:schemeClr val="tx1"/>
                </a:solidFill>
              </a:rPr>
              <a:t>devop</a:t>
            </a:r>
            <a:r>
              <a:rPr lang="en-US" sz="1400" b="1" dirty="0">
                <a:solidFill>
                  <a:schemeClr val="tx1"/>
                </a:solidFill>
              </a:rPr>
              <a:t>, safety efforts</a:t>
            </a:r>
          </a:p>
        </p:txBody>
      </p:sp>
      <p:sp>
        <p:nvSpPr>
          <p:cNvPr id="22" name="Rectangle 21"/>
          <p:cNvSpPr/>
          <p:nvPr/>
        </p:nvSpPr>
        <p:spPr>
          <a:xfrm>
            <a:off x="9517126" y="1576299"/>
            <a:ext cx="1733288" cy="69377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Repeated tasks, Standard activities, Simple Deliverables</a:t>
            </a:r>
          </a:p>
        </p:txBody>
      </p:sp>
      <p:sp>
        <p:nvSpPr>
          <p:cNvPr id="23" name="Rectangle 22"/>
          <p:cNvSpPr/>
          <p:nvPr/>
        </p:nvSpPr>
        <p:spPr>
          <a:xfrm>
            <a:off x="3113942" y="2392908"/>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Pfizer</a:t>
            </a:r>
            <a:endParaRPr lang="en-US" sz="1400" b="1" i="1" dirty="0">
              <a:solidFill>
                <a:schemeClr val="tx1"/>
              </a:solidFill>
            </a:endParaRPr>
          </a:p>
        </p:txBody>
      </p:sp>
      <p:sp>
        <p:nvSpPr>
          <p:cNvPr id="25" name="Rectangle 24"/>
          <p:cNvSpPr/>
          <p:nvPr/>
        </p:nvSpPr>
        <p:spPr>
          <a:xfrm>
            <a:off x="6337142" y="2367884"/>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Pfizer + Partner</a:t>
            </a:r>
            <a:endParaRPr lang="en-US" sz="1400" b="1" i="1" dirty="0">
              <a:solidFill>
                <a:schemeClr val="tx1"/>
              </a:solidFill>
            </a:endParaRPr>
          </a:p>
        </p:txBody>
      </p:sp>
      <p:sp>
        <p:nvSpPr>
          <p:cNvPr id="26" name="Rectangle 25"/>
          <p:cNvSpPr/>
          <p:nvPr/>
        </p:nvSpPr>
        <p:spPr>
          <a:xfrm>
            <a:off x="9533046" y="2411100"/>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Partner</a:t>
            </a:r>
            <a:endParaRPr lang="en-US" sz="1400" b="1" i="1" dirty="0">
              <a:solidFill>
                <a:schemeClr val="tx1"/>
              </a:solidFill>
            </a:endParaRPr>
          </a:p>
        </p:txBody>
      </p:sp>
      <p:sp>
        <p:nvSpPr>
          <p:cNvPr id="27" name="Right Arrow Callout 26"/>
          <p:cNvSpPr/>
          <p:nvPr/>
        </p:nvSpPr>
        <p:spPr>
          <a:xfrm>
            <a:off x="223125" y="2829652"/>
            <a:ext cx="2210696" cy="40943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Pricing</a:t>
            </a:r>
            <a:endParaRPr lang="en-US" sz="1600" b="1" dirty="0">
              <a:solidFill>
                <a:schemeClr val="bg1"/>
              </a:solidFill>
            </a:endParaRPr>
          </a:p>
        </p:txBody>
      </p:sp>
      <p:sp>
        <p:nvSpPr>
          <p:cNvPr id="28" name="Rectangle 27"/>
          <p:cNvSpPr/>
          <p:nvPr/>
        </p:nvSpPr>
        <p:spPr>
          <a:xfrm>
            <a:off x="3129862" y="2872860"/>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FTE</a:t>
            </a:r>
            <a:endParaRPr lang="en-US" sz="1400" b="1" i="1" dirty="0">
              <a:solidFill>
                <a:schemeClr val="tx1"/>
              </a:solidFill>
            </a:endParaRPr>
          </a:p>
        </p:txBody>
      </p:sp>
      <p:sp>
        <p:nvSpPr>
          <p:cNvPr id="29" name="Rectangle 28"/>
          <p:cNvSpPr/>
          <p:nvPr/>
        </p:nvSpPr>
        <p:spPr>
          <a:xfrm>
            <a:off x="6339414" y="2847836"/>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FTE + Unit Based</a:t>
            </a:r>
            <a:endParaRPr lang="en-US" sz="1400" b="1" i="1" dirty="0">
              <a:solidFill>
                <a:schemeClr val="tx1"/>
              </a:solidFill>
            </a:endParaRPr>
          </a:p>
        </p:txBody>
      </p:sp>
      <p:sp>
        <p:nvSpPr>
          <p:cNvPr id="30" name="Rectangle 29"/>
          <p:cNvSpPr/>
          <p:nvPr/>
        </p:nvSpPr>
        <p:spPr>
          <a:xfrm>
            <a:off x="9548966" y="2891052"/>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Unit Based</a:t>
            </a:r>
            <a:endParaRPr lang="en-US" sz="1400" b="1" i="1" dirty="0">
              <a:solidFill>
                <a:schemeClr val="tx1"/>
              </a:solidFill>
            </a:endParaRPr>
          </a:p>
        </p:txBody>
      </p:sp>
      <p:sp>
        <p:nvSpPr>
          <p:cNvPr id="31" name="Right Arrow Callout 30"/>
          <p:cNvSpPr/>
          <p:nvPr/>
        </p:nvSpPr>
        <p:spPr>
          <a:xfrm>
            <a:off x="211749" y="3323252"/>
            <a:ext cx="2210696" cy="40943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Location</a:t>
            </a:r>
            <a:endParaRPr lang="en-US" sz="1600" b="1" dirty="0">
              <a:solidFill>
                <a:schemeClr val="bg1"/>
              </a:solidFill>
            </a:endParaRPr>
          </a:p>
        </p:txBody>
      </p:sp>
      <p:sp>
        <p:nvSpPr>
          <p:cNvPr id="32" name="Rectangle 31"/>
          <p:cNvSpPr/>
          <p:nvPr/>
        </p:nvSpPr>
        <p:spPr>
          <a:xfrm>
            <a:off x="3132134" y="3366460"/>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Onshore-60%</a:t>
            </a:r>
            <a:endParaRPr lang="en-US" sz="1400" b="1" i="1" dirty="0">
              <a:solidFill>
                <a:schemeClr val="tx1"/>
              </a:solidFill>
            </a:endParaRPr>
          </a:p>
        </p:txBody>
      </p:sp>
      <p:sp>
        <p:nvSpPr>
          <p:cNvPr id="33" name="Rectangle 32"/>
          <p:cNvSpPr/>
          <p:nvPr/>
        </p:nvSpPr>
        <p:spPr>
          <a:xfrm>
            <a:off x="6355334" y="3341436"/>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Onshore 25%</a:t>
            </a:r>
            <a:endParaRPr lang="en-US" sz="1400" b="1" i="1" dirty="0">
              <a:solidFill>
                <a:schemeClr val="tx1"/>
              </a:solidFill>
            </a:endParaRPr>
          </a:p>
        </p:txBody>
      </p:sp>
      <p:sp>
        <p:nvSpPr>
          <p:cNvPr id="34" name="Rectangle 33"/>
          <p:cNvSpPr/>
          <p:nvPr/>
        </p:nvSpPr>
        <p:spPr>
          <a:xfrm>
            <a:off x="9551238" y="3384652"/>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Onshore 0%</a:t>
            </a:r>
            <a:endParaRPr lang="en-US" sz="1400" b="1" i="1" dirty="0">
              <a:solidFill>
                <a:schemeClr val="tx1"/>
              </a:solidFill>
            </a:endParaRPr>
          </a:p>
        </p:txBody>
      </p:sp>
      <p:sp>
        <p:nvSpPr>
          <p:cNvPr id="35" name="Right Arrow Callout 34"/>
          <p:cNvSpPr/>
          <p:nvPr/>
        </p:nvSpPr>
        <p:spPr>
          <a:xfrm>
            <a:off x="200373" y="3789556"/>
            <a:ext cx="2210696" cy="40943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Oversight</a:t>
            </a:r>
            <a:endParaRPr lang="en-US" sz="1600" b="1" dirty="0">
              <a:solidFill>
                <a:schemeClr val="bg1"/>
              </a:solidFill>
            </a:endParaRPr>
          </a:p>
        </p:txBody>
      </p:sp>
      <p:sp>
        <p:nvSpPr>
          <p:cNvPr id="36" name="Rectangle 35"/>
          <p:cNvSpPr/>
          <p:nvPr/>
        </p:nvSpPr>
        <p:spPr>
          <a:xfrm>
            <a:off x="3134406" y="3832764"/>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Significant</a:t>
            </a:r>
            <a:endParaRPr lang="en-US" sz="1400" b="1" i="1" dirty="0">
              <a:solidFill>
                <a:schemeClr val="tx1"/>
              </a:solidFill>
            </a:endParaRPr>
          </a:p>
        </p:txBody>
      </p:sp>
      <p:sp>
        <p:nvSpPr>
          <p:cNvPr id="37" name="Rectangle 36"/>
          <p:cNvSpPr/>
          <p:nvPr/>
        </p:nvSpPr>
        <p:spPr>
          <a:xfrm>
            <a:off x="6357606" y="3807740"/>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Moderate</a:t>
            </a:r>
            <a:endParaRPr lang="en-US" sz="1400" b="1" i="1" dirty="0">
              <a:solidFill>
                <a:schemeClr val="tx1"/>
              </a:solidFill>
            </a:endParaRPr>
          </a:p>
        </p:txBody>
      </p:sp>
      <p:sp>
        <p:nvSpPr>
          <p:cNvPr id="38" name="Rectangle 37"/>
          <p:cNvSpPr/>
          <p:nvPr/>
        </p:nvSpPr>
        <p:spPr>
          <a:xfrm>
            <a:off x="9553510" y="3850956"/>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Minimal / No</a:t>
            </a:r>
            <a:endParaRPr lang="en-US" sz="1400" b="1" i="1" dirty="0">
              <a:solidFill>
                <a:schemeClr val="tx1"/>
              </a:solidFill>
            </a:endParaRPr>
          </a:p>
        </p:txBody>
      </p:sp>
      <p:sp>
        <p:nvSpPr>
          <p:cNvPr id="39" name="Right Arrow Callout 38"/>
          <p:cNvSpPr/>
          <p:nvPr/>
        </p:nvSpPr>
        <p:spPr>
          <a:xfrm>
            <a:off x="216293" y="4283156"/>
            <a:ext cx="2210696" cy="40943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Automation</a:t>
            </a:r>
            <a:endParaRPr lang="en-US" sz="1600" b="1" dirty="0">
              <a:solidFill>
                <a:schemeClr val="bg1"/>
              </a:solidFill>
            </a:endParaRPr>
          </a:p>
        </p:txBody>
      </p:sp>
      <p:sp>
        <p:nvSpPr>
          <p:cNvPr id="40" name="Rectangle 39"/>
          <p:cNvSpPr/>
          <p:nvPr/>
        </p:nvSpPr>
        <p:spPr>
          <a:xfrm>
            <a:off x="3150326" y="4326364"/>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10-15%</a:t>
            </a:r>
            <a:endParaRPr lang="en-US" sz="1400" b="1" i="1" dirty="0">
              <a:solidFill>
                <a:schemeClr val="tx1"/>
              </a:solidFill>
            </a:endParaRPr>
          </a:p>
        </p:txBody>
      </p:sp>
      <p:sp>
        <p:nvSpPr>
          <p:cNvPr id="41" name="Rectangle 40"/>
          <p:cNvSpPr/>
          <p:nvPr/>
        </p:nvSpPr>
        <p:spPr>
          <a:xfrm>
            <a:off x="6373526" y="4301340"/>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20-30%</a:t>
            </a:r>
            <a:endParaRPr lang="en-US" sz="1400" b="1" i="1" dirty="0">
              <a:solidFill>
                <a:schemeClr val="tx1"/>
              </a:solidFill>
            </a:endParaRPr>
          </a:p>
        </p:txBody>
      </p:sp>
      <p:sp>
        <p:nvSpPr>
          <p:cNvPr id="42" name="Rectangle 41"/>
          <p:cNvSpPr/>
          <p:nvPr/>
        </p:nvSpPr>
        <p:spPr>
          <a:xfrm>
            <a:off x="9569430" y="4344556"/>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chemeClr val="tx1"/>
                </a:solidFill>
              </a:rPr>
              <a:t>2</a:t>
            </a:r>
            <a:r>
              <a:rPr lang="en-US" sz="1400" b="1" i="1" dirty="0" smtClean="0">
                <a:solidFill>
                  <a:schemeClr val="tx1"/>
                </a:solidFill>
              </a:rPr>
              <a:t>0-50%</a:t>
            </a:r>
            <a:endParaRPr lang="en-US" sz="1400" b="1" i="1" dirty="0">
              <a:solidFill>
                <a:schemeClr val="tx1"/>
              </a:solidFill>
            </a:endParaRPr>
          </a:p>
        </p:txBody>
      </p:sp>
      <p:sp>
        <p:nvSpPr>
          <p:cNvPr id="43" name="Right Arrow Callout 42"/>
          <p:cNvSpPr/>
          <p:nvPr/>
        </p:nvSpPr>
        <p:spPr>
          <a:xfrm>
            <a:off x="218565" y="4763108"/>
            <a:ext cx="2210696" cy="40943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Resource Challenge</a:t>
            </a:r>
            <a:endParaRPr lang="en-US" sz="1600" b="1" dirty="0">
              <a:solidFill>
                <a:schemeClr val="bg1"/>
              </a:solidFill>
            </a:endParaRPr>
          </a:p>
        </p:txBody>
      </p:sp>
      <p:sp>
        <p:nvSpPr>
          <p:cNvPr id="44" name="Rectangle 43"/>
          <p:cNvSpPr/>
          <p:nvPr/>
        </p:nvSpPr>
        <p:spPr>
          <a:xfrm>
            <a:off x="3166246" y="4806316"/>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High</a:t>
            </a:r>
            <a:endParaRPr lang="en-US" sz="1400" b="1" i="1" dirty="0">
              <a:solidFill>
                <a:schemeClr val="tx1"/>
              </a:solidFill>
            </a:endParaRPr>
          </a:p>
        </p:txBody>
      </p:sp>
      <p:sp>
        <p:nvSpPr>
          <p:cNvPr id="45" name="Rectangle 44"/>
          <p:cNvSpPr/>
          <p:nvPr/>
        </p:nvSpPr>
        <p:spPr>
          <a:xfrm>
            <a:off x="6389446" y="4781292"/>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Moderate</a:t>
            </a:r>
            <a:endParaRPr lang="en-US" sz="1400" b="1" i="1" dirty="0">
              <a:solidFill>
                <a:schemeClr val="tx1"/>
              </a:solidFill>
            </a:endParaRPr>
          </a:p>
        </p:txBody>
      </p:sp>
      <p:sp>
        <p:nvSpPr>
          <p:cNvPr id="46" name="Rectangle 45"/>
          <p:cNvSpPr/>
          <p:nvPr/>
        </p:nvSpPr>
        <p:spPr>
          <a:xfrm>
            <a:off x="9585350" y="4824508"/>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Minimal</a:t>
            </a:r>
            <a:endParaRPr lang="en-US" sz="1400" b="1" i="1" dirty="0">
              <a:solidFill>
                <a:schemeClr val="tx1"/>
              </a:solidFill>
            </a:endParaRPr>
          </a:p>
        </p:txBody>
      </p:sp>
      <p:sp>
        <p:nvSpPr>
          <p:cNvPr id="47" name="Right Arrow Callout 46"/>
          <p:cNvSpPr/>
          <p:nvPr/>
        </p:nvSpPr>
        <p:spPr>
          <a:xfrm>
            <a:off x="234485" y="5229412"/>
            <a:ext cx="2210696" cy="409439"/>
          </a:xfrm>
          <a:prstGeom prst="rightArrowCallout">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rPr>
              <a:t>$$ Saving</a:t>
            </a:r>
            <a:endParaRPr lang="en-US" sz="1600" b="1" dirty="0">
              <a:solidFill>
                <a:schemeClr val="bg1"/>
              </a:solidFill>
            </a:endParaRPr>
          </a:p>
        </p:txBody>
      </p:sp>
      <p:sp>
        <p:nvSpPr>
          <p:cNvPr id="48" name="Rectangle 47"/>
          <p:cNvSpPr/>
          <p:nvPr/>
        </p:nvSpPr>
        <p:spPr>
          <a:xfrm>
            <a:off x="3182166" y="5272620"/>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Minimal</a:t>
            </a:r>
            <a:endParaRPr lang="en-US" sz="1400" b="1" i="1" dirty="0">
              <a:solidFill>
                <a:schemeClr val="tx1"/>
              </a:solidFill>
            </a:endParaRPr>
          </a:p>
        </p:txBody>
      </p:sp>
      <p:sp>
        <p:nvSpPr>
          <p:cNvPr id="49" name="Rectangle 48"/>
          <p:cNvSpPr/>
          <p:nvPr/>
        </p:nvSpPr>
        <p:spPr>
          <a:xfrm>
            <a:off x="6405366" y="5261244"/>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Moderate</a:t>
            </a:r>
            <a:endParaRPr lang="en-US" sz="1400" b="1" i="1" dirty="0">
              <a:solidFill>
                <a:schemeClr val="tx1"/>
              </a:solidFill>
            </a:endParaRPr>
          </a:p>
        </p:txBody>
      </p:sp>
      <p:sp>
        <p:nvSpPr>
          <p:cNvPr id="50" name="Rectangle 49"/>
          <p:cNvSpPr/>
          <p:nvPr/>
        </p:nvSpPr>
        <p:spPr>
          <a:xfrm>
            <a:off x="9573974" y="5290812"/>
            <a:ext cx="1733288" cy="348039"/>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Major</a:t>
            </a:r>
            <a:endParaRPr lang="en-US" sz="1400" b="1" i="1" dirty="0">
              <a:solidFill>
                <a:schemeClr val="tx1"/>
              </a:solidFill>
            </a:endParaRPr>
          </a:p>
        </p:txBody>
      </p:sp>
      <p:sp>
        <p:nvSpPr>
          <p:cNvPr id="20" name="Pentagon 19"/>
          <p:cNvSpPr/>
          <p:nvPr/>
        </p:nvSpPr>
        <p:spPr>
          <a:xfrm>
            <a:off x="193541" y="5850393"/>
            <a:ext cx="2320120" cy="898423"/>
          </a:xfrm>
          <a:prstGeom prst="homePlat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Key Pfizer Benefits</a:t>
            </a:r>
            <a:endParaRPr lang="en-US" b="1" dirty="0"/>
          </a:p>
        </p:txBody>
      </p:sp>
      <p:sp>
        <p:nvSpPr>
          <p:cNvPr id="51" name="Rectangle 50"/>
          <p:cNvSpPr/>
          <p:nvPr/>
        </p:nvSpPr>
        <p:spPr>
          <a:xfrm>
            <a:off x="2540726" y="5857181"/>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 Saving – 20-30%</a:t>
            </a:r>
            <a:endParaRPr lang="en-US" sz="1400" b="1" dirty="0">
              <a:solidFill>
                <a:schemeClr val="tx1"/>
              </a:solidFill>
            </a:endParaRPr>
          </a:p>
        </p:txBody>
      </p:sp>
      <p:sp>
        <p:nvSpPr>
          <p:cNvPr id="52" name="Rectangle 51"/>
          <p:cNvSpPr/>
          <p:nvPr/>
        </p:nvSpPr>
        <p:spPr>
          <a:xfrm>
            <a:off x="4358182" y="5845805"/>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Oversight Reduction 30-40%</a:t>
            </a:r>
            <a:endParaRPr lang="en-US" sz="1400" b="1" dirty="0">
              <a:solidFill>
                <a:schemeClr val="tx1"/>
              </a:solidFill>
            </a:endParaRPr>
          </a:p>
        </p:txBody>
      </p:sp>
      <p:sp>
        <p:nvSpPr>
          <p:cNvPr id="53" name="Rectangle 52"/>
          <p:cNvSpPr/>
          <p:nvPr/>
        </p:nvSpPr>
        <p:spPr>
          <a:xfrm>
            <a:off x="7949878" y="5834429"/>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RPA, ML, AI Implementation</a:t>
            </a:r>
            <a:endParaRPr lang="en-US" sz="1400" b="1" dirty="0">
              <a:solidFill>
                <a:schemeClr val="tx1"/>
              </a:solidFill>
            </a:endParaRPr>
          </a:p>
        </p:txBody>
      </p:sp>
      <p:sp>
        <p:nvSpPr>
          <p:cNvPr id="54" name="Rectangle 53"/>
          <p:cNvSpPr/>
          <p:nvPr/>
        </p:nvSpPr>
        <p:spPr>
          <a:xfrm>
            <a:off x="6148342" y="5848077"/>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Optimized Resource Utilization</a:t>
            </a:r>
            <a:endParaRPr lang="en-US" sz="1400" b="1" dirty="0">
              <a:solidFill>
                <a:schemeClr val="tx1"/>
              </a:solidFill>
            </a:endParaRPr>
          </a:p>
        </p:txBody>
      </p:sp>
      <p:sp>
        <p:nvSpPr>
          <p:cNvPr id="55" name="Rectangle 54"/>
          <p:cNvSpPr/>
          <p:nvPr/>
        </p:nvSpPr>
        <p:spPr>
          <a:xfrm>
            <a:off x="9740038" y="5823053"/>
            <a:ext cx="1733288" cy="884845"/>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Pfizer Senior Resources @ Focus on Right Work</a:t>
            </a:r>
            <a:endParaRPr lang="en-US" sz="1400" b="1" dirty="0">
              <a:solidFill>
                <a:schemeClr val="tx1"/>
              </a:solidFill>
            </a:endParaRPr>
          </a:p>
        </p:txBody>
      </p:sp>
      <p:sp>
        <p:nvSpPr>
          <p:cNvPr id="60" name="TextBox 59"/>
          <p:cNvSpPr txBox="1"/>
          <p:nvPr/>
        </p:nvSpPr>
        <p:spPr>
          <a:xfrm>
            <a:off x="4341167" y="708841"/>
            <a:ext cx="5726439" cy="369332"/>
          </a:xfrm>
          <a:prstGeom prst="rect">
            <a:avLst/>
          </a:prstGeom>
          <a:noFill/>
        </p:spPr>
        <p:txBody>
          <a:bodyPr wrap="none" rtlCol="0">
            <a:spAutoFit/>
          </a:bodyPr>
          <a:lstStyle/>
          <a:p>
            <a:r>
              <a:rPr lang="en-US" b="1" i="1" u="sng" dirty="0" smtClean="0"/>
              <a:t>FSP Outsourcing Strategy - Activity Based Decision Making</a:t>
            </a:r>
            <a:endParaRPr lang="en-US" b="1" i="1" u="sng" dirty="0"/>
          </a:p>
        </p:txBody>
      </p:sp>
      <p:sp>
        <p:nvSpPr>
          <p:cNvPr id="56" name="Title 1"/>
          <p:cNvSpPr>
            <a:spLocks noGrp="1"/>
          </p:cNvSpPr>
          <p:nvPr>
            <p:ph type="title"/>
          </p:nvPr>
        </p:nvSpPr>
        <p:spPr>
          <a:xfrm>
            <a:off x="0" y="1"/>
            <a:ext cx="12192000" cy="703388"/>
          </a:xfrm>
          <a:noFill/>
        </p:spPr>
        <p:txBody>
          <a:bodyPr/>
          <a:lstStyle/>
          <a:p>
            <a:r>
              <a:rPr lang="en-US" dirty="0" smtClean="0"/>
              <a:t>FSP Working Model – Alternatives</a:t>
            </a:r>
            <a:endParaRPr lang="en-US" dirty="0"/>
          </a:p>
        </p:txBody>
      </p:sp>
    </p:spTree>
    <p:extLst>
      <p:ext uri="{BB962C8B-B14F-4D97-AF65-F5344CB8AC3E}">
        <p14:creationId xmlns:p14="http://schemas.microsoft.com/office/powerpoint/2010/main" val="2551388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881"/>
            <a:ext cx="12192000" cy="2215991"/>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Niche Areas - EXPERIENCE</a:t>
            </a:r>
          </a:p>
          <a:p>
            <a:pPr algn="ctr"/>
            <a:endParaRPr lang="en-US" sz="2400" b="1" dirty="0" smtClean="0">
              <a:solidFill>
                <a:prstClr val="black"/>
              </a:solidFill>
            </a:endParaRPr>
          </a:p>
          <a:p>
            <a:pPr marL="285750" indent="-285750">
              <a:buFont typeface="Arial" panose="020B0604020202020204" pitchFamily="34" charset="0"/>
              <a:buChar char="•"/>
            </a:pPr>
            <a:r>
              <a:rPr lang="en-US" dirty="0" smtClean="0"/>
              <a:t>Highlight </a:t>
            </a:r>
            <a:r>
              <a:rPr lang="en-US" dirty="0"/>
              <a:t>your experience (and training process) for niche areas – for example, production of NONMEM analysis ready datasets, Specialist Biomarker reporting –Real World Evidence data </a:t>
            </a:r>
            <a:r>
              <a:rPr lang="en-US" dirty="0" smtClean="0"/>
              <a:t>etc.</a:t>
            </a:r>
          </a:p>
          <a:p>
            <a:pPr marL="285750" indent="-285750">
              <a:buFont typeface="Arial" panose="020B0604020202020204" pitchFamily="34" charset="0"/>
              <a:buChar char="•"/>
            </a:pPr>
            <a:r>
              <a:rPr lang="en-US" dirty="0"/>
              <a:t>Also what are your retention plans for these unique skills</a:t>
            </a:r>
            <a:r>
              <a:rPr lang="en-US" dirty="0" smtClean="0"/>
              <a:t>?</a:t>
            </a:r>
          </a:p>
          <a:p>
            <a:pPr marL="285750" indent="-285750">
              <a:buFont typeface="Arial" panose="020B0604020202020204" pitchFamily="34" charset="0"/>
              <a:buChar char="•"/>
            </a:pPr>
            <a:r>
              <a:rPr lang="en-US" dirty="0"/>
              <a:t>Highlight your specific experience/usage with Non-SAS programming languages/tools (R, Python, Pinnacle 21, Spotfire, </a:t>
            </a:r>
            <a:r>
              <a:rPr lang="en-US" dirty="0" err="1"/>
              <a:t>Jmp</a:t>
            </a:r>
            <a:r>
              <a:rPr lang="en-US" dirty="0"/>
              <a:t> Clinical, </a:t>
            </a:r>
            <a:r>
              <a:rPr lang="en-US" dirty="0" err="1"/>
              <a:t>JReview</a:t>
            </a:r>
            <a:r>
              <a:rPr lang="en-US" dirty="0" smtClean="0"/>
              <a:t>)</a:t>
            </a:r>
          </a:p>
        </p:txBody>
      </p:sp>
    </p:spTree>
    <p:extLst>
      <p:ext uri="{BB962C8B-B14F-4D97-AF65-F5344CB8AC3E}">
        <p14:creationId xmlns:p14="http://schemas.microsoft.com/office/powerpoint/2010/main" val="28071064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r>
              <a:rPr lang="en-US" sz="2500" dirty="0"/>
              <a:t>TCS, A Partner of Choice for  All Data &amp; Analytics Needs</a:t>
            </a:r>
          </a:p>
        </p:txBody>
      </p:sp>
      <p:sp>
        <p:nvSpPr>
          <p:cNvPr id="68" name="Rounded Rectangle 67"/>
          <p:cNvSpPr/>
          <p:nvPr/>
        </p:nvSpPr>
        <p:spPr>
          <a:xfrm>
            <a:off x="294641" y="4495803"/>
            <a:ext cx="6188408" cy="1820700"/>
          </a:xfrm>
          <a:prstGeom prst="roundRect">
            <a:avLst>
              <a:gd name="adj" fmla="val 5800"/>
            </a:avLst>
          </a:prstGeom>
          <a:solidFill>
            <a:srgbClr val="CCE5BA">
              <a:alpha val="33000"/>
            </a:srgbClr>
          </a:solidFill>
          <a:ln w="9525">
            <a:solidFill>
              <a:srgbClr val="ABD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69" name="Rounded Rectangle 68"/>
          <p:cNvSpPr/>
          <p:nvPr/>
        </p:nvSpPr>
        <p:spPr>
          <a:xfrm>
            <a:off x="201304" y="1101899"/>
            <a:ext cx="6199777" cy="1456508"/>
          </a:xfrm>
          <a:prstGeom prst="roundRect">
            <a:avLst>
              <a:gd name="adj" fmla="val 9492"/>
            </a:avLst>
          </a:prstGeom>
          <a:solidFill>
            <a:schemeClr val="accent6">
              <a:lumMod val="20000"/>
              <a:lumOff val="80000"/>
              <a:alpha val="31000"/>
            </a:schemeClr>
          </a:solidFill>
          <a:ln w="9525">
            <a:solidFill>
              <a:srgbClr val="FDC5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70" name="Rounded Rectangle 69"/>
          <p:cNvSpPr/>
          <p:nvPr/>
        </p:nvSpPr>
        <p:spPr>
          <a:xfrm>
            <a:off x="1588143" y="2020654"/>
            <a:ext cx="1445623" cy="611777"/>
          </a:xfrm>
          <a:prstGeom prst="roundRect">
            <a:avLst/>
          </a:prstGeom>
          <a:solidFill>
            <a:srgbClr val="FFE6B4"/>
          </a:solidFill>
          <a:ln w="12700">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71" name="Rounded Rectangle 70"/>
          <p:cNvSpPr/>
          <p:nvPr/>
        </p:nvSpPr>
        <p:spPr>
          <a:xfrm>
            <a:off x="183161" y="2020654"/>
            <a:ext cx="1294675" cy="611777"/>
          </a:xfrm>
          <a:prstGeom prst="roundRect">
            <a:avLst/>
          </a:prstGeom>
          <a:solidFill>
            <a:srgbClr val="FFE6B4"/>
          </a:solidFill>
          <a:ln w="12700">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72" name="Rounded Rectangle 71"/>
          <p:cNvSpPr/>
          <p:nvPr/>
        </p:nvSpPr>
        <p:spPr>
          <a:xfrm>
            <a:off x="4953643" y="2020654"/>
            <a:ext cx="1445623" cy="611777"/>
          </a:xfrm>
          <a:prstGeom prst="roundRect">
            <a:avLst/>
          </a:prstGeom>
          <a:solidFill>
            <a:srgbClr val="FFE6B4"/>
          </a:solidFill>
          <a:ln w="12700">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73" name="Rounded Rectangle 72"/>
          <p:cNvSpPr/>
          <p:nvPr/>
        </p:nvSpPr>
        <p:spPr>
          <a:xfrm>
            <a:off x="3155686" y="2020654"/>
            <a:ext cx="1689463" cy="611777"/>
          </a:xfrm>
          <a:prstGeom prst="roundRect">
            <a:avLst/>
          </a:prstGeom>
          <a:solidFill>
            <a:srgbClr val="FFE6B4"/>
          </a:solidFill>
          <a:ln w="12700">
            <a:solidFill>
              <a:srgbClr val="FBB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74" name="Rectangle 73"/>
          <p:cNvSpPr/>
          <p:nvPr/>
        </p:nvSpPr>
        <p:spPr>
          <a:xfrm>
            <a:off x="225251" y="2080160"/>
            <a:ext cx="1149532" cy="519181"/>
          </a:xfrm>
          <a:prstGeom prst="rect">
            <a:avLst/>
          </a:prstGeom>
        </p:spPr>
        <p:txBody>
          <a:bodyPr wrap="square">
            <a:spAutoFit/>
          </a:bodyPr>
          <a:lstStyle/>
          <a:p>
            <a:pPr algn="ctr" defTabSz="914332">
              <a:lnSpc>
                <a:spcPct val="80000"/>
              </a:lnSpc>
              <a:spcAft>
                <a:spcPts val="267"/>
              </a:spcAft>
              <a:defRPr/>
            </a:pPr>
            <a:r>
              <a:rPr lang="en-US" sz="1867" b="1" kern="0" dirty="0">
                <a:solidFill>
                  <a:srgbClr val="000000"/>
                </a:solidFill>
                <a:cs typeface="Calibri" pitchFamily="34" charset="0"/>
              </a:rPr>
              <a:t>30,000+ </a:t>
            </a:r>
            <a:br>
              <a:rPr lang="en-US" sz="1867" b="1" kern="0" dirty="0">
                <a:solidFill>
                  <a:srgbClr val="000000"/>
                </a:solidFill>
                <a:cs typeface="Calibri" pitchFamily="34" charset="0"/>
              </a:rPr>
            </a:br>
            <a:r>
              <a:rPr lang="en-US" sz="1600" kern="0" dirty="0">
                <a:solidFill>
                  <a:srgbClr val="000000"/>
                </a:solidFill>
                <a:cs typeface="Calibri" pitchFamily="34" charset="0"/>
              </a:rPr>
              <a:t>Associates</a:t>
            </a:r>
          </a:p>
        </p:txBody>
      </p:sp>
      <p:sp>
        <p:nvSpPr>
          <p:cNvPr id="75" name="Rectangle 74"/>
          <p:cNvSpPr/>
          <p:nvPr/>
        </p:nvSpPr>
        <p:spPr>
          <a:xfrm>
            <a:off x="1611003" y="2040384"/>
            <a:ext cx="1410788" cy="557653"/>
          </a:xfrm>
          <a:prstGeom prst="rect">
            <a:avLst/>
          </a:prstGeom>
        </p:spPr>
        <p:txBody>
          <a:bodyPr wrap="square">
            <a:spAutoFit/>
          </a:bodyPr>
          <a:lstStyle/>
          <a:p>
            <a:pPr algn="ctr" defTabSz="914332">
              <a:lnSpc>
                <a:spcPct val="80000"/>
              </a:lnSpc>
              <a:spcAft>
                <a:spcPts val="267"/>
              </a:spcAft>
              <a:defRPr/>
            </a:pPr>
            <a:r>
              <a:rPr lang="en-US" sz="1867" b="1" kern="0" dirty="0">
                <a:solidFill>
                  <a:srgbClr val="000000"/>
                </a:solidFill>
                <a:cs typeface="Calibri" pitchFamily="34" charset="0"/>
              </a:rPr>
              <a:t>400+</a:t>
            </a:r>
          </a:p>
          <a:p>
            <a:pPr algn="ctr" defTabSz="914332">
              <a:lnSpc>
                <a:spcPct val="80000"/>
              </a:lnSpc>
              <a:spcAft>
                <a:spcPts val="267"/>
              </a:spcAft>
              <a:defRPr/>
            </a:pPr>
            <a:r>
              <a:rPr lang="en-US" sz="1600" kern="0" dirty="0">
                <a:solidFill>
                  <a:srgbClr val="000000"/>
                </a:solidFill>
                <a:cs typeface="Calibri" pitchFamily="34" charset="0"/>
              </a:rPr>
              <a:t>Global Clients</a:t>
            </a:r>
          </a:p>
        </p:txBody>
      </p:sp>
      <p:sp>
        <p:nvSpPr>
          <p:cNvPr id="76" name="Rectangle 75"/>
          <p:cNvSpPr/>
          <p:nvPr/>
        </p:nvSpPr>
        <p:spPr>
          <a:xfrm>
            <a:off x="5329018" y="2062988"/>
            <a:ext cx="816249" cy="557653"/>
          </a:xfrm>
          <a:prstGeom prst="rect">
            <a:avLst/>
          </a:prstGeom>
        </p:spPr>
        <p:txBody>
          <a:bodyPr wrap="none">
            <a:spAutoFit/>
          </a:bodyPr>
          <a:lstStyle/>
          <a:p>
            <a:pPr algn="ctr" defTabSz="914332">
              <a:lnSpc>
                <a:spcPct val="80000"/>
              </a:lnSpc>
              <a:spcAft>
                <a:spcPts val="267"/>
              </a:spcAft>
              <a:defRPr/>
            </a:pPr>
            <a:r>
              <a:rPr lang="en-US" sz="1867" b="1" kern="0" dirty="0">
                <a:solidFill>
                  <a:srgbClr val="000000"/>
                </a:solidFill>
                <a:cs typeface="Calibri" pitchFamily="34" charset="0"/>
              </a:rPr>
              <a:t>420 +</a:t>
            </a:r>
            <a:r>
              <a:rPr lang="en-US" sz="1600" kern="0" dirty="0">
                <a:solidFill>
                  <a:srgbClr val="000000"/>
                </a:solidFill>
                <a:cs typeface="Calibri" pitchFamily="34" charset="0"/>
              </a:rPr>
              <a:t> </a:t>
            </a:r>
          </a:p>
          <a:p>
            <a:pPr algn="ctr" defTabSz="914332">
              <a:lnSpc>
                <a:spcPct val="80000"/>
              </a:lnSpc>
              <a:spcAft>
                <a:spcPts val="267"/>
              </a:spcAft>
              <a:defRPr/>
            </a:pPr>
            <a:r>
              <a:rPr lang="en-US" sz="1600" kern="0" dirty="0">
                <a:solidFill>
                  <a:srgbClr val="000000"/>
                </a:solidFill>
                <a:cs typeface="Calibri" pitchFamily="34" charset="0"/>
              </a:rPr>
              <a:t>Patents</a:t>
            </a: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0120" y="1363725"/>
            <a:ext cx="925293" cy="693971"/>
          </a:xfrm>
          <a:prstGeom prst="rect">
            <a:avLst/>
          </a:prstGeom>
        </p:spPr>
      </p:pic>
      <p:pic>
        <p:nvPicPr>
          <p:cNvPr id="7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91" b="7511"/>
          <a:stretch/>
        </p:blipFill>
        <p:spPr bwMode="auto">
          <a:xfrm>
            <a:off x="369576" y="1399835"/>
            <a:ext cx="873125" cy="72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Rectangle 78"/>
          <p:cNvSpPr/>
          <p:nvPr/>
        </p:nvSpPr>
        <p:spPr>
          <a:xfrm>
            <a:off x="3183688" y="2038555"/>
            <a:ext cx="1619249" cy="584775"/>
          </a:xfrm>
          <a:prstGeom prst="rect">
            <a:avLst/>
          </a:prstGeom>
        </p:spPr>
        <p:txBody>
          <a:bodyPr wrap="square">
            <a:spAutoFit/>
          </a:bodyPr>
          <a:lstStyle/>
          <a:p>
            <a:pPr algn="ctr" defTabSz="914332">
              <a:spcAft>
                <a:spcPts val="267"/>
              </a:spcAft>
              <a:defRPr/>
            </a:pPr>
            <a:r>
              <a:rPr lang="en-US" sz="1600" kern="0" dirty="0">
                <a:solidFill>
                  <a:srgbClr val="000000"/>
                </a:solidFill>
                <a:cs typeface="Calibri" pitchFamily="34" charset="0"/>
              </a:rPr>
              <a:t>Industry Verticals Served</a:t>
            </a:r>
          </a:p>
        </p:txBody>
      </p:sp>
      <p:grpSp>
        <p:nvGrpSpPr>
          <p:cNvPr id="80" name="Group 97"/>
          <p:cNvGrpSpPr/>
          <p:nvPr/>
        </p:nvGrpSpPr>
        <p:grpSpPr>
          <a:xfrm>
            <a:off x="5287653" y="1508752"/>
            <a:ext cx="717551" cy="573413"/>
            <a:chOff x="10397985" y="4834794"/>
            <a:chExt cx="1828800" cy="1461439"/>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373533">
              <a:off x="11007585" y="4834794"/>
              <a:ext cx="1219200" cy="1219200"/>
            </a:xfrm>
            <a:prstGeom prst="rect">
              <a:avLst/>
            </a:prstGeom>
          </p:spPr>
        </p:pic>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7985" y="5077033"/>
              <a:ext cx="1219200" cy="1219200"/>
            </a:xfrm>
            <a:prstGeom prst="rect">
              <a:avLst/>
            </a:prstGeom>
          </p:spPr>
        </p:pic>
      </p:grpSp>
      <p:sp>
        <p:nvSpPr>
          <p:cNvPr id="83" name="Freeform 5"/>
          <p:cNvSpPr>
            <a:spLocks/>
          </p:cNvSpPr>
          <p:nvPr/>
        </p:nvSpPr>
        <p:spPr bwMode="auto">
          <a:xfrm flipV="1">
            <a:off x="192833" y="1084963"/>
            <a:ext cx="2235200" cy="264584"/>
          </a:xfrm>
          <a:custGeom>
            <a:avLst/>
            <a:gdLst>
              <a:gd name="T0" fmla="*/ 1 w 1141"/>
              <a:gd name="T1" fmla="*/ 40 h 182"/>
              <a:gd name="T2" fmla="*/ 41 w 1141"/>
              <a:gd name="T3" fmla="*/ 0 h 182"/>
              <a:gd name="T4" fmla="*/ 1114 w 1141"/>
              <a:gd name="T5" fmla="*/ 0 h 182"/>
              <a:gd name="T6" fmla="*/ 1126 w 1141"/>
              <a:gd name="T7" fmla="*/ 29 h 182"/>
              <a:gd name="T8" fmla="*/ 1001 w 1141"/>
              <a:gd name="T9" fmla="*/ 154 h 182"/>
              <a:gd name="T10" fmla="*/ 932 w 1141"/>
              <a:gd name="T11" fmla="*/ 182 h 182"/>
              <a:gd name="T12" fmla="*/ 40 w 1141"/>
              <a:gd name="T13" fmla="*/ 182 h 182"/>
              <a:gd name="T14" fmla="*/ 0 w 1141"/>
              <a:gd name="T15" fmla="*/ 142 h 182"/>
              <a:gd name="T16" fmla="*/ 1 w 1141"/>
              <a:gd name="T17" fmla="*/ 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1" h="182">
                <a:moveTo>
                  <a:pt x="1" y="40"/>
                </a:moveTo>
                <a:cubicBezTo>
                  <a:pt x="1" y="18"/>
                  <a:pt x="19" y="0"/>
                  <a:pt x="41" y="0"/>
                </a:cubicBezTo>
                <a:cubicBezTo>
                  <a:pt x="1114" y="0"/>
                  <a:pt x="1114" y="0"/>
                  <a:pt x="1114" y="0"/>
                </a:cubicBezTo>
                <a:cubicBezTo>
                  <a:pt x="1136" y="0"/>
                  <a:pt x="1141" y="13"/>
                  <a:pt x="1126" y="29"/>
                </a:cubicBezTo>
                <a:cubicBezTo>
                  <a:pt x="1001" y="154"/>
                  <a:pt x="1001" y="154"/>
                  <a:pt x="1001" y="154"/>
                </a:cubicBezTo>
                <a:cubicBezTo>
                  <a:pt x="985" y="170"/>
                  <a:pt x="954" y="182"/>
                  <a:pt x="932" y="182"/>
                </a:cubicBezTo>
                <a:cubicBezTo>
                  <a:pt x="40" y="182"/>
                  <a:pt x="40" y="182"/>
                  <a:pt x="40" y="182"/>
                </a:cubicBezTo>
                <a:cubicBezTo>
                  <a:pt x="18" y="182"/>
                  <a:pt x="0" y="164"/>
                  <a:pt x="0" y="142"/>
                </a:cubicBezTo>
                <a:lnTo>
                  <a:pt x="1" y="40"/>
                </a:lnTo>
                <a:close/>
              </a:path>
            </a:pathLst>
          </a:custGeom>
          <a:solidFill>
            <a:srgbClr val="DA5D10"/>
          </a:solidFill>
          <a:ln>
            <a:noFill/>
          </a:ln>
        </p:spPr>
        <p:txBody>
          <a:bodyPr vert="horz" wrap="square" lIns="121920" tIns="60960" rIns="121920" bIns="60960" numCol="1" anchor="t" anchorCtr="0" compatLnSpc="1">
            <a:prstTxWarp prst="textNoShape">
              <a:avLst/>
            </a:prstTxWarp>
          </a:bodyPr>
          <a:lstStyle/>
          <a:p>
            <a:pPr defTabSz="914332"/>
            <a:endParaRPr lang="en-US" sz="1867">
              <a:solidFill>
                <a:srgbClr val="000000"/>
              </a:solidFill>
            </a:endParaRPr>
          </a:p>
        </p:txBody>
      </p:sp>
      <p:sp>
        <p:nvSpPr>
          <p:cNvPr id="84" name="Rectangle 83"/>
          <p:cNvSpPr/>
          <p:nvPr/>
        </p:nvSpPr>
        <p:spPr>
          <a:xfrm>
            <a:off x="353700" y="1076498"/>
            <a:ext cx="1100686" cy="246221"/>
          </a:xfrm>
          <a:prstGeom prst="rect">
            <a:avLst/>
          </a:prstGeom>
        </p:spPr>
        <p:txBody>
          <a:bodyPr wrap="none" lIns="0" tIns="0" rIns="0" bIns="0">
            <a:spAutoFit/>
          </a:bodyPr>
          <a:lstStyle/>
          <a:p>
            <a:pPr defTabSz="914332"/>
            <a:r>
              <a:rPr lang="en-US" sz="1600" b="1" dirty="0">
                <a:solidFill>
                  <a:prstClr val="white"/>
                </a:solidFill>
                <a:cs typeface="Calibri" pitchFamily="34" charset="0"/>
              </a:rPr>
              <a:t>Our Strength</a:t>
            </a:r>
          </a:p>
        </p:txBody>
      </p:sp>
      <p:sp>
        <p:nvSpPr>
          <p:cNvPr id="85" name="Rounded Rectangle 84"/>
          <p:cNvSpPr/>
          <p:nvPr/>
        </p:nvSpPr>
        <p:spPr>
          <a:xfrm>
            <a:off x="270937" y="2694095"/>
            <a:ext cx="6199777" cy="1456508"/>
          </a:xfrm>
          <a:prstGeom prst="roundRect">
            <a:avLst>
              <a:gd name="adj" fmla="val 9492"/>
            </a:avLst>
          </a:prstGeom>
          <a:solidFill>
            <a:schemeClr val="accent1">
              <a:lumMod val="20000"/>
              <a:lumOff val="80000"/>
              <a:alpha val="17000"/>
            </a:schemeClr>
          </a:solidFill>
          <a:ln w="9525">
            <a:solidFill>
              <a:srgbClr val="B0DF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86" name="Rounded Rectangle 85"/>
          <p:cNvSpPr/>
          <p:nvPr/>
        </p:nvSpPr>
        <p:spPr>
          <a:xfrm>
            <a:off x="2227161" y="3562052"/>
            <a:ext cx="2031480" cy="611777"/>
          </a:xfrm>
          <a:prstGeom prst="roundRect">
            <a:avLst/>
          </a:prstGeom>
          <a:solidFill>
            <a:srgbClr val="B0DFF3"/>
          </a:solidFill>
          <a:ln w="12700">
            <a:solidFill>
              <a:srgbClr val="8ED2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87" name="Rounded Rectangle 86"/>
          <p:cNvSpPr/>
          <p:nvPr/>
        </p:nvSpPr>
        <p:spPr>
          <a:xfrm>
            <a:off x="4437053" y="3562052"/>
            <a:ext cx="2031480" cy="611777"/>
          </a:xfrm>
          <a:prstGeom prst="roundRect">
            <a:avLst/>
          </a:prstGeom>
          <a:solidFill>
            <a:srgbClr val="B0DFF3"/>
          </a:solidFill>
          <a:ln w="12700">
            <a:solidFill>
              <a:srgbClr val="8ED2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88" name="Rectangle 87"/>
          <p:cNvSpPr/>
          <p:nvPr/>
        </p:nvSpPr>
        <p:spPr>
          <a:xfrm>
            <a:off x="2238753" y="3675660"/>
            <a:ext cx="2032000" cy="272960"/>
          </a:xfrm>
          <a:prstGeom prst="rect">
            <a:avLst/>
          </a:prstGeom>
        </p:spPr>
        <p:txBody>
          <a:bodyPr wrap="square">
            <a:spAutoFit/>
          </a:bodyPr>
          <a:lstStyle/>
          <a:p>
            <a:pPr algn="ctr" defTabSz="914332">
              <a:lnSpc>
                <a:spcPct val="80000"/>
              </a:lnSpc>
              <a:spcAft>
                <a:spcPts val="267"/>
              </a:spcAft>
              <a:defRPr/>
            </a:pPr>
            <a:r>
              <a:rPr lang="en-US" sz="1467" b="1" kern="0" dirty="0">
                <a:solidFill>
                  <a:srgbClr val="000000"/>
                </a:solidFill>
                <a:cs typeface="Calibri" pitchFamily="34" charset="0"/>
              </a:rPr>
              <a:t>Integrated Offerings</a:t>
            </a:r>
          </a:p>
        </p:txBody>
      </p:sp>
      <p:sp>
        <p:nvSpPr>
          <p:cNvPr id="89" name="Rectangle 88"/>
          <p:cNvSpPr/>
          <p:nvPr/>
        </p:nvSpPr>
        <p:spPr>
          <a:xfrm>
            <a:off x="4578773" y="3749287"/>
            <a:ext cx="1828800" cy="272960"/>
          </a:xfrm>
          <a:prstGeom prst="rect">
            <a:avLst/>
          </a:prstGeom>
        </p:spPr>
        <p:txBody>
          <a:bodyPr wrap="square">
            <a:spAutoFit/>
          </a:bodyPr>
          <a:lstStyle/>
          <a:p>
            <a:pPr algn="ctr" defTabSz="914332">
              <a:lnSpc>
                <a:spcPct val="80000"/>
              </a:lnSpc>
              <a:spcAft>
                <a:spcPts val="267"/>
              </a:spcAft>
              <a:defRPr/>
            </a:pPr>
            <a:r>
              <a:rPr lang="en-US" sz="1467" b="1" kern="0" dirty="0">
                <a:solidFill>
                  <a:srgbClr val="000000"/>
                </a:solidFill>
                <a:cs typeface="Calibri" pitchFamily="34" charset="0"/>
              </a:rPr>
              <a:t>IP Lead Delivery</a:t>
            </a:r>
          </a:p>
        </p:txBody>
      </p:sp>
      <p:sp>
        <p:nvSpPr>
          <p:cNvPr id="90" name="Rounded Rectangle 89"/>
          <p:cNvSpPr/>
          <p:nvPr/>
        </p:nvSpPr>
        <p:spPr>
          <a:xfrm>
            <a:off x="252795" y="3562052"/>
            <a:ext cx="1819359" cy="611777"/>
          </a:xfrm>
          <a:prstGeom prst="roundRect">
            <a:avLst/>
          </a:prstGeom>
          <a:solidFill>
            <a:srgbClr val="B0DFF3"/>
          </a:solidFill>
          <a:ln w="12700">
            <a:solidFill>
              <a:srgbClr val="8ED2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US" sz="1867">
              <a:solidFill>
                <a:prstClr val="white"/>
              </a:solidFill>
            </a:endParaRPr>
          </a:p>
        </p:txBody>
      </p:sp>
      <p:sp>
        <p:nvSpPr>
          <p:cNvPr id="91" name="Rectangle 90"/>
          <p:cNvSpPr/>
          <p:nvPr/>
        </p:nvSpPr>
        <p:spPr>
          <a:xfrm>
            <a:off x="335523" y="3641879"/>
            <a:ext cx="1627052" cy="453586"/>
          </a:xfrm>
          <a:prstGeom prst="rect">
            <a:avLst/>
          </a:prstGeom>
        </p:spPr>
        <p:txBody>
          <a:bodyPr wrap="square">
            <a:spAutoFit/>
          </a:bodyPr>
          <a:lstStyle/>
          <a:p>
            <a:pPr algn="ctr" defTabSz="914332">
              <a:lnSpc>
                <a:spcPct val="80000"/>
              </a:lnSpc>
              <a:spcAft>
                <a:spcPts val="267"/>
              </a:spcAft>
              <a:defRPr/>
            </a:pPr>
            <a:r>
              <a:rPr lang="en-US" sz="1467" b="1" kern="0" dirty="0">
                <a:solidFill>
                  <a:srgbClr val="000000"/>
                </a:solidFill>
                <a:cs typeface="Calibri" pitchFamily="34" charset="0"/>
              </a:rPr>
              <a:t>Stakeholder Centricity</a:t>
            </a:r>
          </a:p>
        </p:txBody>
      </p:sp>
      <p:pic>
        <p:nvPicPr>
          <p:cNvPr id="92" name="Picture 91"/>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8107" y="2820183"/>
            <a:ext cx="845268" cy="739608"/>
          </a:xfrm>
          <a:prstGeom prst="rect">
            <a:avLst/>
          </a:prstGeom>
        </p:spPr>
      </p:pic>
      <p:sp>
        <p:nvSpPr>
          <p:cNvPr id="103" name="Freeform 5"/>
          <p:cNvSpPr>
            <a:spLocks/>
          </p:cNvSpPr>
          <p:nvPr/>
        </p:nvSpPr>
        <p:spPr bwMode="auto">
          <a:xfrm flipV="1">
            <a:off x="279400" y="2683933"/>
            <a:ext cx="2235200" cy="264584"/>
          </a:xfrm>
          <a:custGeom>
            <a:avLst/>
            <a:gdLst>
              <a:gd name="T0" fmla="*/ 1 w 1141"/>
              <a:gd name="T1" fmla="*/ 40 h 182"/>
              <a:gd name="T2" fmla="*/ 41 w 1141"/>
              <a:gd name="T3" fmla="*/ 0 h 182"/>
              <a:gd name="T4" fmla="*/ 1114 w 1141"/>
              <a:gd name="T5" fmla="*/ 0 h 182"/>
              <a:gd name="T6" fmla="*/ 1126 w 1141"/>
              <a:gd name="T7" fmla="*/ 29 h 182"/>
              <a:gd name="T8" fmla="*/ 1001 w 1141"/>
              <a:gd name="T9" fmla="*/ 154 h 182"/>
              <a:gd name="T10" fmla="*/ 932 w 1141"/>
              <a:gd name="T11" fmla="*/ 182 h 182"/>
              <a:gd name="T12" fmla="*/ 40 w 1141"/>
              <a:gd name="T13" fmla="*/ 182 h 182"/>
              <a:gd name="T14" fmla="*/ 0 w 1141"/>
              <a:gd name="T15" fmla="*/ 142 h 182"/>
              <a:gd name="T16" fmla="*/ 1 w 1141"/>
              <a:gd name="T17" fmla="*/ 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1" h="182">
                <a:moveTo>
                  <a:pt x="1" y="40"/>
                </a:moveTo>
                <a:cubicBezTo>
                  <a:pt x="1" y="18"/>
                  <a:pt x="19" y="0"/>
                  <a:pt x="41" y="0"/>
                </a:cubicBezTo>
                <a:cubicBezTo>
                  <a:pt x="1114" y="0"/>
                  <a:pt x="1114" y="0"/>
                  <a:pt x="1114" y="0"/>
                </a:cubicBezTo>
                <a:cubicBezTo>
                  <a:pt x="1136" y="0"/>
                  <a:pt x="1141" y="13"/>
                  <a:pt x="1126" y="29"/>
                </a:cubicBezTo>
                <a:cubicBezTo>
                  <a:pt x="1001" y="154"/>
                  <a:pt x="1001" y="154"/>
                  <a:pt x="1001" y="154"/>
                </a:cubicBezTo>
                <a:cubicBezTo>
                  <a:pt x="985" y="170"/>
                  <a:pt x="954" y="182"/>
                  <a:pt x="932" y="182"/>
                </a:cubicBezTo>
                <a:cubicBezTo>
                  <a:pt x="40" y="182"/>
                  <a:pt x="40" y="182"/>
                  <a:pt x="40" y="182"/>
                </a:cubicBezTo>
                <a:cubicBezTo>
                  <a:pt x="18" y="182"/>
                  <a:pt x="0" y="164"/>
                  <a:pt x="0" y="142"/>
                </a:cubicBezTo>
                <a:lnTo>
                  <a:pt x="1" y="40"/>
                </a:lnTo>
                <a:close/>
              </a:path>
            </a:pathLst>
          </a:custGeom>
          <a:solidFill>
            <a:srgbClr val="4E84C4"/>
          </a:solidFill>
          <a:ln>
            <a:noFill/>
          </a:ln>
        </p:spPr>
        <p:txBody>
          <a:bodyPr vert="horz" wrap="square" lIns="121920" tIns="60960" rIns="121920" bIns="60960" numCol="1" anchor="t" anchorCtr="0" compatLnSpc="1">
            <a:prstTxWarp prst="textNoShape">
              <a:avLst/>
            </a:prstTxWarp>
          </a:bodyPr>
          <a:lstStyle/>
          <a:p>
            <a:pPr defTabSz="914332"/>
            <a:endParaRPr lang="en-US" sz="1867">
              <a:solidFill>
                <a:srgbClr val="000000"/>
              </a:solidFill>
            </a:endParaRPr>
          </a:p>
        </p:txBody>
      </p:sp>
      <p:sp>
        <p:nvSpPr>
          <p:cNvPr id="110" name="Rectangle 109"/>
          <p:cNvSpPr/>
          <p:nvPr/>
        </p:nvSpPr>
        <p:spPr>
          <a:xfrm>
            <a:off x="423333" y="2675467"/>
            <a:ext cx="851900" cy="246221"/>
          </a:xfrm>
          <a:prstGeom prst="rect">
            <a:avLst/>
          </a:prstGeom>
        </p:spPr>
        <p:txBody>
          <a:bodyPr wrap="none" lIns="0" tIns="0" rIns="0" bIns="0">
            <a:spAutoFit/>
          </a:bodyPr>
          <a:lstStyle/>
          <a:p>
            <a:pPr defTabSz="914332"/>
            <a:r>
              <a:rPr lang="en-US" sz="1600" b="1" dirty="0">
                <a:solidFill>
                  <a:prstClr val="white"/>
                </a:solidFill>
                <a:cs typeface="Calibri" pitchFamily="34" charset="0"/>
              </a:rPr>
              <a:t>Our Focus</a:t>
            </a:r>
          </a:p>
        </p:txBody>
      </p:sp>
      <p:sp>
        <p:nvSpPr>
          <p:cNvPr id="111" name="Rectangle 110"/>
          <p:cNvSpPr/>
          <p:nvPr/>
        </p:nvSpPr>
        <p:spPr>
          <a:xfrm>
            <a:off x="1506222" y="4792545"/>
            <a:ext cx="2235684" cy="1090042"/>
          </a:xfrm>
          <a:prstGeom prst="rect">
            <a:avLst/>
          </a:prstGeom>
        </p:spPr>
        <p:txBody>
          <a:bodyPr wrap="square">
            <a:spAutoFit/>
          </a:bodyPr>
          <a:lstStyle/>
          <a:p>
            <a:pPr marL="304776" indent="-304776" defTabSz="914332">
              <a:spcAft>
                <a:spcPts val="133"/>
              </a:spcAft>
              <a:buFont typeface="Arial" panose="020B0604020202020204" pitchFamily="34" charset="0"/>
              <a:buChar char="•"/>
              <a:defRPr/>
            </a:pPr>
            <a:r>
              <a:rPr lang="en-US" sz="1600" b="1" kern="0" dirty="0">
                <a:solidFill>
                  <a:srgbClr val="000000"/>
                </a:solidFill>
                <a:cs typeface="Calibri" pitchFamily="34" charset="0"/>
              </a:rPr>
              <a:t>20+</a:t>
            </a:r>
            <a:r>
              <a:rPr lang="en-US" sz="1600" kern="0" dirty="0">
                <a:solidFill>
                  <a:srgbClr val="000000"/>
                </a:solidFill>
                <a:cs typeface="Calibri" pitchFamily="34" charset="0"/>
              </a:rPr>
              <a:t> Analytics &amp; Insights R&amp;D Labs</a:t>
            </a:r>
          </a:p>
          <a:p>
            <a:pPr marL="304776" indent="-304776" defTabSz="914332">
              <a:spcAft>
                <a:spcPts val="133"/>
              </a:spcAft>
              <a:buFont typeface="Arial" panose="020B0604020202020204" pitchFamily="34" charset="0"/>
              <a:buChar char="•"/>
              <a:defRPr/>
            </a:pPr>
            <a:r>
              <a:rPr lang="en-US" sz="1600" b="1" kern="0" dirty="0">
                <a:solidFill>
                  <a:srgbClr val="000000"/>
                </a:solidFill>
                <a:cs typeface="Calibri" pitchFamily="34" charset="0"/>
              </a:rPr>
              <a:t>75+ </a:t>
            </a:r>
            <a:r>
              <a:rPr lang="en-US" sz="1600" kern="0" dirty="0">
                <a:solidFill>
                  <a:srgbClr val="000000"/>
                </a:solidFill>
                <a:cs typeface="Calibri" pitchFamily="34" charset="0"/>
              </a:rPr>
              <a:t>Technology  Partners</a:t>
            </a:r>
          </a:p>
        </p:txBody>
      </p:sp>
      <p:sp>
        <p:nvSpPr>
          <p:cNvPr id="112" name="Rectangle 111"/>
          <p:cNvSpPr/>
          <p:nvPr/>
        </p:nvSpPr>
        <p:spPr>
          <a:xfrm>
            <a:off x="3530947" y="4738020"/>
            <a:ext cx="2933820" cy="1336263"/>
          </a:xfrm>
          <a:prstGeom prst="rect">
            <a:avLst/>
          </a:prstGeom>
        </p:spPr>
        <p:txBody>
          <a:bodyPr wrap="square">
            <a:spAutoFit/>
          </a:bodyPr>
          <a:lstStyle/>
          <a:p>
            <a:pPr marL="304776" indent="-304776" defTabSz="914332">
              <a:spcAft>
                <a:spcPts val="133"/>
              </a:spcAft>
              <a:buFont typeface="Arial" panose="020B0604020202020204" pitchFamily="34" charset="0"/>
              <a:buChar char="•"/>
              <a:defRPr/>
            </a:pPr>
            <a:r>
              <a:rPr lang="en-US" sz="1600" b="1" kern="0" dirty="0">
                <a:solidFill>
                  <a:srgbClr val="000000"/>
                </a:solidFill>
                <a:cs typeface="Calibri" pitchFamily="34" charset="0"/>
              </a:rPr>
              <a:t>Award Winning </a:t>
            </a:r>
            <a:r>
              <a:rPr lang="en-US" sz="1600" kern="0" dirty="0">
                <a:solidFill>
                  <a:srgbClr val="000000"/>
                </a:solidFill>
                <a:cs typeface="Calibri" pitchFamily="34" charset="0"/>
              </a:rPr>
              <a:t>Data Scientist Program &amp; Domain Academies </a:t>
            </a:r>
          </a:p>
          <a:p>
            <a:pPr marL="304776" indent="-304776" defTabSz="914332">
              <a:spcAft>
                <a:spcPts val="133"/>
              </a:spcAft>
              <a:buFont typeface="Arial" panose="020B0604020202020204" pitchFamily="34" charset="0"/>
              <a:buChar char="•"/>
              <a:defRPr/>
            </a:pPr>
            <a:r>
              <a:rPr lang="en-US" sz="1600" b="1" kern="0" dirty="0">
                <a:solidFill>
                  <a:srgbClr val="000000"/>
                </a:solidFill>
                <a:cs typeface="Calibri" pitchFamily="34" charset="0"/>
              </a:rPr>
              <a:t>100+ </a:t>
            </a:r>
            <a:r>
              <a:rPr lang="en-US" sz="1600" kern="0" dirty="0">
                <a:solidFill>
                  <a:srgbClr val="000000"/>
                </a:solidFill>
                <a:cs typeface="Calibri" pitchFamily="34" charset="0"/>
              </a:rPr>
              <a:t>solution accelerators, products, platforms</a:t>
            </a:r>
          </a:p>
        </p:txBody>
      </p:sp>
      <p:sp>
        <p:nvSpPr>
          <p:cNvPr id="113" name="Freeform 5"/>
          <p:cNvSpPr>
            <a:spLocks/>
          </p:cNvSpPr>
          <p:nvPr/>
        </p:nvSpPr>
        <p:spPr bwMode="auto">
          <a:xfrm flipV="1">
            <a:off x="270935" y="4365413"/>
            <a:ext cx="2167468" cy="264584"/>
          </a:xfrm>
          <a:custGeom>
            <a:avLst/>
            <a:gdLst>
              <a:gd name="T0" fmla="*/ 1 w 1141"/>
              <a:gd name="T1" fmla="*/ 40 h 182"/>
              <a:gd name="T2" fmla="*/ 41 w 1141"/>
              <a:gd name="T3" fmla="*/ 0 h 182"/>
              <a:gd name="T4" fmla="*/ 1114 w 1141"/>
              <a:gd name="T5" fmla="*/ 0 h 182"/>
              <a:gd name="T6" fmla="*/ 1126 w 1141"/>
              <a:gd name="T7" fmla="*/ 29 h 182"/>
              <a:gd name="T8" fmla="*/ 1001 w 1141"/>
              <a:gd name="T9" fmla="*/ 154 h 182"/>
              <a:gd name="T10" fmla="*/ 932 w 1141"/>
              <a:gd name="T11" fmla="*/ 182 h 182"/>
              <a:gd name="T12" fmla="*/ 40 w 1141"/>
              <a:gd name="T13" fmla="*/ 182 h 182"/>
              <a:gd name="T14" fmla="*/ 0 w 1141"/>
              <a:gd name="T15" fmla="*/ 142 h 182"/>
              <a:gd name="T16" fmla="*/ 1 w 1141"/>
              <a:gd name="T17" fmla="*/ 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1" h="182">
                <a:moveTo>
                  <a:pt x="1" y="40"/>
                </a:moveTo>
                <a:cubicBezTo>
                  <a:pt x="1" y="18"/>
                  <a:pt x="19" y="0"/>
                  <a:pt x="41" y="0"/>
                </a:cubicBezTo>
                <a:cubicBezTo>
                  <a:pt x="1114" y="0"/>
                  <a:pt x="1114" y="0"/>
                  <a:pt x="1114" y="0"/>
                </a:cubicBezTo>
                <a:cubicBezTo>
                  <a:pt x="1136" y="0"/>
                  <a:pt x="1141" y="13"/>
                  <a:pt x="1126" y="29"/>
                </a:cubicBezTo>
                <a:cubicBezTo>
                  <a:pt x="1001" y="154"/>
                  <a:pt x="1001" y="154"/>
                  <a:pt x="1001" y="154"/>
                </a:cubicBezTo>
                <a:cubicBezTo>
                  <a:pt x="985" y="170"/>
                  <a:pt x="954" y="182"/>
                  <a:pt x="932" y="182"/>
                </a:cubicBezTo>
                <a:cubicBezTo>
                  <a:pt x="40" y="182"/>
                  <a:pt x="40" y="182"/>
                  <a:pt x="40" y="182"/>
                </a:cubicBezTo>
                <a:cubicBezTo>
                  <a:pt x="18" y="182"/>
                  <a:pt x="0" y="164"/>
                  <a:pt x="0" y="142"/>
                </a:cubicBezTo>
                <a:lnTo>
                  <a:pt x="1" y="40"/>
                </a:lnTo>
                <a:close/>
              </a:path>
            </a:pathLst>
          </a:custGeom>
          <a:solidFill>
            <a:srgbClr val="588933"/>
          </a:solidFill>
          <a:ln>
            <a:noFill/>
          </a:ln>
        </p:spPr>
        <p:txBody>
          <a:bodyPr vert="horz" wrap="square" lIns="121920" tIns="60960" rIns="121920" bIns="60960" numCol="1" anchor="t" anchorCtr="0" compatLnSpc="1">
            <a:prstTxWarp prst="textNoShape">
              <a:avLst/>
            </a:prstTxWarp>
          </a:bodyPr>
          <a:lstStyle/>
          <a:p>
            <a:pPr defTabSz="914332"/>
            <a:endParaRPr lang="en-US" sz="1867">
              <a:solidFill>
                <a:srgbClr val="000000"/>
              </a:solidFill>
            </a:endParaRPr>
          </a:p>
        </p:txBody>
      </p:sp>
      <p:sp>
        <p:nvSpPr>
          <p:cNvPr id="114" name="Rectangle 113"/>
          <p:cNvSpPr/>
          <p:nvPr/>
        </p:nvSpPr>
        <p:spPr>
          <a:xfrm>
            <a:off x="282787" y="4348482"/>
            <a:ext cx="1818640" cy="289310"/>
          </a:xfrm>
          <a:prstGeom prst="rect">
            <a:avLst/>
          </a:prstGeom>
        </p:spPr>
        <p:txBody>
          <a:bodyPr wrap="square">
            <a:spAutoFit/>
          </a:bodyPr>
          <a:lstStyle/>
          <a:p>
            <a:pPr defTabSz="914332">
              <a:lnSpc>
                <a:spcPct val="80000"/>
              </a:lnSpc>
            </a:pPr>
            <a:r>
              <a:rPr lang="en-US" sz="1600" b="1" dirty="0">
                <a:solidFill>
                  <a:prstClr val="white"/>
                </a:solidFill>
                <a:cs typeface="Calibri" pitchFamily="34" charset="0"/>
              </a:rPr>
              <a:t>Our Investment</a:t>
            </a:r>
          </a:p>
        </p:txBody>
      </p:sp>
      <p:grpSp>
        <p:nvGrpSpPr>
          <p:cNvPr id="115" name="Group 142"/>
          <p:cNvGrpSpPr/>
          <p:nvPr/>
        </p:nvGrpSpPr>
        <p:grpSpPr>
          <a:xfrm>
            <a:off x="325967" y="4789715"/>
            <a:ext cx="1168400" cy="1358948"/>
            <a:chOff x="504959" y="420823"/>
            <a:chExt cx="2122331" cy="2468450"/>
          </a:xfrm>
        </p:grpSpPr>
        <p:pic>
          <p:nvPicPr>
            <p:cNvPr id="116" name="Picture 1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8761" y="420823"/>
              <a:ext cx="1568529" cy="1568529"/>
            </a:xfrm>
            <a:prstGeom prst="rect">
              <a:avLst/>
            </a:prstGeom>
          </p:spPr>
        </p:pic>
        <p:pic>
          <p:nvPicPr>
            <p:cNvPr id="117" name="Picture 1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959" y="904381"/>
              <a:ext cx="1984892" cy="1984892"/>
            </a:xfrm>
            <a:prstGeom prst="rect">
              <a:avLst/>
            </a:prstGeom>
          </p:spPr>
        </p:pic>
      </p:grpSp>
      <p:cxnSp>
        <p:nvCxnSpPr>
          <p:cNvPr id="118" name="Straight Connector 117"/>
          <p:cNvCxnSpPr/>
          <p:nvPr/>
        </p:nvCxnSpPr>
        <p:spPr>
          <a:xfrm flipH="1">
            <a:off x="6616702" y="1097360"/>
            <a:ext cx="2199" cy="5181520"/>
          </a:xfrm>
          <a:prstGeom prst="line">
            <a:avLst/>
          </a:prstGeom>
          <a:ln>
            <a:solidFill>
              <a:srgbClr val="B0DFF3"/>
            </a:solidFill>
          </a:ln>
        </p:spPr>
        <p:style>
          <a:lnRef idx="1">
            <a:schemeClr val="accent1"/>
          </a:lnRef>
          <a:fillRef idx="0">
            <a:schemeClr val="accent1"/>
          </a:fillRef>
          <a:effectRef idx="0">
            <a:schemeClr val="accent1"/>
          </a:effectRef>
          <a:fontRef idx="minor">
            <a:schemeClr val="tx1"/>
          </a:fontRef>
        </p:style>
      </p:cxnSp>
      <p:pic>
        <p:nvPicPr>
          <p:cNvPr id="163" name="Picture 1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7112" y="1259376"/>
            <a:ext cx="910589" cy="682941"/>
          </a:xfrm>
          <a:prstGeom prst="rect">
            <a:avLst/>
          </a:prstGeom>
          <a:effectLst/>
        </p:spPr>
      </p:pic>
      <p:sp>
        <p:nvSpPr>
          <p:cNvPr id="164" name="Rectangle 163"/>
          <p:cNvSpPr/>
          <p:nvPr/>
        </p:nvSpPr>
        <p:spPr>
          <a:xfrm>
            <a:off x="3268595" y="2029453"/>
            <a:ext cx="444352" cy="400110"/>
          </a:xfrm>
          <a:prstGeom prst="rect">
            <a:avLst/>
          </a:prstGeom>
        </p:spPr>
        <p:txBody>
          <a:bodyPr wrap="none">
            <a:spAutoFit/>
          </a:bodyPr>
          <a:lstStyle/>
          <a:p>
            <a:pPr defTabSz="914332"/>
            <a:r>
              <a:rPr lang="en-US" sz="2000" b="1" kern="0" dirty="0">
                <a:solidFill>
                  <a:srgbClr val="000000"/>
                </a:solidFill>
                <a:cs typeface="Calibri" pitchFamily="34" charset="0"/>
              </a:rPr>
              <a:t>14</a:t>
            </a:r>
            <a:endParaRPr lang="en-US" sz="2000" dirty="0">
              <a:solidFill>
                <a:srgbClr val="000000"/>
              </a:solidFill>
            </a:endParaRPr>
          </a:p>
        </p:txBody>
      </p:sp>
      <p:pic>
        <p:nvPicPr>
          <p:cNvPr id="165" name="Picture 164"/>
          <p:cNvPicPr>
            <a:picLocks noChangeAspect="1"/>
          </p:cNvPicPr>
          <p:nvPr/>
        </p:nvPicPr>
        <p:blipFill>
          <a:blip r:embed="rId11"/>
          <a:stretch>
            <a:fillRect/>
          </a:stretch>
        </p:blipFill>
        <p:spPr>
          <a:xfrm>
            <a:off x="851169" y="3000021"/>
            <a:ext cx="736975" cy="524409"/>
          </a:xfrm>
          <a:prstGeom prst="rect">
            <a:avLst/>
          </a:prstGeom>
        </p:spPr>
      </p:pic>
      <p:pic>
        <p:nvPicPr>
          <p:cNvPr id="166" name="Picture 165"/>
          <p:cNvPicPr>
            <a:picLocks noChangeAspect="1"/>
          </p:cNvPicPr>
          <p:nvPr/>
        </p:nvPicPr>
        <p:blipFill>
          <a:blip r:embed="rId12"/>
          <a:stretch>
            <a:fillRect/>
          </a:stretch>
        </p:blipFill>
        <p:spPr>
          <a:xfrm>
            <a:off x="2872373" y="3031057"/>
            <a:ext cx="747699" cy="513515"/>
          </a:xfrm>
          <a:prstGeom prst="rect">
            <a:avLst/>
          </a:prstGeom>
        </p:spPr>
      </p:pic>
      <p:graphicFrame>
        <p:nvGraphicFramePr>
          <p:cNvPr id="93" name="Object 20"/>
          <p:cNvGraphicFramePr>
            <a:graphicFrameLocks noChangeAspect="1"/>
          </p:cNvGraphicFramePr>
          <p:nvPr>
            <p:extLst>
              <p:ext uri="{D42A27DB-BD31-4B8C-83A1-F6EECF244321}">
                <p14:modId xmlns:p14="http://schemas.microsoft.com/office/powerpoint/2010/main" val="3318429596"/>
              </p:ext>
            </p:extLst>
          </p:nvPr>
        </p:nvGraphicFramePr>
        <p:xfrm>
          <a:off x="6839001" y="1150058"/>
          <a:ext cx="4887483" cy="5324163"/>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3777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Experience &amp; Training: Non-SAS Languages/Tools</a:t>
            </a:r>
          </a:p>
        </p:txBody>
      </p:sp>
      <p:sp>
        <p:nvSpPr>
          <p:cNvPr id="17" name="Rectangle 16"/>
          <p:cNvSpPr/>
          <p:nvPr/>
        </p:nvSpPr>
        <p:spPr>
          <a:xfrm>
            <a:off x="0" y="892020"/>
            <a:ext cx="5232980" cy="405838"/>
          </a:xfrm>
          <a:prstGeom prst="rect">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Fact Sheet</a:t>
            </a:r>
            <a:endParaRPr lang="en-US" sz="1600" b="1" dirty="0">
              <a:solidFill>
                <a:prstClr val="white"/>
              </a:solidFill>
            </a:endParaRPr>
          </a:p>
        </p:txBody>
      </p:sp>
      <p:graphicFrame>
        <p:nvGraphicFramePr>
          <p:cNvPr id="19" name="Chart 18"/>
          <p:cNvGraphicFramePr>
            <a:graphicFrameLocks/>
          </p:cNvGraphicFramePr>
          <p:nvPr>
            <p:extLst>
              <p:ext uri="{D42A27DB-BD31-4B8C-83A1-F6EECF244321}">
                <p14:modId xmlns:p14="http://schemas.microsoft.com/office/powerpoint/2010/main" val="3250315103"/>
              </p:ext>
            </p:extLst>
          </p:nvPr>
        </p:nvGraphicFramePr>
        <p:xfrm>
          <a:off x="173907" y="3986206"/>
          <a:ext cx="4923279" cy="274320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p:cNvGrpSpPr/>
          <p:nvPr/>
        </p:nvGrpSpPr>
        <p:grpSpPr>
          <a:xfrm>
            <a:off x="236401" y="1481947"/>
            <a:ext cx="3224122" cy="2110500"/>
            <a:chOff x="1293751" y="3953562"/>
            <a:chExt cx="3224122" cy="2110500"/>
          </a:xfrm>
        </p:grpSpPr>
        <p:grpSp>
          <p:nvGrpSpPr>
            <p:cNvPr id="22" name="Group 21"/>
            <p:cNvGrpSpPr/>
            <p:nvPr/>
          </p:nvGrpSpPr>
          <p:grpSpPr>
            <a:xfrm>
              <a:off x="1293751" y="4645619"/>
              <a:ext cx="1430663" cy="607627"/>
              <a:chOff x="1123814" y="4264428"/>
              <a:chExt cx="1389012" cy="607627"/>
            </a:xfrm>
            <a:solidFill>
              <a:schemeClr val="accent4">
                <a:lumMod val="40000"/>
                <a:lumOff val="60000"/>
              </a:schemeClr>
            </a:solidFill>
          </p:grpSpPr>
          <p:sp>
            <p:nvSpPr>
              <p:cNvPr id="38" name="Rounded Rectangle 37"/>
              <p:cNvSpPr/>
              <p:nvPr/>
            </p:nvSpPr>
            <p:spPr>
              <a:xfrm>
                <a:off x="1123814" y="4264428"/>
                <a:ext cx="1389012" cy="607627"/>
              </a:xfrm>
              <a:prstGeom prst="roundRect">
                <a:avLst/>
              </a:pr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9" name="Group 38"/>
              <p:cNvGrpSpPr/>
              <p:nvPr/>
            </p:nvGrpSpPr>
            <p:grpSpPr>
              <a:xfrm>
                <a:off x="1268976" y="4264428"/>
                <a:ext cx="1181042" cy="591288"/>
                <a:chOff x="967511" y="3510232"/>
                <a:chExt cx="1181042" cy="591288"/>
              </a:xfrm>
              <a:grpFill/>
            </p:grpSpPr>
            <p:sp>
              <p:nvSpPr>
                <p:cNvPr id="40" name="Rectangle 39"/>
                <p:cNvSpPr/>
                <p:nvPr/>
              </p:nvSpPr>
              <p:spPr>
                <a:xfrm flipH="1">
                  <a:off x="967511" y="3826675"/>
                  <a:ext cx="1181042" cy="274845"/>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Team Strength</a:t>
                  </a:r>
                  <a:endParaRPr lang="en-US" sz="1200" b="1" dirty="0">
                    <a:solidFill>
                      <a:prstClr val="black"/>
                    </a:solidFill>
                  </a:endParaRPr>
                </a:p>
              </p:txBody>
            </p:sp>
            <p:sp>
              <p:nvSpPr>
                <p:cNvPr id="41" name="Rectangle 40"/>
                <p:cNvSpPr/>
                <p:nvPr/>
              </p:nvSpPr>
              <p:spPr>
                <a:xfrm>
                  <a:off x="1037845" y="3510232"/>
                  <a:ext cx="1036144" cy="274845"/>
                </a:xfrm>
                <a:prstGeom prst="rect">
                  <a:avLst/>
                </a:prstGeom>
                <a:noFill/>
                <a:ln w="3175">
                  <a:noFill/>
                  <a:headEnd/>
                  <a:tailEnd/>
                </a:ln>
              </p:spPr>
              <p:style>
                <a:lnRef idx="2">
                  <a:schemeClr val="accent1"/>
                </a:lnRef>
                <a:fillRef idx="1">
                  <a:schemeClr val="lt1"/>
                </a:fillRef>
                <a:effectRef idx="0">
                  <a:schemeClr val="accent1"/>
                </a:effectRef>
                <a:fontRef idx="minor">
                  <a:schemeClr val="dk1"/>
                </a:fontRef>
              </p:style>
              <p:txBody>
                <a:bodyPr wrap="square" anchor="ctr"/>
                <a:lstStyle/>
                <a:p>
                  <a:pPr algn="ctr">
                    <a:buSzPct val="150000"/>
                  </a:pPr>
                  <a:r>
                    <a:rPr lang="en-US" b="1" dirty="0" smtClean="0">
                      <a:solidFill>
                        <a:prstClr val="black"/>
                      </a:solidFill>
                    </a:rPr>
                    <a:t>350+</a:t>
                  </a:r>
                  <a:endParaRPr lang="en-US" b="1" dirty="0">
                    <a:solidFill>
                      <a:prstClr val="black"/>
                    </a:solidFill>
                  </a:endParaRPr>
                </a:p>
              </p:txBody>
            </p:sp>
          </p:grpSp>
        </p:grpSp>
        <p:grpSp>
          <p:nvGrpSpPr>
            <p:cNvPr id="26" name="Group 25"/>
            <p:cNvGrpSpPr/>
            <p:nvPr/>
          </p:nvGrpSpPr>
          <p:grpSpPr>
            <a:xfrm>
              <a:off x="3135908" y="5316808"/>
              <a:ext cx="1269219" cy="747254"/>
              <a:chOff x="1489260" y="4426674"/>
              <a:chExt cx="1389012" cy="613707"/>
            </a:xfrm>
            <a:solidFill>
              <a:schemeClr val="accent4">
                <a:lumMod val="40000"/>
                <a:lumOff val="60000"/>
              </a:schemeClr>
            </a:solidFill>
          </p:grpSpPr>
          <p:sp>
            <p:nvSpPr>
              <p:cNvPr id="34" name="Rounded Rectangle 33"/>
              <p:cNvSpPr/>
              <p:nvPr/>
            </p:nvSpPr>
            <p:spPr>
              <a:xfrm>
                <a:off x="1489260" y="4459823"/>
                <a:ext cx="1389012" cy="580558"/>
              </a:xfrm>
              <a:prstGeom prst="round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5" name="Group 34"/>
              <p:cNvGrpSpPr/>
              <p:nvPr/>
            </p:nvGrpSpPr>
            <p:grpSpPr>
              <a:xfrm>
                <a:off x="1517897" y="4426674"/>
                <a:ext cx="1331736" cy="514997"/>
                <a:chOff x="1216432" y="3672478"/>
                <a:chExt cx="1331736" cy="514997"/>
              </a:xfrm>
              <a:grpFill/>
            </p:grpSpPr>
            <p:sp>
              <p:nvSpPr>
                <p:cNvPr id="36" name="Rectangle 35"/>
                <p:cNvSpPr/>
                <p:nvPr/>
              </p:nvSpPr>
              <p:spPr>
                <a:xfrm flipH="1">
                  <a:off x="1216432" y="3927825"/>
                  <a:ext cx="1331736" cy="25965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Biostatisticians</a:t>
                  </a:r>
                  <a:endParaRPr lang="en-US" sz="1200" b="1" dirty="0">
                    <a:solidFill>
                      <a:prstClr val="black"/>
                    </a:solidFill>
                  </a:endParaRPr>
                </a:p>
              </p:txBody>
            </p:sp>
            <p:sp>
              <p:nvSpPr>
                <p:cNvPr id="37" name="Rectangle 36"/>
                <p:cNvSpPr/>
                <p:nvPr/>
              </p:nvSpPr>
              <p:spPr>
                <a:xfrm>
                  <a:off x="1395769" y="3672478"/>
                  <a:ext cx="1036144" cy="274845"/>
                </a:xfrm>
                <a:prstGeom prst="rect">
                  <a:avLst/>
                </a:prstGeom>
                <a:noFill/>
                <a:ln w="3175">
                  <a:noFill/>
                  <a:headEnd/>
                  <a:tailEnd/>
                </a:ln>
              </p:spPr>
              <p:style>
                <a:lnRef idx="2">
                  <a:schemeClr val="accent1"/>
                </a:lnRef>
                <a:fillRef idx="1">
                  <a:schemeClr val="lt1"/>
                </a:fillRef>
                <a:effectRef idx="0">
                  <a:schemeClr val="accent1"/>
                </a:effectRef>
                <a:fontRef idx="minor">
                  <a:schemeClr val="dk1"/>
                </a:fontRef>
              </p:style>
              <p:txBody>
                <a:bodyPr wrap="square" anchor="ctr"/>
                <a:lstStyle/>
                <a:p>
                  <a:pPr algn="ctr">
                    <a:buSzPct val="150000"/>
                  </a:pPr>
                  <a:r>
                    <a:rPr lang="en-US" b="1" dirty="0" smtClean="0">
                      <a:solidFill>
                        <a:prstClr val="black"/>
                      </a:solidFill>
                    </a:rPr>
                    <a:t>55 </a:t>
                  </a:r>
                  <a:endParaRPr lang="en-US" b="1" dirty="0">
                    <a:solidFill>
                      <a:prstClr val="black"/>
                    </a:solidFill>
                  </a:endParaRPr>
                </a:p>
              </p:txBody>
            </p:sp>
          </p:grpSp>
        </p:grpSp>
        <p:grpSp>
          <p:nvGrpSpPr>
            <p:cNvPr id="30" name="Group 29"/>
            <p:cNvGrpSpPr/>
            <p:nvPr/>
          </p:nvGrpSpPr>
          <p:grpSpPr>
            <a:xfrm>
              <a:off x="3135908" y="3953562"/>
              <a:ext cx="1381965" cy="733644"/>
              <a:chOff x="2181492" y="2697445"/>
              <a:chExt cx="1381965" cy="684580"/>
            </a:xfrm>
            <a:solidFill>
              <a:schemeClr val="accent4">
                <a:lumMod val="40000"/>
                <a:lumOff val="60000"/>
              </a:schemeClr>
            </a:solidFill>
          </p:grpSpPr>
          <p:sp>
            <p:nvSpPr>
              <p:cNvPr id="31" name="Rounded Rectangle 30"/>
              <p:cNvSpPr/>
              <p:nvPr/>
            </p:nvSpPr>
            <p:spPr>
              <a:xfrm>
                <a:off x="2181492" y="2713270"/>
                <a:ext cx="1381965" cy="668755"/>
              </a:xfrm>
              <a:prstGeom prst="round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p:nvSpPr>
            <p:spPr>
              <a:xfrm>
                <a:off x="2411723" y="2697445"/>
                <a:ext cx="1067214" cy="274845"/>
              </a:xfrm>
              <a:prstGeom prst="rect">
                <a:avLst/>
              </a:prstGeom>
              <a:noFill/>
              <a:ln w="3175">
                <a:noFill/>
                <a:headEnd/>
                <a:tailEnd/>
              </a:ln>
            </p:spPr>
            <p:style>
              <a:lnRef idx="2">
                <a:schemeClr val="accent1"/>
              </a:lnRef>
              <a:fillRef idx="1">
                <a:schemeClr val="lt1"/>
              </a:fillRef>
              <a:effectRef idx="0">
                <a:schemeClr val="accent1"/>
              </a:effectRef>
              <a:fontRef idx="minor">
                <a:schemeClr val="dk1"/>
              </a:fontRef>
            </p:style>
            <p:txBody>
              <a:bodyPr wrap="square" anchor="ctr"/>
              <a:lstStyle/>
              <a:p>
                <a:pPr algn="ctr">
                  <a:buSzPct val="150000"/>
                </a:pPr>
                <a:r>
                  <a:rPr lang="en-US" b="1" dirty="0" smtClean="0">
                    <a:solidFill>
                      <a:prstClr val="black"/>
                    </a:solidFill>
                  </a:rPr>
                  <a:t>295 </a:t>
                </a:r>
                <a:endParaRPr lang="en-US" b="1" dirty="0">
                  <a:solidFill>
                    <a:prstClr val="black"/>
                  </a:solidFill>
                </a:endParaRPr>
              </a:p>
            </p:txBody>
          </p:sp>
          <p:sp>
            <p:nvSpPr>
              <p:cNvPr id="33" name="Rectangle 32"/>
              <p:cNvSpPr/>
              <p:nvPr/>
            </p:nvSpPr>
            <p:spPr>
              <a:xfrm flipH="1">
                <a:off x="2299437" y="3008107"/>
                <a:ext cx="1216457" cy="274845"/>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Statistical Programmers</a:t>
                </a:r>
                <a:endParaRPr lang="en-US" sz="1200" b="1" dirty="0">
                  <a:solidFill>
                    <a:prstClr val="black"/>
                  </a:solidFill>
                </a:endParaRPr>
              </a:p>
            </p:txBody>
          </p:sp>
        </p:grpSp>
      </p:grpSp>
      <p:sp>
        <p:nvSpPr>
          <p:cNvPr id="42" name="Left Brace 41"/>
          <p:cNvSpPr/>
          <p:nvPr/>
        </p:nvSpPr>
        <p:spPr>
          <a:xfrm>
            <a:off x="1612023" y="1708748"/>
            <a:ext cx="457639" cy="15873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pSp>
        <p:nvGrpSpPr>
          <p:cNvPr id="43" name="Group 42"/>
          <p:cNvGrpSpPr/>
          <p:nvPr/>
        </p:nvGrpSpPr>
        <p:grpSpPr>
          <a:xfrm>
            <a:off x="3750823" y="1546761"/>
            <a:ext cx="1430663" cy="627243"/>
            <a:chOff x="1089625" y="3951192"/>
            <a:chExt cx="1389012" cy="627243"/>
          </a:xfrm>
          <a:solidFill>
            <a:schemeClr val="accent4">
              <a:lumMod val="40000"/>
              <a:lumOff val="60000"/>
            </a:schemeClr>
          </a:solidFill>
        </p:grpSpPr>
        <p:sp>
          <p:nvSpPr>
            <p:cNvPr id="44" name="Rounded Rectangle 43"/>
            <p:cNvSpPr/>
            <p:nvPr/>
          </p:nvSpPr>
          <p:spPr>
            <a:xfrm>
              <a:off x="1089625" y="3970808"/>
              <a:ext cx="1389012" cy="607627"/>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5" name="Group 44"/>
            <p:cNvGrpSpPr/>
            <p:nvPr/>
          </p:nvGrpSpPr>
          <p:grpSpPr>
            <a:xfrm>
              <a:off x="1240318" y="3951192"/>
              <a:ext cx="1181042" cy="591288"/>
              <a:chOff x="938853" y="3196996"/>
              <a:chExt cx="1181042" cy="591288"/>
            </a:xfrm>
            <a:grpFill/>
          </p:grpSpPr>
          <p:sp>
            <p:nvSpPr>
              <p:cNvPr id="46" name="Rectangle 45"/>
              <p:cNvSpPr/>
              <p:nvPr/>
            </p:nvSpPr>
            <p:spPr>
              <a:xfrm flipH="1">
                <a:off x="938853" y="3513439"/>
                <a:ext cx="1181042" cy="274845"/>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CDISC Trained</a:t>
                </a:r>
                <a:endParaRPr lang="en-US" sz="1200" b="1" dirty="0">
                  <a:solidFill>
                    <a:prstClr val="black"/>
                  </a:solidFill>
                </a:endParaRPr>
              </a:p>
            </p:txBody>
          </p:sp>
          <p:sp>
            <p:nvSpPr>
              <p:cNvPr id="47" name="Rectangle 46"/>
              <p:cNvSpPr/>
              <p:nvPr/>
            </p:nvSpPr>
            <p:spPr>
              <a:xfrm>
                <a:off x="1009187" y="3196996"/>
                <a:ext cx="1036144" cy="274845"/>
              </a:xfrm>
              <a:prstGeom prst="rect">
                <a:avLst/>
              </a:prstGeom>
              <a:noFill/>
              <a:ln w="3175">
                <a:noFill/>
                <a:headEnd/>
                <a:tailEnd/>
              </a:ln>
            </p:spPr>
            <p:style>
              <a:lnRef idx="2">
                <a:schemeClr val="accent1"/>
              </a:lnRef>
              <a:fillRef idx="1">
                <a:schemeClr val="lt1"/>
              </a:fillRef>
              <a:effectRef idx="0">
                <a:schemeClr val="accent1"/>
              </a:effectRef>
              <a:fontRef idx="minor">
                <a:schemeClr val="dk1"/>
              </a:fontRef>
            </p:style>
            <p:txBody>
              <a:bodyPr wrap="square" anchor="ctr"/>
              <a:lstStyle/>
              <a:p>
                <a:pPr algn="ctr">
                  <a:buSzPct val="150000"/>
                </a:pPr>
                <a:r>
                  <a:rPr lang="en-US" b="1" dirty="0" smtClean="0">
                    <a:solidFill>
                      <a:prstClr val="black"/>
                    </a:solidFill>
                  </a:rPr>
                  <a:t>285+ </a:t>
                </a:r>
                <a:endParaRPr lang="en-US" b="1" dirty="0">
                  <a:solidFill>
                    <a:prstClr val="black"/>
                  </a:solidFill>
                </a:endParaRPr>
              </a:p>
            </p:txBody>
          </p:sp>
        </p:grpSp>
      </p:grpSp>
      <p:sp>
        <p:nvSpPr>
          <p:cNvPr id="48" name="Rounded Rectangle 47"/>
          <p:cNvSpPr/>
          <p:nvPr/>
        </p:nvSpPr>
        <p:spPr>
          <a:xfrm>
            <a:off x="3750822" y="2298221"/>
            <a:ext cx="1430663" cy="607627"/>
          </a:xfrm>
          <a:prstGeom prst="roundRect">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125</a:t>
            </a:r>
          </a:p>
          <a:p>
            <a:pPr algn="ctr"/>
            <a:r>
              <a:rPr lang="en-US" sz="1200" b="1" dirty="0" smtClean="0">
                <a:solidFill>
                  <a:prstClr val="black"/>
                </a:solidFill>
              </a:rPr>
              <a:t>SAS Certified Professionals</a:t>
            </a:r>
            <a:endParaRPr lang="en-US" sz="1200" b="1" dirty="0">
              <a:solidFill>
                <a:prstClr val="black"/>
              </a:solidFill>
            </a:endParaRPr>
          </a:p>
        </p:txBody>
      </p:sp>
      <p:sp>
        <p:nvSpPr>
          <p:cNvPr id="49" name="Left Bracket 48"/>
          <p:cNvSpPr/>
          <p:nvPr/>
        </p:nvSpPr>
        <p:spPr>
          <a:xfrm flipH="1">
            <a:off x="3553242" y="1753543"/>
            <a:ext cx="63638" cy="1302891"/>
          </a:xfrm>
          <a:prstGeom prst="leftBracket">
            <a:avLst/>
          </a:prstGeom>
          <a:ln w="38100">
            <a:solidFill>
              <a:srgbClr val="0063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6" name="Straight Connector 5"/>
          <p:cNvCxnSpPr/>
          <p:nvPr/>
        </p:nvCxnSpPr>
        <p:spPr>
          <a:xfrm>
            <a:off x="5401994" y="886265"/>
            <a:ext cx="0" cy="5739618"/>
          </a:xfrm>
          <a:prstGeom prst="line">
            <a:avLst/>
          </a:prstGeom>
          <a:ln w="28575">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22502" y="1580216"/>
            <a:ext cx="3010486" cy="915959"/>
          </a:xfrm>
          <a:prstGeom prst="rect">
            <a:avLst/>
          </a:prstGeom>
          <a:solidFill>
            <a:schemeClr val="accent6">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45+ </a:t>
            </a:r>
            <a:r>
              <a:rPr lang="en-US" sz="2000" dirty="0" smtClean="0">
                <a:latin typeface="Calibri Light" panose="020F0302020204030204" pitchFamily="34" charset="0"/>
              </a:rPr>
              <a:t>│</a:t>
            </a:r>
            <a:r>
              <a:rPr lang="en-US" sz="2000" dirty="0" smtClean="0"/>
              <a:t> R/ Python</a:t>
            </a:r>
            <a:endParaRPr lang="en-US" sz="2000" dirty="0"/>
          </a:p>
        </p:txBody>
      </p:sp>
      <p:sp>
        <p:nvSpPr>
          <p:cNvPr id="51" name="Rectangle 50"/>
          <p:cNvSpPr/>
          <p:nvPr/>
        </p:nvSpPr>
        <p:spPr>
          <a:xfrm>
            <a:off x="5622502" y="2619827"/>
            <a:ext cx="3010486" cy="113055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285+ </a:t>
            </a:r>
            <a:r>
              <a:rPr lang="en-US" sz="2000" dirty="0" smtClean="0">
                <a:latin typeface="Calibri Light" panose="020F0302020204030204" pitchFamily="34" charset="0"/>
              </a:rPr>
              <a:t>│</a:t>
            </a:r>
            <a:r>
              <a:rPr lang="en-US" sz="2000" dirty="0" smtClean="0"/>
              <a:t> Pinnacle 21</a:t>
            </a:r>
            <a:endParaRPr lang="en-US" sz="2000" dirty="0"/>
          </a:p>
        </p:txBody>
      </p:sp>
      <p:sp>
        <p:nvSpPr>
          <p:cNvPr id="52" name="Rectangle 51"/>
          <p:cNvSpPr/>
          <p:nvPr/>
        </p:nvSpPr>
        <p:spPr>
          <a:xfrm>
            <a:off x="5622502" y="3873798"/>
            <a:ext cx="3010486" cy="523220"/>
          </a:xfrm>
          <a:prstGeom prst="rect">
            <a:avLst/>
          </a:prstGeom>
          <a:solidFill>
            <a:schemeClr val="accent6">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rPr>
              <a:t>50</a:t>
            </a:r>
            <a:r>
              <a:rPr lang="en-US" sz="2000" dirty="0" smtClean="0"/>
              <a:t>+ </a:t>
            </a:r>
            <a:r>
              <a:rPr lang="en-US" sz="2000" dirty="0"/>
              <a:t>│ </a:t>
            </a:r>
            <a:r>
              <a:rPr lang="en-US" sz="2000" dirty="0" err="1"/>
              <a:t>Spotfire</a:t>
            </a:r>
            <a:endParaRPr lang="en-US" sz="2000" dirty="0"/>
          </a:p>
        </p:txBody>
      </p:sp>
      <p:sp>
        <p:nvSpPr>
          <p:cNvPr id="53" name="Rectangle 52"/>
          <p:cNvSpPr/>
          <p:nvPr/>
        </p:nvSpPr>
        <p:spPr>
          <a:xfrm>
            <a:off x="5617933" y="4551833"/>
            <a:ext cx="3010486" cy="48615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15+ │ JMP Clinical</a:t>
            </a:r>
          </a:p>
        </p:txBody>
      </p:sp>
      <p:sp>
        <p:nvSpPr>
          <p:cNvPr id="54" name="Rectangle 53"/>
          <p:cNvSpPr/>
          <p:nvPr/>
        </p:nvSpPr>
        <p:spPr>
          <a:xfrm>
            <a:off x="5617933" y="5181416"/>
            <a:ext cx="3010486" cy="523220"/>
          </a:xfrm>
          <a:prstGeom prst="rect">
            <a:avLst/>
          </a:prstGeom>
          <a:solidFill>
            <a:schemeClr val="accent6">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30+ │ </a:t>
            </a:r>
            <a:r>
              <a:rPr lang="en-US" sz="2000" dirty="0" smtClean="0">
                <a:solidFill>
                  <a:schemeClr val="bg1"/>
                </a:solidFill>
              </a:rPr>
              <a:t>J Review</a:t>
            </a:r>
            <a:endParaRPr lang="en-US" sz="2000" dirty="0">
              <a:solidFill>
                <a:schemeClr val="bg1"/>
              </a:solidFill>
            </a:endParaRPr>
          </a:p>
        </p:txBody>
      </p:sp>
      <p:sp>
        <p:nvSpPr>
          <p:cNvPr id="11" name="Rectangle 10"/>
          <p:cNvSpPr/>
          <p:nvPr/>
        </p:nvSpPr>
        <p:spPr>
          <a:xfrm>
            <a:off x="8684569" y="1566377"/>
            <a:ext cx="3507430" cy="954107"/>
          </a:xfrm>
          <a:prstGeom prst="rect">
            <a:avLst/>
          </a:prstGeom>
          <a:solidFill>
            <a:srgbClr val="F5F0C8"/>
          </a:solidFill>
        </p:spPr>
        <p:txBody>
          <a:bodyPr wrap="square">
            <a:spAutoFit/>
          </a:bodyPr>
          <a:lstStyle/>
          <a:p>
            <a:pPr lvl="0"/>
            <a:r>
              <a:rPr lang="en-US" sz="1400" dirty="0"/>
              <a:t>Adverse event summary</a:t>
            </a:r>
          </a:p>
          <a:p>
            <a:pPr lvl="0"/>
            <a:r>
              <a:rPr lang="en-US" sz="1400" dirty="0"/>
              <a:t>Data visualization</a:t>
            </a:r>
          </a:p>
          <a:p>
            <a:pPr lvl="0"/>
            <a:r>
              <a:rPr lang="en-US" sz="1400" dirty="0"/>
              <a:t>Statistical analysis (Genomics data)</a:t>
            </a:r>
          </a:p>
          <a:p>
            <a:pPr lvl="0"/>
            <a:r>
              <a:rPr lang="en-US" sz="1400" dirty="0" smtClean="0"/>
              <a:t>Data </a:t>
            </a:r>
            <a:r>
              <a:rPr lang="en-US" sz="1400" dirty="0"/>
              <a:t>Manipulation</a:t>
            </a:r>
          </a:p>
        </p:txBody>
      </p:sp>
      <p:sp>
        <p:nvSpPr>
          <p:cNvPr id="12" name="Rectangle 11"/>
          <p:cNvSpPr/>
          <p:nvPr/>
        </p:nvSpPr>
        <p:spPr>
          <a:xfrm>
            <a:off x="8684569" y="2601176"/>
            <a:ext cx="3507430" cy="1169551"/>
          </a:xfrm>
          <a:prstGeom prst="rect">
            <a:avLst/>
          </a:prstGeom>
          <a:solidFill>
            <a:schemeClr val="bg1">
              <a:lumMod val="95000"/>
            </a:schemeClr>
          </a:solidFill>
        </p:spPr>
        <p:txBody>
          <a:bodyPr wrap="square">
            <a:spAutoFit/>
          </a:bodyPr>
          <a:lstStyle/>
          <a:p>
            <a:r>
              <a:rPr lang="en-US" sz="1400" dirty="0"/>
              <a:t>Conformance check</a:t>
            </a:r>
          </a:p>
          <a:p>
            <a:r>
              <a:rPr lang="en-US" sz="1400" dirty="0"/>
              <a:t>Data validation</a:t>
            </a:r>
          </a:p>
          <a:p>
            <a:r>
              <a:rPr lang="en-US" sz="1400" dirty="0"/>
              <a:t>Interpretation of validation results</a:t>
            </a:r>
          </a:p>
          <a:p>
            <a:r>
              <a:rPr lang="en-US" sz="1400" dirty="0"/>
              <a:t>Fix data issue</a:t>
            </a:r>
          </a:p>
          <a:p>
            <a:r>
              <a:rPr lang="en-US" sz="1400" dirty="0"/>
              <a:t>Explain data issue</a:t>
            </a:r>
          </a:p>
        </p:txBody>
      </p:sp>
      <p:sp>
        <p:nvSpPr>
          <p:cNvPr id="13" name="Rectangle 12"/>
          <p:cNvSpPr/>
          <p:nvPr/>
        </p:nvSpPr>
        <p:spPr>
          <a:xfrm>
            <a:off x="8684570" y="3873797"/>
            <a:ext cx="3507430" cy="523220"/>
          </a:xfrm>
          <a:prstGeom prst="rect">
            <a:avLst/>
          </a:prstGeom>
          <a:solidFill>
            <a:srgbClr val="F5F0C8"/>
          </a:solidFill>
        </p:spPr>
        <p:txBody>
          <a:bodyPr wrap="square">
            <a:spAutoFit/>
          </a:bodyPr>
          <a:lstStyle/>
          <a:p>
            <a:r>
              <a:rPr lang="en-US" sz="1400" dirty="0"/>
              <a:t>Data Visualizations</a:t>
            </a:r>
          </a:p>
          <a:p>
            <a:r>
              <a:rPr lang="en-US" sz="1400" dirty="0"/>
              <a:t>Dashboard</a:t>
            </a:r>
          </a:p>
        </p:txBody>
      </p:sp>
      <p:sp>
        <p:nvSpPr>
          <p:cNvPr id="14" name="Rectangle 13"/>
          <p:cNvSpPr/>
          <p:nvPr/>
        </p:nvSpPr>
        <p:spPr>
          <a:xfrm>
            <a:off x="8628419" y="4514770"/>
            <a:ext cx="3563580" cy="523220"/>
          </a:xfrm>
          <a:prstGeom prst="rect">
            <a:avLst/>
          </a:prstGeom>
          <a:solidFill>
            <a:schemeClr val="bg1">
              <a:lumMod val="95000"/>
            </a:schemeClr>
          </a:solidFill>
        </p:spPr>
        <p:txBody>
          <a:bodyPr wrap="square">
            <a:spAutoFit/>
          </a:bodyPr>
          <a:lstStyle/>
          <a:p>
            <a:r>
              <a:rPr lang="en-US" sz="1400" dirty="0"/>
              <a:t>Reports for clinical review of data</a:t>
            </a:r>
          </a:p>
          <a:p>
            <a:r>
              <a:rPr lang="en-US" sz="1400" dirty="0"/>
              <a:t>Safety review</a:t>
            </a:r>
          </a:p>
        </p:txBody>
      </p:sp>
      <p:sp>
        <p:nvSpPr>
          <p:cNvPr id="15" name="Rectangle 14"/>
          <p:cNvSpPr/>
          <p:nvPr/>
        </p:nvSpPr>
        <p:spPr>
          <a:xfrm>
            <a:off x="8628419" y="5181415"/>
            <a:ext cx="3563580" cy="523220"/>
          </a:xfrm>
          <a:prstGeom prst="rect">
            <a:avLst/>
          </a:prstGeom>
          <a:solidFill>
            <a:srgbClr val="F5F0C8"/>
          </a:solidFill>
        </p:spPr>
        <p:txBody>
          <a:bodyPr wrap="square">
            <a:spAutoFit/>
          </a:bodyPr>
          <a:lstStyle/>
          <a:p>
            <a:r>
              <a:rPr lang="en-US" sz="1400" dirty="0"/>
              <a:t>Browsing data</a:t>
            </a:r>
          </a:p>
          <a:p>
            <a:r>
              <a:rPr lang="en-US" sz="1400" dirty="0"/>
              <a:t>Backend program</a:t>
            </a:r>
          </a:p>
        </p:txBody>
      </p:sp>
    </p:spTree>
    <p:extLst>
      <p:ext uri="{BB962C8B-B14F-4D97-AF65-F5344CB8AC3E}">
        <p14:creationId xmlns:p14="http://schemas.microsoft.com/office/powerpoint/2010/main" val="8061795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6096000" y="703389"/>
            <a:ext cx="24581" cy="615461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AutoShape 2" descr="Image result for career progression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TextBox 84"/>
          <p:cNvSpPr txBox="1"/>
          <p:nvPr/>
        </p:nvSpPr>
        <p:spPr>
          <a:xfrm>
            <a:off x="39332" y="919388"/>
            <a:ext cx="547339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b="1" dirty="0" smtClean="0"/>
              <a:t>TCS Foot Print PK Office - NONMEM</a:t>
            </a:r>
            <a:endParaRPr lang="en-US" b="1" dirty="0"/>
          </a:p>
        </p:txBody>
      </p:sp>
      <p:sp>
        <p:nvSpPr>
          <p:cNvPr id="89" name="TextBox 88"/>
          <p:cNvSpPr txBox="1"/>
          <p:nvPr/>
        </p:nvSpPr>
        <p:spPr>
          <a:xfrm>
            <a:off x="1231" y="1318600"/>
            <a:ext cx="6018567" cy="5632311"/>
          </a:xfrm>
          <a:prstGeom prst="rect">
            <a:avLst/>
          </a:prstGeom>
          <a:noFill/>
        </p:spPr>
        <p:txBody>
          <a:bodyPr wrap="square" rtlCol="0">
            <a:spAutoFit/>
          </a:bodyPr>
          <a:lstStyle/>
          <a:p>
            <a:r>
              <a:rPr lang="en-US" b="1" dirty="0" smtClean="0">
                <a:solidFill>
                  <a:srgbClr val="0070C0"/>
                </a:solidFill>
              </a:rPr>
              <a:t>In-house PK Group:</a:t>
            </a:r>
          </a:p>
          <a:p>
            <a:pPr marL="285750" indent="-285750">
              <a:buFont typeface="Arial" panose="020B0604020202020204" pitchFamily="34" charset="0"/>
              <a:buChar char="•"/>
            </a:pPr>
            <a:r>
              <a:rPr lang="en-US" b="1" dirty="0" smtClean="0">
                <a:solidFill>
                  <a:srgbClr val="0070C0"/>
                </a:solidFill>
              </a:rPr>
              <a:t>Experienced </a:t>
            </a:r>
            <a:r>
              <a:rPr lang="en-US" b="1" dirty="0" err="1" smtClean="0">
                <a:solidFill>
                  <a:srgbClr val="0070C0"/>
                </a:solidFill>
              </a:rPr>
              <a:t>Pharmacometrician</a:t>
            </a:r>
            <a:r>
              <a:rPr lang="en-US" b="1" dirty="0" smtClean="0">
                <a:solidFill>
                  <a:srgbClr val="0070C0"/>
                </a:solidFill>
              </a:rPr>
              <a:t> </a:t>
            </a:r>
            <a:r>
              <a:rPr lang="en-US" dirty="0"/>
              <a:t>with &gt;12 years </a:t>
            </a:r>
            <a:r>
              <a:rPr lang="en-US" dirty="0" err="1"/>
              <a:t>Exp</a:t>
            </a:r>
            <a:endParaRPr lang="en-US" dirty="0"/>
          </a:p>
          <a:p>
            <a:pPr marL="285750" indent="-285750">
              <a:buFont typeface="Arial" panose="020B0604020202020204" pitchFamily="34" charset="0"/>
              <a:buChar char="•"/>
            </a:pPr>
            <a:r>
              <a:rPr lang="en-US" b="1" dirty="0">
                <a:solidFill>
                  <a:srgbClr val="0070C0"/>
                </a:solidFill>
              </a:rPr>
              <a:t>PK Programmers </a:t>
            </a:r>
            <a:r>
              <a:rPr lang="en-US" dirty="0" smtClean="0"/>
              <a:t>&gt;4 experience in handling PK/PD dataset</a:t>
            </a:r>
          </a:p>
          <a:p>
            <a:r>
              <a:rPr lang="en-US" b="1" dirty="0" smtClean="0">
                <a:solidFill>
                  <a:srgbClr val="0070C0"/>
                </a:solidFill>
              </a:rPr>
              <a:t>Software</a:t>
            </a:r>
          </a:p>
          <a:p>
            <a:r>
              <a:rPr lang="en-US" dirty="0" err="1" smtClean="0"/>
              <a:t>WinNonLin</a:t>
            </a:r>
            <a:endParaRPr lang="en-US" dirty="0"/>
          </a:p>
          <a:p>
            <a:r>
              <a:rPr lang="en-US" dirty="0" smtClean="0"/>
              <a:t>NONMEM</a:t>
            </a:r>
          </a:p>
          <a:p>
            <a:endParaRPr lang="en-US" dirty="0"/>
          </a:p>
          <a:p>
            <a:r>
              <a:rPr lang="en-US" b="1" dirty="0" smtClean="0">
                <a:solidFill>
                  <a:srgbClr val="0070C0"/>
                </a:solidFill>
              </a:rPr>
              <a:t>Training Process for NONMEM:</a:t>
            </a:r>
          </a:p>
          <a:p>
            <a:pPr marL="285750" indent="-285750">
              <a:buFont typeface="Wingdings" panose="05000000000000000000" pitchFamily="2" charset="2"/>
              <a:buChar char="Ø"/>
            </a:pPr>
            <a:r>
              <a:rPr lang="en-US" dirty="0"/>
              <a:t>Understand the conceptual basis and rationale for the population approach to data </a:t>
            </a:r>
            <a:r>
              <a:rPr lang="en-US" dirty="0" smtClean="0"/>
              <a:t>analysis</a:t>
            </a:r>
            <a:endParaRPr lang="en-US" dirty="0"/>
          </a:p>
          <a:p>
            <a:pPr marL="285750" indent="-285750">
              <a:buFont typeface="Wingdings" panose="05000000000000000000" pitchFamily="2" charset="2"/>
              <a:buChar char="Ø"/>
            </a:pPr>
            <a:r>
              <a:rPr lang="en-US" dirty="0" smtClean="0"/>
              <a:t>Requirements </a:t>
            </a:r>
            <a:r>
              <a:rPr lang="en-US" dirty="0"/>
              <a:t>and understand the format for basic NONMEM® datasets</a:t>
            </a:r>
            <a:endParaRPr lang="en-US" dirty="0" smtClean="0"/>
          </a:p>
          <a:p>
            <a:pPr marL="796925" indent="-285750">
              <a:buFont typeface="Wingdings" panose="05000000000000000000" pitchFamily="2" charset="2"/>
              <a:buChar char="ü"/>
            </a:pPr>
            <a:r>
              <a:rPr lang="en-US" dirty="0" smtClean="0"/>
              <a:t>Defining Structure: Dosing Record, PK/PD </a:t>
            </a:r>
            <a:r>
              <a:rPr lang="en-US" dirty="0" err="1" smtClean="0"/>
              <a:t>Conc</a:t>
            </a:r>
            <a:r>
              <a:rPr lang="en-US" dirty="0" smtClean="0"/>
              <a:t> Records</a:t>
            </a:r>
          </a:p>
          <a:p>
            <a:pPr marL="796925" indent="-285750">
              <a:buFont typeface="Wingdings" panose="05000000000000000000" pitchFamily="2" charset="2"/>
              <a:buChar char="ü"/>
            </a:pPr>
            <a:r>
              <a:rPr lang="en-US" dirty="0" smtClean="0"/>
              <a:t>Covariates for analysis: time independent covariates</a:t>
            </a:r>
          </a:p>
          <a:p>
            <a:pPr marL="796925" indent="-285750">
              <a:buFont typeface="Wingdings" panose="05000000000000000000" pitchFamily="2" charset="2"/>
              <a:buChar char="ü"/>
            </a:pPr>
            <a:r>
              <a:rPr lang="en-US" dirty="0" smtClean="0"/>
              <a:t>Variable categorization: Common; TA Specific; Study Specific; Time dependent variables</a:t>
            </a:r>
          </a:p>
          <a:p>
            <a:pPr marL="796925" indent="-285750">
              <a:buFont typeface="Wingdings" panose="05000000000000000000" pitchFamily="2" charset="2"/>
              <a:buChar char="ü"/>
            </a:pPr>
            <a:r>
              <a:rPr lang="en-US" dirty="0" smtClean="0"/>
              <a:t>NONMEM specific variables:</a:t>
            </a:r>
          </a:p>
          <a:p>
            <a:pPr marL="285750" indent="-285750">
              <a:buFont typeface="Wingdings" panose="05000000000000000000" pitchFamily="2" charset="2"/>
              <a:buChar char="Ø"/>
            </a:pPr>
            <a:r>
              <a:rPr lang="en-US" dirty="0" smtClean="0"/>
              <a:t>Basis for model Selection Strategies.</a:t>
            </a:r>
          </a:p>
          <a:p>
            <a:pPr marL="285750" indent="-285750">
              <a:buFont typeface="Wingdings" panose="05000000000000000000" pitchFamily="2" charset="2"/>
              <a:buChar char="Ø"/>
            </a:pPr>
            <a:endParaRPr lang="en-US" dirty="0"/>
          </a:p>
        </p:txBody>
      </p:sp>
      <p:sp>
        <p:nvSpPr>
          <p:cNvPr id="90" name="TextBox 89"/>
          <p:cNvSpPr txBox="1"/>
          <p:nvPr/>
        </p:nvSpPr>
        <p:spPr>
          <a:xfrm>
            <a:off x="6341809" y="919388"/>
            <a:ext cx="547339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b="1" dirty="0" smtClean="0"/>
              <a:t>TCS Foot Print Statistical Monitoring</a:t>
            </a:r>
            <a:endParaRPr lang="en-US" b="1" dirty="0"/>
          </a:p>
        </p:txBody>
      </p:sp>
      <p:sp>
        <p:nvSpPr>
          <p:cNvPr id="91" name="TextBox 90"/>
          <p:cNvSpPr txBox="1"/>
          <p:nvPr/>
        </p:nvSpPr>
        <p:spPr>
          <a:xfrm>
            <a:off x="6274216" y="1333349"/>
            <a:ext cx="6018567" cy="5632311"/>
          </a:xfrm>
          <a:prstGeom prst="rect">
            <a:avLst/>
          </a:prstGeom>
          <a:noFill/>
        </p:spPr>
        <p:txBody>
          <a:bodyPr wrap="square" rtlCol="0">
            <a:spAutoFit/>
          </a:bodyPr>
          <a:lstStyle/>
          <a:p>
            <a:pPr marL="285750" indent="-285750">
              <a:buFont typeface="Arial" panose="020B0604020202020204" pitchFamily="34" charset="0"/>
              <a:buChar char="•"/>
            </a:pPr>
            <a:r>
              <a:rPr lang="en-US" sz="1500" b="1" dirty="0" smtClean="0">
                <a:solidFill>
                  <a:srgbClr val="0070C0"/>
                </a:solidFill>
              </a:rPr>
              <a:t>Team Strength: </a:t>
            </a:r>
            <a:r>
              <a:rPr lang="en-US" sz="1500" dirty="0" smtClean="0"/>
              <a:t>8 Statistician with more than 3 years of experience</a:t>
            </a:r>
          </a:p>
          <a:p>
            <a:pPr marL="285750" indent="-285750">
              <a:buFont typeface="Arial" panose="020B0604020202020204" pitchFamily="34" charset="0"/>
              <a:buChar char="•"/>
            </a:pPr>
            <a:r>
              <a:rPr lang="en-US" sz="1500" dirty="0" smtClean="0"/>
              <a:t>Educational Background: M.Sc. Stat</a:t>
            </a:r>
          </a:p>
          <a:p>
            <a:pPr marL="285750" indent="-285750">
              <a:buFont typeface="Arial" panose="020B0604020202020204" pitchFamily="34" charset="0"/>
              <a:buChar char="•"/>
            </a:pPr>
            <a:r>
              <a:rPr lang="en-US" sz="1500" dirty="0" smtClean="0"/>
              <a:t>Started : June 2017</a:t>
            </a:r>
          </a:p>
          <a:p>
            <a:pPr marL="285750" indent="-285750">
              <a:buFont typeface="Arial" panose="020B0604020202020204" pitchFamily="34" charset="0"/>
              <a:buChar char="•"/>
            </a:pPr>
            <a:r>
              <a:rPr lang="en-US" sz="1500" dirty="0" smtClean="0"/>
              <a:t>Studied handled: 65+</a:t>
            </a:r>
          </a:p>
          <a:p>
            <a:r>
              <a:rPr lang="en-US" sz="1500" b="1" u="sng" dirty="0" smtClean="0">
                <a:solidFill>
                  <a:srgbClr val="0070C0"/>
                </a:solidFill>
              </a:rPr>
              <a:t>Software/Tool for Analysis</a:t>
            </a:r>
          </a:p>
          <a:p>
            <a:pPr marL="285750" indent="-285750">
              <a:buFont typeface="Wingdings" panose="05000000000000000000" pitchFamily="2" charset="2"/>
              <a:buChar char="Ø"/>
            </a:pPr>
            <a:r>
              <a:rPr lang="en-US" sz="1500" dirty="0" smtClean="0"/>
              <a:t>SAS</a:t>
            </a:r>
          </a:p>
          <a:p>
            <a:pPr marL="285750" indent="-285750">
              <a:buFont typeface="Wingdings" panose="05000000000000000000" pitchFamily="2" charset="2"/>
              <a:buChar char="Ø"/>
            </a:pPr>
            <a:r>
              <a:rPr lang="en-US" sz="1500" dirty="0" smtClean="0"/>
              <a:t>SAS JMP</a:t>
            </a:r>
          </a:p>
          <a:p>
            <a:pPr marL="285750" indent="-285750">
              <a:buFont typeface="Wingdings" panose="05000000000000000000" pitchFamily="2" charset="2"/>
              <a:buChar char="Ø"/>
            </a:pPr>
            <a:r>
              <a:rPr lang="en-US" sz="1500" dirty="0"/>
              <a:t>R</a:t>
            </a:r>
          </a:p>
          <a:p>
            <a:r>
              <a:rPr lang="en-US" sz="1500" b="1" u="sng" dirty="0" smtClean="0">
                <a:solidFill>
                  <a:srgbClr val="0070C0"/>
                </a:solidFill>
              </a:rPr>
              <a:t>Training Process </a:t>
            </a:r>
            <a:r>
              <a:rPr lang="en-US" sz="1500" b="1" dirty="0" smtClean="0">
                <a:solidFill>
                  <a:srgbClr val="0070C0"/>
                </a:solidFill>
              </a:rPr>
              <a:t>:</a:t>
            </a:r>
          </a:p>
          <a:p>
            <a:pPr marL="285750" indent="-285750">
              <a:buFont typeface="Wingdings" panose="05000000000000000000" pitchFamily="2" charset="2"/>
              <a:buChar char="Ø"/>
            </a:pPr>
            <a:r>
              <a:rPr lang="en-US" sz="1500" b="1" dirty="0"/>
              <a:t>Statistical Monitoring Guidance </a:t>
            </a:r>
            <a:r>
              <a:rPr lang="en-US" sz="1500" b="1" dirty="0" smtClean="0"/>
              <a:t>Document: To understand the process</a:t>
            </a:r>
          </a:p>
          <a:p>
            <a:pPr marL="285750" indent="-285750">
              <a:buFont typeface="Wingdings" panose="05000000000000000000" pitchFamily="2" charset="2"/>
              <a:buChar char="Ø"/>
            </a:pPr>
            <a:r>
              <a:rPr lang="en-US" sz="1500" b="1" dirty="0" smtClean="0"/>
              <a:t>Hands-on training</a:t>
            </a:r>
            <a:r>
              <a:rPr lang="en-US" sz="1500" dirty="0" smtClean="0"/>
              <a:t>.</a:t>
            </a:r>
          </a:p>
          <a:p>
            <a:r>
              <a:rPr lang="en-US" sz="1500" b="1" u="sng" dirty="0" smtClean="0">
                <a:solidFill>
                  <a:srgbClr val="0070C0"/>
                </a:solidFill>
              </a:rPr>
              <a:t>Key Analysis:</a:t>
            </a:r>
          </a:p>
          <a:p>
            <a:pPr marL="285750" indent="-285750">
              <a:buFont typeface="Wingdings" panose="05000000000000000000" pitchFamily="2" charset="2"/>
              <a:buChar char="Ø"/>
            </a:pPr>
            <a:r>
              <a:rPr lang="en-US" sz="1500" dirty="0" smtClean="0"/>
              <a:t>Standards 9 points analysis to </a:t>
            </a:r>
            <a:r>
              <a:rPr lang="en-IN" sz="1500" dirty="0"/>
              <a:t>identify unusual or clustered data </a:t>
            </a:r>
            <a:r>
              <a:rPr lang="en-IN" sz="1500" dirty="0" smtClean="0"/>
              <a:t>patterns:</a:t>
            </a:r>
          </a:p>
          <a:p>
            <a:pPr marL="738188" indent="-280988">
              <a:buFont typeface="Wingdings" panose="05000000000000000000" pitchFamily="2" charset="2"/>
              <a:buChar char="ü"/>
            </a:pPr>
            <a:r>
              <a:rPr lang="en-IN" sz="1500" dirty="0" smtClean="0"/>
              <a:t>Demographic, Study visits; Duplicate Birthdays; Cluster Subject across sites; Weekend/holidays; Perfect Schedule Attendance; Constant findings; Duplicate records; Digit Preference; Multivariate Inlier and outlier</a:t>
            </a:r>
          </a:p>
          <a:p>
            <a:pPr marL="344488" indent="-285750">
              <a:buFont typeface="Wingdings" panose="05000000000000000000" pitchFamily="2" charset="2"/>
              <a:buChar char="Ø"/>
            </a:pPr>
            <a:r>
              <a:rPr lang="en-IN" sz="1500" dirty="0" smtClean="0"/>
              <a:t>*Other analysis</a:t>
            </a:r>
          </a:p>
          <a:p>
            <a:pPr marL="738188" indent="-285750">
              <a:buFont typeface="Wingdings" panose="05000000000000000000" pitchFamily="2" charset="2"/>
              <a:buChar char="ü"/>
            </a:pPr>
            <a:r>
              <a:rPr lang="en-IN" sz="1500" dirty="0" smtClean="0"/>
              <a:t>AE Summary</a:t>
            </a:r>
          </a:p>
          <a:p>
            <a:pPr marL="738188" indent="-285750">
              <a:buFont typeface="Wingdings" panose="05000000000000000000" pitchFamily="2" charset="2"/>
              <a:buChar char="ü"/>
            </a:pPr>
            <a:r>
              <a:rPr lang="en-IN" sz="1500" dirty="0" err="1" smtClean="0"/>
              <a:t>Hy’s</a:t>
            </a:r>
            <a:r>
              <a:rPr lang="en-IN" sz="1500" dirty="0" smtClean="0"/>
              <a:t> Law</a:t>
            </a:r>
          </a:p>
          <a:p>
            <a:pPr marL="738188" indent="-285750">
              <a:buFont typeface="Wingdings" panose="05000000000000000000" pitchFamily="2" charset="2"/>
              <a:buChar char="ü"/>
            </a:pPr>
            <a:r>
              <a:rPr lang="en-IN" sz="1500" dirty="0" smtClean="0"/>
              <a:t>Finding Time Trends</a:t>
            </a:r>
          </a:p>
          <a:p>
            <a:pPr marL="738188" indent="-285750">
              <a:buFont typeface="Wingdings" panose="05000000000000000000" pitchFamily="2" charset="2"/>
              <a:buChar char="ü"/>
            </a:pPr>
            <a:r>
              <a:rPr lang="en-IN" sz="1500" dirty="0" smtClean="0"/>
              <a:t>Missing data Patterns</a:t>
            </a:r>
          </a:p>
          <a:p>
            <a:pPr marL="58738"/>
            <a:r>
              <a:rPr lang="en-IN" sz="1500" dirty="0" smtClean="0"/>
              <a:t>* </a:t>
            </a:r>
            <a:r>
              <a:rPr lang="en-IN" sz="1500" dirty="0" smtClean="0">
                <a:solidFill>
                  <a:srgbClr val="0070C0"/>
                </a:solidFill>
              </a:rPr>
              <a:t>Other analysis are performed using R</a:t>
            </a:r>
          </a:p>
        </p:txBody>
      </p:sp>
      <p:sp>
        <p:nvSpPr>
          <p:cNvPr id="14" name="Title 2"/>
          <p:cNvSpPr>
            <a:spLocks noGrp="1"/>
          </p:cNvSpPr>
          <p:nvPr>
            <p:ph type="title"/>
          </p:nvPr>
        </p:nvSpPr>
        <p:spPr>
          <a:xfrm>
            <a:off x="0" y="1"/>
            <a:ext cx="12192000" cy="703388"/>
          </a:xfrm>
          <a:noFill/>
        </p:spPr>
        <p:txBody>
          <a:bodyPr/>
          <a:lstStyle/>
          <a:p>
            <a:r>
              <a:rPr lang="en-US" dirty="0"/>
              <a:t>Experience &amp; Training: </a:t>
            </a:r>
            <a:r>
              <a:rPr lang="en-US" dirty="0" smtClean="0"/>
              <a:t>PK Office &amp; Statistical Monitoring</a:t>
            </a:r>
            <a:endParaRPr lang="en-US" dirty="0"/>
          </a:p>
        </p:txBody>
      </p:sp>
    </p:spTree>
    <p:extLst>
      <p:ext uri="{BB962C8B-B14F-4D97-AF65-F5344CB8AC3E}">
        <p14:creationId xmlns:p14="http://schemas.microsoft.com/office/powerpoint/2010/main" val="369278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47660" y="3881439"/>
            <a:ext cx="4548188" cy="369332"/>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b="1" dirty="0" smtClean="0">
                <a:solidFill>
                  <a:srgbClr val="0063BE"/>
                </a:solidFill>
              </a:rPr>
              <a:t>Service Standards</a:t>
            </a:r>
            <a:endParaRPr lang="en-US" b="1" dirty="0">
              <a:solidFill>
                <a:srgbClr val="0063BE"/>
              </a:solidFill>
            </a:endParaRPr>
          </a:p>
        </p:txBody>
      </p:sp>
      <p:sp>
        <p:nvSpPr>
          <p:cNvPr id="16" name="TextBox 15"/>
          <p:cNvSpPr txBox="1"/>
          <p:nvPr/>
        </p:nvSpPr>
        <p:spPr>
          <a:xfrm>
            <a:off x="681035" y="4250771"/>
            <a:ext cx="4014788" cy="738664"/>
          </a:xfrm>
          <a:prstGeom prst="rect">
            <a:avLst/>
          </a:prstGeom>
          <a:noFill/>
        </p:spPr>
        <p:txBody>
          <a:bodyPr wrap="square" rtlCol="0">
            <a:spAutoFit/>
          </a:bodyPr>
          <a:lstStyle/>
          <a:p>
            <a:pPr marL="800100" lvl="1" indent="-342900">
              <a:buFont typeface="Wingdings" panose="05000000000000000000" pitchFamily="2" charset="2"/>
              <a:buChar char="§"/>
            </a:pPr>
            <a:r>
              <a:rPr lang="en-US" sz="1400" dirty="0"/>
              <a:t>GBDM Compliance </a:t>
            </a:r>
          </a:p>
          <a:p>
            <a:pPr marL="800100" lvl="1" indent="-342900">
              <a:buFont typeface="Wingdings" panose="05000000000000000000" pitchFamily="2" charset="2"/>
              <a:buChar char="§"/>
            </a:pPr>
            <a:r>
              <a:rPr lang="en-US" sz="1400" dirty="0" smtClean="0"/>
              <a:t>Pfizer Systems</a:t>
            </a:r>
          </a:p>
          <a:p>
            <a:pPr marL="800100" lvl="1" indent="-342900">
              <a:buFont typeface="Wingdings" panose="05000000000000000000" pitchFamily="2" charset="2"/>
              <a:buChar char="§"/>
            </a:pPr>
            <a:r>
              <a:rPr lang="en-US" sz="1400" dirty="0" smtClean="0"/>
              <a:t>Pfizer SOPs</a:t>
            </a:r>
            <a:endParaRPr lang="en-US" sz="1400" dirty="0"/>
          </a:p>
        </p:txBody>
      </p:sp>
      <p:sp>
        <p:nvSpPr>
          <p:cNvPr id="18" name="TextBox 17"/>
          <p:cNvSpPr txBox="1"/>
          <p:nvPr/>
        </p:nvSpPr>
        <p:spPr>
          <a:xfrm>
            <a:off x="355715" y="5638200"/>
            <a:ext cx="4548188" cy="661720"/>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b="1" dirty="0" smtClean="0">
                <a:solidFill>
                  <a:srgbClr val="0063BE"/>
                </a:solidFill>
              </a:rPr>
              <a:t>Performance Metrics Program</a:t>
            </a:r>
          </a:p>
          <a:p>
            <a:pPr marL="1200150" lvl="2" indent="-285750">
              <a:spcBef>
                <a:spcPts val="600"/>
              </a:spcBef>
              <a:buFont typeface="Arial" panose="020B0604020202020204" pitchFamily="34" charset="0"/>
              <a:buChar char="•"/>
            </a:pPr>
            <a:r>
              <a:rPr lang="en-US" sz="1400" dirty="0" smtClean="0"/>
              <a:t>KPIs for Success</a:t>
            </a:r>
            <a:endParaRPr lang="en-US" sz="1400" dirty="0"/>
          </a:p>
        </p:txBody>
      </p:sp>
      <p:sp>
        <p:nvSpPr>
          <p:cNvPr id="19" name="TextBox 18"/>
          <p:cNvSpPr txBox="1"/>
          <p:nvPr/>
        </p:nvSpPr>
        <p:spPr>
          <a:xfrm>
            <a:off x="355715" y="4994233"/>
            <a:ext cx="11307879" cy="584775"/>
          </a:xfrm>
          <a:prstGeom prst="rect">
            <a:avLst/>
          </a:prstGeom>
          <a:noFill/>
        </p:spPr>
        <p:txBody>
          <a:bodyPr wrap="square" rtlCol="0">
            <a:spAutoFit/>
          </a:bodyPr>
          <a:lstStyle>
            <a:defPPr>
              <a:defRPr lang="en-US"/>
            </a:defPPr>
            <a:lvl1pPr marL="285750" indent="-285750">
              <a:spcBef>
                <a:spcPts val="1200"/>
              </a:spcBef>
              <a:buFont typeface="Wingdings" panose="05000000000000000000" pitchFamily="2" charset="2"/>
              <a:buChar char="§"/>
              <a:defRPr b="1"/>
            </a:lvl1pPr>
          </a:lstStyle>
          <a:p>
            <a:r>
              <a:rPr lang="en-US" dirty="0">
                <a:solidFill>
                  <a:srgbClr val="0063BE"/>
                </a:solidFill>
              </a:rPr>
              <a:t>Training  </a:t>
            </a:r>
          </a:p>
          <a:p>
            <a:pPr marL="1200150" lvl="2" indent="-285750">
              <a:buFont typeface="Arial" panose="020B0604020202020204" pitchFamily="34" charset="0"/>
              <a:buChar char="•"/>
            </a:pPr>
            <a:r>
              <a:rPr lang="en-US" sz="1400" dirty="0" smtClean="0"/>
              <a:t> </a:t>
            </a:r>
            <a:r>
              <a:rPr lang="en-US" sz="1400" dirty="0"/>
              <a:t>Train the trainer approach</a:t>
            </a:r>
          </a:p>
        </p:txBody>
      </p:sp>
      <p:grpSp>
        <p:nvGrpSpPr>
          <p:cNvPr id="2" name="Group 1"/>
          <p:cNvGrpSpPr/>
          <p:nvPr/>
        </p:nvGrpSpPr>
        <p:grpSpPr>
          <a:xfrm>
            <a:off x="372766" y="2957704"/>
            <a:ext cx="11360766" cy="957880"/>
            <a:chOff x="323850" y="757236"/>
            <a:chExt cx="11360766" cy="957880"/>
          </a:xfrm>
        </p:grpSpPr>
        <p:sp>
          <p:nvSpPr>
            <p:cNvPr id="4" name="TextBox 3"/>
            <p:cNvSpPr txBox="1"/>
            <p:nvPr/>
          </p:nvSpPr>
          <p:spPr>
            <a:xfrm>
              <a:off x="323850" y="757236"/>
              <a:ext cx="4548188" cy="369332"/>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b="1" u="sng" dirty="0" smtClean="0">
                  <a:solidFill>
                    <a:srgbClr val="0063BE"/>
                  </a:solidFill>
                </a:rPr>
                <a:t>Roles and Locations</a:t>
              </a:r>
              <a:endParaRPr lang="en-US" b="1" u="sng" dirty="0">
                <a:solidFill>
                  <a:srgbClr val="0063BE"/>
                </a:solidFill>
              </a:endParaRPr>
            </a:p>
          </p:txBody>
        </p:sp>
        <p:sp>
          <p:nvSpPr>
            <p:cNvPr id="7" name="TextBox 6"/>
            <p:cNvSpPr txBox="1"/>
            <p:nvPr/>
          </p:nvSpPr>
          <p:spPr>
            <a:xfrm>
              <a:off x="657224" y="1126568"/>
              <a:ext cx="5421101" cy="523220"/>
            </a:xfrm>
            <a:prstGeom prst="rect">
              <a:avLst/>
            </a:prstGeom>
            <a:noFill/>
          </p:spPr>
          <p:txBody>
            <a:bodyPr wrap="square" rtlCol="0">
              <a:spAutoFit/>
            </a:bodyPr>
            <a:lstStyle/>
            <a:p>
              <a:pPr marL="800100" lvl="1" indent="-342900">
                <a:buFont typeface="Wingdings" panose="05000000000000000000" pitchFamily="2" charset="2"/>
                <a:buChar char="§"/>
              </a:pPr>
              <a:r>
                <a:rPr lang="en-US" sz="1400" dirty="0" smtClean="0"/>
                <a:t>1. Statistical Programmer Lead , 2. Statistical Programmer </a:t>
              </a:r>
            </a:p>
            <a:p>
              <a:pPr marL="800100" lvl="1" indent="-342900">
                <a:buFont typeface="Wingdings" panose="05000000000000000000" pitchFamily="2" charset="2"/>
                <a:buChar char="§"/>
              </a:pPr>
              <a:r>
                <a:rPr lang="en-US" sz="1400" dirty="0" smtClean="0"/>
                <a:t>3. Statistical Consultant,  4. FSP Manager</a:t>
              </a:r>
              <a:endParaRPr lang="en-US" sz="1400" dirty="0"/>
            </a:p>
          </p:txBody>
        </p:sp>
        <p:sp>
          <p:nvSpPr>
            <p:cNvPr id="11" name="TextBox 10"/>
            <p:cNvSpPr txBox="1"/>
            <p:nvPr/>
          </p:nvSpPr>
          <p:spPr>
            <a:xfrm>
              <a:off x="6583084" y="1107515"/>
              <a:ext cx="5101532" cy="523220"/>
            </a:xfrm>
            <a:prstGeom prst="rect">
              <a:avLst/>
            </a:prstGeom>
            <a:noFill/>
          </p:spPr>
          <p:txBody>
            <a:bodyPr wrap="square" rtlCol="0">
              <a:spAutoFit/>
            </a:bodyPr>
            <a:lstStyle/>
            <a:p>
              <a:pPr marL="800100" lvl="1" indent="-342900">
                <a:buFont typeface="Wingdings" panose="05000000000000000000" pitchFamily="2" charset="2"/>
                <a:buChar char="§"/>
              </a:pPr>
              <a:r>
                <a:rPr lang="en-US" sz="1400" dirty="0" smtClean="0"/>
                <a:t>On-shore – US / Canada, On-shore Over-lap</a:t>
              </a:r>
              <a:endParaRPr lang="en-US" sz="1400" dirty="0"/>
            </a:p>
            <a:p>
              <a:pPr marL="800100" lvl="1" indent="-342900">
                <a:buFont typeface="Wingdings" panose="05000000000000000000" pitchFamily="2" charset="2"/>
                <a:buChar char="§"/>
              </a:pPr>
              <a:r>
                <a:rPr lang="en-US" sz="1400" dirty="0" smtClean="0"/>
                <a:t>Off-shore </a:t>
              </a:r>
              <a:endParaRPr lang="en-US" sz="1400" dirty="0"/>
            </a:p>
          </p:txBody>
        </p:sp>
        <p:cxnSp>
          <p:nvCxnSpPr>
            <p:cNvPr id="3" name="Straight Connector 2"/>
            <p:cNvCxnSpPr/>
            <p:nvPr/>
          </p:nvCxnSpPr>
          <p:spPr>
            <a:xfrm>
              <a:off x="657225" y="1715116"/>
              <a:ext cx="11027391" cy="0"/>
            </a:xfrm>
            <a:prstGeom prst="line">
              <a:avLst/>
            </a:prstGeom>
            <a:ln w="285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47661" y="794049"/>
            <a:ext cx="11360765" cy="2200270"/>
            <a:chOff x="347661" y="1681169"/>
            <a:chExt cx="11360765" cy="2200270"/>
          </a:xfrm>
        </p:grpSpPr>
        <p:sp>
          <p:nvSpPr>
            <p:cNvPr id="12" name="TextBox 11"/>
            <p:cNvSpPr txBox="1"/>
            <p:nvPr/>
          </p:nvSpPr>
          <p:spPr>
            <a:xfrm>
              <a:off x="347661" y="1681169"/>
              <a:ext cx="4548188" cy="369332"/>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b="1" u="sng" dirty="0" smtClean="0">
                  <a:solidFill>
                    <a:srgbClr val="0063BE"/>
                  </a:solidFill>
                </a:rPr>
                <a:t>Services</a:t>
              </a:r>
              <a:endParaRPr lang="en-US" b="1" u="sng" dirty="0">
                <a:solidFill>
                  <a:srgbClr val="0063BE"/>
                </a:solidFill>
              </a:endParaRPr>
            </a:p>
          </p:txBody>
        </p:sp>
        <p:sp>
          <p:nvSpPr>
            <p:cNvPr id="13" name="TextBox 12"/>
            <p:cNvSpPr txBox="1"/>
            <p:nvPr/>
          </p:nvSpPr>
          <p:spPr>
            <a:xfrm>
              <a:off x="666748" y="2036208"/>
              <a:ext cx="4705352" cy="1815882"/>
            </a:xfrm>
            <a:prstGeom prst="rect">
              <a:avLst/>
            </a:prstGeom>
            <a:noFill/>
          </p:spPr>
          <p:txBody>
            <a:bodyPr wrap="square" rtlCol="0">
              <a:spAutoFit/>
            </a:bodyPr>
            <a:lstStyle/>
            <a:p>
              <a:pPr marL="800100" lvl="1" indent="-342900">
                <a:buFont typeface="+mj-lt"/>
                <a:buAutoNum type="arabicPeriod"/>
              </a:pPr>
              <a:r>
                <a:rPr lang="en-US" sz="1400" dirty="0" smtClean="0"/>
                <a:t>Programming Planning</a:t>
              </a:r>
            </a:p>
            <a:p>
              <a:pPr marL="800100" lvl="1" indent="-342900">
                <a:buFont typeface="+mj-lt"/>
                <a:buAutoNum type="arabicPeriod"/>
              </a:pPr>
              <a:r>
                <a:rPr lang="en-US" sz="1400" dirty="0" smtClean="0"/>
                <a:t>Program Development</a:t>
              </a:r>
            </a:p>
            <a:p>
              <a:pPr marL="800100" lvl="1" indent="-342900">
                <a:buFont typeface="+mj-lt"/>
                <a:buAutoNum type="arabicPeriod"/>
              </a:pPr>
              <a:r>
                <a:rPr lang="en-US" sz="1400" dirty="0" smtClean="0"/>
                <a:t>Quality Control</a:t>
              </a:r>
            </a:p>
            <a:p>
              <a:pPr marL="800100" lvl="1" indent="-342900">
                <a:buFont typeface="+mj-lt"/>
                <a:buAutoNum type="arabicPeriod"/>
              </a:pPr>
              <a:r>
                <a:rPr lang="en-US" sz="1400" dirty="0" smtClean="0"/>
                <a:t>Production </a:t>
              </a:r>
              <a:r>
                <a:rPr lang="en-US" sz="1400" dirty="0"/>
                <a:t>of Tables, Listings, Figures, and </a:t>
              </a:r>
              <a:r>
                <a:rPr lang="en-US" sz="1400" dirty="0" smtClean="0"/>
                <a:t>Datasets</a:t>
              </a:r>
            </a:p>
            <a:p>
              <a:pPr marL="800100" lvl="1" indent="-342900">
                <a:buFont typeface="+mj-lt"/>
                <a:buAutoNum type="arabicPeriod"/>
              </a:pPr>
              <a:r>
                <a:rPr lang="en-US" sz="1400" dirty="0" smtClean="0"/>
                <a:t>Interim Analysis</a:t>
              </a:r>
            </a:p>
            <a:p>
              <a:pPr marL="800100" lvl="1" indent="-342900">
                <a:buFont typeface="+mj-lt"/>
                <a:buAutoNum type="arabicPeriod"/>
              </a:pPr>
              <a:r>
                <a:rPr lang="en-US" sz="1400" dirty="0" smtClean="0"/>
                <a:t>Investigator Brochure, AR, PBRER and DSUR</a:t>
              </a:r>
            </a:p>
            <a:p>
              <a:pPr marL="800100" lvl="1" indent="-342900">
                <a:buFont typeface="+mj-lt"/>
                <a:buAutoNum type="arabicPeriod"/>
              </a:pPr>
              <a:r>
                <a:rPr lang="en-US" sz="1400" dirty="0" smtClean="0"/>
                <a:t>PK/PD Dataset Production</a:t>
              </a:r>
            </a:p>
            <a:p>
              <a:pPr marL="800100" lvl="1" indent="-342900">
                <a:buFont typeface="+mj-lt"/>
                <a:buAutoNum type="arabicPeriod"/>
              </a:pPr>
              <a:r>
                <a:rPr lang="en-US" sz="1400" dirty="0" smtClean="0"/>
                <a:t>E-Sub software</a:t>
              </a:r>
              <a:endParaRPr lang="en-US" sz="1400" dirty="0"/>
            </a:p>
          </p:txBody>
        </p:sp>
        <p:sp>
          <p:nvSpPr>
            <p:cNvPr id="14" name="TextBox 13"/>
            <p:cNvSpPr txBox="1"/>
            <p:nvPr/>
          </p:nvSpPr>
          <p:spPr>
            <a:xfrm>
              <a:off x="6524367" y="2017155"/>
              <a:ext cx="4014788" cy="1600438"/>
            </a:xfrm>
            <a:prstGeom prst="rect">
              <a:avLst/>
            </a:prstGeom>
            <a:noFill/>
          </p:spPr>
          <p:txBody>
            <a:bodyPr wrap="square" rtlCol="0">
              <a:spAutoFit/>
            </a:bodyPr>
            <a:lstStyle/>
            <a:p>
              <a:pPr marL="800100" lvl="1" indent="-342900">
                <a:buFont typeface="+mj-lt"/>
                <a:buAutoNum type="arabicPeriod" startAt="9"/>
              </a:pPr>
              <a:r>
                <a:rPr lang="en-US" sz="1400" dirty="0" smtClean="0"/>
                <a:t>Commercial Support</a:t>
              </a:r>
              <a:endParaRPr lang="en-US" sz="1400" dirty="0"/>
            </a:p>
            <a:p>
              <a:pPr marL="800100" lvl="1" indent="-342900">
                <a:buFont typeface="+mj-lt"/>
                <a:buAutoNum type="arabicPeriod" startAt="9"/>
              </a:pPr>
              <a:r>
                <a:rPr lang="en-US" sz="1400" dirty="0" smtClean="0"/>
                <a:t>Repository Mapping</a:t>
              </a:r>
            </a:p>
            <a:p>
              <a:pPr marL="800100" lvl="1" indent="-342900">
                <a:buFont typeface="+mj-lt"/>
                <a:buAutoNum type="arabicPeriod" startAt="9"/>
              </a:pPr>
              <a:r>
                <a:rPr lang="en-US" sz="1400" dirty="0" smtClean="0"/>
                <a:t>CSR </a:t>
              </a:r>
              <a:r>
                <a:rPr lang="en-US" sz="1400" dirty="0"/>
                <a:t>Table/Data set Publishing </a:t>
              </a:r>
              <a:r>
                <a:rPr lang="en-US" sz="1400" dirty="0" smtClean="0"/>
                <a:t>Support</a:t>
              </a:r>
            </a:p>
            <a:p>
              <a:pPr marL="800100" lvl="1" indent="-342900">
                <a:buFont typeface="+mj-lt"/>
                <a:buAutoNum type="arabicPeriod" startAt="9"/>
              </a:pPr>
              <a:r>
                <a:rPr lang="en-US" sz="1400" dirty="0" smtClean="0"/>
                <a:t>Technical Development Support</a:t>
              </a:r>
            </a:p>
            <a:p>
              <a:pPr marL="800100" lvl="1" indent="-342900">
                <a:buFont typeface="+mj-lt"/>
                <a:buAutoNum type="arabicPeriod" startAt="9"/>
              </a:pPr>
              <a:r>
                <a:rPr lang="en-US" sz="1400" dirty="0" smtClean="0"/>
                <a:t>Automation and AI Services</a:t>
              </a:r>
            </a:p>
            <a:p>
              <a:pPr marL="800100" lvl="1" indent="-342900">
                <a:buFont typeface="+mj-lt"/>
                <a:buAutoNum type="arabicPeriod" startAt="9"/>
              </a:pPr>
              <a:r>
                <a:rPr lang="en-US" sz="1400" dirty="0" smtClean="0"/>
                <a:t>Data Transparency Services</a:t>
              </a:r>
            </a:p>
            <a:p>
              <a:pPr marL="800100" lvl="1" indent="-342900">
                <a:buFont typeface="+mj-lt"/>
                <a:buAutoNum type="arabicPeriod" startAt="9"/>
              </a:pPr>
              <a:r>
                <a:rPr lang="en-US" sz="1400" dirty="0" smtClean="0"/>
                <a:t>Additional Programming/Reporting</a:t>
              </a:r>
              <a:endParaRPr lang="en-US" sz="1400" dirty="0"/>
            </a:p>
          </p:txBody>
        </p:sp>
        <p:cxnSp>
          <p:nvCxnSpPr>
            <p:cNvPr id="20" name="Straight Connector 19"/>
            <p:cNvCxnSpPr/>
            <p:nvPr/>
          </p:nvCxnSpPr>
          <p:spPr>
            <a:xfrm>
              <a:off x="681035" y="3881439"/>
              <a:ext cx="11027391" cy="0"/>
            </a:xfrm>
            <a:prstGeom prst="line">
              <a:avLst/>
            </a:prstGeom>
            <a:ln w="285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666748" y="4994910"/>
            <a:ext cx="11027391" cy="0"/>
          </a:xfrm>
          <a:prstGeom prst="line">
            <a:avLst/>
          </a:prstGeom>
          <a:ln w="285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3547" y="5579008"/>
            <a:ext cx="11027391" cy="0"/>
          </a:xfrm>
          <a:prstGeom prst="line">
            <a:avLst/>
          </a:prstGeom>
          <a:ln w="285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25" name="Title 1"/>
          <p:cNvSpPr>
            <a:spLocks noGrp="1"/>
          </p:cNvSpPr>
          <p:nvPr>
            <p:ph type="title"/>
          </p:nvPr>
        </p:nvSpPr>
        <p:spPr>
          <a:xfrm>
            <a:off x="0" y="1"/>
            <a:ext cx="12192000" cy="703388"/>
          </a:xfrm>
          <a:noFill/>
        </p:spPr>
        <p:txBody>
          <a:bodyPr>
            <a:normAutofit/>
          </a:bodyPr>
          <a:lstStyle/>
          <a:p>
            <a:r>
              <a:rPr lang="en-US" dirty="0" smtClean="0"/>
              <a:t>RFP Scope</a:t>
            </a:r>
            <a:endParaRPr lang="en-US" sz="2000" dirty="0">
              <a:solidFill>
                <a:srgbClr val="FF0000"/>
              </a:solidFill>
            </a:endParaRPr>
          </a:p>
        </p:txBody>
      </p:sp>
    </p:spTree>
    <p:extLst>
      <p:ext uri="{BB962C8B-B14F-4D97-AF65-F5344CB8AC3E}">
        <p14:creationId xmlns:p14="http://schemas.microsoft.com/office/powerpoint/2010/main" val="2749340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690" y="1069141"/>
            <a:ext cx="12192000" cy="5971735"/>
          </a:xfrm>
          <a:prstGeom prst="rect">
            <a:avLst/>
          </a:prstGeom>
          <a:solidFill>
            <a:srgbClr val="F5F0C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886266"/>
            <a:ext cx="5514536" cy="3833448"/>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noFill/>
        </p:spPr>
        <p:txBody>
          <a:bodyPr/>
          <a:lstStyle/>
          <a:p>
            <a:r>
              <a:rPr lang="en-US" dirty="0" smtClean="0"/>
              <a:t>Real-world and epidemiology Experience</a:t>
            </a:r>
            <a:endParaRPr lang="en-US" dirty="0"/>
          </a:p>
        </p:txBody>
      </p:sp>
      <p:sp>
        <p:nvSpPr>
          <p:cNvPr id="5" name="Rectangle 4"/>
          <p:cNvSpPr/>
          <p:nvPr/>
        </p:nvSpPr>
        <p:spPr>
          <a:xfrm>
            <a:off x="0" y="886265"/>
            <a:ext cx="5472332" cy="450166"/>
          </a:xfrm>
          <a:prstGeom prst="rect">
            <a:avLst/>
          </a:prstGeom>
          <a:gradFill flip="none" rotWithShape="1">
            <a:gsLst>
              <a:gs pos="0">
                <a:srgbClr val="F1896C">
                  <a:shade val="30000"/>
                  <a:satMod val="115000"/>
                </a:srgbClr>
              </a:gs>
              <a:gs pos="50000">
                <a:srgbClr val="F1896C">
                  <a:shade val="67500"/>
                  <a:satMod val="115000"/>
                </a:srgbClr>
              </a:gs>
              <a:gs pos="100000">
                <a:srgbClr val="F1896C">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E2E Support for RWE </a:t>
            </a:r>
            <a:endParaRPr lang="en-US" sz="2000" dirty="0"/>
          </a:p>
        </p:txBody>
      </p:sp>
      <p:sp>
        <p:nvSpPr>
          <p:cNvPr id="8" name="TextBox 7"/>
          <p:cNvSpPr txBox="1"/>
          <p:nvPr/>
        </p:nvSpPr>
        <p:spPr>
          <a:xfrm>
            <a:off x="-1" y="1342996"/>
            <a:ext cx="5472332" cy="3370153"/>
          </a:xfrm>
          <a:prstGeom prst="rect">
            <a:avLst/>
          </a:prstGeom>
          <a:noFill/>
        </p:spPr>
        <p:txBody>
          <a:bodyPr wrap="square" rtlCol="0">
            <a:spAutoFit/>
          </a:bodyPr>
          <a:lstStyle/>
          <a:p>
            <a:r>
              <a:rPr lang="en-US" sz="1600" b="1" dirty="0" smtClean="0">
                <a:solidFill>
                  <a:srgbClr val="D6492A"/>
                </a:solidFill>
              </a:rPr>
              <a:t>Study planning to closeout</a:t>
            </a:r>
          </a:p>
          <a:p>
            <a:pPr marL="342900" indent="-342900">
              <a:buFont typeface="Wingdings" panose="05000000000000000000" pitchFamily="2" charset="2"/>
              <a:buChar char="ü"/>
            </a:pPr>
            <a:r>
              <a:rPr lang="en-US" sz="1600" b="1" dirty="0" smtClean="0">
                <a:solidFill>
                  <a:srgbClr val="D6492A"/>
                </a:solidFill>
              </a:rPr>
              <a:t>Data collection</a:t>
            </a:r>
          </a:p>
          <a:p>
            <a:pPr marL="171450" indent="-171450">
              <a:spcAft>
                <a:spcPts val="300"/>
              </a:spcAft>
              <a:buClr>
                <a:srgbClr val="000000"/>
              </a:buClr>
              <a:buFont typeface="Arial" panose="020B0604020202020204" pitchFamily="34" charset="0"/>
              <a:buChar char="•"/>
            </a:pPr>
            <a:r>
              <a:rPr lang="en-US" sz="1600" dirty="0" smtClean="0">
                <a:solidFill>
                  <a:srgbClr val="000000"/>
                </a:solidFill>
              </a:rPr>
              <a:t>Questionnaire </a:t>
            </a:r>
            <a:r>
              <a:rPr lang="en-US" sz="1600" dirty="0">
                <a:solidFill>
                  <a:srgbClr val="000000"/>
                </a:solidFill>
              </a:rPr>
              <a:t>development &amp; translation </a:t>
            </a:r>
          </a:p>
          <a:p>
            <a:pPr marL="171450" indent="-171450">
              <a:spcAft>
                <a:spcPts val="300"/>
              </a:spcAft>
              <a:buClr>
                <a:srgbClr val="000000"/>
              </a:buClr>
              <a:buFont typeface="Arial" panose="020B0604020202020204" pitchFamily="34" charset="0"/>
              <a:buChar char="•"/>
            </a:pPr>
            <a:r>
              <a:rPr lang="en-US" sz="1600" dirty="0" smtClean="0">
                <a:solidFill>
                  <a:srgbClr val="000000"/>
                </a:solidFill>
              </a:rPr>
              <a:t>Data collection and abstraction from varied sources:</a:t>
            </a:r>
            <a:r>
              <a:rPr lang="en-US" sz="1600" b="1" dirty="0" smtClean="0">
                <a:solidFill>
                  <a:srgbClr val="000000"/>
                </a:solidFill>
              </a:rPr>
              <a:t> </a:t>
            </a:r>
            <a:r>
              <a:rPr lang="en-US" sz="1600" dirty="0" smtClean="0"/>
              <a:t>claims, registries</a:t>
            </a:r>
            <a:r>
              <a:rPr lang="en-US" sz="1600" dirty="0"/>
              <a:t>, medical records, and social media</a:t>
            </a:r>
          </a:p>
          <a:p>
            <a:pPr marL="285750" indent="-285750">
              <a:buFont typeface="Wingdings" panose="05000000000000000000" pitchFamily="2" charset="2"/>
              <a:buChar char="ü"/>
            </a:pPr>
            <a:r>
              <a:rPr lang="en-US" sz="1600" b="1" dirty="0" smtClean="0">
                <a:solidFill>
                  <a:srgbClr val="D6492A"/>
                </a:solidFill>
              </a:rPr>
              <a:t>Data </a:t>
            </a:r>
            <a:r>
              <a:rPr lang="en-US" sz="1600" b="1" dirty="0">
                <a:solidFill>
                  <a:srgbClr val="D6492A"/>
                </a:solidFill>
              </a:rPr>
              <a:t>cleaning</a:t>
            </a:r>
          </a:p>
          <a:p>
            <a:pPr marL="171450" indent="-171450">
              <a:buClr>
                <a:srgbClr val="000000"/>
              </a:buClr>
              <a:buFont typeface="Arial" panose="020B0604020202020204" pitchFamily="34" charset="0"/>
              <a:buChar char="•"/>
            </a:pPr>
            <a:r>
              <a:rPr lang="en-US" sz="1600" dirty="0">
                <a:solidFill>
                  <a:srgbClr val="000000"/>
                </a:solidFill>
              </a:rPr>
              <a:t>Data cleaning and variable setting</a:t>
            </a:r>
          </a:p>
          <a:p>
            <a:pPr marL="171450" indent="-171450">
              <a:buClr>
                <a:srgbClr val="000000"/>
              </a:buClr>
              <a:buFont typeface="Arial" panose="020B0604020202020204" pitchFamily="34" charset="0"/>
              <a:buChar char="•"/>
            </a:pPr>
            <a:r>
              <a:rPr lang="en-US" sz="1600" dirty="0">
                <a:solidFill>
                  <a:srgbClr val="000000"/>
                </a:solidFill>
              </a:rPr>
              <a:t>Platform (ADD, TCUP)</a:t>
            </a:r>
          </a:p>
          <a:p>
            <a:pPr marL="171450" indent="-171450">
              <a:buClr>
                <a:srgbClr val="000000"/>
              </a:buClr>
              <a:buFont typeface="Arial" panose="020B0604020202020204" pitchFamily="34" charset="0"/>
              <a:buChar char="•"/>
            </a:pPr>
            <a:r>
              <a:rPr lang="en-US" sz="1600" dirty="0">
                <a:solidFill>
                  <a:srgbClr val="000000"/>
                </a:solidFill>
              </a:rPr>
              <a:t>Data Quality checks</a:t>
            </a:r>
          </a:p>
          <a:p>
            <a:pPr marL="285750" indent="-285750">
              <a:buFont typeface="Wingdings" panose="05000000000000000000" pitchFamily="2" charset="2"/>
              <a:buChar char="ü"/>
            </a:pPr>
            <a:r>
              <a:rPr lang="en-US" sz="1600" b="1" dirty="0" smtClean="0">
                <a:solidFill>
                  <a:srgbClr val="D6492A"/>
                </a:solidFill>
              </a:rPr>
              <a:t>Analysis</a:t>
            </a:r>
            <a:endParaRPr lang="en-US" sz="1600" b="1" dirty="0">
              <a:solidFill>
                <a:srgbClr val="D6492A"/>
              </a:solidFill>
            </a:endParaRPr>
          </a:p>
          <a:p>
            <a:pPr marL="171450" indent="-171450">
              <a:buClr>
                <a:srgbClr val="000000"/>
              </a:buClr>
              <a:buFont typeface="Arial" panose="020B0604020202020204" pitchFamily="34" charset="0"/>
              <a:buChar char="•"/>
            </a:pPr>
            <a:r>
              <a:rPr lang="en-IN" sz="1600" dirty="0">
                <a:solidFill>
                  <a:srgbClr val="000000"/>
                </a:solidFill>
              </a:rPr>
              <a:t>Data codebook</a:t>
            </a:r>
          </a:p>
          <a:p>
            <a:pPr marL="171450" indent="-171450">
              <a:buClr>
                <a:srgbClr val="000000"/>
              </a:buClr>
              <a:buFont typeface="Arial" panose="020B0604020202020204" pitchFamily="34" charset="0"/>
              <a:buChar char="•"/>
            </a:pPr>
            <a:r>
              <a:rPr lang="en-IN" sz="1600" dirty="0">
                <a:solidFill>
                  <a:srgbClr val="000000"/>
                </a:solidFill>
              </a:rPr>
              <a:t>Data analysis on SPSS and Epi Info</a:t>
            </a:r>
          </a:p>
          <a:p>
            <a:pPr marL="171450" indent="-171450">
              <a:buClr>
                <a:srgbClr val="000000"/>
              </a:buClr>
              <a:buFont typeface="Arial" panose="020B0604020202020204" pitchFamily="34" charset="0"/>
              <a:buChar char="•"/>
            </a:pPr>
            <a:r>
              <a:rPr lang="en-IN" sz="1600" dirty="0">
                <a:solidFill>
                  <a:srgbClr val="000000"/>
                </a:solidFill>
              </a:rPr>
              <a:t>Data interpretation </a:t>
            </a:r>
            <a:endParaRPr lang="en-US" sz="1600" dirty="0"/>
          </a:p>
        </p:txBody>
      </p:sp>
      <p:sp>
        <p:nvSpPr>
          <p:cNvPr id="9" name="Rectangle 8"/>
          <p:cNvSpPr/>
          <p:nvPr/>
        </p:nvSpPr>
        <p:spPr>
          <a:xfrm>
            <a:off x="5725550" y="886265"/>
            <a:ext cx="6466450" cy="450166"/>
          </a:xfrm>
          <a:prstGeom prst="rect">
            <a:avLst/>
          </a:prstGeom>
          <a:gradFill flip="none" rotWithShape="1">
            <a:gsLst>
              <a:gs pos="0">
                <a:srgbClr val="4E84C4">
                  <a:shade val="30000"/>
                  <a:satMod val="115000"/>
                </a:srgbClr>
              </a:gs>
              <a:gs pos="50000">
                <a:srgbClr val="4E84C4">
                  <a:shade val="67500"/>
                  <a:satMod val="115000"/>
                </a:srgbClr>
              </a:gs>
              <a:gs pos="100000">
                <a:srgbClr val="4E84C4">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Case Studies</a:t>
            </a:r>
            <a:endParaRPr lang="en-US" sz="2000" dirty="0"/>
          </a:p>
        </p:txBody>
      </p:sp>
      <p:sp>
        <p:nvSpPr>
          <p:cNvPr id="10" name="TextBox 9"/>
          <p:cNvSpPr txBox="1"/>
          <p:nvPr/>
        </p:nvSpPr>
        <p:spPr>
          <a:xfrm>
            <a:off x="5725550" y="1342996"/>
            <a:ext cx="6466449" cy="2062103"/>
          </a:xfrm>
          <a:prstGeom prst="rect">
            <a:avLst/>
          </a:prstGeom>
          <a:noFill/>
        </p:spPr>
        <p:txBody>
          <a:bodyPr wrap="square" rtlCol="0">
            <a:spAutoFit/>
          </a:bodyPr>
          <a:lstStyle/>
          <a:p>
            <a:r>
              <a:rPr lang="en-US" sz="1600" b="1" dirty="0">
                <a:solidFill>
                  <a:srgbClr val="0070C0"/>
                </a:solidFill>
              </a:rPr>
              <a:t>End to End Real World Evidence Study ( Cost Effectiveness) for a local affiliate a leading French </a:t>
            </a:r>
            <a:r>
              <a:rPr lang="en-US" sz="1600" b="1" dirty="0" smtClean="0">
                <a:solidFill>
                  <a:srgbClr val="0070C0"/>
                </a:solidFill>
              </a:rPr>
              <a:t>Pharma</a:t>
            </a:r>
          </a:p>
          <a:p>
            <a:pPr marL="171450" indent="-171450">
              <a:buClr>
                <a:srgbClr val="000000"/>
              </a:buClr>
              <a:buFont typeface="Arial" panose="020B0604020202020204" pitchFamily="34" charset="0"/>
              <a:buChar char="•"/>
            </a:pPr>
            <a:r>
              <a:rPr lang="en-US" sz="1600" dirty="0" smtClean="0">
                <a:solidFill>
                  <a:srgbClr val="000000"/>
                </a:solidFill>
              </a:rPr>
              <a:t>End-to-end </a:t>
            </a:r>
            <a:r>
              <a:rPr lang="en-US" sz="1600" dirty="0">
                <a:solidFill>
                  <a:srgbClr val="000000"/>
                </a:solidFill>
              </a:rPr>
              <a:t>study </a:t>
            </a:r>
            <a:r>
              <a:rPr lang="en-US" sz="1600" dirty="0" smtClean="0">
                <a:solidFill>
                  <a:srgbClr val="000000"/>
                </a:solidFill>
              </a:rPr>
              <a:t>design, protocol </a:t>
            </a:r>
            <a:r>
              <a:rPr lang="en-US" sz="1600" dirty="0">
                <a:solidFill>
                  <a:srgbClr val="000000"/>
                </a:solidFill>
              </a:rPr>
              <a:t>&amp; CRF design</a:t>
            </a:r>
          </a:p>
          <a:p>
            <a:pPr marL="171450" indent="-171450">
              <a:buClr>
                <a:srgbClr val="000000"/>
              </a:buClr>
              <a:buFont typeface="Arial" panose="020B0604020202020204" pitchFamily="34" charset="0"/>
              <a:buChar char="•"/>
            </a:pPr>
            <a:r>
              <a:rPr lang="en-US" sz="1600" dirty="0">
                <a:solidFill>
                  <a:srgbClr val="000000"/>
                </a:solidFill>
              </a:rPr>
              <a:t>Data Collection from patient diaries leveraging scanning &amp; indexing (500 patients)</a:t>
            </a:r>
          </a:p>
          <a:p>
            <a:pPr marL="171450" indent="-171450">
              <a:buClr>
                <a:srgbClr val="000000"/>
              </a:buClr>
              <a:buFont typeface="Arial" panose="020B0604020202020204" pitchFamily="34" charset="0"/>
              <a:buChar char="•"/>
            </a:pPr>
            <a:r>
              <a:rPr lang="en-US" sz="1600" dirty="0">
                <a:solidFill>
                  <a:srgbClr val="000000"/>
                </a:solidFill>
              </a:rPr>
              <a:t>Remote Data Entry using </a:t>
            </a:r>
            <a:r>
              <a:rPr lang="en-US" sz="1600" dirty="0" err="1">
                <a:solidFill>
                  <a:srgbClr val="000000"/>
                </a:solidFill>
              </a:rPr>
              <a:t>iDM</a:t>
            </a:r>
            <a:r>
              <a:rPr lang="en-US" sz="1600" dirty="0">
                <a:solidFill>
                  <a:srgbClr val="000000"/>
                </a:solidFill>
              </a:rPr>
              <a:t> platform</a:t>
            </a:r>
          </a:p>
          <a:p>
            <a:pPr marL="171450" indent="-171450">
              <a:buClr>
                <a:srgbClr val="000000"/>
              </a:buClr>
              <a:buFont typeface="Arial" panose="020B0604020202020204" pitchFamily="34" charset="0"/>
              <a:buChar char="•"/>
            </a:pPr>
            <a:r>
              <a:rPr lang="en-US" sz="1600" dirty="0">
                <a:solidFill>
                  <a:srgbClr val="000000"/>
                </a:solidFill>
              </a:rPr>
              <a:t>Data Analysis - Systematic Review and Cost Effectiveness Analysis</a:t>
            </a:r>
          </a:p>
          <a:p>
            <a:pPr marL="171450" indent="-171450">
              <a:buClr>
                <a:srgbClr val="000000"/>
              </a:buClr>
              <a:buFont typeface="Arial" panose="020B0604020202020204" pitchFamily="34" charset="0"/>
              <a:buChar char="•"/>
            </a:pPr>
            <a:r>
              <a:rPr lang="en-US" sz="1600" dirty="0">
                <a:solidFill>
                  <a:srgbClr val="000000"/>
                </a:solidFill>
              </a:rPr>
              <a:t>Data reporting- As comprehensive report and manuscript</a:t>
            </a:r>
          </a:p>
        </p:txBody>
      </p:sp>
      <p:cxnSp>
        <p:nvCxnSpPr>
          <p:cNvPr id="16" name="Straight Connector 15"/>
          <p:cNvCxnSpPr/>
          <p:nvPr/>
        </p:nvCxnSpPr>
        <p:spPr>
          <a:xfrm>
            <a:off x="5514536" y="886265"/>
            <a:ext cx="0" cy="409369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4811151"/>
            <a:ext cx="557080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55214" y="3389224"/>
            <a:ext cx="6466449" cy="1815882"/>
          </a:xfrm>
          <a:prstGeom prst="rect">
            <a:avLst/>
          </a:prstGeom>
          <a:noFill/>
        </p:spPr>
        <p:txBody>
          <a:bodyPr wrap="square" rtlCol="0">
            <a:spAutoFit/>
          </a:bodyPr>
          <a:lstStyle/>
          <a:p>
            <a:r>
              <a:rPr lang="en-US" sz="1600" b="1" dirty="0">
                <a:solidFill>
                  <a:srgbClr val="0070C0"/>
                </a:solidFill>
              </a:rPr>
              <a:t>Systematic Reviews for a leading Global Switzerland based Pharma</a:t>
            </a:r>
          </a:p>
          <a:p>
            <a:pPr marL="171450" indent="-171450">
              <a:buClr>
                <a:srgbClr val="000000"/>
              </a:buClr>
              <a:buFont typeface="Arial" panose="020B0604020202020204" pitchFamily="34" charset="0"/>
              <a:buChar char="•"/>
            </a:pPr>
            <a:r>
              <a:rPr lang="en-US" sz="1600" dirty="0">
                <a:solidFill>
                  <a:srgbClr val="000000"/>
                </a:solidFill>
              </a:rPr>
              <a:t>Develop systematic reviews in accordance with guidelines laid down by reimbursement agencies like NICE, CADTH, and SMC</a:t>
            </a:r>
          </a:p>
          <a:p>
            <a:pPr marL="171450" indent="-171450">
              <a:buClr>
                <a:srgbClr val="000000"/>
              </a:buClr>
              <a:buFont typeface="Arial" panose="020B0604020202020204" pitchFamily="34" charset="0"/>
              <a:buChar char="•"/>
            </a:pPr>
            <a:r>
              <a:rPr lang="en-US" sz="1600" dirty="0">
                <a:solidFill>
                  <a:srgbClr val="000000"/>
                </a:solidFill>
              </a:rPr>
              <a:t>Systematic literature search in key biomedical databases like EMBASE, Cochrane, and </a:t>
            </a:r>
            <a:r>
              <a:rPr lang="en-US" sz="1600" dirty="0" err="1">
                <a:solidFill>
                  <a:srgbClr val="000000"/>
                </a:solidFill>
              </a:rPr>
              <a:t>Pubmed</a:t>
            </a:r>
            <a:endParaRPr lang="en-US" sz="1600" dirty="0">
              <a:solidFill>
                <a:srgbClr val="000000"/>
              </a:solidFill>
            </a:endParaRPr>
          </a:p>
          <a:p>
            <a:pPr marL="171450" indent="-171450">
              <a:buClr>
                <a:srgbClr val="000000"/>
              </a:buClr>
              <a:buFont typeface="Arial" panose="020B0604020202020204" pitchFamily="34" charset="0"/>
              <a:buChar char="•"/>
            </a:pPr>
            <a:r>
              <a:rPr lang="en-US" sz="1600" dirty="0">
                <a:solidFill>
                  <a:srgbClr val="000000"/>
                </a:solidFill>
              </a:rPr>
              <a:t>Critically appraisal of peer reviewed published articles</a:t>
            </a:r>
          </a:p>
          <a:p>
            <a:pPr marL="171450" indent="-171450">
              <a:buClr>
                <a:srgbClr val="000000"/>
              </a:buClr>
              <a:buFont typeface="Arial" panose="020B0604020202020204" pitchFamily="34" charset="0"/>
              <a:buChar char="•"/>
            </a:pPr>
            <a:r>
              <a:rPr lang="en-US" sz="1600" dirty="0">
                <a:solidFill>
                  <a:srgbClr val="000000"/>
                </a:solidFill>
              </a:rPr>
              <a:t>Conduct meta-analysis</a:t>
            </a:r>
          </a:p>
        </p:txBody>
      </p:sp>
      <p:sp>
        <p:nvSpPr>
          <p:cNvPr id="25" name="TextBox 24"/>
          <p:cNvSpPr txBox="1"/>
          <p:nvPr/>
        </p:nvSpPr>
        <p:spPr>
          <a:xfrm>
            <a:off x="5725550" y="5176971"/>
            <a:ext cx="6396113" cy="1815882"/>
          </a:xfrm>
          <a:prstGeom prst="rect">
            <a:avLst/>
          </a:prstGeom>
          <a:noFill/>
        </p:spPr>
        <p:txBody>
          <a:bodyPr wrap="square" rtlCol="0">
            <a:spAutoFit/>
          </a:bodyPr>
          <a:lstStyle/>
          <a:p>
            <a:r>
              <a:rPr lang="en-US" sz="1600" b="1" dirty="0">
                <a:solidFill>
                  <a:srgbClr val="0070C0"/>
                </a:solidFill>
              </a:rPr>
              <a:t>Literature Review for a leading UK based Global Pharma</a:t>
            </a:r>
          </a:p>
          <a:p>
            <a:pPr marL="171450" indent="-171450">
              <a:buClr>
                <a:srgbClr val="000000"/>
              </a:buClr>
              <a:buFont typeface="Arial" panose="020B0604020202020204" pitchFamily="34" charset="0"/>
              <a:buChar char="•"/>
            </a:pPr>
            <a:r>
              <a:rPr lang="en-US" sz="1600" dirty="0">
                <a:solidFill>
                  <a:srgbClr val="000000"/>
                </a:solidFill>
              </a:rPr>
              <a:t>Conduct targeted review of literature with predefined question and to prepare concise report </a:t>
            </a:r>
          </a:p>
          <a:p>
            <a:pPr marL="171450" indent="-171450">
              <a:buClr>
                <a:srgbClr val="000000"/>
              </a:buClr>
              <a:buFont typeface="Arial" panose="020B0604020202020204" pitchFamily="34" charset="0"/>
              <a:buChar char="•"/>
            </a:pPr>
            <a:r>
              <a:rPr lang="en-US" sz="1600" dirty="0">
                <a:solidFill>
                  <a:srgbClr val="000000"/>
                </a:solidFill>
              </a:rPr>
              <a:t>Design and run searches in database, screening articles, data extraction and reporting results </a:t>
            </a:r>
          </a:p>
          <a:p>
            <a:pPr marL="171450" indent="-171450">
              <a:buClr>
                <a:srgbClr val="000000"/>
              </a:buClr>
              <a:buFont typeface="Arial" panose="020B0604020202020204" pitchFamily="34" charset="0"/>
              <a:buChar char="•"/>
            </a:pPr>
            <a:r>
              <a:rPr lang="en-US" sz="1600" dirty="0">
                <a:solidFill>
                  <a:srgbClr val="000000"/>
                </a:solidFill>
              </a:rPr>
              <a:t>Study and TA: Observational studies, Adverse maternal outcomes associated with neurological </a:t>
            </a:r>
            <a:r>
              <a:rPr lang="en-US" sz="1600" dirty="0" smtClean="0">
                <a:solidFill>
                  <a:srgbClr val="000000"/>
                </a:solidFill>
              </a:rPr>
              <a:t>disorders</a:t>
            </a:r>
            <a:endParaRPr lang="en-US" sz="1600" dirty="0">
              <a:solidFill>
                <a:srgbClr val="000000"/>
              </a:solidFill>
            </a:endParaRPr>
          </a:p>
        </p:txBody>
      </p:sp>
      <p:sp>
        <p:nvSpPr>
          <p:cNvPr id="27" name="Rectangle 34"/>
          <p:cNvSpPr>
            <a:spLocks noChangeArrowheads="1"/>
          </p:cNvSpPr>
          <p:nvPr/>
        </p:nvSpPr>
        <p:spPr bwMode="auto">
          <a:xfrm>
            <a:off x="0" y="6374823"/>
            <a:ext cx="3618848" cy="483177"/>
          </a:xfrm>
          <a:prstGeom prst="rect">
            <a:avLst/>
          </a:prstGeom>
          <a:solidFill>
            <a:schemeClr val="accent4">
              <a:lumMod val="60000"/>
              <a:lumOff val="40000"/>
            </a:schemeClr>
          </a:solidFill>
          <a:ln>
            <a:solidFill>
              <a:schemeClr val="bg1"/>
            </a:solidFill>
            <a:headEnd/>
            <a:tailEn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bIns="45720" anchor="ctr">
            <a:noAutofit/>
          </a:bodyPr>
          <a:lstStyle/>
          <a:p>
            <a:pPr algn="ctr" fontAlgn="base">
              <a:buClr>
                <a:srgbClr val="4E84C4"/>
              </a:buClr>
              <a:defRPr/>
            </a:pPr>
            <a:r>
              <a:rPr lang="en-US" sz="1500" b="1" dirty="0">
                <a:solidFill>
                  <a:schemeClr val="tx1"/>
                </a:solidFill>
                <a:latin typeface="Calibri" panose="020F0502020204030204" pitchFamily="34" charset="0"/>
              </a:rPr>
              <a:t>Pricing, Reimbursement &amp; Market Access</a:t>
            </a:r>
          </a:p>
        </p:txBody>
      </p:sp>
      <p:sp>
        <p:nvSpPr>
          <p:cNvPr id="28" name="Rectangle 16"/>
          <p:cNvSpPr>
            <a:spLocks noChangeArrowheads="1"/>
          </p:cNvSpPr>
          <p:nvPr/>
        </p:nvSpPr>
        <p:spPr bwMode="auto">
          <a:xfrm>
            <a:off x="0" y="5716904"/>
            <a:ext cx="3618848" cy="483177"/>
          </a:xfrm>
          <a:prstGeom prst="rect">
            <a:avLst/>
          </a:prstGeom>
          <a:solidFill>
            <a:schemeClr val="accent4">
              <a:lumMod val="60000"/>
              <a:lumOff val="40000"/>
            </a:schemeClr>
          </a:solidFill>
          <a:ln>
            <a:solidFill>
              <a:schemeClr val="bg1"/>
            </a:solidFill>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bIns="45720" anchor="ctr">
            <a:noAutofit/>
          </a:bodyPr>
          <a:lstStyle/>
          <a:p>
            <a:pPr algn="ctr">
              <a:buClr>
                <a:srgbClr val="4E84C4"/>
              </a:buClr>
            </a:pPr>
            <a:r>
              <a:rPr lang="en-US" sz="1500" b="1" dirty="0">
                <a:solidFill>
                  <a:schemeClr val="tx1"/>
                </a:solidFill>
                <a:latin typeface="Calibri" panose="020F0502020204030204" pitchFamily="34" charset="0"/>
                <a:cs typeface="Calibri" panose="020F0502020204030204" pitchFamily="34" charset="0"/>
              </a:rPr>
              <a:t>Health Economics &amp; Outcome Research (HEOR)</a:t>
            </a:r>
          </a:p>
        </p:txBody>
      </p:sp>
      <p:sp>
        <p:nvSpPr>
          <p:cNvPr id="29" name="Rectangle 28"/>
          <p:cNvSpPr/>
          <p:nvPr/>
        </p:nvSpPr>
        <p:spPr>
          <a:xfrm>
            <a:off x="-9380" y="5058985"/>
            <a:ext cx="3618848" cy="483177"/>
          </a:xfrm>
          <a:prstGeom prst="rect">
            <a:avLst/>
          </a:prstGeom>
          <a:solidFill>
            <a:schemeClr val="accent4">
              <a:lumMod val="50000"/>
            </a:schemeClr>
          </a:solidFill>
          <a:ln>
            <a:solidFill>
              <a:schemeClr val="bg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bIns="45720" anchor="ctr">
            <a:noAutofit/>
          </a:bodyPr>
          <a:lstStyle/>
          <a:p>
            <a:pPr algn="ctr">
              <a:buClr>
                <a:srgbClr val="4E84C4"/>
              </a:buClr>
            </a:pPr>
            <a:r>
              <a:rPr lang="en-US" sz="1500" b="1" dirty="0" smtClean="0">
                <a:solidFill>
                  <a:schemeClr val="bg1"/>
                </a:solidFill>
                <a:latin typeface="Calibri" panose="020F0502020204030204" pitchFamily="34" charset="0"/>
              </a:rPr>
              <a:t>Also available</a:t>
            </a:r>
            <a:endParaRPr lang="en-US" sz="15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045981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4944297" y="1813589"/>
            <a:ext cx="2286591" cy="2584592"/>
            <a:chOff x="3518036" y="1790701"/>
            <a:chExt cx="2285996" cy="2584592"/>
          </a:xfrm>
        </p:grpSpPr>
        <p:sp>
          <p:nvSpPr>
            <p:cNvPr id="133" name="Freeform 132"/>
            <p:cNvSpPr/>
            <p:nvPr/>
          </p:nvSpPr>
          <p:spPr>
            <a:xfrm>
              <a:off x="3649205" y="1790701"/>
              <a:ext cx="1014871" cy="627037"/>
            </a:xfrm>
            <a:custGeom>
              <a:avLst/>
              <a:gdLst>
                <a:gd name="connsiteX0" fmla="*/ 1014871 w 1014871"/>
                <a:gd name="connsiteY0" fmla="*/ 0 h 627037"/>
                <a:gd name="connsiteX1" fmla="*/ 1014871 w 1014871"/>
                <a:gd name="connsiteY1" fmla="*/ 289373 h 627037"/>
                <a:gd name="connsiteX2" fmla="*/ 900305 w 1014871"/>
                <a:gd name="connsiteY2" fmla="*/ 295158 h 627037"/>
                <a:gd name="connsiteX3" fmla="*/ 210398 w 1014871"/>
                <a:gd name="connsiteY3" fmla="*/ 623344 h 627037"/>
                <a:gd name="connsiteX4" fmla="*/ 207042 w 1014871"/>
                <a:gd name="connsiteY4" fmla="*/ 627037 h 627037"/>
                <a:gd name="connsiteX5" fmla="*/ 0 w 1014871"/>
                <a:gd name="connsiteY5" fmla="*/ 419122 h 627037"/>
                <a:gd name="connsiteX6" fmla="*/ 1014871 w 1014871"/>
                <a:gd name="connsiteY6" fmla="*/ 0 h 6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871" h="627037">
                  <a:moveTo>
                    <a:pt x="1014871" y="0"/>
                  </a:moveTo>
                  <a:lnTo>
                    <a:pt x="1014871" y="289373"/>
                  </a:lnTo>
                  <a:lnTo>
                    <a:pt x="900305" y="295158"/>
                  </a:lnTo>
                  <a:cubicBezTo>
                    <a:pt x="631899" y="322416"/>
                    <a:pt x="391005" y="442736"/>
                    <a:pt x="210398" y="623344"/>
                  </a:cubicBezTo>
                  <a:lnTo>
                    <a:pt x="207042" y="627037"/>
                  </a:lnTo>
                  <a:lnTo>
                    <a:pt x="0" y="419122"/>
                  </a:lnTo>
                  <a:cubicBezTo>
                    <a:pt x="269553" y="150702"/>
                    <a:pt x="634466" y="0"/>
                    <a:pt x="1014871" y="0"/>
                  </a:cubicBezTo>
                  <a:close/>
                </a:path>
              </a:pathLst>
            </a:custGeom>
            <a:gradFill>
              <a:gsLst>
                <a:gs pos="94000">
                  <a:srgbClr val="4EB461"/>
                </a:gs>
                <a:gs pos="32000">
                  <a:srgbClr val="7DED8B"/>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134" name="Pie 133"/>
            <p:cNvSpPr/>
            <p:nvPr/>
          </p:nvSpPr>
          <p:spPr>
            <a:xfrm>
              <a:off x="3518036" y="2089297"/>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14" name="Group 13"/>
          <p:cNvGrpSpPr/>
          <p:nvPr/>
        </p:nvGrpSpPr>
        <p:grpSpPr>
          <a:xfrm>
            <a:off x="4944297" y="1813593"/>
            <a:ext cx="2286591" cy="2584591"/>
            <a:chOff x="3518036" y="1790702"/>
            <a:chExt cx="2285996" cy="2584591"/>
          </a:xfrm>
        </p:grpSpPr>
        <p:sp>
          <p:nvSpPr>
            <p:cNvPr id="15" name="Freeform 14"/>
            <p:cNvSpPr/>
            <p:nvPr/>
          </p:nvSpPr>
          <p:spPr>
            <a:xfrm>
              <a:off x="4665334" y="1790702"/>
              <a:ext cx="1014729" cy="625811"/>
            </a:xfrm>
            <a:custGeom>
              <a:avLst/>
              <a:gdLst>
                <a:gd name="connsiteX0" fmla="*/ 317 w 1014729"/>
                <a:gd name="connsiteY0" fmla="*/ 0 h 625811"/>
                <a:gd name="connsiteX1" fmla="*/ 1014729 w 1014729"/>
                <a:gd name="connsiteY1" fmla="*/ 420233 h 625811"/>
                <a:gd name="connsiteX2" fmla="*/ 809566 w 1014729"/>
                <a:gd name="connsiteY2" fmla="*/ 625811 h 625811"/>
                <a:gd name="connsiteX3" fmla="*/ 807323 w 1014729"/>
                <a:gd name="connsiteY3" fmla="*/ 623343 h 625811"/>
                <a:gd name="connsiteX4" fmla="*/ 796 w 1014729"/>
                <a:gd name="connsiteY4" fmla="*/ 289268 h 625811"/>
                <a:gd name="connsiteX5" fmla="*/ 0 w 1014729"/>
                <a:gd name="connsiteY5" fmla="*/ 289308 h 625811"/>
                <a:gd name="connsiteX6" fmla="*/ 317 w 1014729"/>
                <a:gd name="connsiteY6" fmla="*/ 0 h 62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729" h="625811">
                  <a:moveTo>
                    <a:pt x="317" y="0"/>
                  </a:moveTo>
                  <a:cubicBezTo>
                    <a:pt x="380722" y="417"/>
                    <a:pt x="745470" y="151518"/>
                    <a:pt x="1014729" y="420233"/>
                  </a:cubicBezTo>
                  <a:lnTo>
                    <a:pt x="809566" y="625811"/>
                  </a:lnTo>
                  <a:lnTo>
                    <a:pt x="807323" y="623343"/>
                  </a:lnTo>
                  <a:cubicBezTo>
                    <a:pt x="600915" y="416934"/>
                    <a:pt x="315765" y="289268"/>
                    <a:pt x="796" y="289268"/>
                  </a:cubicBezTo>
                  <a:lnTo>
                    <a:pt x="0" y="289308"/>
                  </a:lnTo>
                  <a:lnTo>
                    <a:pt x="317" y="0"/>
                  </a:lnTo>
                  <a:close/>
                </a:path>
              </a:pathLst>
            </a:custGeom>
            <a:gradFill flip="none" rotWithShape="1">
              <a:gsLst>
                <a:gs pos="86000">
                  <a:srgbClr val="E1A757"/>
                </a:gs>
                <a:gs pos="32000">
                  <a:srgbClr val="EFD379"/>
                </a:gs>
              </a:gsLst>
              <a:lin ang="81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16" name="Pie 15"/>
            <p:cNvSpPr/>
            <p:nvPr/>
          </p:nvSpPr>
          <p:spPr>
            <a:xfrm rot="2696528">
              <a:off x="3518036" y="2089297"/>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17" name="Group 16"/>
          <p:cNvGrpSpPr/>
          <p:nvPr/>
        </p:nvGrpSpPr>
        <p:grpSpPr>
          <a:xfrm>
            <a:off x="4944295" y="2112186"/>
            <a:ext cx="2584987" cy="2285996"/>
            <a:chOff x="3518035" y="2089298"/>
            <a:chExt cx="2584314" cy="2285996"/>
          </a:xfrm>
        </p:grpSpPr>
        <p:sp>
          <p:nvSpPr>
            <p:cNvPr id="18" name="Freeform 17"/>
            <p:cNvSpPr/>
            <p:nvPr/>
          </p:nvSpPr>
          <p:spPr>
            <a:xfrm>
              <a:off x="5477307" y="2214106"/>
              <a:ext cx="625042" cy="1014871"/>
            </a:xfrm>
            <a:custGeom>
              <a:avLst/>
              <a:gdLst>
                <a:gd name="connsiteX0" fmla="*/ 205920 w 625042"/>
                <a:gd name="connsiteY0" fmla="*/ 0 h 1014871"/>
                <a:gd name="connsiteX1" fmla="*/ 625042 w 625042"/>
                <a:gd name="connsiteY1" fmla="*/ 1014871 h 1014871"/>
                <a:gd name="connsiteX2" fmla="*/ 329000 w 625042"/>
                <a:gd name="connsiteY2" fmla="*/ 1014871 h 1014871"/>
                <a:gd name="connsiteX3" fmla="*/ 329424 w 625042"/>
                <a:gd name="connsiteY3" fmla="*/ 1006466 h 1014871"/>
                <a:gd name="connsiteX4" fmla="*/ 68966 w 625042"/>
                <a:gd name="connsiteY4" fmla="*/ 280937 h 1014871"/>
                <a:gd name="connsiteX5" fmla="*/ 0 w 625042"/>
                <a:gd name="connsiteY5" fmla="*/ 205056 h 1014871"/>
                <a:gd name="connsiteX6" fmla="*/ 205920 w 625042"/>
                <a:gd name="connsiteY6" fmla="*/ 0 h 10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042" h="1014871">
                  <a:moveTo>
                    <a:pt x="205920" y="0"/>
                  </a:moveTo>
                  <a:cubicBezTo>
                    <a:pt x="474340" y="269553"/>
                    <a:pt x="625042" y="634466"/>
                    <a:pt x="625042" y="1014871"/>
                  </a:cubicBezTo>
                  <a:lnTo>
                    <a:pt x="329000" y="1014871"/>
                  </a:lnTo>
                  <a:lnTo>
                    <a:pt x="329424" y="1006466"/>
                  </a:lnTo>
                  <a:cubicBezTo>
                    <a:pt x="329424" y="730869"/>
                    <a:pt x="231680" y="478101"/>
                    <a:pt x="68966" y="280937"/>
                  </a:cubicBezTo>
                  <a:lnTo>
                    <a:pt x="0" y="205056"/>
                  </a:lnTo>
                  <a:lnTo>
                    <a:pt x="205920" y="0"/>
                  </a:lnTo>
                  <a:close/>
                </a:path>
              </a:pathLst>
            </a:custGeom>
            <a:gradFill flip="none" rotWithShape="1">
              <a:gsLst>
                <a:gs pos="94000">
                  <a:srgbClr val="CC6858"/>
                </a:gs>
                <a:gs pos="32000">
                  <a:srgbClr val="E98278"/>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19" name="Pie 18"/>
            <p:cNvSpPr/>
            <p:nvPr/>
          </p:nvSpPr>
          <p:spPr>
            <a:xfrm rot="5400000">
              <a:off x="3518035" y="2089298"/>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0" name="Group 19"/>
          <p:cNvGrpSpPr/>
          <p:nvPr/>
        </p:nvGrpSpPr>
        <p:grpSpPr>
          <a:xfrm>
            <a:off x="4944295" y="2112186"/>
            <a:ext cx="2584983" cy="2285996"/>
            <a:chOff x="3518035" y="2089298"/>
            <a:chExt cx="2584310" cy="2285996"/>
          </a:xfrm>
        </p:grpSpPr>
        <p:sp>
          <p:nvSpPr>
            <p:cNvPr id="21" name="Freeform 20"/>
            <p:cNvSpPr/>
            <p:nvPr/>
          </p:nvSpPr>
          <p:spPr>
            <a:xfrm>
              <a:off x="5466506" y="3232294"/>
              <a:ext cx="635839" cy="1014509"/>
            </a:xfrm>
            <a:custGeom>
              <a:avLst/>
              <a:gdLst>
                <a:gd name="connsiteX0" fmla="*/ 339634 w 635839"/>
                <a:gd name="connsiteY0" fmla="*/ 0 h 1014509"/>
                <a:gd name="connsiteX1" fmla="*/ 635839 w 635839"/>
                <a:gd name="connsiteY1" fmla="*/ 860 h 1014509"/>
                <a:gd name="connsiteX2" fmla="*/ 213771 w 635839"/>
                <a:gd name="connsiteY2" fmla="*/ 1014509 h 1014509"/>
                <a:gd name="connsiteX3" fmla="*/ 0 w 635839"/>
                <a:gd name="connsiteY3" fmla="*/ 800396 h 1014509"/>
                <a:gd name="connsiteX4" fmla="*/ 6151 w 635839"/>
                <a:gd name="connsiteY4" fmla="*/ 794805 h 1014509"/>
                <a:gd name="connsiteX5" fmla="*/ 334337 w 635839"/>
                <a:gd name="connsiteY5" fmla="*/ 104898 h 1014509"/>
                <a:gd name="connsiteX6" fmla="*/ 339634 w 635839"/>
                <a:gd name="connsiteY6" fmla="*/ 0 h 101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839" h="1014509">
                  <a:moveTo>
                    <a:pt x="339634" y="0"/>
                  </a:moveTo>
                  <a:lnTo>
                    <a:pt x="635839" y="860"/>
                  </a:lnTo>
                  <a:cubicBezTo>
                    <a:pt x="634734" y="381263"/>
                    <a:pt x="482972" y="745737"/>
                    <a:pt x="213771" y="1014509"/>
                  </a:cubicBezTo>
                  <a:lnTo>
                    <a:pt x="0" y="800396"/>
                  </a:lnTo>
                  <a:lnTo>
                    <a:pt x="6151" y="794805"/>
                  </a:lnTo>
                  <a:cubicBezTo>
                    <a:pt x="186759" y="614198"/>
                    <a:pt x="307079" y="373304"/>
                    <a:pt x="334337" y="104898"/>
                  </a:cubicBezTo>
                  <a:lnTo>
                    <a:pt x="339634" y="0"/>
                  </a:lnTo>
                  <a:close/>
                </a:path>
              </a:pathLst>
            </a:custGeom>
            <a:gradFill>
              <a:gsLst>
                <a:gs pos="67000">
                  <a:srgbClr val="E897AA"/>
                </a:gs>
                <a:gs pos="32000">
                  <a:srgbClr val="A75E6A"/>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22" name="Pie 21"/>
            <p:cNvSpPr/>
            <p:nvPr/>
          </p:nvSpPr>
          <p:spPr>
            <a:xfrm rot="8102746">
              <a:off x="3518035" y="2089298"/>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3" name="Group 22"/>
          <p:cNvGrpSpPr/>
          <p:nvPr/>
        </p:nvGrpSpPr>
        <p:grpSpPr>
          <a:xfrm>
            <a:off x="4944296" y="2112186"/>
            <a:ext cx="2286591" cy="2577953"/>
            <a:chOff x="3518035" y="2089298"/>
            <a:chExt cx="2285996" cy="2577953"/>
          </a:xfrm>
        </p:grpSpPr>
        <p:sp>
          <p:nvSpPr>
            <p:cNvPr id="24" name="Freeform 23"/>
            <p:cNvSpPr/>
            <p:nvPr/>
          </p:nvSpPr>
          <p:spPr>
            <a:xfrm>
              <a:off x="4664314" y="4033527"/>
              <a:ext cx="1014846" cy="633724"/>
            </a:xfrm>
            <a:custGeom>
              <a:avLst/>
              <a:gdLst>
                <a:gd name="connsiteX0" fmla="*/ 801269 w 1014846"/>
                <a:gd name="connsiteY0" fmla="*/ 0 h 633724"/>
                <a:gd name="connsiteX1" fmla="*/ 1014846 w 1014846"/>
                <a:gd name="connsiteY1" fmla="*/ 214388 h 633724"/>
                <a:gd name="connsiteX2" fmla="*/ 64 w 1014846"/>
                <a:gd name="connsiteY2" fmla="*/ 633724 h 633724"/>
                <a:gd name="connsiteX3" fmla="*/ 0 w 1014846"/>
                <a:gd name="connsiteY3" fmla="*/ 327555 h 633724"/>
                <a:gd name="connsiteX4" fmla="*/ 1815 w 1014846"/>
                <a:gd name="connsiteY4" fmla="*/ 327646 h 633724"/>
                <a:gd name="connsiteX5" fmla="*/ 727344 w 1014846"/>
                <a:gd name="connsiteY5" fmla="*/ 67188 h 633724"/>
                <a:gd name="connsiteX6" fmla="*/ 801269 w 1014846"/>
                <a:gd name="connsiteY6" fmla="*/ 0 h 63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846" h="633724">
                  <a:moveTo>
                    <a:pt x="801269" y="0"/>
                  </a:moveTo>
                  <a:lnTo>
                    <a:pt x="1014846" y="214388"/>
                  </a:lnTo>
                  <a:cubicBezTo>
                    <a:pt x="745350" y="482865"/>
                    <a:pt x="380469" y="633644"/>
                    <a:pt x="64" y="633724"/>
                  </a:cubicBezTo>
                  <a:lnTo>
                    <a:pt x="0" y="327555"/>
                  </a:lnTo>
                  <a:lnTo>
                    <a:pt x="1815" y="327646"/>
                  </a:lnTo>
                  <a:cubicBezTo>
                    <a:pt x="277413" y="327646"/>
                    <a:pt x="530181" y="229902"/>
                    <a:pt x="727344" y="67188"/>
                  </a:cubicBezTo>
                  <a:lnTo>
                    <a:pt x="801269" y="0"/>
                  </a:lnTo>
                  <a:close/>
                </a:path>
              </a:pathLst>
            </a:custGeom>
            <a:gradFill flip="none" rotWithShape="1">
              <a:gsLst>
                <a:gs pos="94000">
                  <a:srgbClr val="884E9D"/>
                </a:gs>
                <a:gs pos="32000">
                  <a:srgbClr val="CB8BDD"/>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25" name="Pie 24"/>
            <p:cNvSpPr/>
            <p:nvPr/>
          </p:nvSpPr>
          <p:spPr>
            <a:xfrm rot="10799274">
              <a:off x="3518035" y="2089298"/>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6" name="Group 25"/>
          <p:cNvGrpSpPr/>
          <p:nvPr/>
        </p:nvGrpSpPr>
        <p:grpSpPr>
          <a:xfrm>
            <a:off x="4944297" y="2112188"/>
            <a:ext cx="2286591" cy="2577949"/>
            <a:chOff x="3518036" y="2089297"/>
            <a:chExt cx="2285996" cy="2577949"/>
          </a:xfrm>
        </p:grpSpPr>
        <p:sp>
          <p:nvSpPr>
            <p:cNvPr id="27" name="Freeform 26"/>
            <p:cNvSpPr/>
            <p:nvPr/>
          </p:nvSpPr>
          <p:spPr>
            <a:xfrm>
              <a:off x="3646249" y="4029513"/>
              <a:ext cx="1014540" cy="637733"/>
            </a:xfrm>
            <a:custGeom>
              <a:avLst/>
              <a:gdLst>
                <a:gd name="connsiteX0" fmla="*/ 216009 w 1014540"/>
                <a:gd name="connsiteY0" fmla="*/ 0 h 637733"/>
                <a:gd name="connsiteX1" fmla="*/ 294351 w 1014540"/>
                <a:gd name="connsiteY1" fmla="*/ 71203 h 637733"/>
                <a:gd name="connsiteX2" fmla="*/ 903260 w 1014540"/>
                <a:gd name="connsiteY2" fmla="*/ 325772 h 637733"/>
                <a:gd name="connsiteX3" fmla="*/ 1014540 w 1014540"/>
                <a:gd name="connsiteY3" fmla="*/ 331392 h 637733"/>
                <a:gd name="connsiteX4" fmla="*/ 1013650 w 1014540"/>
                <a:gd name="connsiteY4" fmla="*/ 637733 h 637733"/>
                <a:gd name="connsiteX5" fmla="*/ 0 w 1014540"/>
                <a:gd name="connsiteY5" fmla="*/ 215665 h 637733"/>
                <a:gd name="connsiteX6" fmla="*/ 216009 w 1014540"/>
                <a:gd name="connsiteY6" fmla="*/ 0 h 63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540" h="637733">
                  <a:moveTo>
                    <a:pt x="216009" y="0"/>
                  </a:moveTo>
                  <a:lnTo>
                    <a:pt x="294351" y="71203"/>
                  </a:lnTo>
                  <a:cubicBezTo>
                    <a:pt x="463348" y="210672"/>
                    <a:pt x="673198" y="302408"/>
                    <a:pt x="903260" y="325772"/>
                  </a:cubicBezTo>
                  <a:lnTo>
                    <a:pt x="1014540" y="331392"/>
                  </a:lnTo>
                  <a:lnTo>
                    <a:pt x="1013650" y="637733"/>
                  </a:lnTo>
                  <a:cubicBezTo>
                    <a:pt x="633246" y="636628"/>
                    <a:pt x="268772" y="484866"/>
                    <a:pt x="0" y="215665"/>
                  </a:cubicBezTo>
                  <a:lnTo>
                    <a:pt x="216009" y="0"/>
                  </a:lnTo>
                  <a:close/>
                </a:path>
              </a:pathLst>
            </a:custGeom>
            <a:gradFill>
              <a:gsLst>
                <a:gs pos="100000">
                  <a:srgbClr val="343839"/>
                </a:gs>
                <a:gs pos="24000">
                  <a:srgbClr val="758181"/>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28" name="Pie 27"/>
            <p:cNvSpPr/>
            <p:nvPr/>
          </p:nvSpPr>
          <p:spPr>
            <a:xfrm rot="13502746">
              <a:off x="3518036" y="2089297"/>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9" name="Group 28"/>
          <p:cNvGrpSpPr/>
          <p:nvPr/>
        </p:nvGrpSpPr>
        <p:grpSpPr>
          <a:xfrm>
            <a:off x="4651980" y="2100309"/>
            <a:ext cx="2578904" cy="2285996"/>
            <a:chOff x="3225797" y="2089296"/>
            <a:chExt cx="2578232" cy="2285996"/>
          </a:xfrm>
        </p:grpSpPr>
        <p:sp>
          <p:nvSpPr>
            <p:cNvPr id="30" name="Freeform 29"/>
            <p:cNvSpPr/>
            <p:nvPr/>
          </p:nvSpPr>
          <p:spPr>
            <a:xfrm>
              <a:off x="3225797" y="3228975"/>
              <a:ext cx="635362" cy="1014871"/>
            </a:xfrm>
            <a:custGeom>
              <a:avLst/>
              <a:gdLst>
                <a:gd name="connsiteX0" fmla="*/ 0 w 635362"/>
                <a:gd name="connsiteY0" fmla="*/ 0 h 1014871"/>
                <a:gd name="connsiteX1" fmla="*/ 300154 w 635362"/>
                <a:gd name="connsiteY1" fmla="*/ 0 h 1014871"/>
                <a:gd name="connsiteX2" fmla="*/ 305619 w 635362"/>
                <a:gd name="connsiteY2" fmla="*/ 108217 h 1014871"/>
                <a:gd name="connsiteX3" fmla="*/ 633805 w 635362"/>
                <a:gd name="connsiteY3" fmla="*/ 798124 h 1014871"/>
                <a:gd name="connsiteX4" fmla="*/ 635362 w 635362"/>
                <a:gd name="connsiteY4" fmla="*/ 799539 h 1014871"/>
                <a:gd name="connsiteX5" fmla="*/ 419122 w 635362"/>
                <a:gd name="connsiteY5" fmla="*/ 1014871 h 1014871"/>
                <a:gd name="connsiteX6" fmla="*/ 0 w 635362"/>
                <a:gd name="connsiteY6" fmla="*/ 0 h 10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62" h="1014871">
                  <a:moveTo>
                    <a:pt x="0" y="0"/>
                  </a:moveTo>
                  <a:lnTo>
                    <a:pt x="300154" y="0"/>
                  </a:lnTo>
                  <a:lnTo>
                    <a:pt x="305619" y="108217"/>
                  </a:lnTo>
                  <a:cubicBezTo>
                    <a:pt x="332877" y="376623"/>
                    <a:pt x="453197" y="617517"/>
                    <a:pt x="633805" y="798124"/>
                  </a:cubicBezTo>
                  <a:lnTo>
                    <a:pt x="635362" y="799539"/>
                  </a:lnTo>
                  <a:lnTo>
                    <a:pt x="419122" y="1014871"/>
                  </a:lnTo>
                  <a:cubicBezTo>
                    <a:pt x="150702" y="745318"/>
                    <a:pt x="0" y="380405"/>
                    <a:pt x="0" y="0"/>
                  </a:cubicBezTo>
                  <a:close/>
                </a:path>
              </a:pathLst>
            </a:custGeom>
            <a:gradFill>
              <a:gsLst>
                <a:gs pos="94000">
                  <a:srgbClr val="40648F"/>
                </a:gs>
                <a:gs pos="32000">
                  <a:srgbClr val="7BA9D3"/>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31" name="Pie 30"/>
            <p:cNvSpPr/>
            <p:nvPr/>
          </p:nvSpPr>
          <p:spPr>
            <a:xfrm rot="16200000">
              <a:off x="3518033" y="2089296"/>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32" name="Group 31"/>
          <p:cNvGrpSpPr/>
          <p:nvPr/>
        </p:nvGrpSpPr>
        <p:grpSpPr>
          <a:xfrm>
            <a:off x="4651688" y="2112184"/>
            <a:ext cx="2578954" cy="2285996"/>
            <a:chOff x="3225504" y="2089296"/>
            <a:chExt cx="2578282" cy="2285996"/>
          </a:xfrm>
        </p:grpSpPr>
        <p:sp>
          <p:nvSpPr>
            <p:cNvPr id="33" name="Freeform 32"/>
            <p:cNvSpPr/>
            <p:nvPr/>
          </p:nvSpPr>
          <p:spPr>
            <a:xfrm>
              <a:off x="3225504" y="2209767"/>
              <a:ext cx="630636" cy="1014354"/>
            </a:xfrm>
            <a:custGeom>
              <a:avLst/>
              <a:gdLst>
                <a:gd name="connsiteX0" fmla="*/ 423446 w 630636"/>
                <a:gd name="connsiteY0" fmla="*/ 0 h 1014354"/>
                <a:gd name="connsiteX1" fmla="*/ 630636 w 630636"/>
                <a:gd name="connsiteY1" fmla="*/ 208086 h 1014354"/>
                <a:gd name="connsiteX2" fmla="*/ 560481 w 630636"/>
                <a:gd name="connsiteY2" fmla="*/ 285275 h 1014354"/>
                <a:gd name="connsiteX3" fmla="*/ 300023 w 630636"/>
                <a:gd name="connsiteY3" fmla="*/ 1010804 h 1014354"/>
                <a:gd name="connsiteX4" fmla="*/ 300202 w 630636"/>
                <a:gd name="connsiteY4" fmla="*/ 1014354 h 1014354"/>
                <a:gd name="connsiteX5" fmla="*/ 0 w 630636"/>
                <a:gd name="connsiteY5" fmla="*/ 1013074 h 1014354"/>
                <a:gd name="connsiteX6" fmla="*/ 423446 w 630636"/>
                <a:gd name="connsiteY6" fmla="*/ 0 h 101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36" h="1014354">
                  <a:moveTo>
                    <a:pt x="423446" y="0"/>
                  </a:moveTo>
                  <a:lnTo>
                    <a:pt x="630636" y="208086"/>
                  </a:lnTo>
                  <a:lnTo>
                    <a:pt x="560481" y="285275"/>
                  </a:lnTo>
                  <a:cubicBezTo>
                    <a:pt x="397768" y="482439"/>
                    <a:pt x="300023" y="735207"/>
                    <a:pt x="300023" y="1010804"/>
                  </a:cubicBezTo>
                  <a:lnTo>
                    <a:pt x="300202" y="1014354"/>
                  </a:lnTo>
                  <a:lnTo>
                    <a:pt x="0" y="1013074"/>
                  </a:lnTo>
                  <a:cubicBezTo>
                    <a:pt x="1622" y="632672"/>
                    <a:pt x="153879" y="268405"/>
                    <a:pt x="423446" y="0"/>
                  </a:cubicBezTo>
                  <a:close/>
                </a:path>
              </a:pathLst>
            </a:custGeom>
            <a:gradFill>
              <a:gsLst>
                <a:gs pos="67000">
                  <a:srgbClr val="529DB0"/>
                </a:gs>
                <a:gs pos="32000">
                  <a:srgbClr val="7CC8E2"/>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34" name="Pie 33"/>
            <p:cNvSpPr/>
            <p:nvPr/>
          </p:nvSpPr>
          <p:spPr>
            <a:xfrm rot="18907422">
              <a:off x="3517790" y="2089296"/>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cxnSp>
        <p:nvCxnSpPr>
          <p:cNvPr id="35" name="Straight Connector 34"/>
          <p:cNvCxnSpPr/>
          <p:nvPr/>
        </p:nvCxnSpPr>
        <p:spPr>
          <a:xfrm>
            <a:off x="6441880" y="3258891"/>
            <a:ext cx="2191003" cy="0"/>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342796" y="3502734"/>
            <a:ext cx="1251255" cy="1257493"/>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081899" y="3625720"/>
            <a:ext cx="7146" cy="1509712"/>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759962" y="3520948"/>
            <a:ext cx="1057550" cy="1054893"/>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978708" y="3249483"/>
            <a:ext cx="1719712" cy="2380"/>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869528" y="2037426"/>
            <a:ext cx="943222" cy="931070"/>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084283" y="1556416"/>
            <a:ext cx="9527" cy="1314451"/>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364389" y="1920271"/>
            <a:ext cx="1044212" cy="1082041"/>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5518724" y="1597424"/>
            <a:ext cx="1145390" cy="177032"/>
          </a:xfrm>
          <a:custGeom>
            <a:avLst/>
            <a:gdLst>
              <a:gd name="connsiteX0" fmla="*/ 565002 w 1145092"/>
              <a:gd name="connsiteY0" fmla="*/ 0 h 177032"/>
              <a:gd name="connsiteX1" fmla="*/ 1057968 w 1145092"/>
              <a:gd name="connsiteY1" fmla="*/ 74530 h 177032"/>
              <a:gd name="connsiteX2" fmla="*/ 1145092 w 1145092"/>
              <a:gd name="connsiteY2" fmla="*/ 106417 h 177032"/>
              <a:gd name="connsiteX3" fmla="*/ 1115877 w 1145092"/>
              <a:gd name="connsiteY3" fmla="*/ 177032 h 177032"/>
              <a:gd name="connsiteX4" fmla="*/ 1027058 w 1145092"/>
              <a:gd name="connsiteY4" fmla="*/ 144524 h 177032"/>
              <a:gd name="connsiteX5" fmla="*/ 555885 w 1145092"/>
              <a:gd name="connsiteY5" fmla="*/ 73289 h 177032"/>
              <a:gd name="connsiteX6" fmla="*/ 84712 w 1145092"/>
              <a:gd name="connsiteY6" fmla="*/ 144524 h 177032"/>
              <a:gd name="connsiteX7" fmla="*/ 26635 w 1145092"/>
              <a:gd name="connsiteY7" fmla="*/ 165780 h 177032"/>
              <a:gd name="connsiteX8" fmla="*/ 0 w 1145092"/>
              <a:gd name="connsiteY8" fmla="*/ 100895 h 177032"/>
              <a:gd name="connsiteX9" fmla="*/ 72036 w 1145092"/>
              <a:gd name="connsiteY9" fmla="*/ 74530 h 177032"/>
              <a:gd name="connsiteX10" fmla="*/ 565002 w 1145092"/>
              <a:gd name="connsiteY10" fmla="*/ 0 h 17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5092" h="177032">
                <a:moveTo>
                  <a:pt x="565002" y="0"/>
                </a:moveTo>
                <a:cubicBezTo>
                  <a:pt x="736669" y="0"/>
                  <a:pt x="902241" y="26093"/>
                  <a:pt x="1057968" y="74530"/>
                </a:cubicBezTo>
                <a:lnTo>
                  <a:pt x="1145092" y="106417"/>
                </a:lnTo>
                <a:lnTo>
                  <a:pt x="1115877" y="177032"/>
                </a:lnTo>
                <a:lnTo>
                  <a:pt x="1027058" y="144524"/>
                </a:lnTo>
                <a:cubicBezTo>
                  <a:pt x="878215" y="98229"/>
                  <a:pt x="719962" y="73289"/>
                  <a:pt x="555885" y="73289"/>
                </a:cubicBezTo>
                <a:cubicBezTo>
                  <a:pt x="391808" y="73289"/>
                  <a:pt x="233556" y="98229"/>
                  <a:pt x="84712" y="144524"/>
                </a:cubicBezTo>
                <a:lnTo>
                  <a:pt x="26635" y="165780"/>
                </a:lnTo>
                <a:lnTo>
                  <a:pt x="0" y="100895"/>
                </a:lnTo>
                <a:lnTo>
                  <a:pt x="72036" y="74530"/>
                </a:lnTo>
                <a:cubicBezTo>
                  <a:pt x="227764" y="26093"/>
                  <a:pt x="393336" y="0"/>
                  <a:pt x="565002" y="0"/>
                </a:cubicBez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4" name="Freeform 43"/>
          <p:cNvSpPr/>
          <p:nvPr/>
        </p:nvSpPr>
        <p:spPr>
          <a:xfrm>
            <a:off x="4580483" y="1740999"/>
            <a:ext cx="856695" cy="842979"/>
          </a:xfrm>
          <a:custGeom>
            <a:avLst/>
            <a:gdLst>
              <a:gd name="connsiteX0" fmla="*/ 830124 w 856472"/>
              <a:gd name="connsiteY0" fmla="*/ 0 h 842979"/>
              <a:gd name="connsiteX1" fmla="*/ 856472 w 856472"/>
              <a:gd name="connsiteY1" fmla="*/ 64187 h 842979"/>
              <a:gd name="connsiteX2" fmla="*/ 738630 w 856472"/>
              <a:gd name="connsiteY2" fmla="*/ 120955 h 842979"/>
              <a:gd name="connsiteX3" fmla="*/ 100650 w 856472"/>
              <a:gd name="connsiteY3" fmla="*/ 758935 h 842979"/>
              <a:gd name="connsiteX4" fmla="*/ 60164 w 856472"/>
              <a:gd name="connsiteY4" fmla="*/ 842979 h 842979"/>
              <a:gd name="connsiteX5" fmla="*/ 0 w 856472"/>
              <a:gd name="connsiteY5" fmla="*/ 818088 h 842979"/>
              <a:gd name="connsiteX6" fmla="*/ 45324 w 856472"/>
              <a:gd name="connsiteY6" fmla="*/ 724001 h 842979"/>
              <a:gd name="connsiteX7" fmla="*/ 712813 w 856472"/>
              <a:gd name="connsiteY7" fmla="*/ 56512 h 842979"/>
              <a:gd name="connsiteX8" fmla="*/ 830124 w 856472"/>
              <a:gd name="connsiteY8" fmla="*/ 0 h 8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472" h="842979">
                <a:moveTo>
                  <a:pt x="830124" y="0"/>
                </a:moveTo>
                <a:lnTo>
                  <a:pt x="856472" y="64187"/>
                </a:lnTo>
                <a:lnTo>
                  <a:pt x="738630" y="120955"/>
                </a:lnTo>
                <a:cubicBezTo>
                  <a:pt x="469220" y="267307"/>
                  <a:pt x="247002" y="489525"/>
                  <a:pt x="100650" y="758935"/>
                </a:cubicBezTo>
                <a:lnTo>
                  <a:pt x="60164" y="842979"/>
                </a:lnTo>
                <a:lnTo>
                  <a:pt x="0" y="818088"/>
                </a:lnTo>
                <a:lnTo>
                  <a:pt x="45324" y="724001"/>
                </a:lnTo>
                <a:cubicBezTo>
                  <a:pt x="198446" y="442130"/>
                  <a:pt x="430942" y="209634"/>
                  <a:pt x="712813" y="56512"/>
                </a:cubicBezTo>
                <a:lnTo>
                  <a:pt x="830124"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5" name="Freeform 44"/>
          <p:cNvSpPr/>
          <p:nvPr/>
        </p:nvSpPr>
        <p:spPr>
          <a:xfrm>
            <a:off x="6755929" y="1733911"/>
            <a:ext cx="852192" cy="856167"/>
          </a:xfrm>
          <a:custGeom>
            <a:avLst/>
            <a:gdLst>
              <a:gd name="connsiteX0" fmla="*/ 29552 w 851970"/>
              <a:gd name="connsiteY0" fmla="*/ 0 h 856167"/>
              <a:gd name="connsiteX1" fmla="*/ 132373 w 851970"/>
              <a:gd name="connsiteY1" fmla="*/ 49532 h 856167"/>
              <a:gd name="connsiteX2" fmla="*/ 799862 w 851970"/>
              <a:gd name="connsiteY2" fmla="*/ 717021 h 856167"/>
              <a:gd name="connsiteX3" fmla="*/ 851970 w 851970"/>
              <a:gd name="connsiteY3" fmla="*/ 825189 h 856167"/>
              <a:gd name="connsiteX4" fmla="*/ 776504 w 851970"/>
              <a:gd name="connsiteY4" fmla="*/ 856167 h 856167"/>
              <a:gd name="connsiteX5" fmla="*/ 726302 w 851970"/>
              <a:gd name="connsiteY5" fmla="*/ 751955 h 856167"/>
              <a:gd name="connsiteX6" fmla="*/ 88322 w 851970"/>
              <a:gd name="connsiteY6" fmla="*/ 113975 h 856167"/>
              <a:gd name="connsiteX7" fmla="*/ 0 w 851970"/>
              <a:gd name="connsiteY7" fmla="*/ 71428 h 856167"/>
              <a:gd name="connsiteX8" fmla="*/ 29552 w 851970"/>
              <a:gd name="connsiteY8" fmla="*/ 0 h 85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970" h="856167">
                <a:moveTo>
                  <a:pt x="29552" y="0"/>
                </a:moveTo>
                <a:lnTo>
                  <a:pt x="132373" y="49532"/>
                </a:lnTo>
                <a:cubicBezTo>
                  <a:pt x="414245" y="202654"/>
                  <a:pt x="646741" y="435150"/>
                  <a:pt x="799862" y="717021"/>
                </a:cubicBezTo>
                <a:lnTo>
                  <a:pt x="851970" y="825189"/>
                </a:lnTo>
                <a:lnTo>
                  <a:pt x="776504" y="856167"/>
                </a:lnTo>
                <a:lnTo>
                  <a:pt x="726302" y="751955"/>
                </a:lnTo>
                <a:cubicBezTo>
                  <a:pt x="579950" y="482545"/>
                  <a:pt x="357733" y="260327"/>
                  <a:pt x="88322" y="113975"/>
                </a:cubicBezTo>
                <a:lnTo>
                  <a:pt x="0" y="71428"/>
                </a:lnTo>
                <a:lnTo>
                  <a:pt x="29552"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6" name="Freeform 45"/>
          <p:cNvSpPr/>
          <p:nvPr/>
        </p:nvSpPr>
        <p:spPr>
          <a:xfrm>
            <a:off x="4425685" y="2665995"/>
            <a:ext cx="169589" cy="1164438"/>
          </a:xfrm>
          <a:custGeom>
            <a:avLst/>
            <a:gdLst>
              <a:gd name="connsiteX0" fmla="*/ 109747 w 169545"/>
              <a:gd name="connsiteY0" fmla="*/ 0 h 1164438"/>
              <a:gd name="connsiteX1" fmla="*/ 169545 w 169545"/>
              <a:gd name="connsiteY1" fmla="*/ 24741 h 1164438"/>
              <a:gd name="connsiteX2" fmla="*/ 135407 w 169545"/>
              <a:gd name="connsiteY2" fmla="*/ 118014 h 1164438"/>
              <a:gd name="connsiteX3" fmla="*/ 64172 w 169545"/>
              <a:gd name="connsiteY3" fmla="*/ 589187 h 1164438"/>
              <a:gd name="connsiteX4" fmla="*/ 135407 w 169545"/>
              <a:gd name="connsiteY4" fmla="*/ 1060360 h 1164438"/>
              <a:gd name="connsiteX5" fmla="*/ 164506 w 169545"/>
              <a:gd name="connsiteY5" fmla="*/ 1139866 h 1164438"/>
              <a:gd name="connsiteX6" fmla="*/ 104646 w 169545"/>
              <a:gd name="connsiteY6" fmla="*/ 1164438 h 1164438"/>
              <a:gd name="connsiteX7" fmla="*/ 74530 w 169545"/>
              <a:gd name="connsiteY7" fmla="*/ 1082153 h 1164438"/>
              <a:gd name="connsiteX8" fmla="*/ 0 w 169545"/>
              <a:gd name="connsiteY8" fmla="*/ 589187 h 1164438"/>
              <a:gd name="connsiteX9" fmla="*/ 74530 w 169545"/>
              <a:gd name="connsiteY9" fmla="*/ 96221 h 1164438"/>
              <a:gd name="connsiteX10" fmla="*/ 109747 w 169545"/>
              <a:gd name="connsiteY10" fmla="*/ 0 h 116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545" h="1164438">
                <a:moveTo>
                  <a:pt x="109747" y="0"/>
                </a:moveTo>
                <a:lnTo>
                  <a:pt x="169545" y="24741"/>
                </a:lnTo>
                <a:lnTo>
                  <a:pt x="135407" y="118014"/>
                </a:lnTo>
                <a:cubicBezTo>
                  <a:pt x="89112" y="266858"/>
                  <a:pt x="64172" y="425110"/>
                  <a:pt x="64172" y="589187"/>
                </a:cubicBezTo>
                <a:cubicBezTo>
                  <a:pt x="64172" y="753264"/>
                  <a:pt x="89112" y="911516"/>
                  <a:pt x="135407" y="1060360"/>
                </a:cubicBezTo>
                <a:lnTo>
                  <a:pt x="164506" y="1139866"/>
                </a:lnTo>
                <a:lnTo>
                  <a:pt x="104646" y="1164438"/>
                </a:lnTo>
                <a:lnTo>
                  <a:pt x="74530" y="1082153"/>
                </a:lnTo>
                <a:cubicBezTo>
                  <a:pt x="26093" y="926426"/>
                  <a:pt x="0" y="760854"/>
                  <a:pt x="0" y="589187"/>
                </a:cubicBezTo>
                <a:cubicBezTo>
                  <a:pt x="0" y="417521"/>
                  <a:pt x="26093" y="251949"/>
                  <a:pt x="74530" y="96221"/>
                </a:cubicBezTo>
                <a:lnTo>
                  <a:pt x="109747"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7" name="Freeform 46"/>
          <p:cNvSpPr/>
          <p:nvPr/>
        </p:nvSpPr>
        <p:spPr>
          <a:xfrm>
            <a:off x="7561925" y="2680662"/>
            <a:ext cx="180139" cy="1143751"/>
          </a:xfrm>
          <a:custGeom>
            <a:avLst/>
            <a:gdLst>
              <a:gd name="connsiteX0" fmla="*/ 75713 w 180092"/>
              <a:gd name="connsiteY0" fmla="*/ 0 h 1143751"/>
              <a:gd name="connsiteX1" fmla="*/ 105562 w 180092"/>
              <a:gd name="connsiteY1" fmla="*/ 81556 h 1143751"/>
              <a:gd name="connsiteX2" fmla="*/ 180092 w 180092"/>
              <a:gd name="connsiteY2" fmla="*/ 574522 h 1143751"/>
              <a:gd name="connsiteX3" fmla="*/ 105562 w 180092"/>
              <a:gd name="connsiteY3" fmla="*/ 1067488 h 1143751"/>
              <a:gd name="connsiteX4" fmla="*/ 77650 w 180092"/>
              <a:gd name="connsiteY4" fmla="*/ 1143751 h 1143751"/>
              <a:gd name="connsiteX5" fmla="*/ 2016 w 180092"/>
              <a:gd name="connsiteY5" fmla="*/ 1112459 h 1143751"/>
              <a:gd name="connsiteX6" fmla="*/ 26451 w 180092"/>
              <a:gd name="connsiteY6" fmla="*/ 1045695 h 1143751"/>
              <a:gd name="connsiteX7" fmla="*/ 97686 w 180092"/>
              <a:gd name="connsiteY7" fmla="*/ 574522 h 1143751"/>
              <a:gd name="connsiteX8" fmla="*/ 26451 w 180092"/>
              <a:gd name="connsiteY8" fmla="*/ 103349 h 1143751"/>
              <a:gd name="connsiteX9" fmla="*/ 0 w 180092"/>
              <a:gd name="connsiteY9" fmla="*/ 31079 h 1143751"/>
              <a:gd name="connsiteX10" fmla="*/ 75713 w 180092"/>
              <a:gd name="connsiteY10" fmla="*/ 0 h 114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92" h="1143751">
                <a:moveTo>
                  <a:pt x="75713" y="0"/>
                </a:moveTo>
                <a:lnTo>
                  <a:pt x="105562" y="81556"/>
                </a:lnTo>
                <a:cubicBezTo>
                  <a:pt x="153999" y="237284"/>
                  <a:pt x="180092" y="402856"/>
                  <a:pt x="180092" y="574522"/>
                </a:cubicBezTo>
                <a:cubicBezTo>
                  <a:pt x="180092" y="746189"/>
                  <a:pt x="153999" y="911761"/>
                  <a:pt x="105562" y="1067488"/>
                </a:cubicBezTo>
                <a:lnTo>
                  <a:pt x="77650" y="1143751"/>
                </a:lnTo>
                <a:lnTo>
                  <a:pt x="2016" y="1112459"/>
                </a:lnTo>
                <a:lnTo>
                  <a:pt x="26451" y="1045695"/>
                </a:lnTo>
                <a:cubicBezTo>
                  <a:pt x="72747" y="896851"/>
                  <a:pt x="97686" y="738599"/>
                  <a:pt x="97686" y="574522"/>
                </a:cubicBezTo>
                <a:cubicBezTo>
                  <a:pt x="97686" y="410445"/>
                  <a:pt x="72747" y="252193"/>
                  <a:pt x="26451" y="103349"/>
                </a:cubicBezTo>
                <a:lnTo>
                  <a:pt x="0" y="31079"/>
                </a:lnTo>
                <a:lnTo>
                  <a:pt x="75713"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8" name="Freeform 47"/>
          <p:cNvSpPr/>
          <p:nvPr/>
        </p:nvSpPr>
        <p:spPr>
          <a:xfrm>
            <a:off x="6746548" y="3900942"/>
            <a:ext cx="849949" cy="859285"/>
          </a:xfrm>
          <a:custGeom>
            <a:avLst/>
            <a:gdLst>
              <a:gd name="connsiteX0" fmla="*/ 774361 w 849728"/>
              <a:gd name="connsiteY0" fmla="*/ 0 h 859285"/>
              <a:gd name="connsiteX1" fmla="*/ 849728 w 849728"/>
              <a:gd name="connsiteY1" fmla="*/ 31182 h 859285"/>
              <a:gd name="connsiteX2" fmla="*/ 795173 w 849728"/>
              <a:gd name="connsiteY2" fmla="*/ 144430 h 859285"/>
              <a:gd name="connsiteX3" fmla="*/ 127684 w 849728"/>
              <a:gd name="connsiteY3" fmla="*/ 811919 h 859285"/>
              <a:gd name="connsiteX4" fmla="*/ 29359 w 849728"/>
              <a:gd name="connsiteY4" fmla="*/ 859285 h 859285"/>
              <a:gd name="connsiteX5" fmla="*/ 0 w 849728"/>
              <a:gd name="connsiteY5" fmla="*/ 787765 h 859285"/>
              <a:gd name="connsiteX6" fmla="*/ 83633 w 849728"/>
              <a:gd name="connsiteY6" fmla="*/ 747476 h 859285"/>
              <a:gd name="connsiteX7" fmla="*/ 721613 w 849728"/>
              <a:gd name="connsiteY7" fmla="*/ 109496 h 859285"/>
              <a:gd name="connsiteX8" fmla="*/ 774361 w 849728"/>
              <a:gd name="connsiteY8" fmla="*/ 0 h 85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728" h="859285">
                <a:moveTo>
                  <a:pt x="774361" y="0"/>
                </a:moveTo>
                <a:lnTo>
                  <a:pt x="849728" y="31182"/>
                </a:lnTo>
                <a:lnTo>
                  <a:pt x="795173" y="144430"/>
                </a:lnTo>
                <a:cubicBezTo>
                  <a:pt x="642052" y="426302"/>
                  <a:pt x="409556" y="658798"/>
                  <a:pt x="127684" y="811919"/>
                </a:cubicBezTo>
                <a:lnTo>
                  <a:pt x="29359" y="859285"/>
                </a:lnTo>
                <a:lnTo>
                  <a:pt x="0" y="787765"/>
                </a:lnTo>
                <a:lnTo>
                  <a:pt x="83633" y="747476"/>
                </a:lnTo>
                <a:cubicBezTo>
                  <a:pt x="353044" y="601124"/>
                  <a:pt x="575261" y="378907"/>
                  <a:pt x="721613" y="109496"/>
                </a:cubicBezTo>
                <a:lnTo>
                  <a:pt x="774361"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9" name="Freeform 48"/>
          <p:cNvSpPr/>
          <p:nvPr/>
        </p:nvSpPr>
        <p:spPr>
          <a:xfrm>
            <a:off x="4574036" y="3913175"/>
            <a:ext cx="850515" cy="850033"/>
          </a:xfrm>
          <a:custGeom>
            <a:avLst/>
            <a:gdLst>
              <a:gd name="connsiteX0" fmla="*/ 60242 w 850294"/>
              <a:gd name="connsiteY0" fmla="*/ 0 h 850033"/>
              <a:gd name="connsiteX1" fmla="*/ 107096 w 850294"/>
              <a:gd name="connsiteY1" fmla="*/ 97263 h 850033"/>
              <a:gd name="connsiteX2" fmla="*/ 745076 w 850294"/>
              <a:gd name="connsiteY2" fmla="*/ 735243 h 850033"/>
              <a:gd name="connsiteX3" fmla="*/ 850294 w 850294"/>
              <a:gd name="connsiteY3" fmla="*/ 785930 h 850033"/>
              <a:gd name="connsiteX4" fmla="*/ 823773 w 850294"/>
              <a:gd name="connsiteY4" fmla="*/ 850033 h 850033"/>
              <a:gd name="connsiteX5" fmla="*/ 719259 w 850294"/>
              <a:gd name="connsiteY5" fmla="*/ 799686 h 850033"/>
              <a:gd name="connsiteX6" fmla="*/ 51770 w 850294"/>
              <a:gd name="connsiteY6" fmla="*/ 132197 h 850033"/>
              <a:gd name="connsiteX7" fmla="*/ 0 w 850294"/>
              <a:gd name="connsiteY7" fmla="*/ 24729 h 850033"/>
              <a:gd name="connsiteX8" fmla="*/ 60242 w 850294"/>
              <a:gd name="connsiteY8" fmla="*/ 0 h 85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94" h="850033">
                <a:moveTo>
                  <a:pt x="60242" y="0"/>
                </a:moveTo>
                <a:lnTo>
                  <a:pt x="107096" y="97263"/>
                </a:lnTo>
                <a:cubicBezTo>
                  <a:pt x="253448" y="366674"/>
                  <a:pt x="475666" y="588891"/>
                  <a:pt x="745076" y="735243"/>
                </a:cubicBezTo>
                <a:lnTo>
                  <a:pt x="850294" y="785930"/>
                </a:lnTo>
                <a:lnTo>
                  <a:pt x="823773" y="850033"/>
                </a:lnTo>
                <a:lnTo>
                  <a:pt x="719259" y="799686"/>
                </a:lnTo>
                <a:cubicBezTo>
                  <a:pt x="437388" y="646565"/>
                  <a:pt x="204892" y="414069"/>
                  <a:pt x="51770" y="132197"/>
                </a:cubicBezTo>
                <a:lnTo>
                  <a:pt x="0" y="24729"/>
                </a:lnTo>
                <a:lnTo>
                  <a:pt x="60242"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50" name="Freeform 49"/>
          <p:cNvSpPr/>
          <p:nvPr/>
        </p:nvSpPr>
        <p:spPr>
          <a:xfrm>
            <a:off x="5505398" y="4734122"/>
            <a:ext cx="1163400" cy="178818"/>
          </a:xfrm>
          <a:custGeom>
            <a:avLst/>
            <a:gdLst>
              <a:gd name="connsiteX0" fmla="*/ 1134081 w 1163097"/>
              <a:gd name="connsiteY0" fmla="*/ 0 h 178818"/>
              <a:gd name="connsiteX1" fmla="*/ 1163097 w 1163097"/>
              <a:gd name="connsiteY1" fmla="*/ 70688 h 178818"/>
              <a:gd name="connsiteX2" fmla="*/ 1071292 w 1163097"/>
              <a:gd name="connsiteY2" fmla="*/ 104288 h 178818"/>
              <a:gd name="connsiteX3" fmla="*/ 578326 w 1163097"/>
              <a:gd name="connsiteY3" fmla="*/ 178818 h 178818"/>
              <a:gd name="connsiteX4" fmla="*/ 85360 w 1163097"/>
              <a:gd name="connsiteY4" fmla="*/ 104288 h 178818"/>
              <a:gd name="connsiteX5" fmla="*/ 0 w 1163097"/>
              <a:gd name="connsiteY5" fmla="*/ 73046 h 178818"/>
              <a:gd name="connsiteX6" fmla="*/ 26817 w 1163097"/>
              <a:gd name="connsiteY6" fmla="*/ 8228 h 178818"/>
              <a:gd name="connsiteX7" fmla="*/ 98036 w 1163097"/>
              <a:gd name="connsiteY7" fmla="*/ 34294 h 178818"/>
              <a:gd name="connsiteX8" fmla="*/ 569209 w 1163097"/>
              <a:gd name="connsiteY8" fmla="*/ 105529 h 178818"/>
              <a:gd name="connsiteX9" fmla="*/ 1040382 w 1163097"/>
              <a:gd name="connsiteY9" fmla="*/ 34294 h 178818"/>
              <a:gd name="connsiteX10" fmla="*/ 1134081 w 1163097"/>
              <a:gd name="connsiteY10" fmla="*/ 0 h 17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3097" h="178818">
                <a:moveTo>
                  <a:pt x="1134081" y="0"/>
                </a:moveTo>
                <a:lnTo>
                  <a:pt x="1163097" y="70688"/>
                </a:lnTo>
                <a:lnTo>
                  <a:pt x="1071292" y="104288"/>
                </a:lnTo>
                <a:cubicBezTo>
                  <a:pt x="915565" y="152725"/>
                  <a:pt x="749993" y="178818"/>
                  <a:pt x="578326" y="178818"/>
                </a:cubicBezTo>
                <a:cubicBezTo>
                  <a:pt x="406660" y="178818"/>
                  <a:pt x="241088" y="152725"/>
                  <a:pt x="85360" y="104288"/>
                </a:cubicBezTo>
                <a:lnTo>
                  <a:pt x="0" y="73046"/>
                </a:lnTo>
                <a:lnTo>
                  <a:pt x="26817" y="8228"/>
                </a:lnTo>
                <a:lnTo>
                  <a:pt x="98036" y="34294"/>
                </a:lnTo>
                <a:cubicBezTo>
                  <a:pt x="246880" y="80590"/>
                  <a:pt x="405132" y="105529"/>
                  <a:pt x="569209" y="105529"/>
                </a:cubicBezTo>
                <a:cubicBezTo>
                  <a:pt x="733286" y="105529"/>
                  <a:pt x="891539" y="80590"/>
                  <a:pt x="1040382" y="34294"/>
                </a:cubicBezTo>
                <a:lnTo>
                  <a:pt x="1134081"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3544" y="2794550"/>
            <a:ext cx="359721" cy="359627"/>
          </a:xfrm>
          <a:prstGeom prst="rect">
            <a:avLst/>
          </a:prstGeom>
        </p:spPr>
      </p:pic>
      <p:pic>
        <p:nvPicPr>
          <p:cNvPr id="52" name="Picture 5" descr="1325588586_Gnome-Dialog-Information-64.png"/>
          <p:cNvPicPr>
            <a:picLocks noChangeAspect="1"/>
          </p:cNvPicPr>
          <p:nvPr/>
        </p:nvPicPr>
        <p:blipFill>
          <a:blip r:embed="rId3"/>
          <a:srcRect/>
          <a:stretch>
            <a:fillRect/>
          </a:stretch>
        </p:blipFill>
        <p:spPr bwMode="auto">
          <a:xfrm>
            <a:off x="5550181" y="3794108"/>
            <a:ext cx="457319" cy="457200"/>
          </a:xfrm>
          <a:prstGeom prst="rect">
            <a:avLst/>
          </a:prstGeom>
          <a:noFill/>
          <a:ln w="9525">
            <a:noFill/>
            <a:miter lim="800000"/>
            <a:headEnd/>
            <a:tailEnd/>
          </a:ln>
        </p:spPr>
      </p:pic>
      <p:pic>
        <p:nvPicPr>
          <p:cNvPr id="53" name="Picture 14" descr="1324878981_Gnome-Preferences-Other-64.png"/>
          <p:cNvPicPr>
            <a:picLocks noChangeAspect="1"/>
          </p:cNvPicPr>
          <p:nvPr/>
        </p:nvPicPr>
        <p:blipFill>
          <a:blip r:embed="rId4"/>
          <a:srcRect/>
          <a:stretch>
            <a:fillRect/>
          </a:stretch>
        </p:blipFill>
        <p:spPr bwMode="auto">
          <a:xfrm>
            <a:off x="6200464" y="3800836"/>
            <a:ext cx="373434" cy="373337"/>
          </a:xfrm>
          <a:prstGeom prst="rect">
            <a:avLst/>
          </a:prstGeom>
          <a:noFill/>
          <a:ln w="9525">
            <a:noFill/>
            <a:miter lim="800000"/>
            <a:headEnd/>
            <a:tailEnd/>
          </a:ln>
        </p:spPr>
      </p:pic>
      <p:pic>
        <p:nvPicPr>
          <p:cNvPr id="54" name="Picture 16" descr="1324883781_23.png"/>
          <p:cNvPicPr>
            <a:picLocks noChangeAspect="1"/>
          </p:cNvPicPr>
          <p:nvPr/>
        </p:nvPicPr>
        <p:blipFill>
          <a:blip r:embed="rId5"/>
          <a:srcRect/>
          <a:stretch>
            <a:fillRect/>
          </a:stretch>
        </p:blipFill>
        <p:spPr bwMode="auto">
          <a:xfrm>
            <a:off x="6249456" y="2312150"/>
            <a:ext cx="341646" cy="341557"/>
          </a:xfrm>
          <a:prstGeom prst="rect">
            <a:avLst/>
          </a:prstGeom>
          <a:noFill/>
          <a:ln w="9525">
            <a:noFill/>
            <a:miter lim="800000"/>
            <a:headEnd/>
            <a:tailEnd/>
          </a:ln>
        </p:spPr>
      </p:pic>
      <p:pic>
        <p:nvPicPr>
          <p:cNvPr id="55" name="Picture 22" descr="community.png"/>
          <p:cNvPicPr>
            <a:picLocks noChangeAspect="1"/>
          </p:cNvPicPr>
          <p:nvPr/>
        </p:nvPicPr>
        <p:blipFill>
          <a:blip r:embed="rId6"/>
          <a:srcRect/>
          <a:stretch>
            <a:fillRect/>
          </a:stretch>
        </p:blipFill>
        <p:spPr bwMode="auto">
          <a:xfrm>
            <a:off x="5135099" y="2810195"/>
            <a:ext cx="385975" cy="313914"/>
          </a:xfrm>
          <a:prstGeom prst="rect">
            <a:avLst/>
          </a:prstGeom>
          <a:noFill/>
          <a:ln w="9525">
            <a:noFill/>
            <a:miter lim="800000"/>
            <a:headEnd/>
            <a:tailEnd/>
          </a:ln>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9500" y="2306647"/>
            <a:ext cx="408000" cy="407894"/>
          </a:xfrm>
          <a:prstGeom prst="rect">
            <a:avLst/>
          </a:prstGeom>
        </p:spPr>
      </p:pic>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90845" y="3395245"/>
            <a:ext cx="340086" cy="339997"/>
          </a:xfrm>
          <a:prstGeom prst="rect">
            <a:avLst/>
          </a:prstGeom>
        </p:spPr>
      </p:pic>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3658" y="3355077"/>
            <a:ext cx="339306" cy="339218"/>
          </a:xfrm>
          <a:prstGeom prst="rect">
            <a:avLst/>
          </a:prstGeom>
        </p:spPr>
      </p:pic>
      <p:sp>
        <p:nvSpPr>
          <p:cNvPr id="60" name="Oval 59"/>
          <p:cNvSpPr/>
          <p:nvPr/>
        </p:nvSpPr>
        <p:spPr>
          <a:xfrm>
            <a:off x="5625376" y="2772043"/>
            <a:ext cx="952748" cy="952500"/>
          </a:xfrm>
          <a:prstGeom prst="ellipse">
            <a:avLst/>
          </a:prstGeom>
          <a:solidFill>
            <a:srgbClr val="F5F5F5"/>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grpSp>
        <p:nvGrpSpPr>
          <p:cNvPr id="73" name="Group 72"/>
          <p:cNvGrpSpPr/>
          <p:nvPr/>
        </p:nvGrpSpPr>
        <p:grpSpPr>
          <a:xfrm>
            <a:off x="807493" y="1146394"/>
            <a:ext cx="4792007" cy="4354784"/>
            <a:chOff x="30040" y="1184262"/>
            <a:chExt cx="4071816" cy="3751681"/>
          </a:xfrm>
        </p:grpSpPr>
        <p:sp>
          <p:nvSpPr>
            <p:cNvPr id="74" name="TextBox 73"/>
            <p:cNvSpPr txBox="1"/>
            <p:nvPr/>
          </p:nvSpPr>
          <p:spPr>
            <a:xfrm>
              <a:off x="544414" y="4379124"/>
              <a:ext cx="3115952" cy="556819"/>
            </a:xfrm>
            <a:prstGeom prst="rect">
              <a:avLst/>
            </a:prstGeom>
            <a:noFill/>
          </p:spPr>
          <p:txBody>
            <a:bodyPr wrap="square" rtlCol="0">
              <a:spAutoFit/>
            </a:bodyPr>
            <a:lstStyle/>
            <a:p>
              <a:pPr defTabSz="914377"/>
              <a:r>
                <a:rPr lang="en-US" b="1" dirty="0" smtClean="0">
                  <a:solidFill>
                    <a:prstClr val="black"/>
                  </a:solidFill>
                  <a:cs typeface="Arial" panose="020B0604020202020204" pitchFamily="34" charset="0"/>
                </a:rPr>
                <a:t>Tenured Partnership</a:t>
              </a:r>
              <a:endParaRPr lang="en-US" b="1" dirty="0">
                <a:solidFill>
                  <a:prstClr val="black"/>
                </a:solidFill>
                <a:cs typeface="Arial" panose="020B0604020202020204" pitchFamily="34" charset="0"/>
              </a:endParaRPr>
            </a:p>
            <a:p>
              <a:pPr defTabSz="914377"/>
              <a:endParaRPr lang="en-US" b="1" dirty="0">
                <a:solidFill>
                  <a:prstClr val="black"/>
                </a:solidFill>
                <a:cs typeface="Arial" panose="020B0604020202020204" pitchFamily="34" charset="0"/>
              </a:endParaRPr>
            </a:p>
          </p:txBody>
        </p:sp>
        <p:sp>
          <p:nvSpPr>
            <p:cNvPr id="75" name="Oval 74"/>
            <p:cNvSpPr/>
            <p:nvPr/>
          </p:nvSpPr>
          <p:spPr>
            <a:xfrm>
              <a:off x="4005051" y="1668333"/>
              <a:ext cx="96805" cy="96805"/>
            </a:xfrm>
            <a:prstGeom prst="ellipse">
              <a:avLst/>
            </a:prstGeom>
            <a:gradFill>
              <a:gsLst>
                <a:gs pos="94000">
                  <a:srgbClr val="4EB461"/>
                </a:gs>
                <a:gs pos="32000">
                  <a:srgbClr val="7DED8B"/>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76" name="TextBox 13"/>
            <p:cNvSpPr txBox="1">
              <a:spLocks noChangeArrowheads="1"/>
            </p:cNvSpPr>
            <p:nvPr/>
          </p:nvSpPr>
          <p:spPr bwMode="auto">
            <a:xfrm>
              <a:off x="334191" y="1450023"/>
              <a:ext cx="3249700" cy="1193184"/>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Our global presence</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Coverage- Presence in all 3 time zones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Attract talent from all geographies</a:t>
              </a:r>
            </a:p>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Resource </a:t>
              </a:r>
              <a:r>
                <a:rPr lang="en-US" sz="1400" dirty="0" smtClean="0">
                  <a:solidFill>
                    <a:prstClr val="black"/>
                  </a:solidFill>
                  <a:cs typeface="Arial" panose="020B0604020202020204" pitchFamily="34" charset="0"/>
                </a:rPr>
                <a:t>Model - Right Talent – Right Location – Right job </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Closer to Pfizer</a:t>
              </a:r>
              <a:endParaRPr lang="en-US" sz="1400" dirty="0">
                <a:solidFill>
                  <a:prstClr val="black"/>
                </a:solidFill>
                <a:cs typeface="Arial" panose="020B0604020202020204" pitchFamily="34" charset="0"/>
              </a:endParaRPr>
            </a:p>
          </p:txBody>
        </p:sp>
        <p:sp>
          <p:nvSpPr>
            <p:cNvPr id="77" name="Oval 76"/>
            <p:cNvSpPr/>
            <p:nvPr/>
          </p:nvSpPr>
          <p:spPr>
            <a:xfrm>
              <a:off x="30040" y="1184262"/>
              <a:ext cx="390224" cy="390224"/>
            </a:xfrm>
            <a:prstGeom prst="ellipse">
              <a:avLst/>
            </a:prstGeom>
            <a:noFill/>
            <a:ln w="38100">
              <a:solidFill>
                <a:srgbClr val="52B9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78" name="Straight Connector 77"/>
            <p:cNvCxnSpPr/>
            <p:nvPr/>
          </p:nvCxnSpPr>
          <p:spPr>
            <a:xfrm>
              <a:off x="420264" y="1393442"/>
              <a:ext cx="3291840" cy="0"/>
            </a:xfrm>
            <a:prstGeom prst="line">
              <a:avLst/>
            </a:prstGeom>
            <a:ln w="28575">
              <a:solidFill>
                <a:srgbClr val="52B96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689252" y="1395632"/>
              <a:ext cx="320040" cy="281940"/>
            </a:xfrm>
            <a:prstGeom prst="line">
              <a:avLst/>
            </a:prstGeom>
            <a:ln w="28575">
              <a:solidFill>
                <a:srgbClr val="52B964"/>
              </a:solidFill>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103518" y="1257740"/>
              <a:ext cx="243270" cy="243268"/>
            </a:xfrm>
            <a:prstGeom prst="rect">
              <a:avLst/>
            </a:prstGeom>
          </p:spPr>
        </p:pic>
      </p:grpSp>
      <p:sp>
        <p:nvSpPr>
          <p:cNvPr id="82" name="Oval 81"/>
          <p:cNvSpPr/>
          <p:nvPr/>
        </p:nvSpPr>
        <p:spPr>
          <a:xfrm>
            <a:off x="4481373" y="3452826"/>
            <a:ext cx="118957" cy="103764"/>
          </a:xfrm>
          <a:prstGeom prst="ellipse">
            <a:avLst/>
          </a:prstGeom>
          <a:gradFill>
            <a:gsLst>
              <a:gs pos="94000">
                <a:srgbClr val="40648F"/>
              </a:gs>
              <a:gs pos="32000">
                <a:srgbClr val="7BA9D3"/>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83" name="Oval 82"/>
          <p:cNvSpPr/>
          <p:nvPr/>
        </p:nvSpPr>
        <p:spPr>
          <a:xfrm>
            <a:off x="691321" y="3297924"/>
            <a:ext cx="479518" cy="418276"/>
          </a:xfrm>
          <a:prstGeom prst="ellipse">
            <a:avLst/>
          </a:prstGeom>
          <a:noFill/>
          <a:ln w="38100">
            <a:solidFill>
              <a:srgbClr val="4A6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srgbClr val="4A6F9A"/>
              </a:solidFill>
              <a:cs typeface="Arial" panose="020B0604020202020204" pitchFamily="34" charset="0"/>
            </a:endParaRPr>
          </a:p>
        </p:txBody>
      </p:sp>
      <p:cxnSp>
        <p:nvCxnSpPr>
          <p:cNvPr id="84" name="Straight Connector 83"/>
          <p:cNvCxnSpPr>
            <a:stCxn id="83" idx="6"/>
          </p:cNvCxnSpPr>
          <p:nvPr/>
        </p:nvCxnSpPr>
        <p:spPr>
          <a:xfrm flipV="1">
            <a:off x="1170838" y="3504708"/>
            <a:ext cx="3370922" cy="2352"/>
          </a:xfrm>
          <a:prstGeom prst="line">
            <a:avLst/>
          </a:prstGeom>
          <a:ln w="28575">
            <a:solidFill>
              <a:srgbClr val="4A6F9A"/>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74810" y="998622"/>
            <a:ext cx="3135669" cy="369332"/>
          </a:xfrm>
          <a:prstGeom prst="rect">
            <a:avLst/>
          </a:prstGeom>
          <a:noFill/>
        </p:spPr>
        <p:txBody>
          <a:bodyPr wrap="square" rtlCol="0">
            <a:spAutoFit/>
          </a:bodyPr>
          <a:lstStyle/>
          <a:p>
            <a:pPr algn="ctr" defTabSz="914377"/>
            <a:r>
              <a:rPr lang="en-US" b="1" dirty="0" smtClean="0">
                <a:solidFill>
                  <a:prstClr val="black"/>
                </a:solidFill>
                <a:cs typeface="Arial" panose="020B0604020202020204" pitchFamily="34" charset="0"/>
              </a:rPr>
              <a:t>Location Strategy</a:t>
            </a:r>
            <a:endParaRPr lang="en-US" sz="2000" b="1" dirty="0">
              <a:solidFill>
                <a:prstClr val="black"/>
              </a:solidFill>
              <a:cs typeface="Arial" panose="020B0604020202020204" pitchFamily="34" charset="0"/>
            </a:endParaRPr>
          </a:p>
        </p:txBody>
      </p:sp>
      <p:sp>
        <p:nvSpPr>
          <p:cNvPr id="86" name="TextBox 13"/>
          <p:cNvSpPr txBox="1">
            <a:spLocks noChangeArrowheads="1"/>
          </p:cNvSpPr>
          <p:nvPr/>
        </p:nvSpPr>
        <p:spPr bwMode="auto">
          <a:xfrm>
            <a:off x="1179320" y="3555899"/>
            <a:ext cx="3974338" cy="1169551"/>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Quick Transition and ramp-up</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Limited oversight needs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Expert Seed team</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Knowledge of Pfizer’s SDLC and tools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CDISC trained and certified talent pool</a:t>
            </a:r>
          </a:p>
        </p:txBody>
      </p:sp>
      <p:pic>
        <p:nvPicPr>
          <p:cNvPr id="87" name="Picture 16" descr="1324883781_23.png"/>
          <p:cNvPicPr>
            <a:picLocks noChangeAspect="1"/>
          </p:cNvPicPr>
          <p:nvPr/>
        </p:nvPicPr>
        <p:blipFill>
          <a:blip r:embed="rId5">
            <a:grayscl/>
          </a:blip>
          <a:srcRect/>
          <a:stretch>
            <a:fillRect/>
          </a:stretch>
        </p:blipFill>
        <p:spPr bwMode="auto">
          <a:xfrm>
            <a:off x="11144662" y="1087803"/>
            <a:ext cx="325148" cy="283621"/>
          </a:xfrm>
          <a:prstGeom prst="rect">
            <a:avLst/>
          </a:prstGeom>
          <a:noFill/>
          <a:ln w="9525">
            <a:noFill/>
            <a:miter lim="800000"/>
            <a:headEnd/>
            <a:tailEnd/>
          </a:ln>
        </p:spPr>
      </p:pic>
      <p:grpSp>
        <p:nvGrpSpPr>
          <p:cNvPr id="88" name="Group 87"/>
          <p:cNvGrpSpPr/>
          <p:nvPr/>
        </p:nvGrpSpPr>
        <p:grpSpPr>
          <a:xfrm>
            <a:off x="627180" y="3102940"/>
            <a:ext cx="4915512" cy="3282657"/>
            <a:chOff x="15972" y="3200555"/>
            <a:chExt cx="4096604" cy="3019580"/>
          </a:xfrm>
        </p:grpSpPr>
        <p:sp>
          <p:nvSpPr>
            <p:cNvPr id="89" name="Oval 88"/>
            <p:cNvSpPr/>
            <p:nvPr/>
          </p:nvSpPr>
          <p:spPr>
            <a:xfrm>
              <a:off x="3997232" y="4675573"/>
              <a:ext cx="96805" cy="96805"/>
            </a:xfrm>
            <a:prstGeom prst="ellipse">
              <a:avLst/>
            </a:prstGeom>
            <a:gradFill>
              <a:gsLst>
                <a:gs pos="100000">
                  <a:srgbClr val="343839"/>
                </a:gs>
                <a:gs pos="24000">
                  <a:srgbClr val="758181"/>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90" name="Oval 89"/>
            <p:cNvSpPr/>
            <p:nvPr/>
          </p:nvSpPr>
          <p:spPr>
            <a:xfrm>
              <a:off x="15972" y="4954456"/>
              <a:ext cx="390224" cy="390224"/>
            </a:xfrm>
            <a:prstGeom prst="ellipse">
              <a:avLst/>
            </a:prstGeom>
            <a:noFill/>
            <a:ln w="38100">
              <a:solidFill>
                <a:srgbClr val="48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91" name="Straight Connector 90"/>
            <p:cNvCxnSpPr/>
            <p:nvPr/>
          </p:nvCxnSpPr>
          <p:spPr>
            <a:xfrm>
              <a:off x="420264" y="5149568"/>
              <a:ext cx="3291840" cy="0"/>
            </a:xfrm>
            <a:prstGeom prst="line">
              <a:avLst/>
            </a:prstGeom>
            <a:ln w="28575">
              <a:solidFill>
                <a:srgbClr val="484E4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705225" y="4749801"/>
              <a:ext cx="327025" cy="403224"/>
            </a:xfrm>
            <a:prstGeom prst="line">
              <a:avLst/>
            </a:prstGeom>
            <a:ln w="28575">
              <a:solidFill>
                <a:srgbClr val="484E4F"/>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25356" y="3200555"/>
              <a:ext cx="1850464" cy="339733"/>
            </a:xfrm>
            <a:prstGeom prst="rect">
              <a:avLst/>
            </a:prstGeom>
            <a:noFill/>
          </p:spPr>
          <p:txBody>
            <a:bodyPr wrap="square" rtlCol="0">
              <a:spAutoFit/>
            </a:bodyPr>
            <a:lstStyle/>
            <a:p>
              <a:pPr algn="r" defTabSz="914377"/>
              <a:r>
                <a:rPr lang="en-US" b="1" dirty="0" smtClean="0">
                  <a:solidFill>
                    <a:prstClr val="black"/>
                  </a:solidFill>
                  <a:cs typeface="Arial" panose="020B0604020202020204" pitchFamily="34" charset="0"/>
                </a:rPr>
                <a:t>Ability to ramp up </a:t>
              </a:r>
              <a:endParaRPr lang="en-US" b="1" dirty="0">
                <a:solidFill>
                  <a:prstClr val="black"/>
                </a:solidFill>
                <a:cs typeface="Arial" panose="020B0604020202020204" pitchFamily="34" charset="0"/>
              </a:endParaRPr>
            </a:p>
          </p:txBody>
        </p:sp>
        <p:sp>
          <p:nvSpPr>
            <p:cNvPr id="94" name="TextBox 13"/>
            <p:cNvSpPr txBox="1">
              <a:spLocks noChangeArrowheads="1"/>
            </p:cNvSpPr>
            <p:nvPr/>
          </p:nvSpPr>
          <p:spPr bwMode="auto">
            <a:xfrm>
              <a:off x="495454" y="5144314"/>
              <a:ext cx="3617122" cy="1075821"/>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12+ years of strategic partnership, delivering from 8 countries, projects executed for 45 countries, 5 offshore delivery centers</a:t>
              </a:r>
            </a:p>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850+ associates engaged to Pfizer, of which ~80 are providing clinical SAS programming </a:t>
              </a:r>
              <a:r>
                <a:rPr lang="en-US" sz="1400" dirty="0" smtClean="0">
                  <a:solidFill>
                    <a:prstClr val="black"/>
                  </a:solidFill>
                  <a:cs typeface="Arial" panose="020B0604020202020204" pitchFamily="34" charset="0"/>
                </a:rPr>
                <a:t>services</a:t>
              </a:r>
              <a:endParaRPr lang="en-US" sz="1400" dirty="0">
                <a:solidFill>
                  <a:prstClr val="black"/>
                </a:solidFill>
                <a:cs typeface="Arial" panose="020B0604020202020204" pitchFamily="34" charset="0"/>
              </a:endParaRPr>
            </a:p>
          </p:txBody>
        </p:sp>
      </p:grpSp>
      <p:sp>
        <p:nvSpPr>
          <p:cNvPr id="98" name="Oval 97"/>
          <p:cNvSpPr/>
          <p:nvPr/>
        </p:nvSpPr>
        <p:spPr>
          <a:xfrm>
            <a:off x="7647745" y="3218123"/>
            <a:ext cx="112223" cy="105663"/>
          </a:xfrm>
          <a:prstGeom prst="ellipse">
            <a:avLst/>
          </a:prstGeom>
          <a:gradFill flip="none" rotWithShape="1">
            <a:gsLst>
              <a:gs pos="94000">
                <a:srgbClr val="884E9D"/>
              </a:gs>
              <a:gs pos="32000">
                <a:srgbClr val="CB8BDD"/>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99" name="Oval 98"/>
          <p:cNvSpPr/>
          <p:nvPr/>
        </p:nvSpPr>
        <p:spPr>
          <a:xfrm>
            <a:off x="11153296" y="3022581"/>
            <a:ext cx="452373" cy="425932"/>
          </a:xfrm>
          <a:prstGeom prst="ellipse">
            <a:avLst/>
          </a:prstGeom>
          <a:noFill/>
          <a:ln w="38100">
            <a:solidFill>
              <a:srgbClr val="9056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srgbClr val="9056A5"/>
              </a:solidFill>
              <a:cs typeface="Arial" panose="020B0604020202020204" pitchFamily="34" charset="0"/>
            </a:endParaRPr>
          </a:p>
        </p:txBody>
      </p:sp>
      <p:cxnSp>
        <p:nvCxnSpPr>
          <p:cNvPr id="100" name="Straight Connector 99"/>
          <p:cNvCxnSpPr/>
          <p:nvPr/>
        </p:nvCxnSpPr>
        <p:spPr>
          <a:xfrm>
            <a:off x="7678510" y="3274011"/>
            <a:ext cx="3498104" cy="0"/>
          </a:xfrm>
          <a:prstGeom prst="line">
            <a:avLst/>
          </a:prstGeom>
          <a:ln w="28575">
            <a:solidFill>
              <a:srgbClr val="9056A5"/>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749007" y="2889647"/>
            <a:ext cx="3267052" cy="369332"/>
          </a:xfrm>
          <a:prstGeom prst="rect">
            <a:avLst/>
          </a:prstGeom>
          <a:noFill/>
        </p:spPr>
        <p:txBody>
          <a:bodyPr wrap="square" rtlCol="0">
            <a:spAutoFit/>
          </a:bodyPr>
          <a:lstStyle/>
          <a:p>
            <a:pPr algn="ctr" defTabSz="914377"/>
            <a:r>
              <a:rPr lang="en-US" b="1" dirty="0" smtClean="0">
                <a:solidFill>
                  <a:srgbClr val="653C74"/>
                </a:solidFill>
                <a:cs typeface="Arial" panose="020B0604020202020204" pitchFamily="34" charset="0"/>
              </a:rPr>
              <a:t>Operational Rigor</a:t>
            </a:r>
            <a:endParaRPr lang="en-US" b="1" dirty="0">
              <a:solidFill>
                <a:srgbClr val="653C74"/>
              </a:solidFill>
              <a:cs typeface="Arial" panose="020B0604020202020204" pitchFamily="34" charset="0"/>
            </a:endParaRPr>
          </a:p>
        </p:txBody>
      </p:sp>
      <p:sp>
        <p:nvSpPr>
          <p:cNvPr id="102" name="TextBox 13"/>
          <p:cNvSpPr txBox="1">
            <a:spLocks noChangeArrowheads="1"/>
          </p:cNvSpPr>
          <p:nvPr/>
        </p:nvSpPr>
        <p:spPr bwMode="auto">
          <a:xfrm>
            <a:off x="7796479" y="3347359"/>
            <a:ext cx="3809190" cy="1169551"/>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Two layered SME Model</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Activity based offshoring – up to 100%</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Cross functional trainings </a:t>
            </a:r>
          </a:p>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5% Investment in </a:t>
            </a:r>
            <a:r>
              <a:rPr lang="en-US" sz="1400" dirty="0" smtClean="0">
                <a:solidFill>
                  <a:prstClr val="black"/>
                </a:solidFill>
                <a:cs typeface="Arial" panose="020B0604020202020204" pitchFamily="34" charset="0"/>
              </a:rPr>
              <a:t>automations</a:t>
            </a:r>
          </a:p>
          <a:p>
            <a:pPr marL="171450" indent="-171450" defTabSz="914377">
              <a:buFont typeface="Arial" panose="020B0604020202020204" pitchFamily="34" charset="0"/>
              <a:buChar char="•"/>
            </a:pPr>
            <a:endParaRPr lang="en-US" sz="1400" dirty="0" smtClean="0">
              <a:solidFill>
                <a:prstClr val="black"/>
              </a:solidFill>
              <a:cs typeface="Arial" panose="020B0604020202020204" pitchFamily="34" charset="0"/>
            </a:endParaRPr>
          </a:p>
        </p:txBody>
      </p:sp>
      <p:pic>
        <p:nvPicPr>
          <p:cNvPr id="103" name="Picture 14" descr="1324878981_Gnome-Preferences-Other-64.png"/>
          <p:cNvPicPr>
            <a:picLocks noChangeAspect="1"/>
          </p:cNvPicPr>
          <p:nvPr/>
        </p:nvPicPr>
        <p:blipFill>
          <a:blip r:embed="rId4">
            <a:grayscl/>
          </a:blip>
          <a:srcRect/>
          <a:stretch>
            <a:fillRect/>
          </a:stretch>
        </p:blipFill>
        <p:spPr bwMode="auto">
          <a:xfrm>
            <a:off x="11241698" y="3107916"/>
            <a:ext cx="275570" cy="259463"/>
          </a:xfrm>
          <a:prstGeom prst="rect">
            <a:avLst/>
          </a:prstGeom>
          <a:noFill/>
          <a:ln w="9525">
            <a:noFill/>
            <a:miter lim="800000"/>
            <a:headEnd/>
            <a:tailEnd/>
          </a:ln>
        </p:spPr>
      </p:pic>
      <p:grpSp>
        <p:nvGrpSpPr>
          <p:cNvPr id="118" name="Group 117"/>
          <p:cNvGrpSpPr/>
          <p:nvPr/>
        </p:nvGrpSpPr>
        <p:grpSpPr>
          <a:xfrm>
            <a:off x="6654586" y="998622"/>
            <a:ext cx="5394738" cy="4151576"/>
            <a:chOff x="5227882" y="1090106"/>
            <a:chExt cx="3753786" cy="3610269"/>
          </a:xfrm>
        </p:grpSpPr>
        <p:cxnSp>
          <p:nvCxnSpPr>
            <p:cNvPr id="119" name="Straight Connector 118"/>
            <p:cNvCxnSpPr/>
            <p:nvPr/>
          </p:nvCxnSpPr>
          <p:spPr>
            <a:xfrm flipV="1">
              <a:off x="5276850" y="1407510"/>
              <a:ext cx="353437" cy="333184"/>
            </a:xfrm>
            <a:prstGeom prst="line">
              <a:avLst/>
            </a:prstGeom>
            <a:ln w="28575">
              <a:solidFill>
                <a:srgbClr val="E3B563"/>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5227882" y="1687739"/>
              <a:ext cx="96805" cy="96805"/>
            </a:xfrm>
            <a:prstGeom prst="ellipse">
              <a:avLst/>
            </a:prstGeom>
            <a:gradFill flip="none" rotWithShape="1">
              <a:gsLst>
                <a:gs pos="86000">
                  <a:srgbClr val="E1A757"/>
                </a:gs>
                <a:gs pos="32000">
                  <a:srgbClr val="EFD379"/>
                </a:gs>
              </a:gsLst>
              <a:lin ang="81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121" name="Oval 120"/>
            <p:cNvSpPr/>
            <p:nvPr/>
          </p:nvSpPr>
          <p:spPr>
            <a:xfrm>
              <a:off x="8253951" y="1090106"/>
              <a:ext cx="390224" cy="390224"/>
            </a:xfrm>
            <a:prstGeom prst="ellipse">
              <a:avLst/>
            </a:prstGeom>
            <a:noFill/>
            <a:ln w="38100">
              <a:solidFill>
                <a:srgbClr val="E3B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122" name="Straight Connector 121"/>
            <p:cNvCxnSpPr/>
            <p:nvPr/>
          </p:nvCxnSpPr>
          <p:spPr>
            <a:xfrm>
              <a:off x="5624513" y="1407510"/>
              <a:ext cx="2629438" cy="0"/>
            </a:xfrm>
            <a:prstGeom prst="line">
              <a:avLst/>
            </a:prstGeom>
            <a:ln w="28575">
              <a:solidFill>
                <a:srgbClr val="E3B563"/>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477459" y="4379199"/>
              <a:ext cx="2863291" cy="321176"/>
            </a:xfrm>
            <a:prstGeom prst="rect">
              <a:avLst/>
            </a:prstGeom>
            <a:noFill/>
          </p:spPr>
          <p:txBody>
            <a:bodyPr wrap="square" rtlCol="0">
              <a:spAutoFit/>
            </a:bodyPr>
            <a:lstStyle/>
            <a:p>
              <a:pPr algn="ctr" defTabSz="914377"/>
              <a:r>
                <a:rPr lang="en-US" b="1" dirty="0" smtClean="0">
                  <a:solidFill>
                    <a:prstClr val="black"/>
                  </a:solidFill>
                  <a:cs typeface="Arial" panose="020B0604020202020204" pitchFamily="34" charset="0"/>
                </a:rPr>
                <a:t>Innovation Capability</a:t>
              </a:r>
              <a:endParaRPr lang="en-US" b="1" dirty="0">
                <a:solidFill>
                  <a:prstClr val="black"/>
                </a:solidFill>
                <a:cs typeface="Arial" panose="020B0604020202020204" pitchFamily="34" charset="0"/>
              </a:endParaRPr>
            </a:p>
          </p:txBody>
        </p:sp>
        <p:sp>
          <p:nvSpPr>
            <p:cNvPr id="124" name="TextBox 13"/>
            <p:cNvSpPr txBox="1">
              <a:spLocks noChangeArrowheads="1"/>
            </p:cNvSpPr>
            <p:nvPr/>
          </p:nvSpPr>
          <p:spPr bwMode="auto">
            <a:xfrm>
              <a:off x="5937521" y="1490111"/>
              <a:ext cx="3044147" cy="1017058"/>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Capability to deliver </a:t>
              </a:r>
              <a:r>
                <a:rPr lang="en-US" sz="1400" b="1" dirty="0" smtClean="0">
                  <a:solidFill>
                    <a:prstClr val="black"/>
                  </a:solidFill>
                  <a:cs typeface="Arial" panose="020B0604020202020204" pitchFamily="34" charset="0"/>
                </a:rPr>
                <a:t>end-to-end activities in-scope</a:t>
              </a:r>
            </a:p>
            <a:p>
              <a:pPr marL="171450" indent="-171450" defTabSz="914377">
                <a:buFont typeface="Arial" panose="020B0604020202020204" pitchFamily="34" charset="0"/>
                <a:buChar char="•"/>
              </a:pPr>
              <a:r>
                <a:rPr lang="en-US" sz="1400" dirty="0" smtClean="0">
                  <a:solidFill>
                    <a:prstClr val="black"/>
                  </a:solidFill>
                </a:rPr>
                <a:t>Custom </a:t>
              </a:r>
              <a:r>
                <a:rPr lang="en-US" sz="1400" b="1" dirty="0" smtClean="0">
                  <a:solidFill>
                    <a:prstClr val="black"/>
                  </a:solidFill>
                </a:rPr>
                <a:t>academy model – in</a:t>
              </a:r>
              <a:r>
                <a:rPr lang="en-US" sz="1400" dirty="0" smtClean="0">
                  <a:solidFill>
                    <a:prstClr val="black"/>
                  </a:solidFill>
                </a:rPr>
                <a:t> Collaboration with academia, Pfizer and TCS</a:t>
              </a:r>
            </a:p>
            <a:p>
              <a:pPr marL="171450" indent="-171450" defTabSz="914377">
                <a:buFont typeface="Arial" panose="020B0604020202020204" pitchFamily="34" charset="0"/>
                <a:buChar char="•"/>
              </a:pPr>
              <a:r>
                <a:rPr lang="en-US" sz="1400" dirty="0" smtClean="0">
                  <a:solidFill>
                    <a:prstClr val="black"/>
                  </a:solidFill>
                </a:rPr>
                <a:t>Our ability to </a:t>
              </a:r>
              <a:r>
                <a:rPr lang="en-US" sz="1400" b="1" dirty="0" smtClean="0">
                  <a:solidFill>
                    <a:prstClr val="black"/>
                  </a:solidFill>
                </a:rPr>
                <a:t>manage volume </a:t>
              </a:r>
              <a:r>
                <a:rPr lang="en-US" sz="1400" dirty="0" smtClean="0">
                  <a:solidFill>
                    <a:prstClr val="black"/>
                  </a:solidFill>
                </a:rPr>
                <a:t>and demand variations</a:t>
              </a:r>
            </a:p>
            <a:p>
              <a:pPr marL="171450" indent="-171450" defTabSz="914377">
                <a:buFont typeface="Arial" panose="020B0604020202020204" pitchFamily="34" charset="0"/>
                <a:buChar char="•"/>
              </a:pPr>
              <a:r>
                <a:rPr lang="en-US" sz="1400" dirty="0">
                  <a:solidFill>
                    <a:prstClr val="black"/>
                  </a:solidFill>
                </a:rPr>
                <a:t>Our investment in maintaining a </a:t>
              </a:r>
              <a:r>
                <a:rPr lang="en-US" sz="1400" b="1" dirty="0">
                  <a:solidFill>
                    <a:prstClr val="black"/>
                  </a:solidFill>
                </a:rPr>
                <a:t>trained resource </a:t>
              </a:r>
              <a:r>
                <a:rPr lang="en-US" sz="1400" b="1" dirty="0" smtClean="0">
                  <a:solidFill>
                    <a:prstClr val="black"/>
                  </a:solidFill>
                </a:rPr>
                <a:t>pool</a:t>
              </a:r>
              <a:endParaRPr lang="en-US" sz="1400" b="1" dirty="0">
                <a:solidFill>
                  <a:prstClr val="black"/>
                </a:solidFill>
              </a:endParaRPr>
            </a:p>
          </p:txBody>
        </p:sp>
      </p:grpSp>
      <p:grpSp>
        <p:nvGrpSpPr>
          <p:cNvPr id="195" name="Group 194"/>
          <p:cNvGrpSpPr/>
          <p:nvPr/>
        </p:nvGrpSpPr>
        <p:grpSpPr>
          <a:xfrm>
            <a:off x="6642681" y="935026"/>
            <a:ext cx="4962984" cy="5433942"/>
            <a:chOff x="6667076" y="1613734"/>
            <a:chExt cx="4416204" cy="4911686"/>
          </a:xfrm>
        </p:grpSpPr>
        <p:grpSp>
          <p:nvGrpSpPr>
            <p:cNvPr id="104" name="Group 103"/>
            <p:cNvGrpSpPr/>
            <p:nvPr/>
          </p:nvGrpSpPr>
          <p:grpSpPr>
            <a:xfrm>
              <a:off x="6667076" y="1613734"/>
              <a:ext cx="4416204" cy="4911686"/>
              <a:chOff x="6839845" y="99016"/>
              <a:chExt cx="3799421" cy="4911686"/>
            </a:xfrm>
          </p:grpSpPr>
          <p:sp>
            <p:nvSpPr>
              <p:cNvPr id="108" name="TextBox 107"/>
              <p:cNvSpPr txBox="1"/>
              <p:nvPr/>
            </p:nvSpPr>
            <p:spPr>
              <a:xfrm>
                <a:off x="7233006" y="99016"/>
                <a:ext cx="2994557" cy="333835"/>
              </a:xfrm>
              <a:prstGeom prst="rect">
                <a:avLst/>
              </a:prstGeom>
              <a:noFill/>
            </p:spPr>
            <p:txBody>
              <a:bodyPr wrap="square" rtlCol="0">
                <a:spAutoFit/>
              </a:bodyPr>
              <a:lstStyle/>
              <a:p>
                <a:pPr algn="ctr" defTabSz="914377"/>
                <a:r>
                  <a:rPr lang="en-US" b="1" dirty="0" smtClean="0">
                    <a:solidFill>
                      <a:prstClr val="black"/>
                    </a:solidFill>
                    <a:cs typeface="Arial" panose="020B0604020202020204" pitchFamily="34" charset="0"/>
                  </a:rPr>
                  <a:t>Business Value</a:t>
                </a:r>
                <a:endParaRPr lang="en-US" b="1" dirty="0">
                  <a:solidFill>
                    <a:prstClr val="black"/>
                  </a:solidFill>
                  <a:cs typeface="Arial" panose="020B0604020202020204" pitchFamily="34" charset="0"/>
                </a:endParaRPr>
              </a:p>
            </p:txBody>
          </p:sp>
          <p:sp>
            <p:nvSpPr>
              <p:cNvPr id="105" name="Oval 104"/>
              <p:cNvSpPr/>
              <p:nvPr/>
            </p:nvSpPr>
            <p:spPr>
              <a:xfrm>
                <a:off x="6839845" y="3496176"/>
                <a:ext cx="96805" cy="96805"/>
              </a:xfrm>
              <a:prstGeom prst="ellipse">
                <a:avLst/>
              </a:prstGeom>
              <a:gradFill>
                <a:gsLst>
                  <a:gs pos="67000">
                    <a:srgbClr val="E897AA"/>
                  </a:gs>
                  <a:gs pos="32000">
                    <a:srgbClr val="A75E6A"/>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106" name="Oval 105"/>
              <p:cNvSpPr/>
              <p:nvPr/>
            </p:nvSpPr>
            <p:spPr>
              <a:xfrm>
                <a:off x="10227563" y="3671752"/>
                <a:ext cx="390224" cy="390224"/>
              </a:xfrm>
              <a:prstGeom prst="ellipse">
                <a:avLst/>
              </a:prstGeom>
              <a:noFill/>
              <a:ln w="38100">
                <a:solidFill>
                  <a:srgbClr val="A65E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107" name="Straight Connector 106"/>
              <p:cNvCxnSpPr/>
              <p:nvPr/>
            </p:nvCxnSpPr>
            <p:spPr>
              <a:xfrm flipV="1">
                <a:off x="7091410" y="3909068"/>
                <a:ext cx="3146767" cy="6046"/>
              </a:xfrm>
              <a:prstGeom prst="line">
                <a:avLst/>
              </a:prstGeom>
              <a:ln w="28575">
                <a:solidFill>
                  <a:srgbClr val="A65E6A"/>
                </a:solidFill>
              </a:ln>
            </p:spPr>
            <p:style>
              <a:lnRef idx="1">
                <a:schemeClr val="accent1"/>
              </a:lnRef>
              <a:fillRef idx="0">
                <a:schemeClr val="accent1"/>
              </a:fillRef>
              <a:effectRef idx="0">
                <a:schemeClr val="accent1"/>
              </a:effectRef>
              <a:fontRef idx="minor">
                <a:schemeClr val="tx1"/>
              </a:fontRef>
            </p:style>
          </p:cxnSp>
          <p:sp>
            <p:nvSpPr>
              <p:cNvPr id="109" name="TextBox 13"/>
              <p:cNvSpPr txBox="1">
                <a:spLocks noChangeArrowheads="1"/>
              </p:cNvSpPr>
              <p:nvPr/>
            </p:nvSpPr>
            <p:spPr bwMode="auto">
              <a:xfrm>
                <a:off x="7173498" y="3953556"/>
                <a:ext cx="3465768" cy="1057146"/>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C</a:t>
                </a:r>
                <a:r>
                  <a:rPr lang="en-US" sz="1400" dirty="0" smtClean="0">
                    <a:solidFill>
                      <a:prstClr val="black"/>
                    </a:solidFill>
                    <a:cs typeface="Arial" panose="020B0604020202020204" pitchFamily="34" charset="0"/>
                  </a:rPr>
                  <a:t>ross industry innovation experience</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Leverage deep Analytics capability-  AI, ML, CC, </a:t>
                </a:r>
                <a:r>
                  <a:rPr lang="en-US" sz="1400" dirty="0" err="1" smtClean="0">
                    <a:solidFill>
                      <a:prstClr val="black"/>
                    </a:solidFill>
                    <a:cs typeface="Arial" panose="020B0604020202020204" pitchFamily="34" charset="0"/>
                  </a:rPr>
                  <a:t>NLP,cloud</a:t>
                </a:r>
                <a:endParaRPr lang="en-US" sz="1400" dirty="0" smtClean="0">
                  <a:solidFill>
                    <a:prstClr val="black"/>
                  </a:solidFill>
                  <a:cs typeface="Arial" panose="020B0604020202020204" pitchFamily="34" charset="0"/>
                </a:endParaRP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Expedited BSP Focused RPA and AI based automations – leveraging experience from other Pharma engagements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Joint Innovation Council</a:t>
                </a:r>
                <a:endParaRPr lang="en-US" sz="1400" dirty="0">
                  <a:solidFill>
                    <a:prstClr val="black"/>
                  </a:solidFill>
                  <a:cs typeface="Arial" panose="020B0604020202020204" pitchFamily="34" charset="0"/>
                </a:endParaRPr>
              </a:p>
            </p:txBody>
          </p:sp>
          <p:pic>
            <p:nvPicPr>
              <p:cNvPr id="110" name="Picture 109"/>
              <p:cNvPicPr>
                <a:picLocks noChangeAspect="1"/>
              </p:cNvPicPr>
              <p:nvPr/>
            </p:nvPicPr>
            <p:blipFill>
              <a:blip r:embed="rId11" cstate="print">
                <a:grayscl/>
                <a:extLst>
                  <a:ext uri="{28A0092B-C50C-407E-A947-70E740481C1C}">
                    <a14:useLocalDpi xmlns:a14="http://schemas.microsoft.com/office/drawing/2010/main" val="0"/>
                  </a:ext>
                </a:extLst>
              </a:blip>
              <a:stretch>
                <a:fillRect/>
              </a:stretch>
            </p:blipFill>
            <p:spPr>
              <a:xfrm>
                <a:off x="10310089" y="3775221"/>
                <a:ext cx="225173" cy="225173"/>
              </a:xfrm>
              <a:prstGeom prst="rect">
                <a:avLst/>
              </a:prstGeom>
            </p:spPr>
          </p:pic>
        </p:grpSp>
        <p:cxnSp>
          <p:nvCxnSpPr>
            <p:cNvPr id="192" name="Straight Connector 191"/>
            <p:cNvCxnSpPr/>
            <p:nvPr/>
          </p:nvCxnSpPr>
          <p:spPr>
            <a:xfrm flipH="1" flipV="1">
              <a:off x="6737847" y="5085513"/>
              <a:ext cx="228760" cy="336527"/>
            </a:xfrm>
            <a:prstGeom prst="line">
              <a:avLst/>
            </a:prstGeom>
            <a:ln w="28575">
              <a:solidFill>
                <a:srgbClr val="A65E6A"/>
              </a:solidFill>
            </a:ln>
          </p:spPr>
          <p:style>
            <a:lnRef idx="1">
              <a:schemeClr val="accent1"/>
            </a:lnRef>
            <a:fillRef idx="0">
              <a:schemeClr val="accent1"/>
            </a:fillRef>
            <a:effectRef idx="0">
              <a:schemeClr val="accent1"/>
            </a:effectRef>
            <a:fontRef idx="minor">
              <a:schemeClr val="tx1"/>
            </a:fontRef>
          </p:style>
        </p:cxnSp>
      </p:grpSp>
      <p:pic>
        <p:nvPicPr>
          <p:cNvPr id="1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2237" y="2942986"/>
            <a:ext cx="501139" cy="511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110"/>
          <p:cNvPicPr>
            <a:picLocks noChangeAspect="1"/>
          </p:cNvPicPr>
          <p:nvPr/>
        </p:nvPicPr>
        <p:blipFill>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770583" y="3355077"/>
            <a:ext cx="339306" cy="339218"/>
          </a:xfrm>
          <a:prstGeom prst="rect">
            <a:avLst/>
          </a:prstGeom>
        </p:spPr>
      </p:pic>
      <p:pic>
        <p:nvPicPr>
          <p:cNvPr id="112" name="Picture 22" descr="community.png"/>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Lst>
          </a:blip>
          <a:srcRect/>
          <a:stretch>
            <a:fillRect/>
          </a:stretch>
        </p:blipFill>
        <p:spPr bwMode="auto">
          <a:xfrm>
            <a:off x="665352" y="5068559"/>
            <a:ext cx="385975" cy="313914"/>
          </a:xfrm>
          <a:prstGeom prst="rect">
            <a:avLst/>
          </a:prstGeom>
          <a:noFill/>
          <a:ln w="9525">
            <a:noFill/>
            <a:miter lim="800000"/>
            <a:headEnd/>
            <a:tailEnd/>
          </a:ln>
        </p:spPr>
      </p:pic>
      <p:pic>
        <p:nvPicPr>
          <p:cNvPr id="113" name="Picture 1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114" name="Title 1"/>
          <p:cNvSpPr>
            <a:spLocks noGrp="1"/>
          </p:cNvSpPr>
          <p:nvPr>
            <p:ph type="title"/>
          </p:nvPr>
        </p:nvSpPr>
        <p:spPr>
          <a:xfrm>
            <a:off x="0" y="1"/>
            <a:ext cx="12192000" cy="703388"/>
          </a:xfrm>
          <a:noFill/>
        </p:spPr>
        <p:txBody>
          <a:bodyPr>
            <a:normAutofit/>
          </a:bodyPr>
          <a:lstStyle/>
          <a:p>
            <a:r>
              <a:rPr lang="en-US" dirty="0"/>
              <a:t>TCS’ Differentiators</a:t>
            </a:r>
            <a:endParaRPr lang="en-US" sz="2000" dirty="0">
              <a:solidFill>
                <a:srgbClr val="FF0000"/>
              </a:solidFill>
            </a:endParaRPr>
          </a:p>
        </p:txBody>
      </p:sp>
    </p:spTree>
    <p:extLst>
      <p:ext uri="{BB962C8B-B14F-4D97-AF65-F5344CB8AC3E}">
        <p14:creationId xmlns:p14="http://schemas.microsoft.com/office/powerpoint/2010/main" val="2875625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3947" y="4913194"/>
            <a:ext cx="3043451" cy="646331"/>
          </a:xfrm>
          <a:prstGeom prst="rect">
            <a:avLst/>
          </a:prstGeom>
          <a:noFill/>
        </p:spPr>
        <p:txBody>
          <a:bodyPr wrap="square" rtlCol="0">
            <a:spAutoFit/>
          </a:bodyPr>
          <a:lstStyle/>
          <a:p>
            <a:r>
              <a:rPr lang="en-US" sz="3600" b="1" dirty="0" smtClean="0">
                <a:solidFill>
                  <a:schemeClr val="bg1"/>
                </a:solidFill>
              </a:rPr>
              <a:t>Thank You!</a:t>
            </a:r>
            <a:endParaRPr lang="en-US" sz="3600" b="1" dirty="0">
              <a:solidFill>
                <a:schemeClr val="bg1"/>
              </a:solidFill>
            </a:endParaRPr>
          </a:p>
        </p:txBody>
      </p:sp>
    </p:spTree>
    <p:extLst>
      <p:ext uri="{BB962C8B-B14F-4D97-AF65-F5344CB8AC3E}">
        <p14:creationId xmlns:p14="http://schemas.microsoft.com/office/powerpoint/2010/main" val="2031678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881"/>
            <a:ext cx="12192000" cy="461665"/>
          </a:xfrm>
          <a:prstGeom prst="rect">
            <a:avLst/>
          </a:prstGeom>
          <a:solidFill>
            <a:schemeClr val="accent5">
              <a:lumMod val="40000"/>
              <a:lumOff val="60000"/>
            </a:schemeClr>
          </a:solidFill>
        </p:spPr>
        <p:txBody>
          <a:bodyPr wrap="square">
            <a:spAutoFit/>
          </a:bodyPr>
          <a:lstStyle/>
          <a:p>
            <a:pPr algn="ctr"/>
            <a:r>
              <a:rPr lang="en-US" sz="2400" b="1" dirty="0" smtClean="0">
                <a:solidFill>
                  <a:prstClr val="black"/>
                </a:solidFill>
              </a:rPr>
              <a:t>Back Up Slides</a:t>
            </a:r>
            <a:endParaRPr lang="en-US" dirty="0" smtClean="0"/>
          </a:p>
        </p:txBody>
      </p:sp>
    </p:spTree>
    <p:extLst>
      <p:ext uri="{BB962C8B-B14F-4D97-AF65-F5344CB8AC3E}">
        <p14:creationId xmlns:p14="http://schemas.microsoft.com/office/powerpoint/2010/main" val="924522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94461" y="926824"/>
          <a:ext cx="5805483" cy="1767928"/>
        </p:xfrm>
        <a:graphic>
          <a:graphicData uri="http://schemas.openxmlformats.org/drawingml/2006/table">
            <a:tbl>
              <a:tblPr firstRow="1" bandRow="1">
                <a:tableStyleId>{93296810-A885-4BE3-A3E7-6D5BEEA58F35}</a:tableStyleId>
              </a:tblPr>
              <a:tblGrid>
                <a:gridCol w="2565113">
                  <a:extLst>
                    <a:ext uri="{9D8B030D-6E8A-4147-A177-3AD203B41FA5}">
                      <a16:colId xmlns="" xmlns:a16="http://schemas.microsoft.com/office/drawing/2014/main" val="20000"/>
                    </a:ext>
                  </a:extLst>
                </a:gridCol>
                <a:gridCol w="564712">
                  <a:extLst>
                    <a:ext uri="{9D8B030D-6E8A-4147-A177-3AD203B41FA5}">
                      <a16:colId xmlns="" xmlns:a16="http://schemas.microsoft.com/office/drawing/2014/main" val="20001"/>
                    </a:ext>
                  </a:extLst>
                </a:gridCol>
                <a:gridCol w="551266">
                  <a:extLst>
                    <a:ext uri="{9D8B030D-6E8A-4147-A177-3AD203B41FA5}">
                      <a16:colId xmlns="" xmlns:a16="http://schemas.microsoft.com/office/drawing/2014/main" val="20002"/>
                    </a:ext>
                  </a:extLst>
                </a:gridCol>
                <a:gridCol w="739504">
                  <a:extLst>
                    <a:ext uri="{9D8B030D-6E8A-4147-A177-3AD203B41FA5}">
                      <a16:colId xmlns="" xmlns:a16="http://schemas.microsoft.com/office/drawing/2014/main" val="20003"/>
                    </a:ext>
                  </a:extLst>
                </a:gridCol>
                <a:gridCol w="672276">
                  <a:extLst>
                    <a:ext uri="{9D8B030D-6E8A-4147-A177-3AD203B41FA5}">
                      <a16:colId xmlns="" xmlns:a16="http://schemas.microsoft.com/office/drawing/2014/main" val="20004"/>
                    </a:ext>
                  </a:extLst>
                </a:gridCol>
                <a:gridCol w="712612">
                  <a:extLst>
                    <a:ext uri="{9D8B030D-6E8A-4147-A177-3AD203B41FA5}">
                      <a16:colId xmlns="" xmlns:a16="http://schemas.microsoft.com/office/drawing/2014/main" val="20005"/>
                    </a:ext>
                  </a:extLst>
                </a:gridCol>
              </a:tblGrid>
              <a:tr h="270933">
                <a:tc>
                  <a:txBody>
                    <a:bodyPr/>
                    <a:lstStyle/>
                    <a:p>
                      <a:pPr algn="ctr"/>
                      <a:r>
                        <a:rPr lang="en-US" sz="1300" dirty="0" smtClean="0"/>
                        <a:t>Ramp Up - 2019</a:t>
                      </a:r>
                      <a:endParaRPr lang="en-US" sz="1300" dirty="0"/>
                    </a:p>
                  </a:txBody>
                  <a:tcPr anchor="ctr"/>
                </a:tc>
                <a:tc>
                  <a:txBody>
                    <a:bodyPr/>
                    <a:lstStyle/>
                    <a:p>
                      <a:pPr algn="ctr"/>
                      <a:r>
                        <a:rPr lang="en-US" sz="1300" dirty="0" smtClean="0"/>
                        <a:t>US </a:t>
                      </a:r>
                      <a:endParaRPr lang="en-US" sz="1300" dirty="0"/>
                    </a:p>
                  </a:txBody>
                  <a:tcPr anchor="ctr"/>
                </a:tc>
                <a:tc>
                  <a:txBody>
                    <a:bodyPr/>
                    <a:lstStyle/>
                    <a:p>
                      <a:pPr algn="ctr"/>
                      <a:r>
                        <a:rPr lang="en-US" sz="1300" dirty="0" smtClean="0"/>
                        <a:t>EU</a:t>
                      </a:r>
                      <a:endParaRPr lang="en-US" sz="1300" dirty="0"/>
                    </a:p>
                  </a:txBody>
                  <a:tcPr anchor="ctr"/>
                </a:tc>
                <a:tc>
                  <a:txBody>
                    <a:bodyPr/>
                    <a:lstStyle/>
                    <a:p>
                      <a:pPr algn="ctr"/>
                      <a:r>
                        <a:rPr lang="en-US" sz="1300" dirty="0" smtClean="0"/>
                        <a:t>China</a:t>
                      </a:r>
                      <a:endParaRPr lang="en-US" sz="1300" dirty="0"/>
                    </a:p>
                  </a:txBody>
                  <a:tcPr anchor="ctr"/>
                </a:tc>
                <a:tc>
                  <a:txBody>
                    <a:bodyPr/>
                    <a:lstStyle/>
                    <a:p>
                      <a:pPr algn="ctr"/>
                      <a:r>
                        <a:rPr lang="en-US" sz="1300" dirty="0" smtClean="0"/>
                        <a:t>India</a:t>
                      </a:r>
                      <a:endParaRPr lang="en-US" sz="1300" dirty="0"/>
                    </a:p>
                  </a:txBody>
                  <a:tcPr anchor="ctr"/>
                </a:tc>
                <a:tc>
                  <a:txBody>
                    <a:bodyPr/>
                    <a:lstStyle/>
                    <a:p>
                      <a:pPr algn="ctr"/>
                      <a:r>
                        <a:rPr lang="en-US" sz="1300" dirty="0" smtClean="0"/>
                        <a:t>Total</a:t>
                      </a:r>
                      <a:endParaRPr lang="en-US" sz="1300" dirty="0"/>
                    </a:p>
                  </a:txBody>
                  <a:tcPr anchor="ctr"/>
                </a:tc>
                <a:extLst>
                  <a:ext uri="{0D108BD9-81ED-4DB2-BD59-A6C34878D82A}">
                    <a16:rowId xmlns="" xmlns:a16="http://schemas.microsoft.com/office/drawing/2014/main" val="10000"/>
                  </a:ext>
                </a:extLst>
              </a:tr>
              <a:tr h="318814">
                <a:tc>
                  <a:txBody>
                    <a:bodyPr/>
                    <a:lstStyle/>
                    <a:p>
                      <a:r>
                        <a:rPr lang="en-US" sz="1300" dirty="0" smtClean="0"/>
                        <a:t>Statistical Programming</a:t>
                      </a:r>
                      <a:endParaRPr lang="en-US" sz="1300" dirty="0"/>
                    </a:p>
                  </a:txBody>
                  <a:tcPr anchor="ctr"/>
                </a:tc>
                <a:tc>
                  <a:txBody>
                    <a:bodyPr/>
                    <a:lstStyle/>
                    <a:p>
                      <a:pPr algn="ctr" fontAlgn="b"/>
                      <a:r>
                        <a:rPr lang="en-US" sz="1300" u="none" strike="noStrike" dirty="0">
                          <a:effectLst/>
                        </a:rPr>
                        <a:t>10</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a:effectLst/>
                        </a:rPr>
                        <a:t>15</a:t>
                      </a:r>
                      <a:endParaRPr lang="en-US" sz="1300" b="0" i="0" u="none" strike="noStrike">
                        <a:solidFill>
                          <a:srgbClr val="000000"/>
                        </a:solidFill>
                        <a:effectLst/>
                        <a:latin typeface="Aerial"/>
                      </a:endParaRPr>
                    </a:p>
                  </a:txBody>
                  <a:tcPr marL="9525" marR="9525" marT="9525" marB="0" anchor="ctr"/>
                </a:tc>
                <a:tc>
                  <a:txBody>
                    <a:bodyPr/>
                    <a:lstStyle/>
                    <a:p>
                      <a:pPr algn="ctr" fontAlgn="b"/>
                      <a:r>
                        <a:rPr lang="en-US" sz="1300" u="none" strike="noStrike" dirty="0">
                          <a:effectLst/>
                        </a:rPr>
                        <a:t>96</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123</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1"/>
                  </a:ext>
                </a:extLst>
              </a:tr>
              <a:tr h="290874">
                <a:tc>
                  <a:txBody>
                    <a:bodyPr/>
                    <a:lstStyle/>
                    <a:p>
                      <a:r>
                        <a:rPr lang="en-US" sz="1300" dirty="0" smtClean="0"/>
                        <a:t>Statistical Programming</a:t>
                      </a:r>
                      <a:r>
                        <a:rPr lang="en-US" sz="1300" baseline="0" dirty="0" smtClean="0"/>
                        <a:t> Lead</a:t>
                      </a:r>
                      <a:endParaRPr lang="en-US" sz="1300" dirty="0"/>
                    </a:p>
                  </a:txBody>
                  <a:tcPr anchor="ctr"/>
                </a:tc>
                <a:tc>
                  <a:txBody>
                    <a:bodyPr/>
                    <a:lstStyle/>
                    <a:p>
                      <a:pPr algn="ctr" fontAlgn="b"/>
                      <a:r>
                        <a:rPr lang="en-US" sz="1300" u="none" strike="noStrike" dirty="0">
                          <a:effectLst/>
                        </a:rPr>
                        <a:t>12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7</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1</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6</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26</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2"/>
                  </a:ext>
                </a:extLst>
              </a:tr>
              <a:tr h="223837">
                <a:tc>
                  <a:txBody>
                    <a:bodyPr/>
                    <a:lstStyle/>
                    <a:p>
                      <a:r>
                        <a:rPr lang="en-US" sz="1300" dirty="0" smtClean="0"/>
                        <a:t>Statistical Consultant</a:t>
                      </a:r>
                      <a:endParaRPr lang="en-US" sz="1300" dirty="0"/>
                    </a:p>
                  </a:txBody>
                  <a:tcPr anchor="ctr"/>
                </a:tc>
                <a:tc>
                  <a:txBody>
                    <a:bodyPr/>
                    <a:lstStyle/>
                    <a:p>
                      <a:pPr algn="ctr" fontAlgn="b"/>
                      <a:r>
                        <a:rPr lang="en-US" sz="1300" u="none" strike="noStrike" dirty="0">
                          <a:effectLst/>
                        </a:rPr>
                        <a:t>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0</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1</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0</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3</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3"/>
                  </a:ext>
                </a:extLst>
              </a:tr>
              <a:tr h="266700">
                <a:tc>
                  <a:txBody>
                    <a:bodyPr/>
                    <a:lstStyle/>
                    <a:p>
                      <a:r>
                        <a:rPr lang="en-US" sz="1300" dirty="0" smtClean="0"/>
                        <a:t>FSP Programming Manager</a:t>
                      </a:r>
                      <a:endParaRPr lang="en-US" sz="1300" dirty="0"/>
                    </a:p>
                  </a:txBody>
                  <a:tcPr anchor="ctr"/>
                </a:tc>
                <a:tc>
                  <a:txBody>
                    <a:bodyPr/>
                    <a:lstStyle/>
                    <a:p>
                      <a:pPr algn="ctr" fontAlgn="b"/>
                      <a:r>
                        <a:rPr lang="en-US" sz="1300" u="none" strike="noStrike" dirty="0">
                          <a:effectLst/>
                        </a:rPr>
                        <a:t>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a:effectLst/>
                        </a:rPr>
                        <a:t>0</a:t>
                      </a:r>
                      <a:endParaRPr lang="en-US" sz="1300" b="0" i="0" u="none" strike="noStrike">
                        <a:solidFill>
                          <a:srgbClr val="000000"/>
                        </a:solidFill>
                        <a:effectLst/>
                        <a:latin typeface="Aerial"/>
                      </a:endParaRPr>
                    </a:p>
                  </a:txBody>
                  <a:tcPr marL="9525" marR="9525" marT="9525" marB="0" anchor="ctr"/>
                </a:tc>
                <a:tc>
                  <a:txBody>
                    <a:bodyPr/>
                    <a:lstStyle/>
                    <a:p>
                      <a:pPr algn="ctr" fontAlgn="b"/>
                      <a:r>
                        <a:rPr lang="en-US" sz="1300" u="none" strike="noStrike">
                          <a:effectLst/>
                        </a:rPr>
                        <a:t>1</a:t>
                      </a:r>
                      <a:endParaRPr lang="en-US" sz="1300" b="0" i="0" u="none" strike="noStrike">
                        <a:solidFill>
                          <a:srgbClr val="000000"/>
                        </a:solidFill>
                        <a:effectLst/>
                        <a:latin typeface="Aerial"/>
                      </a:endParaRPr>
                    </a:p>
                  </a:txBody>
                  <a:tcPr marL="9525" marR="9525" marT="9525" marB="0" anchor="ctr"/>
                </a:tc>
                <a:tc>
                  <a:txBody>
                    <a:bodyPr/>
                    <a:lstStyle/>
                    <a:p>
                      <a:pPr algn="ctr" fontAlgn="b"/>
                      <a:r>
                        <a:rPr lang="en-US" sz="1300" u="none" strike="noStrike" dirty="0">
                          <a:effectLst/>
                        </a:rPr>
                        <a:t>5</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8</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4"/>
                  </a:ext>
                </a:extLst>
              </a:tr>
              <a:tr h="228600">
                <a:tc>
                  <a:txBody>
                    <a:bodyPr/>
                    <a:lstStyle/>
                    <a:p>
                      <a:r>
                        <a:rPr lang="en-US" sz="1300" b="1" dirty="0" smtClean="0"/>
                        <a:t>Total</a:t>
                      </a:r>
                      <a:endParaRPr lang="en-US" sz="1300" b="1" dirty="0"/>
                    </a:p>
                  </a:txBody>
                  <a:tcPr anchor="ctr"/>
                </a:tc>
                <a:tc>
                  <a:txBody>
                    <a:bodyPr/>
                    <a:lstStyle/>
                    <a:p>
                      <a:pPr algn="ctr" fontAlgn="b"/>
                      <a:r>
                        <a:rPr lang="en-US" sz="1300" b="1" u="none" strike="noStrike" dirty="0">
                          <a:effectLst/>
                        </a:rPr>
                        <a:t>26</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9</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18</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107</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160</a:t>
                      </a:r>
                      <a:endParaRPr lang="en-US" sz="1300" b="1" i="1"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5"/>
                  </a:ext>
                </a:extLst>
              </a:tr>
            </a:tbl>
          </a:graphicData>
        </a:graphic>
      </p:graphicFrame>
      <p:graphicFrame>
        <p:nvGraphicFramePr>
          <p:cNvPr id="7" name="Table 6"/>
          <p:cNvGraphicFramePr>
            <a:graphicFrameLocks noGrp="1"/>
          </p:cNvGraphicFramePr>
          <p:nvPr>
            <p:extLst/>
          </p:nvPr>
        </p:nvGraphicFramePr>
        <p:xfrm>
          <a:off x="194461" y="2839044"/>
          <a:ext cx="5805482" cy="1767928"/>
        </p:xfrm>
        <a:graphic>
          <a:graphicData uri="http://schemas.openxmlformats.org/drawingml/2006/table">
            <a:tbl>
              <a:tblPr firstRow="1" bandRow="1">
                <a:tableStyleId>{21E4AEA4-8DFA-4A89-87EB-49C32662AFE0}</a:tableStyleId>
              </a:tblPr>
              <a:tblGrid>
                <a:gridCol w="2565112">
                  <a:extLst>
                    <a:ext uri="{9D8B030D-6E8A-4147-A177-3AD203B41FA5}">
                      <a16:colId xmlns="" xmlns:a16="http://schemas.microsoft.com/office/drawing/2014/main" val="20000"/>
                    </a:ext>
                  </a:extLst>
                </a:gridCol>
                <a:gridCol w="564712">
                  <a:extLst>
                    <a:ext uri="{9D8B030D-6E8A-4147-A177-3AD203B41FA5}">
                      <a16:colId xmlns="" xmlns:a16="http://schemas.microsoft.com/office/drawing/2014/main" val="20001"/>
                    </a:ext>
                  </a:extLst>
                </a:gridCol>
                <a:gridCol w="551266">
                  <a:extLst>
                    <a:ext uri="{9D8B030D-6E8A-4147-A177-3AD203B41FA5}">
                      <a16:colId xmlns="" xmlns:a16="http://schemas.microsoft.com/office/drawing/2014/main" val="20002"/>
                    </a:ext>
                  </a:extLst>
                </a:gridCol>
                <a:gridCol w="739504">
                  <a:extLst>
                    <a:ext uri="{9D8B030D-6E8A-4147-A177-3AD203B41FA5}">
                      <a16:colId xmlns="" xmlns:a16="http://schemas.microsoft.com/office/drawing/2014/main" val="20003"/>
                    </a:ext>
                  </a:extLst>
                </a:gridCol>
                <a:gridCol w="672276">
                  <a:extLst>
                    <a:ext uri="{9D8B030D-6E8A-4147-A177-3AD203B41FA5}">
                      <a16:colId xmlns="" xmlns:a16="http://schemas.microsoft.com/office/drawing/2014/main" val="20004"/>
                    </a:ext>
                  </a:extLst>
                </a:gridCol>
                <a:gridCol w="712612">
                  <a:extLst>
                    <a:ext uri="{9D8B030D-6E8A-4147-A177-3AD203B41FA5}">
                      <a16:colId xmlns="" xmlns:a16="http://schemas.microsoft.com/office/drawing/2014/main" val="20005"/>
                    </a:ext>
                  </a:extLst>
                </a:gridCol>
              </a:tblGrid>
              <a:tr h="275626">
                <a:tc>
                  <a:txBody>
                    <a:bodyPr/>
                    <a:lstStyle/>
                    <a:p>
                      <a:pPr algn="ctr"/>
                      <a:r>
                        <a:rPr lang="en-US" sz="1300" dirty="0" smtClean="0"/>
                        <a:t>Ramp Up - 2020</a:t>
                      </a:r>
                      <a:endParaRPr lang="en-US" sz="1300" dirty="0"/>
                    </a:p>
                  </a:txBody>
                  <a:tcPr anchor="ctr"/>
                </a:tc>
                <a:tc>
                  <a:txBody>
                    <a:bodyPr/>
                    <a:lstStyle/>
                    <a:p>
                      <a:pPr algn="ctr"/>
                      <a:r>
                        <a:rPr lang="en-US" sz="1300" dirty="0" smtClean="0"/>
                        <a:t>US </a:t>
                      </a:r>
                      <a:endParaRPr lang="en-US" sz="1300" dirty="0"/>
                    </a:p>
                  </a:txBody>
                  <a:tcPr anchor="ctr"/>
                </a:tc>
                <a:tc>
                  <a:txBody>
                    <a:bodyPr/>
                    <a:lstStyle/>
                    <a:p>
                      <a:pPr algn="ctr"/>
                      <a:r>
                        <a:rPr lang="en-US" sz="1300" dirty="0" smtClean="0"/>
                        <a:t>EU</a:t>
                      </a:r>
                      <a:endParaRPr lang="en-US" sz="1300" dirty="0"/>
                    </a:p>
                  </a:txBody>
                  <a:tcPr anchor="ctr"/>
                </a:tc>
                <a:tc>
                  <a:txBody>
                    <a:bodyPr/>
                    <a:lstStyle/>
                    <a:p>
                      <a:pPr algn="ctr"/>
                      <a:r>
                        <a:rPr lang="en-US" sz="1300" dirty="0" smtClean="0"/>
                        <a:t>China</a:t>
                      </a:r>
                      <a:endParaRPr lang="en-US" sz="1300" dirty="0"/>
                    </a:p>
                  </a:txBody>
                  <a:tcPr anchor="ctr"/>
                </a:tc>
                <a:tc>
                  <a:txBody>
                    <a:bodyPr/>
                    <a:lstStyle/>
                    <a:p>
                      <a:pPr algn="ctr"/>
                      <a:r>
                        <a:rPr lang="en-US" sz="1300" dirty="0" smtClean="0"/>
                        <a:t>India</a:t>
                      </a:r>
                      <a:endParaRPr lang="en-US" sz="1300" dirty="0"/>
                    </a:p>
                  </a:txBody>
                  <a:tcPr anchor="ctr"/>
                </a:tc>
                <a:tc>
                  <a:txBody>
                    <a:bodyPr/>
                    <a:lstStyle/>
                    <a:p>
                      <a:pPr algn="ctr"/>
                      <a:r>
                        <a:rPr lang="en-US" sz="1300" dirty="0" smtClean="0"/>
                        <a:t>Total</a:t>
                      </a:r>
                      <a:endParaRPr lang="en-US" sz="1300" dirty="0"/>
                    </a:p>
                  </a:txBody>
                  <a:tcPr anchor="ctr"/>
                </a:tc>
                <a:extLst>
                  <a:ext uri="{0D108BD9-81ED-4DB2-BD59-A6C34878D82A}">
                    <a16:rowId xmlns="" xmlns:a16="http://schemas.microsoft.com/office/drawing/2014/main" val="10000"/>
                  </a:ext>
                </a:extLst>
              </a:tr>
              <a:tr h="318814">
                <a:tc>
                  <a:txBody>
                    <a:bodyPr/>
                    <a:lstStyle/>
                    <a:p>
                      <a:r>
                        <a:rPr lang="en-US" sz="1300" dirty="0" smtClean="0"/>
                        <a:t>Statistical Programming</a:t>
                      </a:r>
                      <a:endParaRPr lang="en-US" sz="1300" dirty="0"/>
                    </a:p>
                  </a:txBody>
                  <a:tcPr anchor="ctr"/>
                </a:tc>
                <a:tc>
                  <a:txBody>
                    <a:bodyPr/>
                    <a:lstStyle/>
                    <a:p>
                      <a:pPr marL="0" algn="ctr" defTabSz="914377" rtl="0" eaLnBrk="1" fontAlgn="b" latinLnBrk="0" hangingPunct="1"/>
                      <a:r>
                        <a:rPr lang="en-US" sz="1300" u="none" strike="noStrike" kern="1200" dirty="0">
                          <a:effectLst/>
                        </a:rPr>
                        <a:t>18</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14</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96</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128</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1"/>
                  </a:ext>
                </a:extLst>
              </a:tr>
              <a:tr h="290874">
                <a:tc>
                  <a:txBody>
                    <a:bodyPr/>
                    <a:lstStyle/>
                    <a:p>
                      <a:r>
                        <a:rPr lang="en-US" sz="1300" dirty="0" smtClean="0"/>
                        <a:t>Statistical Programming</a:t>
                      </a:r>
                      <a:r>
                        <a:rPr lang="en-US" sz="1300" baseline="0" dirty="0" smtClean="0"/>
                        <a:t> Lead</a:t>
                      </a:r>
                      <a:endParaRPr lang="en-US" sz="1300" dirty="0"/>
                    </a:p>
                  </a:txBody>
                  <a:tcPr anchor="ctr"/>
                </a:tc>
                <a:tc>
                  <a:txBody>
                    <a:bodyPr/>
                    <a:lstStyle/>
                    <a:p>
                      <a:pPr marL="0" algn="ctr" defTabSz="914377" rtl="0" eaLnBrk="1" fontAlgn="b" latinLnBrk="0" hangingPunct="1"/>
                      <a:r>
                        <a:rPr lang="en-US" sz="1300" u="none" strike="noStrike" kern="1200" dirty="0">
                          <a:effectLst/>
                        </a:rPr>
                        <a:t>14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5</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25</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2"/>
                  </a:ext>
                </a:extLst>
              </a:tr>
              <a:tr h="223837">
                <a:tc>
                  <a:txBody>
                    <a:bodyPr/>
                    <a:lstStyle/>
                    <a:p>
                      <a:r>
                        <a:rPr lang="en-US" sz="1300" dirty="0" smtClean="0"/>
                        <a:t>Statistical Consultant</a:t>
                      </a:r>
                      <a:endParaRPr lang="en-US" sz="1300" dirty="0"/>
                    </a:p>
                  </a:txBody>
                  <a:tcPr anchor="ctr"/>
                </a:tc>
                <a:tc>
                  <a:txBody>
                    <a:bodyPr/>
                    <a:lstStyle/>
                    <a:p>
                      <a:pPr marL="0" algn="ctr" defTabSz="914377" rtl="0" eaLnBrk="1" fontAlgn="b" latinLnBrk="0" hangingPunct="1"/>
                      <a:r>
                        <a:rPr lang="en-US" sz="1300" u="none" strike="noStrike" kern="1200">
                          <a:effectLst/>
                        </a:rPr>
                        <a:t>2</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3"/>
                  </a:ext>
                </a:extLst>
              </a:tr>
              <a:tr h="266700">
                <a:tc>
                  <a:txBody>
                    <a:bodyPr/>
                    <a:lstStyle/>
                    <a:p>
                      <a:r>
                        <a:rPr lang="en-US" sz="1300" dirty="0" smtClean="0"/>
                        <a:t>FSP Programming Manager</a:t>
                      </a:r>
                      <a:endParaRPr lang="en-US" sz="1300" dirty="0"/>
                    </a:p>
                  </a:txBody>
                  <a:tcPr anchor="ctr"/>
                </a:tc>
                <a:tc>
                  <a:txBody>
                    <a:bodyPr/>
                    <a:lstStyle/>
                    <a:p>
                      <a:pPr marL="0" algn="ctr" defTabSz="914377" rtl="0" eaLnBrk="1" fontAlgn="b" latinLnBrk="0" hangingPunct="1"/>
                      <a:r>
                        <a:rPr lang="en-US" sz="1300" u="none" strike="noStrike" kern="1200" dirty="0">
                          <a:effectLst/>
                        </a:rPr>
                        <a:t>1</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5</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8</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4"/>
                  </a:ext>
                </a:extLst>
              </a:tr>
              <a:tr h="228600">
                <a:tc>
                  <a:txBody>
                    <a:bodyPr/>
                    <a:lstStyle/>
                    <a:p>
                      <a:r>
                        <a:rPr lang="en-US" sz="1300" b="1" dirty="0" smtClean="0"/>
                        <a:t>Total</a:t>
                      </a:r>
                      <a:endParaRPr lang="en-US" sz="1300" b="1" dirty="0"/>
                    </a:p>
                  </a:txBody>
                  <a:tcPr anchor="ctr"/>
                </a:tc>
                <a:tc>
                  <a:txBody>
                    <a:bodyPr/>
                    <a:lstStyle/>
                    <a:p>
                      <a:pPr marL="0" algn="ctr" defTabSz="914377" rtl="0" eaLnBrk="1" fontAlgn="b" latinLnBrk="0" hangingPunct="1"/>
                      <a:r>
                        <a:rPr lang="en-US" sz="1300" b="1" u="none" strike="noStrike" kern="1200" dirty="0">
                          <a:effectLst/>
                        </a:rPr>
                        <a:t>35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3</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20</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105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163</a:t>
                      </a:r>
                      <a:endParaRPr lang="en-US" sz="1300" b="1" i="1"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5"/>
                  </a:ext>
                </a:extLst>
              </a:tr>
            </a:tbl>
          </a:graphicData>
        </a:graphic>
      </p:graphicFrame>
      <p:graphicFrame>
        <p:nvGraphicFramePr>
          <p:cNvPr id="8" name="Table 7"/>
          <p:cNvGraphicFramePr>
            <a:graphicFrameLocks noGrp="1"/>
          </p:cNvGraphicFramePr>
          <p:nvPr>
            <p:extLst/>
          </p:nvPr>
        </p:nvGraphicFramePr>
        <p:xfrm>
          <a:off x="194460" y="4751264"/>
          <a:ext cx="5805483" cy="1767928"/>
        </p:xfrm>
        <a:graphic>
          <a:graphicData uri="http://schemas.openxmlformats.org/drawingml/2006/table">
            <a:tbl>
              <a:tblPr firstRow="1" bandRow="1">
                <a:tableStyleId>{5C22544A-7EE6-4342-B048-85BDC9FD1C3A}</a:tableStyleId>
              </a:tblPr>
              <a:tblGrid>
                <a:gridCol w="2565112">
                  <a:extLst>
                    <a:ext uri="{9D8B030D-6E8A-4147-A177-3AD203B41FA5}">
                      <a16:colId xmlns="" xmlns:a16="http://schemas.microsoft.com/office/drawing/2014/main" val="20000"/>
                    </a:ext>
                  </a:extLst>
                </a:gridCol>
                <a:gridCol w="564712">
                  <a:extLst>
                    <a:ext uri="{9D8B030D-6E8A-4147-A177-3AD203B41FA5}">
                      <a16:colId xmlns="" xmlns:a16="http://schemas.microsoft.com/office/drawing/2014/main" val="20001"/>
                    </a:ext>
                  </a:extLst>
                </a:gridCol>
                <a:gridCol w="551266">
                  <a:extLst>
                    <a:ext uri="{9D8B030D-6E8A-4147-A177-3AD203B41FA5}">
                      <a16:colId xmlns="" xmlns:a16="http://schemas.microsoft.com/office/drawing/2014/main" val="20002"/>
                    </a:ext>
                  </a:extLst>
                </a:gridCol>
                <a:gridCol w="739504">
                  <a:extLst>
                    <a:ext uri="{9D8B030D-6E8A-4147-A177-3AD203B41FA5}">
                      <a16:colId xmlns="" xmlns:a16="http://schemas.microsoft.com/office/drawing/2014/main" val="20003"/>
                    </a:ext>
                  </a:extLst>
                </a:gridCol>
                <a:gridCol w="672277">
                  <a:extLst>
                    <a:ext uri="{9D8B030D-6E8A-4147-A177-3AD203B41FA5}">
                      <a16:colId xmlns="" xmlns:a16="http://schemas.microsoft.com/office/drawing/2014/main" val="20004"/>
                    </a:ext>
                  </a:extLst>
                </a:gridCol>
                <a:gridCol w="712612">
                  <a:extLst>
                    <a:ext uri="{9D8B030D-6E8A-4147-A177-3AD203B41FA5}">
                      <a16:colId xmlns="" xmlns:a16="http://schemas.microsoft.com/office/drawing/2014/main" val="20005"/>
                    </a:ext>
                  </a:extLst>
                </a:gridCol>
              </a:tblGrid>
              <a:tr h="275626">
                <a:tc>
                  <a:txBody>
                    <a:bodyPr/>
                    <a:lstStyle/>
                    <a:p>
                      <a:pPr algn="ctr"/>
                      <a:r>
                        <a:rPr lang="en-US" sz="1300" dirty="0" smtClean="0"/>
                        <a:t>Ramp Up - 2021</a:t>
                      </a:r>
                      <a:endParaRPr lang="en-US" sz="1300" dirty="0"/>
                    </a:p>
                  </a:txBody>
                  <a:tcPr anchor="ctr">
                    <a:solidFill>
                      <a:schemeClr val="tx2">
                        <a:lumMod val="60000"/>
                        <a:lumOff val="40000"/>
                      </a:schemeClr>
                    </a:solidFill>
                  </a:tcPr>
                </a:tc>
                <a:tc>
                  <a:txBody>
                    <a:bodyPr/>
                    <a:lstStyle/>
                    <a:p>
                      <a:pPr algn="ctr"/>
                      <a:r>
                        <a:rPr lang="en-US" sz="1300" dirty="0" smtClean="0"/>
                        <a:t>US </a:t>
                      </a:r>
                      <a:endParaRPr lang="en-US" sz="1300" dirty="0"/>
                    </a:p>
                  </a:txBody>
                  <a:tcPr anchor="ctr">
                    <a:solidFill>
                      <a:schemeClr val="tx2">
                        <a:lumMod val="60000"/>
                        <a:lumOff val="40000"/>
                      </a:schemeClr>
                    </a:solidFill>
                  </a:tcPr>
                </a:tc>
                <a:tc>
                  <a:txBody>
                    <a:bodyPr/>
                    <a:lstStyle/>
                    <a:p>
                      <a:pPr algn="ctr"/>
                      <a:r>
                        <a:rPr lang="en-US" sz="1300" dirty="0" smtClean="0"/>
                        <a:t>EU</a:t>
                      </a:r>
                      <a:endParaRPr lang="en-US" sz="1300" dirty="0"/>
                    </a:p>
                  </a:txBody>
                  <a:tcPr anchor="ctr">
                    <a:solidFill>
                      <a:schemeClr val="tx2">
                        <a:lumMod val="60000"/>
                        <a:lumOff val="40000"/>
                      </a:schemeClr>
                    </a:solidFill>
                  </a:tcPr>
                </a:tc>
                <a:tc>
                  <a:txBody>
                    <a:bodyPr/>
                    <a:lstStyle/>
                    <a:p>
                      <a:pPr algn="ctr"/>
                      <a:r>
                        <a:rPr lang="en-US" sz="1300" dirty="0" smtClean="0"/>
                        <a:t>China</a:t>
                      </a:r>
                      <a:endParaRPr lang="en-US" sz="1300" dirty="0"/>
                    </a:p>
                  </a:txBody>
                  <a:tcPr anchor="ctr">
                    <a:solidFill>
                      <a:schemeClr val="tx2">
                        <a:lumMod val="60000"/>
                        <a:lumOff val="40000"/>
                      </a:schemeClr>
                    </a:solidFill>
                  </a:tcPr>
                </a:tc>
                <a:tc>
                  <a:txBody>
                    <a:bodyPr/>
                    <a:lstStyle/>
                    <a:p>
                      <a:pPr algn="ctr"/>
                      <a:r>
                        <a:rPr lang="en-US" sz="1300" dirty="0" smtClean="0"/>
                        <a:t>India</a:t>
                      </a:r>
                      <a:endParaRPr lang="en-US" sz="1300" dirty="0"/>
                    </a:p>
                  </a:txBody>
                  <a:tcPr anchor="ctr">
                    <a:solidFill>
                      <a:schemeClr val="tx2">
                        <a:lumMod val="60000"/>
                        <a:lumOff val="40000"/>
                      </a:schemeClr>
                    </a:solidFill>
                  </a:tcPr>
                </a:tc>
                <a:tc>
                  <a:txBody>
                    <a:bodyPr/>
                    <a:lstStyle/>
                    <a:p>
                      <a:pPr algn="ctr"/>
                      <a:r>
                        <a:rPr lang="en-US" sz="1300" dirty="0" smtClean="0"/>
                        <a:t>Total</a:t>
                      </a:r>
                      <a:endParaRPr lang="en-US" sz="1300" dirty="0"/>
                    </a:p>
                  </a:txBody>
                  <a:tcPr anchor="ctr">
                    <a:solidFill>
                      <a:schemeClr val="tx2">
                        <a:lumMod val="60000"/>
                        <a:lumOff val="40000"/>
                      </a:schemeClr>
                    </a:solidFill>
                  </a:tcPr>
                </a:tc>
                <a:extLst>
                  <a:ext uri="{0D108BD9-81ED-4DB2-BD59-A6C34878D82A}">
                    <a16:rowId xmlns="" xmlns:a16="http://schemas.microsoft.com/office/drawing/2014/main" val="10000"/>
                  </a:ext>
                </a:extLst>
              </a:tr>
              <a:tr h="318814">
                <a:tc>
                  <a:txBody>
                    <a:bodyPr/>
                    <a:lstStyle/>
                    <a:p>
                      <a:r>
                        <a:rPr lang="en-US" sz="1300" dirty="0" smtClean="0"/>
                        <a:t>Statistical Programming</a:t>
                      </a:r>
                      <a:endParaRPr lang="en-US" sz="1300" dirty="0"/>
                    </a:p>
                  </a:txBody>
                  <a:tcPr anchor="ctr"/>
                </a:tc>
                <a:tc>
                  <a:txBody>
                    <a:bodyPr/>
                    <a:lstStyle/>
                    <a:p>
                      <a:pPr marL="0" algn="ctr" defTabSz="914377" rtl="0" eaLnBrk="1" fontAlgn="b" latinLnBrk="0" hangingPunct="1"/>
                      <a:r>
                        <a:rPr lang="en-US" sz="1300" u="none" strike="noStrike" kern="1200" dirty="0">
                          <a:effectLst/>
                        </a:rPr>
                        <a:t>18</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96</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124</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1"/>
                  </a:ext>
                </a:extLst>
              </a:tr>
              <a:tr h="290874">
                <a:tc>
                  <a:txBody>
                    <a:bodyPr/>
                    <a:lstStyle/>
                    <a:p>
                      <a:r>
                        <a:rPr lang="en-US" sz="1300" dirty="0" smtClean="0"/>
                        <a:t>Statistical Programming</a:t>
                      </a:r>
                      <a:r>
                        <a:rPr lang="en-US" sz="1300" baseline="0" dirty="0" smtClean="0"/>
                        <a:t> Lead</a:t>
                      </a:r>
                      <a:endParaRPr lang="en-US" sz="1300" dirty="0"/>
                    </a:p>
                  </a:txBody>
                  <a:tcPr anchor="ctr"/>
                </a:tc>
                <a:tc>
                  <a:txBody>
                    <a:bodyPr/>
                    <a:lstStyle/>
                    <a:p>
                      <a:pPr marL="0" algn="ctr" defTabSz="914377" rtl="0" eaLnBrk="1" fontAlgn="b" latinLnBrk="0" hangingPunct="1"/>
                      <a:r>
                        <a:rPr lang="en-US" sz="1300" u="none" strike="noStrike" kern="1200">
                          <a:effectLst/>
                        </a:rPr>
                        <a:t>14</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24</a:t>
                      </a:r>
                      <a:endParaRPr lang="en-US" sz="1300" b="0" i="0" u="none" strike="noStrike" kern="120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2"/>
                  </a:ext>
                </a:extLst>
              </a:tr>
              <a:tr h="223837">
                <a:tc>
                  <a:txBody>
                    <a:bodyPr/>
                    <a:lstStyle/>
                    <a:p>
                      <a:r>
                        <a:rPr lang="en-US" sz="1300" dirty="0" smtClean="0"/>
                        <a:t>Statistical Consultant</a:t>
                      </a:r>
                      <a:endParaRPr lang="en-US" sz="1300" dirty="0"/>
                    </a:p>
                  </a:txBody>
                  <a:tcPr anchor="ctr"/>
                </a:tc>
                <a:tc>
                  <a:txBody>
                    <a:bodyPr/>
                    <a:lstStyle/>
                    <a:p>
                      <a:pPr marL="0" algn="ctr" defTabSz="914377" rtl="0" eaLnBrk="1" fontAlgn="b" latinLnBrk="0" hangingPunct="1"/>
                      <a:r>
                        <a:rPr lang="en-US" sz="1300" u="none" strike="noStrike" kern="1200">
                          <a:effectLst/>
                        </a:rPr>
                        <a:t>2</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3</a:t>
                      </a:r>
                      <a:endParaRPr lang="en-US" sz="1300" b="0" i="0" u="none" strike="noStrike" kern="120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3"/>
                  </a:ext>
                </a:extLst>
              </a:tr>
              <a:tr h="266700">
                <a:tc>
                  <a:txBody>
                    <a:bodyPr/>
                    <a:lstStyle/>
                    <a:p>
                      <a:r>
                        <a:rPr lang="en-US" sz="1300" dirty="0" smtClean="0"/>
                        <a:t>FSP Programming Manager</a:t>
                      </a:r>
                      <a:endParaRPr lang="en-US" sz="1300" dirty="0"/>
                    </a:p>
                  </a:txBody>
                  <a:tcPr anchor="ctr"/>
                </a:tc>
                <a:tc>
                  <a:txBody>
                    <a:bodyPr/>
                    <a:lstStyle/>
                    <a:p>
                      <a:pPr marL="0" algn="ctr" defTabSz="914377" rtl="0" eaLnBrk="1" fontAlgn="b" latinLnBrk="0" hangingPunct="1"/>
                      <a:r>
                        <a:rPr lang="en-US" sz="1300" u="none" strike="noStrike" kern="1200">
                          <a:effectLst/>
                        </a:rPr>
                        <a:t>2</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5</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7</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4"/>
                  </a:ext>
                </a:extLst>
              </a:tr>
              <a:tr h="228600">
                <a:tc>
                  <a:txBody>
                    <a:bodyPr/>
                    <a:lstStyle/>
                    <a:p>
                      <a:r>
                        <a:rPr lang="en-US" sz="1300" b="1" dirty="0" smtClean="0"/>
                        <a:t>Total</a:t>
                      </a:r>
                      <a:endParaRPr lang="en-US" sz="1300" b="1" dirty="0"/>
                    </a:p>
                  </a:txBody>
                  <a:tcPr anchor="ctr"/>
                </a:tc>
                <a:tc>
                  <a:txBody>
                    <a:bodyPr/>
                    <a:lstStyle/>
                    <a:p>
                      <a:pPr marL="0" algn="ctr" defTabSz="914377" rtl="0" eaLnBrk="1" fontAlgn="b" latinLnBrk="0" hangingPunct="1"/>
                      <a:r>
                        <a:rPr lang="en-US" sz="1300" b="1" u="none" strike="noStrike" kern="1200" dirty="0">
                          <a:effectLst/>
                        </a:rPr>
                        <a:t>36</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2</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105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158</a:t>
                      </a:r>
                      <a:endParaRPr lang="en-US" sz="1300" b="1" i="1"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5"/>
                  </a:ext>
                </a:extLst>
              </a:tr>
            </a:tbl>
          </a:graphicData>
        </a:graphic>
      </p:graphicFrame>
      <p:sp>
        <p:nvSpPr>
          <p:cNvPr id="4" name="TextBox 3"/>
          <p:cNvSpPr txBox="1"/>
          <p:nvPr/>
        </p:nvSpPr>
        <p:spPr>
          <a:xfrm>
            <a:off x="6134101" y="926824"/>
            <a:ext cx="5919798" cy="5401479"/>
          </a:xfrm>
          <a:prstGeom prst="rect">
            <a:avLst/>
          </a:prstGeom>
          <a:noFill/>
          <a:ln>
            <a:solidFill>
              <a:schemeClr val="tx1"/>
            </a:solidFill>
          </a:ln>
        </p:spPr>
        <p:txBody>
          <a:bodyPr wrap="square" rtlCol="0">
            <a:spAutoFit/>
          </a:bodyPr>
          <a:lstStyle/>
          <a:p>
            <a:pPr algn="ctr"/>
            <a:r>
              <a:rPr lang="en-US" sz="1500" b="1" u="sng" dirty="0" smtClean="0">
                <a:solidFill>
                  <a:schemeClr val="bg2">
                    <a:lumMod val="50000"/>
                  </a:schemeClr>
                </a:solidFill>
              </a:rPr>
              <a:t>--- TCS Strategy for Managing Ramp-Up ----</a:t>
            </a:r>
          </a:p>
          <a:p>
            <a:r>
              <a:rPr lang="en-US" sz="1500" b="1" i="1" u="sng" dirty="0"/>
              <a:t>US / </a:t>
            </a:r>
            <a:r>
              <a:rPr lang="en-US" sz="1500" b="1" i="1" u="sng" dirty="0" smtClean="0"/>
              <a:t>UK </a:t>
            </a:r>
            <a:r>
              <a:rPr lang="en-US" sz="1500" b="1" i="1" u="sng" dirty="0"/>
              <a:t>/ China Geography:</a:t>
            </a:r>
            <a:r>
              <a:rPr lang="en-US" sz="1500" dirty="0" smtClean="0"/>
              <a:t> Overall resource pool is available, TCS has delivery centers where associates will be aligned</a:t>
            </a:r>
          </a:p>
          <a:p>
            <a:pPr marL="342900" indent="-342900">
              <a:buAutoNum type="arabicParenR"/>
            </a:pPr>
            <a:r>
              <a:rPr lang="en-US" sz="1500" dirty="0" smtClean="0"/>
              <a:t>US </a:t>
            </a:r>
            <a:r>
              <a:rPr lang="en-US" sz="1500" dirty="0"/>
              <a:t>&amp; </a:t>
            </a:r>
            <a:r>
              <a:rPr lang="en-US" sz="1500" dirty="0" smtClean="0"/>
              <a:t>UK - Resource pool available, tie-up with hiring firms and target CROs and Pharma companies </a:t>
            </a:r>
          </a:p>
          <a:p>
            <a:pPr marL="342900" indent="-342900">
              <a:buAutoNum type="arabicParenR"/>
            </a:pPr>
            <a:r>
              <a:rPr lang="en-US" sz="1500" dirty="0" smtClean="0"/>
              <a:t>China – Statistical Programming pool available in Shanghai. Key connects with hiring agencies</a:t>
            </a:r>
            <a:endParaRPr lang="en-US" sz="1500" dirty="0"/>
          </a:p>
          <a:p>
            <a:endParaRPr lang="en-US" sz="1500" b="1" i="1" u="sng" dirty="0" smtClean="0"/>
          </a:p>
          <a:p>
            <a:r>
              <a:rPr lang="en-US" sz="1500" b="1" i="1" u="sng" dirty="0" smtClean="0"/>
              <a:t>India </a:t>
            </a:r>
            <a:r>
              <a:rPr lang="en-US" sz="1500" b="1" i="1" u="sng" dirty="0"/>
              <a:t>Geography:</a:t>
            </a:r>
            <a:r>
              <a:rPr lang="en-US" sz="1500" dirty="0"/>
              <a:t> </a:t>
            </a:r>
            <a:r>
              <a:rPr lang="en-US" sz="1500" dirty="0" smtClean="0"/>
              <a:t>Senior role resource availability is a challenge. Junior resources available</a:t>
            </a:r>
            <a:endParaRPr lang="en-US" sz="1500" dirty="0"/>
          </a:p>
          <a:p>
            <a:r>
              <a:rPr lang="en-US" sz="1500" i="1" u="sng" dirty="0" smtClean="0"/>
              <a:t>Lateral Hires (Senior)</a:t>
            </a:r>
            <a:r>
              <a:rPr lang="en-US" sz="1500" dirty="0" smtClean="0"/>
              <a:t>: Implement aggressive hiring plan</a:t>
            </a:r>
          </a:p>
          <a:p>
            <a:pPr marL="342900" indent="-342900">
              <a:buAutoNum type="arabicParenR"/>
            </a:pPr>
            <a:r>
              <a:rPr lang="en-US" sz="1500" dirty="0" smtClean="0"/>
              <a:t>Collaborate with best domain specific hiring agency</a:t>
            </a:r>
          </a:p>
          <a:p>
            <a:pPr marL="342900" indent="-342900">
              <a:buAutoNum type="arabicParenR"/>
            </a:pPr>
            <a:r>
              <a:rPr lang="en-US" sz="1500" dirty="0" smtClean="0"/>
              <a:t>Social media usage for attracting talent</a:t>
            </a:r>
          </a:p>
          <a:p>
            <a:pPr marL="342900" indent="-342900">
              <a:buAutoNum type="arabicParenR"/>
            </a:pPr>
            <a:r>
              <a:rPr lang="en-US" sz="1500" dirty="0" smtClean="0"/>
              <a:t>Hiring drives across India</a:t>
            </a:r>
          </a:p>
          <a:p>
            <a:pPr marL="342900" indent="-342900">
              <a:buAutoNum type="arabicParenR"/>
            </a:pPr>
            <a:r>
              <a:rPr lang="en-US" sz="1500" dirty="0" smtClean="0"/>
              <a:t>Flexible work location and working models (WFH) etc.</a:t>
            </a:r>
          </a:p>
          <a:p>
            <a:r>
              <a:rPr lang="en-US" sz="1500" i="1" u="sng" dirty="0" smtClean="0"/>
              <a:t>Fresher / Junior Hiring</a:t>
            </a:r>
            <a:r>
              <a:rPr lang="en-US" sz="1500" dirty="0" smtClean="0"/>
              <a:t>: </a:t>
            </a:r>
            <a:r>
              <a:rPr lang="en-US" sz="1500" dirty="0"/>
              <a:t>Implement </a:t>
            </a:r>
            <a:r>
              <a:rPr lang="en-US" sz="1500" dirty="0" smtClean="0"/>
              <a:t>new strategies</a:t>
            </a:r>
            <a:endParaRPr lang="en-US" sz="1500" dirty="0"/>
          </a:p>
          <a:p>
            <a:pPr marL="342900" indent="-342900">
              <a:buAutoNum type="arabicParenR"/>
            </a:pPr>
            <a:r>
              <a:rPr lang="en-US" sz="1500" dirty="0" smtClean="0"/>
              <a:t>Collaborate with universities + SAS training institutes</a:t>
            </a:r>
            <a:endParaRPr lang="en-US" sz="1500" dirty="0"/>
          </a:p>
          <a:p>
            <a:pPr marL="342900" indent="-342900">
              <a:buAutoNum type="arabicParenR"/>
            </a:pPr>
            <a:r>
              <a:rPr lang="en-US" sz="1500" dirty="0" smtClean="0"/>
              <a:t>6 months domain training – TCS investment</a:t>
            </a:r>
            <a:endParaRPr lang="en-US" sz="1500" dirty="0"/>
          </a:p>
          <a:p>
            <a:pPr marL="342900" indent="-342900">
              <a:buAutoNum type="arabicParenR"/>
            </a:pPr>
            <a:r>
              <a:rPr lang="en-US" sz="1500" dirty="0" smtClean="0"/>
              <a:t>1 months Pfizer training – TCS investment</a:t>
            </a:r>
            <a:endParaRPr lang="en-US" sz="1500" dirty="0"/>
          </a:p>
          <a:p>
            <a:pPr marL="342900" indent="-342900">
              <a:buAutoNum type="arabicParenR"/>
            </a:pPr>
            <a:r>
              <a:rPr lang="en-US" sz="1500" dirty="0" smtClean="0"/>
              <a:t>Certification and sign-off before going live</a:t>
            </a:r>
          </a:p>
          <a:p>
            <a:endParaRPr lang="en-US" sz="1500" b="1" i="1" u="sng" dirty="0" smtClean="0"/>
          </a:p>
          <a:p>
            <a:r>
              <a:rPr lang="en-US" sz="1500" b="1" i="1" u="sng" dirty="0" smtClean="0"/>
              <a:t>Training &amp; Onboarding:</a:t>
            </a:r>
            <a:r>
              <a:rPr lang="en-US" sz="1500" dirty="0" smtClean="0"/>
              <a:t> Training module for fresher/junior (Domain – 6 months + Pfizer – 1 months), Senior (Pfizer – 1 months)</a:t>
            </a:r>
            <a:endParaRPr lang="en-US" sz="15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10" name="Title 2"/>
          <p:cNvSpPr>
            <a:spLocks noGrp="1"/>
          </p:cNvSpPr>
          <p:nvPr>
            <p:ph type="title"/>
          </p:nvPr>
        </p:nvSpPr>
        <p:spPr>
          <a:xfrm>
            <a:off x="0" y="1"/>
            <a:ext cx="12192000" cy="703388"/>
          </a:xfrm>
          <a:noFill/>
        </p:spPr>
        <p:txBody>
          <a:bodyPr/>
          <a:lstStyle/>
          <a:p>
            <a:r>
              <a:rPr lang="en-US" dirty="0"/>
              <a:t>Global Delivery Location and Plan – Managing Ramp-Up</a:t>
            </a:r>
          </a:p>
        </p:txBody>
      </p:sp>
    </p:spTree>
    <p:extLst>
      <p:ext uri="{BB962C8B-B14F-4D97-AF65-F5344CB8AC3E}">
        <p14:creationId xmlns:p14="http://schemas.microsoft.com/office/powerpoint/2010/main" val="192328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0" y="1"/>
            <a:ext cx="11696700" cy="703388"/>
          </a:xfrm>
          <a:noFill/>
        </p:spPr>
        <p:txBody>
          <a:bodyPr>
            <a:normAutofit/>
          </a:bodyPr>
          <a:lstStyle/>
          <a:p>
            <a:r>
              <a:rPr lang="en-US" dirty="0" smtClean="0"/>
              <a:t>Training new </a:t>
            </a:r>
            <a:r>
              <a:rPr lang="en-US" dirty="0"/>
              <a:t>colleagues on Pfizer systems and </a:t>
            </a:r>
            <a:r>
              <a:rPr lang="en-US" dirty="0" smtClean="0"/>
              <a:t>processes </a:t>
            </a:r>
            <a:endParaRPr lang="en-US" dirty="0"/>
          </a:p>
        </p:txBody>
      </p:sp>
      <p:sp>
        <p:nvSpPr>
          <p:cNvPr id="3" name="Rectangle 2"/>
          <p:cNvSpPr/>
          <p:nvPr/>
        </p:nvSpPr>
        <p:spPr>
          <a:xfrm>
            <a:off x="0" y="787400"/>
            <a:ext cx="12192000" cy="646331"/>
          </a:xfrm>
          <a:prstGeom prst="rect">
            <a:avLst/>
          </a:prstGeom>
        </p:spPr>
        <p:txBody>
          <a:bodyPr wrap="square">
            <a:spAutoFit/>
          </a:bodyPr>
          <a:lstStyle/>
          <a:p>
            <a:pPr marL="228600" marR="0"/>
            <a:r>
              <a:rPr lang="en-US" dirty="0">
                <a:ea typeface="Calibri" panose="020F0502020204030204" pitchFamily="34" charset="0"/>
                <a:cs typeface="Times New Roman" panose="02020603050405020304" pitchFamily="18" charset="0"/>
              </a:rPr>
              <a:t>TCS has </a:t>
            </a:r>
            <a:r>
              <a:rPr lang="en-US" dirty="0" smtClean="0">
                <a:ea typeface="Calibri" panose="020F0502020204030204" pitchFamily="34" charset="0"/>
                <a:cs typeface="Times New Roman" panose="02020603050405020304" pitchFamily="18" charset="0"/>
              </a:rPr>
              <a:t>a Pfizer-specific Induction </a:t>
            </a:r>
            <a:r>
              <a:rPr lang="en-US" dirty="0">
                <a:ea typeface="Calibri" panose="020F0502020204030204" pitchFamily="34" charset="0"/>
                <a:cs typeface="Times New Roman" panose="02020603050405020304" pitchFamily="18" charset="0"/>
              </a:rPr>
              <a:t>and Training </a:t>
            </a:r>
            <a:r>
              <a:rPr lang="en-US" dirty="0" smtClean="0">
                <a:ea typeface="Calibri" panose="020F0502020204030204" pitchFamily="34" charset="0"/>
                <a:cs typeface="Times New Roman" panose="02020603050405020304" pitchFamily="18" charset="0"/>
              </a:rPr>
              <a:t>Manual </a:t>
            </a:r>
            <a:r>
              <a:rPr lang="en-US" dirty="0">
                <a:ea typeface="Calibri" panose="020F0502020204030204" pitchFamily="34" charset="0"/>
                <a:cs typeface="Times New Roman" panose="02020603050405020304" pitchFamily="18" charset="0"/>
              </a:rPr>
              <a:t>that facilitates </a:t>
            </a:r>
            <a:r>
              <a:rPr lang="en-US" dirty="0" smtClean="0">
                <a:ea typeface="Calibri" panose="020F0502020204030204" pitchFamily="34" charset="0"/>
                <a:cs typeface="Times New Roman" panose="02020603050405020304" pitchFamily="18" charset="0"/>
              </a:rPr>
              <a:t>quick and efficient onboarding of new team </a:t>
            </a:r>
            <a:r>
              <a:rPr lang="en-US" dirty="0">
                <a:ea typeface="Calibri" panose="020F0502020204030204" pitchFamily="34" charset="0"/>
                <a:cs typeface="Times New Roman" panose="02020603050405020304" pitchFamily="18" charset="0"/>
              </a:rPr>
              <a:t>members and enables them to understand the scope, activities and environment to be followed in </a:t>
            </a:r>
            <a:r>
              <a:rPr lang="en-US" dirty="0" smtClean="0">
                <a:ea typeface="Calibri" panose="020F0502020204030204" pitchFamily="34" charset="0"/>
                <a:cs typeface="Times New Roman" panose="02020603050405020304" pitchFamily="18" charset="0"/>
              </a:rPr>
              <a:t>Pfizer </a:t>
            </a:r>
            <a:r>
              <a:rPr lang="en-US" dirty="0">
                <a:ea typeface="Calibri" panose="020F0502020204030204" pitchFamily="34" charset="0"/>
                <a:cs typeface="Times New Roman" panose="02020603050405020304" pitchFamily="18" charset="0"/>
              </a:rPr>
              <a:t>project. </a:t>
            </a:r>
            <a:endParaRPr lang="en-US" dirty="0" smtClean="0">
              <a:ea typeface="Calibri" panose="020F0502020204030204" pitchFamily="34" charset="0"/>
              <a:cs typeface="Times New Roman" panose="02020603050405020304" pitchFamily="18" charset="0"/>
            </a:endParaRPr>
          </a:p>
        </p:txBody>
      </p:sp>
      <p:pic>
        <p:nvPicPr>
          <p:cNvPr id="15" name="Picture 14"/>
          <p:cNvPicPr/>
          <p:nvPr/>
        </p:nvPicPr>
        <p:blipFill>
          <a:blip r:embed="rId2"/>
          <a:stretch>
            <a:fillRect/>
          </a:stretch>
        </p:blipFill>
        <p:spPr>
          <a:xfrm>
            <a:off x="6248400" y="1941041"/>
            <a:ext cx="5943600" cy="3487420"/>
          </a:xfrm>
          <a:prstGeom prst="rect">
            <a:avLst/>
          </a:prstGeom>
          <a:ln>
            <a:noFill/>
          </a:ln>
        </p:spPr>
      </p:pic>
      <p:sp>
        <p:nvSpPr>
          <p:cNvPr id="4" name="Rectangle 3"/>
          <p:cNvSpPr/>
          <p:nvPr/>
        </p:nvSpPr>
        <p:spPr>
          <a:xfrm>
            <a:off x="6248400" y="5538951"/>
            <a:ext cx="5778500" cy="406400"/>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 snapshot of the </a:t>
            </a:r>
            <a:r>
              <a:rPr lang="en-US" b="1" dirty="0" err="1" smtClean="0">
                <a:solidFill>
                  <a:schemeClr val="tx1"/>
                </a:solidFill>
              </a:rPr>
              <a:t>ToC</a:t>
            </a:r>
            <a:endParaRPr lang="en-US" b="1" dirty="0">
              <a:solidFill>
                <a:schemeClr val="tx1"/>
              </a:solidFill>
            </a:endParaRPr>
          </a:p>
        </p:txBody>
      </p:sp>
      <p:sp>
        <p:nvSpPr>
          <p:cNvPr id="6" name="Rectangle 5"/>
          <p:cNvSpPr/>
          <p:nvPr/>
        </p:nvSpPr>
        <p:spPr>
          <a:xfrm>
            <a:off x="685800" y="3712945"/>
            <a:ext cx="5283200" cy="440690"/>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381000" y="3639287"/>
            <a:ext cx="558800" cy="537214"/>
          </a:xfrm>
          <a:prstGeom prst="star5">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39800" y="3712945"/>
            <a:ext cx="4991100" cy="369332"/>
          </a:xfrm>
          <a:prstGeom prst="rect">
            <a:avLst/>
          </a:prstGeom>
          <a:noFill/>
        </p:spPr>
        <p:txBody>
          <a:bodyPr wrap="square" rtlCol="0">
            <a:spAutoFit/>
          </a:bodyPr>
          <a:lstStyle/>
          <a:p>
            <a:r>
              <a:rPr lang="en-US" dirty="0" smtClean="0"/>
              <a:t>Creating utilities to facilitate day to day work</a:t>
            </a:r>
            <a:endParaRPr lang="en-US" dirty="0"/>
          </a:p>
        </p:txBody>
      </p:sp>
      <p:sp>
        <p:nvSpPr>
          <p:cNvPr id="10" name="Rectangle 9"/>
          <p:cNvSpPr/>
          <p:nvPr/>
        </p:nvSpPr>
        <p:spPr>
          <a:xfrm>
            <a:off x="704850" y="4504248"/>
            <a:ext cx="5283200" cy="440690"/>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00050" y="4430590"/>
            <a:ext cx="558800" cy="537214"/>
          </a:xfrm>
          <a:prstGeom prst="star5">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8850" y="4504248"/>
            <a:ext cx="4991100" cy="369332"/>
          </a:xfrm>
          <a:prstGeom prst="rect">
            <a:avLst/>
          </a:prstGeom>
          <a:noFill/>
        </p:spPr>
        <p:txBody>
          <a:bodyPr wrap="square" rtlCol="0">
            <a:spAutoFit/>
          </a:bodyPr>
          <a:lstStyle/>
          <a:p>
            <a:r>
              <a:rPr lang="en-US" dirty="0" smtClean="0"/>
              <a:t>Processes and Best practices</a:t>
            </a:r>
            <a:endParaRPr lang="en-US" dirty="0"/>
          </a:p>
        </p:txBody>
      </p:sp>
      <p:sp>
        <p:nvSpPr>
          <p:cNvPr id="13" name="Rectangle 12"/>
          <p:cNvSpPr/>
          <p:nvPr/>
        </p:nvSpPr>
        <p:spPr>
          <a:xfrm>
            <a:off x="704850" y="5322027"/>
            <a:ext cx="5283200" cy="440690"/>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00050" y="5248369"/>
            <a:ext cx="558800" cy="537214"/>
          </a:xfrm>
          <a:prstGeom prst="star5">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58850" y="5322027"/>
            <a:ext cx="4991100" cy="369332"/>
          </a:xfrm>
          <a:prstGeom prst="rect">
            <a:avLst/>
          </a:prstGeom>
          <a:noFill/>
        </p:spPr>
        <p:txBody>
          <a:bodyPr wrap="square" rtlCol="0">
            <a:spAutoFit/>
          </a:bodyPr>
          <a:lstStyle/>
          <a:p>
            <a:r>
              <a:rPr lang="en-US" dirty="0" smtClean="0"/>
              <a:t>Pfizer portfolio summary </a:t>
            </a:r>
            <a:endParaRPr lang="en-US" dirty="0"/>
          </a:p>
        </p:txBody>
      </p:sp>
      <p:sp>
        <p:nvSpPr>
          <p:cNvPr id="17" name="Rectangle 16"/>
          <p:cNvSpPr/>
          <p:nvPr/>
        </p:nvSpPr>
        <p:spPr>
          <a:xfrm>
            <a:off x="723900" y="6113330"/>
            <a:ext cx="5283200" cy="440690"/>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419100" y="6039672"/>
            <a:ext cx="558800" cy="537214"/>
          </a:xfrm>
          <a:prstGeom prst="star5">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7900" y="6113330"/>
            <a:ext cx="4991100" cy="369332"/>
          </a:xfrm>
          <a:prstGeom prst="rect">
            <a:avLst/>
          </a:prstGeom>
          <a:noFill/>
        </p:spPr>
        <p:txBody>
          <a:bodyPr wrap="square" rtlCol="0">
            <a:spAutoFit/>
          </a:bodyPr>
          <a:lstStyle/>
          <a:p>
            <a:r>
              <a:rPr lang="en-US" dirty="0" smtClean="0"/>
              <a:t>FAQs</a:t>
            </a:r>
            <a:endParaRPr lang="en-US" dirty="0"/>
          </a:p>
        </p:txBody>
      </p:sp>
      <p:sp>
        <p:nvSpPr>
          <p:cNvPr id="9" name="Rectangle 8"/>
          <p:cNvSpPr/>
          <p:nvPr/>
        </p:nvSpPr>
        <p:spPr>
          <a:xfrm>
            <a:off x="0" y="1517742"/>
            <a:ext cx="6096000" cy="184098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Key Objectives</a:t>
            </a:r>
          </a:p>
          <a:p>
            <a:pPr marL="285750" indent="-285750">
              <a:buFont typeface="Wingdings" panose="05000000000000000000" pitchFamily="2" charset="2"/>
              <a:buChar char="ü"/>
            </a:pPr>
            <a:r>
              <a:rPr lang="en-US" dirty="0" smtClean="0">
                <a:solidFill>
                  <a:schemeClr val="tx1"/>
                </a:solidFill>
              </a:rPr>
              <a:t>Introduction to Pfizer systems and processes</a:t>
            </a:r>
          </a:p>
          <a:p>
            <a:pPr marL="285750" indent="-285750">
              <a:buFont typeface="Wingdings" panose="05000000000000000000" pitchFamily="2" charset="2"/>
              <a:buChar char="ü"/>
            </a:pPr>
            <a:r>
              <a:rPr lang="en-US" dirty="0" smtClean="0">
                <a:solidFill>
                  <a:schemeClr val="tx1"/>
                </a:solidFill>
              </a:rPr>
              <a:t>Awareness about Pfizer products and how-to-do’s</a:t>
            </a:r>
          </a:p>
          <a:p>
            <a:pPr marL="285750" indent="-285750">
              <a:buFont typeface="Wingdings" panose="05000000000000000000" pitchFamily="2" charset="2"/>
              <a:buChar char="ü"/>
            </a:pPr>
            <a:r>
              <a:rPr lang="en-US" dirty="0" smtClean="0">
                <a:solidFill>
                  <a:schemeClr val="tx1"/>
                </a:solidFill>
              </a:rPr>
              <a:t>Pfizer’s culture, stand and industry trends</a:t>
            </a:r>
          </a:p>
          <a:p>
            <a:pPr marL="285750" indent="-285750">
              <a:buFont typeface="Wingdings" panose="05000000000000000000" pitchFamily="2" charset="2"/>
              <a:buChar char="ü"/>
            </a:pPr>
            <a:r>
              <a:rPr lang="en-US" dirty="0" smtClean="0">
                <a:solidFill>
                  <a:schemeClr val="tx1"/>
                </a:solidFill>
              </a:rPr>
              <a:t>Introduction to stakeholders</a:t>
            </a:r>
          </a:p>
          <a:p>
            <a:pPr marL="285750" indent="-285750">
              <a:buFont typeface="Wingdings" panose="05000000000000000000" pitchFamily="2" charset="2"/>
              <a:buChar char="ü"/>
            </a:pPr>
            <a:r>
              <a:rPr lang="en-US" dirty="0" smtClean="0">
                <a:solidFill>
                  <a:schemeClr val="tx1"/>
                </a:solidFill>
              </a:rPr>
              <a:t>Product guidelines for data collection and programming</a:t>
            </a:r>
            <a:endParaRPr lang="en-US" dirty="0">
              <a:solidFill>
                <a:schemeClr val="tx1"/>
              </a:solidFill>
            </a:endParaRPr>
          </a:p>
        </p:txBody>
      </p:sp>
    </p:spTree>
    <p:extLst>
      <p:ext uri="{BB962C8B-B14F-4D97-AF65-F5344CB8AC3E}">
        <p14:creationId xmlns:p14="http://schemas.microsoft.com/office/powerpoint/2010/main" val="18490812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lstStyle/>
          <a:p>
            <a:r>
              <a:rPr lang="en-US" dirty="0"/>
              <a:t>Training new colleagues on Pfizer systems and processes </a:t>
            </a:r>
          </a:p>
        </p:txBody>
      </p:sp>
      <p:graphicFrame>
        <p:nvGraphicFramePr>
          <p:cNvPr id="4" name="Table 3"/>
          <p:cNvGraphicFramePr>
            <a:graphicFrameLocks noGrp="1"/>
          </p:cNvGraphicFramePr>
          <p:nvPr>
            <p:extLst>
              <p:ext uri="{D42A27DB-BD31-4B8C-83A1-F6EECF244321}">
                <p14:modId xmlns:p14="http://schemas.microsoft.com/office/powerpoint/2010/main" val="2664961853"/>
              </p:ext>
            </p:extLst>
          </p:nvPr>
        </p:nvGraphicFramePr>
        <p:xfrm>
          <a:off x="0" y="876300"/>
          <a:ext cx="5889812" cy="3680460"/>
        </p:xfrm>
        <a:graphic>
          <a:graphicData uri="http://schemas.openxmlformats.org/drawingml/2006/table">
            <a:tbl>
              <a:tblPr firstRow="1" firstCol="1" bandRow="1" bandCol="1">
                <a:tableStyleId>{93296810-A885-4BE3-A3E7-6D5BEEA58F35}</a:tableStyleId>
              </a:tblPr>
              <a:tblGrid>
                <a:gridCol w="537882"/>
                <a:gridCol w="3993777"/>
                <a:gridCol w="1358153"/>
              </a:tblGrid>
              <a:tr h="80809">
                <a:tc>
                  <a:txBody>
                    <a:bodyPr/>
                    <a:lstStyle/>
                    <a:p>
                      <a:pPr marL="0" marR="0" algn="ctr">
                        <a:lnSpc>
                          <a:spcPct val="115000"/>
                        </a:lnSpc>
                        <a:spcBef>
                          <a:spcPts val="0"/>
                        </a:spcBef>
                        <a:spcAft>
                          <a:spcPts val="0"/>
                        </a:spcAft>
                      </a:pPr>
                      <a:r>
                        <a:rPr lang="en-US" sz="1400" dirty="0">
                          <a:effectLst/>
                        </a:rPr>
                        <a:t>SN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rPr>
                        <a:t>Topics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rPr>
                        <a:t>Duration (</a:t>
                      </a:r>
                      <a:r>
                        <a:rPr lang="en-US" sz="1400" dirty="0" smtClean="0">
                          <a:effectLst/>
                        </a:rPr>
                        <a:t>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6471">
                <a:tc>
                  <a:txBody>
                    <a:bodyPr/>
                    <a:lstStyle/>
                    <a:p>
                      <a:pPr marL="0" marR="0" algn="ctr">
                        <a:lnSpc>
                          <a:spcPct val="115000"/>
                        </a:lnSpc>
                        <a:spcBef>
                          <a:spcPts val="0"/>
                        </a:spcBef>
                        <a:spcAft>
                          <a:spcPts val="0"/>
                        </a:spcAft>
                      </a:pPr>
                      <a:r>
                        <a:rPr lang="en-US" sz="1400" dirty="0">
                          <a:solidFill>
                            <a:schemeClr val="tx1"/>
                          </a:solidFill>
                          <a:effectLst/>
                        </a:rPr>
                        <a:t>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chemeClr val="tx1"/>
                          </a:solidFill>
                          <a:effectLst/>
                        </a:rPr>
                        <a:t>Basic training</a:t>
                      </a:r>
                      <a:endParaRPr lang="en-US" sz="1400" dirty="0">
                        <a:solidFill>
                          <a:schemeClr val="tx1"/>
                        </a:solidFill>
                        <a:effectLst/>
                      </a:endParaRPr>
                    </a:p>
                    <a:p>
                      <a:pPr marL="0" marR="0">
                        <a:lnSpc>
                          <a:spcPct val="115000"/>
                        </a:lnSpc>
                        <a:spcBef>
                          <a:spcPts val="0"/>
                        </a:spcBef>
                        <a:spcAft>
                          <a:spcPts val="0"/>
                        </a:spcAft>
                      </a:pPr>
                      <a:r>
                        <a:rPr lang="en-US" sz="1400" dirty="0">
                          <a:solidFill>
                            <a:schemeClr val="tx1"/>
                          </a:solidFill>
                          <a:effectLst/>
                        </a:rPr>
                        <a:t>1. Overview of Pharma process and clinical trials </a:t>
                      </a:r>
                      <a:br>
                        <a:rPr lang="en-US" sz="1400" dirty="0">
                          <a:solidFill>
                            <a:schemeClr val="tx1"/>
                          </a:solidFill>
                          <a:effectLst/>
                        </a:rPr>
                      </a:br>
                      <a:r>
                        <a:rPr lang="en-US" sz="1400" dirty="0">
                          <a:solidFill>
                            <a:schemeClr val="tx1"/>
                          </a:solidFill>
                          <a:effectLst/>
                        </a:rPr>
                        <a:t>2. Drug Development Process </a:t>
                      </a:r>
                      <a:br>
                        <a:rPr lang="en-US" sz="1400" dirty="0">
                          <a:solidFill>
                            <a:schemeClr val="tx1"/>
                          </a:solidFill>
                          <a:effectLst/>
                        </a:rPr>
                      </a:br>
                      <a:r>
                        <a:rPr lang="en-US" sz="1400" dirty="0">
                          <a:solidFill>
                            <a:schemeClr val="tx1"/>
                          </a:solidFill>
                          <a:effectLst/>
                        </a:rPr>
                        <a:t>3. Overview of Clinical Data Management Processes</a:t>
                      </a:r>
                      <a:br>
                        <a:rPr lang="en-US" sz="1400" dirty="0">
                          <a:solidFill>
                            <a:schemeClr val="tx1"/>
                          </a:solidFill>
                          <a:effectLst/>
                        </a:rPr>
                      </a:br>
                      <a:r>
                        <a:rPr lang="en-US" sz="1400" dirty="0">
                          <a:solidFill>
                            <a:schemeClr val="tx1"/>
                          </a:solidFill>
                          <a:effectLst/>
                        </a:rPr>
                        <a:t>4. ICH-GCP Guidelines</a:t>
                      </a:r>
                      <a:br>
                        <a:rPr lang="en-US" sz="1400" dirty="0">
                          <a:solidFill>
                            <a:schemeClr val="tx1"/>
                          </a:solidFill>
                          <a:effectLst/>
                        </a:rPr>
                      </a:br>
                      <a:r>
                        <a:rPr lang="en-US" sz="1400" dirty="0">
                          <a:solidFill>
                            <a:schemeClr val="tx1"/>
                          </a:solidFill>
                          <a:effectLst/>
                        </a:rPr>
                        <a:t>5. Importance of Clinical Data Integrity</a:t>
                      </a:r>
                      <a:br>
                        <a:rPr lang="en-US" sz="1400" dirty="0">
                          <a:solidFill>
                            <a:schemeClr val="tx1"/>
                          </a:solidFill>
                          <a:effectLst/>
                        </a:rPr>
                      </a:br>
                      <a:r>
                        <a:rPr lang="en-US" sz="1400" dirty="0">
                          <a:solidFill>
                            <a:schemeClr val="tx1"/>
                          </a:solidFill>
                          <a:effectLst/>
                        </a:rPr>
                        <a:t>6. Quality Control (Pharma perspective)</a:t>
                      </a:r>
                      <a:br>
                        <a:rPr lang="en-US" sz="1400" dirty="0">
                          <a:solidFill>
                            <a:schemeClr val="tx1"/>
                          </a:solidFill>
                          <a:effectLst/>
                        </a:rPr>
                      </a:br>
                      <a:r>
                        <a:rPr lang="en-US" sz="1400" dirty="0">
                          <a:solidFill>
                            <a:schemeClr val="tx1"/>
                          </a:solidFill>
                          <a:effectLst/>
                        </a:rPr>
                        <a:t>7. Basic 21 CFR part 11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solidFill>
                            <a:schemeClr val="tx1"/>
                          </a:solidFill>
                          <a:effectLst/>
                        </a:rPr>
                        <a:t>8 </a:t>
                      </a:r>
                      <a:r>
                        <a:rPr lang="en-US" sz="1400" dirty="0" smtClean="0">
                          <a:solidFill>
                            <a:schemeClr val="tx1"/>
                          </a:solidFill>
                          <a:effectLst/>
                        </a:rPr>
                        <a:t>Days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80809">
                <a:tc>
                  <a:txBody>
                    <a:bodyPr/>
                    <a:lstStyle/>
                    <a:p>
                      <a:pPr marL="0" marR="0" algn="ctr">
                        <a:lnSpc>
                          <a:spcPct val="115000"/>
                        </a:lnSpc>
                        <a:spcBef>
                          <a:spcPts val="0"/>
                        </a:spcBef>
                        <a:spcAft>
                          <a:spcPts val="0"/>
                        </a:spcAft>
                      </a:pPr>
                      <a:r>
                        <a:rPr lang="en-US" sz="1400">
                          <a:solidFill>
                            <a:schemeClr val="tx1"/>
                          </a:solidFill>
                          <a:effectLst/>
                        </a:rPr>
                        <a:t>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Base/Advance SAS Training*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solidFill>
                            <a:schemeClr val="tx1"/>
                          </a:solidFill>
                          <a:effectLst/>
                        </a:rPr>
                        <a:t>5 </a:t>
                      </a:r>
                      <a:r>
                        <a:rPr lang="en-US" sz="1400" dirty="0" smtClean="0">
                          <a:solidFill>
                            <a:schemeClr val="tx1"/>
                          </a:solidFill>
                          <a:effectLst/>
                        </a:rPr>
                        <a:t>Days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404044">
                <a:tc>
                  <a:txBody>
                    <a:bodyPr/>
                    <a:lstStyle/>
                    <a:p>
                      <a:pPr marL="0" marR="0" algn="ctr">
                        <a:lnSpc>
                          <a:spcPct val="115000"/>
                        </a:lnSpc>
                        <a:spcBef>
                          <a:spcPts val="0"/>
                        </a:spcBef>
                        <a:spcAft>
                          <a:spcPts val="0"/>
                        </a:spcAft>
                      </a:pPr>
                      <a:r>
                        <a:rPr lang="en-US" sz="1400">
                          <a:solidFill>
                            <a:schemeClr val="tx1"/>
                          </a:solidFill>
                          <a:effectLst/>
                        </a:rPr>
                        <a:t>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chemeClr val="tx1"/>
                          </a:solidFill>
                          <a:effectLst/>
                        </a:rPr>
                        <a:t>Training Map (Self Read)</a:t>
                      </a:r>
                    </a:p>
                    <a:p>
                      <a:pPr marL="0" marR="0">
                        <a:lnSpc>
                          <a:spcPct val="115000"/>
                        </a:lnSpc>
                        <a:spcBef>
                          <a:spcPts val="0"/>
                        </a:spcBef>
                        <a:spcAft>
                          <a:spcPts val="0"/>
                        </a:spcAft>
                      </a:pPr>
                      <a:r>
                        <a:rPr lang="en-US" sz="1400" dirty="0">
                          <a:solidFill>
                            <a:schemeClr val="tx1"/>
                          </a:solidFill>
                          <a:effectLst/>
                        </a:rPr>
                        <a:t>Pfizer_ </a:t>
                      </a:r>
                      <a:r>
                        <a:rPr lang="en-US" sz="1400" dirty="0" smtClean="0">
                          <a:solidFill>
                            <a:schemeClr val="tx1"/>
                          </a:solidFill>
                          <a:effectLst/>
                        </a:rPr>
                        <a:t>Operations Manual</a:t>
                      </a:r>
                      <a:endParaRPr lang="en-US" sz="1400" dirty="0">
                        <a:solidFill>
                          <a:schemeClr val="tx1"/>
                        </a:solidFill>
                        <a:effectLst/>
                      </a:endParaRPr>
                    </a:p>
                    <a:p>
                      <a:pPr marL="0" marR="0">
                        <a:lnSpc>
                          <a:spcPct val="115000"/>
                        </a:lnSpc>
                        <a:spcBef>
                          <a:spcPts val="0"/>
                        </a:spcBef>
                        <a:spcAft>
                          <a:spcPts val="0"/>
                        </a:spcAft>
                      </a:pPr>
                      <a:r>
                        <a:rPr lang="en-US" sz="1400" dirty="0">
                          <a:solidFill>
                            <a:schemeClr val="tx1"/>
                          </a:solidFill>
                          <a:effectLst/>
                        </a:rPr>
                        <a:t>Pfizer_ Induction Manual &amp; Training Plan</a:t>
                      </a:r>
                    </a:p>
                    <a:p>
                      <a:pPr marL="0" marR="0">
                        <a:lnSpc>
                          <a:spcPct val="115000"/>
                        </a:lnSpc>
                        <a:spcBef>
                          <a:spcPts val="0"/>
                        </a:spcBef>
                        <a:spcAft>
                          <a:spcPts val="0"/>
                        </a:spcAft>
                      </a:pPr>
                      <a:r>
                        <a:rPr lang="en-US" sz="1400" dirty="0">
                          <a:solidFill>
                            <a:schemeClr val="tx1"/>
                          </a:solidFill>
                          <a:effectLst/>
                        </a:rPr>
                        <a:t>Business Continuity Plan</a:t>
                      </a:r>
                    </a:p>
                    <a:p>
                      <a:pPr marL="0" marR="0">
                        <a:lnSpc>
                          <a:spcPct val="115000"/>
                        </a:lnSpc>
                        <a:spcBef>
                          <a:spcPts val="0"/>
                        </a:spcBef>
                        <a:spcAft>
                          <a:spcPts val="0"/>
                        </a:spcAft>
                      </a:pPr>
                      <a:r>
                        <a:rPr lang="en-US" sz="1400" dirty="0">
                          <a:solidFill>
                            <a:schemeClr val="tx1"/>
                          </a:solidFill>
                          <a:effectLst/>
                        </a:rPr>
                        <a:t>Security Manual</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solidFill>
                            <a:schemeClr val="tx1"/>
                          </a:solidFill>
                          <a:effectLst/>
                        </a:rPr>
                        <a:t>6 </a:t>
                      </a:r>
                      <a:r>
                        <a:rPr lang="en-US" sz="1400" dirty="0" smtClean="0">
                          <a:solidFill>
                            <a:schemeClr val="tx1"/>
                          </a:solidFill>
                          <a:effectLst/>
                        </a:rPr>
                        <a:t>Days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5" name="Rectangle 4"/>
          <p:cNvSpPr/>
          <p:nvPr/>
        </p:nvSpPr>
        <p:spPr>
          <a:xfrm>
            <a:off x="1" y="5398306"/>
            <a:ext cx="6001274" cy="954107"/>
          </a:xfrm>
          <a:prstGeom prst="rect">
            <a:avLst/>
          </a:prstGeom>
        </p:spPr>
        <p:txBody>
          <a:bodyPr wrap="square">
            <a:spAutoFit/>
          </a:bodyPr>
          <a:lstStyle/>
          <a:p>
            <a:r>
              <a:rPr lang="en-US" sz="1400" dirty="0">
                <a:solidFill>
                  <a:srgbClr val="000000"/>
                </a:solidFill>
                <a:ea typeface="Calibri" panose="020F0502020204030204" pitchFamily="34" charset="0"/>
                <a:cs typeface="Times New Roman" panose="02020603050405020304" pitchFamily="18" charset="0"/>
              </a:rPr>
              <a:t>* </a:t>
            </a:r>
            <a:r>
              <a:rPr lang="en-US" sz="1400" dirty="0" smtClean="0">
                <a:solidFill>
                  <a:srgbClr val="000000"/>
                </a:solidFill>
                <a:ea typeface="Calibri" panose="020F0502020204030204" pitchFamily="34" charset="0"/>
                <a:cs typeface="Times New Roman" panose="02020603050405020304" pitchFamily="18" charset="0"/>
              </a:rPr>
              <a:t>Basic training and Base/Advance </a:t>
            </a:r>
            <a:r>
              <a:rPr lang="en-US" sz="1400" dirty="0">
                <a:solidFill>
                  <a:srgbClr val="000000"/>
                </a:solidFill>
                <a:ea typeface="Calibri" panose="020F0502020204030204" pitchFamily="34" charset="0"/>
                <a:cs typeface="Times New Roman" panose="02020603050405020304" pitchFamily="18" charset="0"/>
              </a:rPr>
              <a:t>SAS Training will </a:t>
            </a:r>
            <a:r>
              <a:rPr lang="en-US" sz="1400" dirty="0" smtClean="0">
                <a:solidFill>
                  <a:srgbClr val="000000"/>
                </a:solidFill>
                <a:ea typeface="Calibri" panose="020F0502020204030204" pitchFamily="34" charset="0"/>
                <a:cs typeface="Times New Roman" panose="02020603050405020304" pitchFamily="18" charset="0"/>
              </a:rPr>
              <a:t>not be </a:t>
            </a:r>
            <a:r>
              <a:rPr lang="en-US" sz="1400" dirty="0">
                <a:solidFill>
                  <a:srgbClr val="000000"/>
                </a:solidFill>
                <a:ea typeface="Calibri" panose="020F0502020204030204" pitchFamily="34" charset="0"/>
                <a:cs typeface="Times New Roman" panose="02020603050405020304" pitchFamily="18" charset="0"/>
              </a:rPr>
              <a:t>provided to the </a:t>
            </a:r>
            <a:r>
              <a:rPr lang="en-US" sz="1400" dirty="0" smtClean="0">
                <a:solidFill>
                  <a:srgbClr val="000000"/>
                </a:solidFill>
                <a:ea typeface="Calibri" panose="020F0502020204030204" pitchFamily="34" charset="0"/>
                <a:cs typeface="Times New Roman" panose="02020603050405020304" pitchFamily="18" charset="0"/>
              </a:rPr>
              <a:t>lateral hires, however, timely refresher trainings will be taken as per need</a:t>
            </a:r>
            <a:endParaRPr lang="en-US" sz="1400" dirty="0">
              <a:ea typeface="Calibri" panose="020F0502020204030204" pitchFamily="34" charset="0"/>
              <a:cs typeface="Times New Roman" panose="02020603050405020304" pitchFamily="18" charset="0"/>
            </a:endParaRPr>
          </a:p>
          <a:p>
            <a:r>
              <a:rPr lang="en-US" sz="1400" dirty="0">
                <a:solidFill>
                  <a:srgbClr val="000000"/>
                </a:solidFill>
                <a:ea typeface="Calibri" panose="020F0502020204030204" pitchFamily="34" charset="0"/>
                <a:cs typeface="Times New Roman" panose="02020603050405020304" pitchFamily="18" charset="0"/>
              </a:rPr>
              <a:t>* Exit test is conducted after the completion of all required trainings and hands on.</a:t>
            </a:r>
            <a:endParaRPr lang="en-US" sz="1400" dirty="0">
              <a:effectLst/>
              <a:ea typeface="Calibri" panose="020F0502020204030204" pitchFamily="34" charset="0"/>
              <a:cs typeface="Times New Roman" panose="02020603050405020304" pitchFamily="18"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graphicFrame>
        <p:nvGraphicFramePr>
          <p:cNvPr id="25" name="Table 24"/>
          <p:cNvGraphicFramePr>
            <a:graphicFrameLocks noGrp="1"/>
          </p:cNvGraphicFramePr>
          <p:nvPr>
            <p:extLst>
              <p:ext uri="{D42A27DB-BD31-4B8C-83A1-F6EECF244321}">
                <p14:modId xmlns:p14="http://schemas.microsoft.com/office/powerpoint/2010/main" val="4163629866"/>
              </p:ext>
            </p:extLst>
          </p:nvPr>
        </p:nvGraphicFramePr>
        <p:xfrm>
          <a:off x="6112737" y="890778"/>
          <a:ext cx="5889812" cy="5152644"/>
        </p:xfrm>
        <a:graphic>
          <a:graphicData uri="http://schemas.openxmlformats.org/drawingml/2006/table">
            <a:tbl>
              <a:tblPr firstRow="1" firstCol="1" bandRow="1" bandCol="1">
                <a:tableStyleId>{93296810-A885-4BE3-A3E7-6D5BEEA58F35}</a:tableStyleId>
              </a:tblPr>
              <a:tblGrid>
                <a:gridCol w="395872"/>
                <a:gridCol w="4602095"/>
                <a:gridCol w="891845"/>
              </a:tblGrid>
              <a:tr h="80809">
                <a:tc>
                  <a:txBody>
                    <a:bodyPr/>
                    <a:lstStyle/>
                    <a:p>
                      <a:pPr marL="0" marR="0" algn="ctr">
                        <a:lnSpc>
                          <a:spcPct val="115000"/>
                        </a:lnSpc>
                        <a:spcBef>
                          <a:spcPts val="0"/>
                        </a:spcBef>
                        <a:spcAft>
                          <a:spcPts val="0"/>
                        </a:spcAft>
                      </a:pPr>
                      <a:r>
                        <a:rPr lang="en-US" sz="1400" dirty="0">
                          <a:effectLst/>
                        </a:rPr>
                        <a:t>SN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rPr>
                        <a:t>Topics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rPr>
                        <a:t>Duration (</a:t>
                      </a:r>
                      <a:r>
                        <a:rPr lang="en-US" sz="1400" dirty="0" smtClean="0">
                          <a:effectLst/>
                        </a:rPr>
                        <a:t>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80809">
                <a:tc>
                  <a:txBody>
                    <a:bodyPr/>
                    <a:lstStyle/>
                    <a:p>
                      <a:pPr marL="0" marR="0" algn="ctr">
                        <a:lnSpc>
                          <a:spcPct val="115000"/>
                        </a:lnSpc>
                        <a:spcBef>
                          <a:spcPts val="0"/>
                        </a:spcBef>
                        <a:spcAft>
                          <a:spcPts val="0"/>
                        </a:spcAft>
                      </a:pPr>
                      <a:r>
                        <a:rPr lang="en-US" sz="1400" dirty="0">
                          <a:solidFill>
                            <a:schemeClr val="tx1"/>
                          </a:solidFill>
                          <a:effectLst/>
                        </a:rPr>
                        <a:t>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About Pfizer and its Organization structure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3">
                  <a:txBody>
                    <a:bodyPr/>
                    <a:lstStyle/>
                    <a:p>
                      <a:pPr marL="0" marR="0" algn="ctr">
                        <a:lnSpc>
                          <a:spcPct val="115000"/>
                        </a:lnSpc>
                        <a:spcBef>
                          <a:spcPts val="0"/>
                        </a:spcBef>
                        <a:spcAft>
                          <a:spcPts val="0"/>
                        </a:spcAft>
                      </a:pPr>
                      <a:r>
                        <a:rPr lang="en-US" sz="1400" dirty="0">
                          <a:solidFill>
                            <a:schemeClr val="tx1"/>
                          </a:solidFill>
                          <a:effectLst/>
                        </a:rPr>
                        <a:t>3 </a:t>
                      </a:r>
                      <a:r>
                        <a:rPr lang="en-US" sz="1400" dirty="0" smtClean="0">
                          <a:solidFill>
                            <a:schemeClr val="tx1"/>
                          </a:solidFill>
                          <a:effectLst/>
                        </a:rPr>
                        <a:t>Days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80809">
                <a:tc>
                  <a:txBody>
                    <a:bodyPr/>
                    <a:lstStyle/>
                    <a:p>
                      <a:pPr marL="0" marR="0" algn="ctr">
                        <a:lnSpc>
                          <a:spcPct val="115000"/>
                        </a:lnSpc>
                        <a:spcBef>
                          <a:spcPts val="0"/>
                        </a:spcBef>
                        <a:spcAft>
                          <a:spcPts val="0"/>
                        </a:spcAft>
                      </a:pPr>
                      <a:r>
                        <a:rPr lang="en-US" sz="1400">
                          <a:solidFill>
                            <a:schemeClr val="tx1"/>
                          </a:solidFill>
                          <a:effectLst/>
                        </a:rPr>
                        <a:t>5</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chemeClr val="tx1"/>
                          </a:solidFill>
                          <a:effectLst/>
                        </a:rPr>
                        <a:t>Introduction to Algorithm Development Process/ADaM/TLFs process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vMerge="1">
                  <a:txBody>
                    <a:bodyPr/>
                    <a:lstStyle/>
                    <a:p>
                      <a:endParaRPr lang="en-US"/>
                    </a:p>
                  </a:txBody>
                  <a:tcPr/>
                </a:tc>
              </a:tr>
              <a:tr h="80809">
                <a:tc>
                  <a:txBody>
                    <a:bodyPr/>
                    <a:lstStyle/>
                    <a:p>
                      <a:pPr marL="0" marR="0" algn="ctr">
                        <a:lnSpc>
                          <a:spcPct val="115000"/>
                        </a:lnSpc>
                        <a:spcBef>
                          <a:spcPts val="0"/>
                        </a:spcBef>
                        <a:spcAft>
                          <a:spcPts val="0"/>
                        </a:spcAft>
                      </a:pPr>
                      <a:r>
                        <a:rPr lang="en-US" sz="1400" dirty="0">
                          <a:solidFill>
                            <a:schemeClr val="tx1"/>
                          </a:solidFill>
                          <a:effectLst/>
                        </a:rPr>
                        <a:t>6</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Introduction to SDLC Process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vMerge="1">
                  <a:txBody>
                    <a:bodyPr/>
                    <a:lstStyle/>
                    <a:p>
                      <a:endParaRPr lang="en-US"/>
                    </a:p>
                  </a:txBody>
                  <a:tcPr/>
                </a:tc>
              </a:tr>
              <a:tr h="80809">
                <a:tc>
                  <a:txBody>
                    <a:bodyPr/>
                    <a:lstStyle/>
                    <a:p>
                      <a:pPr marL="0" marR="0" algn="ctr">
                        <a:lnSpc>
                          <a:spcPct val="115000"/>
                        </a:lnSpc>
                        <a:spcBef>
                          <a:spcPts val="0"/>
                        </a:spcBef>
                        <a:spcAft>
                          <a:spcPts val="0"/>
                        </a:spcAft>
                      </a:pPr>
                      <a:r>
                        <a:rPr lang="en-US" sz="1400">
                          <a:solidFill>
                            <a:schemeClr val="tx1"/>
                          </a:solidFill>
                          <a:effectLst/>
                        </a:rPr>
                        <a:t>7</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chemeClr val="tx1"/>
                          </a:solidFill>
                          <a:effectLst/>
                        </a:rPr>
                        <a:t>Overview of Oracle Clinical Database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rowSpan="2">
                  <a:txBody>
                    <a:bodyPr/>
                    <a:lstStyle/>
                    <a:p>
                      <a:pPr marL="0" marR="0" algn="ctr">
                        <a:lnSpc>
                          <a:spcPct val="115000"/>
                        </a:lnSpc>
                        <a:spcBef>
                          <a:spcPts val="0"/>
                        </a:spcBef>
                        <a:spcAft>
                          <a:spcPts val="0"/>
                        </a:spcAft>
                      </a:pPr>
                      <a:r>
                        <a:rPr lang="en-US" sz="1400" dirty="0">
                          <a:solidFill>
                            <a:schemeClr val="tx1"/>
                          </a:solidFill>
                          <a:effectLst/>
                        </a:rPr>
                        <a:t>1 </a:t>
                      </a:r>
                      <a:r>
                        <a:rPr lang="en-US" sz="1400" dirty="0" smtClean="0">
                          <a:solidFill>
                            <a:schemeClr val="tx1"/>
                          </a:solidFill>
                          <a:effectLst/>
                        </a:rPr>
                        <a:t>Day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80809">
                <a:tc>
                  <a:txBody>
                    <a:bodyPr/>
                    <a:lstStyle/>
                    <a:p>
                      <a:pPr marL="0" marR="0" algn="ctr">
                        <a:lnSpc>
                          <a:spcPct val="115000"/>
                        </a:lnSpc>
                        <a:spcBef>
                          <a:spcPts val="0"/>
                        </a:spcBef>
                        <a:spcAft>
                          <a:spcPts val="0"/>
                        </a:spcAft>
                      </a:pPr>
                      <a:r>
                        <a:rPr lang="en-US" sz="1400">
                          <a:solidFill>
                            <a:schemeClr val="tx1"/>
                          </a:solidFill>
                          <a:effectLst/>
                        </a:rPr>
                        <a:t>8</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Training of Unix (Basic Unix commands)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vMerge="1">
                  <a:txBody>
                    <a:bodyPr/>
                    <a:lstStyle/>
                    <a:p>
                      <a:endParaRPr lang="en-US"/>
                    </a:p>
                  </a:txBody>
                  <a:tcPr/>
                </a:tc>
              </a:tr>
              <a:tr h="80809">
                <a:tc>
                  <a:txBody>
                    <a:bodyPr/>
                    <a:lstStyle/>
                    <a:p>
                      <a:pPr marL="0" marR="0" algn="ctr">
                        <a:lnSpc>
                          <a:spcPct val="115000"/>
                        </a:lnSpc>
                        <a:spcBef>
                          <a:spcPts val="0"/>
                        </a:spcBef>
                        <a:spcAft>
                          <a:spcPts val="0"/>
                        </a:spcAft>
                      </a:pPr>
                      <a:r>
                        <a:rPr lang="en-US" sz="1400">
                          <a:solidFill>
                            <a:schemeClr val="tx1"/>
                          </a:solidFill>
                          <a:effectLst/>
                        </a:rPr>
                        <a:t>9</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chemeClr val="tx1"/>
                          </a:solidFill>
                          <a:effectLst/>
                        </a:rPr>
                        <a:t>Overview of PIMS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rowSpan="2">
                  <a:txBody>
                    <a:bodyPr/>
                    <a:lstStyle/>
                    <a:p>
                      <a:pPr marL="0" marR="0" algn="ctr">
                        <a:lnSpc>
                          <a:spcPct val="115000"/>
                        </a:lnSpc>
                        <a:spcBef>
                          <a:spcPts val="0"/>
                        </a:spcBef>
                        <a:spcAft>
                          <a:spcPts val="0"/>
                        </a:spcAft>
                      </a:pPr>
                      <a:r>
                        <a:rPr lang="en-US" sz="1400" dirty="0">
                          <a:solidFill>
                            <a:schemeClr val="tx1"/>
                          </a:solidFill>
                          <a:effectLst/>
                        </a:rPr>
                        <a:t>1 </a:t>
                      </a:r>
                      <a:r>
                        <a:rPr lang="en-US" sz="1400" dirty="0" smtClean="0">
                          <a:solidFill>
                            <a:schemeClr val="tx1"/>
                          </a:solidFill>
                          <a:effectLst/>
                        </a:rPr>
                        <a:t>Day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80809">
                <a:tc>
                  <a:txBody>
                    <a:bodyPr/>
                    <a:lstStyle/>
                    <a:p>
                      <a:pPr marL="0" marR="0" algn="ctr">
                        <a:lnSpc>
                          <a:spcPct val="115000"/>
                        </a:lnSpc>
                        <a:spcBef>
                          <a:spcPts val="0"/>
                        </a:spcBef>
                        <a:spcAft>
                          <a:spcPts val="0"/>
                        </a:spcAft>
                      </a:pPr>
                      <a:r>
                        <a:rPr lang="en-US" sz="1400">
                          <a:solidFill>
                            <a:schemeClr val="tx1"/>
                          </a:solidFill>
                          <a:effectLst/>
                        </a:rPr>
                        <a:t>10</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Overview of UIMS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vMerge="1">
                  <a:txBody>
                    <a:bodyPr/>
                    <a:lstStyle/>
                    <a:p>
                      <a:endParaRPr lang="en-US"/>
                    </a:p>
                  </a:txBody>
                  <a:tcPr/>
                </a:tc>
              </a:tr>
              <a:tr h="80809">
                <a:tc>
                  <a:txBody>
                    <a:bodyPr/>
                    <a:lstStyle/>
                    <a:p>
                      <a:pPr marL="0" marR="0" algn="ctr">
                        <a:lnSpc>
                          <a:spcPct val="115000"/>
                        </a:lnSpc>
                        <a:spcBef>
                          <a:spcPts val="0"/>
                        </a:spcBef>
                        <a:spcAft>
                          <a:spcPts val="0"/>
                        </a:spcAft>
                      </a:pPr>
                      <a:r>
                        <a:rPr lang="en-US" sz="1400">
                          <a:solidFill>
                            <a:schemeClr val="tx1"/>
                          </a:solidFill>
                          <a:effectLst/>
                        </a:rPr>
                        <a:t>11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chemeClr val="tx1"/>
                          </a:solidFill>
                          <a:effectLst/>
                        </a:rPr>
                        <a:t> Introduction to Data Standards Catalog and Pfizer P2L Training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rowSpan="2">
                  <a:txBody>
                    <a:bodyPr/>
                    <a:lstStyle/>
                    <a:p>
                      <a:pPr marL="0" marR="0" algn="ctr">
                        <a:lnSpc>
                          <a:spcPct val="115000"/>
                        </a:lnSpc>
                        <a:spcBef>
                          <a:spcPts val="0"/>
                        </a:spcBef>
                        <a:spcAft>
                          <a:spcPts val="0"/>
                        </a:spcAft>
                      </a:pPr>
                      <a:r>
                        <a:rPr lang="en-US" sz="1400" dirty="0">
                          <a:solidFill>
                            <a:schemeClr val="tx1"/>
                          </a:solidFill>
                          <a:effectLst/>
                        </a:rPr>
                        <a:t>3 </a:t>
                      </a:r>
                      <a:r>
                        <a:rPr lang="en-US" sz="1400" dirty="0" smtClean="0">
                          <a:solidFill>
                            <a:schemeClr val="tx1"/>
                          </a:solidFill>
                          <a:effectLst/>
                        </a:rPr>
                        <a:t>Days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04044">
                <a:tc>
                  <a:txBody>
                    <a:bodyPr/>
                    <a:lstStyle/>
                    <a:p>
                      <a:pPr marL="0" marR="0" algn="ctr">
                        <a:lnSpc>
                          <a:spcPct val="115000"/>
                        </a:lnSpc>
                        <a:spcBef>
                          <a:spcPts val="0"/>
                        </a:spcBef>
                        <a:spcAft>
                          <a:spcPts val="0"/>
                        </a:spcAft>
                      </a:pPr>
                      <a:r>
                        <a:rPr lang="en-US" sz="1400">
                          <a:solidFill>
                            <a:schemeClr val="tx1"/>
                          </a:solidFill>
                          <a:effectLst/>
                        </a:rPr>
                        <a:t>12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CDARS</a:t>
                      </a:r>
                    </a:p>
                    <a:p>
                      <a:pPr marL="0" marR="0">
                        <a:lnSpc>
                          <a:spcPct val="115000"/>
                        </a:lnSpc>
                        <a:spcBef>
                          <a:spcPts val="0"/>
                        </a:spcBef>
                        <a:spcAft>
                          <a:spcPts val="0"/>
                        </a:spcAft>
                      </a:pPr>
                      <a:r>
                        <a:rPr lang="en-US" sz="1400" dirty="0">
                          <a:solidFill>
                            <a:schemeClr val="tx1"/>
                          </a:solidFill>
                          <a:effectLst/>
                        </a:rPr>
                        <a:t>o How to run reports (TOT, SAS Driver, Dependency)</a:t>
                      </a:r>
                    </a:p>
                    <a:p>
                      <a:pPr marL="0" marR="0">
                        <a:lnSpc>
                          <a:spcPct val="115000"/>
                        </a:lnSpc>
                        <a:spcBef>
                          <a:spcPts val="0"/>
                        </a:spcBef>
                        <a:spcAft>
                          <a:spcPts val="0"/>
                        </a:spcAft>
                      </a:pPr>
                      <a:r>
                        <a:rPr lang="en-US" sz="1400" dirty="0">
                          <a:solidFill>
                            <a:schemeClr val="tx1"/>
                          </a:solidFill>
                          <a:effectLst/>
                        </a:rPr>
                        <a:t>o Directory Structure in CDARS</a:t>
                      </a:r>
                    </a:p>
                    <a:p>
                      <a:pPr marL="0" marR="0">
                        <a:lnSpc>
                          <a:spcPct val="115000"/>
                        </a:lnSpc>
                        <a:spcBef>
                          <a:spcPts val="0"/>
                        </a:spcBef>
                        <a:spcAft>
                          <a:spcPts val="0"/>
                        </a:spcAft>
                      </a:pPr>
                      <a:r>
                        <a:rPr lang="en-US" sz="1400" dirty="0">
                          <a:solidFill>
                            <a:schemeClr val="tx1"/>
                          </a:solidFill>
                          <a:effectLst/>
                        </a:rPr>
                        <a:t>o System level vs. Project/Submission/Protocol level Code - Code Demotion</a:t>
                      </a:r>
                    </a:p>
                    <a:p>
                      <a:pPr marL="0" marR="0">
                        <a:lnSpc>
                          <a:spcPct val="115000"/>
                        </a:lnSpc>
                        <a:spcBef>
                          <a:spcPts val="0"/>
                        </a:spcBef>
                        <a:spcAft>
                          <a:spcPts val="0"/>
                        </a:spcAft>
                      </a:pPr>
                      <a:r>
                        <a:rPr lang="en-US" sz="1400" dirty="0">
                          <a:solidFill>
                            <a:schemeClr val="tx1"/>
                          </a:solidFill>
                          <a:effectLst/>
                        </a:rPr>
                        <a:t>o Version Control (RCS) - Check-in and Check-out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vMerge="1">
                  <a:txBody>
                    <a:bodyPr/>
                    <a:lstStyle/>
                    <a:p>
                      <a:endParaRPr lang="en-US"/>
                    </a:p>
                  </a:txBody>
                  <a:tcPr/>
                </a:tc>
              </a:tr>
              <a:tr h="80809">
                <a:tc>
                  <a:txBody>
                    <a:bodyPr/>
                    <a:lstStyle/>
                    <a:p>
                      <a:pPr marL="0" marR="0" algn="ctr">
                        <a:lnSpc>
                          <a:spcPct val="115000"/>
                        </a:lnSpc>
                        <a:spcBef>
                          <a:spcPts val="0"/>
                        </a:spcBef>
                        <a:spcAft>
                          <a:spcPts val="0"/>
                        </a:spcAft>
                      </a:pPr>
                      <a:r>
                        <a:rPr lang="en-US" sz="1400">
                          <a:solidFill>
                            <a:schemeClr val="tx1"/>
                          </a:solidFill>
                          <a:effectLst/>
                        </a:rPr>
                        <a:t>13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chemeClr val="tx1"/>
                          </a:solidFill>
                          <a:effectLst/>
                        </a:rPr>
                        <a:t>Exit Test*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rowSpan="2">
                  <a:txBody>
                    <a:bodyPr/>
                    <a:lstStyle/>
                    <a:p>
                      <a:pPr marL="0" marR="0" algn="ctr">
                        <a:lnSpc>
                          <a:spcPct val="115000"/>
                        </a:lnSpc>
                        <a:spcBef>
                          <a:spcPts val="0"/>
                        </a:spcBef>
                        <a:spcAft>
                          <a:spcPts val="0"/>
                        </a:spcAft>
                      </a:pPr>
                      <a:r>
                        <a:rPr lang="en-US" sz="1400" dirty="0">
                          <a:solidFill>
                            <a:schemeClr val="tx1"/>
                          </a:solidFill>
                          <a:effectLst/>
                        </a:rPr>
                        <a:t>1 Day</a:t>
                      </a:r>
                    </a:p>
                    <a:p>
                      <a:pPr marL="0" marR="0">
                        <a:lnSpc>
                          <a:spcPct val="115000"/>
                        </a:lnSpc>
                        <a:spcBef>
                          <a:spcPts val="0"/>
                        </a:spcBef>
                        <a:spcAft>
                          <a:spcPts val="0"/>
                        </a:spcAft>
                      </a:pPr>
                      <a:r>
                        <a:rPr lang="en-US" sz="1400" dirty="0">
                          <a:solidFill>
                            <a:schemeClr val="tx1"/>
                          </a:solidFill>
                          <a:effectLst/>
                        </a:rPr>
                        <a:t> </a:t>
                      </a: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161618">
                <a:tc>
                  <a:txBody>
                    <a:bodyPr/>
                    <a:lstStyle/>
                    <a:p>
                      <a:pPr marL="0" marR="0" algn="ctr">
                        <a:lnSpc>
                          <a:spcPct val="115000"/>
                        </a:lnSpc>
                        <a:spcBef>
                          <a:spcPts val="0"/>
                        </a:spcBef>
                        <a:spcAft>
                          <a:spcPts val="0"/>
                        </a:spcAft>
                      </a:pPr>
                      <a:r>
                        <a:rPr lang="en-US" sz="1400">
                          <a:solidFill>
                            <a:schemeClr val="tx1"/>
                          </a:solidFill>
                          <a:effectLst/>
                        </a:rPr>
                        <a:t>14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a:lnSpc>
                          <a:spcPct val="115000"/>
                        </a:lnSpc>
                        <a:spcBef>
                          <a:spcPts val="0"/>
                        </a:spcBef>
                        <a:spcAft>
                          <a:spcPts val="0"/>
                        </a:spcAft>
                      </a:pPr>
                      <a:r>
                        <a:rPr lang="en-US" sz="1400" dirty="0">
                          <a:solidFill>
                            <a:schemeClr val="tx1"/>
                          </a:solidFill>
                          <a:effectLst/>
                        </a:rPr>
                        <a:t>Tagging to any active team/ Assign a Mentor from the team</a:t>
                      </a:r>
                    </a:p>
                    <a:p>
                      <a:pPr marL="0" marR="0">
                        <a:lnSpc>
                          <a:spcPct val="115000"/>
                        </a:lnSpc>
                        <a:spcBef>
                          <a:spcPts val="0"/>
                        </a:spcBef>
                        <a:spcAft>
                          <a:spcPts val="0"/>
                        </a:spcAft>
                      </a:pPr>
                      <a:r>
                        <a:rPr lang="en-US" sz="1400" dirty="0">
                          <a:solidFill>
                            <a:schemeClr val="tx1"/>
                          </a:solidFill>
                          <a:effectLst/>
                        </a:rPr>
                        <a:t>- Remaining process documents including Checklists, Issue Log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683" marR="4368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vMerge="1">
                  <a:txBody>
                    <a:bodyPr/>
                    <a:lstStyle/>
                    <a:p>
                      <a:endParaRPr lang="en-US"/>
                    </a:p>
                  </a:txBody>
                  <a:tcPr/>
                </a:tc>
              </a:tr>
            </a:tbl>
          </a:graphicData>
        </a:graphic>
      </p:graphicFrame>
    </p:spTree>
    <p:extLst>
      <p:ext uri="{BB962C8B-B14F-4D97-AF65-F5344CB8AC3E}">
        <p14:creationId xmlns:p14="http://schemas.microsoft.com/office/powerpoint/2010/main" val="10496995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7" name="TextBox 6"/>
          <p:cNvSpPr txBox="1"/>
          <p:nvPr/>
        </p:nvSpPr>
        <p:spPr>
          <a:xfrm>
            <a:off x="-39920" y="728008"/>
            <a:ext cx="12231919" cy="461665"/>
          </a:xfrm>
          <a:prstGeom prst="rect">
            <a:avLst/>
          </a:prstGeom>
          <a:noFill/>
        </p:spPr>
        <p:txBody>
          <a:bodyPr wrap="square" rtlCol="0">
            <a:spAutoFit/>
          </a:bodyPr>
          <a:lstStyle/>
          <a:p>
            <a:pPr lvl="0"/>
            <a:r>
              <a:rPr lang="en-US" sz="1200" b="1" dirty="0" smtClean="0"/>
              <a:t>Question: From </a:t>
            </a:r>
            <a:r>
              <a:rPr lang="en-US" sz="1200" b="1" dirty="0"/>
              <a:t>both a short and long term perspective, please explain how you would use the tools/processes in 2.3.3. to use  automation (e.g. AI) to change (become more efficient) the items in section 3.3.</a:t>
            </a:r>
          </a:p>
        </p:txBody>
      </p:sp>
      <p:sp>
        <p:nvSpPr>
          <p:cNvPr id="63" name="Rectangle 62"/>
          <p:cNvSpPr/>
          <p:nvPr/>
        </p:nvSpPr>
        <p:spPr>
          <a:xfrm>
            <a:off x="0" y="1611283"/>
            <a:ext cx="5549447" cy="1569660"/>
          </a:xfrm>
          <a:prstGeom prst="rect">
            <a:avLst/>
          </a:prstGeom>
        </p:spPr>
        <p:txBody>
          <a:bodyPr wrap="square">
            <a:spAutoFit/>
          </a:bodyPr>
          <a:lstStyle/>
          <a:p>
            <a:pPr marL="171450" indent="-171450">
              <a:buClr>
                <a:schemeClr val="tx1"/>
              </a:buClr>
              <a:buFont typeface="Arial" panose="020B0604020202020204" pitchFamily="34" charset="0"/>
              <a:buChar char="•"/>
            </a:pPr>
            <a:r>
              <a:rPr lang="en-US" sz="1600" dirty="0" smtClean="0"/>
              <a:t>Repository for managing global metadata (Protocol, CRF, SDTM, etc.)</a:t>
            </a:r>
          </a:p>
          <a:p>
            <a:pPr marL="171450" indent="-171450">
              <a:buClr>
                <a:schemeClr val="tx1"/>
              </a:buClr>
              <a:buFont typeface="Arial" panose="020B0604020202020204" pitchFamily="34" charset="0"/>
              <a:buChar char="•"/>
            </a:pPr>
            <a:r>
              <a:rPr lang="en-US" sz="1600" dirty="0" smtClean="0"/>
              <a:t>Managing multiple versions, import-export facility</a:t>
            </a:r>
          </a:p>
          <a:p>
            <a:pPr marL="171450" indent="-171450">
              <a:buClr>
                <a:schemeClr val="tx1"/>
              </a:buClr>
              <a:buFont typeface="Arial" panose="020B0604020202020204" pitchFamily="34" charset="0"/>
              <a:buChar char="•"/>
            </a:pPr>
            <a:r>
              <a:rPr lang="en-US" sz="1600" dirty="0" smtClean="0"/>
              <a:t>Audit trail, traceability, impact analysis</a:t>
            </a:r>
          </a:p>
          <a:p>
            <a:pPr marL="171450" indent="-171450">
              <a:buClr>
                <a:schemeClr val="tx1"/>
              </a:buClr>
              <a:buFont typeface="Arial" panose="020B0604020202020204" pitchFamily="34" charset="0"/>
              <a:buChar char="•"/>
            </a:pPr>
            <a:r>
              <a:rPr lang="en-US" sz="1600" dirty="0" smtClean="0"/>
              <a:t>Robust governance and user management module</a:t>
            </a:r>
          </a:p>
          <a:p>
            <a:pPr marL="171450" indent="-171450">
              <a:buClr>
                <a:schemeClr val="tx1"/>
              </a:buClr>
              <a:buFont typeface="Arial" panose="020B0604020202020204" pitchFamily="34" charset="0"/>
              <a:buChar char="•"/>
            </a:pPr>
            <a:r>
              <a:rPr lang="en-US" sz="1600" dirty="0" smtClean="0"/>
              <a:t>Integration with Rave and Other </a:t>
            </a:r>
            <a:r>
              <a:rPr lang="en-US" sz="1600" dirty="0" err="1" smtClean="0"/>
              <a:t>eDC</a:t>
            </a:r>
            <a:r>
              <a:rPr lang="en-US" sz="1600" dirty="0" smtClean="0"/>
              <a:t> systems</a:t>
            </a:r>
          </a:p>
        </p:txBody>
      </p:sp>
      <p:sp>
        <p:nvSpPr>
          <p:cNvPr id="64" name="Rectangle 63"/>
          <p:cNvSpPr/>
          <p:nvPr/>
        </p:nvSpPr>
        <p:spPr>
          <a:xfrm>
            <a:off x="-1" y="5062536"/>
            <a:ext cx="5549445" cy="1323439"/>
          </a:xfrm>
          <a:prstGeom prst="rect">
            <a:avLst/>
          </a:prstGeom>
        </p:spPr>
        <p:txBody>
          <a:bodyPr wrap="square">
            <a:spAutoFit/>
          </a:bodyPr>
          <a:lstStyle/>
          <a:p>
            <a:pPr marL="171450" indent="-171450">
              <a:buClr>
                <a:schemeClr val="tx1"/>
              </a:buClr>
              <a:buFont typeface="Arial" panose="020B0604020202020204" pitchFamily="34" charset="0"/>
              <a:buChar char="•"/>
            </a:pPr>
            <a:r>
              <a:rPr lang="en-US" sz="1600" dirty="0" smtClean="0"/>
              <a:t>Data anonymization (data and document)</a:t>
            </a:r>
          </a:p>
          <a:p>
            <a:pPr marL="171450" indent="-171450">
              <a:buClr>
                <a:schemeClr val="tx1"/>
              </a:buClr>
              <a:buFont typeface="Arial" panose="020B0604020202020204" pitchFamily="34" charset="0"/>
              <a:buChar char="•"/>
            </a:pPr>
            <a:r>
              <a:rPr lang="en-US" sz="1600" dirty="0" smtClean="0"/>
              <a:t>Client specific  global library set-up</a:t>
            </a:r>
          </a:p>
          <a:p>
            <a:pPr marL="171450" indent="-171450">
              <a:buClr>
                <a:schemeClr val="tx1"/>
              </a:buClr>
              <a:buFont typeface="Arial" panose="020B0604020202020204" pitchFamily="34" charset="0"/>
              <a:buChar char="•"/>
            </a:pPr>
            <a:r>
              <a:rPr lang="en-US" sz="1600" dirty="0" smtClean="0"/>
              <a:t>Risk of re-identification module</a:t>
            </a:r>
          </a:p>
          <a:p>
            <a:pPr marL="171450" indent="-171450">
              <a:buClr>
                <a:schemeClr val="tx1"/>
              </a:buClr>
              <a:buFont typeface="Arial" panose="020B0604020202020204" pitchFamily="34" charset="0"/>
              <a:buChar char="•"/>
            </a:pPr>
            <a:r>
              <a:rPr lang="en-US" sz="1600" dirty="0" smtClean="0"/>
              <a:t>Role based access control</a:t>
            </a:r>
          </a:p>
          <a:p>
            <a:pPr marL="171450" indent="-171450">
              <a:buClr>
                <a:schemeClr val="tx1"/>
              </a:buClr>
              <a:buFont typeface="Arial" panose="020B0604020202020204" pitchFamily="34" charset="0"/>
              <a:buChar char="•"/>
            </a:pPr>
            <a:r>
              <a:rPr lang="en-US" sz="1600" dirty="0" smtClean="0"/>
              <a:t>Audit trail. Traceability and version control</a:t>
            </a:r>
          </a:p>
        </p:txBody>
      </p:sp>
      <p:sp>
        <p:nvSpPr>
          <p:cNvPr id="65" name="Rectangle 64"/>
          <p:cNvSpPr/>
          <p:nvPr/>
        </p:nvSpPr>
        <p:spPr>
          <a:xfrm>
            <a:off x="-1" y="3581256"/>
            <a:ext cx="5549447" cy="1077218"/>
          </a:xfrm>
          <a:prstGeom prst="rect">
            <a:avLst/>
          </a:prstGeom>
        </p:spPr>
        <p:txBody>
          <a:bodyPr wrap="square">
            <a:spAutoFit/>
          </a:bodyPr>
          <a:lstStyle/>
          <a:p>
            <a:pPr marL="171450" indent="-171450">
              <a:buClr>
                <a:schemeClr val="tx1"/>
              </a:buClr>
              <a:buFont typeface="Arial" panose="020B0604020202020204" pitchFamily="34" charset="0"/>
              <a:buChar char="•"/>
            </a:pPr>
            <a:r>
              <a:rPr lang="en-US" sz="1600" dirty="0" smtClean="0"/>
              <a:t>Transformation from Any to Any standards</a:t>
            </a:r>
          </a:p>
          <a:p>
            <a:pPr marL="171450" indent="-171450">
              <a:buClr>
                <a:schemeClr val="tx1"/>
              </a:buClr>
              <a:buFont typeface="Arial" panose="020B0604020202020204" pitchFamily="34" charset="0"/>
              <a:buChar char="•"/>
            </a:pPr>
            <a:r>
              <a:rPr lang="en-US" sz="1600" dirty="0" smtClean="0"/>
              <a:t>SDTM transformation library, automation of standard conversions</a:t>
            </a:r>
          </a:p>
          <a:p>
            <a:pPr marL="171450" indent="-171450">
              <a:buClr>
                <a:schemeClr val="tx1"/>
              </a:buClr>
              <a:buFont typeface="Arial" panose="020B0604020202020204" pitchFamily="34" charset="0"/>
              <a:buChar char="•"/>
            </a:pPr>
            <a:r>
              <a:rPr lang="en-US" sz="1600" dirty="0" smtClean="0"/>
              <a:t>Road Map – </a:t>
            </a:r>
            <a:r>
              <a:rPr lang="en-US" sz="1600" dirty="0" err="1" smtClean="0"/>
              <a:t>ADaM</a:t>
            </a:r>
            <a:r>
              <a:rPr lang="en-US" sz="1600" dirty="0" smtClean="0"/>
              <a:t> conversion &amp; TLFs</a:t>
            </a:r>
          </a:p>
        </p:txBody>
      </p:sp>
      <p:sp>
        <p:nvSpPr>
          <p:cNvPr id="5" name="Rectangle 4"/>
          <p:cNvSpPr/>
          <p:nvPr/>
        </p:nvSpPr>
        <p:spPr>
          <a:xfrm>
            <a:off x="0" y="1222888"/>
            <a:ext cx="5549448" cy="369332"/>
          </a:xfrm>
          <a:prstGeom prst="rect">
            <a:avLst/>
          </a:prstGeom>
          <a:solidFill>
            <a:schemeClr val="accent4">
              <a:lumMod val="40000"/>
              <a:lumOff val="60000"/>
            </a:schemeClr>
          </a:solidFill>
        </p:spPr>
        <p:txBody>
          <a:bodyPr wrap="square">
            <a:spAutoFit/>
          </a:bodyPr>
          <a:lstStyle/>
          <a:p>
            <a:r>
              <a:rPr lang="en-US" b="1" dirty="0" smtClean="0">
                <a:latin typeface="Calibri" panose="020F0502020204030204" pitchFamily="34" charset="0"/>
              </a:rPr>
              <a:t>Metadata Repository</a:t>
            </a:r>
            <a:endParaRPr lang="en-US" b="1" dirty="0">
              <a:latin typeface="Calibri" panose="020F0502020204030204" pitchFamily="34" charset="0"/>
            </a:endParaRPr>
          </a:p>
        </p:txBody>
      </p:sp>
      <p:sp>
        <p:nvSpPr>
          <p:cNvPr id="71" name="Rectangle 70"/>
          <p:cNvSpPr/>
          <p:nvPr/>
        </p:nvSpPr>
        <p:spPr>
          <a:xfrm>
            <a:off x="-1" y="3209755"/>
            <a:ext cx="5549448" cy="369332"/>
          </a:xfrm>
          <a:prstGeom prst="rect">
            <a:avLst/>
          </a:prstGeom>
          <a:solidFill>
            <a:schemeClr val="accent6">
              <a:lumMod val="20000"/>
              <a:lumOff val="80000"/>
            </a:schemeClr>
          </a:solidFill>
        </p:spPr>
        <p:txBody>
          <a:bodyPr wrap="square">
            <a:spAutoFit/>
          </a:bodyPr>
          <a:lstStyle/>
          <a:p>
            <a:r>
              <a:rPr lang="pt-BR" b="1" dirty="0">
                <a:latin typeface="Calibri" panose="020F0502020204030204" pitchFamily="34" charset="0"/>
              </a:rPr>
              <a:t>Clinical </a:t>
            </a:r>
            <a:r>
              <a:rPr lang="pt-BR" b="1" dirty="0" smtClean="0">
                <a:latin typeface="Calibri" panose="020F0502020204030204" pitchFamily="34" charset="0"/>
              </a:rPr>
              <a:t>Data Transformation (</a:t>
            </a:r>
            <a:r>
              <a:rPr lang="pt-BR" b="1" dirty="0">
                <a:latin typeface="Calibri" panose="020F0502020204030204" pitchFamily="34" charset="0"/>
              </a:rPr>
              <a:t>SDTM, ADaM)</a:t>
            </a:r>
          </a:p>
        </p:txBody>
      </p:sp>
      <p:sp>
        <p:nvSpPr>
          <p:cNvPr id="72" name="Rectangle 71"/>
          <p:cNvSpPr/>
          <p:nvPr/>
        </p:nvSpPr>
        <p:spPr>
          <a:xfrm>
            <a:off x="-1" y="4675839"/>
            <a:ext cx="5549446" cy="369332"/>
          </a:xfrm>
          <a:prstGeom prst="rect">
            <a:avLst/>
          </a:prstGeom>
          <a:solidFill>
            <a:schemeClr val="accent1">
              <a:lumMod val="60000"/>
              <a:lumOff val="40000"/>
            </a:schemeClr>
          </a:solidFill>
        </p:spPr>
        <p:txBody>
          <a:bodyPr wrap="square">
            <a:spAutoFit/>
          </a:bodyPr>
          <a:lstStyle/>
          <a:p>
            <a:r>
              <a:rPr lang="en-US" b="1" dirty="0">
                <a:latin typeface="Calibri" panose="020F0502020204030204" pitchFamily="34" charset="0"/>
              </a:rPr>
              <a:t>Data Privacy</a:t>
            </a:r>
            <a:r>
              <a:rPr lang="en-US" b="1" dirty="0" smtClean="0">
                <a:latin typeface="Calibri" panose="020F0502020204030204" pitchFamily="34" charset="0"/>
              </a:rPr>
              <a:t>/ Policy </a:t>
            </a:r>
            <a:r>
              <a:rPr lang="en-US" b="1" dirty="0">
                <a:latin typeface="Calibri" panose="020F0502020204030204" pitchFamily="34" charset="0"/>
              </a:rPr>
              <a:t>70 </a:t>
            </a:r>
            <a:r>
              <a:rPr lang="en-US" b="1" dirty="0" smtClean="0">
                <a:latin typeface="Calibri" panose="020F0502020204030204" pitchFamily="34" charset="0"/>
              </a:rPr>
              <a:t>Implementation</a:t>
            </a:r>
            <a:endParaRPr lang="en-US" b="1" dirty="0">
              <a:latin typeface="Calibri" panose="020F0502020204030204" pitchFamily="34" charset="0"/>
            </a:endParaRPr>
          </a:p>
        </p:txBody>
      </p:sp>
      <p:sp>
        <p:nvSpPr>
          <p:cNvPr id="73" name="Rectangle 72"/>
          <p:cNvSpPr/>
          <p:nvPr/>
        </p:nvSpPr>
        <p:spPr>
          <a:xfrm>
            <a:off x="6629400" y="1699485"/>
            <a:ext cx="5562598" cy="584775"/>
          </a:xfrm>
          <a:prstGeom prst="rect">
            <a:avLst/>
          </a:prstGeom>
        </p:spPr>
        <p:txBody>
          <a:bodyPr wrap="square">
            <a:spAutoFit/>
          </a:bodyPr>
          <a:lstStyle/>
          <a:p>
            <a:r>
              <a:rPr lang="en-US" sz="1600" dirty="0" smtClean="0"/>
              <a:t>Statistical </a:t>
            </a:r>
            <a:r>
              <a:rPr lang="en-US" sz="1600" dirty="0"/>
              <a:t>Monitoring process modification using R, </a:t>
            </a:r>
            <a:r>
              <a:rPr lang="en-US" sz="1600" dirty="0" smtClean="0"/>
              <a:t>VBA </a:t>
            </a:r>
            <a:r>
              <a:rPr lang="en-US" sz="1600" dirty="0"/>
              <a:t>macro’s for </a:t>
            </a:r>
            <a:r>
              <a:rPr lang="en-US" sz="1600" dirty="0" err="1"/>
              <a:t>eSub</a:t>
            </a:r>
            <a:endParaRPr lang="en-US" sz="1600" dirty="0"/>
          </a:p>
        </p:txBody>
      </p:sp>
      <p:sp>
        <p:nvSpPr>
          <p:cNvPr id="74" name="Oval 73"/>
          <p:cNvSpPr/>
          <p:nvPr/>
        </p:nvSpPr>
        <p:spPr>
          <a:xfrm>
            <a:off x="5997388" y="1689372"/>
            <a:ext cx="632012" cy="655340"/>
          </a:xfrm>
          <a:prstGeom prst="ellipse">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sp>
        <p:nvSpPr>
          <p:cNvPr id="75" name="Rectangle 74"/>
          <p:cNvSpPr/>
          <p:nvPr/>
        </p:nvSpPr>
        <p:spPr>
          <a:xfrm>
            <a:off x="6095999" y="1213201"/>
            <a:ext cx="6095999" cy="369332"/>
          </a:xfrm>
          <a:prstGeom prst="rect">
            <a:avLst/>
          </a:prstGeom>
          <a:solidFill>
            <a:schemeClr val="accent3">
              <a:lumMod val="40000"/>
              <a:lumOff val="60000"/>
            </a:schemeClr>
          </a:solidFill>
        </p:spPr>
        <p:txBody>
          <a:bodyPr wrap="square">
            <a:spAutoFit/>
          </a:bodyPr>
          <a:lstStyle/>
          <a:p>
            <a:r>
              <a:rPr lang="en-US" b="1" dirty="0" smtClean="0">
                <a:latin typeface="Calibri" panose="020F0502020204030204" pitchFamily="34" charset="0"/>
              </a:rPr>
              <a:t>Some implementations in our other engagements</a:t>
            </a:r>
            <a:endParaRPr lang="en-US" b="1" dirty="0">
              <a:latin typeface="Calibri" panose="020F0502020204030204" pitchFamily="34" charset="0"/>
            </a:endParaRPr>
          </a:p>
        </p:txBody>
      </p:sp>
      <p:sp>
        <p:nvSpPr>
          <p:cNvPr id="76" name="Rectangle 75"/>
          <p:cNvSpPr/>
          <p:nvPr/>
        </p:nvSpPr>
        <p:spPr>
          <a:xfrm>
            <a:off x="6629400" y="2433750"/>
            <a:ext cx="5562598" cy="1077218"/>
          </a:xfrm>
          <a:prstGeom prst="rect">
            <a:avLst/>
          </a:prstGeom>
        </p:spPr>
        <p:txBody>
          <a:bodyPr wrap="square">
            <a:spAutoFit/>
          </a:bodyPr>
          <a:lstStyle/>
          <a:p>
            <a:r>
              <a:rPr lang="en-US" sz="1600" dirty="0"/>
              <a:t>Metadata Driven Solution for data de-identification, Template based SDTM solution, Macro based Define 2.0 generation, Macros based </a:t>
            </a:r>
            <a:r>
              <a:rPr lang="en-US" sz="1600" dirty="0" err="1"/>
              <a:t>CT.Gov</a:t>
            </a:r>
            <a:r>
              <a:rPr lang="en-US" sz="1600" dirty="0"/>
              <a:t> &amp; EudraCT, Complete AAC &amp; PK set-up owned by TCS </a:t>
            </a:r>
          </a:p>
        </p:txBody>
      </p:sp>
      <p:sp>
        <p:nvSpPr>
          <p:cNvPr id="77" name="Oval 76"/>
          <p:cNvSpPr/>
          <p:nvPr/>
        </p:nvSpPr>
        <p:spPr>
          <a:xfrm>
            <a:off x="5997388" y="2461664"/>
            <a:ext cx="632012" cy="655340"/>
          </a:xfrm>
          <a:prstGeom prst="ellipse">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2</a:t>
            </a:r>
            <a:endParaRPr lang="en-US" sz="2000" dirty="0"/>
          </a:p>
        </p:txBody>
      </p:sp>
      <p:sp>
        <p:nvSpPr>
          <p:cNvPr id="78" name="Rectangle 77"/>
          <p:cNvSpPr/>
          <p:nvPr/>
        </p:nvSpPr>
        <p:spPr>
          <a:xfrm>
            <a:off x="6629402" y="3660458"/>
            <a:ext cx="5562598" cy="338554"/>
          </a:xfrm>
          <a:prstGeom prst="rect">
            <a:avLst/>
          </a:prstGeom>
        </p:spPr>
        <p:txBody>
          <a:bodyPr wrap="square">
            <a:spAutoFit/>
          </a:bodyPr>
          <a:lstStyle/>
          <a:p>
            <a:r>
              <a:rPr lang="en-US" sz="1600" dirty="0" smtClean="0"/>
              <a:t>RPA for repeated processes and standard work (multiple)</a:t>
            </a:r>
            <a:endParaRPr lang="en-US" sz="1600" dirty="0"/>
          </a:p>
        </p:txBody>
      </p:sp>
      <p:sp>
        <p:nvSpPr>
          <p:cNvPr id="79" name="Oval 78"/>
          <p:cNvSpPr/>
          <p:nvPr/>
        </p:nvSpPr>
        <p:spPr>
          <a:xfrm>
            <a:off x="5997388" y="3488742"/>
            <a:ext cx="632012" cy="655340"/>
          </a:xfrm>
          <a:prstGeom prst="ellipse">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a:t>
            </a:r>
            <a:endParaRPr lang="en-US" sz="2000" dirty="0"/>
          </a:p>
        </p:txBody>
      </p:sp>
      <p:sp>
        <p:nvSpPr>
          <p:cNvPr id="19" name="Title 2"/>
          <p:cNvSpPr>
            <a:spLocks noGrp="1"/>
          </p:cNvSpPr>
          <p:nvPr>
            <p:ph type="title"/>
          </p:nvPr>
        </p:nvSpPr>
        <p:spPr>
          <a:xfrm>
            <a:off x="0" y="1"/>
            <a:ext cx="12192000" cy="703388"/>
          </a:xfrm>
          <a:noFill/>
        </p:spPr>
        <p:txBody>
          <a:bodyPr/>
          <a:lstStyle/>
          <a:p>
            <a:r>
              <a:rPr lang="en-US" dirty="0" smtClean="0"/>
              <a:t>TCS Automation – Case Studies</a:t>
            </a:r>
            <a:endParaRPr lang="en-US" dirty="0"/>
          </a:p>
        </p:txBody>
      </p:sp>
    </p:spTree>
    <p:extLst>
      <p:ext uri="{BB962C8B-B14F-4D97-AF65-F5344CB8AC3E}">
        <p14:creationId xmlns:p14="http://schemas.microsoft.com/office/powerpoint/2010/main" val="7883395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2400" dirty="0" smtClean="0"/>
              <a:t>Executive Summary – SDTM Specification and Domain Identification Automation </a:t>
            </a:r>
            <a:endParaRPr lang="en-US" sz="2400" dirty="0"/>
          </a:p>
        </p:txBody>
      </p:sp>
      <p:sp>
        <p:nvSpPr>
          <p:cNvPr id="10" name="Text Placeholder 9"/>
          <p:cNvSpPr>
            <a:spLocks noGrp="1"/>
          </p:cNvSpPr>
          <p:nvPr>
            <p:ph type="body" sz="quarter" idx="14"/>
          </p:nvPr>
        </p:nvSpPr>
        <p:spPr/>
        <p:txBody>
          <a:bodyPr/>
          <a:lstStyle/>
          <a:p>
            <a:endParaRPr lang="en-US"/>
          </a:p>
        </p:txBody>
      </p:sp>
      <p:graphicFrame>
        <p:nvGraphicFramePr>
          <p:cNvPr id="12" name="Diagram 11"/>
          <p:cNvGraphicFramePr/>
          <p:nvPr>
            <p:extLst>
              <p:ext uri="{D42A27DB-BD31-4B8C-83A1-F6EECF244321}">
                <p14:modId xmlns:p14="http://schemas.microsoft.com/office/powerpoint/2010/main" val="3800022425"/>
              </p:ext>
            </p:extLst>
          </p:nvPr>
        </p:nvGraphicFramePr>
        <p:xfrm>
          <a:off x="637537" y="1446332"/>
          <a:ext cx="10721026" cy="1785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p:cNvSpPr/>
          <p:nvPr/>
        </p:nvSpPr>
        <p:spPr>
          <a:xfrm>
            <a:off x="637537" y="1307311"/>
            <a:ext cx="8743951" cy="38576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Applying cognitive automation in SDTM specification and domain identification</a:t>
            </a:r>
            <a:endParaRPr lang="en-US" dirty="0"/>
          </a:p>
        </p:txBody>
      </p:sp>
      <p:graphicFrame>
        <p:nvGraphicFramePr>
          <p:cNvPr id="14" name="Diagram 13"/>
          <p:cNvGraphicFramePr/>
          <p:nvPr>
            <p:extLst>
              <p:ext uri="{D42A27DB-BD31-4B8C-83A1-F6EECF244321}">
                <p14:modId xmlns:p14="http://schemas.microsoft.com/office/powerpoint/2010/main" val="2880047079"/>
              </p:ext>
            </p:extLst>
          </p:nvPr>
        </p:nvGraphicFramePr>
        <p:xfrm>
          <a:off x="637537" y="3228975"/>
          <a:ext cx="9129714" cy="3145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88277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3127818" y="1255930"/>
            <a:ext cx="8816535" cy="4717419"/>
          </a:xfrm>
          <a:prstGeom prst="rect">
            <a:avLst/>
          </a:prstGeom>
        </p:spPr>
      </p:pic>
      <p:cxnSp>
        <p:nvCxnSpPr>
          <p:cNvPr id="14" name="Elbow Connector 13"/>
          <p:cNvCxnSpPr>
            <a:stCxn id="21" idx="1"/>
            <a:endCxn id="22" idx="1"/>
          </p:cNvCxnSpPr>
          <p:nvPr/>
        </p:nvCxnSpPr>
        <p:spPr>
          <a:xfrm rot="10800000" flipV="1">
            <a:off x="438332" y="1657349"/>
            <a:ext cx="12700" cy="723899"/>
          </a:xfrm>
          <a:prstGeom prst="bentConnector3">
            <a:avLst>
              <a:gd name="adj1" fmla="val 1800000"/>
            </a:avLst>
          </a:prstGeom>
          <a:ln>
            <a:solidFill>
              <a:schemeClr val="accent3">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3" idx="1"/>
            <a:endCxn id="22" idx="1"/>
          </p:cNvCxnSpPr>
          <p:nvPr/>
        </p:nvCxnSpPr>
        <p:spPr>
          <a:xfrm rot="10800000">
            <a:off x="438332" y="2381250"/>
            <a:ext cx="12700" cy="752475"/>
          </a:xfrm>
          <a:prstGeom prst="bentConnector3">
            <a:avLst>
              <a:gd name="adj1" fmla="val 1800000"/>
            </a:avLst>
          </a:prstGeom>
          <a:ln>
            <a:solidFill>
              <a:schemeClr val="accent3">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4" idx="1"/>
            <a:endCxn id="23" idx="1"/>
          </p:cNvCxnSpPr>
          <p:nvPr/>
        </p:nvCxnSpPr>
        <p:spPr>
          <a:xfrm rot="10800000">
            <a:off x="438332" y="3133725"/>
            <a:ext cx="12700" cy="752475"/>
          </a:xfrm>
          <a:prstGeom prst="bentConnector3">
            <a:avLst>
              <a:gd name="adj1" fmla="val 1800000"/>
            </a:avLst>
          </a:prstGeom>
          <a:ln>
            <a:solidFill>
              <a:schemeClr val="accent3">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332" y="1443038"/>
            <a:ext cx="1890527" cy="428623"/>
          </a:xfrm>
          <a:prstGeom prst="rect">
            <a:avLst/>
          </a:prstGeom>
          <a:solidFill>
            <a:schemeClr val="bg1">
              <a:lumMod val="85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Machine Learning</a:t>
            </a:r>
            <a:endParaRPr lang="en-US" sz="1400" dirty="0">
              <a:solidFill>
                <a:schemeClr val="tx1"/>
              </a:solidFill>
            </a:endParaRPr>
          </a:p>
        </p:txBody>
      </p:sp>
      <p:sp>
        <p:nvSpPr>
          <p:cNvPr id="22" name="Rectangle 21"/>
          <p:cNvSpPr/>
          <p:nvPr/>
        </p:nvSpPr>
        <p:spPr>
          <a:xfrm>
            <a:off x="438332" y="2166937"/>
            <a:ext cx="1890527" cy="428623"/>
          </a:xfrm>
          <a:prstGeom prst="rect">
            <a:avLst/>
          </a:prstGeom>
          <a:solidFill>
            <a:schemeClr val="bg1">
              <a:lumMod val="85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Natural </a:t>
            </a:r>
            <a:r>
              <a:rPr lang="en-US" sz="1400" dirty="0">
                <a:solidFill>
                  <a:schemeClr val="tx1"/>
                </a:solidFill>
              </a:rPr>
              <a:t>L</a:t>
            </a:r>
            <a:r>
              <a:rPr lang="en-US" sz="1400" dirty="0" smtClean="0">
                <a:solidFill>
                  <a:schemeClr val="tx1"/>
                </a:solidFill>
              </a:rPr>
              <a:t>anguage Processing/ Ontology</a:t>
            </a:r>
            <a:endParaRPr lang="en-US" sz="1400" dirty="0">
              <a:solidFill>
                <a:schemeClr val="tx1"/>
              </a:solidFill>
            </a:endParaRPr>
          </a:p>
        </p:txBody>
      </p:sp>
      <p:sp>
        <p:nvSpPr>
          <p:cNvPr id="24" name="Rectangle 23"/>
          <p:cNvSpPr/>
          <p:nvPr/>
        </p:nvSpPr>
        <p:spPr>
          <a:xfrm>
            <a:off x="438332" y="3671887"/>
            <a:ext cx="1890527" cy="428623"/>
          </a:xfrm>
          <a:prstGeom prst="rect">
            <a:avLst/>
          </a:prstGeom>
          <a:solidFill>
            <a:schemeClr val="bg1">
              <a:lumMod val="85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Embedded Learning</a:t>
            </a:r>
            <a:endParaRPr lang="en-US" sz="1400" dirty="0">
              <a:solidFill>
                <a:schemeClr val="tx1"/>
              </a:solidFill>
            </a:endParaRPr>
          </a:p>
        </p:txBody>
      </p:sp>
      <p:sp>
        <p:nvSpPr>
          <p:cNvPr id="23" name="Rectangle 22"/>
          <p:cNvSpPr/>
          <p:nvPr/>
        </p:nvSpPr>
        <p:spPr>
          <a:xfrm>
            <a:off x="438332" y="2919412"/>
            <a:ext cx="1890527" cy="428623"/>
          </a:xfrm>
          <a:prstGeom prst="rect">
            <a:avLst/>
          </a:prstGeom>
          <a:solidFill>
            <a:schemeClr val="bg1">
              <a:lumMod val="85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Automation (Machine </a:t>
            </a:r>
            <a:r>
              <a:rPr lang="en-US" sz="1400" dirty="0" err="1" smtClean="0">
                <a:solidFill>
                  <a:schemeClr val="tx1"/>
                </a:solidFill>
              </a:rPr>
              <a:t>First</a:t>
            </a:r>
            <a:r>
              <a:rPr lang="en-US" sz="1400" baseline="30000" dirty="0" err="1" smtClean="0">
                <a:solidFill>
                  <a:schemeClr val="tx1"/>
                </a:solidFill>
              </a:rPr>
              <a:t>TM</a:t>
            </a:r>
            <a:r>
              <a:rPr lang="en-US" sz="1400" dirty="0" smtClean="0">
                <a:solidFill>
                  <a:schemeClr val="tx1"/>
                </a:solidFill>
              </a:rPr>
              <a:t>)</a:t>
            </a:r>
            <a:endParaRPr lang="en-US" sz="1400" dirty="0">
              <a:solidFill>
                <a:schemeClr val="tx1"/>
              </a:solidFill>
            </a:endParaRPr>
          </a:p>
        </p:txBody>
      </p:sp>
      <p:sp>
        <p:nvSpPr>
          <p:cNvPr id="25" name="Rectangle 24"/>
          <p:cNvSpPr/>
          <p:nvPr/>
        </p:nvSpPr>
        <p:spPr>
          <a:xfrm>
            <a:off x="438332" y="4424362"/>
            <a:ext cx="1890527" cy="428623"/>
          </a:xfrm>
          <a:prstGeom prst="rect">
            <a:avLst/>
          </a:prstGeom>
          <a:solidFill>
            <a:schemeClr val="bg1">
              <a:lumMod val="85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Elegant and user centric GUI</a:t>
            </a:r>
            <a:endParaRPr lang="en-US" sz="1400" dirty="0">
              <a:solidFill>
                <a:schemeClr val="tx1"/>
              </a:solidFill>
            </a:endParaRPr>
          </a:p>
        </p:txBody>
      </p:sp>
      <p:sp>
        <p:nvSpPr>
          <p:cNvPr id="26" name="Rectangle 25"/>
          <p:cNvSpPr/>
          <p:nvPr/>
        </p:nvSpPr>
        <p:spPr>
          <a:xfrm>
            <a:off x="438332" y="5176837"/>
            <a:ext cx="1890527" cy="428623"/>
          </a:xfrm>
          <a:prstGeom prst="rect">
            <a:avLst/>
          </a:prstGeom>
          <a:solidFill>
            <a:schemeClr val="bg1">
              <a:lumMod val="85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Continuous Improvement</a:t>
            </a:r>
            <a:endParaRPr lang="en-US" sz="1400" dirty="0">
              <a:solidFill>
                <a:schemeClr val="tx1"/>
              </a:solidFill>
            </a:endParaRPr>
          </a:p>
        </p:txBody>
      </p:sp>
      <p:cxnSp>
        <p:nvCxnSpPr>
          <p:cNvPr id="36" name="Elbow Connector 35"/>
          <p:cNvCxnSpPr>
            <a:stCxn id="25" idx="1"/>
            <a:endCxn id="24" idx="1"/>
          </p:cNvCxnSpPr>
          <p:nvPr/>
        </p:nvCxnSpPr>
        <p:spPr>
          <a:xfrm rot="10800000">
            <a:off x="438332" y="3886200"/>
            <a:ext cx="12700" cy="752475"/>
          </a:xfrm>
          <a:prstGeom prst="bentConnector3">
            <a:avLst>
              <a:gd name="adj1" fmla="val 1800000"/>
            </a:avLst>
          </a:prstGeom>
          <a:ln>
            <a:solidFill>
              <a:schemeClr val="accent3">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6" idx="1"/>
            <a:endCxn id="25" idx="1"/>
          </p:cNvCxnSpPr>
          <p:nvPr/>
        </p:nvCxnSpPr>
        <p:spPr>
          <a:xfrm rot="10800000">
            <a:off x="438332" y="4638675"/>
            <a:ext cx="12700" cy="752475"/>
          </a:xfrm>
          <a:prstGeom prst="bentConnector3">
            <a:avLst>
              <a:gd name="adj1" fmla="val 1800000"/>
            </a:avLst>
          </a:prstGeom>
          <a:ln>
            <a:solidFill>
              <a:schemeClr val="accent3">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Left Brace 52"/>
          <p:cNvSpPr/>
          <p:nvPr/>
        </p:nvSpPr>
        <p:spPr>
          <a:xfrm>
            <a:off x="2499162" y="1443038"/>
            <a:ext cx="401201" cy="4162422"/>
          </a:xfrm>
          <a:prstGeom prst="leftBrac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itle 2"/>
          <p:cNvSpPr>
            <a:spLocks noGrp="1"/>
          </p:cNvSpPr>
          <p:nvPr>
            <p:ph type="title"/>
          </p:nvPr>
        </p:nvSpPr>
        <p:spPr>
          <a:xfrm>
            <a:off x="0" y="13649"/>
            <a:ext cx="12192000" cy="703388"/>
          </a:xfrm>
          <a:noFill/>
        </p:spPr>
        <p:txBody>
          <a:bodyPr/>
          <a:lstStyle/>
          <a:p>
            <a:r>
              <a:rPr lang="en-US" dirty="0"/>
              <a:t>TCS Decision Fabric </a:t>
            </a:r>
            <a:r>
              <a:rPr lang="en-US" baseline="30000" dirty="0"/>
              <a:t>TM </a:t>
            </a:r>
            <a:r>
              <a:rPr lang="en-US" dirty="0"/>
              <a:t>Based Solution</a:t>
            </a:r>
          </a:p>
        </p:txBody>
      </p:sp>
    </p:spTree>
    <p:extLst>
      <p:ext uri="{BB962C8B-B14F-4D97-AF65-F5344CB8AC3E}">
        <p14:creationId xmlns:p14="http://schemas.microsoft.com/office/powerpoint/2010/main" val="331379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 Approach and Details</a:t>
            </a:r>
            <a:endParaRPr lang="en-US" sz="2000" dirty="0">
              <a:solidFill>
                <a:srgbClr val="FF0000"/>
              </a:solidFill>
            </a:endParaRPr>
          </a:p>
        </p:txBody>
      </p:sp>
      <p:sp>
        <p:nvSpPr>
          <p:cNvPr id="3" name="Rectangle 2"/>
          <p:cNvSpPr/>
          <p:nvPr/>
        </p:nvSpPr>
        <p:spPr bwMode="auto">
          <a:xfrm>
            <a:off x="8331066" y="871617"/>
            <a:ext cx="3860933" cy="494478"/>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000" dirty="0">
                <a:solidFill>
                  <a:schemeClr val="bg1"/>
                </a:solidFill>
              </a:rPr>
              <a:t>Process and Transition Approach</a:t>
            </a:r>
          </a:p>
        </p:txBody>
      </p:sp>
      <p:sp>
        <p:nvSpPr>
          <p:cNvPr id="4" name="Rectangle 3"/>
          <p:cNvSpPr/>
          <p:nvPr/>
        </p:nvSpPr>
        <p:spPr bwMode="auto">
          <a:xfrm>
            <a:off x="-16030" y="878467"/>
            <a:ext cx="4067525" cy="487628"/>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rPr>
              <a:t>Team</a:t>
            </a:r>
            <a:endParaRPr lang="en-US" sz="2000" dirty="0">
              <a:solidFill>
                <a:prstClr val="white"/>
              </a:solidFill>
            </a:endParaRPr>
          </a:p>
        </p:txBody>
      </p:sp>
      <p:sp>
        <p:nvSpPr>
          <p:cNvPr id="5" name="Rectangle 4"/>
          <p:cNvSpPr/>
          <p:nvPr/>
        </p:nvSpPr>
        <p:spPr bwMode="auto">
          <a:xfrm>
            <a:off x="4165862" y="873798"/>
            <a:ext cx="4050838" cy="49229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rPr>
              <a:t>Delivery Location </a:t>
            </a:r>
            <a:endParaRPr lang="en-US" sz="2000" dirty="0">
              <a:solidFill>
                <a:prstClr val="white"/>
              </a:solidFill>
            </a:endParaRPr>
          </a:p>
        </p:txBody>
      </p:sp>
      <p:sp>
        <p:nvSpPr>
          <p:cNvPr id="8" name="Rectangle 7"/>
          <p:cNvSpPr/>
          <p:nvPr/>
        </p:nvSpPr>
        <p:spPr bwMode="auto">
          <a:xfrm>
            <a:off x="461396" y="1090293"/>
            <a:ext cx="3467068" cy="222854"/>
          </a:xfrm>
          <a:prstGeom prst="rect">
            <a:avLst/>
          </a:prstGeom>
        </p:spPr>
        <p:txBody>
          <a:bodyPr>
            <a:spAutoFit/>
          </a:bodyPr>
          <a:lstStyle/>
          <a:p>
            <a:pPr algn="ctr">
              <a:defRPr/>
            </a:pPr>
            <a:endParaRPr lang="en-US" kern="0" dirty="0">
              <a:solidFill>
                <a:prstClr val="white"/>
              </a:solidFill>
            </a:endParaRPr>
          </a:p>
        </p:txBody>
      </p:sp>
      <p:sp>
        <p:nvSpPr>
          <p:cNvPr id="9" name="Rectangle 33"/>
          <p:cNvSpPr>
            <a:spLocks noChangeArrowheads="1"/>
          </p:cNvSpPr>
          <p:nvPr/>
        </p:nvSpPr>
        <p:spPr bwMode="auto">
          <a:xfrm>
            <a:off x="4244208" y="1414622"/>
            <a:ext cx="3467798" cy="234786"/>
          </a:xfrm>
          <a:prstGeom prst="rect">
            <a:avLst/>
          </a:prstGeom>
          <a:noFill/>
          <a:ln w="9525">
            <a:noFill/>
            <a:miter lim="800000"/>
            <a:headEnd/>
            <a:tailEnd/>
          </a:ln>
        </p:spPr>
        <p:txBody>
          <a:bodyPr>
            <a:spAutoFit/>
          </a:bodyPr>
          <a:lstStyle/>
          <a:p>
            <a:pPr marL="341313" lvl="3" algn="ctr"/>
            <a:endParaRPr lang="en-US" sz="2000" b="1" dirty="0">
              <a:solidFill>
                <a:prstClr val="white"/>
              </a:solidFill>
            </a:endParaRPr>
          </a:p>
        </p:txBody>
      </p:sp>
      <p:sp>
        <p:nvSpPr>
          <p:cNvPr id="10" name="Rectangle 9"/>
          <p:cNvSpPr/>
          <p:nvPr/>
        </p:nvSpPr>
        <p:spPr bwMode="auto">
          <a:xfrm>
            <a:off x="8206325" y="1092157"/>
            <a:ext cx="3467068" cy="222854"/>
          </a:xfrm>
          <a:prstGeom prst="rect">
            <a:avLst/>
          </a:prstGeom>
        </p:spPr>
        <p:txBody>
          <a:bodyPr>
            <a:spAutoFit/>
          </a:bodyPr>
          <a:lstStyle/>
          <a:p>
            <a:pPr algn="ctr">
              <a:defRPr/>
            </a:pPr>
            <a:endParaRPr lang="en-US" kern="0" dirty="0">
              <a:solidFill>
                <a:prstClr val="white"/>
              </a:solidFill>
            </a:endParaRPr>
          </a:p>
        </p:txBody>
      </p:sp>
      <p:sp>
        <p:nvSpPr>
          <p:cNvPr id="20" name="Rectangle 19"/>
          <p:cNvSpPr/>
          <p:nvPr/>
        </p:nvSpPr>
        <p:spPr>
          <a:xfrm>
            <a:off x="0" y="4507751"/>
            <a:ext cx="12189160" cy="1590402"/>
          </a:xfrm>
          <a:prstGeom prst="rect">
            <a:avLst/>
          </a:prstGeom>
          <a:solidFill>
            <a:schemeClr val="bg1">
              <a:lumMod val="95000"/>
            </a:schemeClr>
          </a:solidFill>
          <a:ln>
            <a:noFill/>
          </a:ln>
        </p:spPr>
        <p:txBody>
          <a:bodyPr wrap="square" tIns="0" bIns="0" anchor="ctr">
            <a:noAutofit/>
          </a:bodyPr>
          <a:lstStyle/>
          <a:p>
            <a:pPr marL="171021" indent="-171021">
              <a:buClr>
                <a:srgbClr val="000000"/>
              </a:buClr>
              <a:buFont typeface="Arial" panose="020B0604020202020204" pitchFamily="34" charset="0"/>
              <a:buChar char="•"/>
              <a:defRPr sz="1800"/>
            </a:pPr>
            <a:r>
              <a:rPr lang="en-US" kern="0" dirty="0">
                <a:ea typeface="Calibri"/>
                <a:cs typeface="Calibri" panose="020F0502020204030204" pitchFamily="34" charset="0"/>
              </a:rPr>
              <a:t>O</a:t>
            </a:r>
            <a:r>
              <a:rPr lang="en-US" kern="0" dirty="0" smtClean="0">
                <a:ea typeface="Calibri"/>
                <a:cs typeface="Calibri" panose="020F0502020204030204" pitchFamily="34" charset="0"/>
              </a:rPr>
              <a:t>verlap to support critical regulatory submissions and flexibility for US </a:t>
            </a:r>
            <a:r>
              <a:rPr lang="en-US" kern="0" dirty="0">
                <a:ea typeface="Calibri"/>
                <a:cs typeface="Calibri" panose="020F0502020204030204" pitchFamily="34" charset="0"/>
              </a:rPr>
              <a:t>/ Canada business hours coverage</a:t>
            </a:r>
          </a:p>
          <a:p>
            <a:pPr marL="171021" indent="-171021">
              <a:buClr>
                <a:srgbClr val="000000"/>
              </a:buClr>
              <a:buFont typeface="Arial" panose="020B0604020202020204" pitchFamily="34" charset="0"/>
              <a:buChar char="•"/>
              <a:defRPr sz="1800"/>
            </a:pPr>
            <a:r>
              <a:rPr lang="en-US" kern="0" dirty="0" smtClean="0">
                <a:ea typeface="Calibri"/>
                <a:cs typeface="Calibri" panose="020F0502020204030204" pitchFamily="34" charset="0"/>
              </a:rPr>
              <a:t>Minimal </a:t>
            </a:r>
            <a:r>
              <a:rPr lang="en-US" kern="0" dirty="0">
                <a:ea typeface="Calibri"/>
                <a:cs typeface="Calibri" panose="020F0502020204030204" pitchFamily="34" charset="0"/>
              </a:rPr>
              <a:t>dependency on Pfizer for training and mentoring </a:t>
            </a:r>
          </a:p>
          <a:p>
            <a:pPr marL="171021" indent="-171021">
              <a:buClr>
                <a:srgbClr val="000000"/>
              </a:buClr>
              <a:buFont typeface="Arial" panose="020B0604020202020204" pitchFamily="34" charset="0"/>
              <a:buChar char="•"/>
              <a:defRPr sz="1800"/>
            </a:pPr>
            <a:r>
              <a:rPr lang="en-US" kern="0" dirty="0" smtClean="0">
                <a:ea typeface="Calibri"/>
                <a:cs typeface="Calibri" panose="020F0502020204030204" pitchFamily="34" charset="0"/>
              </a:rPr>
              <a:t>Best </a:t>
            </a:r>
            <a:r>
              <a:rPr lang="en-US" kern="0" dirty="0">
                <a:ea typeface="Calibri"/>
                <a:cs typeface="Calibri" panose="020F0502020204030204" pitchFamily="34" charset="0"/>
              </a:rPr>
              <a:t>practices from existing SPA </a:t>
            </a:r>
            <a:r>
              <a:rPr lang="en-US" kern="0" dirty="0" smtClean="0">
                <a:ea typeface="Calibri"/>
                <a:cs typeface="Calibri" panose="020F0502020204030204" pitchFamily="34" charset="0"/>
              </a:rPr>
              <a:t>engagements</a:t>
            </a:r>
          </a:p>
          <a:p>
            <a:pPr marL="171021" indent="-171021">
              <a:buClr>
                <a:srgbClr val="000000"/>
              </a:buClr>
              <a:buFont typeface="Arial" panose="020B0604020202020204" pitchFamily="34" charset="0"/>
              <a:buChar char="•"/>
              <a:defRPr sz="1800"/>
            </a:pPr>
            <a:r>
              <a:rPr lang="en-US" kern="0" dirty="0" smtClean="0">
                <a:ea typeface="Calibri"/>
                <a:cs typeface="Calibri" panose="020F0502020204030204" pitchFamily="34" charset="0"/>
              </a:rPr>
              <a:t>Automations and innovations – Dedicated experts working closely with Pfizer team on developing  / implementing solutions</a:t>
            </a:r>
            <a:endParaRPr lang="en-US" kern="0" dirty="0">
              <a:ea typeface="Calibri"/>
              <a:cs typeface="Calibri" panose="020F0502020204030204" pitchFamily="34" charset="0"/>
            </a:endParaRPr>
          </a:p>
        </p:txBody>
      </p:sp>
      <p:sp>
        <p:nvSpPr>
          <p:cNvPr id="33" name="Rectangle 32"/>
          <p:cNvSpPr/>
          <p:nvPr/>
        </p:nvSpPr>
        <p:spPr>
          <a:xfrm>
            <a:off x="-16334" y="1395992"/>
            <a:ext cx="4051333" cy="2062103"/>
          </a:xfrm>
          <a:prstGeom prst="rect">
            <a:avLst/>
          </a:prstGeom>
          <a:solidFill>
            <a:schemeClr val="bg1">
              <a:lumMod val="95000"/>
            </a:schemeClr>
          </a:solidFill>
        </p:spPr>
        <p:txBody>
          <a:bodyPr wrap="square">
            <a:spAutoFit/>
          </a:bodyPr>
          <a:lstStyle/>
          <a:p>
            <a:pPr marL="228600" indent="-228600">
              <a:buFont typeface="Arial" panose="020B0604020202020204" pitchFamily="34" charset="0"/>
              <a:buChar char="•"/>
            </a:pPr>
            <a:r>
              <a:rPr lang="en-US" sz="1600" b="1" dirty="0" smtClean="0"/>
              <a:t>Seed team available – Pfizer experience  </a:t>
            </a:r>
            <a:r>
              <a:rPr lang="en-US" sz="1600" dirty="0" smtClean="0"/>
              <a:t>senior and experience resources to quickly onboard new team members</a:t>
            </a:r>
          </a:p>
          <a:p>
            <a:pPr marL="228600" indent="-228600">
              <a:buFont typeface="Arial" panose="020B0604020202020204" pitchFamily="34" charset="0"/>
              <a:buChar char="•"/>
            </a:pPr>
            <a:r>
              <a:rPr lang="en-US" sz="1600" b="1" dirty="0" smtClean="0"/>
              <a:t>Robust </a:t>
            </a:r>
            <a:r>
              <a:rPr lang="en-US" sz="1600" b="1" dirty="0"/>
              <a:t>FTE ramp-up and </a:t>
            </a:r>
            <a:r>
              <a:rPr lang="en-US" sz="1600" b="1" dirty="0" smtClean="0"/>
              <a:t>onboarding – </a:t>
            </a:r>
            <a:r>
              <a:rPr lang="en-US" sz="1600" dirty="0" smtClean="0"/>
              <a:t>Global presence and reach</a:t>
            </a:r>
            <a:endParaRPr lang="en-US" sz="1600" dirty="0"/>
          </a:p>
          <a:p>
            <a:pPr marL="228600" indent="-228600">
              <a:buFont typeface="Arial" panose="020B0604020202020204" pitchFamily="34" charset="0"/>
              <a:buChar char="•"/>
            </a:pPr>
            <a:r>
              <a:rPr lang="en-US" sz="1600" b="1" dirty="0" smtClean="0"/>
              <a:t>Dedicated experts and SME – </a:t>
            </a:r>
            <a:r>
              <a:rPr lang="en-US" sz="1600" dirty="0" smtClean="0"/>
              <a:t>dedicated 5% resources to leverage AI and Innovation expertise seamlessly</a:t>
            </a:r>
            <a:endParaRPr lang="en-US" sz="1600" dirty="0"/>
          </a:p>
        </p:txBody>
      </p:sp>
      <p:sp>
        <p:nvSpPr>
          <p:cNvPr id="34" name="Rectangle 33"/>
          <p:cNvSpPr/>
          <p:nvPr/>
        </p:nvSpPr>
        <p:spPr>
          <a:xfrm>
            <a:off x="4165861" y="1405028"/>
            <a:ext cx="4062140" cy="2062103"/>
          </a:xfrm>
          <a:prstGeom prst="rect">
            <a:avLst/>
          </a:prstGeom>
          <a:solidFill>
            <a:schemeClr val="bg1">
              <a:lumMod val="95000"/>
            </a:schemeClr>
          </a:solidFill>
        </p:spPr>
        <p:txBody>
          <a:bodyPr wrap="square">
            <a:spAutoFit/>
          </a:bodyPr>
          <a:lstStyle/>
          <a:p>
            <a:pPr marL="168275" indent="-55563"/>
            <a:r>
              <a:rPr lang="en-US" sz="1600" dirty="0"/>
              <a:t>Optimized </a:t>
            </a:r>
            <a:r>
              <a:rPr lang="en-US" sz="1600" dirty="0" smtClean="0"/>
              <a:t>&amp; strategic delivery locations -based on RFP requirement</a:t>
            </a:r>
            <a:endParaRPr lang="en-US" sz="1600" dirty="0"/>
          </a:p>
          <a:p>
            <a:pPr marL="400050" indent="-344488">
              <a:buFont typeface="Arial" panose="020B0604020202020204" pitchFamily="34" charset="0"/>
              <a:buChar char="•"/>
            </a:pPr>
            <a:r>
              <a:rPr lang="en-US" sz="1600" b="1" dirty="0" smtClean="0"/>
              <a:t>Delivery-ready </a:t>
            </a:r>
            <a:r>
              <a:rPr lang="en-US" sz="1600" b="1" dirty="0"/>
              <a:t>Centers (TCS office)</a:t>
            </a:r>
          </a:p>
          <a:p>
            <a:pPr marL="857250" lvl="2" indent="-344488">
              <a:buFont typeface="Arial" panose="020B0604020202020204" pitchFamily="34" charset="0"/>
              <a:buChar char="•"/>
            </a:pPr>
            <a:r>
              <a:rPr lang="en-US" sz="1600" dirty="0"/>
              <a:t>New Jersey, USA</a:t>
            </a:r>
          </a:p>
          <a:p>
            <a:pPr marL="857250" lvl="2" indent="-344488">
              <a:buFont typeface="Arial" panose="020B0604020202020204" pitchFamily="34" charset="0"/>
              <a:buChar char="•"/>
            </a:pPr>
            <a:r>
              <a:rPr lang="en-US" sz="1600" dirty="0" smtClean="0"/>
              <a:t>Bracknell, </a:t>
            </a:r>
            <a:r>
              <a:rPr lang="en-US" sz="1600" dirty="0"/>
              <a:t>UK</a:t>
            </a:r>
          </a:p>
          <a:p>
            <a:pPr marL="857250" lvl="2" indent="-344488">
              <a:buFont typeface="Arial" panose="020B0604020202020204" pitchFamily="34" charset="0"/>
              <a:buChar char="•"/>
            </a:pPr>
            <a:r>
              <a:rPr lang="en-US" sz="1600" dirty="0"/>
              <a:t>Noida, Hyderabad, Mumbai-India</a:t>
            </a:r>
          </a:p>
          <a:p>
            <a:pPr marL="857250" lvl="2" indent="-344488">
              <a:buFont typeface="Arial" panose="020B0604020202020204" pitchFamily="34" charset="0"/>
              <a:buChar char="•"/>
            </a:pPr>
            <a:r>
              <a:rPr lang="en-US" sz="1600" dirty="0"/>
              <a:t>Shanghai-China</a:t>
            </a:r>
          </a:p>
          <a:p>
            <a:pPr marL="400050" indent="-344488">
              <a:buFont typeface="Arial" panose="020B0604020202020204" pitchFamily="34" charset="0"/>
              <a:buChar char="•"/>
            </a:pPr>
            <a:r>
              <a:rPr lang="en-US" sz="1600" dirty="0" smtClean="0"/>
              <a:t>Time overlap for 24 hours coverage</a:t>
            </a:r>
          </a:p>
        </p:txBody>
      </p:sp>
      <p:sp>
        <p:nvSpPr>
          <p:cNvPr id="35" name="Rectangle 34"/>
          <p:cNvSpPr/>
          <p:nvPr/>
        </p:nvSpPr>
        <p:spPr>
          <a:xfrm>
            <a:off x="8336778" y="1414622"/>
            <a:ext cx="3852382" cy="2062103"/>
          </a:xfrm>
          <a:prstGeom prst="rect">
            <a:avLst/>
          </a:prstGeom>
          <a:solidFill>
            <a:schemeClr val="bg1">
              <a:lumMod val="95000"/>
            </a:schemeClr>
          </a:solidFill>
        </p:spPr>
        <p:txBody>
          <a:bodyPr wrap="square">
            <a:spAutoFit/>
          </a:bodyPr>
          <a:lstStyle/>
          <a:p>
            <a:pPr marL="341313" lvl="1" indent="-163513">
              <a:buFont typeface="Arial" panose="020B0604020202020204" pitchFamily="34" charset="0"/>
              <a:buChar char="•"/>
            </a:pPr>
            <a:r>
              <a:rPr lang="en-US" sz="1600" dirty="0" smtClean="0">
                <a:cs typeface="Arial" panose="020B0604020202020204" pitchFamily="34" charset="0"/>
              </a:rPr>
              <a:t>Dedicated subject matter experts and senior technical resources</a:t>
            </a:r>
          </a:p>
          <a:p>
            <a:pPr marL="341313" lvl="1" indent="-163513">
              <a:buFont typeface="Arial" panose="020B0604020202020204" pitchFamily="34" charset="0"/>
              <a:buChar char="•"/>
            </a:pPr>
            <a:r>
              <a:rPr lang="en-US" sz="1600" dirty="0" smtClean="0">
                <a:cs typeface="Arial" panose="020B0604020202020204" pitchFamily="34" charset="0"/>
              </a:rPr>
              <a:t>5D </a:t>
            </a:r>
            <a:r>
              <a:rPr lang="en-US" sz="1600" dirty="0">
                <a:cs typeface="Arial" panose="020B0604020202020204" pitchFamily="34" charset="0"/>
              </a:rPr>
              <a:t>Transition </a:t>
            </a:r>
            <a:r>
              <a:rPr lang="en-US" sz="1600" dirty="0" smtClean="0">
                <a:cs typeface="Arial" panose="020B0604020202020204" pitchFamily="34" charset="0"/>
              </a:rPr>
              <a:t>Methodology: clearly </a:t>
            </a:r>
            <a:r>
              <a:rPr lang="en-US" sz="1600" dirty="0">
                <a:cs typeface="Arial" panose="020B0604020202020204" pitchFamily="34" charset="0"/>
              </a:rPr>
              <a:t>defined activities </a:t>
            </a:r>
            <a:r>
              <a:rPr lang="en-US" sz="1600" dirty="0" smtClean="0">
                <a:cs typeface="Arial" panose="020B0604020202020204" pitchFamily="34" charset="0"/>
              </a:rPr>
              <a:t>&amp; deliverables, built </a:t>
            </a:r>
            <a:r>
              <a:rPr lang="en-US" sz="1600" dirty="0">
                <a:cs typeface="Arial" panose="020B0604020202020204" pitchFamily="34" charset="0"/>
              </a:rPr>
              <a:t>in </a:t>
            </a:r>
            <a:r>
              <a:rPr lang="en-US" sz="1600" dirty="0" smtClean="0">
                <a:cs typeface="Arial" panose="020B0604020202020204" pitchFamily="34" charset="0"/>
              </a:rPr>
              <a:t>templates</a:t>
            </a:r>
            <a:endParaRPr lang="en-US" sz="1600" dirty="0">
              <a:cs typeface="Arial" panose="020B0604020202020204" pitchFamily="34" charset="0"/>
            </a:endParaRPr>
          </a:p>
          <a:p>
            <a:pPr marL="341313" lvl="1" indent="-163513">
              <a:buFont typeface="Arial" panose="020B0604020202020204" pitchFamily="34" charset="0"/>
              <a:buChar char="•"/>
            </a:pPr>
            <a:r>
              <a:rPr lang="en-US" sz="1600" dirty="0">
                <a:cs typeface="Arial" panose="020B0604020202020204" pitchFamily="34" charset="0"/>
              </a:rPr>
              <a:t>Wave wise resource on </a:t>
            </a:r>
            <a:r>
              <a:rPr lang="en-US" sz="1600" dirty="0" smtClean="0">
                <a:cs typeface="Arial" panose="020B0604020202020204" pitchFamily="34" charset="0"/>
              </a:rPr>
              <a:t>boarding and training </a:t>
            </a:r>
          </a:p>
          <a:p>
            <a:pPr marL="341313" lvl="1" indent="-163513">
              <a:buFont typeface="Arial" panose="020B0604020202020204" pitchFamily="34" charset="0"/>
              <a:buChar char="•"/>
            </a:pPr>
            <a:r>
              <a:rPr lang="en-US" sz="1600" dirty="0" smtClean="0">
                <a:cs typeface="Arial" panose="020B0604020202020204" pitchFamily="34" charset="0"/>
              </a:rPr>
              <a:t>Train the Trainer for quick ramp ups</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24" name="TextBox 23"/>
          <p:cNvSpPr txBox="1"/>
          <p:nvPr/>
        </p:nvSpPr>
        <p:spPr>
          <a:xfrm>
            <a:off x="-1" y="4094643"/>
            <a:ext cx="3482789" cy="369332"/>
          </a:xfrm>
          <a:prstGeom prst="rect">
            <a:avLst/>
          </a:prstGeom>
          <a:solidFill>
            <a:schemeClr val="accent6">
              <a:lumMod val="75000"/>
            </a:schemeClr>
          </a:solidFill>
        </p:spPr>
        <p:txBody>
          <a:bodyPr wrap="square" rtlCol="0">
            <a:spAutoFit/>
          </a:bodyPr>
          <a:lstStyle/>
          <a:p>
            <a:r>
              <a:rPr lang="en-US" b="1" dirty="0" smtClean="0">
                <a:solidFill>
                  <a:schemeClr val="bg1"/>
                </a:solidFill>
              </a:rPr>
              <a:t>Solution Highlights</a:t>
            </a:r>
            <a:endParaRPr lang="en-US" b="1" dirty="0">
              <a:solidFill>
                <a:schemeClr val="bg1"/>
              </a:solidFill>
            </a:endParaRPr>
          </a:p>
        </p:txBody>
      </p:sp>
      <p:sp>
        <p:nvSpPr>
          <p:cNvPr id="27" name="Rectangle 26"/>
          <p:cNvSpPr/>
          <p:nvPr/>
        </p:nvSpPr>
        <p:spPr>
          <a:xfrm>
            <a:off x="-16334" y="3894269"/>
            <a:ext cx="12205494" cy="45719"/>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53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0856119" y="862680"/>
            <a:ext cx="1312472" cy="3852889"/>
          </a:xfrm>
          <a:prstGeom prst="rect">
            <a:avLst/>
          </a:prstGeom>
          <a:solidFill>
            <a:schemeClr val="bg1">
              <a:lumMod val="95000"/>
            </a:schemeClr>
          </a:solidFill>
          <a:ln w="9525">
            <a:solidFill>
              <a:srgbClr val="0063B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0866589" y="5420410"/>
            <a:ext cx="1219363" cy="646331"/>
          </a:xfrm>
          <a:prstGeom prst="rect">
            <a:avLst/>
          </a:prstGeom>
          <a:noFill/>
        </p:spPr>
        <p:txBody>
          <a:bodyPr wrap="square" rtlCol="0">
            <a:spAutoFit/>
          </a:bodyPr>
          <a:lstStyle/>
          <a:p>
            <a:r>
              <a:rPr lang="en-US" sz="1200" dirty="0" smtClean="0"/>
              <a:t>*FPM – FSP Programming Manager</a:t>
            </a:r>
          </a:p>
        </p:txBody>
      </p:sp>
      <p:sp>
        <p:nvSpPr>
          <p:cNvPr id="97" name="Rectangle 96"/>
          <p:cNvSpPr/>
          <p:nvPr/>
        </p:nvSpPr>
        <p:spPr>
          <a:xfrm>
            <a:off x="3389068" y="2460616"/>
            <a:ext cx="3343276" cy="414933"/>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Delivery Head</a:t>
            </a:r>
          </a:p>
          <a:p>
            <a:pPr algn="ctr"/>
            <a:r>
              <a:rPr lang="en-US" sz="1300" dirty="0" smtClean="0">
                <a:solidFill>
                  <a:schemeClr val="tx1"/>
                </a:solidFill>
              </a:rPr>
              <a:t>Smita </a:t>
            </a:r>
            <a:r>
              <a:rPr lang="en-US" sz="1300" dirty="0" err="1" smtClean="0">
                <a:solidFill>
                  <a:schemeClr val="tx1"/>
                </a:solidFill>
              </a:rPr>
              <a:t>Keny</a:t>
            </a:r>
            <a:endParaRPr lang="en-US" sz="1300" dirty="0">
              <a:solidFill>
                <a:schemeClr val="tx1"/>
              </a:solidFill>
            </a:endParaRPr>
          </a:p>
        </p:txBody>
      </p:sp>
      <p:sp>
        <p:nvSpPr>
          <p:cNvPr id="102" name="Rectangle 101"/>
          <p:cNvSpPr/>
          <p:nvPr/>
        </p:nvSpPr>
        <p:spPr>
          <a:xfrm>
            <a:off x="1422730" y="3289765"/>
            <a:ext cx="1171506" cy="37381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US</a:t>
            </a:r>
            <a:endParaRPr lang="en-US" sz="1600" b="1" dirty="0">
              <a:solidFill>
                <a:schemeClr val="bg1"/>
              </a:solidFill>
            </a:endParaRPr>
          </a:p>
        </p:txBody>
      </p:sp>
      <p:sp>
        <p:nvSpPr>
          <p:cNvPr id="103" name="Rectangle 102"/>
          <p:cNvSpPr/>
          <p:nvPr/>
        </p:nvSpPr>
        <p:spPr>
          <a:xfrm>
            <a:off x="349871" y="3949666"/>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1</a:t>
            </a:r>
            <a:endParaRPr lang="en-US" sz="1600" dirty="0">
              <a:solidFill>
                <a:schemeClr val="tx1"/>
              </a:solidFill>
            </a:endParaRPr>
          </a:p>
        </p:txBody>
      </p:sp>
      <p:sp>
        <p:nvSpPr>
          <p:cNvPr id="104" name="Rectangle 103"/>
          <p:cNvSpPr/>
          <p:nvPr/>
        </p:nvSpPr>
        <p:spPr>
          <a:xfrm>
            <a:off x="1541100" y="3956853"/>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2</a:t>
            </a:r>
            <a:endParaRPr lang="en-US" sz="1600" dirty="0">
              <a:solidFill>
                <a:schemeClr val="tx1"/>
              </a:solidFill>
            </a:endParaRPr>
          </a:p>
        </p:txBody>
      </p:sp>
      <p:sp>
        <p:nvSpPr>
          <p:cNvPr id="105" name="Rectangle 104"/>
          <p:cNvSpPr/>
          <p:nvPr/>
        </p:nvSpPr>
        <p:spPr>
          <a:xfrm>
            <a:off x="2692841" y="3964041"/>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3</a:t>
            </a:r>
            <a:endParaRPr lang="en-US" sz="1600" dirty="0">
              <a:solidFill>
                <a:schemeClr val="tx1"/>
              </a:solidFill>
            </a:endParaRPr>
          </a:p>
        </p:txBody>
      </p:sp>
      <p:sp>
        <p:nvSpPr>
          <p:cNvPr id="106" name="Rectangle 105"/>
          <p:cNvSpPr/>
          <p:nvPr/>
        </p:nvSpPr>
        <p:spPr>
          <a:xfrm>
            <a:off x="896133" y="4709072"/>
            <a:ext cx="2138963" cy="822617"/>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300" dirty="0" smtClean="0">
                <a:solidFill>
                  <a:schemeClr val="tx1"/>
                </a:solidFill>
              </a:rPr>
              <a:t>Statistical Programmer</a:t>
            </a:r>
          </a:p>
          <a:p>
            <a:pPr marL="285750" indent="-285750">
              <a:buFont typeface="Wingdings" panose="05000000000000000000" pitchFamily="2" charset="2"/>
              <a:buChar char="§"/>
            </a:pPr>
            <a:r>
              <a:rPr lang="en-US" sz="1300" dirty="0" smtClean="0">
                <a:solidFill>
                  <a:schemeClr val="tx1"/>
                </a:solidFill>
              </a:rPr>
              <a:t>Statistical Programming Lead</a:t>
            </a:r>
          </a:p>
          <a:p>
            <a:pPr marL="285750" indent="-285750">
              <a:buFont typeface="Wingdings" panose="05000000000000000000" pitchFamily="2" charset="2"/>
              <a:buChar char="§"/>
            </a:pPr>
            <a:r>
              <a:rPr lang="en-US" sz="1300" dirty="0" smtClean="0">
                <a:solidFill>
                  <a:schemeClr val="tx1"/>
                </a:solidFill>
              </a:rPr>
              <a:t>Statistical </a:t>
            </a:r>
            <a:r>
              <a:rPr lang="en-US" sz="1300" dirty="0">
                <a:solidFill>
                  <a:schemeClr val="tx1"/>
                </a:solidFill>
              </a:rPr>
              <a:t>C</a:t>
            </a:r>
            <a:r>
              <a:rPr lang="en-US" sz="1300" dirty="0" smtClean="0">
                <a:solidFill>
                  <a:schemeClr val="tx1"/>
                </a:solidFill>
              </a:rPr>
              <a:t>onsultant</a:t>
            </a:r>
            <a:endParaRPr lang="en-US" sz="1300" dirty="0">
              <a:solidFill>
                <a:schemeClr val="tx1"/>
              </a:solidFill>
            </a:endParaRPr>
          </a:p>
        </p:txBody>
      </p:sp>
      <p:sp>
        <p:nvSpPr>
          <p:cNvPr id="110" name="Left Brace 109"/>
          <p:cNvSpPr/>
          <p:nvPr/>
        </p:nvSpPr>
        <p:spPr>
          <a:xfrm rot="16200000">
            <a:off x="1828488" y="3029764"/>
            <a:ext cx="287372" cy="2941933"/>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2" name="Rectangle 111"/>
          <p:cNvSpPr/>
          <p:nvPr/>
        </p:nvSpPr>
        <p:spPr>
          <a:xfrm>
            <a:off x="3715046" y="3296961"/>
            <a:ext cx="1171506" cy="37381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UK</a:t>
            </a:r>
            <a:endParaRPr lang="en-US" sz="1600" b="1" dirty="0">
              <a:solidFill>
                <a:schemeClr val="bg1"/>
              </a:solidFill>
            </a:endParaRPr>
          </a:p>
        </p:txBody>
      </p:sp>
      <p:sp>
        <p:nvSpPr>
          <p:cNvPr id="113" name="Rectangle 112"/>
          <p:cNvSpPr/>
          <p:nvPr/>
        </p:nvSpPr>
        <p:spPr>
          <a:xfrm>
            <a:off x="3820196" y="3975076"/>
            <a:ext cx="960897" cy="418900"/>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1</a:t>
            </a:r>
            <a:endParaRPr lang="en-US" sz="1600" dirty="0">
              <a:solidFill>
                <a:schemeClr val="tx1"/>
              </a:solidFill>
            </a:endParaRPr>
          </a:p>
        </p:txBody>
      </p:sp>
      <p:sp>
        <p:nvSpPr>
          <p:cNvPr id="114" name="Rectangle 113"/>
          <p:cNvSpPr/>
          <p:nvPr/>
        </p:nvSpPr>
        <p:spPr>
          <a:xfrm>
            <a:off x="3171529" y="4709080"/>
            <a:ext cx="2049895" cy="824087"/>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300" dirty="0" smtClean="0">
                <a:solidFill>
                  <a:schemeClr val="tx1"/>
                </a:solidFill>
              </a:rPr>
              <a:t>Statistical Programmer</a:t>
            </a:r>
            <a:endParaRPr lang="en-US" sz="1300" dirty="0">
              <a:solidFill>
                <a:schemeClr val="tx1"/>
              </a:solidFill>
            </a:endParaRPr>
          </a:p>
          <a:p>
            <a:pPr marL="285750" indent="-285750">
              <a:buFont typeface="Wingdings" panose="05000000000000000000" pitchFamily="2" charset="2"/>
              <a:buChar char="§"/>
            </a:pPr>
            <a:r>
              <a:rPr lang="en-US" sz="1300" dirty="0" smtClean="0">
                <a:solidFill>
                  <a:schemeClr val="tx1"/>
                </a:solidFill>
              </a:rPr>
              <a:t>Statistical Programming Lead</a:t>
            </a:r>
            <a:endParaRPr lang="en-US" sz="1300" dirty="0">
              <a:solidFill>
                <a:schemeClr val="tx1"/>
              </a:solidFill>
            </a:endParaRPr>
          </a:p>
        </p:txBody>
      </p:sp>
      <p:sp>
        <p:nvSpPr>
          <p:cNvPr id="116" name="Left Brace 115"/>
          <p:cNvSpPr/>
          <p:nvPr/>
        </p:nvSpPr>
        <p:spPr>
          <a:xfrm rot="16200000">
            <a:off x="4159308" y="4011014"/>
            <a:ext cx="287372" cy="99383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8" name="Rectangle 117"/>
          <p:cNvSpPr/>
          <p:nvPr/>
        </p:nvSpPr>
        <p:spPr>
          <a:xfrm>
            <a:off x="8514538" y="3286195"/>
            <a:ext cx="1171506" cy="37381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India</a:t>
            </a:r>
          </a:p>
        </p:txBody>
      </p:sp>
      <p:sp>
        <p:nvSpPr>
          <p:cNvPr id="119" name="Rectangle 118"/>
          <p:cNvSpPr/>
          <p:nvPr/>
        </p:nvSpPr>
        <p:spPr>
          <a:xfrm>
            <a:off x="7478998" y="3938908"/>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1</a:t>
            </a:r>
            <a:endParaRPr lang="en-US" sz="1600" dirty="0">
              <a:solidFill>
                <a:schemeClr val="tx1"/>
              </a:solidFill>
            </a:endParaRPr>
          </a:p>
        </p:txBody>
      </p:sp>
      <p:sp>
        <p:nvSpPr>
          <p:cNvPr id="120" name="Rectangle 119"/>
          <p:cNvSpPr/>
          <p:nvPr/>
        </p:nvSpPr>
        <p:spPr>
          <a:xfrm>
            <a:off x="8615526" y="3946095"/>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2</a:t>
            </a:r>
            <a:endParaRPr lang="en-US" sz="1600" dirty="0">
              <a:solidFill>
                <a:schemeClr val="tx1"/>
              </a:solidFill>
            </a:endParaRPr>
          </a:p>
        </p:txBody>
      </p:sp>
      <p:sp>
        <p:nvSpPr>
          <p:cNvPr id="121" name="Rectangle 120"/>
          <p:cNvSpPr/>
          <p:nvPr/>
        </p:nvSpPr>
        <p:spPr>
          <a:xfrm>
            <a:off x="9739097" y="3953282"/>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3</a:t>
            </a:r>
            <a:endParaRPr lang="en-US" sz="1600" dirty="0">
              <a:solidFill>
                <a:schemeClr val="tx1"/>
              </a:solidFill>
            </a:endParaRPr>
          </a:p>
        </p:txBody>
      </p:sp>
      <p:sp>
        <p:nvSpPr>
          <p:cNvPr id="122" name="Rectangle 121"/>
          <p:cNvSpPr/>
          <p:nvPr/>
        </p:nvSpPr>
        <p:spPr>
          <a:xfrm>
            <a:off x="8080583" y="4709072"/>
            <a:ext cx="2138963" cy="828894"/>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300" dirty="0" smtClean="0">
                <a:solidFill>
                  <a:schemeClr val="tx1"/>
                </a:solidFill>
              </a:rPr>
              <a:t>Statistical Programmer</a:t>
            </a:r>
            <a:endParaRPr lang="en-US" sz="1300" dirty="0">
              <a:solidFill>
                <a:schemeClr val="tx1"/>
              </a:solidFill>
            </a:endParaRPr>
          </a:p>
          <a:p>
            <a:pPr marL="285750" indent="-285750">
              <a:buFont typeface="Wingdings" panose="05000000000000000000" pitchFamily="2" charset="2"/>
              <a:buChar char="§"/>
            </a:pPr>
            <a:r>
              <a:rPr lang="en-US" sz="1300" dirty="0" smtClean="0">
                <a:solidFill>
                  <a:schemeClr val="tx1"/>
                </a:solidFill>
              </a:rPr>
              <a:t>Statistical Programming Lead</a:t>
            </a:r>
            <a:endParaRPr lang="en-US" sz="1300" dirty="0">
              <a:solidFill>
                <a:schemeClr val="tx1"/>
              </a:solidFill>
            </a:endParaRPr>
          </a:p>
        </p:txBody>
      </p:sp>
      <p:sp>
        <p:nvSpPr>
          <p:cNvPr id="129" name="Left Brace 128"/>
          <p:cNvSpPr/>
          <p:nvPr/>
        </p:nvSpPr>
        <p:spPr>
          <a:xfrm rot="16200000">
            <a:off x="8955565" y="3033375"/>
            <a:ext cx="287372" cy="2941933"/>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32" name="Rectangle 131"/>
          <p:cNvSpPr/>
          <p:nvPr/>
        </p:nvSpPr>
        <p:spPr>
          <a:xfrm>
            <a:off x="-43921" y="6392360"/>
            <a:ext cx="12226160" cy="461665"/>
          </a:xfrm>
          <a:prstGeom prst="rect">
            <a:avLst/>
          </a:prstGeom>
        </p:spPr>
        <p:txBody>
          <a:bodyPr wrap="square">
            <a:spAutoFit/>
          </a:bodyPr>
          <a:lstStyle/>
          <a:p>
            <a:r>
              <a:rPr lang="en-US" sz="1200" i="1" dirty="0" smtClean="0"/>
              <a:t>NOTE: FSP Programming </a:t>
            </a:r>
            <a:r>
              <a:rPr lang="en-US" sz="1200" i="1" dirty="0"/>
              <a:t>Manager (</a:t>
            </a:r>
            <a:r>
              <a:rPr lang="en-US" sz="1200" i="1" dirty="0" smtClean="0"/>
              <a:t>FPM</a:t>
            </a:r>
            <a:r>
              <a:rPr lang="en-US" sz="1200" i="1" dirty="0"/>
              <a:t>) </a:t>
            </a:r>
            <a:r>
              <a:rPr lang="en-US" sz="1200" i="1" dirty="0" smtClean="0"/>
              <a:t>- FPM role will be taken up by senior associates </a:t>
            </a:r>
            <a:r>
              <a:rPr lang="en-US" sz="1200" i="1" dirty="0"/>
              <a:t>who have sufficient experience and </a:t>
            </a:r>
            <a:r>
              <a:rPr lang="en-US" sz="1200" i="1" dirty="0" smtClean="0"/>
              <a:t>expertise. For locations with small team size, *FPM may be taken up by statistical programming lead, ** Dedicated SME pool will have domain experts who will support delivery team as well as there will be experts who will support automation  activities</a:t>
            </a:r>
            <a:endParaRPr lang="en-US" sz="1200" i="1" dirty="0"/>
          </a:p>
        </p:txBody>
      </p:sp>
      <p:sp>
        <p:nvSpPr>
          <p:cNvPr id="135" name="Rectangle 134"/>
          <p:cNvSpPr/>
          <p:nvPr/>
        </p:nvSpPr>
        <p:spPr>
          <a:xfrm>
            <a:off x="5730609" y="3304148"/>
            <a:ext cx="1171506" cy="37381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China</a:t>
            </a:r>
          </a:p>
        </p:txBody>
      </p:sp>
      <p:sp>
        <p:nvSpPr>
          <p:cNvPr id="136" name="Rectangle 135"/>
          <p:cNvSpPr/>
          <p:nvPr/>
        </p:nvSpPr>
        <p:spPr>
          <a:xfrm>
            <a:off x="5835758" y="3985610"/>
            <a:ext cx="960897" cy="429935"/>
          </a:xfrm>
          <a:prstGeom prst="rect">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*FPM 1</a:t>
            </a:r>
            <a:endParaRPr lang="en-US" sz="1600" dirty="0">
              <a:solidFill>
                <a:schemeClr val="tx1"/>
              </a:solidFill>
            </a:endParaRPr>
          </a:p>
        </p:txBody>
      </p:sp>
      <p:sp>
        <p:nvSpPr>
          <p:cNvPr id="137" name="Rectangle 136"/>
          <p:cNvSpPr/>
          <p:nvPr/>
        </p:nvSpPr>
        <p:spPr>
          <a:xfrm>
            <a:off x="5451559" y="4709072"/>
            <a:ext cx="2036268" cy="828892"/>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300" dirty="0" smtClean="0">
                <a:solidFill>
                  <a:schemeClr val="tx1"/>
                </a:solidFill>
              </a:rPr>
              <a:t>Statistical Programmer</a:t>
            </a:r>
            <a:endParaRPr lang="en-US" sz="1300" dirty="0">
              <a:solidFill>
                <a:schemeClr val="tx1"/>
              </a:solidFill>
            </a:endParaRPr>
          </a:p>
          <a:p>
            <a:pPr marL="285750" indent="-285750">
              <a:buFont typeface="Wingdings" panose="05000000000000000000" pitchFamily="2" charset="2"/>
              <a:buChar char="§"/>
            </a:pPr>
            <a:r>
              <a:rPr lang="en-US" sz="1300" dirty="0" smtClean="0">
                <a:solidFill>
                  <a:schemeClr val="tx1"/>
                </a:solidFill>
              </a:rPr>
              <a:t>Statistical Programming Lead</a:t>
            </a:r>
          </a:p>
          <a:p>
            <a:pPr marL="285750" indent="-285750">
              <a:buFont typeface="Wingdings" panose="05000000000000000000" pitchFamily="2" charset="2"/>
              <a:buChar char="§"/>
            </a:pPr>
            <a:r>
              <a:rPr lang="en-US" sz="1300" dirty="0">
                <a:solidFill>
                  <a:schemeClr val="tx1"/>
                </a:solidFill>
              </a:rPr>
              <a:t>Statistical </a:t>
            </a:r>
            <a:r>
              <a:rPr lang="en-US" sz="1300" dirty="0" smtClean="0">
                <a:solidFill>
                  <a:schemeClr val="tx1"/>
                </a:solidFill>
              </a:rPr>
              <a:t>consultant</a:t>
            </a:r>
            <a:endParaRPr lang="en-US" sz="1300" dirty="0">
              <a:solidFill>
                <a:schemeClr val="tx1"/>
              </a:solidFill>
            </a:endParaRPr>
          </a:p>
        </p:txBody>
      </p:sp>
      <p:sp>
        <p:nvSpPr>
          <p:cNvPr id="139" name="Left Brace 138"/>
          <p:cNvSpPr/>
          <p:nvPr/>
        </p:nvSpPr>
        <p:spPr>
          <a:xfrm rot="16200000">
            <a:off x="6202167" y="4018200"/>
            <a:ext cx="287372" cy="99383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3" name="Rectangle 142"/>
          <p:cNvSpPr/>
          <p:nvPr/>
        </p:nvSpPr>
        <p:spPr>
          <a:xfrm>
            <a:off x="6855727" y="1996058"/>
            <a:ext cx="2452351" cy="413749"/>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TCS LS – Strategy Lead:</a:t>
            </a:r>
          </a:p>
          <a:p>
            <a:pPr algn="ctr"/>
            <a:r>
              <a:rPr lang="en-US" sz="1300" dirty="0" smtClean="0">
                <a:solidFill>
                  <a:schemeClr val="tx1"/>
                </a:solidFill>
              </a:rPr>
              <a:t>Anika Rana</a:t>
            </a:r>
          </a:p>
        </p:txBody>
      </p:sp>
      <p:sp>
        <p:nvSpPr>
          <p:cNvPr id="66" name="Rectangle 65"/>
          <p:cNvSpPr/>
          <p:nvPr/>
        </p:nvSpPr>
        <p:spPr>
          <a:xfrm>
            <a:off x="3389068" y="1460428"/>
            <a:ext cx="3343276" cy="44536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TCS LS Global Head</a:t>
            </a:r>
          </a:p>
          <a:p>
            <a:pPr algn="ctr"/>
            <a:r>
              <a:rPr lang="en-US" sz="1300" dirty="0" smtClean="0">
                <a:solidFill>
                  <a:schemeClr val="tx1"/>
                </a:solidFill>
              </a:rPr>
              <a:t>Arvind Singh</a:t>
            </a:r>
            <a:endParaRPr lang="en-US" sz="1300" dirty="0">
              <a:solidFill>
                <a:schemeClr val="tx1"/>
              </a:solidFill>
            </a:endParaRPr>
          </a:p>
        </p:txBody>
      </p:sp>
      <p:sp>
        <p:nvSpPr>
          <p:cNvPr id="153" name="Rectangle 152"/>
          <p:cNvSpPr/>
          <p:nvPr/>
        </p:nvSpPr>
        <p:spPr>
          <a:xfrm>
            <a:off x="6855727" y="1453744"/>
            <a:ext cx="2452351" cy="458303"/>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BSP SME Lead:</a:t>
            </a:r>
          </a:p>
          <a:p>
            <a:pPr algn="ctr"/>
            <a:r>
              <a:rPr lang="en-US" sz="1300" dirty="0" smtClean="0">
                <a:solidFill>
                  <a:schemeClr val="tx1"/>
                </a:solidFill>
              </a:rPr>
              <a:t>Tushar Sakpal</a:t>
            </a:r>
          </a:p>
        </p:txBody>
      </p:sp>
      <p:sp>
        <p:nvSpPr>
          <p:cNvPr id="154" name="Rectangle 153"/>
          <p:cNvSpPr/>
          <p:nvPr/>
        </p:nvSpPr>
        <p:spPr>
          <a:xfrm>
            <a:off x="797138" y="1458876"/>
            <a:ext cx="2478992" cy="445761"/>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Client Partner</a:t>
            </a:r>
          </a:p>
          <a:p>
            <a:pPr algn="ctr"/>
            <a:r>
              <a:rPr lang="en-US" sz="1300" dirty="0" smtClean="0">
                <a:solidFill>
                  <a:schemeClr val="tx1"/>
                </a:solidFill>
              </a:rPr>
              <a:t>Sojan Kurian</a:t>
            </a:r>
            <a:endParaRPr lang="en-US" sz="1300" dirty="0">
              <a:solidFill>
                <a:schemeClr val="tx1"/>
              </a:solidFill>
            </a:endParaRPr>
          </a:p>
        </p:txBody>
      </p:sp>
      <p:grpSp>
        <p:nvGrpSpPr>
          <p:cNvPr id="63" name="Group 62"/>
          <p:cNvGrpSpPr/>
          <p:nvPr/>
        </p:nvGrpSpPr>
        <p:grpSpPr>
          <a:xfrm>
            <a:off x="10782229" y="2144984"/>
            <a:ext cx="1433640" cy="685500"/>
            <a:chOff x="6422330" y="5510789"/>
            <a:chExt cx="1504950" cy="685500"/>
          </a:xfrm>
        </p:grpSpPr>
        <p:sp>
          <p:nvSpPr>
            <p:cNvPr id="64" name="Rectangle 63"/>
            <p:cNvSpPr/>
            <p:nvPr/>
          </p:nvSpPr>
          <p:spPr bwMode="auto">
            <a:xfrm>
              <a:off x="6422330" y="5881964"/>
              <a:ext cx="1504950" cy="31432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smtClean="0">
                  <a:solidFill>
                    <a:srgbClr val="55A51C"/>
                  </a:solidFill>
                  <a:latin typeface="+mj-lt"/>
                </a:rPr>
                <a:t>Subject Matter Experts</a:t>
              </a:r>
              <a:endParaRPr lang="en-US" sz="1100" b="1" dirty="0">
                <a:solidFill>
                  <a:srgbClr val="55A51C"/>
                </a:solidFill>
                <a:latin typeface="+mj-lt"/>
              </a:endParaRPr>
            </a:p>
          </p:txBody>
        </p:sp>
        <p:grpSp>
          <p:nvGrpSpPr>
            <p:cNvPr id="65" name="Group 107"/>
            <p:cNvGrpSpPr/>
            <p:nvPr/>
          </p:nvGrpSpPr>
          <p:grpSpPr bwMode="auto">
            <a:xfrm>
              <a:off x="7023772" y="5510789"/>
              <a:ext cx="301839" cy="352145"/>
              <a:chOff x="-205945" y="3206274"/>
              <a:chExt cx="946240" cy="1085806"/>
            </a:xfrm>
            <a:solidFill>
              <a:srgbClr val="55A51C"/>
            </a:solidFill>
          </p:grpSpPr>
          <p:sp>
            <p:nvSpPr>
              <p:cNvPr id="67" name="Flowchart: Delay 73"/>
              <p:cNvSpPr/>
              <p:nvPr/>
            </p:nvSpPr>
            <p:spPr>
              <a:xfrm rot="16200000">
                <a:off x="65028" y="3474058"/>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68" name="Flowchart: Delay 73"/>
              <p:cNvSpPr/>
              <p:nvPr/>
            </p:nvSpPr>
            <p:spPr>
              <a:xfrm rot="16200000">
                <a:off x="-177142" y="3745257"/>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69" name="Flowchart: Delay 73"/>
              <p:cNvSpPr/>
              <p:nvPr/>
            </p:nvSpPr>
            <p:spPr>
              <a:xfrm rot="16200000">
                <a:off x="331490" y="3731021"/>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70" name="Oval 69"/>
              <p:cNvSpPr/>
              <p:nvPr/>
            </p:nvSpPr>
            <p:spPr>
              <a:xfrm>
                <a:off x="122959" y="3628159"/>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71" name="Oval 70"/>
              <p:cNvSpPr/>
              <p:nvPr/>
            </p:nvSpPr>
            <p:spPr>
              <a:xfrm>
                <a:off x="120296" y="3206274"/>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72" name="Oval 71"/>
              <p:cNvSpPr/>
              <p:nvPr/>
            </p:nvSpPr>
            <p:spPr>
              <a:xfrm>
                <a:off x="337059" y="3482255"/>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73" name="Oval 72"/>
              <p:cNvSpPr/>
              <p:nvPr/>
            </p:nvSpPr>
            <p:spPr>
              <a:xfrm>
                <a:off x="-90451" y="3485793"/>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74" name="Flowchart: Delay 73"/>
              <p:cNvSpPr/>
              <p:nvPr/>
            </p:nvSpPr>
            <p:spPr>
              <a:xfrm rot="16200000">
                <a:off x="58933" y="3883275"/>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grpSp>
      </p:grpSp>
      <p:grpSp>
        <p:nvGrpSpPr>
          <p:cNvPr id="75" name="Group 74"/>
          <p:cNvGrpSpPr/>
          <p:nvPr/>
        </p:nvGrpSpPr>
        <p:grpSpPr>
          <a:xfrm>
            <a:off x="10811276" y="1283557"/>
            <a:ext cx="1397345" cy="756858"/>
            <a:chOff x="7947460" y="5483604"/>
            <a:chExt cx="1466850" cy="756858"/>
          </a:xfrm>
        </p:grpSpPr>
        <p:sp>
          <p:nvSpPr>
            <p:cNvPr id="76" name="Rectangle 75"/>
            <p:cNvSpPr/>
            <p:nvPr/>
          </p:nvSpPr>
          <p:spPr bwMode="auto">
            <a:xfrm>
              <a:off x="7947460" y="5861049"/>
              <a:ext cx="1466850" cy="37941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smtClean="0">
                  <a:solidFill>
                    <a:srgbClr val="5B5915"/>
                  </a:solidFill>
                  <a:latin typeface="+mj-lt"/>
                </a:rPr>
                <a:t>Training and Clinical Quality Assurance</a:t>
              </a:r>
              <a:endParaRPr lang="en-US" sz="1100" b="1" dirty="0">
                <a:solidFill>
                  <a:srgbClr val="5B5915"/>
                </a:solidFill>
                <a:latin typeface="+mj-lt"/>
              </a:endParaRPr>
            </a:p>
          </p:txBody>
        </p:sp>
        <p:grpSp>
          <p:nvGrpSpPr>
            <p:cNvPr id="77" name="Group 110"/>
            <p:cNvGrpSpPr/>
            <p:nvPr/>
          </p:nvGrpSpPr>
          <p:grpSpPr bwMode="auto">
            <a:xfrm>
              <a:off x="8529852" y="5483604"/>
              <a:ext cx="301839" cy="352145"/>
              <a:chOff x="-205945" y="3206274"/>
              <a:chExt cx="946240" cy="1085806"/>
            </a:xfrm>
            <a:solidFill>
              <a:srgbClr val="CDCA2F"/>
            </a:solidFill>
          </p:grpSpPr>
          <p:sp>
            <p:nvSpPr>
              <p:cNvPr id="78" name="Flowchart: Delay 73"/>
              <p:cNvSpPr/>
              <p:nvPr/>
            </p:nvSpPr>
            <p:spPr>
              <a:xfrm rot="16200000">
                <a:off x="65028" y="3474058"/>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79" name="Flowchart: Delay 73"/>
              <p:cNvSpPr/>
              <p:nvPr/>
            </p:nvSpPr>
            <p:spPr>
              <a:xfrm rot="16200000">
                <a:off x="-177142" y="3745257"/>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80" name="Flowchart: Delay 73"/>
              <p:cNvSpPr/>
              <p:nvPr/>
            </p:nvSpPr>
            <p:spPr>
              <a:xfrm rot="16200000">
                <a:off x="331490" y="3731021"/>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81" name="Oval 80"/>
              <p:cNvSpPr/>
              <p:nvPr/>
            </p:nvSpPr>
            <p:spPr>
              <a:xfrm>
                <a:off x="122959" y="3628159"/>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82" name="Oval 81"/>
              <p:cNvSpPr/>
              <p:nvPr/>
            </p:nvSpPr>
            <p:spPr>
              <a:xfrm>
                <a:off x="120296" y="3206274"/>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83" name="Oval 82"/>
              <p:cNvSpPr/>
              <p:nvPr/>
            </p:nvSpPr>
            <p:spPr>
              <a:xfrm>
                <a:off x="337059" y="3482255"/>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84" name="Oval 83"/>
              <p:cNvSpPr/>
              <p:nvPr/>
            </p:nvSpPr>
            <p:spPr>
              <a:xfrm>
                <a:off x="-90451" y="3485793"/>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85" name="Flowchart: Delay 73"/>
              <p:cNvSpPr/>
              <p:nvPr/>
            </p:nvSpPr>
            <p:spPr>
              <a:xfrm rot="16200000">
                <a:off x="58933" y="3883275"/>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grpSp>
      </p:grpSp>
      <p:grpSp>
        <p:nvGrpSpPr>
          <p:cNvPr id="86" name="Group 85"/>
          <p:cNvGrpSpPr/>
          <p:nvPr/>
        </p:nvGrpSpPr>
        <p:grpSpPr>
          <a:xfrm>
            <a:off x="10809127" y="2961991"/>
            <a:ext cx="1394320" cy="687110"/>
            <a:chOff x="9334098" y="5490504"/>
            <a:chExt cx="1463675" cy="687110"/>
          </a:xfrm>
        </p:grpSpPr>
        <p:sp>
          <p:nvSpPr>
            <p:cNvPr id="87" name="Rectangle 86"/>
            <p:cNvSpPr/>
            <p:nvPr/>
          </p:nvSpPr>
          <p:spPr bwMode="auto">
            <a:xfrm>
              <a:off x="9334098" y="5847414"/>
              <a:ext cx="1463675" cy="330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smtClean="0">
                  <a:solidFill>
                    <a:schemeClr val="accent2">
                      <a:lumMod val="75000"/>
                    </a:schemeClr>
                  </a:solidFill>
                  <a:latin typeface="+mj-lt"/>
                </a:rPr>
                <a:t>Delivery &amp; Excellence</a:t>
              </a:r>
              <a:endParaRPr lang="en-US" sz="1100" b="1" dirty="0">
                <a:solidFill>
                  <a:schemeClr val="accent2">
                    <a:lumMod val="75000"/>
                  </a:schemeClr>
                </a:solidFill>
                <a:latin typeface="+mj-lt"/>
              </a:endParaRPr>
            </a:p>
          </p:txBody>
        </p:sp>
        <p:grpSp>
          <p:nvGrpSpPr>
            <p:cNvPr id="88" name="Group 87"/>
            <p:cNvGrpSpPr/>
            <p:nvPr/>
          </p:nvGrpSpPr>
          <p:grpSpPr bwMode="auto">
            <a:xfrm>
              <a:off x="9914903" y="5490504"/>
              <a:ext cx="301839" cy="352145"/>
              <a:chOff x="-205945" y="3206274"/>
              <a:chExt cx="946240" cy="1085806"/>
            </a:xfrm>
            <a:solidFill>
              <a:srgbClr val="FBB141"/>
            </a:solidFill>
          </p:grpSpPr>
          <p:sp>
            <p:nvSpPr>
              <p:cNvPr id="89" name="Flowchart: Delay 73"/>
              <p:cNvSpPr/>
              <p:nvPr/>
            </p:nvSpPr>
            <p:spPr>
              <a:xfrm rot="16200000">
                <a:off x="65028" y="3474058"/>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0" name="Flowchart: Delay 73"/>
              <p:cNvSpPr/>
              <p:nvPr/>
            </p:nvSpPr>
            <p:spPr>
              <a:xfrm rot="16200000">
                <a:off x="-177142" y="3745257"/>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1" name="Flowchart: Delay 73"/>
              <p:cNvSpPr/>
              <p:nvPr/>
            </p:nvSpPr>
            <p:spPr>
              <a:xfrm rot="16200000">
                <a:off x="331490" y="3731021"/>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2" name="Oval 91"/>
              <p:cNvSpPr/>
              <p:nvPr/>
            </p:nvSpPr>
            <p:spPr>
              <a:xfrm>
                <a:off x="122959" y="3628159"/>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3" name="Oval 92"/>
              <p:cNvSpPr/>
              <p:nvPr/>
            </p:nvSpPr>
            <p:spPr>
              <a:xfrm>
                <a:off x="120296" y="3206274"/>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4" name="Oval 93"/>
              <p:cNvSpPr/>
              <p:nvPr/>
            </p:nvSpPr>
            <p:spPr>
              <a:xfrm>
                <a:off x="337059" y="3482255"/>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5" name="Oval 94"/>
              <p:cNvSpPr/>
              <p:nvPr/>
            </p:nvSpPr>
            <p:spPr>
              <a:xfrm>
                <a:off x="-90451" y="3485793"/>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96" name="Flowchart: Delay 73"/>
              <p:cNvSpPr/>
              <p:nvPr/>
            </p:nvSpPr>
            <p:spPr>
              <a:xfrm rot="16200000">
                <a:off x="58933" y="3883275"/>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grpSp>
      </p:grpSp>
      <p:grpSp>
        <p:nvGrpSpPr>
          <p:cNvPr id="123" name="Group 122"/>
          <p:cNvGrpSpPr/>
          <p:nvPr/>
        </p:nvGrpSpPr>
        <p:grpSpPr>
          <a:xfrm>
            <a:off x="10830109" y="3833379"/>
            <a:ext cx="1424566" cy="752725"/>
            <a:chOff x="10676382" y="5466630"/>
            <a:chExt cx="1495425" cy="752725"/>
          </a:xfrm>
        </p:grpSpPr>
        <p:sp>
          <p:nvSpPr>
            <p:cNvPr id="124" name="Rectangle 123"/>
            <p:cNvSpPr/>
            <p:nvPr/>
          </p:nvSpPr>
          <p:spPr bwMode="auto">
            <a:xfrm>
              <a:off x="10676382" y="5819305"/>
              <a:ext cx="1495425"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smtClean="0">
                  <a:solidFill>
                    <a:srgbClr val="83389B"/>
                  </a:solidFill>
                  <a:latin typeface="+mj-lt"/>
                </a:rPr>
                <a:t>Learning &amp; Development Team</a:t>
              </a:r>
              <a:endParaRPr lang="en-US" sz="1100" b="1" dirty="0">
                <a:solidFill>
                  <a:srgbClr val="83389B"/>
                </a:solidFill>
                <a:latin typeface="+mj-lt"/>
              </a:endParaRPr>
            </a:p>
          </p:txBody>
        </p:sp>
        <p:grpSp>
          <p:nvGrpSpPr>
            <p:cNvPr id="128" name="Group 108"/>
            <p:cNvGrpSpPr/>
            <p:nvPr/>
          </p:nvGrpSpPr>
          <p:grpSpPr bwMode="auto">
            <a:xfrm>
              <a:off x="11273062" y="5466630"/>
              <a:ext cx="301839" cy="352145"/>
              <a:chOff x="-205945" y="3206274"/>
              <a:chExt cx="946240" cy="1085806"/>
            </a:xfrm>
            <a:solidFill>
              <a:srgbClr val="83389B"/>
            </a:solidFill>
          </p:grpSpPr>
          <p:sp>
            <p:nvSpPr>
              <p:cNvPr id="130" name="Flowchart: Delay 73"/>
              <p:cNvSpPr/>
              <p:nvPr/>
            </p:nvSpPr>
            <p:spPr>
              <a:xfrm rot="16200000">
                <a:off x="65028" y="3474058"/>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42" name="Flowchart: Delay 73"/>
              <p:cNvSpPr/>
              <p:nvPr/>
            </p:nvSpPr>
            <p:spPr>
              <a:xfrm rot="16200000">
                <a:off x="-177142" y="3745257"/>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44" name="Flowchart: Delay 73"/>
              <p:cNvSpPr/>
              <p:nvPr/>
            </p:nvSpPr>
            <p:spPr>
              <a:xfrm rot="16200000">
                <a:off x="331490" y="3731021"/>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46" name="Oval 145"/>
              <p:cNvSpPr/>
              <p:nvPr/>
            </p:nvSpPr>
            <p:spPr>
              <a:xfrm>
                <a:off x="122959" y="3628159"/>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47" name="Oval 146"/>
              <p:cNvSpPr/>
              <p:nvPr/>
            </p:nvSpPr>
            <p:spPr>
              <a:xfrm>
                <a:off x="120296" y="3206274"/>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48" name="Oval 147"/>
              <p:cNvSpPr/>
              <p:nvPr/>
            </p:nvSpPr>
            <p:spPr>
              <a:xfrm>
                <a:off x="337059" y="3482255"/>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49" name="Oval 148"/>
              <p:cNvSpPr/>
              <p:nvPr/>
            </p:nvSpPr>
            <p:spPr>
              <a:xfrm>
                <a:off x="-90451" y="3485793"/>
                <a:ext cx="247853" cy="29180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sp>
            <p:nvSpPr>
              <p:cNvPr id="150" name="Flowchart: Delay 73"/>
              <p:cNvSpPr/>
              <p:nvPr/>
            </p:nvSpPr>
            <p:spPr>
              <a:xfrm rot="16200000">
                <a:off x="58933" y="3883275"/>
                <a:ext cx="380002" cy="437608"/>
              </a:xfrm>
              <a:custGeom>
                <a:avLst/>
                <a:gdLst>
                  <a:gd name="connsiteX0" fmla="*/ 0 w 306768"/>
                  <a:gd name="connsiteY0" fmla="*/ 0 h 437608"/>
                  <a:gd name="connsiteX1" fmla="*/ 153384 w 306768"/>
                  <a:gd name="connsiteY1" fmla="*/ 0 h 437608"/>
                  <a:gd name="connsiteX2" fmla="*/ 306768 w 306768"/>
                  <a:gd name="connsiteY2" fmla="*/ 218804 h 437608"/>
                  <a:gd name="connsiteX3" fmla="*/ 153384 w 306768"/>
                  <a:gd name="connsiteY3" fmla="*/ 437608 h 437608"/>
                  <a:gd name="connsiteX4" fmla="*/ 0 w 306768"/>
                  <a:gd name="connsiteY4" fmla="*/ 437608 h 437608"/>
                  <a:gd name="connsiteX5" fmla="*/ 0 w 306768"/>
                  <a:gd name="connsiteY5" fmla="*/ 0 h 437608"/>
                  <a:gd name="connsiteX0" fmla="*/ 56091 w 362859"/>
                  <a:gd name="connsiteY0" fmla="*/ 0 h 437608"/>
                  <a:gd name="connsiteX1" fmla="*/ 209475 w 362859"/>
                  <a:gd name="connsiteY1" fmla="*/ 0 h 437608"/>
                  <a:gd name="connsiteX2" fmla="*/ 362859 w 362859"/>
                  <a:gd name="connsiteY2" fmla="*/ 218804 h 437608"/>
                  <a:gd name="connsiteX3" fmla="*/ 209475 w 362859"/>
                  <a:gd name="connsiteY3" fmla="*/ 437608 h 437608"/>
                  <a:gd name="connsiteX4" fmla="*/ 56091 w 362859"/>
                  <a:gd name="connsiteY4" fmla="*/ 437608 h 437608"/>
                  <a:gd name="connsiteX5" fmla="*/ 56091 w 362859"/>
                  <a:gd name="connsiteY5" fmla="*/ 0 h 437608"/>
                  <a:gd name="connsiteX0" fmla="*/ 73234 w 380002"/>
                  <a:gd name="connsiteY0" fmla="*/ 0 h 437608"/>
                  <a:gd name="connsiteX1" fmla="*/ 226618 w 380002"/>
                  <a:gd name="connsiteY1" fmla="*/ 0 h 437608"/>
                  <a:gd name="connsiteX2" fmla="*/ 380002 w 380002"/>
                  <a:gd name="connsiteY2" fmla="*/ 218804 h 437608"/>
                  <a:gd name="connsiteX3" fmla="*/ 226618 w 380002"/>
                  <a:gd name="connsiteY3" fmla="*/ 437608 h 437608"/>
                  <a:gd name="connsiteX4" fmla="*/ 73234 w 380002"/>
                  <a:gd name="connsiteY4" fmla="*/ 437608 h 437608"/>
                  <a:gd name="connsiteX5" fmla="*/ 73234 w 380002"/>
                  <a:gd name="connsiteY5" fmla="*/ 0 h 43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02" h="437608">
                    <a:moveTo>
                      <a:pt x="73234" y="0"/>
                    </a:moveTo>
                    <a:lnTo>
                      <a:pt x="226618" y="0"/>
                    </a:lnTo>
                    <a:cubicBezTo>
                      <a:pt x="311330" y="0"/>
                      <a:pt x="380002" y="97962"/>
                      <a:pt x="380002" y="218804"/>
                    </a:cubicBezTo>
                    <a:cubicBezTo>
                      <a:pt x="380002" y="339646"/>
                      <a:pt x="311330" y="437608"/>
                      <a:pt x="226618" y="437608"/>
                    </a:cubicBezTo>
                    <a:lnTo>
                      <a:pt x="73234" y="437608"/>
                    </a:lnTo>
                    <a:cubicBezTo>
                      <a:pt x="8939" y="408422"/>
                      <a:pt x="-52972" y="126819"/>
                      <a:pt x="732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accent3">
                      <a:lumMod val="50000"/>
                    </a:schemeClr>
                  </a:solidFill>
                </a:endParaRPr>
              </a:p>
            </p:txBody>
          </p:sp>
        </p:grpSp>
      </p:grpSp>
      <p:sp>
        <p:nvSpPr>
          <p:cNvPr id="7" name="Right Brace 6"/>
          <p:cNvSpPr/>
          <p:nvPr/>
        </p:nvSpPr>
        <p:spPr>
          <a:xfrm>
            <a:off x="10502251" y="909392"/>
            <a:ext cx="423442" cy="4801401"/>
          </a:xfrm>
          <a:prstGeom prst="rightBrac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AutoShape 33"/>
          <p:cNvSpPr>
            <a:spLocks noChangeArrowheads="1"/>
          </p:cNvSpPr>
          <p:nvPr/>
        </p:nvSpPr>
        <p:spPr bwMode="auto">
          <a:xfrm>
            <a:off x="349871" y="5577605"/>
            <a:ext cx="10247916" cy="211784"/>
          </a:xfrm>
          <a:prstGeom prst="roundRect">
            <a:avLst>
              <a:gd name="adj" fmla="val 16667"/>
            </a:avLst>
          </a:prstGeom>
          <a:solidFill>
            <a:schemeClr val="accent2">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77"/>
            <a:r>
              <a:rPr lang="en-US" b="1" dirty="0">
                <a:solidFill>
                  <a:srgbClr val="000000"/>
                </a:solidFill>
              </a:rPr>
              <a:t>IT, Transition, Recruitment, HR</a:t>
            </a:r>
          </a:p>
        </p:txBody>
      </p:sp>
      <p:sp>
        <p:nvSpPr>
          <p:cNvPr id="152" name="Rectangle 151"/>
          <p:cNvSpPr/>
          <p:nvPr/>
        </p:nvSpPr>
        <p:spPr>
          <a:xfrm>
            <a:off x="10853331" y="853267"/>
            <a:ext cx="1315260" cy="261610"/>
          </a:xfrm>
          <a:prstGeom prst="rect">
            <a:avLst/>
          </a:prstGeom>
          <a:solidFill>
            <a:schemeClr val="accent6">
              <a:lumMod val="75000"/>
            </a:schemeClr>
          </a:solidFill>
        </p:spPr>
        <p:txBody>
          <a:bodyPr wrap="square">
            <a:spAutoFit/>
          </a:bodyPr>
          <a:lstStyle/>
          <a:p>
            <a:pPr algn="ctr" defTabSz="857250" eaLnBrk="0" hangingPunct="0">
              <a:buClr>
                <a:srgbClr val="E82C00"/>
              </a:buClr>
              <a:buSzPct val="65000"/>
              <a:buFont typeface="Wingdings" pitchFamily="2" charset="2"/>
              <a:buNone/>
              <a:defRPr/>
            </a:pPr>
            <a:r>
              <a:rPr lang="sv-SE" sz="1100" b="1" kern="0" dirty="0" smtClean="0">
                <a:solidFill>
                  <a:schemeClr val="bg1"/>
                </a:solidFill>
                <a:cs typeface="Calibri" pitchFamily="34" charset="0"/>
              </a:rPr>
              <a:t>TCS Enabling </a:t>
            </a:r>
            <a:r>
              <a:rPr lang="sv-SE" sz="1100" b="1" kern="0" dirty="0">
                <a:solidFill>
                  <a:schemeClr val="bg1"/>
                </a:solidFill>
                <a:cs typeface="Calibri" pitchFamily="34" charset="0"/>
              </a:rPr>
              <a:t>Team</a:t>
            </a:r>
          </a:p>
        </p:txBody>
      </p:sp>
      <p:sp>
        <p:nvSpPr>
          <p:cNvPr id="155" name="Rectangle 154"/>
          <p:cNvSpPr/>
          <p:nvPr/>
        </p:nvSpPr>
        <p:spPr>
          <a:xfrm>
            <a:off x="797138" y="1993840"/>
            <a:ext cx="2478992" cy="411351"/>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TCS Pfizer Relationship Manager: </a:t>
            </a:r>
            <a:r>
              <a:rPr lang="en-US" sz="1300" dirty="0" smtClean="0">
                <a:solidFill>
                  <a:schemeClr val="tx1"/>
                </a:solidFill>
              </a:rPr>
              <a:t>Prabhat Asthana</a:t>
            </a:r>
            <a:endParaRPr lang="en-US" sz="1300" dirty="0">
              <a:solidFill>
                <a:schemeClr val="tx1"/>
              </a:solidFill>
            </a:endParaRPr>
          </a:p>
        </p:txBody>
      </p:sp>
      <p:sp>
        <p:nvSpPr>
          <p:cNvPr id="156" name="Rectangle 155"/>
          <p:cNvSpPr/>
          <p:nvPr/>
        </p:nvSpPr>
        <p:spPr>
          <a:xfrm>
            <a:off x="3402389" y="1990164"/>
            <a:ext cx="3329955" cy="399545"/>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rPr>
              <a:t>TCS Pfizer Delivery Partner: </a:t>
            </a:r>
          </a:p>
          <a:p>
            <a:pPr algn="ctr"/>
            <a:r>
              <a:rPr lang="en-US" sz="1300" dirty="0" smtClean="0">
                <a:solidFill>
                  <a:schemeClr val="tx1"/>
                </a:solidFill>
              </a:rPr>
              <a:t>Annapoorni Iyer</a:t>
            </a:r>
            <a:endParaRPr lang="en-US" sz="1300" dirty="0">
              <a:solidFill>
                <a:schemeClr val="tx1"/>
              </a:solidFill>
            </a:endParaRPr>
          </a:p>
        </p:txBody>
      </p:sp>
      <p:cxnSp>
        <p:nvCxnSpPr>
          <p:cNvPr id="12" name="Straight Connector 11"/>
          <p:cNvCxnSpPr/>
          <p:nvPr/>
        </p:nvCxnSpPr>
        <p:spPr>
          <a:xfrm flipV="1">
            <a:off x="1976718" y="3053120"/>
            <a:ext cx="7132903" cy="1361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2" idx="0"/>
          </p:cNvCxnSpPr>
          <p:nvPr/>
        </p:nvCxnSpPr>
        <p:spPr>
          <a:xfrm>
            <a:off x="2008482" y="3068296"/>
            <a:ext cx="1" cy="22146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4284002" y="3041089"/>
            <a:ext cx="11605" cy="27783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135" idx="0"/>
          </p:cNvCxnSpPr>
          <p:nvPr/>
        </p:nvCxnSpPr>
        <p:spPr>
          <a:xfrm>
            <a:off x="6316206" y="3068296"/>
            <a:ext cx="156" cy="23585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9109621" y="3068296"/>
            <a:ext cx="1" cy="2365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28384" y="3740941"/>
            <a:ext cx="2384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020384" y="3738517"/>
            <a:ext cx="1" cy="2365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3210624" y="3725733"/>
            <a:ext cx="1" cy="2365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836233" y="3710311"/>
            <a:ext cx="1" cy="2365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35" idx="2"/>
          </p:cNvCxnSpPr>
          <p:nvPr/>
        </p:nvCxnSpPr>
        <p:spPr>
          <a:xfrm flipH="1">
            <a:off x="6316206" y="3677964"/>
            <a:ext cx="156" cy="33823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12" idx="2"/>
          </p:cNvCxnSpPr>
          <p:nvPr/>
        </p:nvCxnSpPr>
        <p:spPr>
          <a:xfrm>
            <a:off x="4300799" y="3670777"/>
            <a:ext cx="9" cy="34541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9095973" y="3734761"/>
            <a:ext cx="0" cy="24031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7960879" y="3735324"/>
            <a:ext cx="2384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7945611" y="3726038"/>
            <a:ext cx="1" cy="2365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0315342" y="3739080"/>
            <a:ext cx="1" cy="2365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69141" y="809752"/>
            <a:ext cx="6677799" cy="591627"/>
          </a:xfrm>
          <a:prstGeom prst="rect">
            <a:avLst/>
          </a:prstGeom>
          <a:solidFill>
            <a:schemeClr val="tx2">
              <a:lumMod val="20000"/>
              <a:lumOff val="80000"/>
            </a:schemeClr>
          </a:solid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cxnSp>
        <p:nvCxnSpPr>
          <p:cNvPr id="107" name="Straight Arrow Connector 106"/>
          <p:cNvCxnSpPr/>
          <p:nvPr/>
        </p:nvCxnSpPr>
        <p:spPr>
          <a:xfrm>
            <a:off x="5056041" y="2896345"/>
            <a:ext cx="4665" cy="187447"/>
          </a:xfrm>
          <a:prstGeom prst="straightConnector1">
            <a:avLst/>
          </a:prstGeom>
          <a:ln w="285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2162893" y="871860"/>
            <a:ext cx="2478992" cy="4457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Executive Sponsor</a:t>
            </a:r>
          </a:p>
          <a:p>
            <a:pPr algn="ctr"/>
            <a:r>
              <a:rPr lang="en-US" sz="1400" b="1" dirty="0" smtClean="0">
                <a:solidFill>
                  <a:schemeClr val="bg1"/>
                </a:solidFill>
              </a:rPr>
              <a:t>Rajesh Kumaran</a:t>
            </a:r>
            <a:endParaRPr lang="en-US" sz="1400" b="1" dirty="0">
              <a:solidFill>
                <a:schemeClr val="bg1"/>
              </a:solidFill>
            </a:endParaRPr>
          </a:p>
        </p:txBody>
      </p:sp>
      <p:sp>
        <p:nvSpPr>
          <p:cNvPr id="109" name="Rectangle 108"/>
          <p:cNvSpPr/>
          <p:nvPr/>
        </p:nvSpPr>
        <p:spPr>
          <a:xfrm>
            <a:off x="5703183" y="871859"/>
            <a:ext cx="2478992" cy="4457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Life Sciences Practice Head</a:t>
            </a:r>
          </a:p>
          <a:p>
            <a:pPr algn="ctr"/>
            <a:r>
              <a:rPr lang="en-US" sz="1400" b="1" dirty="0" smtClean="0">
                <a:solidFill>
                  <a:schemeClr val="bg1"/>
                </a:solidFill>
              </a:rPr>
              <a:t>Dr. Shirish Sherlekar</a:t>
            </a:r>
            <a:endParaRPr lang="en-US" sz="1400" b="1" dirty="0">
              <a:solidFill>
                <a:schemeClr val="bg1"/>
              </a:solidFill>
            </a:endParaRPr>
          </a:p>
        </p:txBody>
      </p:sp>
      <p:cxnSp>
        <p:nvCxnSpPr>
          <p:cNvPr id="115" name="Straight Arrow Connector 114"/>
          <p:cNvCxnSpPr/>
          <p:nvPr/>
        </p:nvCxnSpPr>
        <p:spPr>
          <a:xfrm flipH="1">
            <a:off x="9082526" y="3660011"/>
            <a:ext cx="17765" cy="103835"/>
          </a:xfrm>
          <a:prstGeom prst="straightConnector1">
            <a:avLst/>
          </a:prstGeom>
          <a:ln w="285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2"/>
          </p:cNvCxnSpPr>
          <p:nvPr/>
        </p:nvCxnSpPr>
        <p:spPr>
          <a:xfrm>
            <a:off x="2008483" y="3663581"/>
            <a:ext cx="0" cy="71180"/>
          </a:xfrm>
          <a:prstGeom prst="straightConnector1">
            <a:avLst/>
          </a:prstGeom>
          <a:ln w="285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flipH="1">
            <a:off x="10952356" y="5143080"/>
            <a:ext cx="400939" cy="191496"/>
          </a:xfrm>
          <a:prstGeom prst="rect">
            <a:avLst/>
          </a:prstGeom>
          <a:solidFill>
            <a:schemeClr val="tx2">
              <a:lumMod val="20000"/>
              <a:lumOff val="80000"/>
            </a:schemeClr>
          </a:solid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1353270" y="5025760"/>
            <a:ext cx="815321" cy="430887"/>
          </a:xfrm>
          <a:prstGeom prst="rect">
            <a:avLst/>
          </a:prstGeom>
          <a:noFill/>
        </p:spPr>
        <p:txBody>
          <a:bodyPr wrap="square" rtlCol="0">
            <a:spAutoFit/>
          </a:bodyPr>
          <a:lstStyle/>
          <a:p>
            <a:r>
              <a:rPr lang="en-US" sz="1050" dirty="0" smtClean="0"/>
              <a:t>Leadership Oversight</a:t>
            </a:r>
          </a:p>
        </p:txBody>
      </p:sp>
      <p:sp>
        <p:nvSpPr>
          <p:cNvPr id="25" name="Pentagon 24"/>
          <p:cNvSpPr/>
          <p:nvPr/>
        </p:nvSpPr>
        <p:spPr>
          <a:xfrm>
            <a:off x="10894183" y="4801403"/>
            <a:ext cx="972088" cy="179611"/>
          </a:xfrm>
          <a:prstGeom prst="homePlate">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Legends:</a:t>
            </a:r>
            <a:endParaRPr lang="en-US" sz="1200" dirty="0"/>
          </a:p>
        </p:txBody>
      </p:sp>
      <p:grpSp>
        <p:nvGrpSpPr>
          <p:cNvPr id="8" name="Group 7"/>
          <p:cNvGrpSpPr/>
          <p:nvPr/>
        </p:nvGrpSpPr>
        <p:grpSpPr>
          <a:xfrm>
            <a:off x="6732344" y="2581818"/>
            <a:ext cx="2564056" cy="439738"/>
            <a:chOff x="6732344" y="2581818"/>
            <a:chExt cx="2309238" cy="439738"/>
          </a:xfrm>
        </p:grpSpPr>
        <p:cxnSp>
          <p:nvCxnSpPr>
            <p:cNvPr id="4" name="Straight Arrow Connector 3"/>
            <p:cNvCxnSpPr/>
            <p:nvPr/>
          </p:nvCxnSpPr>
          <p:spPr>
            <a:xfrm>
              <a:off x="6732344" y="2818211"/>
              <a:ext cx="707305" cy="775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7438653" y="2581818"/>
              <a:ext cx="1602929" cy="439738"/>
            </a:xfrm>
            <a:prstGeom prst="rect">
              <a:avLst/>
            </a:prstGeom>
            <a:solidFill>
              <a:srgbClr val="FACDB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dirty="0" smtClean="0">
                  <a:solidFill>
                    <a:schemeClr val="tx1"/>
                  </a:solidFill>
                </a:rPr>
                <a:t>Dedicated SME Pool**</a:t>
              </a:r>
              <a:endParaRPr lang="en-US" sz="1300" b="1" dirty="0">
                <a:solidFill>
                  <a:schemeClr val="tx1"/>
                </a:solidFill>
              </a:endParaRPr>
            </a:p>
          </p:txBody>
        </p:sp>
      </p:grpSp>
      <p:sp>
        <p:nvSpPr>
          <p:cNvPr id="19" name="Rectangle 18"/>
          <p:cNvSpPr/>
          <p:nvPr/>
        </p:nvSpPr>
        <p:spPr>
          <a:xfrm>
            <a:off x="450373" y="5868536"/>
            <a:ext cx="10096716" cy="45558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Key Factors – Global Delivery, Dedicated SMEs, Onshore Key Roles, Pfizer Experience, Robust Governance</a:t>
            </a:r>
            <a:endParaRPr lang="en-US" b="1" dirty="0">
              <a:solidFill>
                <a:schemeClr val="tx1"/>
              </a:solidFill>
            </a:endParaRPr>
          </a:p>
        </p:txBody>
      </p:sp>
      <p:sp>
        <p:nvSpPr>
          <p:cNvPr id="158" name="Title 1"/>
          <p:cNvSpPr>
            <a:spLocks noGrp="1"/>
          </p:cNvSpPr>
          <p:nvPr>
            <p:ph type="title"/>
          </p:nvPr>
        </p:nvSpPr>
        <p:spPr>
          <a:xfrm>
            <a:off x="0" y="1"/>
            <a:ext cx="12192000" cy="703388"/>
          </a:xfrm>
          <a:noFill/>
        </p:spPr>
        <p:txBody>
          <a:bodyPr>
            <a:normAutofit/>
          </a:bodyPr>
          <a:lstStyle/>
          <a:p>
            <a:r>
              <a:rPr lang="en-US" dirty="0" smtClean="0"/>
              <a:t>TCS Proposed Solution</a:t>
            </a:r>
            <a:endParaRPr lang="en-US" sz="2000" dirty="0">
              <a:solidFill>
                <a:srgbClr val="FF0000"/>
              </a:solidFill>
            </a:endParaRPr>
          </a:p>
        </p:txBody>
      </p:sp>
    </p:spTree>
    <p:extLst>
      <p:ext uri="{BB962C8B-B14F-4D97-AF65-F5344CB8AC3E}">
        <p14:creationId xmlns:p14="http://schemas.microsoft.com/office/powerpoint/2010/main" val="124662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94461" y="926824"/>
          <a:ext cx="5805483" cy="1767928"/>
        </p:xfrm>
        <a:graphic>
          <a:graphicData uri="http://schemas.openxmlformats.org/drawingml/2006/table">
            <a:tbl>
              <a:tblPr firstRow="1" bandRow="1">
                <a:tableStyleId>{93296810-A885-4BE3-A3E7-6D5BEEA58F35}</a:tableStyleId>
              </a:tblPr>
              <a:tblGrid>
                <a:gridCol w="2565113">
                  <a:extLst>
                    <a:ext uri="{9D8B030D-6E8A-4147-A177-3AD203B41FA5}">
                      <a16:colId xmlns="" xmlns:a16="http://schemas.microsoft.com/office/drawing/2014/main" val="20000"/>
                    </a:ext>
                  </a:extLst>
                </a:gridCol>
                <a:gridCol w="564712">
                  <a:extLst>
                    <a:ext uri="{9D8B030D-6E8A-4147-A177-3AD203B41FA5}">
                      <a16:colId xmlns="" xmlns:a16="http://schemas.microsoft.com/office/drawing/2014/main" val="20001"/>
                    </a:ext>
                  </a:extLst>
                </a:gridCol>
                <a:gridCol w="551266">
                  <a:extLst>
                    <a:ext uri="{9D8B030D-6E8A-4147-A177-3AD203B41FA5}">
                      <a16:colId xmlns="" xmlns:a16="http://schemas.microsoft.com/office/drawing/2014/main" val="20002"/>
                    </a:ext>
                  </a:extLst>
                </a:gridCol>
                <a:gridCol w="739504">
                  <a:extLst>
                    <a:ext uri="{9D8B030D-6E8A-4147-A177-3AD203B41FA5}">
                      <a16:colId xmlns="" xmlns:a16="http://schemas.microsoft.com/office/drawing/2014/main" val="20003"/>
                    </a:ext>
                  </a:extLst>
                </a:gridCol>
                <a:gridCol w="672276">
                  <a:extLst>
                    <a:ext uri="{9D8B030D-6E8A-4147-A177-3AD203B41FA5}">
                      <a16:colId xmlns="" xmlns:a16="http://schemas.microsoft.com/office/drawing/2014/main" val="20004"/>
                    </a:ext>
                  </a:extLst>
                </a:gridCol>
                <a:gridCol w="712612">
                  <a:extLst>
                    <a:ext uri="{9D8B030D-6E8A-4147-A177-3AD203B41FA5}">
                      <a16:colId xmlns="" xmlns:a16="http://schemas.microsoft.com/office/drawing/2014/main" val="20005"/>
                    </a:ext>
                  </a:extLst>
                </a:gridCol>
              </a:tblGrid>
              <a:tr h="270933">
                <a:tc>
                  <a:txBody>
                    <a:bodyPr/>
                    <a:lstStyle/>
                    <a:p>
                      <a:pPr algn="ctr"/>
                      <a:r>
                        <a:rPr lang="en-US" sz="1300" dirty="0" smtClean="0"/>
                        <a:t>Ramp Up - 2019</a:t>
                      </a:r>
                      <a:endParaRPr lang="en-US" sz="1300" dirty="0"/>
                    </a:p>
                  </a:txBody>
                  <a:tcPr anchor="ctr"/>
                </a:tc>
                <a:tc>
                  <a:txBody>
                    <a:bodyPr/>
                    <a:lstStyle/>
                    <a:p>
                      <a:pPr algn="ctr"/>
                      <a:r>
                        <a:rPr lang="en-US" sz="1300" dirty="0" smtClean="0"/>
                        <a:t>US </a:t>
                      </a:r>
                      <a:endParaRPr lang="en-US" sz="1300" dirty="0"/>
                    </a:p>
                  </a:txBody>
                  <a:tcPr anchor="ctr"/>
                </a:tc>
                <a:tc>
                  <a:txBody>
                    <a:bodyPr/>
                    <a:lstStyle/>
                    <a:p>
                      <a:pPr algn="ctr"/>
                      <a:r>
                        <a:rPr lang="en-US" sz="1300" dirty="0" smtClean="0"/>
                        <a:t>EU</a:t>
                      </a:r>
                      <a:endParaRPr lang="en-US" sz="1300" dirty="0"/>
                    </a:p>
                  </a:txBody>
                  <a:tcPr anchor="ctr"/>
                </a:tc>
                <a:tc>
                  <a:txBody>
                    <a:bodyPr/>
                    <a:lstStyle/>
                    <a:p>
                      <a:pPr algn="ctr"/>
                      <a:r>
                        <a:rPr lang="en-US" sz="1300" dirty="0" smtClean="0"/>
                        <a:t>China</a:t>
                      </a:r>
                      <a:endParaRPr lang="en-US" sz="1300" dirty="0"/>
                    </a:p>
                  </a:txBody>
                  <a:tcPr anchor="ctr"/>
                </a:tc>
                <a:tc>
                  <a:txBody>
                    <a:bodyPr/>
                    <a:lstStyle/>
                    <a:p>
                      <a:pPr algn="ctr"/>
                      <a:r>
                        <a:rPr lang="en-US" sz="1300" dirty="0" smtClean="0"/>
                        <a:t>India</a:t>
                      </a:r>
                      <a:endParaRPr lang="en-US" sz="1300" dirty="0"/>
                    </a:p>
                  </a:txBody>
                  <a:tcPr anchor="ctr"/>
                </a:tc>
                <a:tc>
                  <a:txBody>
                    <a:bodyPr/>
                    <a:lstStyle/>
                    <a:p>
                      <a:pPr algn="ctr"/>
                      <a:r>
                        <a:rPr lang="en-US" sz="1300" dirty="0" smtClean="0"/>
                        <a:t>Total</a:t>
                      </a:r>
                      <a:endParaRPr lang="en-US" sz="1300" dirty="0"/>
                    </a:p>
                  </a:txBody>
                  <a:tcPr anchor="ctr"/>
                </a:tc>
                <a:extLst>
                  <a:ext uri="{0D108BD9-81ED-4DB2-BD59-A6C34878D82A}">
                    <a16:rowId xmlns="" xmlns:a16="http://schemas.microsoft.com/office/drawing/2014/main" val="10000"/>
                  </a:ext>
                </a:extLst>
              </a:tr>
              <a:tr h="318814">
                <a:tc>
                  <a:txBody>
                    <a:bodyPr/>
                    <a:lstStyle/>
                    <a:p>
                      <a:r>
                        <a:rPr lang="en-US" sz="1300" dirty="0" smtClean="0"/>
                        <a:t>Statistical Programming</a:t>
                      </a:r>
                      <a:endParaRPr lang="en-US" sz="1300" dirty="0"/>
                    </a:p>
                  </a:txBody>
                  <a:tcPr anchor="ctr"/>
                </a:tc>
                <a:tc>
                  <a:txBody>
                    <a:bodyPr/>
                    <a:lstStyle/>
                    <a:p>
                      <a:pPr algn="ctr" fontAlgn="b"/>
                      <a:r>
                        <a:rPr lang="en-US" sz="1300" u="none" strike="noStrike" dirty="0">
                          <a:effectLst/>
                        </a:rPr>
                        <a:t>10</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a:effectLst/>
                        </a:rPr>
                        <a:t>15</a:t>
                      </a:r>
                      <a:endParaRPr lang="en-US" sz="1300" b="0" i="0" u="none" strike="noStrike">
                        <a:solidFill>
                          <a:srgbClr val="000000"/>
                        </a:solidFill>
                        <a:effectLst/>
                        <a:latin typeface="Aerial"/>
                      </a:endParaRPr>
                    </a:p>
                  </a:txBody>
                  <a:tcPr marL="9525" marR="9525" marT="9525" marB="0" anchor="ctr"/>
                </a:tc>
                <a:tc>
                  <a:txBody>
                    <a:bodyPr/>
                    <a:lstStyle/>
                    <a:p>
                      <a:pPr algn="ctr" fontAlgn="b"/>
                      <a:r>
                        <a:rPr lang="en-US" sz="1300" u="none" strike="noStrike" dirty="0">
                          <a:effectLst/>
                        </a:rPr>
                        <a:t>96</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123</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1"/>
                  </a:ext>
                </a:extLst>
              </a:tr>
              <a:tr h="290874">
                <a:tc>
                  <a:txBody>
                    <a:bodyPr/>
                    <a:lstStyle/>
                    <a:p>
                      <a:r>
                        <a:rPr lang="en-US" sz="1300" dirty="0" smtClean="0"/>
                        <a:t>Statistical Programming</a:t>
                      </a:r>
                      <a:r>
                        <a:rPr lang="en-US" sz="1300" baseline="0" dirty="0" smtClean="0"/>
                        <a:t> Lead</a:t>
                      </a:r>
                      <a:endParaRPr lang="en-US" sz="1300" dirty="0"/>
                    </a:p>
                  </a:txBody>
                  <a:tcPr anchor="ctr"/>
                </a:tc>
                <a:tc>
                  <a:txBody>
                    <a:bodyPr/>
                    <a:lstStyle/>
                    <a:p>
                      <a:pPr algn="ctr" fontAlgn="b"/>
                      <a:r>
                        <a:rPr lang="en-US" sz="1300" u="none" strike="noStrike" dirty="0">
                          <a:effectLst/>
                        </a:rPr>
                        <a:t>12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7</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1</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6</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26</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2"/>
                  </a:ext>
                </a:extLst>
              </a:tr>
              <a:tr h="223837">
                <a:tc>
                  <a:txBody>
                    <a:bodyPr/>
                    <a:lstStyle/>
                    <a:p>
                      <a:r>
                        <a:rPr lang="en-US" sz="1300" dirty="0" smtClean="0"/>
                        <a:t>Statistical Consultant</a:t>
                      </a:r>
                      <a:endParaRPr lang="en-US" sz="1300" dirty="0"/>
                    </a:p>
                  </a:txBody>
                  <a:tcPr anchor="ctr"/>
                </a:tc>
                <a:tc>
                  <a:txBody>
                    <a:bodyPr/>
                    <a:lstStyle/>
                    <a:p>
                      <a:pPr algn="ctr" fontAlgn="b"/>
                      <a:r>
                        <a:rPr lang="en-US" sz="1300" u="none" strike="noStrike" dirty="0">
                          <a:effectLst/>
                        </a:rPr>
                        <a:t>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0</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1</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0</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3</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3"/>
                  </a:ext>
                </a:extLst>
              </a:tr>
              <a:tr h="266700">
                <a:tc>
                  <a:txBody>
                    <a:bodyPr/>
                    <a:lstStyle/>
                    <a:p>
                      <a:r>
                        <a:rPr lang="en-US" sz="1300" dirty="0" smtClean="0"/>
                        <a:t>FSP Programming Manager</a:t>
                      </a:r>
                      <a:endParaRPr lang="en-US" sz="1300" dirty="0"/>
                    </a:p>
                  </a:txBody>
                  <a:tcPr anchor="ctr"/>
                </a:tc>
                <a:tc>
                  <a:txBody>
                    <a:bodyPr/>
                    <a:lstStyle/>
                    <a:p>
                      <a:pPr algn="ctr" fontAlgn="b"/>
                      <a:r>
                        <a:rPr lang="en-US" sz="1300" u="none" strike="noStrike" dirty="0">
                          <a:effectLst/>
                        </a:rPr>
                        <a:t>2</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a:effectLst/>
                        </a:rPr>
                        <a:t>0</a:t>
                      </a:r>
                      <a:endParaRPr lang="en-US" sz="1300" b="0" i="0" u="none" strike="noStrike">
                        <a:solidFill>
                          <a:srgbClr val="000000"/>
                        </a:solidFill>
                        <a:effectLst/>
                        <a:latin typeface="Aerial"/>
                      </a:endParaRPr>
                    </a:p>
                  </a:txBody>
                  <a:tcPr marL="9525" marR="9525" marT="9525" marB="0" anchor="ctr"/>
                </a:tc>
                <a:tc>
                  <a:txBody>
                    <a:bodyPr/>
                    <a:lstStyle/>
                    <a:p>
                      <a:pPr algn="ctr" fontAlgn="b"/>
                      <a:r>
                        <a:rPr lang="en-US" sz="1300" u="none" strike="noStrike">
                          <a:effectLst/>
                        </a:rPr>
                        <a:t>1</a:t>
                      </a:r>
                      <a:endParaRPr lang="en-US" sz="1300" b="0" i="0" u="none" strike="noStrike">
                        <a:solidFill>
                          <a:srgbClr val="000000"/>
                        </a:solidFill>
                        <a:effectLst/>
                        <a:latin typeface="Aerial"/>
                      </a:endParaRPr>
                    </a:p>
                  </a:txBody>
                  <a:tcPr marL="9525" marR="9525" marT="9525" marB="0" anchor="ctr"/>
                </a:tc>
                <a:tc>
                  <a:txBody>
                    <a:bodyPr/>
                    <a:lstStyle/>
                    <a:p>
                      <a:pPr algn="ctr" fontAlgn="b"/>
                      <a:r>
                        <a:rPr lang="en-US" sz="1300" u="none" strike="noStrike" dirty="0">
                          <a:effectLst/>
                        </a:rPr>
                        <a:t>5</a:t>
                      </a:r>
                      <a:endParaRPr lang="en-US" sz="1300" b="0" i="0" u="none" strike="noStrike" dirty="0">
                        <a:solidFill>
                          <a:srgbClr val="000000"/>
                        </a:solidFill>
                        <a:effectLst/>
                        <a:latin typeface="Aerial"/>
                      </a:endParaRPr>
                    </a:p>
                  </a:txBody>
                  <a:tcPr marL="9525" marR="9525" marT="9525" marB="0" anchor="ctr"/>
                </a:tc>
                <a:tc>
                  <a:txBody>
                    <a:bodyPr/>
                    <a:lstStyle/>
                    <a:p>
                      <a:pPr algn="ctr" fontAlgn="b"/>
                      <a:r>
                        <a:rPr lang="en-US" sz="1300" u="none" strike="noStrike" dirty="0">
                          <a:effectLst/>
                        </a:rPr>
                        <a:t>8</a:t>
                      </a:r>
                      <a:endParaRPr lang="en-US" sz="1300" b="0" i="0"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4"/>
                  </a:ext>
                </a:extLst>
              </a:tr>
              <a:tr h="228600">
                <a:tc>
                  <a:txBody>
                    <a:bodyPr/>
                    <a:lstStyle/>
                    <a:p>
                      <a:r>
                        <a:rPr lang="en-US" sz="1300" b="1" dirty="0" smtClean="0"/>
                        <a:t>Total</a:t>
                      </a:r>
                      <a:endParaRPr lang="en-US" sz="1300" b="1" dirty="0"/>
                    </a:p>
                  </a:txBody>
                  <a:tcPr anchor="ctr"/>
                </a:tc>
                <a:tc>
                  <a:txBody>
                    <a:bodyPr/>
                    <a:lstStyle/>
                    <a:p>
                      <a:pPr algn="ctr" fontAlgn="b"/>
                      <a:r>
                        <a:rPr lang="en-US" sz="1300" b="1" u="none" strike="noStrike" dirty="0">
                          <a:effectLst/>
                        </a:rPr>
                        <a:t>26</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9</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18</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107</a:t>
                      </a:r>
                      <a:endParaRPr lang="en-US" sz="1300" b="1" i="1" u="none" strike="noStrike" dirty="0">
                        <a:solidFill>
                          <a:srgbClr val="000000"/>
                        </a:solidFill>
                        <a:effectLst/>
                        <a:latin typeface="Aerial"/>
                      </a:endParaRPr>
                    </a:p>
                  </a:txBody>
                  <a:tcPr marL="9525" marR="9525" marT="9525" marB="0" anchor="ctr"/>
                </a:tc>
                <a:tc>
                  <a:txBody>
                    <a:bodyPr/>
                    <a:lstStyle/>
                    <a:p>
                      <a:pPr algn="ctr" fontAlgn="b"/>
                      <a:r>
                        <a:rPr lang="en-US" sz="1300" b="1" u="none" strike="noStrike" dirty="0">
                          <a:effectLst/>
                        </a:rPr>
                        <a:t>160</a:t>
                      </a:r>
                      <a:endParaRPr lang="en-US" sz="1300" b="1" i="1" u="none" strike="noStrike" dirty="0">
                        <a:solidFill>
                          <a:srgbClr val="000000"/>
                        </a:solidFill>
                        <a:effectLst/>
                        <a:latin typeface="Aerial"/>
                      </a:endParaRPr>
                    </a:p>
                  </a:txBody>
                  <a:tcPr marL="9525" marR="9525" marT="9525" marB="0" anchor="ctr"/>
                </a:tc>
                <a:extLst>
                  <a:ext uri="{0D108BD9-81ED-4DB2-BD59-A6C34878D82A}">
                    <a16:rowId xmlns="" xmlns:a16="http://schemas.microsoft.com/office/drawing/2014/main" val="10005"/>
                  </a:ext>
                </a:extLst>
              </a:tr>
            </a:tbl>
          </a:graphicData>
        </a:graphic>
      </p:graphicFrame>
      <p:graphicFrame>
        <p:nvGraphicFramePr>
          <p:cNvPr id="7" name="Table 6"/>
          <p:cNvGraphicFramePr>
            <a:graphicFrameLocks noGrp="1"/>
          </p:cNvGraphicFramePr>
          <p:nvPr>
            <p:extLst/>
          </p:nvPr>
        </p:nvGraphicFramePr>
        <p:xfrm>
          <a:off x="194461" y="2839044"/>
          <a:ext cx="5805482" cy="1767928"/>
        </p:xfrm>
        <a:graphic>
          <a:graphicData uri="http://schemas.openxmlformats.org/drawingml/2006/table">
            <a:tbl>
              <a:tblPr firstRow="1" bandRow="1">
                <a:tableStyleId>{21E4AEA4-8DFA-4A89-87EB-49C32662AFE0}</a:tableStyleId>
              </a:tblPr>
              <a:tblGrid>
                <a:gridCol w="2565112">
                  <a:extLst>
                    <a:ext uri="{9D8B030D-6E8A-4147-A177-3AD203B41FA5}">
                      <a16:colId xmlns="" xmlns:a16="http://schemas.microsoft.com/office/drawing/2014/main" val="20000"/>
                    </a:ext>
                  </a:extLst>
                </a:gridCol>
                <a:gridCol w="564712">
                  <a:extLst>
                    <a:ext uri="{9D8B030D-6E8A-4147-A177-3AD203B41FA5}">
                      <a16:colId xmlns="" xmlns:a16="http://schemas.microsoft.com/office/drawing/2014/main" val="20001"/>
                    </a:ext>
                  </a:extLst>
                </a:gridCol>
                <a:gridCol w="551266">
                  <a:extLst>
                    <a:ext uri="{9D8B030D-6E8A-4147-A177-3AD203B41FA5}">
                      <a16:colId xmlns="" xmlns:a16="http://schemas.microsoft.com/office/drawing/2014/main" val="20002"/>
                    </a:ext>
                  </a:extLst>
                </a:gridCol>
                <a:gridCol w="739504">
                  <a:extLst>
                    <a:ext uri="{9D8B030D-6E8A-4147-A177-3AD203B41FA5}">
                      <a16:colId xmlns="" xmlns:a16="http://schemas.microsoft.com/office/drawing/2014/main" val="20003"/>
                    </a:ext>
                  </a:extLst>
                </a:gridCol>
                <a:gridCol w="672276">
                  <a:extLst>
                    <a:ext uri="{9D8B030D-6E8A-4147-A177-3AD203B41FA5}">
                      <a16:colId xmlns="" xmlns:a16="http://schemas.microsoft.com/office/drawing/2014/main" val="20004"/>
                    </a:ext>
                  </a:extLst>
                </a:gridCol>
                <a:gridCol w="712612">
                  <a:extLst>
                    <a:ext uri="{9D8B030D-6E8A-4147-A177-3AD203B41FA5}">
                      <a16:colId xmlns="" xmlns:a16="http://schemas.microsoft.com/office/drawing/2014/main" val="20005"/>
                    </a:ext>
                  </a:extLst>
                </a:gridCol>
              </a:tblGrid>
              <a:tr h="275626">
                <a:tc>
                  <a:txBody>
                    <a:bodyPr/>
                    <a:lstStyle/>
                    <a:p>
                      <a:pPr algn="ctr"/>
                      <a:r>
                        <a:rPr lang="en-US" sz="1300" dirty="0" smtClean="0"/>
                        <a:t>Ramp Up - 2020</a:t>
                      </a:r>
                      <a:endParaRPr lang="en-US" sz="1300" dirty="0"/>
                    </a:p>
                  </a:txBody>
                  <a:tcPr anchor="ctr"/>
                </a:tc>
                <a:tc>
                  <a:txBody>
                    <a:bodyPr/>
                    <a:lstStyle/>
                    <a:p>
                      <a:pPr algn="ctr"/>
                      <a:r>
                        <a:rPr lang="en-US" sz="1300" dirty="0" smtClean="0"/>
                        <a:t>US </a:t>
                      </a:r>
                      <a:endParaRPr lang="en-US" sz="1300" dirty="0"/>
                    </a:p>
                  </a:txBody>
                  <a:tcPr anchor="ctr"/>
                </a:tc>
                <a:tc>
                  <a:txBody>
                    <a:bodyPr/>
                    <a:lstStyle/>
                    <a:p>
                      <a:pPr algn="ctr"/>
                      <a:r>
                        <a:rPr lang="en-US" sz="1300" dirty="0" smtClean="0"/>
                        <a:t>EU</a:t>
                      </a:r>
                      <a:endParaRPr lang="en-US" sz="1300" dirty="0"/>
                    </a:p>
                  </a:txBody>
                  <a:tcPr anchor="ctr"/>
                </a:tc>
                <a:tc>
                  <a:txBody>
                    <a:bodyPr/>
                    <a:lstStyle/>
                    <a:p>
                      <a:pPr algn="ctr"/>
                      <a:r>
                        <a:rPr lang="en-US" sz="1300" dirty="0" smtClean="0"/>
                        <a:t>China</a:t>
                      </a:r>
                      <a:endParaRPr lang="en-US" sz="1300" dirty="0"/>
                    </a:p>
                  </a:txBody>
                  <a:tcPr anchor="ctr"/>
                </a:tc>
                <a:tc>
                  <a:txBody>
                    <a:bodyPr/>
                    <a:lstStyle/>
                    <a:p>
                      <a:pPr algn="ctr"/>
                      <a:r>
                        <a:rPr lang="en-US" sz="1300" dirty="0" smtClean="0"/>
                        <a:t>India</a:t>
                      </a:r>
                      <a:endParaRPr lang="en-US" sz="1300" dirty="0"/>
                    </a:p>
                  </a:txBody>
                  <a:tcPr anchor="ctr"/>
                </a:tc>
                <a:tc>
                  <a:txBody>
                    <a:bodyPr/>
                    <a:lstStyle/>
                    <a:p>
                      <a:pPr algn="ctr"/>
                      <a:r>
                        <a:rPr lang="en-US" sz="1300" dirty="0" smtClean="0"/>
                        <a:t>Total</a:t>
                      </a:r>
                      <a:endParaRPr lang="en-US" sz="1300" dirty="0"/>
                    </a:p>
                  </a:txBody>
                  <a:tcPr anchor="ctr"/>
                </a:tc>
                <a:extLst>
                  <a:ext uri="{0D108BD9-81ED-4DB2-BD59-A6C34878D82A}">
                    <a16:rowId xmlns="" xmlns:a16="http://schemas.microsoft.com/office/drawing/2014/main" val="10000"/>
                  </a:ext>
                </a:extLst>
              </a:tr>
              <a:tr h="318814">
                <a:tc>
                  <a:txBody>
                    <a:bodyPr/>
                    <a:lstStyle/>
                    <a:p>
                      <a:r>
                        <a:rPr lang="en-US" sz="1300" dirty="0" smtClean="0"/>
                        <a:t>Statistical Programming</a:t>
                      </a:r>
                      <a:endParaRPr lang="en-US" sz="1300" dirty="0"/>
                    </a:p>
                  </a:txBody>
                  <a:tcPr anchor="ctr"/>
                </a:tc>
                <a:tc>
                  <a:txBody>
                    <a:bodyPr/>
                    <a:lstStyle/>
                    <a:p>
                      <a:pPr marL="0" algn="ctr" defTabSz="914377" rtl="0" eaLnBrk="1" fontAlgn="b" latinLnBrk="0" hangingPunct="1"/>
                      <a:r>
                        <a:rPr lang="en-US" sz="1300" u="none" strike="noStrike" kern="1200" dirty="0">
                          <a:effectLst/>
                        </a:rPr>
                        <a:t>18</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14</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96</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128</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1"/>
                  </a:ext>
                </a:extLst>
              </a:tr>
              <a:tr h="290874">
                <a:tc>
                  <a:txBody>
                    <a:bodyPr/>
                    <a:lstStyle/>
                    <a:p>
                      <a:r>
                        <a:rPr lang="en-US" sz="1300" dirty="0" smtClean="0"/>
                        <a:t>Statistical Programming</a:t>
                      </a:r>
                      <a:r>
                        <a:rPr lang="en-US" sz="1300" baseline="0" dirty="0" smtClean="0"/>
                        <a:t> Lead</a:t>
                      </a:r>
                      <a:endParaRPr lang="en-US" sz="1300" dirty="0"/>
                    </a:p>
                  </a:txBody>
                  <a:tcPr anchor="ctr"/>
                </a:tc>
                <a:tc>
                  <a:txBody>
                    <a:bodyPr/>
                    <a:lstStyle/>
                    <a:p>
                      <a:pPr marL="0" algn="ctr" defTabSz="914377" rtl="0" eaLnBrk="1" fontAlgn="b" latinLnBrk="0" hangingPunct="1"/>
                      <a:r>
                        <a:rPr lang="en-US" sz="1300" u="none" strike="noStrike" kern="1200" dirty="0">
                          <a:effectLst/>
                        </a:rPr>
                        <a:t>14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5</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25</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2"/>
                  </a:ext>
                </a:extLst>
              </a:tr>
              <a:tr h="223837">
                <a:tc>
                  <a:txBody>
                    <a:bodyPr/>
                    <a:lstStyle/>
                    <a:p>
                      <a:r>
                        <a:rPr lang="en-US" sz="1300" dirty="0" smtClean="0"/>
                        <a:t>Statistical Consultant</a:t>
                      </a:r>
                      <a:endParaRPr lang="en-US" sz="1300" dirty="0"/>
                    </a:p>
                  </a:txBody>
                  <a:tcPr anchor="ctr"/>
                </a:tc>
                <a:tc>
                  <a:txBody>
                    <a:bodyPr/>
                    <a:lstStyle/>
                    <a:p>
                      <a:pPr marL="0" algn="ctr" defTabSz="914377" rtl="0" eaLnBrk="1" fontAlgn="b" latinLnBrk="0" hangingPunct="1"/>
                      <a:r>
                        <a:rPr lang="en-US" sz="1300" u="none" strike="noStrike" kern="1200">
                          <a:effectLst/>
                        </a:rPr>
                        <a:t>2</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3"/>
                  </a:ext>
                </a:extLst>
              </a:tr>
              <a:tr h="266700">
                <a:tc>
                  <a:txBody>
                    <a:bodyPr/>
                    <a:lstStyle/>
                    <a:p>
                      <a:r>
                        <a:rPr lang="en-US" sz="1300" dirty="0" smtClean="0"/>
                        <a:t>FSP Programming Manager</a:t>
                      </a:r>
                      <a:endParaRPr lang="en-US" sz="1300" dirty="0"/>
                    </a:p>
                  </a:txBody>
                  <a:tcPr anchor="ctr"/>
                </a:tc>
                <a:tc>
                  <a:txBody>
                    <a:bodyPr/>
                    <a:lstStyle/>
                    <a:p>
                      <a:pPr marL="0" algn="ctr" defTabSz="914377" rtl="0" eaLnBrk="1" fontAlgn="b" latinLnBrk="0" hangingPunct="1"/>
                      <a:r>
                        <a:rPr lang="en-US" sz="1300" u="none" strike="noStrike" kern="1200" dirty="0">
                          <a:effectLst/>
                        </a:rPr>
                        <a:t>1</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5</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8</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4"/>
                  </a:ext>
                </a:extLst>
              </a:tr>
              <a:tr h="228600">
                <a:tc>
                  <a:txBody>
                    <a:bodyPr/>
                    <a:lstStyle/>
                    <a:p>
                      <a:r>
                        <a:rPr lang="en-US" sz="1300" b="1" dirty="0" smtClean="0"/>
                        <a:t>Total</a:t>
                      </a:r>
                      <a:endParaRPr lang="en-US" sz="1300" b="1" dirty="0"/>
                    </a:p>
                  </a:txBody>
                  <a:tcPr anchor="ctr"/>
                </a:tc>
                <a:tc>
                  <a:txBody>
                    <a:bodyPr/>
                    <a:lstStyle/>
                    <a:p>
                      <a:pPr marL="0" algn="ctr" defTabSz="914377" rtl="0" eaLnBrk="1" fontAlgn="b" latinLnBrk="0" hangingPunct="1"/>
                      <a:r>
                        <a:rPr lang="en-US" sz="1300" b="1" u="none" strike="noStrike" kern="1200" dirty="0">
                          <a:effectLst/>
                        </a:rPr>
                        <a:t>35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3</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20</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105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163</a:t>
                      </a:r>
                      <a:endParaRPr lang="en-US" sz="1300" b="1" i="1"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5"/>
                  </a:ext>
                </a:extLst>
              </a:tr>
            </a:tbl>
          </a:graphicData>
        </a:graphic>
      </p:graphicFrame>
      <p:graphicFrame>
        <p:nvGraphicFramePr>
          <p:cNvPr id="8" name="Table 7"/>
          <p:cNvGraphicFramePr>
            <a:graphicFrameLocks noGrp="1"/>
          </p:cNvGraphicFramePr>
          <p:nvPr>
            <p:extLst/>
          </p:nvPr>
        </p:nvGraphicFramePr>
        <p:xfrm>
          <a:off x="194460" y="4751264"/>
          <a:ext cx="5805483" cy="1767928"/>
        </p:xfrm>
        <a:graphic>
          <a:graphicData uri="http://schemas.openxmlformats.org/drawingml/2006/table">
            <a:tbl>
              <a:tblPr firstRow="1" bandRow="1">
                <a:tableStyleId>{5C22544A-7EE6-4342-B048-85BDC9FD1C3A}</a:tableStyleId>
              </a:tblPr>
              <a:tblGrid>
                <a:gridCol w="2565112">
                  <a:extLst>
                    <a:ext uri="{9D8B030D-6E8A-4147-A177-3AD203B41FA5}">
                      <a16:colId xmlns="" xmlns:a16="http://schemas.microsoft.com/office/drawing/2014/main" val="20000"/>
                    </a:ext>
                  </a:extLst>
                </a:gridCol>
                <a:gridCol w="564712">
                  <a:extLst>
                    <a:ext uri="{9D8B030D-6E8A-4147-A177-3AD203B41FA5}">
                      <a16:colId xmlns="" xmlns:a16="http://schemas.microsoft.com/office/drawing/2014/main" val="20001"/>
                    </a:ext>
                  </a:extLst>
                </a:gridCol>
                <a:gridCol w="551266">
                  <a:extLst>
                    <a:ext uri="{9D8B030D-6E8A-4147-A177-3AD203B41FA5}">
                      <a16:colId xmlns="" xmlns:a16="http://schemas.microsoft.com/office/drawing/2014/main" val="20002"/>
                    </a:ext>
                  </a:extLst>
                </a:gridCol>
                <a:gridCol w="739504">
                  <a:extLst>
                    <a:ext uri="{9D8B030D-6E8A-4147-A177-3AD203B41FA5}">
                      <a16:colId xmlns="" xmlns:a16="http://schemas.microsoft.com/office/drawing/2014/main" val="20003"/>
                    </a:ext>
                  </a:extLst>
                </a:gridCol>
                <a:gridCol w="672277">
                  <a:extLst>
                    <a:ext uri="{9D8B030D-6E8A-4147-A177-3AD203B41FA5}">
                      <a16:colId xmlns="" xmlns:a16="http://schemas.microsoft.com/office/drawing/2014/main" val="20004"/>
                    </a:ext>
                  </a:extLst>
                </a:gridCol>
                <a:gridCol w="712612">
                  <a:extLst>
                    <a:ext uri="{9D8B030D-6E8A-4147-A177-3AD203B41FA5}">
                      <a16:colId xmlns="" xmlns:a16="http://schemas.microsoft.com/office/drawing/2014/main" val="20005"/>
                    </a:ext>
                  </a:extLst>
                </a:gridCol>
              </a:tblGrid>
              <a:tr h="275626">
                <a:tc>
                  <a:txBody>
                    <a:bodyPr/>
                    <a:lstStyle/>
                    <a:p>
                      <a:pPr algn="ctr"/>
                      <a:r>
                        <a:rPr lang="en-US" sz="1300" dirty="0" smtClean="0"/>
                        <a:t>Ramp Up - 2021</a:t>
                      </a:r>
                      <a:endParaRPr lang="en-US" sz="1300" dirty="0"/>
                    </a:p>
                  </a:txBody>
                  <a:tcPr anchor="ctr">
                    <a:solidFill>
                      <a:schemeClr val="tx2">
                        <a:lumMod val="60000"/>
                        <a:lumOff val="40000"/>
                      </a:schemeClr>
                    </a:solidFill>
                  </a:tcPr>
                </a:tc>
                <a:tc>
                  <a:txBody>
                    <a:bodyPr/>
                    <a:lstStyle/>
                    <a:p>
                      <a:pPr algn="ctr"/>
                      <a:r>
                        <a:rPr lang="en-US" sz="1300" dirty="0" smtClean="0"/>
                        <a:t>US </a:t>
                      </a:r>
                      <a:endParaRPr lang="en-US" sz="1300" dirty="0"/>
                    </a:p>
                  </a:txBody>
                  <a:tcPr anchor="ctr">
                    <a:solidFill>
                      <a:schemeClr val="tx2">
                        <a:lumMod val="60000"/>
                        <a:lumOff val="40000"/>
                      </a:schemeClr>
                    </a:solidFill>
                  </a:tcPr>
                </a:tc>
                <a:tc>
                  <a:txBody>
                    <a:bodyPr/>
                    <a:lstStyle/>
                    <a:p>
                      <a:pPr algn="ctr"/>
                      <a:r>
                        <a:rPr lang="en-US" sz="1300" dirty="0" smtClean="0"/>
                        <a:t>EU</a:t>
                      </a:r>
                      <a:endParaRPr lang="en-US" sz="1300" dirty="0"/>
                    </a:p>
                  </a:txBody>
                  <a:tcPr anchor="ctr">
                    <a:solidFill>
                      <a:schemeClr val="tx2">
                        <a:lumMod val="60000"/>
                        <a:lumOff val="40000"/>
                      </a:schemeClr>
                    </a:solidFill>
                  </a:tcPr>
                </a:tc>
                <a:tc>
                  <a:txBody>
                    <a:bodyPr/>
                    <a:lstStyle/>
                    <a:p>
                      <a:pPr algn="ctr"/>
                      <a:r>
                        <a:rPr lang="en-US" sz="1300" dirty="0" smtClean="0"/>
                        <a:t>China</a:t>
                      </a:r>
                      <a:endParaRPr lang="en-US" sz="1300" dirty="0"/>
                    </a:p>
                  </a:txBody>
                  <a:tcPr anchor="ctr">
                    <a:solidFill>
                      <a:schemeClr val="tx2">
                        <a:lumMod val="60000"/>
                        <a:lumOff val="40000"/>
                      </a:schemeClr>
                    </a:solidFill>
                  </a:tcPr>
                </a:tc>
                <a:tc>
                  <a:txBody>
                    <a:bodyPr/>
                    <a:lstStyle/>
                    <a:p>
                      <a:pPr algn="ctr"/>
                      <a:r>
                        <a:rPr lang="en-US" sz="1300" dirty="0" smtClean="0"/>
                        <a:t>India</a:t>
                      </a:r>
                      <a:endParaRPr lang="en-US" sz="1300" dirty="0"/>
                    </a:p>
                  </a:txBody>
                  <a:tcPr anchor="ctr">
                    <a:solidFill>
                      <a:schemeClr val="tx2">
                        <a:lumMod val="60000"/>
                        <a:lumOff val="40000"/>
                      </a:schemeClr>
                    </a:solidFill>
                  </a:tcPr>
                </a:tc>
                <a:tc>
                  <a:txBody>
                    <a:bodyPr/>
                    <a:lstStyle/>
                    <a:p>
                      <a:pPr algn="ctr"/>
                      <a:r>
                        <a:rPr lang="en-US" sz="1300" dirty="0" smtClean="0"/>
                        <a:t>Total</a:t>
                      </a:r>
                      <a:endParaRPr lang="en-US" sz="1300" dirty="0"/>
                    </a:p>
                  </a:txBody>
                  <a:tcPr anchor="ctr">
                    <a:solidFill>
                      <a:schemeClr val="tx2">
                        <a:lumMod val="60000"/>
                        <a:lumOff val="40000"/>
                      </a:schemeClr>
                    </a:solidFill>
                  </a:tcPr>
                </a:tc>
                <a:extLst>
                  <a:ext uri="{0D108BD9-81ED-4DB2-BD59-A6C34878D82A}">
                    <a16:rowId xmlns="" xmlns:a16="http://schemas.microsoft.com/office/drawing/2014/main" val="10000"/>
                  </a:ext>
                </a:extLst>
              </a:tr>
              <a:tr h="318814">
                <a:tc>
                  <a:txBody>
                    <a:bodyPr/>
                    <a:lstStyle/>
                    <a:p>
                      <a:r>
                        <a:rPr lang="en-US" sz="1300" dirty="0" smtClean="0"/>
                        <a:t>Statistical Programming</a:t>
                      </a:r>
                      <a:endParaRPr lang="en-US" sz="1300" dirty="0"/>
                    </a:p>
                  </a:txBody>
                  <a:tcPr anchor="ctr"/>
                </a:tc>
                <a:tc>
                  <a:txBody>
                    <a:bodyPr/>
                    <a:lstStyle/>
                    <a:p>
                      <a:pPr marL="0" algn="ctr" defTabSz="914377" rtl="0" eaLnBrk="1" fontAlgn="b" latinLnBrk="0" hangingPunct="1"/>
                      <a:r>
                        <a:rPr lang="en-US" sz="1300" u="none" strike="noStrike" kern="1200" dirty="0">
                          <a:effectLst/>
                        </a:rPr>
                        <a:t>18</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96</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124</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1"/>
                  </a:ext>
                </a:extLst>
              </a:tr>
              <a:tr h="290874">
                <a:tc>
                  <a:txBody>
                    <a:bodyPr/>
                    <a:lstStyle/>
                    <a:p>
                      <a:r>
                        <a:rPr lang="en-US" sz="1300" dirty="0" smtClean="0"/>
                        <a:t>Statistical Programming</a:t>
                      </a:r>
                      <a:r>
                        <a:rPr lang="en-US" sz="1300" baseline="0" dirty="0" smtClean="0"/>
                        <a:t> Lead</a:t>
                      </a:r>
                      <a:endParaRPr lang="en-US" sz="1300" dirty="0"/>
                    </a:p>
                  </a:txBody>
                  <a:tcPr anchor="ctr"/>
                </a:tc>
                <a:tc>
                  <a:txBody>
                    <a:bodyPr/>
                    <a:lstStyle/>
                    <a:p>
                      <a:pPr marL="0" algn="ctr" defTabSz="914377" rtl="0" eaLnBrk="1" fontAlgn="b" latinLnBrk="0" hangingPunct="1"/>
                      <a:r>
                        <a:rPr lang="en-US" sz="1300" u="none" strike="noStrike" kern="1200">
                          <a:effectLst/>
                        </a:rPr>
                        <a:t>14</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2</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4</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24</a:t>
                      </a:r>
                      <a:endParaRPr lang="en-US" sz="1300" b="0" i="0" u="none" strike="noStrike" kern="120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2"/>
                  </a:ext>
                </a:extLst>
              </a:tr>
              <a:tr h="223837">
                <a:tc>
                  <a:txBody>
                    <a:bodyPr/>
                    <a:lstStyle/>
                    <a:p>
                      <a:r>
                        <a:rPr lang="en-US" sz="1300" dirty="0" smtClean="0"/>
                        <a:t>Statistical Consultant</a:t>
                      </a:r>
                      <a:endParaRPr lang="en-US" sz="1300" dirty="0"/>
                    </a:p>
                  </a:txBody>
                  <a:tcPr anchor="ctr"/>
                </a:tc>
                <a:tc>
                  <a:txBody>
                    <a:bodyPr/>
                    <a:lstStyle/>
                    <a:p>
                      <a:pPr marL="0" algn="ctr" defTabSz="914377" rtl="0" eaLnBrk="1" fontAlgn="b" latinLnBrk="0" hangingPunct="1"/>
                      <a:r>
                        <a:rPr lang="en-US" sz="1300" u="none" strike="noStrike" kern="1200">
                          <a:effectLst/>
                        </a:rPr>
                        <a:t>2</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1</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0</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3</a:t>
                      </a:r>
                      <a:endParaRPr lang="en-US" sz="1300" b="0" i="0" u="none" strike="noStrike" kern="120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3"/>
                  </a:ext>
                </a:extLst>
              </a:tr>
              <a:tr h="266700">
                <a:tc>
                  <a:txBody>
                    <a:bodyPr/>
                    <a:lstStyle/>
                    <a:p>
                      <a:r>
                        <a:rPr lang="en-US" sz="1300" dirty="0" smtClean="0"/>
                        <a:t>FSP Programming Manager</a:t>
                      </a:r>
                      <a:endParaRPr lang="en-US" sz="1300" dirty="0"/>
                    </a:p>
                  </a:txBody>
                  <a:tcPr anchor="ctr"/>
                </a:tc>
                <a:tc>
                  <a:txBody>
                    <a:bodyPr/>
                    <a:lstStyle/>
                    <a:p>
                      <a:pPr marL="0" algn="ctr" defTabSz="914377" rtl="0" eaLnBrk="1" fontAlgn="b" latinLnBrk="0" hangingPunct="1"/>
                      <a:r>
                        <a:rPr lang="en-US" sz="1300" u="none" strike="noStrike" kern="1200">
                          <a:effectLst/>
                        </a:rPr>
                        <a:t>2</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a:effectLst/>
                        </a:rPr>
                        <a:t>0</a:t>
                      </a:r>
                      <a:endParaRPr lang="en-US" sz="1300" b="0" i="0" u="none" strike="noStrike" kern="120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5</a:t>
                      </a:r>
                      <a:endParaRPr lang="en-US" sz="1300" b="0" i="0"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u="none" strike="noStrike" kern="1200" dirty="0">
                          <a:effectLst/>
                        </a:rPr>
                        <a:t>7</a:t>
                      </a:r>
                      <a:endParaRPr lang="en-US" sz="1300" b="0" i="0"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4"/>
                  </a:ext>
                </a:extLst>
              </a:tr>
              <a:tr h="228600">
                <a:tc>
                  <a:txBody>
                    <a:bodyPr/>
                    <a:lstStyle/>
                    <a:p>
                      <a:r>
                        <a:rPr lang="en-US" sz="1300" b="1" dirty="0" smtClean="0"/>
                        <a:t>Total</a:t>
                      </a:r>
                      <a:endParaRPr lang="en-US" sz="1300" b="1" dirty="0"/>
                    </a:p>
                  </a:txBody>
                  <a:tcPr anchor="ctr"/>
                </a:tc>
                <a:tc>
                  <a:txBody>
                    <a:bodyPr/>
                    <a:lstStyle/>
                    <a:p>
                      <a:pPr marL="0" algn="ctr" defTabSz="914377" rtl="0" eaLnBrk="1" fontAlgn="b" latinLnBrk="0" hangingPunct="1"/>
                      <a:r>
                        <a:rPr lang="en-US" sz="1300" b="1" u="none" strike="noStrike" kern="1200" dirty="0">
                          <a:effectLst/>
                        </a:rPr>
                        <a:t>36</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2</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105</a:t>
                      </a:r>
                      <a:endParaRPr lang="en-US" sz="1300" b="1" i="1" u="none" strike="noStrike" kern="1200" dirty="0">
                        <a:solidFill>
                          <a:srgbClr val="000000"/>
                        </a:solidFill>
                        <a:effectLst/>
                        <a:latin typeface="Aerial"/>
                        <a:ea typeface="+mn-ea"/>
                        <a:cs typeface="+mn-cs"/>
                      </a:endParaRPr>
                    </a:p>
                  </a:txBody>
                  <a:tcPr marL="9525" marR="9525" marT="9525" marB="0" anchor="ctr"/>
                </a:tc>
                <a:tc>
                  <a:txBody>
                    <a:bodyPr/>
                    <a:lstStyle/>
                    <a:p>
                      <a:pPr marL="0" algn="ctr" defTabSz="914377" rtl="0" eaLnBrk="1" fontAlgn="b" latinLnBrk="0" hangingPunct="1"/>
                      <a:r>
                        <a:rPr lang="en-US" sz="1300" b="1" u="none" strike="noStrike" kern="1200" dirty="0">
                          <a:effectLst/>
                        </a:rPr>
                        <a:t>158</a:t>
                      </a:r>
                      <a:endParaRPr lang="en-US" sz="1300" b="1" i="1" u="none" strike="noStrike" kern="1200" dirty="0">
                        <a:solidFill>
                          <a:srgbClr val="000000"/>
                        </a:solidFill>
                        <a:effectLst/>
                        <a:latin typeface="Aerial"/>
                        <a:ea typeface="+mn-ea"/>
                        <a:cs typeface="+mn-cs"/>
                      </a:endParaRPr>
                    </a:p>
                  </a:txBody>
                  <a:tcPr marL="9525" marR="9525" marT="9525" marB="0" anchor="ctr"/>
                </a:tc>
                <a:extLst>
                  <a:ext uri="{0D108BD9-81ED-4DB2-BD59-A6C34878D82A}">
                    <a16:rowId xmlns="" xmlns:a16="http://schemas.microsoft.com/office/drawing/2014/main" val="10005"/>
                  </a:ext>
                </a:extLst>
              </a:tr>
            </a:tbl>
          </a:graphicData>
        </a:graphic>
      </p:graphicFrame>
      <p:sp>
        <p:nvSpPr>
          <p:cNvPr id="4" name="TextBox 3"/>
          <p:cNvSpPr txBox="1"/>
          <p:nvPr/>
        </p:nvSpPr>
        <p:spPr>
          <a:xfrm>
            <a:off x="6134101" y="926824"/>
            <a:ext cx="5919798" cy="5401479"/>
          </a:xfrm>
          <a:prstGeom prst="rect">
            <a:avLst/>
          </a:prstGeom>
          <a:noFill/>
          <a:ln>
            <a:solidFill>
              <a:schemeClr val="tx1"/>
            </a:solidFill>
          </a:ln>
        </p:spPr>
        <p:txBody>
          <a:bodyPr wrap="square" rtlCol="0">
            <a:spAutoFit/>
          </a:bodyPr>
          <a:lstStyle/>
          <a:p>
            <a:pPr algn="ctr"/>
            <a:r>
              <a:rPr lang="en-US" sz="1500" b="1" u="sng" dirty="0" smtClean="0">
                <a:solidFill>
                  <a:schemeClr val="bg2">
                    <a:lumMod val="50000"/>
                  </a:schemeClr>
                </a:solidFill>
              </a:rPr>
              <a:t>--- TCS Strategy for Managing Ramp-Up ----</a:t>
            </a:r>
          </a:p>
          <a:p>
            <a:r>
              <a:rPr lang="en-US" sz="1500" b="1" i="1" u="sng" dirty="0"/>
              <a:t>US / </a:t>
            </a:r>
            <a:r>
              <a:rPr lang="en-US" sz="1500" b="1" i="1" u="sng" dirty="0" smtClean="0"/>
              <a:t>UK </a:t>
            </a:r>
            <a:r>
              <a:rPr lang="en-US" sz="1500" b="1" i="1" u="sng" dirty="0"/>
              <a:t>/ China Geography:</a:t>
            </a:r>
            <a:r>
              <a:rPr lang="en-US" sz="1500" dirty="0" smtClean="0"/>
              <a:t> Overall resource pool is available, TCS has delivery centers where associates will be aligned</a:t>
            </a:r>
          </a:p>
          <a:p>
            <a:pPr marL="342900" indent="-342900">
              <a:buAutoNum type="arabicParenR"/>
            </a:pPr>
            <a:r>
              <a:rPr lang="en-US" sz="1500" dirty="0" smtClean="0"/>
              <a:t>US </a:t>
            </a:r>
            <a:r>
              <a:rPr lang="en-US" sz="1500" dirty="0"/>
              <a:t>&amp; </a:t>
            </a:r>
            <a:r>
              <a:rPr lang="en-US" sz="1500" dirty="0" smtClean="0"/>
              <a:t>UK - Resource pool available, tie-up with hiring firms and target CROs and Pharma companies </a:t>
            </a:r>
          </a:p>
          <a:p>
            <a:pPr marL="342900" indent="-342900">
              <a:buAutoNum type="arabicParenR"/>
            </a:pPr>
            <a:r>
              <a:rPr lang="en-US" sz="1500" dirty="0" smtClean="0"/>
              <a:t>China – Statistical Programming pool available in Shanghai. Key connects with hiring agencies</a:t>
            </a:r>
            <a:endParaRPr lang="en-US" sz="1500" dirty="0"/>
          </a:p>
          <a:p>
            <a:endParaRPr lang="en-US" sz="1500" b="1" i="1" u="sng" dirty="0" smtClean="0"/>
          </a:p>
          <a:p>
            <a:r>
              <a:rPr lang="en-US" sz="1500" b="1" i="1" u="sng" dirty="0" smtClean="0"/>
              <a:t>India </a:t>
            </a:r>
            <a:r>
              <a:rPr lang="en-US" sz="1500" b="1" i="1" u="sng" dirty="0"/>
              <a:t>Geography:</a:t>
            </a:r>
            <a:r>
              <a:rPr lang="en-US" sz="1500" dirty="0"/>
              <a:t> </a:t>
            </a:r>
            <a:r>
              <a:rPr lang="en-US" sz="1500" dirty="0" smtClean="0"/>
              <a:t>Senior role resource availability is a challenge. Junior resources available</a:t>
            </a:r>
            <a:endParaRPr lang="en-US" sz="1500" dirty="0"/>
          </a:p>
          <a:p>
            <a:r>
              <a:rPr lang="en-US" sz="1500" i="1" u="sng" dirty="0" smtClean="0"/>
              <a:t>Lateral Hires (Senior)</a:t>
            </a:r>
            <a:r>
              <a:rPr lang="en-US" sz="1500" dirty="0" smtClean="0"/>
              <a:t>: Implement aggressive hiring plan</a:t>
            </a:r>
          </a:p>
          <a:p>
            <a:pPr marL="342900" indent="-342900">
              <a:buAutoNum type="arabicParenR"/>
            </a:pPr>
            <a:r>
              <a:rPr lang="en-US" sz="1500" dirty="0" smtClean="0"/>
              <a:t>Collaborate with best domain specific hiring agency</a:t>
            </a:r>
          </a:p>
          <a:p>
            <a:pPr marL="342900" indent="-342900">
              <a:buAutoNum type="arabicParenR"/>
            </a:pPr>
            <a:r>
              <a:rPr lang="en-US" sz="1500" dirty="0" smtClean="0"/>
              <a:t>Social media usage for attracting talent</a:t>
            </a:r>
          </a:p>
          <a:p>
            <a:pPr marL="342900" indent="-342900">
              <a:buAutoNum type="arabicParenR"/>
            </a:pPr>
            <a:r>
              <a:rPr lang="en-US" sz="1500" dirty="0" smtClean="0"/>
              <a:t>Hiring drives across India</a:t>
            </a:r>
          </a:p>
          <a:p>
            <a:pPr marL="342900" indent="-342900">
              <a:buAutoNum type="arabicParenR"/>
            </a:pPr>
            <a:r>
              <a:rPr lang="en-US" sz="1500" dirty="0" smtClean="0"/>
              <a:t>Flexible work location and working models (WFH) etc.</a:t>
            </a:r>
          </a:p>
          <a:p>
            <a:r>
              <a:rPr lang="en-US" sz="1500" i="1" u="sng" dirty="0" smtClean="0"/>
              <a:t>Fresher / Junior Hiring</a:t>
            </a:r>
            <a:r>
              <a:rPr lang="en-US" sz="1500" dirty="0" smtClean="0"/>
              <a:t>: </a:t>
            </a:r>
            <a:r>
              <a:rPr lang="en-US" sz="1500" dirty="0"/>
              <a:t>Implement </a:t>
            </a:r>
            <a:r>
              <a:rPr lang="en-US" sz="1500" dirty="0" smtClean="0"/>
              <a:t>new strategies</a:t>
            </a:r>
            <a:endParaRPr lang="en-US" sz="1500" dirty="0"/>
          </a:p>
          <a:p>
            <a:pPr marL="342900" indent="-342900">
              <a:buAutoNum type="arabicParenR"/>
            </a:pPr>
            <a:r>
              <a:rPr lang="en-US" sz="1500" dirty="0" smtClean="0"/>
              <a:t>Collaborate with universities + SAS training institutes</a:t>
            </a:r>
            <a:endParaRPr lang="en-US" sz="1500" dirty="0"/>
          </a:p>
          <a:p>
            <a:pPr marL="342900" indent="-342900">
              <a:buAutoNum type="arabicParenR"/>
            </a:pPr>
            <a:r>
              <a:rPr lang="en-US" sz="1500" dirty="0" smtClean="0"/>
              <a:t>6 months domain training – TCS investment</a:t>
            </a:r>
            <a:endParaRPr lang="en-US" sz="1500" dirty="0"/>
          </a:p>
          <a:p>
            <a:pPr marL="342900" indent="-342900">
              <a:buAutoNum type="arabicParenR"/>
            </a:pPr>
            <a:r>
              <a:rPr lang="en-US" sz="1500" dirty="0" smtClean="0"/>
              <a:t>1 months Pfizer training – TCS investment</a:t>
            </a:r>
            <a:endParaRPr lang="en-US" sz="1500" dirty="0"/>
          </a:p>
          <a:p>
            <a:pPr marL="342900" indent="-342900">
              <a:buAutoNum type="arabicParenR"/>
            </a:pPr>
            <a:r>
              <a:rPr lang="en-US" sz="1500" dirty="0" smtClean="0"/>
              <a:t>Certification and sign-off before going live</a:t>
            </a:r>
          </a:p>
          <a:p>
            <a:endParaRPr lang="en-US" sz="1500" b="1" i="1" u="sng" dirty="0" smtClean="0"/>
          </a:p>
          <a:p>
            <a:r>
              <a:rPr lang="en-US" sz="1500" b="1" i="1" u="sng" dirty="0" smtClean="0"/>
              <a:t>Training &amp; Onboarding:</a:t>
            </a:r>
            <a:r>
              <a:rPr lang="en-US" sz="1500" dirty="0" smtClean="0"/>
              <a:t> Training module for fresher/junior (Domain – 6 months + Pfizer – 1 months), Senior (Pfizer – 1 months)</a:t>
            </a:r>
            <a:endParaRPr lang="en-US" sz="15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10" name="Title 2"/>
          <p:cNvSpPr>
            <a:spLocks noGrp="1"/>
          </p:cNvSpPr>
          <p:nvPr>
            <p:ph type="title"/>
          </p:nvPr>
        </p:nvSpPr>
        <p:spPr>
          <a:xfrm>
            <a:off x="0" y="1"/>
            <a:ext cx="12192000" cy="703388"/>
          </a:xfrm>
          <a:noFill/>
        </p:spPr>
        <p:txBody>
          <a:bodyPr/>
          <a:lstStyle/>
          <a:p>
            <a:r>
              <a:rPr lang="en-US" dirty="0"/>
              <a:t>Global Delivery Location and Plan – Managing Ramp-Up</a:t>
            </a:r>
          </a:p>
        </p:txBody>
      </p:sp>
    </p:spTree>
    <p:extLst>
      <p:ext uri="{BB962C8B-B14F-4D97-AF65-F5344CB8AC3E}">
        <p14:creationId xmlns:p14="http://schemas.microsoft.com/office/powerpoint/2010/main" val="348452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4944297" y="1813589"/>
            <a:ext cx="2286591" cy="2584592"/>
            <a:chOff x="3518036" y="1790701"/>
            <a:chExt cx="2285996" cy="2584592"/>
          </a:xfrm>
        </p:grpSpPr>
        <p:sp>
          <p:nvSpPr>
            <p:cNvPr id="133" name="Freeform 132"/>
            <p:cNvSpPr/>
            <p:nvPr/>
          </p:nvSpPr>
          <p:spPr>
            <a:xfrm>
              <a:off x="3649205" y="1790701"/>
              <a:ext cx="1014871" cy="627037"/>
            </a:xfrm>
            <a:custGeom>
              <a:avLst/>
              <a:gdLst>
                <a:gd name="connsiteX0" fmla="*/ 1014871 w 1014871"/>
                <a:gd name="connsiteY0" fmla="*/ 0 h 627037"/>
                <a:gd name="connsiteX1" fmla="*/ 1014871 w 1014871"/>
                <a:gd name="connsiteY1" fmla="*/ 289373 h 627037"/>
                <a:gd name="connsiteX2" fmla="*/ 900305 w 1014871"/>
                <a:gd name="connsiteY2" fmla="*/ 295158 h 627037"/>
                <a:gd name="connsiteX3" fmla="*/ 210398 w 1014871"/>
                <a:gd name="connsiteY3" fmla="*/ 623344 h 627037"/>
                <a:gd name="connsiteX4" fmla="*/ 207042 w 1014871"/>
                <a:gd name="connsiteY4" fmla="*/ 627037 h 627037"/>
                <a:gd name="connsiteX5" fmla="*/ 0 w 1014871"/>
                <a:gd name="connsiteY5" fmla="*/ 419122 h 627037"/>
                <a:gd name="connsiteX6" fmla="*/ 1014871 w 1014871"/>
                <a:gd name="connsiteY6" fmla="*/ 0 h 6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871" h="627037">
                  <a:moveTo>
                    <a:pt x="1014871" y="0"/>
                  </a:moveTo>
                  <a:lnTo>
                    <a:pt x="1014871" y="289373"/>
                  </a:lnTo>
                  <a:lnTo>
                    <a:pt x="900305" y="295158"/>
                  </a:lnTo>
                  <a:cubicBezTo>
                    <a:pt x="631899" y="322416"/>
                    <a:pt x="391005" y="442736"/>
                    <a:pt x="210398" y="623344"/>
                  </a:cubicBezTo>
                  <a:lnTo>
                    <a:pt x="207042" y="627037"/>
                  </a:lnTo>
                  <a:lnTo>
                    <a:pt x="0" y="419122"/>
                  </a:lnTo>
                  <a:cubicBezTo>
                    <a:pt x="269553" y="150702"/>
                    <a:pt x="634466" y="0"/>
                    <a:pt x="1014871" y="0"/>
                  </a:cubicBezTo>
                  <a:close/>
                </a:path>
              </a:pathLst>
            </a:custGeom>
            <a:gradFill>
              <a:gsLst>
                <a:gs pos="94000">
                  <a:srgbClr val="4EB461"/>
                </a:gs>
                <a:gs pos="32000">
                  <a:srgbClr val="7DED8B"/>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134" name="Pie 133"/>
            <p:cNvSpPr/>
            <p:nvPr/>
          </p:nvSpPr>
          <p:spPr>
            <a:xfrm>
              <a:off x="3518036" y="2089297"/>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14" name="Group 13"/>
          <p:cNvGrpSpPr/>
          <p:nvPr/>
        </p:nvGrpSpPr>
        <p:grpSpPr>
          <a:xfrm>
            <a:off x="4944297" y="1813593"/>
            <a:ext cx="2286591" cy="2584591"/>
            <a:chOff x="3518036" y="1790702"/>
            <a:chExt cx="2285996" cy="2584591"/>
          </a:xfrm>
        </p:grpSpPr>
        <p:sp>
          <p:nvSpPr>
            <p:cNvPr id="15" name="Freeform 14"/>
            <p:cNvSpPr/>
            <p:nvPr/>
          </p:nvSpPr>
          <p:spPr>
            <a:xfrm>
              <a:off x="4665334" y="1790702"/>
              <a:ext cx="1014729" cy="625811"/>
            </a:xfrm>
            <a:custGeom>
              <a:avLst/>
              <a:gdLst>
                <a:gd name="connsiteX0" fmla="*/ 317 w 1014729"/>
                <a:gd name="connsiteY0" fmla="*/ 0 h 625811"/>
                <a:gd name="connsiteX1" fmla="*/ 1014729 w 1014729"/>
                <a:gd name="connsiteY1" fmla="*/ 420233 h 625811"/>
                <a:gd name="connsiteX2" fmla="*/ 809566 w 1014729"/>
                <a:gd name="connsiteY2" fmla="*/ 625811 h 625811"/>
                <a:gd name="connsiteX3" fmla="*/ 807323 w 1014729"/>
                <a:gd name="connsiteY3" fmla="*/ 623343 h 625811"/>
                <a:gd name="connsiteX4" fmla="*/ 796 w 1014729"/>
                <a:gd name="connsiteY4" fmla="*/ 289268 h 625811"/>
                <a:gd name="connsiteX5" fmla="*/ 0 w 1014729"/>
                <a:gd name="connsiteY5" fmla="*/ 289308 h 625811"/>
                <a:gd name="connsiteX6" fmla="*/ 317 w 1014729"/>
                <a:gd name="connsiteY6" fmla="*/ 0 h 62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729" h="625811">
                  <a:moveTo>
                    <a:pt x="317" y="0"/>
                  </a:moveTo>
                  <a:cubicBezTo>
                    <a:pt x="380722" y="417"/>
                    <a:pt x="745470" y="151518"/>
                    <a:pt x="1014729" y="420233"/>
                  </a:cubicBezTo>
                  <a:lnTo>
                    <a:pt x="809566" y="625811"/>
                  </a:lnTo>
                  <a:lnTo>
                    <a:pt x="807323" y="623343"/>
                  </a:lnTo>
                  <a:cubicBezTo>
                    <a:pt x="600915" y="416934"/>
                    <a:pt x="315765" y="289268"/>
                    <a:pt x="796" y="289268"/>
                  </a:cubicBezTo>
                  <a:lnTo>
                    <a:pt x="0" y="289308"/>
                  </a:lnTo>
                  <a:lnTo>
                    <a:pt x="317" y="0"/>
                  </a:lnTo>
                  <a:close/>
                </a:path>
              </a:pathLst>
            </a:custGeom>
            <a:gradFill flip="none" rotWithShape="1">
              <a:gsLst>
                <a:gs pos="86000">
                  <a:srgbClr val="E1A757"/>
                </a:gs>
                <a:gs pos="32000">
                  <a:srgbClr val="EFD379"/>
                </a:gs>
              </a:gsLst>
              <a:lin ang="81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16" name="Pie 15"/>
            <p:cNvSpPr/>
            <p:nvPr/>
          </p:nvSpPr>
          <p:spPr>
            <a:xfrm rot="2696528">
              <a:off x="3518036" y="2089297"/>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17" name="Group 16"/>
          <p:cNvGrpSpPr/>
          <p:nvPr/>
        </p:nvGrpSpPr>
        <p:grpSpPr>
          <a:xfrm>
            <a:off x="4944295" y="2112186"/>
            <a:ext cx="2584987" cy="2285996"/>
            <a:chOff x="3518035" y="2089298"/>
            <a:chExt cx="2584314" cy="2285996"/>
          </a:xfrm>
        </p:grpSpPr>
        <p:sp>
          <p:nvSpPr>
            <p:cNvPr id="18" name="Freeform 17"/>
            <p:cNvSpPr/>
            <p:nvPr/>
          </p:nvSpPr>
          <p:spPr>
            <a:xfrm>
              <a:off x="5477307" y="2214106"/>
              <a:ext cx="625042" cy="1014871"/>
            </a:xfrm>
            <a:custGeom>
              <a:avLst/>
              <a:gdLst>
                <a:gd name="connsiteX0" fmla="*/ 205920 w 625042"/>
                <a:gd name="connsiteY0" fmla="*/ 0 h 1014871"/>
                <a:gd name="connsiteX1" fmla="*/ 625042 w 625042"/>
                <a:gd name="connsiteY1" fmla="*/ 1014871 h 1014871"/>
                <a:gd name="connsiteX2" fmla="*/ 329000 w 625042"/>
                <a:gd name="connsiteY2" fmla="*/ 1014871 h 1014871"/>
                <a:gd name="connsiteX3" fmla="*/ 329424 w 625042"/>
                <a:gd name="connsiteY3" fmla="*/ 1006466 h 1014871"/>
                <a:gd name="connsiteX4" fmla="*/ 68966 w 625042"/>
                <a:gd name="connsiteY4" fmla="*/ 280937 h 1014871"/>
                <a:gd name="connsiteX5" fmla="*/ 0 w 625042"/>
                <a:gd name="connsiteY5" fmla="*/ 205056 h 1014871"/>
                <a:gd name="connsiteX6" fmla="*/ 205920 w 625042"/>
                <a:gd name="connsiteY6" fmla="*/ 0 h 10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042" h="1014871">
                  <a:moveTo>
                    <a:pt x="205920" y="0"/>
                  </a:moveTo>
                  <a:cubicBezTo>
                    <a:pt x="474340" y="269553"/>
                    <a:pt x="625042" y="634466"/>
                    <a:pt x="625042" y="1014871"/>
                  </a:cubicBezTo>
                  <a:lnTo>
                    <a:pt x="329000" y="1014871"/>
                  </a:lnTo>
                  <a:lnTo>
                    <a:pt x="329424" y="1006466"/>
                  </a:lnTo>
                  <a:cubicBezTo>
                    <a:pt x="329424" y="730869"/>
                    <a:pt x="231680" y="478101"/>
                    <a:pt x="68966" y="280937"/>
                  </a:cubicBezTo>
                  <a:lnTo>
                    <a:pt x="0" y="205056"/>
                  </a:lnTo>
                  <a:lnTo>
                    <a:pt x="205920" y="0"/>
                  </a:lnTo>
                  <a:close/>
                </a:path>
              </a:pathLst>
            </a:custGeom>
            <a:gradFill flip="none" rotWithShape="1">
              <a:gsLst>
                <a:gs pos="94000">
                  <a:srgbClr val="CC6858"/>
                </a:gs>
                <a:gs pos="32000">
                  <a:srgbClr val="E98278"/>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19" name="Pie 18"/>
            <p:cNvSpPr/>
            <p:nvPr/>
          </p:nvSpPr>
          <p:spPr>
            <a:xfrm rot="5400000">
              <a:off x="3518035" y="2089298"/>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0" name="Group 19"/>
          <p:cNvGrpSpPr/>
          <p:nvPr/>
        </p:nvGrpSpPr>
        <p:grpSpPr>
          <a:xfrm>
            <a:off x="4944295" y="2112186"/>
            <a:ext cx="2584983" cy="2285996"/>
            <a:chOff x="3518035" y="2089298"/>
            <a:chExt cx="2584310" cy="2285996"/>
          </a:xfrm>
        </p:grpSpPr>
        <p:sp>
          <p:nvSpPr>
            <p:cNvPr id="21" name="Freeform 20"/>
            <p:cNvSpPr/>
            <p:nvPr/>
          </p:nvSpPr>
          <p:spPr>
            <a:xfrm>
              <a:off x="5466506" y="3232294"/>
              <a:ext cx="635839" cy="1014509"/>
            </a:xfrm>
            <a:custGeom>
              <a:avLst/>
              <a:gdLst>
                <a:gd name="connsiteX0" fmla="*/ 339634 w 635839"/>
                <a:gd name="connsiteY0" fmla="*/ 0 h 1014509"/>
                <a:gd name="connsiteX1" fmla="*/ 635839 w 635839"/>
                <a:gd name="connsiteY1" fmla="*/ 860 h 1014509"/>
                <a:gd name="connsiteX2" fmla="*/ 213771 w 635839"/>
                <a:gd name="connsiteY2" fmla="*/ 1014509 h 1014509"/>
                <a:gd name="connsiteX3" fmla="*/ 0 w 635839"/>
                <a:gd name="connsiteY3" fmla="*/ 800396 h 1014509"/>
                <a:gd name="connsiteX4" fmla="*/ 6151 w 635839"/>
                <a:gd name="connsiteY4" fmla="*/ 794805 h 1014509"/>
                <a:gd name="connsiteX5" fmla="*/ 334337 w 635839"/>
                <a:gd name="connsiteY5" fmla="*/ 104898 h 1014509"/>
                <a:gd name="connsiteX6" fmla="*/ 339634 w 635839"/>
                <a:gd name="connsiteY6" fmla="*/ 0 h 101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839" h="1014509">
                  <a:moveTo>
                    <a:pt x="339634" y="0"/>
                  </a:moveTo>
                  <a:lnTo>
                    <a:pt x="635839" y="860"/>
                  </a:lnTo>
                  <a:cubicBezTo>
                    <a:pt x="634734" y="381263"/>
                    <a:pt x="482972" y="745737"/>
                    <a:pt x="213771" y="1014509"/>
                  </a:cubicBezTo>
                  <a:lnTo>
                    <a:pt x="0" y="800396"/>
                  </a:lnTo>
                  <a:lnTo>
                    <a:pt x="6151" y="794805"/>
                  </a:lnTo>
                  <a:cubicBezTo>
                    <a:pt x="186759" y="614198"/>
                    <a:pt x="307079" y="373304"/>
                    <a:pt x="334337" y="104898"/>
                  </a:cubicBezTo>
                  <a:lnTo>
                    <a:pt x="339634" y="0"/>
                  </a:lnTo>
                  <a:close/>
                </a:path>
              </a:pathLst>
            </a:custGeom>
            <a:gradFill>
              <a:gsLst>
                <a:gs pos="67000">
                  <a:srgbClr val="E897AA"/>
                </a:gs>
                <a:gs pos="32000">
                  <a:srgbClr val="A75E6A"/>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22" name="Pie 21"/>
            <p:cNvSpPr/>
            <p:nvPr/>
          </p:nvSpPr>
          <p:spPr>
            <a:xfrm rot="8102746">
              <a:off x="3518035" y="2089298"/>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3" name="Group 22"/>
          <p:cNvGrpSpPr/>
          <p:nvPr/>
        </p:nvGrpSpPr>
        <p:grpSpPr>
          <a:xfrm>
            <a:off x="4944296" y="2112186"/>
            <a:ext cx="2286591" cy="2577953"/>
            <a:chOff x="3518035" y="2089298"/>
            <a:chExt cx="2285996" cy="2577953"/>
          </a:xfrm>
        </p:grpSpPr>
        <p:sp>
          <p:nvSpPr>
            <p:cNvPr id="24" name="Freeform 23"/>
            <p:cNvSpPr/>
            <p:nvPr/>
          </p:nvSpPr>
          <p:spPr>
            <a:xfrm>
              <a:off x="4664314" y="4033527"/>
              <a:ext cx="1014846" cy="633724"/>
            </a:xfrm>
            <a:custGeom>
              <a:avLst/>
              <a:gdLst>
                <a:gd name="connsiteX0" fmla="*/ 801269 w 1014846"/>
                <a:gd name="connsiteY0" fmla="*/ 0 h 633724"/>
                <a:gd name="connsiteX1" fmla="*/ 1014846 w 1014846"/>
                <a:gd name="connsiteY1" fmla="*/ 214388 h 633724"/>
                <a:gd name="connsiteX2" fmla="*/ 64 w 1014846"/>
                <a:gd name="connsiteY2" fmla="*/ 633724 h 633724"/>
                <a:gd name="connsiteX3" fmla="*/ 0 w 1014846"/>
                <a:gd name="connsiteY3" fmla="*/ 327555 h 633724"/>
                <a:gd name="connsiteX4" fmla="*/ 1815 w 1014846"/>
                <a:gd name="connsiteY4" fmla="*/ 327646 h 633724"/>
                <a:gd name="connsiteX5" fmla="*/ 727344 w 1014846"/>
                <a:gd name="connsiteY5" fmla="*/ 67188 h 633724"/>
                <a:gd name="connsiteX6" fmla="*/ 801269 w 1014846"/>
                <a:gd name="connsiteY6" fmla="*/ 0 h 63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846" h="633724">
                  <a:moveTo>
                    <a:pt x="801269" y="0"/>
                  </a:moveTo>
                  <a:lnTo>
                    <a:pt x="1014846" y="214388"/>
                  </a:lnTo>
                  <a:cubicBezTo>
                    <a:pt x="745350" y="482865"/>
                    <a:pt x="380469" y="633644"/>
                    <a:pt x="64" y="633724"/>
                  </a:cubicBezTo>
                  <a:lnTo>
                    <a:pt x="0" y="327555"/>
                  </a:lnTo>
                  <a:lnTo>
                    <a:pt x="1815" y="327646"/>
                  </a:lnTo>
                  <a:cubicBezTo>
                    <a:pt x="277413" y="327646"/>
                    <a:pt x="530181" y="229902"/>
                    <a:pt x="727344" y="67188"/>
                  </a:cubicBezTo>
                  <a:lnTo>
                    <a:pt x="801269" y="0"/>
                  </a:lnTo>
                  <a:close/>
                </a:path>
              </a:pathLst>
            </a:custGeom>
            <a:gradFill flip="none" rotWithShape="1">
              <a:gsLst>
                <a:gs pos="94000">
                  <a:srgbClr val="884E9D"/>
                </a:gs>
                <a:gs pos="32000">
                  <a:srgbClr val="CB8BDD"/>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25" name="Pie 24"/>
            <p:cNvSpPr/>
            <p:nvPr/>
          </p:nvSpPr>
          <p:spPr>
            <a:xfrm rot="10799274">
              <a:off x="3518035" y="2089298"/>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6" name="Group 25"/>
          <p:cNvGrpSpPr/>
          <p:nvPr/>
        </p:nvGrpSpPr>
        <p:grpSpPr>
          <a:xfrm>
            <a:off x="4944297" y="2112188"/>
            <a:ext cx="2286591" cy="2577949"/>
            <a:chOff x="3518036" y="2089297"/>
            <a:chExt cx="2285996" cy="2577949"/>
          </a:xfrm>
        </p:grpSpPr>
        <p:sp>
          <p:nvSpPr>
            <p:cNvPr id="27" name="Freeform 26"/>
            <p:cNvSpPr/>
            <p:nvPr/>
          </p:nvSpPr>
          <p:spPr>
            <a:xfrm>
              <a:off x="3646249" y="4029513"/>
              <a:ext cx="1014540" cy="637733"/>
            </a:xfrm>
            <a:custGeom>
              <a:avLst/>
              <a:gdLst>
                <a:gd name="connsiteX0" fmla="*/ 216009 w 1014540"/>
                <a:gd name="connsiteY0" fmla="*/ 0 h 637733"/>
                <a:gd name="connsiteX1" fmla="*/ 294351 w 1014540"/>
                <a:gd name="connsiteY1" fmla="*/ 71203 h 637733"/>
                <a:gd name="connsiteX2" fmla="*/ 903260 w 1014540"/>
                <a:gd name="connsiteY2" fmla="*/ 325772 h 637733"/>
                <a:gd name="connsiteX3" fmla="*/ 1014540 w 1014540"/>
                <a:gd name="connsiteY3" fmla="*/ 331392 h 637733"/>
                <a:gd name="connsiteX4" fmla="*/ 1013650 w 1014540"/>
                <a:gd name="connsiteY4" fmla="*/ 637733 h 637733"/>
                <a:gd name="connsiteX5" fmla="*/ 0 w 1014540"/>
                <a:gd name="connsiteY5" fmla="*/ 215665 h 637733"/>
                <a:gd name="connsiteX6" fmla="*/ 216009 w 1014540"/>
                <a:gd name="connsiteY6" fmla="*/ 0 h 63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540" h="637733">
                  <a:moveTo>
                    <a:pt x="216009" y="0"/>
                  </a:moveTo>
                  <a:lnTo>
                    <a:pt x="294351" y="71203"/>
                  </a:lnTo>
                  <a:cubicBezTo>
                    <a:pt x="463348" y="210672"/>
                    <a:pt x="673198" y="302408"/>
                    <a:pt x="903260" y="325772"/>
                  </a:cubicBezTo>
                  <a:lnTo>
                    <a:pt x="1014540" y="331392"/>
                  </a:lnTo>
                  <a:lnTo>
                    <a:pt x="1013650" y="637733"/>
                  </a:lnTo>
                  <a:cubicBezTo>
                    <a:pt x="633246" y="636628"/>
                    <a:pt x="268772" y="484866"/>
                    <a:pt x="0" y="215665"/>
                  </a:cubicBezTo>
                  <a:lnTo>
                    <a:pt x="216009" y="0"/>
                  </a:lnTo>
                  <a:close/>
                </a:path>
              </a:pathLst>
            </a:custGeom>
            <a:gradFill>
              <a:gsLst>
                <a:gs pos="100000">
                  <a:srgbClr val="343839"/>
                </a:gs>
                <a:gs pos="24000">
                  <a:srgbClr val="758181"/>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28" name="Pie 27"/>
            <p:cNvSpPr/>
            <p:nvPr/>
          </p:nvSpPr>
          <p:spPr>
            <a:xfrm rot="13502746">
              <a:off x="3518036" y="2089297"/>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29" name="Group 28"/>
          <p:cNvGrpSpPr/>
          <p:nvPr/>
        </p:nvGrpSpPr>
        <p:grpSpPr>
          <a:xfrm>
            <a:off x="4651980" y="2100309"/>
            <a:ext cx="2578904" cy="2285996"/>
            <a:chOff x="3225797" y="2089296"/>
            <a:chExt cx="2578232" cy="2285996"/>
          </a:xfrm>
        </p:grpSpPr>
        <p:sp>
          <p:nvSpPr>
            <p:cNvPr id="30" name="Freeform 29"/>
            <p:cNvSpPr/>
            <p:nvPr/>
          </p:nvSpPr>
          <p:spPr>
            <a:xfrm>
              <a:off x="3225797" y="3228975"/>
              <a:ext cx="635362" cy="1014871"/>
            </a:xfrm>
            <a:custGeom>
              <a:avLst/>
              <a:gdLst>
                <a:gd name="connsiteX0" fmla="*/ 0 w 635362"/>
                <a:gd name="connsiteY0" fmla="*/ 0 h 1014871"/>
                <a:gd name="connsiteX1" fmla="*/ 300154 w 635362"/>
                <a:gd name="connsiteY1" fmla="*/ 0 h 1014871"/>
                <a:gd name="connsiteX2" fmla="*/ 305619 w 635362"/>
                <a:gd name="connsiteY2" fmla="*/ 108217 h 1014871"/>
                <a:gd name="connsiteX3" fmla="*/ 633805 w 635362"/>
                <a:gd name="connsiteY3" fmla="*/ 798124 h 1014871"/>
                <a:gd name="connsiteX4" fmla="*/ 635362 w 635362"/>
                <a:gd name="connsiteY4" fmla="*/ 799539 h 1014871"/>
                <a:gd name="connsiteX5" fmla="*/ 419122 w 635362"/>
                <a:gd name="connsiteY5" fmla="*/ 1014871 h 1014871"/>
                <a:gd name="connsiteX6" fmla="*/ 0 w 635362"/>
                <a:gd name="connsiteY6" fmla="*/ 0 h 10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62" h="1014871">
                  <a:moveTo>
                    <a:pt x="0" y="0"/>
                  </a:moveTo>
                  <a:lnTo>
                    <a:pt x="300154" y="0"/>
                  </a:lnTo>
                  <a:lnTo>
                    <a:pt x="305619" y="108217"/>
                  </a:lnTo>
                  <a:cubicBezTo>
                    <a:pt x="332877" y="376623"/>
                    <a:pt x="453197" y="617517"/>
                    <a:pt x="633805" y="798124"/>
                  </a:cubicBezTo>
                  <a:lnTo>
                    <a:pt x="635362" y="799539"/>
                  </a:lnTo>
                  <a:lnTo>
                    <a:pt x="419122" y="1014871"/>
                  </a:lnTo>
                  <a:cubicBezTo>
                    <a:pt x="150702" y="745318"/>
                    <a:pt x="0" y="380405"/>
                    <a:pt x="0" y="0"/>
                  </a:cubicBezTo>
                  <a:close/>
                </a:path>
              </a:pathLst>
            </a:custGeom>
            <a:gradFill>
              <a:gsLst>
                <a:gs pos="94000">
                  <a:srgbClr val="40648F"/>
                </a:gs>
                <a:gs pos="32000">
                  <a:srgbClr val="7BA9D3"/>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31" name="Pie 30"/>
            <p:cNvSpPr/>
            <p:nvPr/>
          </p:nvSpPr>
          <p:spPr>
            <a:xfrm rot="16200000">
              <a:off x="3518033" y="2089296"/>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grpSp>
        <p:nvGrpSpPr>
          <p:cNvPr id="32" name="Group 31"/>
          <p:cNvGrpSpPr/>
          <p:nvPr/>
        </p:nvGrpSpPr>
        <p:grpSpPr>
          <a:xfrm>
            <a:off x="4651688" y="2112184"/>
            <a:ext cx="2578954" cy="2285996"/>
            <a:chOff x="3225504" y="2089296"/>
            <a:chExt cx="2578282" cy="2285996"/>
          </a:xfrm>
        </p:grpSpPr>
        <p:sp>
          <p:nvSpPr>
            <p:cNvPr id="33" name="Freeform 32"/>
            <p:cNvSpPr/>
            <p:nvPr/>
          </p:nvSpPr>
          <p:spPr>
            <a:xfrm>
              <a:off x="3225504" y="2209767"/>
              <a:ext cx="630636" cy="1014354"/>
            </a:xfrm>
            <a:custGeom>
              <a:avLst/>
              <a:gdLst>
                <a:gd name="connsiteX0" fmla="*/ 423446 w 630636"/>
                <a:gd name="connsiteY0" fmla="*/ 0 h 1014354"/>
                <a:gd name="connsiteX1" fmla="*/ 630636 w 630636"/>
                <a:gd name="connsiteY1" fmla="*/ 208086 h 1014354"/>
                <a:gd name="connsiteX2" fmla="*/ 560481 w 630636"/>
                <a:gd name="connsiteY2" fmla="*/ 285275 h 1014354"/>
                <a:gd name="connsiteX3" fmla="*/ 300023 w 630636"/>
                <a:gd name="connsiteY3" fmla="*/ 1010804 h 1014354"/>
                <a:gd name="connsiteX4" fmla="*/ 300202 w 630636"/>
                <a:gd name="connsiteY4" fmla="*/ 1014354 h 1014354"/>
                <a:gd name="connsiteX5" fmla="*/ 0 w 630636"/>
                <a:gd name="connsiteY5" fmla="*/ 1013074 h 1014354"/>
                <a:gd name="connsiteX6" fmla="*/ 423446 w 630636"/>
                <a:gd name="connsiteY6" fmla="*/ 0 h 101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36" h="1014354">
                  <a:moveTo>
                    <a:pt x="423446" y="0"/>
                  </a:moveTo>
                  <a:lnTo>
                    <a:pt x="630636" y="208086"/>
                  </a:lnTo>
                  <a:lnTo>
                    <a:pt x="560481" y="285275"/>
                  </a:lnTo>
                  <a:cubicBezTo>
                    <a:pt x="397768" y="482439"/>
                    <a:pt x="300023" y="735207"/>
                    <a:pt x="300023" y="1010804"/>
                  </a:cubicBezTo>
                  <a:lnTo>
                    <a:pt x="300202" y="1014354"/>
                  </a:lnTo>
                  <a:lnTo>
                    <a:pt x="0" y="1013074"/>
                  </a:lnTo>
                  <a:cubicBezTo>
                    <a:pt x="1622" y="632672"/>
                    <a:pt x="153879" y="268405"/>
                    <a:pt x="423446" y="0"/>
                  </a:cubicBezTo>
                  <a:close/>
                </a:path>
              </a:pathLst>
            </a:custGeom>
            <a:gradFill>
              <a:gsLst>
                <a:gs pos="67000">
                  <a:srgbClr val="529DB0"/>
                </a:gs>
                <a:gs pos="32000">
                  <a:srgbClr val="7CC8E2"/>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34" name="Pie 33"/>
            <p:cNvSpPr/>
            <p:nvPr/>
          </p:nvSpPr>
          <p:spPr>
            <a:xfrm rot="18907422">
              <a:off x="3517790" y="2089296"/>
              <a:ext cx="2285996" cy="2285996"/>
            </a:xfrm>
            <a:prstGeom prst="pie">
              <a:avLst>
                <a:gd name="adj1" fmla="val 13507237"/>
                <a:gd name="adj2" fmla="val 16200000"/>
              </a:avLst>
            </a:prstGeom>
            <a:gradFill>
              <a:gsLst>
                <a:gs pos="94000">
                  <a:srgbClr val="D6DBDC"/>
                </a:gs>
                <a:gs pos="34000">
                  <a:srgbClr val="FAF6F6"/>
                </a:gs>
              </a:gsLst>
              <a:lin ang="5400000" scaled="1"/>
            </a:gradFill>
            <a:ln w="9525">
              <a:solidFill>
                <a:schemeClr val="bg1">
                  <a:lumMod val="85000"/>
                </a:schemeClr>
              </a:solidFill>
            </a:ln>
            <a:effectLst>
              <a:outerShdw blurRad="330200" dist="38100" algn="l"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srgbClr val="000000"/>
                </a:solidFill>
                <a:cs typeface="Arial" panose="020B0604020202020204" pitchFamily="34" charset="0"/>
              </a:endParaRPr>
            </a:p>
          </p:txBody>
        </p:sp>
      </p:grpSp>
      <p:cxnSp>
        <p:nvCxnSpPr>
          <p:cNvPr id="35" name="Straight Connector 34"/>
          <p:cNvCxnSpPr/>
          <p:nvPr/>
        </p:nvCxnSpPr>
        <p:spPr>
          <a:xfrm>
            <a:off x="6441880" y="3258891"/>
            <a:ext cx="2191003" cy="0"/>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342796" y="3502734"/>
            <a:ext cx="1251255" cy="1257493"/>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081899" y="3625720"/>
            <a:ext cx="7146" cy="1509712"/>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759962" y="3520948"/>
            <a:ext cx="1057550" cy="1054893"/>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978708" y="3249483"/>
            <a:ext cx="1719712" cy="2380"/>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869528" y="2037426"/>
            <a:ext cx="943222" cy="931070"/>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084283" y="1556416"/>
            <a:ext cx="9527" cy="1314451"/>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364389" y="1920271"/>
            <a:ext cx="1044212" cy="1082041"/>
          </a:xfrm>
          <a:prstGeom prst="line">
            <a:avLst/>
          </a:prstGeom>
          <a:ln w="12700">
            <a:gradFill flip="none" rotWithShape="1">
              <a:gsLst>
                <a:gs pos="43000">
                  <a:schemeClr val="bg1"/>
                </a:gs>
                <a:gs pos="81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5518724" y="1597424"/>
            <a:ext cx="1145390" cy="177032"/>
          </a:xfrm>
          <a:custGeom>
            <a:avLst/>
            <a:gdLst>
              <a:gd name="connsiteX0" fmla="*/ 565002 w 1145092"/>
              <a:gd name="connsiteY0" fmla="*/ 0 h 177032"/>
              <a:gd name="connsiteX1" fmla="*/ 1057968 w 1145092"/>
              <a:gd name="connsiteY1" fmla="*/ 74530 h 177032"/>
              <a:gd name="connsiteX2" fmla="*/ 1145092 w 1145092"/>
              <a:gd name="connsiteY2" fmla="*/ 106417 h 177032"/>
              <a:gd name="connsiteX3" fmla="*/ 1115877 w 1145092"/>
              <a:gd name="connsiteY3" fmla="*/ 177032 h 177032"/>
              <a:gd name="connsiteX4" fmla="*/ 1027058 w 1145092"/>
              <a:gd name="connsiteY4" fmla="*/ 144524 h 177032"/>
              <a:gd name="connsiteX5" fmla="*/ 555885 w 1145092"/>
              <a:gd name="connsiteY5" fmla="*/ 73289 h 177032"/>
              <a:gd name="connsiteX6" fmla="*/ 84712 w 1145092"/>
              <a:gd name="connsiteY6" fmla="*/ 144524 h 177032"/>
              <a:gd name="connsiteX7" fmla="*/ 26635 w 1145092"/>
              <a:gd name="connsiteY7" fmla="*/ 165780 h 177032"/>
              <a:gd name="connsiteX8" fmla="*/ 0 w 1145092"/>
              <a:gd name="connsiteY8" fmla="*/ 100895 h 177032"/>
              <a:gd name="connsiteX9" fmla="*/ 72036 w 1145092"/>
              <a:gd name="connsiteY9" fmla="*/ 74530 h 177032"/>
              <a:gd name="connsiteX10" fmla="*/ 565002 w 1145092"/>
              <a:gd name="connsiteY10" fmla="*/ 0 h 17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5092" h="177032">
                <a:moveTo>
                  <a:pt x="565002" y="0"/>
                </a:moveTo>
                <a:cubicBezTo>
                  <a:pt x="736669" y="0"/>
                  <a:pt x="902241" y="26093"/>
                  <a:pt x="1057968" y="74530"/>
                </a:cubicBezTo>
                <a:lnTo>
                  <a:pt x="1145092" y="106417"/>
                </a:lnTo>
                <a:lnTo>
                  <a:pt x="1115877" y="177032"/>
                </a:lnTo>
                <a:lnTo>
                  <a:pt x="1027058" y="144524"/>
                </a:lnTo>
                <a:cubicBezTo>
                  <a:pt x="878215" y="98229"/>
                  <a:pt x="719962" y="73289"/>
                  <a:pt x="555885" y="73289"/>
                </a:cubicBezTo>
                <a:cubicBezTo>
                  <a:pt x="391808" y="73289"/>
                  <a:pt x="233556" y="98229"/>
                  <a:pt x="84712" y="144524"/>
                </a:cubicBezTo>
                <a:lnTo>
                  <a:pt x="26635" y="165780"/>
                </a:lnTo>
                <a:lnTo>
                  <a:pt x="0" y="100895"/>
                </a:lnTo>
                <a:lnTo>
                  <a:pt x="72036" y="74530"/>
                </a:lnTo>
                <a:cubicBezTo>
                  <a:pt x="227764" y="26093"/>
                  <a:pt x="393336" y="0"/>
                  <a:pt x="565002" y="0"/>
                </a:cubicBez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4" name="Freeform 43"/>
          <p:cNvSpPr/>
          <p:nvPr/>
        </p:nvSpPr>
        <p:spPr>
          <a:xfrm>
            <a:off x="4580483" y="1740999"/>
            <a:ext cx="856695" cy="842979"/>
          </a:xfrm>
          <a:custGeom>
            <a:avLst/>
            <a:gdLst>
              <a:gd name="connsiteX0" fmla="*/ 830124 w 856472"/>
              <a:gd name="connsiteY0" fmla="*/ 0 h 842979"/>
              <a:gd name="connsiteX1" fmla="*/ 856472 w 856472"/>
              <a:gd name="connsiteY1" fmla="*/ 64187 h 842979"/>
              <a:gd name="connsiteX2" fmla="*/ 738630 w 856472"/>
              <a:gd name="connsiteY2" fmla="*/ 120955 h 842979"/>
              <a:gd name="connsiteX3" fmla="*/ 100650 w 856472"/>
              <a:gd name="connsiteY3" fmla="*/ 758935 h 842979"/>
              <a:gd name="connsiteX4" fmla="*/ 60164 w 856472"/>
              <a:gd name="connsiteY4" fmla="*/ 842979 h 842979"/>
              <a:gd name="connsiteX5" fmla="*/ 0 w 856472"/>
              <a:gd name="connsiteY5" fmla="*/ 818088 h 842979"/>
              <a:gd name="connsiteX6" fmla="*/ 45324 w 856472"/>
              <a:gd name="connsiteY6" fmla="*/ 724001 h 842979"/>
              <a:gd name="connsiteX7" fmla="*/ 712813 w 856472"/>
              <a:gd name="connsiteY7" fmla="*/ 56512 h 842979"/>
              <a:gd name="connsiteX8" fmla="*/ 830124 w 856472"/>
              <a:gd name="connsiteY8" fmla="*/ 0 h 8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472" h="842979">
                <a:moveTo>
                  <a:pt x="830124" y="0"/>
                </a:moveTo>
                <a:lnTo>
                  <a:pt x="856472" y="64187"/>
                </a:lnTo>
                <a:lnTo>
                  <a:pt x="738630" y="120955"/>
                </a:lnTo>
                <a:cubicBezTo>
                  <a:pt x="469220" y="267307"/>
                  <a:pt x="247002" y="489525"/>
                  <a:pt x="100650" y="758935"/>
                </a:cubicBezTo>
                <a:lnTo>
                  <a:pt x="60164" y="842979"/>
                </a:lnTo>
                <a:lnTo>
                  <a:pt x="0" y="818088"/>
                </a:lnTo>
                <a:lnTo>
                  <a:pt x="45324" y="724001"/>
                </a:lnTo>
                <a:cubicBezTo>
                  <a:pt x="198446" y="442130"/>
                  <a:pt x="430942" y="209634"/>
                  <a:pt x="712813" y="56512"/>
                </a:cubicBezTo>
                <a:lnTo>
                  <a:pt x="830124"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5" name="Freeform 44"/>
          <p:cNvSpPr/>
          <p:nvPr/>
        </p:nvSpPr>
        <p:spPr>
          <a:xfrm>
            <a:off x="6755929" y="1733911"/>
            <a:ext cx="852192" cy="856167"/>
          </a:xfrm>
          <a:custGeom>
            <a:avLst/>
            <a:gdLst>
              <a:gd name="connsiteX0" fmla="*/ 29552 w 851970"/>
              <a:gd name="connsiteY0" fmla="*/ 0 h 856167"/>
              <a:gd name="connsiteX1" fmla="*/ 132373 w 851970"/>
              <a:gd name="connsiteY1" fmla="*/ 49532 h 856167"/>
              <a:gd name="connsiteX2" fmla="*/ 799862 w 851970"/>
              <a:gd name="connsiteY2" fmla="*/ 717021 h 856167"/>
              <a:gd name="connsiteX3" fmla="*/ 851970 w 851970"/>
              <a:gd name="connsiteY3" fmla="*/ 825189 h 856167"/>
              <a:gd name="connsiteX4" fmla="*/ 776504 w 851970"/>
              <a:gd name="connsiteY4" fmla="*/ 856167 h 856167"/>
              <a:gd name="connsiteX5" fmla="*/ 726302 w 851970"/>
              <a:gd name="connsiteY5" fmla="*/ 751955 h 856167"/>
              <a:gd name="connsiteX6" fmla="*/ 88322 w 851970"/>
              <a:gd name="connsiteY6" fmla="*/ 113975 h 856167"/>
              <a:gd name="connsiteX7" fmla="*/ 0 w 851970"/>
              <a:gd name="connsiteY7" fmla="*/ 71428 h 856167"/>
              <a:gd name="connsiteX8" fmla="*/ 29552 w 851970"/>
              <a:gd name="connsiteY8" fmla="*/ 0 h 85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970" h="856167">
                <a:moveTo>
                  <a:pt x="29552" y="0"/>
                </a:moveTo>
                <a:lnTo>
                  <a:pt x="132373" y="49532"/>
                </a:lnTo>
                <a:cubicBezTo>
                  <a:pt x="414245" y="202654"/>
                  <a:pt x="646741" y="435150"/>
                  <a:pt x="799862" y="717021"/>
                </a:cubicBezTo>
                <a:lnTo>
                  <a:pt x="851970" y="825189"/>
                </a:lnTo>
                <a:lnTo>
                  <a:pt x="776504" y="856167"/>
                </a:lnTo>
                <a:lnTo>
                  <a:pt x="726302" y="751955"/>
                </a:lnTo>
                <a:cubicBezTo>
                  <a:pt x="579950" y="482545"/>
                  <a:pt x="357733" y="260327"/>
                  <a:pt x="88322" y="113975"/>
                </a:cubicBezTo>
                <a:lnTo>
                  <a:pt x="0" y="71428"/>
                </a:lnTo>
                <a:lnTo>
                  <a:pt x="29552"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6" name="Freeform 45"/>
          <p:cNvSpPr/>
          <p:nvPr/>
        </p:nvSpPr>
        <p:spPr>
          <a:xfrm>
            <a:off x="4425685" y="2665995"/>
            <a:ext cx="169589" cy="1164438"/>
          </a:xfrm>
          <a:custGeom>
            <a:avLst/>
            <a:gdLst>
              <a:gd name="connsiteX0" fmla="*/ 109747 w 169545"/>
              <a:gd name="connsiteY0" fmla="*/ 0 h 1164438"/>
              <a:gd name="connsiteX1" fmla="*/ 169545 w 169545"/>
              <a:gd name="connsiteY1" fmla="*/ 24741 h 1164438"/>
              <a:gd name="connsiteX2" fmla="*/ 135407 w 169545"/>
              <a:gd name="connsiteY2" fmla="*/ 118014 h 1164438"/>
              <a:gd name="connsiteX3" fmla="*/ 64172 w 169545"/>
              <a:gd name="connsiteY3" fmla="*/ 589187 h 1164438"/>
              <a:gd name="connsiteX4" fmla="*/ 135407 w 169545"/>
              <a:gd name="connsiteY4" fmla="*/ 1060360 h 1164438"/>
              <a:gd name="connsiteX5" fmla="*/ 164506 w 169545"/>
              <a:gd name="connsiteY5" fmla="*/ 1139866 h 1164438"/>
              <a:gd name="connsiteX6" fmla="*/ 104646 w 169545"/>
              <a:gd name="connsiteY6" fmla="*/ 1164438 h 1164438"/>
              <a:gd name="connsiteX7" fmla="*/ 74530 w 169545"/>
              <a:gd name="connsiteY7" fmla="*/ 1082153 h 1164438"/>
              <a:gd name="connsiteX8" fmla="*/ 0 w 169545"/>
              <a:gd name="connsiteY8" fmla="*/ 589187 h 1164438"/>
              <a:gd name="connsiteX9" fmla="*/ 74530 w 169545"/>
              <a:gd name="connsiteY9" fmla="*/ 96221 h 1164438"/>
              <a:gd name="connsiteX10" fmla="*/ 109747 w 169545"/>
              <a:gd name="connsiteY10" fmla="*/ 0 h 116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545" h="1164438">
                <a:moveTo>
                  <a:pt x="109747" y="0"/>
                </a:moveTo>
                <a:lnTo>
                  <a:pt x="169545" y="24741"/>
                </a:lnTo>
                <a:lnTo>
                  <a:pt x="135407" y="118014"/>
                </a:lnTo>
                <a:cubicBezTo>
                  <a:pt x="89112" y="266858"/>
                  <a:pt x="64172" y="425110"/>
                  <a:pt x="64172" y="589187"/>
                </a:cubicBezTo>
                <a:cubicBezTo>
                  <a:pt x="64172" y="753264"/>
                  <a:pt x="89112" y="911516"/>
                  <a:pt x="135407" y="1060360"/>
                </a:cubicBezTo>
                <a:lnTo>
                  <a:pt x="164506" y="1139866"/>
                </a:lnTo>
                <a:lnTo>
                  <a:pt x="104646" y="1164438"/>
                </a:lnTo>
                <a:lnTo>
                  <a:pt x="74530" y="1082153"/>
                </a:lnTo>
                <a:cubicBezTo>
                  <a:pt x="26093" y="926426"/>
                  <a:pt x="0" y="760854"/>
                  <a:pt x="0" y="589187"/>
                </a:cubicBezTo>
                <a:cubicBezTo>
                  <a:pt x="0" y="417521"/>
                  <a:pt x="26093" y="251949"/>
                  <a:pt x="74530" y="96221"/>
                </a:cubicBezTo>
                <a:lnTo>
                  <a:pt x="109747"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7" name="Freeform 46"/>
          <p:cNvSpPr/>
          <p:nvPr/>
        </p:nvSpPr>
        <p:spPr>
          <a:xfrm>
            <a:off x="7561925" y="2680662"/>
            <a:ext cx="180139" cy="1143751"/>
          </a:xfrm>
          <a:custGeom>
            <a:avLst/>
            <a:gdLst>
              <a:gd name="connsiteX0" fmla="*/ 75713 w 180092"/>
              <a:gd name="connsiteY0" fmla="*/ 0 h 1143751"/>
              <a:gd name="connsiteX1" fmla="*/ 105562 w 180092"/>
              <a:gd name="connsiteY1" fmla="*/ 81556 h 1143751"/>
              <a:gd name="connsiteX2" fmla="*/ 180092 w 180092"/>
              <a:gd name="connsiteY2" fmla="*/ 574522 h 1143751"/>
              <a:gd name="connsiteX3" fmla="*/ 105562 w 180092"/>
              <a:gd name="connsiteY3" fmla="*/ 1067488 h 1143751"/>
              <a:gd name="connsiteX4" fmla="*/ 77650 w 180092"/>
              <a:gd name="connsiteY4" fmla="*/ 1143751 h 1143751"/>
              <a:gd name="connsiteX5" fmla="*/ 2016 w 180092"/>
              <a:gd name="connsiteY5" fmla="*/ 1112459 h 1143751"/>
              <a:gd name="connsiteX6" fmla="*/ 26451 w 180092"/>
              <a:gd name="connsiteY6" fmla="*/ 1045695 h 1143751"/>
              <a:gd name="connsiteX7" fmla="*/ 97686 w 180092"/>
              <a:gd name="connsiteY7" fmla="*/ 574522 h 1143751"/>
              <a:gd name="connsiteX8" fmla="*/ 26451 w 180092"/>
              <a:gd name="connsiteY8" fmla="*/ 103349 h 1143751"/>
              <a:gd name="connsiteX9" fmla="*/ 0 w 180092"/>
              <a:gd name="connsiteY9" fmla="*/ 31079 h 1143751"/>
              <a:gd name="connsiteX10" fmla="*/ 75713 w 180092"/>
              <a:gd name="connsiteY10" fmla="*/ 0 h 114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92" h="1143751">
                <a:moveTo>
                  <a:pt x="75713" y="0"/>
                </a:moveTo>
                <a:lnTo>
                  <a:pt x="105562" y="81556"/>
                </a:lnTo>
                <a:cubicBezTo>
                  <a:pt x="153999" y="237284"/>
                  <a:pt x="180092" y="402856"/>
                  <a:pt x="180092" y="574522"/>
                </a:cubicBezTo>
                <a:cubicBezTo>
                  <a:pt x="180092" y="746189"/>
                  <a:pt x="153999" y="911761"/>
                  <a:pt x="105562" y="1067488"/>
                </a:cubicBezTo>
                <a:lnTo>
                  <a:pt x="77650" y="1143751"/>
                </a:lnTo>
                <a:lnTo>
                  <a:pt x="2016" y="1112459"/>
                </a:lnTo>
                <a:lnTo>
                  <a:pt x="26451" y="1045695"/>
                </a:lnTo>
                <a:cubicBezTo>
                  <a:pt x="72747" y="896851"/>
                  <a:pt x="97686" y="738599"/>
                  <a:pt x="97686" y="574522"/>
                </a:cubicBezTo>
                <a:cubicBezTo>
                  <a:pt x="97686" y="410445"/>
                  <a:pt x="72747" y="252193"/>
                  <a:pt x="26451" y="103349"/>
                </a:cubicBezTo>
                <a:lnTo>
                  <a:pt x="0" y="31079"/>
                </a:lnTo>
                <a:lnTo>
                  <a:pt x="75713"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8" name="Freeform 47"/>
          <p:cNvSpPr/>
          <p:nvPr/>
        </p:nvSpPr>
        <p:spPr>
          <a:xfrm>
            <a:off x="6746548" y="3900942"/>
            <a:ext cx="849949" cy="859285"/>
          </a:xfrm>
          <a:custGeom>
            <a:avLst/>
            <a:gdLst>
              <a:gd name="connsiteX0" fmla="*/ 774361 w 849728"/>
              <a:gd name="connsiteY0" fmla="*/ 0 h 859285"/>
              <a:gd name="connsiteX1" fmla="*/ 849728 w 849728"/>
              <a:gd name="connsiteY1" fmla="*/ 31182 h 859285"/>
              <a:gd name="connsiteX2" fmla="*/ 795173 w 849728"/>
              <a:gd name="connsiteY2" fmla="*/ 144430 h 859285"/>
              <a:gd name="connsiteX3" fmla="*/ 127684 w 849728"/>
              <a:gd name="connsiteY3" fmla="*/ 811919 h 859285"/>
              <a:gd name="connsiteX4" fmla="*/ 29359 w 849728"/>
              <a:gd name="connsiteY4" fmla="*/ 859285 h 859285"/>
              <a:gd name="connsiteX5" fmla="*/ 0 w 849728"/>
              <a:gd name="connsiteY5" fmla="*/ 787765 h 859285"/>
              <a:gd name="connsiteX6" fmla="*/ 83633 w 849728"/>
              <a:gd name="connsiteY6" fmla="*/ 747476 h 859285"/>
              <a:gd name="connsiteX7" fmla="*/ 721613 w 849728"/>
              <a:gd name="connsiteY7" fmla="*/ 109496 h 859285"/>
              <a:gd name="connsiteX8" fmla="*/ 774361 w 849728"/>
              <a:gd name="connsiteY8" fmla="*/ 0 h 85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728" h="859285">
                <a:moveTo>
                  <a:pt x="774361" y="0"/>
                </a:moveTo>
                <a:lnTo>
                  <a:pt x="849728" y="31182"/>
                </a:lnTo>
                <a:lnTo>
                  <a:pt x="795173" y="144430"/>
                </a:lnTo>
                <a:cubicBezTo>
                  <a:pt x="642052" y="426302"/>
                  <a:pt x="409556" y="658798"/>
                  <a:pt x="127684" y="811919"/>
                </a:cubicBezTo>
                <a:lnTo>
                  <a:pt x="29359" y="859285"/>
                </a:lnTo>
                <a:lnTo>
                  <a:pt x="0" y="787765"/>
                </a:lnTo>
                <a:lnTo>
                  <a:pt x="83633" y="747476"/>
                </a:lnTo>
                <a:cubicBezTo>
                  <a:pt x="353044" y="601124"/>
                  <a:pt x="575261" y="378907"/>
                  <a:pt x="721613" y="109496"/>
                </a:cubicBezTo>
                <a:lnTo>
                  <a:pt x="774361"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49" name="Freeform 48"/>
          <p:cNvSpPr/>
          <p:nvPr/>
        </p:nvSpPr>
        <p:spPr>
          <a:xfrm>
            <a:off x="4574036" y="3913175"/>
            <a:ext cx="850515" cy="850033"/>
          </a:xfrm>
          <a:custGeom>
            <a:avLst/>
            <a:gdLst>
              <a:gd name="connsiteX0" fmla="*/ 60242 w 850294"/>
              <a:gd name="connsiteY0" fmla="*/ 0 h 850033"/>
              <a:gd name="connsiteX1" fmla="*/ 107096 w 850294"/>
              <a:gd name="connsiteY1" fmla="*/ 97263 h 850033"/>
              <a:gd name="connsiteX2" fmla="*/ 745076 w 850294"/>
              <a:gd name="connsiteY2" fmla="*/ 735243 h 850033"/>
              <a:gd name="connsiteX3" fmla="*/ 850294 w 850294"/>
              <a:gd name="connsiteY3" fmla="*/ 785930 h 850033"/>
              <a:gd name="connsiteX4" fmla="*/ 823773 w 850294"/>
              <a:gd name="connsiteY4" fmla="*/ 850033 h 850033"/>
              <a:gd name="connsiteX5" fmla="*/ 719259 w 850294"/>
              <a:gd name="connsiteY5" fmla="*/ 799686 h 850033"/>
              <a:gd name="connsiteX6" fmla="*/ 51770 w 850294"/>
              <a:gd name="connsiteY6" fmla="*/ 132197 h 850033"/>
              <a:gd name="connsiteX7" fmla="*/ 0 w 850294"/>
              <a:gd name="connsiteY7" fmla="*/ 24729 h 850033"/>
              <a:gd name="connsiteX8" fmla="*/ 60242 w 850294"/>
              <a:gd name="connsiteY8" fmla="*/ 0 h 85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94" h="850033">
                <a:moveTo>
                  <a:pt x="60242" y="0"/>
                </a:moveTo>
                <a:lnTo>
                  <a:pt x="107096" y="97263"/>
                </a:lnTo>
                <a:cubicBezTo>
                  <a:pt x="253448" y="366674"/>
                  <a:pt x="475666" y="588891"/>
                  <a:pt x="745076" y="735243"/>
                </a:cubicBezTo>
                <a:lnTo>
                  <a:pt x="850294" y="785930"/>
                </a:lnTo>
                <a:lnTo>
                  <a:pt x="823773" y="850033"/>
                </a:lnTo>
                <a:lnTo>
                  <a:pt x="719259" y="799686"/>
                </a:lnTo>
                <a:cubicBezTo>
                  <a:pt x="437388" y="646565"/>
                  <a:pt x="204892" y="414069"/>
                  <a:pt x="51770" y="132197"/>
                </a:cubicBezTo>
                <a:lnTo>
                  <a:pt x="0" y="24729"/>
                </a:lnTo>
                <a:lnTo>
                  <a:pt x="60242"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50" name="Freeform 49"/>
          <p:cNvSpPr/>
          <p:nvPr/>
        </p:nvSpPr>
        <p:spPr>
          <a:xfrm>
            <a:off x="5505398" y="4734122"/>
            <a:ext cx="1163400" cy="178818"/>
          </a:xfrm>
          <a:custGeom>
            <a:avLst/>
            <a:gdLst>
              <a:gd name="connsiteX0" fmla="*/ 1134081 w 1163097"/>
              <a:gd name="connsiteY0" fmla="*/ 0 h 178818"/>
              <a:gd name="connsiteX1" fmla="*/ 1163097 w 1163097"/>
              <a:gd name="connsiteY1" fmla="*/ 70688 h 178818"/>
              <a:gd name="connsiteX2" fmla="*/ 1071292 w 1163097"/>
              <a:gd name="connsiteY2" fmla="*/ 104288 h 178818"/>
              <a:gd name="connsiteX3" fmla="*/ 578326 w 1163097"/>
              <a:gd name="connsiteY3" fmla="*/ 178818 h 178818"/>
              <a:gd name="connsiteX4" fmla="*/ 85360 w 1163097"/>
              <a:gd name="connsiteY4" fmla="*/ 104288 h 178818"/>
              <a:gd name="connsiteX5" fmla="*/ 0 w 1163097"/>
              <a:gd name="connsiteY5" fmla="*/ 73046 h 178818"/>
              <a:gd name="connsiteX6" fmla="*/ 26817 w 1163097"/>
              <a:gd name="connsiteY6" fmla="*/ 8228 h 178818"/>
              <a:gd name="connsiteX7" fmla="*/ 98036 w 1163097"/>
              <a:gd name="connsiteY7" fmla="*/ 34294 h 178818"/>
              <a:gd name="connsiteX8" fmla="*/ 569209 w 1163097"/>
              <a:gd name="connsiteY8" fmla="*/ 105529 h 178818"/>
              <a:gd name="connsiteX9" fmla="*/ 1040382 w 1163097"/>
              <a:gd name="connsiteY9" fmla="*/ 34294 h 178818"/>
              <a:gd name="connsiteX10" fmla="*/ 1134081 w 1163097"/>
              <a:gd name="connsiteY10" fmla="*/ 0 h 17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3097" h="178818">
                <a:moveTo>
                  <a:pt x="1134081" y="0"/>
                </a:moveTo>
                <a:lnTo>
                  <a:pt x="1163097" y="70688"/>
                </a:lnTo>
                <a:lnTo>
                  <a:pt x="1071292" y="104288"/>
                </a:lnTo>
                <a:cubicBezTo>
                  <a:pt x="915565" y="152725"/>
                  <a:pt x="749993" y="178818"/>
                  <a:pt x="578326" y="178818"/>
                </a:cubicBezTo>
                <a:cubicBezTo>
                  <a:pt x="406660" y="178818"/>
                  <a:pt x="241088" y="152725"/>
                  <a:pt x="85360" y="104288"/>
                </a:cubicBezTo>
                <a:lnTo>
                  <a:pt x="0" y="73046"/>
                </a:lnTo>
                <a:lnTo>
                  <a:pt x="26817" y="8228"/>
                </a:lnTo>
                <a:lnTo>
                  <a:pt x="98036" y="34294"/>
                </a:lnTo>
                <a:cubicBezTo>
                  <a:pt x="246880" y="80590"/>
                  <a:pt x="405132" y="105529"/>
                  <a:pt x="569209" y="105529"/>
                </a:cubicBezTo>
                <a:cubicBezTo>
                  <a:pt x="733286" y="105529"/>
                  <a:pt x="891539" y="80590"/>
                  <a:pt x="1040382" y="34294"/>
                </a:cubicBezTo>
                <a:lnTo>
                  <a:pt x="1134081" y="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3544" y="2794550"/>
            <a:ext cx="359721" cy="359627"/>
          </a:xfrm>
          <a:prstGeom prst="rect">
            <a:avLst/>
          </a:prstGeom>
        </p:spPr>
      </p:pic>
      <p:pic>
        <p:nvPicPr>
          <p:cNvPr id="52" name="Picture 5" descr="1325588586_Gnome-Dialog-Information-64.png"/>
          <p:cNvPicPr>
            <a:picLocks noChangeAspect="1"/>
          </p:cNvPicPr>
          <p:nvPr/>
        </p:nvPicPr>
        <p:blipFill>
          <a:blip r:embed="rId3"/>
          <a:srcRect/>
          <a:stretch>
            <a:fillRect/>
          </a:stretch>
        </p:blipFill>
        <p:spPr bwMode="auto">
          <a:xfrm>
            <a:off x="5550181" y="3794108"/>
            <a:ext cx="457319" cy="457200"/>
          </a:xfrm>
          <a:prstGeom prst="rect">
            <a:avLst/>
          </a:prstGeom>
          <a:noFill/>
          <a:ln w="9525">
            <a:noFill/>
            <a:miter lim="800000"/>
            <a:headEnd/>
            <a:tailEnd/>
          </a:ln>
        </p:spPr>
      </p:pic>
      <p:pic>
        <p:nvPicPr>
          <p:cNvPr id="53" name="Picture 14" descr="1324878981_Gnome-Preferences-Other-64.png"/>
          <p:cNvPicPr>
            <a:picLocks noChangeAspect="1"/>
          </p:cNvPicPr>
          <p:nvPr/>
        </p:nvPicPr>
        <p:blipFill>
          <a:blip r:embed="rId4"/>
          <a:srcRect/>
          <a:stretch>
            <a:fillRect/>
          </a:stretch>
        </p:blipFill>
        <p:spPr bwMode="auto">
          <a:xfrm>
            <a:off x="6200464" y="3800836"/>
            <a:ext cx="373434" cy="373337"/>
          </a:xfrm>
          <a:prstGeom prst="rect">
            <a:avLst/>
          </a:prstGeom>
          <a:noFill/>
          <a:ln w="9525">
            <a:noFill/>
            <a:miter lim="800000"/>
            <a:headEnd/>
            <a:tailEnd/>
          </a:ln>
        </p:spPr>
      </p:pic>
      <p:pic>
        <p:nvPicPr>
          <p:cNvPr id="54" name="Picture 16" descr="1324883781_23.png"/>
          <p:cNvPicPr>
            <a:picLocks noChangeAspect="1"/>
          </p:cNvPicPr>
          <p:nvPr/>
        </p:nvPicPr>
        <p:blipFill>
          <a:blip r:embed="rId5"/>
          <a:srcRect/>
          <a:stretch>
            <a:fillRect/>
          </a:stretch>
        </p:blipFill>
        <p:spPr bwMode="auto">
          <a:xfrm>
            <a:off x="6249456" y="2312150"/>
            <a:ext cx="341646" cy="341557"/>
          </a:xfrm>
          <a:prstGeom prst="rect">
            <a:avLst/>
          </a:prstGeom>
          <a:noFill/>
          <a:ln w="9525">
            <a:noFill/>
            <a:miter lim="800000"/>
            <a:headEnd/>
            <a:tailEnd/>
          </a:ln>
        </p:spPr>
      </p:pic>
      <p:pic>
        <p:nvPicPr>
          <p:cNvPr id="55" name="Picture 22" descr="community.png"/>
          <p:cNvPicPr>
            <a:picLocks noChangeAspect="1"/>
          </p:cNvPicPr>
          <p:nvPr/>
        </p:nvPicPr>
        <p:blipFill>
          <a:blip r:embed="rId6"/>
          <a:srcRect/>
          <a:stretch>
            <a:fillRect/>
          </a:stretch>
        </p:blipFill>
        <p:spPr bwMode="auto">
          <a:xfrm>
            <a:off x="5135099" y="2810195"/>
            <a:ext cx="385975" cy="313914"/>
          </a:xfrm>
          <a:prstGeom prst="rect">
            <a:avLst/>
          </a:prstGeom>
          <a:noFill/>
          <a:ln w="9525">
            <a:noFill/>
            <a:miter lim="800000"/>
            <a:headEnd/>
            <a:tailEnd/>
          </a:ln>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9500" y="2306647"/>
            <a:ext cx="408000" cy="407894"/>
          </a:xfrm>
          <a:prstGeom prst="rect">
            <a:avLst/>
          </a:prstGeom>
        </p:spPr>
      </p:pic>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90845" y="3395245"/>
            <a:ext cx="340086" cy="339997"/>
          </a:xfrm>
          <a:prstGeom prst="rect">
            <a:avLst/>
          </a:prstGeom>
        </p:spPr>
      </p:pic>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3658" y="3355077"/>
            <a:ext cx="339306" cy="339218"/>
          </a:xfrm>
          <a:prstGeom prst="rect">
            <a:avLst/>
          </a:prstGeom>
        </p:spPr>
      </p:pic>
      <p:sp>
        <p:nvSpPr>
          <p:cNvPr id="60" name="Oval 59"/>
          <p:cNvSpPr/>
          <p:nvPr/>
        </p:nvSpPr>
        <p:spPr>
          <a:xfrm>
            <a:off x="5625376" y="2772043"/>
            <a:ext cx="952748" cy="952500"/>
          </a:xfrm>
          <a:prstGeom prst="ellipse">
            <a:avLst/>
          </a:prstGeom>
          <a:solidFill>
            <a:srgbClr val="F5F5F5"/>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grpSp>
        <p:nvGrpSpPr>
          <p:cNvPr id="73" name="Group 72"/>
          <p:cNvGrpSpPr/>
          <p:nvPr/>
        </p:nvGrpSpPr>
        <p:grpSpPr>
          <a:xfrm>
            <a:off x="807493" y="1146394"/>
            <a:ext cx="4792007" cy="4354784"/>
            <a:chOff x="30040" y="1184262"/>
            <a:chExt cx="4071816" cy="3751681"/>
          </a:xfrm>
        </p:grpSpPr>
        <p:sp>
          <p:nvSpPr>
            <p:cNvPr id="74" name="TextBox 73"/>
            <p:cNvSpPr txBox="1"/>
            <p:nvPr/>
          </p:nvSpPr>
          <p:spPr>
            <a:xfrm>
              <a:off x="544414" y="4379124"/>
              <a:ext cx="3115952" cy="556819"/>
            </a:xfrm>
            <a:prstGeom prst="rect">
              <a:avLst/>
            </a:prstGeom>
            <a:noFill/>
          </p:spPr>
          <p:txBody>
            <a:bodyPr wrap="square" rtlCol="0">
              <a:spAutoFit/>
            </a:bodyPr>
            <a:lstStyle/>
            <a:p>
              <a:pPr defTabSz="914377"/>
              <a:r>
                <a:rPr lang="en-US" b="1" dirty="0" smtClean="0">
                  <a:solidFill>
                    <a:prstClr val="black"/>
                  </a:solidFill>
                  <a:cs typeface="Arial" panose="020B0604020202020204" pitchFamily="34" charset="0"/>
                </a:rPr>
                <a:t>Tenured Partnership</a:t>
              </a:r>
              <a:endParaRPr lang="en-US" b="1" dirty="0">
                <a:solidFill>
                  <a:prstClr val="black"/>
                </a:solidFill>
                <a:cs typeface="Arial" panose="020B0604020202020204" pitchFamily="34" charset="0"/>
              </a:endParaRPr>
            </a:p>
            <a:p>
              <a:pPr defTabSz="914377"/>
              <a:endParaRPr lang="en-US" b="1" dirty="0">
                <a:solidFill>
                  <a:prstClr val="black"/>
                </a:solidFill>
                <a:cs typeface="Arial" panose="020B0604020202020204" pitchFamily="34" charset="0"/>
              </a:endParaRPr>
            </a:p>
          </p:txBody>
        </p:sp>
        <p:sp>
          <p:nvSpPr>
            <p:cNvPr id="75" name="Oval 74"/>
            <p:cNvSpPr/>
            <p:nvPr/>
          </p:nvSpPr>
          <p:spPr>
            <a:xfrm>
              <a:off x="4005051" y="1668333"/>
              <a:ext cx="96805" cy="96805"/>
            </a:xfrm>
            <a:prstGeom prst="ellipse">
              <a:avLst/>
            </a:prstGeom>
            <a:gradFill>
              <a:gsLst>
                <a:gs pos="94000">
                  <a:srgbClr val="4EB461"/>
                </a:gs>
                <a:gs pos="32000">
                  <a:srgbClr val="7DED8B"/>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76" name="TextBox 13"/>
            <p:cNvSpPr txBox="1">
              <a:spLocks noChangeArrowheads="1"/>
            </p:cNvSpPr>
            <p:nvPr/>
          </p:nvSpPr>
          <p:spPr bwMode="auto">
            <a:xfrm>
              <a:off x="334191" y="1450023"/>
              <a:ext cx="3249700" cy="1193184"/>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Our global presence</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Coverage- Presence in all 3 time zones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Attract talent from all geographies</a:t>
              </a:r>
            </a:p>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Resource </a:t>
              </a:r>
              <a:r>
                <a:rPr lang="en-US" sz="1400" dirty="0" smtClean="0">
                  <a:solidFill>
                    <a:prstClr val="black"/>
                  </a:solidFill>
                  <a:cs typeface="Arial" panose="020B0604020202020204" pitchFamily="34" charset="0"/>
                </a:rPr>
                <a:t>Model - Right Talent – Right Location – Right job </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Closer to Pfizer</a:t>
              </a:r>
              <a:endParaRPr lang="en-US" sz="1400" dirty="0">
                <a:solidFill>
                  <a:prstClr val="black"/>
                </a:solidFill>
                <a:cs typeface="Arial" panose="020B0604020202020204" pitchFamily="34" charset="0"/>
              </a:endParaRPr>
            </a:p>
          </p:txBody>
        </p:sp>
        <p:sp>
          <p:nvSpPr>
            <p:cNvPr id="77" name="Oval 76"/>
            <p:cNvSpPr/>
            <p:nvPr/>
          </p:nvSpPr>
          <p:spPr>
            <a:xfrm>
              <a:off x="30040" y="1184262"/>
              <a:ext cx="390224" cy="390224"/>
            </a:xfrm>
            <a:prstGeom prst="ellipse">
              <a:avLst/>
            </a:prstGeom>
            <a:noFill/>
            <a:ln w="38100">
              <a:solidFill>
                <a:srgbClr val="52B9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78" name="Straight Connector 77"/>
            <p:cNvCxnSpPr/>
            <p:nvPr/>
          </p:nvCxnSpPr>
          <p:spPr>
            <a:xfrm>
              <a:off x="420264" y="1393442"/>
              <a:ext cx="3291840" cy="0"/>
            </a:xfrm>
            <a:prstGeom prst="line">
              <a:avLst/>
            </a:prstGeom>
            <a:ln w="28575">
              <a:solidFill>
                <a:srgbClr val="52B96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689252" y="1395632"/>
              <a:ext cx="320040" cy="281940"/>
            </a:xfrm>
            <a:prstGeom prst="line">
              <a:avLst/>
            </a:prstGeom>
            <a:ln w="28575">
              <a:solidFill>
                <a:srgbClr val="52B964"/>
              </a:solidFill>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103518" y="1257740"/>
              <a:ext cx="243270" cy="243268"/>
            </a:xfrm>
            <a:prstGeom prst="rect">
              <a:avLst/>
            </a:prstGeom>
          </p:spPr>
        </p:pic>
      </p:grpSp>
      <p:sp>
        <p:nvSpPr>
          <p:cNvPr id="82" name="Oval 81"/>
          <p:cNvSpPr/>
          <p:nvPr/>
        </p:nvSpPr>
        <p:spPr>
          <a:xfrm>
            <a:off x="4481373" y="3452826"/>
            <a:ext cx="118957" cy="103764"/>
          </a:xfrm>
          <a:prstGeom prst="ellipse">
            <a:avLst/>
          </a:prstGeom>
          <a:gradFill>
            <a:gsLst>
              <a:gs pos="94000">
                <a:srgbClr val="40648F"/>
              </a:gs>
              <a:gs pos="32000">
                <a:srgbClr val="7BA9D3"/>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83" name="Oval 82"/>
          <p:cNvSpPr/>
          <p:nvPr/>
        </p:nvSpPr>
        <p:spPr>
          <a:xfrm>
            <a:off x="691321" y="3297924"/>
            <a:ext cx="479518" cy="418276"/>
          </a:xfrm>
          <a:prstGeom prst="ellipse">
            <a:avLst/>
          </a:prstGeom>
          <a:noFill/>
          <a:ln w="38100">
            <a:solidFill>
              <a:srgbClr val="4A6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srgbClr val="4A6F9A"/>
              </a:solidFill>
              <a:cs typeface="Arial" panose="020B0604020202020204" pitchFamily="34" charset="0"/>
            </a:endParaRPr>
          </a:p>
        </p:txBody>
      </p:sp>
      <p:cxnSp>
        <p:nvCxnSpPr>
          <p:cNvPr id="84" name="Straight Connector 83"/>
          <p:cNvCxnSpPr>
            <a:stCxn id="83" idx="6"/>
          </p:cNvCxnSpPr>
          <p:nvPr/>
        </p:nvCxnSpPr>
        <p:spPr>
          <a:xfrm flipV="1">
            <a:off x="1170838" y="3504708"/>
            <a:ext cx="3370922" cy="2352"/>
          </a:xfrm>
          <a:prstGeom prst="line">
            <a:avLst/>
          </a:prstGeom>
          <a:ln w="28575">
            <a:solidFill>
              <a:srgbClr val="4A6F9A"/>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74810" y="998622"/>
            <a:ext cx="3135669" cy="369332"/>
          </a:xfrm>
          <a:prstGeom prst="rect">
            <a:avLst/>
          </a:prstGeom>
          <a:noFill/>
        </p:spPr>
        <p:txBody>
          <a:bodyPr wrap="square" rtlCol="0">
            <a:spAutoFit/>
          </a:bodyPr>
          <a:lstStyle/>
          <a:p>
            <a:pPr algn="ctr" defTabSz="914377"/>
            <a:r>
              <a:rPr lang="en-US" b="1" dirty="0" smtClean="0">
                <a:solidFill>
                  <a:prstClr val="black"/>
                </a:solidFill>
                <a:cs typeface="Arial" panose="020B0604020202020204" pitchFamily="34" charset="0"/>
              </a:rPr>
              <a:t>Location Strategy</a:t>
            </a:r>
            <a:endParaRPr lang="en-US" sz="2000" b="1" dirty="0">
              <a:solidFill>
                <a:prstClr val="black"/>
              </a:solidFill>
              <a:cs typeface="Arial" panose="020B0604020202020204" pitchFamily="34" charset="0"/>
            </a:endParaRPr>
          </a:p>
        </p:txBody>
      </p:sp>
      <p:sp>
        <p:nvSpPr>
          <p:cNvPr id="86" name="TextBox 13"/>
          <p:cNvSpPr txBox="1">
            <a:spLocks noChangeArrowheads="1"/>
          </p:cNvSpPr>
          <p:nvPr/>
        </p:nvSpPr>
        <p:spPr bwMode="auto">
          <a:xfrm>
            <a:off x="1179320" y="3555899"/>
            <a:ext cx="3974338" cy="1169551"/>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Quick Transition and ramp-up</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Limited oversight needs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Expert Seed team</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Knowledge of Pfizer’s SDLC and tools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CDISC trained and certified talent pool</a:t>
            </a:r>
          </a:p>
        </p:txBody>
      </p:sp>
      <p:pic>
        <p:nvPicPr>
          <p:cNvPr id="87" name="Picture 16" descr="1324883781_23.png"/>
          <p:cNvPicPr>
            <a:picLocks noChangeAspect="1"/>
          </p:cNvPicPr>
          <p:nvPr/>
        </p:nvPicPr>
        <p:blipFill>
          <a:blip r:embed="rId5">
            <a:grayscl/>
          </a:blip>
          <a:srcRect/>
          <a:stretch>
            <a:fillRect/>
          </a:stretch>
        </p:blipFill>
        <p:spPr bwMode="auto">
          <a:xfrm>
            <a:off x="11144662" y="1087803"/>
            <a:ext cx="325148" cy="283621"/>
          </a:xfrm>
          <a:prstGeom prst="rect">
            <a:avLst/>
          </a:prstGeom>
          <a:noFill/>
          <a:ln w="9525">
            <a:noFill/>
            <a:miter lim="800000"/>
            <a:headEnd/>
            <a:tailEnd/>
          </a:ln>
        </p:spPr>
      </p:pic>
      <p:grpSp>
        <p:nvGrpSpPr>
          <p:cNvPr id="88" name="Group 87"/>
          <p:cNvGrpSpPr/>
          <p:nvPr/>
        </p:nvGrpSpPr>
        <p:grpSpPr>
          <a:xfrm>
            <a:off x="627180" y="3102940"/>
            <a:ext cx="4915512" cy="3282657"/>
            <a:chOff x="15972" y="3200555"/>
            <a:chExt cx="4096604" cy="3019580"/>
          </a:xfrm>
        </p:grpSpPr>
        <p:sp>
          <p:nvSpPr>
            <p:cNvPr id="89" name="Oval 88"/>
            <p:cNvSpPr/>
            <p:nvPr/>
          </p:nvSpPr>
          <p:spPr>
            <a:xfrm>
              <a:off x="3997232" y="4675573"/>
              <a:ext cx="96805" cy="96805"/>
            </a:xfrm>
            <a:prstGeom prst="ellipse">
              <a:avLst/>
            </a:prstGeom>
            <a:gradFill>
              <a:gsLst>
                <a:gs pos="100000">
                  <a:srgbClr val="343839"/>
                </a:gs>
                <a:gs pos="24000">
                  <a:srgbClr val="758181"/>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90" name="Oval 89"/>
            <p:cNvSpPr/>
            <p:nvPr/>
          </p:nvSpPr>
          <p:spPr>
            <a:xfrm>
              <a:off x="15972" y="4954456"/>
              <a:ext cx="390224" cy="390224"/>
            </a:xfrm>
            <a:prstGeom prst="ellipse">
              <a:avLst/>
            </a:prstGeom>
            <a:noFill/>
            <a:ln w="38100">
              <a:solidFill>
                <a:srgbClr val="48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91" name="Straight Connector 90"/>
            <p:cNvCxnSpPr/>
            <p:nvPr/>
          </p:nvCxnSpPr>
          <p:spPr>
            <a:xfrm>
              <a:off x="420264" y="5149568"/>
              <a:ext cx="3291840" cy="0"/>
            </a:xfrm>
            <a:prstGeom prst="line">
              <a:avLst/>
            </a:prstGeom>
            <a:ln w="28575">
              <a:solidFill>
                <a:srgbClr val="484E4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705225" y="4749801"/>
              <a:ext cx="327025" cy="403224"/>
            </a:xfrm>
            <a:prstGeom prst="line">
              <a:avLst/>
            </a:prstGeom>
            <a:ln w="28575">
              <a:solidFill>
                <a:srgbClr val="484E4F"/>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25356" y="3200555"/>
              <a:ext cx="1850464" cy="339733"/>
            </a:xfrm>
            <a:prstGeom prst="rect">
              <a:avLst/>
            </a:prstGeom>
            <a:noFill/>
          </p:spPr>
          <p:txBody>
            <a:bodyPr wrap="square" rtlCol="0">
              <a:spAutoFit/>
            </a:bodyPr>
            <a:lstStyle/>
            <a:p>
              <a:pPr algn="r" defTabSz="914377"/>
              <a:r>
                <a:rPr lang="en-US" b="1" dirty="0" smtClean="0">
                  <a:solidFill>
                    <a:prstClr val="black"/>
                  </a:solidFill>
                  <a:cs typeface="Arial" panose="020B0604020202020204" pitchFamily="34" charset="0"/>
                </a:rPr>
                <a:t>Ability to ramp up </a:t>
              </a:r>
              <a:endParaRPr lang="en-US" b="1" dirty="0">
                <a:solidFill>
                  <a:prstClr val="black"/>
                </a:solidFill>
                <a:cs typeface="Arial" panose="020B0604020202020204" pitchFamily="34" charset="0"/>
              </a:endParaRPr>
            </a:p>
          </p:txBody>
        </p:sp>
        <p:sp>
          <p:nvSpPr>
            <p:cNvPr id="94" name="TextBox 13"/>
            <p:cNvSpPr txBox="1">
              <a:spLocks noChangeArrowheads="1"/>
            </p:cNvSpPr>
            <p:nvPr/>
          </p:nvSpPr>
          <p:spPr bwMode="auto">
            <a:xfrm>
              <a:off x="495454" y="5144314"/>
              <a:ext cx="3617122" cy="1075821"/>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12+ years of strategic partnership, delivering from 8 countries, projects executed for 45 countries, 5 offshore delivery centers</a:t>
              </a:r>
            </a:p>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850+ associates engaged to Pfizer, of which ~80 are providing clinical SAS programming </a:t>
              </a:r>
              <a:r>
                <a:rPr lang="en-US" sz="1400" dirty="0" smtClean="0">
                  <a:solidFill>
                    <a:prstClr val="black"/>
                  </a:solidFill>
                  <a:cs typeface="Arial" panose="020B0604020202020204" pitchFamily="34" charset="0"/>
                </a:rPr>
                <a:t>services</a:t>
              </a:r>
              <a:endParaRPr lang="en-US" sz="1400" dirty="0">
                <a:solidFill>
                  <a:prstClr val="black"/>
                </a:solidFill>
                <a:cs typeface="Arial" panose="020B0604020202020204" pitchFamily="34" charset="0"/>
              </a:endParaRPr>
            </a:p>
          </p:txBody>
        </p:sp>
      </p:grpSp>
      <p:sp>
        <p:nvSpPr>
          <p:cNvPr id="98" name="Oval 97"/>
          <p:cNvSpPr/>
          <p:nvPr/>
        </p:nvSpPr>
        <p:spPr>
          <a:xfrm>
            <a:off x="7647745" y="3218123"/>
            <a:ext cx="112223" cy="105663"/>
          </a:xfrm>
          <a:prstGeom prst="ellipse">
            <a:avLst/>
          </a:prstGeom>
          <a:gradFill flip="none" rotWithShape="1">
            <a:gsLst>
              <a:gs pos="94000">
                <a:srgbClr val="884E9D"/>
              </a:gs>
              <a:gs pos="32000">
                <a:srgbClr val="CB8BDD"/>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white"/>
              </a:solidFill>
              <a:cs typeface="Arial" panose="020B0604020202020204" pitchFamily="34" charset="0"/>
            </a:endParaRPr>
          </a:p>
        </p:txBody>
      </p:sp>
      <p:sp>
        <p:nvSpPr>
          <p:cNvPr id="99" name="Oval 98"/>
          <p:cNvSpPr/>
          <p:nvPr/>
        </p:nvSpPr>
        <p:spPr>
          <a:xfrm>
            <a:off x="11153296" y="3022581"/>
            <a:ext cx="452373" cy="425932"/>
          </a:xfrm>
          <a:prstGeom prst="ellipse">
            <a:avLst/>
          </a:prstGeom>
          <a:noFill/>
          <a:ln w="38100">
            <a:solidFill>
              <a:srgbClr val="9056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srgbClr val="9056A5"/>
              </a:solidFill>
              <a:cs typeface="Arial" panose="020B0604020202020204" pitchFamily="34" charset="0"/>
            </a:endParaRPr>
          </a:p>
        </p:txBody>
      </p:sp>
      <p:cxnSp>
        <p:nvCxnSpPr>
          <p:cNvPr id="100" name="Straight Connector 99"/>
          <p:cNvCxnSpPr/>
          <p:nvPr/>
        </p:nvCxnSpPr>
        <p:spPr>
          <a:xfrm>
            <a:off x="7678510" y="3274011"/>
            <a:ext cx="3498104" cy="0"/>
          </a:xfrm>
          <a:prstGeom prst="line">
            <a:avLst/>
          </a:prstGeom>
          <a:ln w="28575">
            <a:solidFill>
              <a:srgbClr val="9056A5"/>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749007" y="2889647"/>
            <a:ext cx="3267052" cy="369332"/>
          </a:xfrm>
          <a:prstGeom prst="rect">
            <a:avLst/>
          </a:prstGeom>
          <a:noFill/>
        </p:spPr>
        <p:txBody>
          <a:bodyPr wrap="square" rtlCol="0">
            <a:spAutoFit/>
          </a:bodyPr>
          <a:lstStyle/>
          <a:p>
            <a:pPr algn="ctr" defTabSz="914377"/>
            <a:r>
              <a:rPr lang="en-US" b="1" dirty="0" smtClean="0">
                <a:solidFill>
                  <a:srgbClr val="653C74"/>
                </a:solidFill>
                <a:cs typeface="Arial" panose="020B0604020202020204" pitchFamily="34" charset="0"/>
              </a:rPr>
              <a:t>Operational Rigor</a:t>
            </a:r>
            <a:endParaRPr lang="en-US" b="1" dirty="0">
              <a:solidFill>
                <a:srgbClr val="653C74"/>
              </a:solidFill>
              <a:cs typeface="Arial" panose="020B0604020202020204" pitchFamily="34" charset="0"/>
            </a:endParaRPr>
          </a:p>
        </p:txBody>
      </p:sp>
      <p:sp>
        <p:nvSpPr>
          <p:cNvPr id="102" name="TextBox 13"/>
          <p:cNvSpPr txBox="1">
            <a:spLocks noChangeArrowheads="1"/>
          </p:cNvSpPr>
          <p:nvPr/>
        </p:nvSpPr>
        <p:spPr bwMode="auto">
          <a:xfrm>
            <a:off x="7796479" y="3347359"/>
            <a:ext cx="3809190" cy="1169551"/>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Two layered SME Model</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Activity based offshoring – up to 100%</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Cross functional trainings </a:t>
            </a:r>
          </a:p>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5% Investment in </a:t>
            </a:r>
            <a:r>
              <a:rPr lang="en-US" sz="1400" dirty="0" smtClean="0">
                <a:solidFill>
                  <a:prstClr val="black"/>
                </a:solidFill>
                <a:cs typeface="Arial" panose="020B0604020202020204" pitchFamily="34" charset="0"/>
              </a:rPr>
              <a:t>automations</a:t>
            </a:r>
          </a:p>
          <a:p>
            <a:pPr marL="171450" indent="-171450" defTabSz="914377">
              <a:buFont typeface="Arial" panose="020B0604020202020204" pitchFamily="34" charset="0"/>
              <a:buChar char="•"/>
            </a:pPr>
            <a:endParaRPr lang="en-US" sz="1400" dirty="0" smtClean="0">
              <a:solidFill>
                <a:prstClr val="black"/>
              </a:solidFill>
              <a:cs typeface="Arial" panose="020B0604020202020204" pitchFamily="34" charset="0"/>
            </a:endParaRPr>
          </a:p>
        </p:txBody>
      </p:sp>
      <p:pic>
        <p:nvPicPr>
          <p:cNvPr id="103" name="Picture 14" descr="1324878981_Gnome-Preferences-Other-64.png"/>
          <p:cNvPicPr>
            <a:picLocks noChangeAspect="1"/>
          </p:cNvPicPr>
          <p:nvPr/>
        </p:nvPicPr>
        <p:blipFill>
          <a:blip r:embed="rId4">
            <a:grayscl/>
          </a:blip>
          <a:srcRect/>
          <a:stretch>
            <a:fillRect/>
          </a:stretch>
        </p:blipFill>
        <p:spPr bwMode="auto">
          <a:xfrm>
            <a:off x="11241698" y="3107916"/>
            <a:ext cx="275570" cy="259463"/>
          </a:xfrm>
          <a:prstGeom prst="rect">
            <a:avLst/>
          </a:prstGeom>
          <a:noFill/>
          <a:ln w="9525">
            <a:noFill/>
            <a:miter lim="800000"/>
            <a:headEnd/>
            <a:tailEnd/>
          </a:ln>
        </p:spPr>
      </p:pic>
      <p:grpSp>
        <p:nvGrpSpPr>
          <p:cNvPr id="118" name="Group 117"/>
          <p:cNvGrpSpPr/>
          <p:nvPr/>
        </p:nvGrpSpPr>
        <p:grpSpPr>
          <a:xfrm>
            <a:off x="6654586" y="998622"/>
            <a:ext cx="5394738" cy="4151576"/>
            <a:chOff x="5227882" y="1090106"/>
            <a:chExt cx="3753786" cy="3610269"/>
          </a:xfrm>
        </p:grpSpPr>
        <p:cxnSp>
          <p:nvCxnSpPr>
            <p:cNvPr id="119" name="Straight Connector 118"/>
            <p:cNvCxnSpPr/>
            <p:nvPr/>
          </p:nvCxnSpPr>
          <p:spPr>
            <a:xfrm flipV="1">
              <a:off x="5276850" y="1407510"/>
              <a:ext cx="353437" cy="333184"/>
            </a:xfrm>
            <a:prstGeom prst="line">
              <a:avLst/>
            </a:prstGeom>
            <a:ln w="28575">
              <a:solidFill>
                <a:srgbClr val="E3B563"/>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5227882" y="1687739"/>
              <a:ext cx="96805" cy="96805"/>
            </a:xfrm>
            <a:prstGeom prst="ellipse">
              <a:avLst/>
            </a:prstGeom>
            <a:gradFill flip="none" rotWithShape="1">
              <a:gsLst>
                <a:gs pos="86000">
                  <a:srgbClr val="E1A757"/>
                </a:gs>
                <a:gs pos="32000">
                  <a:srgbClr val="EFD379"/>
                </a:gs>
              </a:gsLst>
              <a:lin ang="81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121" name="Oval 120"/>
            <p:cNvSpPr/>
            <p:nvPr/>
          </p:nvSpPr>
          <p:spPr>
            <a:xfrm>
              <a:off x="8253951" y="1090106"/>
              <a:ext cx="390224" cy="390224"/>
            </a:xfrm>
            <a:prstGeom prst="ellipse">
              <a:avLst/>
            </a:prstGeom>
            <a:noFill/>
            <a:ln w="38100">
              <a:solidFill>
                <a:srgbClr val="E3B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122" name="Straight Connector 121"/>
            <p:cNvCxnSpPr/>
            <p:nvPr/>
          </p:nvCxnSpPr>
          <p:spPr>
            <a:xfrm>
              <a:off x="5624513" y="1407510"/>
              <a:ext cx="2629438" cy="0"/>
            </a:xfrm>
            <a:prstGeom prst="line">
              <a:avLst/>
            </a:prstGeom>
            <a:ln w="28575">
              <a:solidFill>
                <a:srgbClr val="E3B563"/>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477459" y="4379199"/>
              <a:ext cx="2863291" cy="321176"/>
            </a:xfrm>
            <a:prstGeom prst="rect">
              <a:avLst/>
            </a:prstGeom>
            <a:noFill/>
          </p:spPr>
          <p:txBody>
            <a:bodyPr wrap="square" rtlCol="0">
              <a:spAutoFit/>
            </a:bodyPr>
            <a:lstStyle/>
            <a:p>
              <a:pPr algn="ctr" defTabSz="914377"/>
              <a:r>
                <a:rPr lang="en-US" b="1" dirty="0" smtClean="0">
                  <a:solidFill>
                    <a:prstClr val="black"/>
                  </a:solidFill>
                  <a:cs typeface="Arial" panose="020B0604020202020204" pitchFamily="34" charset="0"/>
                </a:rPr>
                <a:t>Innovation Capability</a:t>
              </a:r>
              <a:endParaRPr lang="en-US" b="1" dirty="0">
                <a:solidFill>
                  <a:prstClr val="black"/>
                </a:solidFill>
                <a:cs typeface="Arial" panose="020B0604020202020204" pitchFamily="34" charset="0"/>
              </a:endParaRPr>
            </a:p>
          </p:txBody>
        </p:sp>
        <p:sp>
          <p:nvSpPr>
            <p:cNvPr id="124" name="TextBox 13"/>
            <p:cNvSpPr txBox="1">
              <a:spLocks noChangeArrowheads="1"/>
            </p:cNvSpPr>
            <p:nvPr/>
          </p:nvSpPr>
          <p:spPr bwMode="auto">
            <a:xfrm>
              <a:off x="5937521" y="1490111"/>
              <a:ext cx="3044147" cy="1017058"/>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Capability to deliver </a:t>
              </a:r>
              <a:r>
                <a:rPr lang="en-US" sz="1400" b="1" dirty="0" smtClean="0">
                  <a:solidFill>
                    <a:prstClr val="black"/>
                  </a:solidFill>
                  <a:cs typeface="Arial" panose="020B0604020202020204" pitchFamily="34" charset="0"/>
                </a:rPr>
                <a:t>end-to-end activities in-scope</a:t>
              </a:r>
            </a:p>
            <a:p>
              <a:pPr marL="171450" indent="-171450" defTabSz="914377">
                <a:buFont typeface="Arial" panose="020B0604020202020204" pitchFamily="34" charset="0"/>
                <a:buChar char="•"/>
              </a:pPr>
              <a:r>
                <a:rPr lang="en-US" sz="1400" dirty="0" smtClean="0">
                  <a:solidFill>
                    <a:prstClr val="black"/>
                  </a:solidFill>
                </a:rPr>
                <a:t>Custom </a:t>
              </a:r>
              <a:r>
                <a:rPr lang="en-US" sz="1400" b="1" dirty="0" smtClean="0">
                  <a:solidFill>
                    <a:prstClr val="black"/>
                  </a:solidFill>
                </a:rPr>
                <a:t>academy model – in</a:t>
              </a:r>
              <a:r>
                <a:rPr lang="en-US" sz="1400" dirty="0" smtClean="0">
                  <a:solidFill>
                    <a:prstClr val="black"/>
                  </a:solidFill>
                </a:rPr>
                <a:t> Collaboration with academia, Pfizer and TCS</a:t>
              </a:r>
            </a:p>
            <a:p>
              <a:pPr marL="171450" indent="-171450" defTabSz="914377">
                <a:buFont typeface="Arial" panose="020B0604020202020204" pitchFamily="34" charset="0"/>
                <a:buChar char="•"/>
              </a:pPr>
              <a:r>
                <a:rPr lang="en-US" sz="1400" dirty="0" smtClean="0">
                  <a:solidFill>
                    <a:prstClr val="black"/>
                  </a:solidFill>
                </a:rPr>
                <a:t>Our ability to </a:t>
              </a:r>
              <a:r>
                <a:rPr lang="en-US" sz="1400" b="1" dirty="0" smtClean="0">
                  <a:solidFill>
                    <a:prstClr val="black"/>
                  </a:solidFill>
                </a:rPr>
                <a:t>manage volume </a:t>
              </a:r>
              <a:r>
                <a:rPr lang="en-US" sz="1400" dirty="0" smtClean="0">
                  <a:solidFill>
                    <a:prstClr val="black"/>
                  </a:solidFill>
                </a:rPr>
                <a:t>and demand variations</a:t>
              </a:r>
            </a:p>
            <a:p>
              <a:pPr marL="171450" indent="-171450" defTabSz="914377">
                <a:buFont typeface="Arial" panose="020B0604020202020204" pitchFamily="34" charset="0"/>
                <a:buChar char="•"/>
              </a:pPr>
              <a:r>
                <a:rPr lang="en-US" sz="1400" dirty="0">
                  <a:solidFill>
                    <a:prstClr val="black"/>
                  </a:solidFill>
                </a:rPr>
                <a:t>Our investment in maintaining a </a:t>
              </a:r>
              <a:r>
                <a:rPr lang="en-US" sz="1400" b="1" dirty="0">
                  <a:solidFill>
                    <a:prstClr val="black"/>
                  </a:solidFill>
                </a:rPr>
                <a:t>trained resource </a:t>
              </a:r>
              <a:r>
                <a:rPr lang="en-US" sz="1400" b="1" dirty="0" smtClean="0">
                  <a:solidFill>
                    <a:prstClr val="black"/>
                  </a:solidFill>
                </a:rPr>
                <a:t>pool</a:t>
              </a:r>
              <a:endParaRPr lang="en-US" sz="1400" b="1" dirty="0">
                <a:solidFill>
                  <a:prstClr val="black"/>
                </a:solidFill>
              </a:endParaRPr>
            </a:p>
          </p:txBody>
        </p:sp>
      </p:grpSp>
      <p:grpSp>
        <p:nvGrpSpPr>
          <p:cNvPr id="195" name="Group 194"/>
          <p:cNvGrpSpPr/>
          <p:nvPr/>
        </p:nvGrpSpPr>
        <p:grpSpPr>
          <a:xfrm>
            <a:off x="6642681" y="935026"/>
            <a:ext cx="4962984" cy="5433942"/>
            <a:chOff x="6667076" y="1613734"/>
            <a:chExt cx="4416204" cy="4911686"/>
          </a:xfrm>
        </p:grpSpPr>
        <p:grpSp>
          <p:nvGrpSpPr>
            <p:cNvPr id="104" name="Group 103"/>
            <p:cNvGrpSpPr/>
            <p:nvPr/>
          </p:nvGrpSpPr>
          <p:grpSpPr>
            <a:xfrm>
              <a:off x="6667076" y="1613734"/>
              <a:ext cx="4416204" cy="4911686"/>
              <a:chOff x="6839845" y="99016"/>
              <a:chExt cx="3799421" cy="4911686"/>
            </a:xfrm>
          </p:grpSpPr>
          <p:sp>
            <p:nvSpPr>
              <p:cNvPr id="108" name="TextBox 107"/>
              <p:cNvSpPr txBox="1"/>
              <p:nvPr/>
            </p:nvSpPr>
            <p:spPr>
              <a:xfrm>
                <a:off x="7233006" y="99016"/>
                <a:ext cx="2994557" cy="333835"/>
              </a:xfrm>
              <a:prstGeom prst="rect">
                <a:avLst/>
              </a:prstGeom>
              <a:noFill/>
            </p:spPr>
            <p:txBody>
              <a:bodyPr wrap="square" rtlCol="0">
                <a:spAutoFit/>
              </a:bodyPr>
              <a:lstStyle/>
              <a:p>
                <a:pPr algn="ctr" defTabSz="914377"/>
                <a:r>
                  <a:rPr lang="en-US" b="1" dirty="0" smtClean="0">
                    <a:solidFill>
                      <a:prstClr val="black"/>
                    </a:solidFill>
                    <a:cs typeface="Arial" panose="020B0604020202020204" pitchFamily="34" charset="0"/>
                  </a:rPr>
                  <a:t>Business Value</a:t>
                </a:r>
                <a:endParaRPr lang="en-US" b="1" dirty="0">
                  <a:solidFill>
                    <a:prstClr val="black"/>
                  </a:solidFill>
                  <a:cs typeface="Arial" panose="020B0604020202020204" pitchFamily="34" charset="0"/>
                </a:endParaRPr>
              </a:p>
            </p:txBody>
          </p:sp>
          <p:sp>
            <p:nvSpPr>
              <p:cNvPr id="105" name="Oval 104"/>
              <p:cNvSpPr/>
              <p:nvPr/>
            </p:nvSpPr>
            <p:spPr>
              <a:xfrm>
                <a:off x="6839845" y="3496176"/>
                <a:ext cx="96805" cy="96805"/>
              </a:xfrm>
              <a:prstGeom prst="ellipse">
                <a:avLst/>
              </a:prstGeom>
              <a:gradFill>
                <a:gsLst>
                  <a:gs pos="67000">
                    <a:srgbClr val="E897AA"/>
                  </a:gs>
                  <a:gs pos="32000">
                    <a:srgbClr val="A75E6A"/>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2000">
                  <a:solidFill>
                    <a:prstClr val="black"/>
                  </a:solidFill>
                  <a:cs typeface="Arial" panose="020B0604020202020204" pitchFamily="34" charset="0"/>
                </a:endParaRPr>
              </a:p>
            </p:txBody>
          </p:sp>
          <p:sp>
            <p:nvSpPr>
              <p:cNvPr id="106" name="Oval 105"/>
              <p:cNvSpPr/>
              <p:nvPr/>
            </p:nvSpPr>
            <p:spPr>
              <a:xfrm>
                <a:off x="10227563" y="3671752"/>
                <a:ext cx="390224" cy="390224"/>
              </a:xfrm>
              <a:prstGeom prst="ellipse">
                <a:avLst/>
              </a:prstGeom>
              <a:noFill/>
              <a:ln w="38100">
                <a:solidFill>
                  <a:srgbClr val="A65E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AU" sz="1600" b="1" dirty="0">
                  <a:solidFill>
                    <a:prstClr val="black"/>
                  </a:solidFill>
                  <a:cs typeface="Arial" panose="020B0604020202020204" pitchFamily="34" charset="0"/>
                </a:endParaRPr>
              </a:p>
            </p:txBody>
          </p:sp>
          <p:cxnSp>
            <p:nvCxnSpPr>
              <p:cNvPr id="107" name="Straight Connector 106"/>
              <p:cNvCxnSpPr/>
              <p:nvPr/>
            </p:nvCxnSpPr>
            <p:spPr>
              <a:xfrm flipV="1">
                <a:off x="7091410" y="3909068"/>
                <a:ext cx="3146767" cy="6046"/>
              </a:xfrm>
              <a:prstGeom prst="line">
                <a:avLst/>
              </a:prstGeom>
              <a:ln w="28575">
                <a:solidFill>
                  <a:srgbClr val="A65E6A"/>
                </a:solidFill>
              </a:ln>
            </p:spPr>
            <p:style>
              <a:lnRef idx="1">
                <a:schemeClr val="accent1"/>
              </a:lnRef>
              <a:fillRef idx="0">
                <a:schemeClr val="accent1"/>
              </a:fillRef>
              <a:effectRef idx="0">
                <a:schemeClr val="accent1"/>
              </a:effectRef>
              <a:fontRef idx="minor">
                <a:schemeClr val="tx1"/>
              </a:fontRef>
            </p:style>
          </p:cxnSp>
          <p:sp>
            <p:nvSpPr>
              <p:cNvPr id="109" name="TextBox 13"/>
              <p:cNvSpPr txBox="1">
                <a:spLocks noChangeArrowheads="1"/>
              </p:cNvSpPr>
              <p:nvPr/>
            </p:nvSpPr>
            <p:spPr bwMode="auto">
              <a:xfrm>
                <a:off x="7173498" y="3953556"/>
                <a:ext cx="3465768" cy="1057146"/>
              </a:xfrm>
              <a:prstGeom prst="rect">
                <a:avLst/>
              </a:prstGeom>
              <a:noFill/>
              <a:ln w="9525">
                <a:noFill/>
                <a:miter lim="800000"/>
                <a:headEnd/>
                <a:tailEnd/>
              </a:ln>
            </p:spPr>
            <p:txBody>
              <a:bodyPr wrap="square">
                <a:spAutoFit/>
              </a:bodyPr>
              <a:lstStyle/>
              <a:p>
                <a:pPr marL="171450" indent="-171450" defTabSz="914377">
                  <a:buFont typeface="Arial" panose="020B0604020202020204" pitchFamily="34" charset="0"/>
                  <a:buChar char="•"/>
                </a:pPr>
                <a:r>
                  <a:rPr lang="en-US" sz="1400" dirty="0">
                    <a:solidFill>
                      <a:prstClr val="black"/>
                    </a:solidFill>
                    <a:cs typeface="Arial" panose="020B0604020202020204" pitchFamily="34" charset="0"/>
                  </a:rPr>
                  <a:t>C</a:t>
                </a:r>
                <a:r>
                  <a:rPr lang="en-US" sz="1400" dirty="0" smtClean="0">
                    <a:solidFill>
                      <a:prstClr val="black"/>
                    </a:solidFill>
                    <a:cs typeface="Arial" panose="020B0604020202020204" pitchFamily="34" charset="0"/>
                  </a:rPr>
                  <a:t>ross industry innovation experience</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Leverage deep Analytics capability-  AI, ML, CC, </a:t>
                </a:r>
                <a:r>
                  <a:rPr lang="en-US" sz="1400" dirty="0" err="1" smtClean="0">
                    <a:solidFill>
                      <a:prstClr val="black"/>
                    </a:solidFill>
                    <a:cs typeface="Arial" panose="020B0604020202020204" pitchFamily="34" charset="0"/>
                  </a:rPr>
                  <a:t>NLP,cloud</a:t>
                </a:r>
                <a:endParaRPr lang="en-US" sz="1400" dirty="0" smtClean="0">
                  <a:solidFill>
                    <a:prstClr val="black"/>
                  </a:solidFill>
                  <a:cs typeface="Arial" panose="020B0604020202020204" pitchFamily="34" charset="0"/>
                </a:endParaRP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Expedited BSP Focused RPA and AI based automations – leveraging experience from other Pharma engagements</a:t>
                </a:r>
              </a:p>
              <a:p>
                <a:pPr marL="171450" indent="-171450" defTabSz="914377">
                  <a:buFont typeface="Arial" panose="020B0604020202020204" pitchFamily="34" charset="0"/>
                  <a:buChar char="•"/>
                </a:pPr>
                <a:r>
                  <a:rPr lang="en-US" sz="1400" dirty="0" smtClean="0">
                    <a:solidFill>
                      <a:prstClr val="black"/>
                    </a:solidFill>
                    <a:cs typeface="Arial" panose="020B0604020202020204" pitchFamily="34" charset="0"/>
                  </a:rPr>
                  <a:t>Joint Innovation Council</a:t>
                </a:r>
                <a:endParaRPr lang="en-US" sz="1400" dirty="0">
                  <a:solidFill>
                    <a:prstClr val="black"/>
                  </a:solidFill>
                  <a:cs typeface="Arial" panose="020B0604020202020204" pitchFamily="34" charset="0"/>
                </a:endParaRPr>
              </a:p>
            </p:txBody>
          </p:sp>
          <p:pic>
            <p:nvPicPr>
              <p:cNvPr id="110" name="Picture 109"/>
              <p:cNvPicPr>
                <a:picLocks noChangeAspect="1"/>
              </p:cNvPicPr>
              <p:nvPr/>
            </p:nvPicPr>
            <p:blipFill>
              <a:blip r:embed="rId11" cstate="print">
                <a:grayscl/>
                <a:extLst>
                  <a:ext uri="{28A0092B-C50C-407E-A947-70E740481C1C}">
                    <a14:useLocalDpi xmlns:a14="http://schemas.microsoft.com/office/drawing/2010/main" val="0"/>
                  </a:ext>
                </a:extLst>
              </a:blip>
              <a:stretch>
                <a:fillRect/>
              </a:stretch>
            </p:blipFill>
            <p:spPr>
              <a:xfrm>
                <a:off x="10310089" y="3775221"/>
                <a:ext cx="225173" cy="225173"/>
              </a:xfrm>
              <a:prstGeom prst="rect">
                <a:avLst/>
              </a:prstGeom>
            </p:spPr>
          </p:pic>
        </p:grpSp>
        <p:cxnSp>
          <p:nvCxnSpPr>
            <p:cNvPr id="192" name="Straight Connector 191"/>
            <p:cNvCxnSpPr/>
            <p:nvPr/>
          </p:nvCxnSpPr>
          <p:spPr>
            <a:xfrm flipH="1" flipV="1">
              <a:off x="6737847" y="5085513"/>
              <a:ext cx="228760" cy="336527"/>
            </a:xfrm>
            <a:prstGeom prst="line">
              <a:avLst/>
            </a:prstGeom>
            <a:ln w="28575">
              <a:solidFill>
                <a:srgbClr val="A65E6A"/>
              </a:solidFill>
            </a:ln>
          </p:spPr>
          <p:style>
            <a:lnRef idx="1">
              <a:schemeClr val="accent1"/>
            </a:lnRef>
            <a:fillRef idx="0">
              <a:schemeClr val="accent1"/>
            </a:fillRef>
            <a:effectRef idx="0">
              <a:schemeClr val="accent1"/>
            </a:effectRef>
            <a:fontRef idx="minor">
              <a:schemeClr val="tx1"/>
            </a:fontRef>
          </p:style>
        </p:cxnSp>
      </p:grpSp>
      <p:pic>
        <p:nvPicPr>
          <p:cNvPr id="1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2237" y="2942986"/>
            <a:ext cx="501139" cy="511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110"/>
          <p:cNvPicPr>
            <a:picLocks noChangeAspect="1"/>
          </p:cNvPicPr>
          <p:nvPr/>
        </p:nvPicPr>
        <p:blipFill>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770583" y="3355077"/>
            <a:ext cx="339306" cy="339218"/>
          </a:xfrm>
          <a:prstGeom prst="rect">
            <a:avLst/>
          </a:prstGeom>
        </p:spPr>
      </p:pic>
      <p:pic>
        <p:nvPicPr>
          <p:cNvPr id="112" name="Picture 22" descr="community.png"/>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Lst>
          </a:blip>
          <a:srcRect/>
          <a:stretch>
            <a:fillRect/>
          </a:stretch>
        </p:blipFill>
        <p:spPr bwMode="auto">
          <a:xfrm>
            <a:off x="665352" y="5068559"/>
            <a:ext cx="385975" cy="313914"/>
          </a:xfrm>
          <a:prstGeom prst="rect">
            <a:avLst/>
          </a:prstGeom>
          <a:noFill/>
          <a:ln w="9525">
            <a:noFill/>
            <a:miter lim="800000"/>
            <a:headEnd/>
            <a:tailEnd/>
          </a:ln>
        </p:spPr>
      </p:pic>
      <p:pic>
        <p:nvPicPr>
          <p:cNvPr id="113" name="Picture 1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296400" y="-88899"/>
            <a:ext cx="2933701" cy="876299"/>
          </a:xfrm>
          <a:prstGeom prst="rect">
            <a:avLst/>
          </a:prstGeom>
        </p:spPr>
      </p:pic>
      <p:sp>
        <p:nvSpPr>
          <p:cNvPr id="114" name="Title 1"/>
          <p:cNvSpPr>
            <a:spLocks noGrp="1"/>
          </p:cNvSpPr>
          <p:nvPr>
            <p:ph type="title"/>
          </p:nvPr>
        </p:nvSpPr>
        <p:spPr>
          <a:xfrm>
            <a:off x="0" y="1"/>
            <a:ext cx="12192000" cy="703388"/>
          </a:xfrm>
          <a:noFill/>
        </p:spPr>
        <p:txBody>
          <a:bodyPr>
            <a:normAutofit/>
          </a:bodyPr>
          <a:lstStyle/>
          <a:p>
            <a:r>
              <a:rPr lang="en-US" dirty="0"/>
              <a:t>TCS’ Differentiators</a:t>
            </a:r>
            <a:endParaRPr lang="en-US" sz="2000" dirty="0">
              <a:solidFill>
                <a:srgbClr val="FF0000"/>
              </a:solidFill>
            </a:endParaRPr>
          </a:p>
        </p:txBody>
      </p:sp>
    </p:spTree>
    <p:extLst>
      <p:ext uri="{BB962C8B-B14F-4D97-AF65-F5344CB8AC3E}">
        <p14:creationId xmlns:p14="http://schemas.microsoft.com/office/powerpoint/2010/main" val="2121942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PT Template 2017_16x9">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1_Corp PPT Template 2017_16x9">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6920</TotalTime>
  <Words>8821</Words>
  <Application>Microsoft Office PowerPoint</Application>
  <PresentationFormat>Custom</PresentationFormat>
  <Paragraphs>2163</Paragraphs>
  <Slides>59</Slides>
  <Notes>8</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Corp PPT Template 2017_16x9</vt:lpstr>
      <vt:lpstr>1_Corp PPT Template 2017_16x9</vt:lpstr>
      <vt:lpstr>TCS’ Presentation for Pfizer</vt:lpstr>
      <vt:lpstr>TCS Team With You Today</vt:lpstr>
      <vt:lpstr>Agenda</vt:lpstr>
      <vt:lpstr>PowerPoint Presentation</vt:lpstr>
      <vt:lpstr>RFP Scope</vt:lpstr>
      <vt:lpstr>Solution Approach and Details</vt:lpstr>
      <vt:lpstr>TCS Proposed Solution</vt:lpstr>
      <vt:lpstr>Global Delivery Location and Plan – Managing Ramp-Up</vt:lpstr>
      <vt:lpstr>TCS’ Differentiators</vt:lpstr>
      <vt:lpstr>PowerPoint Presentation</vt:lpstr>
      <vt:lpstr>Leadership Involvement – Quality &amp; Timeline</vt:lpstr>
      <vt:lpstr>Consultancy as a Subject Matter Expert - Framework</vt:lpstr>
      <vt:lpstr>TCS – Team Level Consultancy Examples</vt:lpstr>
      <vt:lpstr>PowerPoint Presentation</vt:lpstr>
      <vt:lpstr>Scenario 1 – Phase III Oncology Study Resource Forecast</vt:lpstr>
      <vt:lpstr>Scenario 1 – Phase III Oncology Study Resource Forecast</vt:lpstr>
      <vt:lpstr>Scenario 2 – Submission Scenario – FTE Estimation </vt:lpstr>
      <vt:lpstr>Scenario 2 – Submission Scenario – FTE Estimation</vt:lpstr>
      <vt:lpstr>Efficiencies – Case Study 1 – Neuroscience Program Management</vt:lpstr>
      <vt:lpstr>Efficiencies – Case Study 2 – Clinical Pharmacology E2E Model</vt:lpstr>
      <vt:lpstr>Efficiencies – Case Study 3 – Center of Excellence (CoE) Model</vt:lpstr>
      <vt:lpstr>Efficiencies – Case Study 3 – Center of Excellence (CoE) Model</vt:lpstr>
      <vt:lpstr>PowerPoint Presentation</vt:lpstr>
      <vt:lpstr>Valued Experience @ Pfizer</vt:lpstr>
      <vt:lpstr>Volume Dashboard – Overall Studies</vt:lpstr>
      <vt:lpstr>Knowledge of Pfizer Systems</vt:lpstr>
      <vt:lpstr>Automations at Pfizer</vt:lpstr>
      <vt:lpstr>PowerPoint Presentation</vt:lpstr>
      <vt:lpstr>Global Delivery Locations – Strategic Considerations</vt:lpstr>
      <vt:lpstr>Global Delivery Locations – Per Month Resource Hiring Plan</vt:lpstr>
      <vt:lpstr>PowerPoint Presentation</vt:lpstr>
      <vt:lpstr>Hiring Plan</vt:lpstr>
      <vt:lpstr>Overall Life Sciences BSP Training Plan</vt:lpstr>
      <vt:lpstr>BSP Training Plan</vt:lpstr>
      <vt:lpstr>Talent Engagement &amp; Retention Management </vt:lpstr>
      <vt:lpstr>Mitigating Attrition – Key Considerations</vt:lpstr>
      <vt:lpstr>PowerPoint Presentation</vt:lpstr>
      <vt:lpstr>TCS Consultancy Framework</vt:lpstr>
      <vt:lpstr>TCS SPA – Automation Landscape</vt:lpstr>
      <vt:lpstr>PowerPoint Presentation</vt:lpstr>
      <vt:lpstr>Innovation/Automation @ Pfizer</vt:lpstr>
      <vt:lpstr>Year On Year Efficiencies - Framework</vt:lpstr>
      <vt:lpstr>PowerPoint Presentation</vt:lpstr>
      <vt:lpstr>TCS Current B&amp;SP Relationship and Services &amp; Models</vt:lpstr>
      <vt:lpstr>FSP Working Model – Alternatives</vt:lpstr>
      <vt:lpstr>PowerPoint Presentation</vt:lpstr>
      <vt:lpstr>TCS, A Partner of Choice for  All Data &amp; Analytics Needs</vt:lpstr>
      <vt:lpstr>Experience &amp; Training: Non-SAS Languages/Tools</vt:lpstr>
      <vt:lpstr>Experience &amp; Training: PK Office &amp; Statistical Monitoring</vt:lpstr>
      <vt:lpstr>Real-world and epidemiology Experience</vt:lpstr>
      <vt:lpstr>TCS’ Differentiators</vt:lpstr>
      <vt:lpstr>PowerPoint Presentation</vt:lpstr>
      <vt:lpstr>PowerPoint Presentation</vt:lpstr>
      <vt:lpstr>Global Delivery Location and Plan – Managing Ramp-Up</vt:lpstr>
      <vt:lpstr>Training new colleagues on Pfizer systems and processes </vt:lpstr>
      <vt:lpstr>Training new colleagues on Pfizer systems and processes </vt:lpstr>
      <vt:lpstr>TCS Automation – Case Studies</vt:lpstr>
      <vt:lpstr>Executive Summary – SDTM Specification and Domain Identification Automation </vt:lpstr>
      <vt:lpstr>TCS Decision Fabric TM Based Solution</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Solution for Pfizer</dc:title>
  <dc:creator>Aditi  Navgire</dc:creator>
  <cp:lastModifiedBy>Tushar  Sakpal</cp:lastModifiedBy>
  <cp:revision>1021</cp:revision>
  <dcterms:created xsi:type="dcterms:W3CDTF">2018-09-28T07:28:57Z</dcterms:created>
  <dcterms:modified xsi:type="dcterms:W3CDTF">2018-11-29T11:34:59Z</dcterms:modified>
</cp:coreProperties>
</file>