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42" r:id="rId2"/>
    <p:sldMasterId id="2147483751" r:id="rId3"/>
  </p:sldMasterIdLst>
  <p:notesMasterIdLst>
    <p:notesMasterId r:id="rId24"/>
  </p:notesMasterIdLst>
  <p:sldIdLst>
    <p:sldId id="256" r:id="rId4"/>
    <p:sldId id="416" r:id="rId5"/>
    <p:sldId id="394" r:id="rId6"/>
    <p:sldId id="419" r:id="rId7"/>
    <p:sldId id="420" r:id="rId8"/>
    <p:sldId id="421" r:id="rId9"/>
    <p:sldId id="422" r:id="rId10"/>
    <p:sldId id="302" r:id="rId11"/>
    <p:sldId id="401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18" r:id="rId20"/>
    <p:sldId id="417" r:id="rId21"/>
    <p:sldId id="408" r:id="rId22"/>
    <p:sldId id="410" r:id="rId23"/>
  </p:sldIdLst>
  <p:sldSz cx="9144000" cy="5715000" type="screen16x1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2" userDrawn="1">
          <p15:clr>
            <a:srgbClr val="A4A3A4"/>
          </p15:clr>
        </p15:guide>
        <p15:guide id="2" orient="horz" pos="131">
          <p15:clr>
            <a:srgbClr val="A4A3A4"/>
          </p15:clr>
        </p15:guide>
        <p15:guide id="3" orient="horz" pos="3173" userDrawn="1">
          <p15:clr>
            <a:srgbClr val="A4A3A4"/>
          </p15:clr>
        </p15:guide>
        <p15:guide id="6" orient="horz" pos="504" userDrawn="1">
          <p15:clr>
            <a:srgbClr val="A4A3A4"/>
          </p15:clr>
        </p15:guide>
        <p15:guide id="8" pos="288" userDrawn="1">
          <p15:clr>
            <a:srgbClr val="A4A3A4"/>
          </p15:clr>
        </p15:guide>
        <p15:guide id="9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78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4A0"/>
    <a:srgbClr val="138F91"/>
    <a:srgbClr val="0048AA"/>
    <a:srgbClr val="006BB6"/>
    <a:srgbClr val="00A8F1"/>
    <a:srgbClr val="EBFFFF"/>
    <a:srgbClr val="DDFEFF"/>
    <a:srgbClr val="0951A3"/>
    <a:srgbClr val="1B4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8750" autoAdjust="0"/>
  </p:normalViewPr>
  <p:slideViewPr>
    <p:cSldViewPr snapToGrid="0" snapToObjects="1">
      <p:cViewPr varScale="1">
        <p:scale>
          <a:sx n="91" d="100"/>
          <a:sy n="91" d="100"/>
        </p:scale>
        <p:origin x="450" y="78"/>
      </p:cViewPr>
      <p:guideLst>
        <p:guide orient="horz" pos="3432"/>
        <p:guide orient="horz" pos="131"/>
        <p:guide orient="horz" pos="3173"/>
        <p:guide orient="horz" pos="504"/>
        <p:guide pos="288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66" d="100"/>
          <a:sy n="66" d="100"/>
        </p:scale>
        <p:origin x="1980" y="96"/>
      </p:cViewPr>
      <p:guideLst>
        <p:guide orient="horz" pos="2278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8475" y="1084263"/>
            <a:ext cx="8253413" cy="515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4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 smtClean="0"/>
              <a:t>PALS Template for TA/Product Training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0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2" y="691473"/>
            <a:ext cx="181356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Title Slide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8920" y="160920"/>
            <a:ext cx="3154681" cy="10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Theme Image area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need to place appropriate image based on the content of the Presentation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5943601" y="622811"/>
            <a:ext cx="548639" cy="659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470" y="6423633"/>
            <a:ext cx="1318261" cy="32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Version 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04660" y="6355511"/>
            <a:ext cx="1318261" cy="32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Release date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V="1">
            <a:off x="7463790" y="5976016"/>
            <a:ext cx="201930" cy="37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</p:cNvCxnSpPr>
          <p:nvPr/>
        </p:nvCxnSpPr>
        <p:spPr>
          <a:xfrm flipV="1">
            <a:off x="4800600" y="5976016"/>
            <a:ext cx="0" cy="447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69668" y="6423633"/>
            <a:ext cx="1318261" cy="32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PALS logo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1828799" y="5976016"/>
            <a:ext cx="0" cy="447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81898" y="293905"/>
            <a:ext cx="1318261" cy="32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TCS logo</a:t>
            </a:r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8241029" y="622200"/>
            <a:ext cx="0" cy="660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882" y="127476"/>
            <a:ext cx="181356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Theme 1-a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3483" y="5097636"/>
            <a:ext cx="2461262" cy="558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Align text to the bottom of the logo bottom line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65761" y="6004883"/>
            <a:ext cx="85343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94113" y="5655738"/>
            <a:ext cx="0" cy="393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71159" y="6246996"/>
            <a:ext cx="1318261" cy="328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Font size 10pt</a:t>
            </a:r>
          </a:p>
        </p:txBody>
      </p:sp>
    </p:spTree>
    <p:extLst>
      <p:ext uri="{BB962C8B-B14F-4D97-AF65-F5344CB8AC3E}">
        <p14:creationId xmlns:p14="http://schemas.microsoft.com/office/powerpoint/2010/main" val="419082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1" y="491133"/>
            <a:ext cx="3749039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Slide- 2 column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25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1" y="491133"/>
            <a:ext cx="3749039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Slide- 2 column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52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1" y="491133"/>
            <a:ext cx="3749039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Slide- 2 column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01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1" y="491133"/>
            <a:ext cx="3749039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Slide- 2 column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91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1" y="491133"/>
            <a:ext cx="3749039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Slide- 2 column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27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1" y="491133"/>
            <a:ext cx="3749039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Slide- 2 column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1" y="491133"/>
            <a:ext cx="3749039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Slide- 2 column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30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1" y="491133"/>
            <a:ext cx="466344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Slide- 2 row / comparison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27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404" y="6354443"/>
            <a:ext cx="1983106" cy="32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Font size 9pt</a:t>
            </a:r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1554957" y="5976017"/>
            <a:ext cx="273844" cy="378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40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</p:spTree>
    <p:extLst>
      <p:ext uri="{BB962C8B-B14F-4D97-AF65-F5344CB8AC3E}">
        <p14:creationId xmlns:p14="http://schemas.microsoft.com/office/powerpoint/2010/main" val="382468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438" y="3521075"/>
            <a:ext cx="7680325" cy="2879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6" name="TextBox 5"/>
          <p:cNvSpPr txBox="1"/>
          <p:nvPr/>
        </p:nvSpPr>
        <p:spPr>
          <a:xfrm>
            <a:off x="563882" y="491133"/>
            <a:ext cx="181356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8920" y="160920"/>
            <a:ext cx="3154681" cy="10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Theme Image area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need to place appropriate image based on the content of the Presentation</a:t>
            </a: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5943601" y="622811"/>
            <a:ext cx="548639" cy="659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88282" y="1482154"/>
            <a:ext cx="3154681" cy="78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Slide title</a:t>
            </a:r>
          </a:p>
          <a:p>
            <a:r>
              <a:rPr lang="en-US" sz="1500" dirty="0">
                <a:solidFill>
                  <a:srgbClr val="FF0000"/>
                </a:solidFill>
              </a:rPr>
              <a:t>This band can be increased in length</a:t>
            </a:r>
          </a:p>
          <a:p>
            <a:r>
              <a:rPr lang="en-US" sz="1500" dirty="0">
                <a:solidFill>
                  <a:srgbClr val="FF0000"/>
                </a:solidFill>
              </a:rPr>
              <a:t>Keeping the arrow shape unchanged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4800600" y="1876108"/>
            <a:ext cx="4876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5348" y="6354443"/>
            <a:ext cx="3474903" cy="55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References</a:t>
            </a:r>
          </a:p>
          <a:p>
            <a:pPr algn="ctr"/>
            <a:r>
              <a:rPr lang="en-US" sz="1500" b="1" dirty="0">
                <a:solidFill>
                  <a:srgbClr val="FF0000"/>
                </a:solidFill>
              </a:rPr>
              <a:t>Will be bottom aligned to PALS logo</a:t>
            </a: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2274482" y="5976017"/>
            <a:ext cx="1078318" cy="378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761" y="6004883"/>
            <a:ext cx="85343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66260" y="3194570"/>
            <a:ext cx="3154681" cy="1247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Slide content</a:t>
            </a:r>
          </a:p>
          <a:p>
            <a:r>
              <a:rPr lang="en-US" sz="1500" dirty="0">
                <a:solidFill>
                  <a:srgbClr val="FF0000"/>
                </a:solidFill>
              </a:rPr>
              <a:t>Currently 12pt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can increase to 14pt based on the volume of the content in slide and in the presentation 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3352800" y="3194570"/>
            <a:ext cx="1013460" cy="623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0017" y="6354443"/>
            <a:ext cx="1002354" cy="55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Font size 7-9pt</a:t>
            </a:r>
          </a:p>
        </p:txBody>
      </p:sp>
    </p:spTree>
    <p:extLst>
      <p:ext uri="{BB962C8B-B14F-4D97-AF65-F5344CB8AC3E}">
        <p14:creationId xmlns:p14="http://schemas.microsoft.com/office/powerpoint/2010/main" val="318954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6" name="TextBox 5"/>
          <p:cNvSpPr txBox="1"/>
          <p:nvPr/>
        </p:nvSpPr>
        <p:spPr>
          <a:xfrm>
            <a:off x="563882" y="491133"/>
            <a:ext cx="181356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8920" y="160920"/>
            <a:ext cx="3154681" cy="10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Theme Image area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need to place appropriate image based on the content of the Presentation</a:t>
            </a: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5943601" y="622811"/>
            <a:ext cx="548639" cy="659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88282" y="1482154"/>
            <a:ext cx="3154681" cy="78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Slide title</a:t>
            </a:r>
          </a:p>
          <a:p>
            <a:r>
              <a:rPr lang="en-US" sz="1500" dirty="0">
                <a:solidFill>
                  <a:srgbClr val="FF0000"/>
                </a:solidFill>
              </a:rPr>
              <a:t>This band can be increased in length</a:t>
            </a:r>
          </a:p>
          <a:p>
            <a:r>
              <a:rPr lang="en-US" sz="1500" dirty="0">
                <a:solidFill>
                  <a:srgbClr val="FF0000"/>
                </a:solidFill>
              </a:rPr>
              <a:t>Keeping the arrow shape unchanged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4800600" y="1876108"/>
            <a:ext cx="4876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5348" y="6354443"/>
            <a:ext cx="3474903" cy="55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References</a:t>
            </a:r>
          </a:p>
          <a:p>
            <a:pPr algn="ctr"/>
            <a:r>
              <a:rPr lang="en-US" sz="1500" b="1" dirty="0">
                <a:solidFill>
                  <a:srgbClr val="FF0000"/>
                </a:solidFill>
              </a:rPr>
              <a:t>Will be bottom aligned to PALS logo</a:t>
            </a: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2274482" y="5976017"/>
            <a:ext cx="1078318" cy="378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761" y="6004883"/>
            <a:ext cx="85343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66260" y="3194570"/>
            <a:ext cx="3154681" cy="1247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Slide content</a:t>
            </a:r>
          </a:p>
          <a:p>
            <a:r>
              <a:rPr lang="en-US" sz="1500" dirty="0">
                <a:solidFill>
                  <a:srgbClr val="FF0000"/>
                </a:solidFill>
              </a:rPr>
              <a:t>Currently 12pt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can increase to 14pt based on the volume of the content in slide and in the presentation 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3352800" y="3194570"/>
            <a:ext cx="1013460" cy="623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0017" y="6354443"/>
            <a:ext cx="1002354" cy="55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Font size 7-9pt</a:t>
            </a:r>
          </a:p>
        </p:txBody>
      </p:sp>
    </p:spTree>
    <p:extLst>
      <p:ext uri="{BB962C8B-B14F-4D97-AF65-F5344CB8AC3E}">
        <p14:creationId xmlns:p14="http://schemas.microsoft.com/office/powerpoint/2010/main" val="172252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6" name="TextBox 5"/>
          <p:cNvSpPr txBox="1"/>
          <p:nvPr/>
        </p:nvSpPr>
        <p:spPr>
          <a:xfrm>
            <a:off x="563882" y="491133"/>
            <a:ext cx="181356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8920" y="160920"/>
            <a:ext cx="3154681" cy="10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Theme Image area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need to place appropriate image based on the content of the Presentation</a:t>
            </a: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5943601" y="622811"/>
            <a:ext cx="548639" cy="659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88282" y="1482154"/>
            <a:ext cx="3154681" cy="78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Slide title</a:t>
            </a:r>
          </a:p>
          <a:p>
            <a:r>
              <a:rPr lang="en-US" sz="1500" dirty="0">
                <a:solidFill>
                  <a:srgbClr val="FF0000"/>
                </a:solidFill>
              </a:rPr>
              <a:t>This band can be increased in length</a:t>
            </a:r>
          </a:p>
          <a:p>
            <a:r>
              <a:rPr lang="en-US" sz="1500" dirty="0">
                <a:solidFill>
                  <a:srgbClr val="FF0000"/>
                </a:solidFill>
              </a:rPr>
              <a:t>Keeping the arrow shape unchanged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4800600" y="1876108"/>
            <a:ext cx="4876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5348" y="6354443"/>
            <a:ext cx="3474903" cy="55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References</a:t>
            </a:r>
          </a:p>
          <a:p>
            <a:pPr algn="ctr"/>
            <a:r>
              <a:rPr lang="en-US" sz="1500" b="1" dirty="0">
                <a:solidFill>
                  <a:srgbClr val="FF0000"/>
                </a:solidFill>
              </a:rPr>
              <a:t>Will be bottom aligned to PALS logo</a:t>
            </a: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2274482" y="5976017"/>
            <a:ext cx="1078318" cy="378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761" y="6004883"/>
            <a:ext cx="85343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66260" y="3194570"/>
            <a:ext cx="3154681" cy="1247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Slide content</a:t>
            </a:r>
          </a:p>
          <a:p>
            <a:r>
              <a:rPr lang="en-US" sz="1500" dirty="0">
                <a:solidFill>
                  <a:srgbClr val="FF0000"/>
                </a:solidFill>
              </a:rPr>
              <a:t>Currently 12pt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can increase to 14pt based on the volume of the content in slide and in the presentation 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3352800" y="3194570"/>
            <a:ext cx="1013460" cy="623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0017" y="6354443"/>
            <a:ext cx="1002354" cy="55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Font size 7-9pt</a:t>
            </a:r>
          </a:p>
        </p:txBody>
      </p:sp>
    </p:spTree>
    <p:extLst>
      <p:ext uri="{BB962C8B-B14F-4D97-AF65-F5344CB8AC3E}">
        <p14:creationId xmlns:p14="http://schemas.microsoft.com/office/powerpoint/2010/main" val="181564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6" name="TextBox 5"/>
          <p:cNvSpPr txBox="1"/>
          <p:nvPr/>
        </p:nvSpPr>
        <p:spPr>
          <a:xfrm>
            <a:off x="563882" y="491133"/>
            <a:ext cx="181356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8920" y="160920"/>
            <a:ext cx="3154681" cy="10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Theme Image area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need to place appropriate image based on the content of the Presentation</a:t>
            </a: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5943601" y="622811"/>
            <a:ext cx="548639" cy="659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88282" y="1482154"/>
            <a:ext cx="3154681" cy="78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Slide title</a:t>
            </a:r>
          </a:p>
          <a:p>
            <a:r>
              <a:rPr lang="en-US" sz="1500" dirty="0">
                <a:solidFill>
                  <a:srgbClr val="FF0000"/>
                </a:solidFill>
              </a:rPr>
              <a:t>This band can be increased in length</a:t>
            </a:r>
          </a:p>
          <a:p>
            <a:r>
              <a:rPr lang="en-US" sz="1500" dirty="0">
                <a:solidFill>
                  <a:srgbClr val="FF0000"/>
                </a:solidFill>
              </a:rPr>
              <a:t>Keeping the arrow shape unchanged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4800600" y="1876108"/>
            <a:ext cx="4876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5348" y="6354443"/>
            <a:ext cx="3474903" cy="55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References</a:t>
            </a:r>
          </a:p>
          <a:p>
            <a:pPr algn="ctr"/>
            <a:r>
              <a:rPr lang="en-US" sz="1500" b="1" dirty="0">
                <a:solidFill>
                  <a:srgbClr val="FF0000"/>
                </a:solidFill>
              </a:rPr>
              <a:t>Will be bottom aligned to PALS logo</a:t>
            </a: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2274482" y="5976017"/>
            <a:ext cx="1078318" cy="378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761" y="6004883"/>
            <a:ext cx="85343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66260" y="3194570"/>
            <a:ext cx="3154681" cy="1247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Slide content</a:t>
            </a:r>
          </a:p>
          <a:p>
            <a:r>
              <a:rPr lang="en-US" sz="1500" dirty="0">
                <a:solidFill>
                  <a:srgbClr val="FF0000"/>
                </a:solidFill>
              </a:rPr>
              <a:t>Currently 12pt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can increase to 14pt based on the volume of the content in slide and in the presentation 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3352800" y="3194570"/>
            <a:ext cx="1013460" cy="623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0017" y="6354443"/>
            <a:ext cx="1002354" cy="55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Font size 7-9pt</a:t>
            </a:r>
          </a:p>
        </p:txBody>
      </p:sp>
    </p:spTree>
    <p:extLst>
      <p:ext uri="{BB962C8B-B14F-4D97-AF65-F5344CB8AC3E}">
        <p14:creationId xmlns:p14="http://schemas.microsoft.com/office/powerpoint/2010/main" val="2526254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6" name="TextBox 5"/>
          <p:cNvSpPr txBox="1"/>
          <p:nvPr/>
        </p:nvSpPr>
        <p:spPr>
          <a:xfrm>
            <a:off x="563882" y="491133"/>
            <a:ext cx="181356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8920" y="160920"/>
            <a:ext cx="3154681" cy="10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Theme Image area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need to place appropriate image based on the content of the Presentation</a:t>
            </a: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5943601" y="622811"/>
            <a:ext cx="548639" cy="659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88282" y="1482154"/>
            <a:ext cx="3154681" cy="78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Slide title</a:t>
            </a:r>
          </a:p>
          <a:p>
            <a:r>
              <a:rPr lang="en-US" sz="1500" dirty="0">
                <a:solidFill>
                  <a:srgbClr val="FF0000"/>
                </a:solidFill>
              </a:rPr>
              <a:t>This band can be increased in length</a:t>
            </a:r>
          </a:p>
          <a:p>
            <a:r>
              <a:rPr lang="en-US" sz="1500" dirty="0">
                <a:solidFill>
                  <a:srgbClr val="FF0000"/>
                </a:solidFill>
              </a:rPr>
              <a:t>Keeping the arrow shape unchanged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4800600" y="1876108"/>
            <a:ext cx="4876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5348" y="6354443"/>
            <a:ext cx="3474903" cy="55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References</a:t>
            </a:r>
          </a:p>
          <a:p>
            <a:pPr algn="ctr"/>
            <a:r>
              <a:rPr lang="en-US" sz="1500" b="1" dirty="0">
                <a:solidFill>
                  <a:srgbClr val="FF0000"/>
                </a:solidFill>
              </a:rPr>
              <a:t>Will be bottom aligned to PALS logo</a:t>
            </a: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2274482" y="5976017"/>
            <a:ext cx="1078318" cy="378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761" y="6004883"/>
            <a:ext cx="85343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66260" y="3194570"/>
            <a:ext cx="3154681" cy="1247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Slide content</a:t>
            </a:r>
          </a:p>
          <a:p>
            <a:r>
              <a:rPr lang="en-US" sz="1500" dirty="0">
                <a:solidFill>
                  <a:srgbClr val="FF0000"/>
                </a:solidFill>
              </a:rPr>
              <a:t>Currently 12pt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can increase to 14pt based on the volume of the content in slide and in the presentation 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3352800" y="3194570"/>
            <a:ext cx="1013460" cy="623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0017" y="6354443"/>
            <a:ext cx="1002354" cy="55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Font size 7-9pt</a:t>
            </a:r>
          </a:p>
        </p:txBody>
      </p:sp>
    </p:spTree>
    <p:extLst>
      <p:ext uri="{BB962C8B-B14F-4D97-AF65-F5344CB8AC3E}">
        <p14:creationId xmlns:p14="http://schemas.microsoft.com/office/powerpoint/2010/main" val="1327373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2" y="540197"/>
            <a:ext cx="2651758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Section Divider style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2880" y="160920"/>
            <a:ext cx="3154681" cy="78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We can use the any one style of  section divider in the presentation throughout</a:t>
            </a:r>
          </a:p>
        </p:txBody>
      </p:sp>
    </p:spTree>
    <p:extLst>
      <p:ext uri="{BB962C8B-B14F-4D97-AF65-F5344CB8AC3E}">
        <p14:creationId xmlns:p14="http://schemas.microsoft.com/office/powerpoint/2010/main" val="1769294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1" y="491133"/>
            <a:ext cx="3749039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Slide- 2 column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0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w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380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116000"/>
            <a:ext cx="7772857" cy="1371600"/>
          </a:xfrm>
          <a:custGeom>
            <a:avLst/>
            <a:gdLst>
              <a:gd name="connsiteX0" fmla="*/ 0 w 7775575"/>
              <a:gd name="connsiteY0" fmla="*/ 0 h 1401379"/>
              <a:gd name="connsiteX1" fmla="*/ 7775575 w 7775575"/>
              <a:gd name="connsiteY1" fmla="*/ 0 h 1401379"/>
              <a:gd name="connsiteX2" fmla="*/ 7775575 w 7775575"/>
              <a:gd name="connsiteY2" fmla="*/ 1401379 h 1401379"/>
              <a:gd name="connsiteX3" fmla="*/ 0 w 7775575"/>
              <a:gd name="connsiteY3" fmla="*/ 1401379 h 1401379"/>
              <a:gd name="connsiteX4" fmla="*/ 0 w 7775575"/>
              <a:gd name="connsiteY4" fmla="*/ 0 h 1401379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0 w 7775575"/>
              <a:gd name="connsiteY4" fmla="*/ 1412328 h 1412328"/>
              <a:gd name="connsiteX5" fmla="*/ 0 w 7775575"/>
              <a:gd name="connsiteY5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2811 w 7775575"/>
              <a:gd name="connsiteY3" fmla="*/ 711638 h 1412328"/>
              <a:gd name="connsiteX4" fmla="*/ 7775575 w 7775575"/>
              <a:gd name="connsiteY4" fmla="*/ 1412328 h 1412328"/>
              <a:gd name="connsiteX5" fmla="*/ 7521015 w 7775575"/>
              <a:gd name="connsiteY5" fmla="*/ 1412328 h 1412328"/>
              <a:gd name="connsiteX6" fmla="*/ 0 w 7775575"/>
              <a:gd name="connsiteY6" fmla="*/ 1412328 h 1412328"/>
              <a:gd name="connsiteX7" fmla="*/ 0 w 7775575"/>
              <a:gd name="connsiteY7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2811 w 7775575"/>
              <a:gd name="connsiteY2" fmla="*/ 711638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8171670"/>
              <a:gd name="connsiteY0" fmla="*/ 10949 h 1412328"/>
              <a:gd name="connsiteX1" fmla="*/ 7488172 w 8171670"/>
              <a:gd name="connsiteY1" fmla="*/ 0 h 1412328"/>
              <a:gd name="connsiteX2" fmla="*/ 7772811 w 8171670"/>
              <a:gd name="connsiteY2" fmla="*/ 711638 h 1412328"/>
              <a:gd name="connsiteX3" fmla="*/ 7521015 w 8171670"/>
              <a:gd name="connsiteY3" fmla="*/ 1412328 h 1412328"/>
              <a:gd name="connsiteX4" fmla="*/ 0 w 8171670"/>
              <a:gd name="connsiteY4" fmla="*/ 1412328 h 1412328"/>
              <a:gd name="connsiteX5" fmla="*/ 0 w 8171670"/>
              <a:gd name="connsiteY5" fmla="*/ 10949 h 1412328"/>
              <a:gd name="connsiteX0" fmla="*/ 0 w 7772897"/>
              <a:gd name="connsiteY0" fmla="*/ 10949 h 1412330"/>
              <a:gd name="connsiteX1" fmla="*/ 7488172 w 7772897"/>
              <a:gd name="connsiteY1" fmla="*/ 0 h 1412330"/>
              <a:gd name="connsiteX2" fmla="*/ 7772811 w 7772897"/>
              <a:gd name="connsiteY2" fmla="*/ 711638 h 1412330"/>
              <a:gd name="connsiteX3" fmla="*/ 7521015 w 7772897"/>
              <a:gd name="connsiteY3" fmla="*/ 1412328 h 1412330"/>
              <a:gd name="connsiteX4" fmla="*/ 0 w 7772897"/>
              <a:gd name="connsiteY4" fmla="*/ 1412328 h 1412330"/>
              <a:gd name="connsiteX5" fmla="*/ 0 w 7772897"/>
              <a:gd name="connsiteY5" fmla="*/ 10949 h 1412330"/>
              <a:gd name="connsiteX0" fmla="*/ 0 w 7772857"/>
              <a:gd name="connsiteY0" fmla="*/ 10949 h 1412330"/>
              <a:gd name="connsiteX1" fmla="*/ 7488172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30"/>
              <a:gd name="connsiteX1" fmla="*/ 7305055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29"/>
              <a:gd name="connsiteX1" fmla="*/ 7305055 w 7772857"/>
              <a:gd name="connsiteY1" fmla="*/ 0 h 1412329"/>
              <a:gd name="connsiteX2" fmla="*/ 7772811 w 7772857"/>
              <a:gd name="connsiteY2" fmla="*/ 711638 h 1412329"/>
              <a:gd name="connsiteX3" fmla="*/ 7296550 w 7772857"/>
              <a:gd name="connsiteY3" fmla="*/ 1412328 h 1412329"/>
              <a:gd name="connsiteX4" fmla="*/ 0 w 7772857"/>
              <a:gd name="connsiteY4" fmla="*/ 1412328 h 1412329"/>
              <a:gd name="connsiteX5" fmla="*/ 0 w 7772857"/>
              <a:gd name="connsiteY5" fmla="*/ 10949 h 141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2857" h="1412329">
                <a:moveTo>
                  <a:pt x="0" y="10949"/>
                </a:moveTo>
                <a:lnTo>
                  <a:pt x="7305055" y="0"/>
                </a:lnTo>
                <a:lnTo>
                  <a:pt x="7772811" y="711638"/>
                </a:lnTo>
                <a:cubicBezTo>
                  <a:pt x="7778285" y="704840"/>
                  <a:pt x="7298390" y="1413685"/>
                  <a:pt x="7296550" y="1412328"/>
                </a:cubicBezTo>
                <a:lnTo>
                  <a:pt x="0" y="1412328"/>
                </a:lnTo>
                <a:lnTo>
                  <a:pt x="0" y="10949"/>
                </a:lnTo>
                <a:close/>
              </a:path>
            </a:pathLst>
          </a:cu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0" tIns="0" rIns="0" bIns="0" rtlCol="0" anchor="ctr"/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pic>
        <p:nvPicPr>
          <p:cNvPr id="7" name="Picture 6" descr="Tata and TCS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84" y="207963"/>
            <a:ext cx="456541" cy="3986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7550"/>
            <a:ext cx="7286625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3894800"/>
            <a:ext cx="7286625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PALS New logo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3630168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1" name="Picture 20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4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9030"/>
            <a:ext cx="9144000" cy="5744030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PALS New logo.wmf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2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5488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3513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0" name="Picture 9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3692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4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340156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6" name="Picture 15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490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  <a:ln>
            <a:noFill/>
            <a:tailEnd type="triangle"/>
          </a:ln>
        </p:spPr>
      </p:pic>
      <p:sp>
        <p:nvSpPr>
          <p:cNvPr id="39" name="TextBox 38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460375" y="1427163"/>
            <a:ext cx="8223250" cy="169539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576728" y="1506320"/>
            <a:ext cx="8000537" cy="15474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defTabSz="76197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 userDrawn="1"/>
        </p:nvSpPr>
        <p:spPr>
          <a:xfrm>
            <a:off x="460375" y="3413344"/>
            <a:ext cx="3965291" cy="11318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567215" y="3811152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Prepared </a:t>
            </a:r>
            <a:r>
              <a:rPr lang="en-US" sz="1100" b="1" dirty="0" smtClean="0">
                <a:solidFill>
                  <a:srgbClr val="000000"/>
                </a:solidFill>
              </a:rPr>
              <a:t>by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567215" y="4174127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1697217" y="3811152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1697217" y="4174127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>
            <a:off x="4718334" y="3413344"/>
            <a:ext cx="3965291" cy="11318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4825174" y="3811152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Reviewed </a:t>
            </a:r>
            <a:r>
              <a:rPr lang="en-US" sz="1100" b="1" dirty="0" smtClean="0">
                <a:solidFill>
                  <a:srgbClr val="000000"/>
                </a:solidFill>
              </a:rPr>
              <a:t>by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4825174" y="4174127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5955176" y="3811152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5955176" y="4174127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2" name="Content Placeholder 4"/>
          <p:cNvSpPr>
            <a:spLocks noGrp="1"/>
          </p:cNvSpPr>
          <p:nvPr>
            <p:ph sz="quarter" idx="23"/>
          </p:nvPr>
        </p:nvSpPr>
        <p:spPr>
          <a:xfrm>
            <a:off x="576728" y="1514967"/>
            <a:ext cx="8000537" cy="1538828"/>
          </a:xfrm>
          <a:prstGeom prst="rect">
            <a:avLst/>
          </a:prstGeom>
        </p:spPr>
        <p:txBody>
          <a:bodyPr anchor="ctr"/>
          <a:lstStyle>
            <a:lvl1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3" name="Text Placeholder 35"/>
          <p:cNvSpPr>
            <a:spLocks noGrp="1"/>
          </p:cNvSpPr>
          <p:nvPr>
            <p:ph type="body" sz="quarter" idx="24"/>
          </p:nvPr>
        </p:nvSpPr>
        <p:spPr>
          <a:xfrm>
            <a:off x="1702083" y="3847728"/>
            <a:ext cx="2587977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4" name="Text Placeholder 35"/>
          <p:cNvSpPr>
            <a:spLocks noGrp="1"/>
          </p:cNvSpPr>
          <p:nvPr>
            <p:ph type="body" sz="quarter" idx="25"/>
          </p:nvPr>
        </p:nvSpPr>
        <p:spPr>
          <a:xfrm>
            <a:off x="1702083" y="4211278"/>
            <a:ext cx="2587977" cy="24573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5" name="Text Placeholder 35"/>
          <p:cNvSpPr>
            <a:spLocks noGrp="1"/>
          </p:cNvSpPr>
          <p:nvPr>
            <p:ph type="body" sz="quarter" idx="26"/>
          </p:nvPr>
        </p:nvSpPr>
        <p:spPr>
          <a:xfrm>
            <a:off x="5960042" y="3847728"/>
            <a:ext cx="2589598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6" name="Text Placeholder 35"/>
          <p:cNvSpPr>
            <a:spLocks noGrp="1"/>
          </p:cNvSpPr>
          <p:nvPr>
            <p:ph type="body" sz="quarter" idx="27"/>
          </p:nvPr>
        </p:nvSpPr>
        <p:spPr>
          <a:xfrm>
            <a:off x="5960042" y="4210703"/>
            <a:ext cx="2589598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7" name="Content Placeholder 68"/>
          <p:cNvSpPr>
            <a:spLocks noGrp="1"/>
          </p:cNvSpPr>
          <p:nvPr>
            <p:ph sz="quarter" idx="28"/>
          </p:nvPr>
        </p:nvSpPr>
        <p:spPr>
          <a:xfrm>
            <a:off x="567215" y="3478032"/>
            <a:ext cx="3759832" cy="287480"/>
          </a:xfrm>
          <a:prstGeom prst="rect">
            <a:avLst/>
          </a:prstGeom>
        </p:spPr>
        <p:txBody>
          <a:bodyPr anchor="ctr"/>
          <a:lstStyle>
            <a:lvl1pPr marL="0" indent="0" algn="ctr" defTabSz="761970" rtl="0" eaLnBrk="1" latinLnBrk="0" hangingPunct="1">
              <a:buNone/>
              <a:defRPr lang="en-US" sz="11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8" name="Content Placeholder 68"/>
          <p:cNvSpPr>
            <a:spLocks noGrp="1"/>
          </p:cNvSpPr>
          <p:nvPr>
            <p:ph sz="quarter" idx="29"/>
          </p:nvPr>
        </p:nvSpPr>
        <p:spPr>
          <a:xfrm>
            <a:off x="4825174" y="3478032"/>
            <a:ext cx="3759832" cy="287480"/>
          </a:xfrm>
          <a:prstGeom prst="rect">
            <a:avLst/>
          </a:prstGeom>
        </p:spPr>
        <p:txBody>
          <a:bodyPr anchor="ctr"/>
          <a:lstStyle>
            <a:lvl1pPr marL="0" indent="0" algn="ctr" defTabSz="761970" rtl="0" eaLnBrk="1" latinLnBrk="0" hangingPunct="1">
              <a:buNone/>
              <a:defRPr lang="en-US" sz="11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79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ver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/>
        </p:blipFill>
        <p:spPr>
          <a:xfrm>
            <a:off x="0" y="0"/>
            <a:ext cx="9144000" cy="3810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3116000"/>
            <a:ext cx="7772857" cy="1371600"/>
          </a:xfrm>
          <a:custGeom>
            <a:avLst/>
            <a:gdLst>
              <a:gd name="connsiteX0" fmla="*/ 0 w 7775575"/>
              <a:gd name="connsiteY0" fmla="*/ 0 h 1401379"/>
              <a:gd name="connsiteX1" fmla="*/ 7775575 w 7775575"/>
              <a:gd name="connsiteY1" fmla="*/ 0 h 1401379"/>
              <a:gd name="connsiteX2" fmla="*/ 7775575 w 7775575"/>
              <a:gd name="connsiteY2" fmla="*/ 1401379 h 1401379"/>
              <a:gd name="connsiteX3" fmla="*/ 0 w 7775575"/>
              <a:gd name="connsiteY3" fmla="*/ 1401379 h 1401379"/>
              <a:gd name="connsiteX4" fmla="*/ 0 w 7775575"/>
              <a:gd name="connsiteY4" fmla="*/ 0 h 1401379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0 w 7775575"/>
              <a:gd name="connsiteY4" fmla="*/ 1412328 h 1412328"/>
              <a:gd name="connsiteX5" fmla="*/ 0 w 7775575"/>
              <a:gd name="connsiteY5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2811 w 7775575"/>
              <a:gd name="connsiteY3" fmla="*/ 711638 h 1412328"/>
              <a:gd name="connsiteX4" fmla="*/ 7775575 w 7775575"/>
              <a:gd name="connsiteY4" fmla="*/ 1412328 h 1412328"/>
              <a:gd name="connsiteX5" fmla="*/ 7521015 w 7775575"/>
              <a:gd name="connsiteY5" fmla="*/ 1412328 h 1412328"/>
              <a:gd name="connsiteX6" fmla="*/ 0 w 7775575"/>
              <a:gd name="connsiteY6" fmla="*/ 1412328 h 1412328"/>
              <a:gd name="connsiteX7" fmla="*/ 0 w 7775575"/>
              <a:gd name="connsiteY7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2811 w 7775575"/>
              <a:gd name="connsiteY2" fmla="*/ 711638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8171670"/>
              <a:gd name="connsiteY0" fmla="*/ 10949 h 1412328"/>
              <a:gd name="connsiteX1" fmla="*/ 7488172 w 8171670"/>
              <a:gd name="connsiteY1" fmla="*/ 0 h 1412328"/>
              <a:gd name="connsiteX2" fmla="*/ 7772811 w 8171670"/>
              <a:gd name="connsiteY2" fmla="*/ 711638 h 1412328"/>
              <a:gd name="connsiteX3" fmla="*/ 7521015 w 8171670"/>
              <a:gd name="connsiteY3" fmla="*/ 1412328 h 1412328"/>
              <a:gd name="connsiteX4" fmla="*/ 0 w 8171670"/>
              <a:gd name="connsiteY4" fmla="*/ 1412328 h 1412328"/>
              <a:gd name="connsiteX5" fmla="*/ 0 w 8171670"/>
              <a:gd name="connsiteY5" fmla="*/ 10949 h 1412328"/>
              <a:gd name="connsiteX0" fmla="*/ 0 w 7772897"/>
              <a:gd name="connsiteY0" fmla="*/ 10949 h 1412330"/>
              <a:gd name="connsiteX1" fmla="*/ 7488172 w 7772897"/>
              <a:gd name="connsiteY1" fmla="*/ 0 h 1412330"/>
              <a:gd name="connsiteX2" fmla="*/ 7772811 w 7772897"/>
              <a:gd name="connsiteY2" fmla="*/ 711638 h 1412330"/>
              <a:gd name="connsiteX3" fmla="*/ 7521015 w 7772897"/>
              <a:gd name="connsiteY3" fmla="*/ 1412328 h 1412330"/>
              <a:gd name="connsiteX4" fmla="*/ 0 w 7772897"/>
              <a:gd name="connsiteY4" fmla="*/ 1412328 h 1412330"/>
              <a:gd name="connsiteX5" fmla="*/ 0 w 7772897"/>
              <a:gd name="connsiteY5" fmla="*/ 10949 h 1412330"/>
              <a:gd name="connsiteX0" fmla="*/ 0 w 7772857"/>
              <a:gd name="connsiteY0" fmla="*/ 10949 h 1412330"/>
              <a:gd name="connsiteX1" fmla="*/ 7488172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30"/>
              <a:gd name="connsiteX1" fmla="*/ 7305055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29"/>
              <a:gd name="connsiteX1" fmla="*/ 7305055 w 7772857"/>
              <a:gd name="connsiteY1" fmla="*/ 0 h 1412329"/>
              <a:gd name="connsiteX2" fmla="*/ 7772811 w 7772857"/>
              <a:gd name="connsiteY2" fmla="*/ 711638 h 1412329"/>
              <a:gd name="connsiteX3" fmla="*/ 7296550 w 7772857"/>
              <a:gd name="connsiteY3" fmla="*/ 1412328 h 1412329"/>
              <a:gd name="connsiteX4" fmla="*/ 0 w 7772857"/>
              <a:gd name="connsiteY4" fmla="*/ 1412328 h 1412329"/>
              <a:gd name="connsiteX5" fmla="*/ 0 w 7772857"/>
              <a:gd name="connsiteY5" fmla="*/ 10949 h 141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2857" h="1412329">
                <a:moveTo>
                  <a:pt x="0" y="10949"/>
                </a:moveTo>
                <a:lnTo>
                  <a:pt x="7305055" y="0"/>
                </a:lnTo>
                <a:lnTo>
                  <a:pt x="7772811" y="711638"/>
                </a:lnTo>
                <a:cubicBezTo>
                  <a:pt x="7778285" y="704840"/>
                  <a:pt x="7298390" y="1413685"/>
                  <a:pt x="7296550" y="1412328"/>
                </a:cubicBezTo>
                <a:lnTo>
                  <a:pt x="0" y="1412328"/>
                </a:lnTo>
                <a:lnTo>
                  <a:pt x="0" y="109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0" tIns="0" rIns="0" bIns="0" rtlCol="0" anchor="ctr"/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pic>
        <p:nvPicPr>
          <p:cNvPr id="7" name="Picture 6" descr="Tata and TCS logo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84" y="207963"/>
            <a:ext cx="456541" cy="3986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7550"/>
            <a:ext cx="7286625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3894800"/>
            <a:ext cx="7286625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PALS New logo.wm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53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75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52431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3630168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1" name="Picture 20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21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112"/>
            <a:ext cx="9144000" cy="5717112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PALS New logo.wmf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44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5488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3513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0" name="Picture 9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5483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75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47950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4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340156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5" name="Picture 14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22831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  <a:ln>
            <a:noFill/>
            <a:tailEnd type="triangle"/>
          </a:ln>
        </p:spPr>
      </p:pic>
      <p:sp>
        <p:nvSpPr>
          <p:cNvPr id="39" name="TextBox 38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460375" y="1427163"/>
            <a:ext cx="8223250" cy="169539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576728" y="1506320"/>
            <a:ext cx="8000537" cy="15474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defTabSz="76197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 userDrawn="1"/>
        </p:nvSpPr>
        <p:spPr>
          <a:xfrm>
            <a:off x="460375" y="3413344"/>
            <a:ext cx="3965291" cy="11318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567215" y="3811152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Prepared </a:t>
            </a:r>
            <a:r>
              <a:rPr lang="en-US" sz="1100" b="1" dirty="0" smtClean="0">
                <a:solidFill>
                  <a:srgbClr val="000000"/>
                </a:solidFill>
              </a:rPr>
              <a:t>by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567215" y="4174127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1697217" y="3811152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1697217" y="4174127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>
            <a:off x="4718334" y="3413344"/>
            <a:ext cx="3965291" cy="11318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4825174" y="3811152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Reviewed </a:t>
            </a:r>
            <a:r>
              <a:rPr lang="en-US" sz="1100" b="1" dirty="0" smtClean="0">
                <a:solidFill>
                  <a:srgbClr val="000000"/>
                </a:solidFill>
              </a:rPr>
              <a:t>by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4825174" y="4174127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5955176" y="3811152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5955176" y="4174127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2" name="Content Placeholder 4"/>
          <p:cNvSpPr>
            <a:spLocks noGrp="1"/>
          </p:cNvSpPr>
          <p:nvPr>
            <p:ph sz="quarter" idx="23"/>
          </p:nvPr>
        </p:nvSpPr>
        <p:spPr>
          <a:xfrm>
            <a:off x="576728" y="1514967"/>
            <a:ext cx="8000537" cy="1538828"/>
          </a:xfrm>
          <a:prstGeom prst="rect">
            <a:avLst/>
          </a:prstGeom>
        </p:spPr>
        <p:txBody>
          <a:bodyPr anchor="ctr"/>
          <a:lstStyle>
            <a:lvl1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3" name="Text Placeholder 35"/>
          <p:cNvSpPr>
            <a:spLocks noGrp="1"/>
          </p:cNvSpPr>
          <p:nvPr>
            <p:ph type="body" sz="quarter" idx="24"/>
          </p:nvPr>
        </p:nvSpPr>
        <p:spPr>
          <a:xfrm>
            <a:off x="1702083" y="3847728"/>
            <a:ext cx="2587977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4" name="Text Placeholder 35"/>
          <p:cNvSpPr>
            <a:spLocks noGrp="1"/>
          </p:cNvSpPr>
          <p:nvPr>
            <p:ph type="body" sz="quarter" idx="25"/>
          </p:nvPr>
        </p:nvSpPr>
        <p:spPr>
          <a:xfrm>
            <a:off x="1702083" y="4211278"/>
            <a:ext cx="2587977" cy="24573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5" name="Text Placeholder 35"/>
          <p:cNvSpPr>
            <a:spLocks noGrp="1"/>
          </p:cNvSpPr>
          <p:nvPr>
            <p:ph type="body" sz="quarter" idx="26"/>
          </p:nvPr>
        </p:nvSpPr>
        <p:spPr>
          <a:xfrm>
            <a:off x="5960042" y="3847728"/>
            <a:ext cx="2589598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6" name="Text Placeholder 35"/>
          <p:cNvSpPr>
            <a:spLocks noGrp="1"/>
          </p:cNvSpPr>
          <p:nvPr>
            <p:ph type="body" sz="quarter" idx="27"/>
          </p:nvPr>
        </p:nvSpPr>
        <p:spPr>
          <a:xfrm>
            <a:off x="5960042" y="4210703"/>
            <a:ext cx="2589598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7" name="Content Placeholder 68"/>
          <p:cNvSpPr>
            <a:spLocks noGrp="1"/>
          </p:cNvSpPr>
          <p:nvPr>
            <p:ph sz="quarter" idx="28"/>
          </p:nvPr>
        </p:nvSpPr>
        <p:spPr>
          <a:xfrm>
            <a:off x="567215" y="3478032"/>
            <a:ext cx="3759832" cy="287480"/>
          </a:xfrm>
          <a:prstGeom prst="rect">
            <a:avLst/>
          </a:prstGeom>
        </p:spPr>
        <p:txBody>
          <a:bodyPr anchor="ctr"/>
          <a:lstStyle>
            <a:lvl1pPr marL="0" indent="0" algn="ctr" defTabSz="761970" rtl="0" eaLnBrk="1" latinLnBrk="0" hangingPunct="1">
              <a:buNone/>
              <a:defRPr lang="en-US" sz="11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8" name="Content Placeholder 68"/>
          <p:cNvSpPr>
            <a:spLocks noGrp="1"/>
          </p:cNvSpPr>
          <p:nvPr>
            <p:ph sz="quarter" idx="29"/>
          </p:nvPr>
        </p:nvSpPr>
        <p:spPr>
          <a:xfrm>
            <a:off x="4825174" y="3478032"/>
            <a:ext cx="3759832" cy="287480"/>
          </a:xfrm>
          <a:prstGeom prst="rect">
            <a:avLst/>
          </a:prstGeom>
        </p:spPr>
        <p:txBody>
          <a:bodyPr anchor="ctr"/>
          <a:lstStyle>
            <a:lvl1pPr marL="0" indent="0" algn="ctr" defTabSz="761970" rtl="0" eaLnBrk="1" latinLnBrk="0" hangingPunct="1">
              <a:buNone/>
              <a:defRPr lang="en-US" sz="11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9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-1"/>
            <a:ext cx="9144000" cy="3629025"/>
          </a:xfrm>
          <a:prstGeom prst="rect">
            <a:avLst/>
          </a:prstGeom>
          <a:solidFill>
            <a:srgbClr val="0066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1" name="Picture 20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7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66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PALS New logo.wmf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6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5488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3513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0" name="Picture 9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4283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4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340156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5" name="Picture 14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21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  <a:ln>
            <a:noFill/>
            <a:tailEnd type="triangle"/>
          </a:ln>
        </p:spPr>
      </p:pic>
      <p:sp>
        <p:nvSpPr>
          <p:cNvPr id="33" name="Rounded Rectangle 32"/>
          <p:cNvSpPr/>
          <p:nvPr/>
        </p:nvSpPr>
        <p:spPr>
          <a:xfrm>
            <a:off x="460375" y="1427163"/>
            <a:ext cx="8223250" cy="1695390"/>
          </a:xfrm>
          <a:prstGeom prst="roundRect">
            <a:avLst>
              <a:gd name="adj" fmla="val 0"/>
            </a:avLst>
          </a:prstGeom>
          <a:solidFill>
            <a:srgbClr val="138F9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/>
            <a:endParaRPr lang="en-US" sz="917" dirty="0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76728" y="1506320"/>
            <a:ext cx="8000537" cy="15474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defTabSz="76197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0375" y="3413344"/>
            <a:ext cx="3965291" cy="1131875"/>
          </a:xfrm>
          <a:prstGeom prst="roundRect">
            <a:avLst>
              <a:gd name="adj" fmla="val 0"/>
            </a:avLst>
          </a:prstGeom>
          <a:solidFill>
            <a:srgbClr val="138F9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761970"/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67215" y="3811152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Prepared </a:t>
            </a:r>
            <a:r>
              <a:rPr lang="en-US" sz="1100" b="1" dirty="0" smtClean="0">
                <a:solidFill>
                  <a:srgbClr val="000000"/>
                </a:solidFill>
              </a:rPr>
              <a:t>by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67215" y="4174127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97217" y="3811152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97217" y="4174127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718334" y="3413344"/>
            <a:ext cx="3965291" cy="1131875"/>
          </a:xfrm>
          <a:prstGeom prst="roundRect">
            <a:avLst>
              <a:gd name="adj" fmla="val 0"/>
            </a:avLst>
          </a:prstGeom>
          <a:solidFill>
            <a:srgbClr val="138F9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761970"/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4825174" y="3811152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Reviewed </a:t>
            </a:r>
            <a:r>
              <a:rPr lang="en-US" sz="1100" b="1" dirty="0" smtClean="0">
                <a:solidFill>
                  <a:srgbClr val="000000"/>
                </a:solidFill>
              </a:rPr>
              <a:t>by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4825174" y="4174127"/>
            <a:ext cx="1105348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1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55176" y="3811152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55176" y="4174127"/>
            <a:ext cx="262983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76728" y="1514967"/>
            <a:ext cx="8000537" cy="1538828"/>
          </a:xfrm>
          <a:prstGeom prst="rect">
            <a:avLst/>
          </a:prstGeom>
        </p:spPr>
        <p:txBody>
          <a:bodyPr anchor="ctr"/>
          <a:lstStyle>
            <a:lvl1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1"/>
          </p:nvPr>
        </p:nvSpPr>
        <p:spPr>
          <a:xfrm>
            <a:off x="1702083" y="3847728"/>
            <a:ext cx="2587977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1702083" y="4211278"/>
            <a:ext cx="2587977" cy="24573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2" name="Text Placeholder 35"/>
          <p:cNvSpPr>
            <a:spLocks noGrp="1"/>
          </p:cNvSpPr>
          <p:nvPr>
            <p:ph type="body" sz="quarter" idx="15"/>
          </p:nvPr>
        </p:nvSpPr>
        <p:spPr>
          <a:xfrm>
            <a:off x="5960042" y="3847728"/>
            <a:ext cx="2589598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3" name="Text Placeholder 35"/>
          <p:cNvSpPr>
            <a:spLocks noGrp="1"/>
          </p:cNvSpPr>
          <p:nvPr>
            <p:ph type="body" sz="quarter" idx="16"/>
          </p:nvPr>
        </p:nvSpPr>
        <p:spPr>
          <a:xfrm>
            <a:off x="5960042" y="4210703"/>
            <a:ext cx="2589598" cy="246888"/>
          </a:xfrm>
          <a:prstGeom prst="rect">
            <a:avLst/>
          </a:prstGeom>
        </p:spPr>
        <p:txBody>
          <a:bodyPr anchor="ctr"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70" name="Content Placeholder 68"/>
          <p:cNvSpPr>
            <a:spLocks noGrp="1"/>
          </p:cNvSpPr>
          <p:nvPr>
            <p:ph sz="quarter" idx="20"/>
          </p:nvPr>
        </p:nvSpPr>
        <p:spPr>
          <a:xfrm>
            <a:off x="567215" y="3478032"/>
            <a:ext cx="3759832" cy="287480"/>
          </a:xfrm>
          <a:prstGeom prst="rect">
            <a:avLst/>
          </a:prstGeom>
        </p:spPr>
        <p:txBody>
          <a:bodyPr anchor="ctr"/>
          <a:lstStyle>
            <a:lvl1pPr marL="0" indent="0" algn="ctr" defTabSz="761970" rtl="0" eaLnBrk="1" latinLnBrk="0" hangingPunct="1">
              <a:buNone/>
              <a:defRPr lang="en-US" sz="11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2" name="Content Placeholder 68"/>
          <p:cNvSpPr>
            <a:spLocks noGrp="1"/>
          </p:cNvSpPr>
          <p:nvPr>
            <p:ph sz="quarter" idx="22"/>
          </p:nvPr>
        </p:nvSpPr>
        <p:spPr>
          <a:xfrm>
            <a:off x="4825174" y="3478032"/>
            <a:ext cx="3759832" cy="287480"/>
          </a:xfrm>
          <a:prstGeom prst="rect">
            <a:avLst/>
          </a:prstGeom>
        </p:spPr>
        <p:txBody>
          <a:bodyPr anchor="ctr"/>
          <a:lstStyle>
            <a:lvl1pPr marL="0" indent="0" algn="ctr" defTabSz="761970" rtl="0" eaLnBrk="1" latinLnBrk="0" hangingPunct="1">
              <a:buNone/>
              <a:defRPr lang="en-US" sz="11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7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3801800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0" tIns="0" rIns="0" bIns="0" rtlCol="0" anchor="ctr"/>
          <a:lstStyle/>
          <a:p>
            <a:pPr lvl="0">
              <a:spcAft>
                <a:spcPts val="500"/>
              </a:spcAft>
            </a:pPr>
            <a:endParaRPr lang="en-US" sz="200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16000"/>
            <a:ext cx="7772857" cy="1371600"/>
          </a:xfrm>
          <a:custGeom>
            <a:avLst/>
            <a:gdLst>
              <a:gd name="connsiteX0" fmla="*/ 0 w 7775575"/>
              <a:gd name="connsiteY0" fmla="*/ 0 h 1401379"/>
              <a:gd name="connsiteX1" fmla="*/ 7775575 w 7775575"/>
              <a:gd name="connsiteY1" fmla="*/ 0 h 1401379"/>
              <a:gd name="connsiteX2" fmla="*/ 7775575 w 7775575"/>
              <a:gd name="connsiteY2" fmla="*/ 1401379 h 1401379"/>
              <a:gd name="connsiteX3" fmla="*/ 0 w 7775575"/>
              <a:gd name="connsiteY3" fmla="*/ 1401379 h 1401379"/>
              <a:gd name="connsiteX4" fmla="*/ 0 w 7775575"/>
              <a:gd name="connsiteY4" fmla="*/ 0 h 1401379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0 w 7775575"/>
              <a:gd name="connsiteY4" fmla="*/ 1412328 h 1412328"/>
              <a:gd name="connsiteX5" fmla="*/ 0 w 7775575"/>
              <a:gd name="connsiteY5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2811 w 7775575"/>
              <a:gd name="connsiteY3" fmla="*/ 711638 h 1412328"/>
              <a:gd name="connsiteX4" fmla="*/ 7775575 w 7775575"/>
              <a:gd name="connsiteY4" fmla="*/ 1412328 h 1412328"/>
              <a:gd name="connsiteX5" fmla="*/ 7521015 w 7775575"/>
              <a:gd name="connsiteY5" fmla="*/ 1412328 h 1412328"/>
              <a:gd name="connsiteX6" fmla="*/ 0 w 7775575"/>
              <a:gd name="connsiteY6" fmla="*/ 1412328 h 1412328"/>
              <a:gd name="connsiteX7" fmla="*/ 0 w 7775575"/>
              <a:gd name="connsiteY7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2811 w 7775575"/>
              <a:gd name="connsiteY2" fmla="*/ 711638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8171670"/>
              <a:gd name="connsiteY0" fmla="*/ 10949 h 1412328"/>
              <a:gd name="connsiteX1" fmla="*/ 7488172 w 8171670"/>
              <a:gd name="connsiteY1" fmla="*/ 0 h 1412328"/>
              <a:gd name="connsiteX2" fmla="*/ 7772811 w 8171670"/>
              <a:gd name="connsiteY2" fmla="*/ 711638 h 1412328"/>
              <a:gd name="connsiteX3" fmla="*/ 7521015 w 8171670"/>
              <a:gd name="connsiteY3" fmla="*/ 1412328 h 1412328"/>
              <a:gd name="connsiteX4" fmla="*/ 0 w 8171670"/>
              <a:gd name="connsiteY4" fmla="*/ 1412328 h 1412328"/>
              <a:gd name="connsiteX5" fmla="*/ 0 w 8171670"/>
              <a:gd name="connsiteY5" fmla="*/ 10949 h 1412328"/>
              <a:gd name="connsiteX0" fmla="*/ 0 w 7772897"/>
              <a:gd name="connsiteY0" fmla="*/ 10949 h 1412330"/>
              <a:gd name="connsiteX1" fmla="*/ 7488172 w 7772897"/>
              <a:gd name="connsiteY1" fmla="*/ 0 h 1412330"/>
              <a:gd name="connsiteX2" fmla="*/ 7772811 w 7772897"/>
              <a:gd name="connsiteY2" fmla="*/ 711638 h 1412330"/>
              <a:gd name="connsiteX3" fmla="*/ 7521015 w 7772897"/>
              <a:gd name="connsiteY3" fmla="*/ 1412328 h 1412330"/>
              <a:gd name="connsiteX4" fmla="*/ 0 w 7772897"/>
              <a:gd name="connsiteY4" fmla="*/ 1412328 h 1412330"/>
              <a:gd name="connsiteX5" fmla="*/ 0 w 7772897"/>
              <a:gd name="connsiteY5" fmla="*/ 10949 h 1412330"/>
              <a:gd name="connsiteX0" fmla="*/ 0 w 7772857"/>
              <a:gd name="connsiteY0" fmla="*/ 10949 h 1412330"/>
              <a:gd name="connsiteX1" fmla="*/ 7488172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30"/>
              <a:gd name="connsiteX1" fmla="*/ 7305055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29"/>
              <a:gd name="connsiteX1" fmla="*/ 7305055 w 7772857"/>
              <a:gd name="connsiteY1" fmla="*/ 0 h 1412329"/>
              <a:gd name="connsiteX2" fmla="*/ 7772811 w 7772857"/>
              <a:gd name="connsiteY2" fmla="*/ 711638 h 1412329"/>
              <a:gd name="connsiteX3" fmla="*/ 7296550 w 7772857"/>
              <a:gd name="connsiteY3" fmla="*/ 1412328 h 1412329"/>
              <a:gd name="connsiteX4" fmla="*/ 0 w 7772857"/>
              <a:gd name="connsiteY4" fmla="*/ 1412328 h 1412329"/>
              <a:gd name="connsiteX5" fmla="*/ 0 w 7772857"/>
              <a:gd name="connsiteY5" fmla="*/ 10949 h 141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2857" h="1412329">
                <a:moveTo>
                  <a:pt x="0" y="10949"/>
                </a:moveTo>
                <a:lnTo>
                  <a:pt x="7305055" y="0"/>
                </a:lnTo>
                <a:lnTo>
                  <a:pt x="7772811" y="711638"/>
                </a:lnTo>
                <a:cubicBezTo>
                  <a:pt x="7778285" y="704840"/>
                  <a:pt x="7298390" y="1413685"/>
                  <a:pt x="7296550" y="1412328"/>
                </a:cubicBezTo>
                <a:lnTo>
                  <a:pt x="0" y="1412328"/>
                </a:lnTo>
                <a:lnTo>
                  <a:pt x="0" y="109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0" tIns="0" rIns="0" bIns="0" rtlCol="0" anchor="ctr"/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pic>
        <p:nvPicPr>
          <p:cNvPr id="7" name="Picture 6" descr="Tata and TCS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84" y="207963"/>
            <a:ext cx="456541" cy="3986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7550"/>
            <a:ext cx="7286625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3894800"/>
            <a:ext cx="7286625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PALS New logo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3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75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9233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54025"/>
            <a:ext cx="2252547" cy="685800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0" rIns="0" bIns="0" rtlCol="0" anchor="ctr"/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416205" y="454025"/>
            <a:ext cx="3704434" cy="685800"/>
          </a:xfrm>
          <a:custGeom>
            <a:avLst/>
            <a:gdLst>
              <a:gd name="connsiteX0" fmla="*/ 3396253 w 3704434"/>
              <a:gd name="connsiteY0" fmla="*/ 0 h 685800"/>
              <a:gd name="connsiteX1" fmla="*/ 3704404 w 3704434"/>
              <a:gd name="connsiteY1" fmla="*/ 345558 h 685800"/>
              <a:gd name="connsiteX2" fmla="*/ 3390650 w 3704434"/>
              <a:gd name="connsiteY2" fmla="*/ 685800 h 685800"/>
              <a:gd name="connsiteX3" fmla="*/ 0 w 3704434"/>
              <a:gd name="connsiteY3" fmla="*/ 685800 h 685800"/>
              <a:gd name="connsiteX4" fmla="*/ 0 w 3704434"/>
              <a:gd name="connsiteY4" fmla="*/ 37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4434" h="685800">
                <a:moveTo>
                  <a:pt x="3396253" y="0"/>
                </a:moveTo>
                <a:lnTo>
                  <a:pt x="3704404" y="345558"/>
                </a:lnTo>
                <a:cubicBezTo>
                  <a:pt x="3708010" y="342257"/>
                  <a:pt x="3391863" y="686459"/>
                  <a:pt x="3390650" y="685800"/>
                </a:cubicBezTo>
                <a:lnTo>
                  <a:pt x="0" y="685800"/>
                </a:lnTo>
                <a:lnTo>
                  <a:pt x="0" y="3752"/>
                </a:lnTo>
                <a:close/>
              </a:path>
            </a:pathLst>
          </a:cu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572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235682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22" r:id="rId3"/>
    <p:sldLayoutId id="2147483723" r:id="rId4"/>
    <p:sldLayoutId id="2147483664" r:id="rId5"/>
    <p:sldLayoutId id="2147483665" r:id="rId6"/>
    <p:sldLayoutId id="2147483758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2" userDrawn="1">
          <p15:clr>
            <a:srgbClr val="F26B43"/>
          </p15:clr>
        </p15:guide>
        <p15:guide id="3" pos="5472" userDrawn="1">
          <p15:clr>
            <a:srgbClr val="F26B43"/>
          </p15:clr>
        </p15:guide>
        <p15:guide id="4" orient="horz" pos="3168" userDrawn="1">
          <p15:clr>
            <a:srgbClr val="F26B43"/>
          </p15:clr>
        </p15:guide>
        <p15:guide id="5" orient="horz" pos="5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0" rIns="0" bIns="0" rtlCol="0" anchor="ctr"/>
          <a:lstStyle/>
          <a:p>
            <a:pPr lvl="0">
              <a:spcAft>
                <a:spcPts val="500"/>
              </a:spcAft>
            </a:pPr>
            <a:endParaRPr lang="en-US" sz="200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454025"/>
            <a:ext cx="2252547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5" name="Freeform 4"/>
          <p:cNvSpPr/>
          <p:nvPr userDrawn="1"/>
        </p:nvSpPr>
        <p:spPr>
          <a:xfrm>
            <a:off x="1416205" y="454025"/>
            <a:ext cx="3704434" cy="685800"/>
          </a:xfrm>
          <a:custGeom>
            <a:avLst/>
            <a:gdLst>
              <a:gd name="connsiteX0" fmla="*/ 3396253 w 3704434"/>
              <a:gd name="connsiteY0" fmla="*/ 0 h 685800"/>
              <a:gd name="connsiteX1" fmla="*/ 3704404 w 3704434"/>
              <a:gd name="connsiteY1" fmla="*/ 345558 h 685800"/>
              <a:gd name="connsiteX2" fmla="*/ 3390650 w 3704434"/>
              <a:gd name="connsiteY2" fmla="*/ 685800 h 685800"/>
              <a:gd name="connsiteX3" fmla="*/ 0 w 3704434"/>
              <a:gd name="connsiteY3" fmla="*/ 685800 h 685800"/>
              <a:gd name="connsiteX4" fmla="*/ 0 w 3704434"/>
              <a:gd name="connsiteY4" fmla="*/ 37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4434" h="685800">
                <a:moveTo>
                  <a:pt x="3396253" y="0"/>
                </a:moveTo>
                <a:lnTo>
                  <a:pt x="3704404" y="345558"/>
                </a:lnTo>
                <a:cubicBezTo>
                  <a:pt x="3708010" y="342257"/>
                  <a:pt x="3391863" y="686459"/>
                  <a:pt x="3390650" y="685800"/>
                </a:cubicBezTo>
                <a:lnTo>
                  <a:pt x="0" y="685800"/>
                </a:lnTo>
                <a:lnTo>
                  <a:pt x="0" y="37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8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59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2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3168">
          <p15:clr>
            <a:srgbClr val="F26B43"/>
          </p15:clr>
        </p15:guide>
        <p15:guide id="4" orient="horz" pos="50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er4.jpg"/>
          <p:cNvPicPr>
            <a:picLocks noChangeAspect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0000"/>
                    </a14:imgEffect>
                    <a14:imgEffect>
                      <a14:colorTemperature colorTemp="8000"/>
                    </a14:imgEffect>
                    <a14:imgEffect>
                      <a14:brightnessContrast bright="-45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93" b="86208"/>
          <a:stretch/>
        </p:blipFill>
        <p:spPr>
          <a:xfrm>
            <a:off x="0" y="0"/>
            <a:ext cx="9144000" cy="80007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54025"/>
            <a:ext cx="2252547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1416205" y="454025"/>
            <a:ext cx="3704434" cy="685800"/>
          </a:xfrm>
          <a:custGeom>
            <a:avLst/>
            <a:gdLst>
              <a:gd name="connsiteX0" fmla="*/ 3396253 w 3704434"/>
              <a:gd name="connsiteY0" fmla="*/ 0 h 685800"/>
              <a:gd name="connsiteX1" fmla="*/ 3704404 w 3704434"/>
              <a:gd name="connsiteY1" fmla="*/ 345558 h 685800"/>
              <a:gd name="connsiteX2" fmla="*/ 3390650 w 3704434"/>
              <a:gd name="connsiteY2" fmla="*/ 685800 h 685800"/>
              <a:gd name="connsiteX3" fmla="*/ 0 w 3704434"/>
              <a:gd name="connsiteY3" fmla="*/ 685800 h 685800"/>
              <a:gd name="connsiteX4" fmla="*/ 0 w 3704434"/>
              <a:gd name="connsiteY4" fmla="*/ 37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4434" h="685800">
                <a:moveTo>
                  <a:pt x="3396253" y="0"/>
                </a:moveTo>
                <a:lnTo>
                  <a:pt x="3704404" y="345558"/>
                </a:lnTo>
                <a:cubicBezTo>
                  <a:pt x="3708010" y="342257"/>
                  <a:pt x="3391863" y="686459"/>
                  <a:pt x="3390650" y="685800"/>
                </a:cubicBezTo>
                <a:lnTo>
                  <a:pt x="0" y="685800"/>
                </a:lnTo>
                <a:lnTo>
                  <a:pt x="0" y="37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9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60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2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3168">
          <p15:clr>
            <a:srgbClr val="F26B43"/>
          </p15:clr>
        </p15:guide>
        <p15:guide id="4" orient="horz" pos="5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isc.org/display/SDTMIG33/Exposure+Domains:+EX+and+E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isc.org/display/SDTMIG33/Exposure+Domains:+EX+and+E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PALS@tcs.co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isc.org/display/SDTMIG33/Exposure+Domains:+EX+and+E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isc.org/display/SDTMIG33/Exposure+Domains:+EX+and+E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isc.org/display/SDTMIG33/Exposure+Domains:+EX+and+E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isc.org/display/SDTMIG33/Exposure+Domains:+EX+and+E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isc.org/display/SDTMIG33/Exposure+Domains:+EX+and+E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isc.org/display/SDTMIG33/Exposure+Domains:+EX+and+E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ta and TCS logo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84" y="207963"/>
            <a:ext cx="456541" cy="3986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108960"/>
            <a:ext cx="7509510" cy="552450"/>
          </a:xfrm>
        </p:spPr>
        <p:txBody>
          <a:bodyPr anchor="ctr"/>
          <a:lstStyle/>
          <a:p>
            <a:pPr algn="l"/>
            <a:r>
              <a:rPr lang="en-US" sz="2100" dirty="0" smtClean="0"/>
              <a:t>EXPOSURE AND EXPOSURE AS COLLECTED : INTERVENTION CLASS</a:t>
            </a:r>
            <a:endParaRPr lang="en-US" sz="21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3746210"/>
            <a:ext cx="7286625" cy="508000"/>
          </a:xfrm>
        </p:spPr>
        <p:txBody>
          <a:bodyPr/>
          <a:lstStyle/>
          <a:p>
            <a:r>
              <a:rPr lang="en-US" dirty="0" err="1" smtClean="0"/>
              <a:t>Anagha</a:t>
            </a:r>
            <a:r>
              <a:rPr lang="en-US" dirty="0" smtClean="0"/>
              <a:t> </a:t>
            </a:r>
            <a:r>
              <a:rPr lang="en-US" dirty="0" err="1" smtClean="0"/>
              <a:t>Bhatkhande</a:t>
            </a:r>
            <a:endParaRPr lang="en-US" dirty="0" smtClean="0"/>
          </a:p>
          <a:p>
            <a:r>
              <a:rPr lang="en-US" dirty="0" err="1" smtClean="0"/>
              <a:t>Varsha</a:t>
            </a:r>
            <a:r>
              <a:rPr lang="en-US" dirty="0" smtClean="0"/>
              <a:t> Mahajan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1932" y="5323340"/>
            <a:ext cx="1647014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spcAft>
                <a:spcPts val="500"/>
              </a:spcAft>
            </a:pPr>
            <a:r>
              <a:rPr lang="en-I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Effective date: 30-Oct-2017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1813" y="5319700"/>
            <a:ext cx="264496" cy="15388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algn="ctr" defTabSz="457200" rtl="0" eaLnBrk="1" latinLnBrk="0" hangingPunct="1">
              <a:spcAft>
                <a:spcPts val="500"/>
              </a:spcAft>
            </a:pP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1.0</a:t>
            </a:r>
            <a:endParaRPr lang="en-IN" sz="10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1463" y="5530317"/>
            <a:ext cx="2845193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IN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2016 Tata Consultancy Services Limited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9765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821" y="1224018"/>
            <a:ext cx="840827" cy="25794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 domain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06257"/>
              </p:ext>
            </p:extLst>
          </p:nvPr>
        </p:nvGraphicFramePr>
        <p:xfrm>
          <a:off x="325821" y="1462592"/>
          <a:ext cx="8555417" cy="1082415"/>
        </p:xfrm>
        <a:graphic>
          <a:graphicData uri="http://schemas.openxmlformats.org/drawingml/2006/table">
            <a:tbl>
              <a:tblPr/>
              <a:tblGrid>
                <a:gridCol w="306836"/>
                <a:gridCol w="460252"/>
                <a:gridCol w="460252"/>
                <a:gridCol w="460252"/>
                <a:gridCol w="351415"/>
                <a:gridCol w="712917"/>
                <a:gridCol w="460252"/>
                <a:gridCol w="460252"/>
                <a:gridCol w="460252"/>
                <a:gridCol w="712589"/>
                <a:gridCol w="609600"/>
                <a:gridCol w="483476"/>
                <a:gridCol w="641824"/>
                <a:gridCol w="598396"/>
                <a:gridCol w="578069"/>
                <a:gridCol w="409904"/>
                <a:gridCol w="388879"/>
              </a:tblGrid>
              <a:tr h="37672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</a:t>
                      </a:r>
                    </a:p>
                  </a:txBody>
                  <a:tcPr marL="6631" marR="6631" marT="66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STUDYID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USUBJID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EXSEQ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EXLNKID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EXTRT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EXDOSE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EXDOSU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EXDOSFRM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EXDOSFRQ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EXROUTE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EXSTDTC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EXENDTC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EXSTDY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EXENDY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97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1" marR="6631" marT="66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ABC1001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A2-20110114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X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TABLET, EXTENDED RELEASE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ORAL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2011-01-14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2011-01-28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31" marR="6631" marT="66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ABC2001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A2-20110114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Z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ORAL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2011-01-14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2011-01-23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31" marR="6631" marT="66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ABC2001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A2-20110125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Z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ORAL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2011-01-25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2011-01-28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325820" y="2674456"/>
            <a:ext cx="840827" cy="25794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EC domain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26126"/>
              </p:ext>
            </p:extLst>
          </p:nvPr>
        </p:nvGraphicFramePr>
        <p:xfrm>
          <a:off x="325820" y="2926523"/>
          <a:ext cx="8555416" cy="1284616"/>
        </p:xfrm>
        <a:graphic>
          <a:graphicData uri="http://schemas.openxmlformats.org/drawingml/2006/table">
            <a:tbl>
              <a:tblPr/>
              <a:tblGrid>
                <a:gridCol w="306835"/>
                <a:gridCol w="460252"/>
                <a:gridCol w="460252"/>
                <a:gridCol w="460252"/>
                <a:gridCol w="372437"/>
                <a:gridCol w="691896"/>
                <a:gridCol w="460252"/>
                <a:gridCol w="460252"/>
                <a:gridCol w="521200"/>
                <a:gridCol w="420414"/>
                <a:gridCol w="493986"/>
                <a:gridCol w="630621"/>
                <a:gridCol w="683172"/>
                <a:gridCol w="609600"/>
                <a:gridCol w="603491"/>
                <a:gridCol w="460252"/>
                <a:gridCol w="460252"/>
              </a:tblGrid>
              <a:tr h="4085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</a:t>
                      </a:r>
                    </a:p>
                  </a:txBody>
                  <a:tcPr marL="6631" marR="6631" marT="66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STUDYID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USUBJID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ECSEQ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ECLNKID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ECTRT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ECPRESP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ECOCCUR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ECDOSE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ECDOSU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ECDOSFRQ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ECSTDTC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ECENDTC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ECSTDY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ECENDY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6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1" marR="6631" marT="66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ABC1001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A2-20110114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X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2011-01-14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2011-01-28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31" marR="6631" marT="66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ABC2001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A2-20110114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Z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2011-01-14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2011-01-23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6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31" marR="6631" marT="66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ABC2001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A0-20110124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Z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2011-01-24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2011-01-24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7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31" marR="6631" marT="66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ABC2001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A2-20110125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Z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2011-01-25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2011-01-28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31" marR="6631" marT="66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25818" y="4359237"/>
            <a:ext cx="1208691" cy="25794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SUPPEC domain</a:t>
            </a:r>
            <a:endParaRPr lang="en-US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79567"/>
              </p:ext>
            </p:extLst>
          </p:nvPr>
        </p:nvGraphicFramePr>
        <p:xfrm>
          <a:off x="325818" y="4592655"/>
          <a:ext cx="4445879" cy="588945"/>
        </p:xfrm>
        <a:graphic>
          <a:graphicData uri="http://schemas.openxmlformats.org/drawingml/2006/table">
            <a:tbl>
              <a:tblPr/>
              <a:tblGrid>
                <a:gridCol w="472968"/>
                <a:gridCol w="472966"/>
                <a:gridCol w="483476"/>
                <a:gridCol w="378372"/>
                <a:gridCol w="536028"/>
                <a:gridCol w="588579"/>
                <a:gridCol w="630621"/>
                <a:gridCol w="546538"/>
                <a:gridCol w="336331"/>
              </a:tblGrid>
              <a:tr h="2767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USUBJID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IDVARVAL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QNAM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QORIG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121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ECSEQ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ECREASOC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Occur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MISTAKE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4950372" y="4296177"/>
            <a:ext cx="0" cy="1355763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>
            <a:spLocks noGrp="1"/>
          </p:cNvSpPr>
          <p:nvPr>
            <p:ph sz="half" idx="1"/>
          </p:nvPr>
        </p:nvSpPr>
        <p:spPr>
          <a:xfrm>
            <a:off x="5123777" y="4359090"/>
            <a:ext cx="1208691" cy="25794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RELREC domain</a:t>
            </a:r>
            <a:endParaRPr lang="en-US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20101"/>
              </p:ext>
            </p:extLst>
          </p:nvPr>
        </p:nvGraphicFramePr>
        <p:xfrm>
          <a:off x="5129048" y="4592656"/>
          <a:ext cx="3741683" cy="608240"/>
        </p:xfrm>
        <a:graphic>
          <a:graphicData uri="http://schemas.openxmlformats.org/drawingml/2006/table">
            <a:tbl>
              <a:tblPr/>
              <a:tblGrid>
                <a:gridCol w="463253"/>
                <a:gridCol w="609161"/>
                <a:gridCol w="507202"/>
                <a:gridCol w="525518"/>
                <a:gridCol w="672662"/>
                <a:gridCol w="564493"/>
                <a:gridCol w="399394"/>
              </a:tblGrid>
              <a:tr h="2102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RDOMAIN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USUBJID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IDVAR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IDVARVAL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000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ECLNKID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9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EXLNKID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loud Callout 3"/>
          <p:cNvSpPr/>
          <p:nvPr/>
        </p:nvSpPr>
        <p:spPr>
          <a:xfrm>
            <a:off x="4088525" y="493509"/>
            <a:ext cx="2627586" cy="926564"/>
          </a:xfrm>
          <a:prstGeom prst="cloudCallout">
            <a:avLst>
              <a:gd name="adj1" fmla="val -50433"/>
              <a:gd name="adj2" fmla="val 8291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48AA"/>
                </a:solidFill>
              </a:rPr>
              <a:t>Actual protocol representation dose, form, unit of the intervention</a:t>
            </a:r>
            <a:endParaRPr lang="en-US" sz="1200" dirty="0">
              <a:solidFill>
                <a:srgbClr val="0048AA"/>
              </a:solidFill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4752779" y="1925984"/>
            <a:ext cx="2627586" cy="926564"/>
          </a:xfrm>
          <a:prstGeom prst="cloudCallout">
            <a:avLst>
              <a:gd name="adj1" fmla="val -50433"/>
              <a:gd name="adj2" fmla="val 8291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48AA"/>
                </a:solidFill>
              </a:rPr>
              <a:t>Actual how was this conducted in the trial…</a:t>
            </a:r>
            <a:endParaRPr lang="en-US" sz="1200" dirty="0">
              <a:solidFill>
                <a:srgbClr val="0048AA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27283" y="3142593"/>
            <a:ext cx="4004442" cy="17445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701159" y="1653491"/>
            <a:ext cx="4014952" cy="340198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70841" y="3069021"/>
            <a:ext cx="241738" cy="198645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207180" y="3871601"/>
            <a:ext cx="283771" cy="11838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 uiExpand="1" build="p" animBg="1"/>
      <p:bldP spid="18" grpId="0" uiExpand="1" build="p" animBg="1"/>
      <p:bldP spid="37" grpId="0" uiExpand="1" build="p" animBg="1"/>
      <p:bldP spid="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7374"/>
            <a:ext cx="8329448" cy="3654666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sz="1400" dirty="0"/>
              <a:t>This is an example of a double-blind study design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comparing 10, 20, 30</a:t>
            </a:r>
            <a:r>
              <a:rPr lang="en-US" sz="1400" dirty="0"/>
              <a:t> mg of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Drug X once daily vs Placebo</a:t>
            </a:r>
            <a:r>
              <a:rPr lang="en-US" sz="1400" dirty="0"/>
              <a:t>. </a:t>
            </a:r>
            <a:endParaRPr lang="en-US" sz="14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A </a:t>
            </a:r>
            <a:r>
              <a:rPr lang="en-US" sz="1400" dirty="0">
                <a:solidFill>
                  <a:srgbClr val="FF0000"/>
                </a:solidFill>
              </a:rPr>
              <a:t>tablet </a:t>
            </a:r>
            <a:r>
              <a:rPr lang="en-US" sz="1400" dirty="0"/>
              <a:t>from </a:t>
            </a:r>
            <a:r>
              <a:rPr lang="en-US" sz="1400" dirty="0">
                <a:solidFill>
                  <a:srgbClr val="FF0000"/>
                </a:solidFill>
              </a:rPr>
              <a:t>Bottles A, B and C </a:t>
            </a:r>
            <a:r>
              <a:rPr lang="en-US" sz="1400" dirty="0"/>
              <a:t>is to be </a:t>
            </a:r>
            <a:r>
              <a:rPr lang="en-US" sz="1400" dirty="0">
                <a:solidFill>
                  <a:srgbClr val="FF0000"/>
                </a:solidFill>
              </a:rPr>
              <a:t>taken together</a:t>
            </a:r>
            <a:r>
              <a:rPr lang="en-US" sz="1400" dirty="0"/>
              <a:t>, daily</a:t>
            </a:r>
            <a:r>
              <a:rPr lang="en-US" sz="1400" dirty="0" smtClean="0"/>
              <a:t>.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Subject ABC4001 took </a:t>
            </a:r>
            <a:r>
              <a:rPr lang="en-US" sz="1400" dirty="0" smtClean="0"/>
              <a:t>:</a:t>
            </a:r>
            <a:endParaRPr lang="en-US" sz="1400" dirty="0"/>
          </a:p>
          <a:p>
            <a:pPr lvl="1"/>
            <a:r>
              <a:rPr lang="en-US" sz="1400" dirty="0"/>
              <a:t>1 tablet from Bottles A, B and C from 2011-01-14 to 2011-01-20 </a:t>
            </a:r>
          </a:p>
          <a:p>
            <a:pPr lvl="1"/>
            <a:r>
              <a:rPr lang="en-US" sz="1400" dirty="0" smtClean="0"/>
              <a:t>0 </a:t>
            </a:r>
            <a:r>
              <a:rPr lang="en-US" sz="1400" dirty="0"/>
              <a:t>tablets from Bottle B on 2011-01-21, then 2 tablets on 2011-01-22 </a:t>
            </a:r>
          </a:p>
          <a:p>
            <a:pPr lvl="1"/>
            <a:r>
              <a:rPr lang="en-US" sz="1400" dirty="0" smtClean="0"/>
              <a:t>1 </a:t>
            </a:r>
            <a:r>
              <a:rPr lang="en-US" sz="1400" dirty="0"/>
              <a:t>tablet from Bottles A and C on 2011-01-21 and 2011-01-22 </a:t>
            </a:r>
          </a:p>
          <a:p>
            <a:pPr lvl="1"/>
            <a:r>
              <a:rPr lang="en-US" sz="1400" dirty="0" smtClean="0"/>
              <a:t>1 </a:t>
            </a:r>
            <a:r>
              <a:rPr lang="en-US" sz="1400" dirty="0"/>
              <a:t>tablet from Bottles A, B and C from 2011-01-23 to 2011-01-28 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Upon </a:t>
            </a:r>
            <a:r>
              <a:rPr lang="en-US" sz="1400" dirty="0" smtClean="0"/>
              <a:t>un-blinding, </a:t>
            </a:r>
            <a:r>
              <a:rPr lang="en-US" sz="1400" dirty="0"/>
              <a:t>it became known that Subject ABC4001 was randomized to </a:t>
            </a:r>
            <a:r>
              <a:rPr lang="en-US" sz="1400" b="1" dirty="0">
                <a:solidFill>
                  <a:srgbClr val="00A8F1"/>
                </a:solidFill>
              </a:rPr>
              <a:t>Drug X 20 mg </a:t>
            </a:r>
            <a:r>
              <a:rPr lang="en-US" sz="1400" dirty="0"/>
              <a:t>where </a:t>
            </a:r>
          </a:p>
          <a:p>
            <a:pPr lvl="1"/>
            <a:r>
              <a:rPr lang="en-US" sz="1400" dirty="0" smtClean="0"/>
              <a:t>Bottle </a:t>
            </a:r>
            <a:r>
              <a:rPr lang="en-US" sz="1400" dirty="0"/>
              <a:t>A contained 10 mg/tablet </a:t>
            </a:r>
          </a:p>
          <a:p>
            <a:pPr lvl="1"/>
            <a:r>
              <a:rPr lang="en-US" sz="1400" dirty="0" smtClean="0"/>
              <a:t>Bottle </a:t>
            </a:r>
            <a:r>
              <a:rPr lang="en-US" sz="1400" dirty="0"/>
              <a:t>B contained 10 mg/tablet </a:t>
            </a:r>
          </a:p>
          <a:p>
            <a:pPr lvl="1"/>
            <a:r>
              <a:rPr lang="en-US" sz="1400" dirty="0" smtClean="0"/>
              <a:t>Bottle </a:t>
            </a:r>
            <a:r>
              <a:rPr lang="en-US" sz="1400" dirty="0"/>
              <a:t>C contained Placebo (i.e., 0 mg of active ingredient/tablet). 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spcAft>
                <a:spcPts val="0"/>
              </a:spcAft>
              <a:buNone/>
            </a:pP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487" y="5091444"/>
            <a:ext cx="7114032" cy="37943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Reference: (1)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3"/>
              </a:rPr>
              <a:t>https://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3"/>
              </a:rPr>
              <a:t>wiki.cdisc.org/display/SDTMIG33/Exposure+Domains%3A+EX+and+EC</a:t>
            </a:r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(2) </a:t>
            </a:r>
            <a:r>
              <a:rPr lang="fr-FR" sz="900" dirty="0"/>
              <a:t>The CDISC SDTM </a:t>
            </a:r>
            <a:r>
              <a:rPr lang="fr-FR" sz="900" dirty="0" err="1"/>
              <a:t>Exposure</a:t>
            </a:r>
            <a:r>
              <a:rPr lang="fr-FR" sz="900" dirty="0"/>
              <a:t> </a:t>
            </a:r>
            <a:r>
              <a:rPr lang="fr-FR" sz="900" dirty="0" err="1"/>
              <a:t>Domains</a:t>
            </a:r>
            <a:r>
              <a:rPr lang="fr-FR" sz="900" dirty="0"/>
              <a:t> (EX &amp; EC) </a:t>
            </a:r>
            <a:r>
              <a:rPr lang="fr-FR" sz="900" dirty="0" err="1"/>
              <a:t>Demystified</a:t>
            </a:r>
            <a:r>
              <a:rPr lang="fr-FR" sz="900" dirty="0"/>
              <a:t>, </a:t>
            </a:r>
            <a:r>
              <a:rPr lang="fr-FR" sz="900" dirty="0" smtClean="0"/>
              <a:t>PharmaSUG2017-Paper DS08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821" y="1224018"/>
            <a:ext cx="840827" cy="25794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 domain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325820" y="2674456"/>
            <a:ext cx="840827" cy="25794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EC domain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44386"/>
              </p:ext>
            </p:extLst>
          </p:nvPr>
        </p:nvGraphicFramePr>
        <p:xfrm>
          <a:off x="325821" y="1466889"/>
          <a:ext cx="8544910" cy="1059468"/>
        </p:xfrm>
        <a:graphic>
          <a:graphicData uri="http://schemas.openxmlformats.org/drawingml/2006/table">
            <a:tbl>
              <a:tblPr/>
              <a:tblGrid>
                <a:gridCol w="434488"/>
                <a:gridCol w="471308"/>
                <a:gridCol w="471308"/>
                <a:gridCol w="471308"/>
                <a:gridCol w="471308"/>
                <a:gridCol w="618592"/>
                <a:gridCol w="471308"/>
                <a:gridCol w="471308"/>
                <a:gridCol w="548131"/>
                <a:gridCol w="640080"/>
                <a:gridCol w="525780"/>
                <a:gridCol w="685800"/>
                <a:gridCol w="582930"/>
                <a:gridCol w="669913"/>
                <a:gridCol w="540040"/>
                <a:gridCol w="471308"/>
              </a:tblGrid>
              <a:tr h="3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STUDYID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USUBJID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EXSEQ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EXDOSE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EXDOSU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EXDOSFRM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EXDOSFRQ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EXROUTE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EXSTDTC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EXENDTC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EXSTDY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EXENDY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9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ABC4001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X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ORAL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2011-01-14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ABC4001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X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ORAL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9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ABC4001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X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ORAL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ABC4001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X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ORAL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57347"/>
              </p:ext>
            </p:extLst>
          </p:nvPr>
        </p:nvGraphicFramePr>
        <p:xfrm>
          <a:off x="325821" y="2908795"/>
          <a:ext cx="8544910" cy="1387383"/>
        </p:xfrm>
        <a:graphic>
          <a:graphicData uri="http://schemas.openxmlformats.org/drawingml/2006/table">
            <a:tbl>
              <a:tblPr/>
              <a:tblGrid>
                <a:gridCol w="434488"/>
                <a:gridCol w="471308"/>
                <a:gridCol w="471308"/>
                <a:gridCol w="471308"/>
                <a:gridCol w="340367"/>
                <a:gridCol w="560070"/>
                <a:gridCol w="514350"/>
                <a:gridCol w="525780"/>
                <a:gridCol w="434340"/>
                <a:gridCol w="571500"/>
                <a:gridCol w="720090"/>
                <a:gridCol w="731520"/>
                <a:gridCol w="640080"/>
                <a:gridCol w="647053"/>
                <a:gridCol w="540040"/>
                <a:gridCol w="471308"/>
              </a:tblGrid>
              <a:tr h="3603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STUDYID 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 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USUBJID 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ECSEQ 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ECTRT 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ECPRESP 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ECOCCUR 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ECDOSE 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ECDOSU 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ECDOSFRQ 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 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ECSTDTC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ECENDTC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ECSTDY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ECENDY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9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ABC4001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BOTTLE A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2011-01-14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ABC4001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BOTTLE 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2011-01-14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ABC4001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BOTTLE B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2011-01-14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ABC4001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BOTTLE B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9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ABC4001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BOTTLE B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2011-01-22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8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ABC4001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BOTTLE B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QD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2011-01-23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2011-01-28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5821" y="4603946"/>
            <a:ext cx="854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 the submission a proper explanation needs to be added in the </a:t>
            </a:r>
            <a:r>
              <a:rPr lang="en-US" smtClean="0"/>
              <a:t>DEFINE.xml to </a:t>
            </a:r>
            <a:r>
              <a:rPr lang="en-US" dirty="0" smtClean="0"/>
              <a:t>explain the summing and collapse of the records in the two domains.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78924" y="2049517"/>
            <a:ext cx="840828" cy="187084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478924" y="2228193"/>
            <a:ext cx="840828" cy="181829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loud Callout 10"/>
          <p:cNvSpPr/>
          <p:nvPr/>
        </p:nvSpPr>
        <p:spPr>
          <a:xfrm>
            <a:off x="3347545" y="1368195"/>
            <a:ext cx="2501462" cy="643935"/>
          </a:xfrm>
          <a:prstGeom prst="cloudCallout">
            <a:avLst>
              <a:gd name="adj1" fmla="val -41895"/>
              <a:gd name="adj2" fmla="val 5531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48A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48AA"/>
                </a:solidFill>
              </a:rPr>
              <a:t>Under dosing</a:t>
            </a:r>
            <a:endParaRPr lang="en-US" sz="1400" dirty="0">
              <a:solidFill>
                <a:srgbClr val="0048AA"/>
              </a:solidFill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3499945" y="1516294"/>
            <a:ext cx="2501462" cy="643935"/>
          </a:xfrm>
          <a:prstGeom prst="cloudCallout">
            <a:avLst>
              <a:gd name="adj1" fmla="val -41895"/>
              <a:gd name="adj2" fmla="val 5531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48A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48AA"/>
                </a:solidFill>
              </a:rPr>
              <a:t>Over dosing</a:t>
            </a:r>
            <a:endParaRPr lang="en-US" sz="1400" dirty="0">
              <a:solidFill>
                <a:srgbClr val="0048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7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530" y="1237374"/>
            <a:ext cx="3652338" cy="3654666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dirty="0"/>
              <a:t>This is an example of a study design involving </a:t>
            </a:r>
            <a:r>
              <a:rPr lang="en-US" dirty="0">
                <a:solidFill>
                  <a:srgbClr val="0048AA"/>
                </a:solidFill>
              </a:rPr>
              <a:t>weekly infusions </a:t>
            </a:r>
            <a:r>
              <a:rPr lang="en-US" dirty="0"/>
              <a:t>of </a:t>
            </a:r>
            <a:r>
              <a:rPr lang="en-US" b="1" dirty="0">
                <a:solidFill>
                  <a:srgbClr val="138F91"/>
                </a:solidFill>
              </a:rPr>
              <a:t>Drug Z 10 mg/kg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In </a:t>
            </a:r>
            <a:r>
              <a:rPr lang="en-US" dirty="0"/>
              <a:t>the event a </a:t>
            </a:r>
            <a:r>
              <a:rPr lang="en-US" dirty="0" smtClean="0">
                <a:solidFill>
                  <a:srgbClr val="0048AA"/>
                </a:solidFill>
              </a:rPr>
              <a:t>subject experiences a dose-limiting toxicity (DLT), </a:t>
            </a:r>
            <a:r>
              <a:rPr lang="en-US" dirty="0" smtClean="0"/>
              <a:t>the </a:t>
            </a:r>
            <a:r>
              <a:rPr lang="en-US" dirty="0"/>
              <a:t>intended dose may </a:t>
            </a:r>
            <a:r>
              <a:rPr lang="en-US" b="1" dirty="0">
                <a:solidFill>
                  <a:srgbClr val="138F91"/>
                </a:solidFill>
              </a:rPr>
              <a:t>be reduced to 7.5 mg/kg</a:t>
            </a:r>
            <a:r>
              <a:rPr lang="en-US" dirty="0" smtClean="0"/>
              <a:t>.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u="sng" dirty="0">
                <a:solidFill>
                  <a:srgbClr val="FF0000"/>
                </a:solidFill>
              </a:rPr>
              <a:t>As per example CRF</a:t>
            </a:r>
            <a:r>
              <a:rPr lang="en-US" dirty="0" smtClean="0"/>
              <a:t>, Subject </a:t>
            </a:r>
            <a:r>
              <a:rPr lang="en-US" dirty="0"/>
              <a:t>ABC123-0201’s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administration of Drug Z was on 2009-02-13; the</a:t>
            </a:r>
            <a:r>
              <a:rPr lang="en-US" u="sng" dirty="0"/>
              <a:t> </a:t>
            </a:r>
            <a:r>
              <a:rPr lang="en-US" u="sng" dirty="0">
                <a:solidFill>
                  <a:srgbClr val="138F91"/>
                </a:solidFill>
              </a:rPr>
              <a:t>intended dose was 10 mg/kg</a:t>
            </a:r>
            <a:r>
              <a:rPr lang="en-US" dirty="0">
                <a:solidFill>
                  <a:srgbClr val="138F91"/>
                </a:solidFill>
              </a:rPr>
              <a:t> </a:t>
            </a:r>
            <a:r>
              <a:rPr lang="en-US" dirty="0"/>
              <a:t>and the calculated </a:t>
            </a:r>
            <a:r>
              <a:rPr lang="en-US" u="sng" dirty="0">
                <a:solidFill>
                  <a:srgbClr val="138F91"/>
                </a:solidFill>
              </a:rPr>
              <a:t>actual dose was 9.9 </a:t>
            </a:r>
            <a:r>
              <a:rPr lang="en-US" u="sng" dirty="0" smtClean="0">
                <a:solidFill>
                  <a:srgbClr val="138F91"/>
                </a:solidFill>
              </a:rPr>
              <a:t>mg/kg</a:t>
            </a:r>
            <a:r>
              <a:rPr lang="en-US" dirty="0" smtClean="0"/>
              <a:t>.</a:t>
            </a:r>
          </a:p>
          <a:p>
            <a:pPr>
              <a:spcAft>
                <a:spcPts val="0"/>
              </a:spcAft>
            </a:pP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Second </a:t>
            </a:r>
            <a:r>
              <a:rPr lang="en-US" dirty="0"/>
              <a:t>administration of Drug Z occurred on 2009-02-20; </a:t>
            </a:r>
            <a:r>
              <a:rPr lang="en-US" u="sng" dirty="0">
                <a:solidFill>
                  <a:srgbClr val="138F91"/>
                </a:solidFill>
              </a:rPr>
              <a:t>the intended dose was reduced to 7.5 mg/kg due to dose limiting toxicity</a:t>
            </a:r>
            <a:r>
              <a:rPr lang="en-US" dirty="0"/>
              <a:t>, the </a:t>
            </a:r>
            <a:r>
              <a:rPr lang="en-US" u="sng" dirty="0">
                <a:solidFill>
                  <a:srgbClr val="FF0000"/>
                </a:solidFill>
              </a:rPr>
              <a:t>infusion was stopped</a:t>
            </a:r>
            <a:r>
              <a:rPr lang="en-US" dirty="0"/>
              <a:t> early due to an </a:t>
            </a:r>
            <a:r>
              <a:rPr lang="en-US" u="sng" dirty="0">
                <a:solidFill>
                  <a:srgbClr val="FF0000"/>
                </a:solidFill>
              </a:rPr>
              <a:t>injection site reaction </a:t>
            </a:r>
            <a:r>
              <a:rPr lang="en-US" dirty="0"/>
              <a:t>and the </a:t>
            </a:r>
            <a:r>
              <a:rPr lang="en-US" u="sng" dirty="0">
                <a:solidFill>
                  <a:srgbClr val="138F91"/>
                </a:solidFill>
              </a:rPr>
              <a:t>calculated actual dose was 2.6 mg/kg</a:t>
            </a:r>
            <a:r>
              <a:rPr lang="en-US" dirty="0"/>
              <a:t>. </a:t>
            </a:r>
            <a:endParaRPr lang="en-US" dirty="0" smtClean="0"/>
          </a:p>
          <a:p>
            <a:pPr>
              <a:spcAft>
                <a:spcPts val="0"/>
              </a:spcAft>
            </a:pP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Third administration </a:t>
            </a:r>
            <a:r>
              <a:rPr lang="en-US" dirty="0"/>
              <a:t>was intended to occur on 2009-02-27; </a:t>
            </a:r>
            <a:r>
              <a:rPr lang="en-US" u="sng" dirty="0">
                <a:solidFill>
                  <a:srgbClr val="138F91"/>
                </a:solidFill>
              </a:rPr>
              <a:t>the intended dose was 7.5 mg/kg </a:t>
            </a:r>
            <a:r>
              <a:rPr lang="en-US" dirty="0"/>
              <a:t>but </a:t>
            </a:r>
            <a:r>
              <a:rPr lang="en-US" u="sng" dirty="0">
                <a:solidFill>
                  <a:srgbClr val="FF0000"/>
                </a:solidFill>
              </a:rPr>
              <a:t>due to a personal reason</a:t>
            </a:r>
            <a:r>
              <a:rPr lang="en-US" dirty="0"/>
              <a:t>, the </a:t>
            </a:r>
            <a:r>
              <a:rPr lang="en-US" u="sng" dirty="0">
                <a:solidFill>
                  <a:srgbClr val="FF0000"/>
                </a:solidFill>
              </a:rPr>
              <a:t>administration did not occur</a:t>
            </a:r>
            <a:r>
              <a:rPr lang="en-US" dirty="0"/>
              <a:t>.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487" y="5091444"/>
            <a:ext cx="7114032" cy="37943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Reference: (1)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3"/>
              </a:rPr>
              <a:t>https://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3"/>
              </a:rPr>
              <a:t>wiki.cdisc.org/display/SDTMIG33/Exposure+Domains%3A+EX+and+EC</a:t>
            </a:r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(2) </a:t>
            </a:r>
            <a:r>
              <a:rPr lang="fr-FR" sz="900" dirty="0"/>
              <a:t>The CDISC SDTM </a:t>
            </a:r>
            <a:r>
              <a:rPr lang="fr-FR" sz="900" dirty="0" err="1"/>
              <a:t>Exposure</a:t>
            </a:r>
            <a:r>
              <a:rPr lang="fr-FR" sz="900" dirty="0"/>
              <a:t> </a:t>
            </a:r>
            <a:r>
              <a:rPr lang="fr-FR" sz="900" dirty="0" err="1"/>
              <a:t>Domains</a:t>
            </a:r>
            <a:r>
              <a:rPr lang="fr-FR" sz="900" dirty="0"/>
              <a:t> (EX &amp; EC) </a:t>
            </a:r>
            <a:r>
              <a:rPr lang="fr-FR" sz="900" dirty="0" err="1"/>
              <a:t>Demystified</a:t>
            </a:r>
            <a:r>
              <a:rPr lang="fr-FR" sz="900" dirty="0"/>
              <a:t>, </a:t>
            </a:r>
            <a:r>
              <a:rPr lang="fr-FR" sz="900" dirty="0" smtClean="0"/>
              <a:t>PharmaSUG2017-Paper DS08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025462" y="1213889"/>
            <a:ext cx="5118538" cy="3678151"/>
            <a:chOff x="4372304" y="1213889"/>
            <a:chExt cx="4771696" cy="25842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2304" y="3121869"/>
              <a:ext cx="4761186" cy="6762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2814" y="1213889"/>
              <a:ext cx="4761186" cy="2314575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/>
          <p:nvPr/>
        </p:nvCxnSpPr>
        <p:spPr>
          <a:xfrm flipV="1">
            <a:off x="1912883" y="1492469"/>
            <a:ext cx="3207757" cy="10510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722179" y="1734207"/>
            <a:ext cx="3783724" cy="155553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35421" y="1912883"/>
            <a:ext cx="5665076" cy="156604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90952" y="3668110"/>
            <a:ext cx="4109545" cy="59909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86152" y="1734207"/>
            <a:ext cx="5696607" cy="264860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37186" y="2301766"/>
            <a:ext cx="4645573" cy="228074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08690" y="2974428"/>
            <a:ext cx="6685343" cy="160808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loud Callout 22"/>
          <p:cNvSpPr/>
          <p:nvPr/>
        </p:nvSpPr>
        <p:spPr>
          <a:xfrm>
            <a:off x="5538951" y="3478924"/>
            <a:ext cx="788277" cy="357352"/>
          </a:xfrm>
          <a:prstGeom prst="cloudCallout">
            <a:avLst>
              <a:gd name="adj1" fmla="val -77549"/>
              <a:gd name="adj2" fmla="val 5955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0154A0"/>
                </a:solidFill>
              </a:rPr>
              <a:t>99 ml for 10mg/kg=9.9 mg/kg</a:t>
            </a:r>
            <a:endParaRPr lang="en-US" sz="600" dirty="0">
              <a:solidFill>
                <a:srgbClr val="0154A0"/>
              </a:solidFill>
            </a:endParaRPr>
          </a:p>
        </p:txBody>
      </p:sp>
      <p:cxnSp>
        <p:nvCxnSpPr>
          <p:cNvPr id="25" name="Straight Arrow Connector 24"/>
          <p:cNvCxnSpPr>
            <a:endCxn id="23" idx="0"/>
          </p:cNvCxnSpPr>
          <p:nvPr/>
        </p:nvCxnSpPr>
        <p:spPr>
          <a:xfrm>
            <a:off x="1587062" y="2774731"/>
            <a:ext cx="3954334" cy="88286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loud Callout 25"/>
          <p:cNvSpPr/>
          <p:nvPr/>
        </p:nvSpPr>
        <p:spPr>
          <a:xfrm>
            <a:off x="6983680" y="3445392"/>
            <a:ext cx="816600" cy="367863"/>
          </a:xfrm>
          <a:prstGeom prst="cloudCallout">
            <a:avLst>
              <a:gd name="adj1" fmla="val -77549"/>
              <a:gd name="adj2" fmla="val 5955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0154A0"/>
                </a:solidFill>
              </a:rPr>
              <a:t>35 ml for 7.5mg/kg=2.62 mg/kg</a:t>
            </a:r>
            <a:endParaRPr lang="en-US" sz="600" dirty="0">
              <a:solidFill>
                <a:srgbClr val="0154A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827283" y="3668110"/>
            <a:ext cx="4151586" cy="18708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03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821" y="1224018"/>
            <a:ext cx="840827" cy="25794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 domain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5820" y="2777830"/>
            <a:ext cx="854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Rows 1-2: Show the sponsor chose to calculate the administered doses in the alternative unit of ‘mg’ and represented the amounts in the FA domain.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72523"/>
              </p:ext>
            </p:extLst>
          </p:nvPr>
        </p:nvGraphicFramePr>
        <p:xfrm>
          <a:off x="325821" y="1400821"/>
          <a:ext cx="8544909" cy="1200206"/>
        </p:xfrm>
        <a:graphic>
          <a:graphicData uri="http://schemas.openxmlformats.org/drawingml/2006/table">
            <a:tbl>
              <a:tblPr/>
              <a:tblGrid>
                <a:gridCol w="241464"/>
                <a:gridCol w="399664"/>
                <a:gridCol w="399664"/>
                <a:gridCol w="383012"/>
                <a:gridCol w="331423"/>
                <a:gridCol w="367862"/>
                <a:gridCol w="493987"/>
                <a:gridCol w="388882"/>
                <a:gridCol w="399393"/>
                <a:gridCol w="399394"/>
                <a:gridCol w="536027"/>
                <a:gridCol w="462455"/>
                <a:gridCol w="441435"/>
                <a:gridCol w="399393"/>
                <a:gridCol w="441434"/>
                <a:gridCol w="315311"/>
                <a:gridCol w="525517"/>
                <a:gridCol w="420414"/>
                <a:gridCol w="462455"/>
                <a:gridCol w="357352"/>
                <a:gridCol w="378371"/>
              </a:tblGrid>
              <a:tr h="282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</a:t>
                      </a:r>
                    </a:p>
                  </a:txBody>
                  <a:tcPr marL="5765" marR="5765" marT="57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STUDYID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USUBJID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EXSEQ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EXLNKID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EXLNKGRP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EXTRT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EXDOSE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EXDOSU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EXDOSFRM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EXDOSFRQ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EXROUTE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EXADJ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VISITNUM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EXSTDTC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EXSTDTC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EXSTDY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EXENDY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51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5" marR="5765" marT="57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ABC123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ABC123-0201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20090213T1000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Z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mg/kg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INTRAVENOUS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 1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2009-02-13T10:00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2009-02-13T10:00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65" marR="5765" marT="57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ABC123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ABC123-0201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20090220T1100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Z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mg/kg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INTRAVENOUS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Injection site reaction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 2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2009-02-20T11:00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2009-02-20T11:00 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65" marR="5765" marT="5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336330" y="3287327"/>
            <a:ext cx="840827" cy="25794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FA</a:t>
            </a:r>
            <a:r>
              <a:rPr lang="en-US" b="1" dirty="0" smtClean="0"/>
              <a:t> </a:t>
            </a:r>
            <a:r>
              <a:rPr lang="en-US" b="1" dirty="0" smtClean="0"/>
              <a:t>domain</a:t>
            </a:r>
            <a:endParaRPr 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36567"/>
              </p:ext>
            </p:extLst>
          </p:nvPr>
        </p:nvGraphicFramePr>
        <p:xfrm>
          <a:off x="325821" y="3513898"/>
          <a:ext cx="8544911" cy="1021467"/>
        </p:xfrm>
        <a:graphic>
          <a:graphicData uri="http://schemas.openxmlformats.org/drawingml/2006/table">
            <a:tbl>
              <a:tblPr/>
              <a:tblGrid>
                <a:gridCol w="302937"/>
                <a:gridCol w="501413"/>
                <a:gridCol w="501413"/>
                <a:gridCol w="480520"/>
                <a:gridCol w="344722"/>
                <a:gridCol w="501413"/>
                <a:gridCol w="449182"/>
                <a:gridCol w="428290"/>
                <a:gridCol w="428290"/>
                <a:gridCol w="574535"/>
                <a:gridCol w="616320"/>
                <a:gridCol w="720781"/>
                <a:gridCol w="668550"/>
                <a:gridCol w="616320"/>
                <a:gridCol w="501413"/>
                <a:gridCol w="376060"/>
                <a:gridCol w="532752"/>
              </a:tblGrid>
              <a:tr h="1746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</a:t>
                      </a:r>
                    </a:p>
                  </a:txBody>
                  <a:tcPr marL="7231" marR="7231" marT="72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STUDYID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USUBJID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FASEQ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FALNKID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FATESTCD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FATEST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FAOBJ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FAORRES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FAORRESU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FASTRESC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FASTRESN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FASTRESU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VISITNUM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19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31" marR="7231" marT="72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ABC123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ABC123-0201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20090213T1000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DOSEALT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in Alternative Unit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Z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522.5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522.5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522.5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 1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31" marR="7231" marT="72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ABC123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ABC123-0201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20090220T1100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DOSEALT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in Alternative Unit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Z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144.2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144.2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144.2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 2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</a:t>
                      </a:r>
                    </a:p>
                  </a:txBody>
                  <a:tcPr marL="7231" marR="7231" marT="72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249214" y="2007476"/>
            <a:ext cx="515007" cy="187084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54621" y="2312276"/>
            <a:ext cx="462455" cy="195492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821" y="1224018"/>
            <a:ext cx="840827" cy="25794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EC </a:t>
            </a:r>
            <a:r>
              <a:rPr lang="en-US" b="1" dirty="0" smtClean="0"/>
              <a:t>domain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1226" y="3542487"/>
            <a:ext cx="8544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Rows 1, 3, 5: Show the collected intended dose levels (mg/kg) and ECMOOD is ‘SCHEDULED’.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Rows 2, 4, 6: Show the collected actual administration amounts (mL) and ECMOOD is ‘PERFORMED</a:t>
            </a:r>
            <a:r>
              <a:rPr lang="en-US" sz="1200" dirty="0" smtClean="0"/>
              <a:t>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Rows 1-3: Show the calculated administrations in protocol-specified unit (mg/kg). The subject’s weight was 55 kg.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Row 2: Shows the collected explanation for the adjusted dose amount administered at Visit 2 in EXADJ. The scheduled dose was 7.5 mg/kg, as noted in EC, and the performed dose in mg/kg was 2.6 as seen in EX.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Not Shown: The visit 3 dose that was not performed is not represented as a record in the EX dataset. The collected reason for the not performed dose is represented in the EC domain. </a:t>
            </a:r>
            <a:endParaRPr lang="en-US" sz="1200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325821" y="4863587"/>
            <a:ext cx="1135118" cy="25794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SUPPEC</a:t>
            </a:r>
            <a:r>
              <a:rPr lang="en-US" b="1" dirty="0" smtClean="0"/>
              <a:t> </a:t>
            </a:r>
            <a:r>
              <a:rPr lang="en-US" b="1" dirty="0" smtClean="0"/>
              <a:t>domain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70776"/>
              </p:ext>
            </p:extLst>
          </p:nvPr>
        </p:nvGraphicFramePr>
        <p:xfrm>
          <a:off x="336330" y="1422819"/>
          <a:ext cx="8534401" cy="2137738"/>
        </p:xfrm>
        <a:graphic>
          <a:graphicData uri="http://schemas.openxmlformats.org/drawingml/2006/table">
            <a:tbl>
              <a:tblPr/>
              <a:tblGrid>
                <a:gridCol w="228372"/>
                <a:gridCol w="377994"/>
                <a:gridCol w="377994"/>
                <a:gridCol w="362245"/>
                <a:gridCol w="259871"/>
                <a:gridCol w="377994"/>
                <a:gridCol w="419338"/>
                <a:gridCol w="322870"/>
                <a:gridCol w="488242"/>
                <a:gridCol w="372088"/>
                <a:gridCol w="393744"/>
                <a:gridCol w="322870"/>
                <a:gridCol w="322870"/>
                <a:gridCol w="362245"/>
                <a:gridCol w="419338"/>
                <a:gridCol w="283496"/>
                <a:gridCol w="320347"/>
                <a:gridCol w="325821"/>
                <a:gridCol w="546538"/>
                <a:gridCol w="515007"/>
                <a:gridCol w="504496"/>
                <a:gridCol w="304800"/>
                <a:gridCol w="325821"/>
              </a:tblGrid>
              <a:tr h="2590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Row </a:t>
                      </a:r>
                    </a:p>
                  </a:txBody>
                  <a:tcPr marL="5462" marR="5462" marT="5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STUDYID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DOMAIN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USUBJID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ECSEQ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ECLNKID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ECLNKGRP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ECTRT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ECMOOD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ECPRESP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ECOCCUR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ECDOSE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ECDOSU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ECPSTRG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ECPSTRGU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ECADJ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VISITNUM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VISIT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EPOCH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ECSTDTC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ECENDTC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EXSTDY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EXENDY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511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5462" marR="5462" marT="5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ABC123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ABC123-0201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V1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DRUG Z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SCHEDULED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mg/kg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VISIT 1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TREATMENT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2009-02-13</a:t>
                      </a:r>
                    </a:p>
                  </a:txBody>
                  <a:tcPr marL="5462" marR="5462" marT="5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2009-02-13</a:t>
                      </a:r>
                    </a:p>
                  </a:txBody>
                  <a:tcPr marL="5462" marR="5462" marT="5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5462" marR="5462" marT="5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ABC123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ABC123-0201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20090213T1000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V1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DRUG Z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PERFORMED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mL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5.5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mg/mL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VISIT 1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TREATMENT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2009-02-13T10:00 </a:t>
                      </a:r>
                    </a:p>
                  </a:txBody>
                  <a:tcPr marL="5462" marR="5462" marT="5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2009-02-13T10:45 </a:t>
                      </a:r>
                    </a:p>
                  </a:txBody>
                  <a:tcPr marL="5462" marR="5462" marT="5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5462" marR="5462" marT="5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ABC123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ABC123-0201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V2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DRUG Z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SCHEDULED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7.5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mg/kg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Dose limiting toxicity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VISIT 2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TREATMENT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2009-02-20</a:t>
                      </a:r>
                    </a:p>
                  </a:txBody>
                  <a:tcPr marL="5462" marR="5462" marT="5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2009-02-20</a:t>
                      </a:r>
                    </a:p>
                  </a:txBody>
                  <a:tcPr marL="5462" marR="5462" marT="5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5462" marR="5462" marT="5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ABC123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ABC123-0201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20090220T1100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V2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DRUG Z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PERFORMED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mL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4.12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mg/mL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VISIT 2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TREATMENT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2009-02-20T11:00 </a:t>
                      </a:r>
                    </a:p>
                  </a:txBody>
                  <a:tcPr marL="5462" marR="5462" marT="5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2009-02-20T11:20 </a:t>
                      </a:r>
                    </a:p>
                  </a:txBody>
                  <a:tcPr marL="5462" marR="5462" marT="5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5462" marR="5462" marT="5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ABC123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ABC123-0201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V3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DRUG Z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SCHEDULED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7.5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mg/kg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VISIT 3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TREATMENT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2009-02-27</a:t>
                      </a:r>
                    </a:p>
                  </a:txBody>
                  <a:tcPr marL="5462" marR="5462" marT="5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2009-02-27</a:t>
                      </a:r>
                    </a:p>
                  </a:txBody>
                  <a:tcPr marL="5462" marR="5462" marT="5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5462" marR="5462" marT="54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ABC123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ABC123-0201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20090227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V3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DRUG Z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PERFORMED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mL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4.12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mg/mL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VISIT 3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TREATMENT 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2009-02-27</a:t>
                      </a:r>
                    </a:p>
                  </a:txBody>
                  <a:tcPr marL="5462" marR="5462" marT="5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2009-02-27</a:t>
                      </a:r>
                    </a:p>
                  </a:txBody>
                  <a:tcPr marL="5462" marR="5462" marT="54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5462" marR="5462" marT="54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38607"/>
              </p:ext>
            </p:extLst>
          </p:nvPr>
        </p:nvGraphicFramePr>
        <p:xfrm>
          <a:off x="336330" y="5065367"/>
          <a:ext cx="7630510" cy="423926"/>
        </p:xfrm>
        <a:graphic>
          <a:graphicData uri="http://schemas.openxmlformats.org/drawingml/2006/table">
            <a:tbl>
              <a:tblPr/>
              <a:tblGrid>
                <a:gridCol w="763051"/>
                <a:gridCol w="763051"/>
                <a:gridCol w="763051"/>
                <a:gridCol w="763051"/>
                <a:gridCol w="763051"/>
                <a:gridCol w="763051"/>
                <a:gridCol w="763051"/>
                <a:gridCol w="763051"/>
                <a:gridCol w="763051"/>
                <a:gridCol w="763051"/>
              </a:tblGrid>
              <a:tr h="69215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STUDYID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RDOMAIN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USUBJID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IDVAR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IDVARVAL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QNAM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QLABEL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QVAL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QORIG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QEVAL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9215">
                <a:tc>
                  <a:txBody>
                    <a:bodyPr/>
                    <a:lstStyle/>
                    <a:p>
                      <a:pPr marL="0" marR="0" algn="r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ABC123-0201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ECSEQ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ECREASOC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Reason for Occur Value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 REASON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4572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1818290" y="3363310"/>
            <a:ext cx="1933903" cy="191288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4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821" y="1224018"/>
            <a:ext cx="1187669" cy="25794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RELREC</a:t>
            </a:r>
            <a:r>
              <a:rPr lang="en-US" b="1" dirty="0" smtClean="0"/>
              <a:t> </a:t>
            </a:r>
            <a:r>
              <a:rPr lang="en-US" b="1" dirty="0" smtClean="0"/>
              <a:t>domain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5820" y="2777830"/>
            <a:ext cx="8544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</a:t>
            </a:r>
            <a:r>
              <a:rPr lang="en-US" sz="1200" dirty="0" err="1"/>
              <a:t>relrec.xpt</a:t>
            </a:r>
            <a:r>
              <a:rPr lang="en-US" sz="1200" dirty="0"/>
              <a:t> example reflects two types of relationships between EC and EX. --LNKID is used to represent the one-to-one relationship of the Performed records across the domains and --LNKGRP is used to represent the many-to-one relationship of the Scheduled and Performed records in EC with the Performed records in EX. Lastly, a one-to-one relationship between EX and FA is defined at the dataset-level by --LNKID.</a:t>
            </a:r>
            <a:endParaRPr lang="en-US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44929"/>
              </p:ext>
            </p:extLst>
          </p:nvPr>
        </p:nvGraphicFramePr>
        <p:xfrm>
          <a:off x="325820" y="1437998"/>
          <a:ext cx="5228590" cy="973903"/>
        </p:xfrm>
        <a:graphic>
          <a:graphicData uri="http://schemas.openxmlformats.org/drawingml/2006/table">
            <a:tbl>
              <a:tblPr/>
              <a:tblGrid>
                <a:gridCol w="765810"/>
                <a:gridCol w="808355"/>
                <a:gridCol w="652145"/>
                <a:gridCol w="731520"/>
                <a:gridCol w="868680"/>
                <a:gridCol w="791210"/>
                <a:gridCol w="610870"/>
              </a:tblGrid>
              <a:tr h="69215"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STUDYID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RDOMAIN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USUBJID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IDVAR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IDVARVAL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RELTYPE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RELID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6520"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ABC123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ECLNKID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"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ABC123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EXLNKID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"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ABC123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ECLNKGRP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"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ABC123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EXLNKGRP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"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ABC123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EXLNKID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"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ABC123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FALNKID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8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</a:p>
          <a:p>
            <a:r>
              <a:rPr lang="en-US" dirty="0"/>
              <a:t>Reference</a:t>
            </a:r>
          </a:p>
          <a:p>
            <a:r>
              <a:rPr lang="en-US" dirty="0"/>
              <a:t>Reference</a:t>
            </a:r>
          </a:p>
          <a:p>
            <a:r>
              <a:rPr lang="en-US" dirty="0"/>
              <a:t>Reference</a:t>
            </a:r>
          </a:p>
          <a:p>
            <a:r>
              <a:rPr lang="en-US" dirty="0" smtClean="0"/>
              <a:t>Reference</a:t>
            </a:r>
            <a:endParaRPr lang="en-US" dirty="0"/>
          </a:p>
          <a:p>
            <a:r>
              <a:rPr lang="en-US" dirty="0"/>
              <a:t>Reference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257549"/>
            <a:ext cx="7286625" cy="1041181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24002" y="4610358"/>
            <a:ext cx="396262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latin typeface="+mj-lt"/>
                <a:cs typeface="Arial" pitchFamily="34" charset="0"/>
              </a:rPr>
              <a:t>For any feedback/comment/clarification please contact us at </a:t>
            </a:r>
            <a:r>
              <a:rPr lang="en-US" sz="1000" u="sng" dirty="0">
                <a:latin typeface="+mj-lt"/>
                <a:cs typeface="Arial" pitchFamily="34" charset="0"/>
                <a:hlinkClick r:id="rId2"/>
              </a:rPr>
              <a:t>PALS@tcs.com</a:t>
            </a:r>
            <a:endParaRPr lang="en-US" sz="1000" dirty="0"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1980" y="5324824"/>
            <a:ext cx="320041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algn="r">
              <a:spcAft>
                <a:spcPts val="50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dirty="0"/>
              <a:t>V </a:t>
            </a:r>
            <a:r>
              <a:rPr lang="en-US" dirty="0" smtClean="0"/>
              <a:t>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1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Release Notice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r>
              <a:rPr lang="en-US" dirty="0"/>
              <a:t>This </a:t>
            </a:r>
            <a:r>
              <a:rPr lang="en-US" dirty="0" smtClean="0"/>
              <a:t>XXXXXXX, </a:t>
            </a:r>
            <a:r>
              <a:rPr lang="en-US" dirty="0"/>
              <a:t>Version </a:t>
            </a:r>
            <a:r>
              <a:rPr lang="en-US" dirty="0" smtClean="0"/>
              <a:t>NN, is </a:t>
            </a:r>
            <a:r>
              <a:rPr lang="en-US" dirty="0"/>
              <a:t>released for use in Tata Consultancy Services (TCS) with effect from </a:t>
            </a:r>
            <a:r>
              <a:rPr lang="en-US" dirty="0" smtClean="0"/>
              <a:t>– DD-</a:t>
            </a:r>
            <a:r>
              <a:rPr lang="en-US" dirty="0" err="1" smtClean="0"/>
              <a:t>Mmm</a:t>
            </a:r>
            <a:r>
              <a:rPr lang="en-US" dirty="0" smtClean="0"/>
              <a:t>-YYYY</a:t>
            </a:r>
            <a:r>
              <a:rPr lang="en-US" dirty="0" smtClean="0">
                <a:solidFill>
                  <a:srgbClr val="138F91"/>
                </a:solidFill>
              </a:rPr>
              <a:t>.</a:t>
            </a:r>
            <a:endParaRPr lang="en-US" dirty="0">
              <a:solidFill>
                <a:srgbClr val="138F91"/>
              </a:solidFill>
            </a:endParaRPr>
          </a:p>
          <a:p>
            <a:r>
              <a:rPr lang="en-US" dirty="0"/>
              <a:t>This Training Material is subject to TCS Document Control Procedure. TCS reserves the right to make additions, modifications or alterations to the existing content or release a newer version of this document.</a:t>
            </a:r>
          </a:p>
          <a:p>
            <a:r>
              <a:rPr lang="en-US" dirty="0"/>
              <a:t>Softcopy of the latest version of the document is available in the </a:t>
            </a:r>
            <a:r>
              <a:rPr lang="en-US" dirty="0" smtClean="0"/>
              <a:t>ABCDEFG</a:t>
            </a:r>
            <a:endParaRPr lang="en-US" dirty="0"/>
          </a:p>
          <a:p>
            <a:r>
              <a:rPr lang="en-US" dirty="0"/>
              <a:t>Comments suggestions or queries should be addressed to PALS@tcs.com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Date: DD-</a:t>
            </a:r>
            <a:r>
              <a:rPr lang="en-US" dirty="0" err="1" smtClean="0"/>
              <a:t>Mmm</a:t>
            </a:r>
            <a:r>
              <a:rPr lang="en-US" dirty="0" smtClean="0"/>
              <a:t>-YYYY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dirty="0"/>
              <a:t>Date: DD-</a:t>
            </a:r>
            <a:r>
              <a:rPr lang="en-US" dirty="0" err="1"/>
              <a:t>Mmm</a:t>
            </a:r>
            <a:r>
              <a:rPr lang="en-US" dirty="0"/>
              <a:t>-YYYY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8488" y="5090341"/>
            <a:ext cx="3858560" cy="37943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Document Name</a:t>
            </a:r>
          </a:p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Effective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Date: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DD-MMM-YYYY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1980" y="5324824"/>
            <a:ext cx="320041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algn="r">
              <a:spcAft>
                <a:spcPts val="50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dirty="0"/>
              <a:t>V </a:t>
            </a:r>
            <a:r>
              <a:rPr lang="en-US" dirty="0" smtClean="0"/>
              <a:t>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9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Difference between Exposure (EX) and Exposure as Collected (EC) domain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Change/Revision History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038885"/>
              </p:ext>
            </p:extLst>
          </p:nvPr>
        </p:nvGraphicFramePr>
        <p:xfrm>
          <a:off x="460376" y="1438850"/>
          <a:ext cx="8226423" cy="7697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1169"/>
                <a:gridCol w="1561874"/>
                <a:gridCol w="718871"/>
                <a:gridCol w="1597572"/>
                <a:gridCol w="1471448"/>
                <a:gridCol w="1062813"/>
                <a:gridCol w="1212676"/>
              </a:tblGrid>
              <a:tr h="431991"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Version No.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Revision </a:t>
                      </a:r>
                      <a:r>
                        <a:rPr lang="en-US" sz="1000" kern="1200" dirty="0">
                          <a:solidFill>
                            <a:schemeClr val="bg1"/>
                          </a:solidFill>
                        </a:rPr>
                        <a:t>Description 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Slide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No.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Rationale for the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Change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Change type </a:t>
                      </a:r>
                      <a:endParaRPr lang="en-US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(Add/Modify/Delete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)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Modified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By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Date Modified</a:t>
                      </a: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(DD-Mmm-YYYY)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736">
                <a:tc>
                  <a:txBody>
                    <a:bodyPr/>
                    <a:lstStyle/>
                    <a:p>
                      <a:pPr marL="57150" indent="0" algn="l"/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" indent="0" algn="l"/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1980" y="5324824"/>
            <a:ext cx="320041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algn="r">
              <a:spcAft>
                <a:spcPts val="50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dirty="0"/>
              <a:t>V </a:t>
            </a:r>
            <a:r>
              <a:rPr lang="en-US" dirty="0" smtClean="0"/>
              <a:t>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7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dirty="0" smtClean="0"/>
              <a:t>EX domain needed to capture the start and end date of intervention</a:t>
            </a:r>
          </a:p>
          <a:p>
            <a:r>
              <a:rPr lang="en-US" sz="1600" dirty="0" smtClean="0"/>
              <a:t>In 2005</a:t>
            </a:r>
          </a:p>
          <a:p>
            <a:pPr lvl="1"/>
            <a:r>
              <a:rPr lang="en-US" sz="1600" dirty="0" smtClean="0"/>
              <a:t>EX was a permissible domain only created when study treatment administration data was explicitly collected</a:t>
            </a:r>
          </a:p>
          <a:p>
            <a:pPr lvl="1"/>
            <a:r>
              <a:rPr lang="en-US" sz="1600" dirty="0" smtClean="0"/>
              <a:t>Information of drug dispensing and returns were mapped in DA (Drug Accountability) domain without creation of the </a:t>
            </a:r>
            <a:r>
              <a:rPr lang="en-US" sz="1600" dirty="0"/>
              <a:t>E</a:t>
            </a:r>
            <a:r>
              <a:rPr lang="en-US" sz="1600" dirty="0" smtClean="0"/>
              <a:t>X domain</a:t>
            </a:r>
          </a:p>
          <a:p>
            <a:r>
              <a:rPr lang="en-US" sz="1600" dirty="0" smtClean="0"/>
              <a:t>In 2006 : post regulatory comments and industry discussion</a:t>
            </a:r>
          </a:p>
          <a:p>
            <a:pPr lvl="1"/>
            <a:r>
              <a:rPr lang="en-US" sz="1600" dirty="0" smtClean="0"/>
              <a:t>EX became a required domain in SDTM IG v3.1.2</a:t>
            </a:r>
          </a:p>
          <a:p>
            <a:pPr lvl="1"/>
            <a:r>
              <a:rPr lang="en-US" sz="1600" dirty="0" smtClean="0"/>
              <a:t>EX domain was expected to be complete with accurate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Background/ History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487" y="5091444"/>
            <a:ext cx="7114032" cy="37943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Reference: (1)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3"/>
              </a:rPr>
              <a:t>https://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3"/>
              </a:rPr>
              <a:t>wiki.cdisc.org/display/SDTMIG33/Exposure+Domains%3A+EX+and+EC</a:t>
            </a:r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(2) </a:t>
            </a:r>
            <a:r>
              <a:rPr lang="fr-FR" sz="900" dirty="0"/>
              <a:t>The CDISC SDTM </a:t>
            </a:r>
            <a:r>
              <a:rPr lang="fr-FR" sz="900" dirty="0" err="1"/>
              <a:t>Exposure</a:t>
            </a:r>
            <a:r>
              <a:rPr lang="fr-FR" sz="900" dirty="0"/>
              <a:t> </a:t>
            </a:r>
            <a:r>
              <a:rPr lang="fr-FR" sz="900" dirty="0" err="1"/>
              <a:t>Domains</a:t>
            </a:r>
            <a:r>
              <a:rPr lang="fr-FR" sz="900" dirty="0"/>
              <a:t> (EX &amp; EC) </a:t>
            </a:r>
            <a:r>
              <a:rPr lang="fr-FR" sz="900" dirty="0" err="1"/>
              <a:t>Demystified</a:t>
            </a:r>
            <a:r>
              <a:rPr lang="fr-FR" sz="900" dirty="0"/>
              <a:t>, </a:t>
            </a:r>
            <a:r>
              <a:rPr lang="fr-FR" sz="900" dirty="0" smtClean="0"/>
              <a:t>PharmaSUG2017-Paper DS08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 smtClean="0"/>
              <a:t>In 2012 : minor role and label updates happened and EX was termed to be not completely helpful in review</a:t>
            </a:r>
          </a:p>
          <a:p>
            <a:r>
              <a:rPr lang="en-US" sz="1400" dirty="0" smtClean="0"/>
              <a:t>In 2013 : SDTM V1.4 and SDTM IG 3.2 was published</a:t>
            </a:r>
          </a:p>
          <a:p>
            <a:pPr lvl="1"/>
            <a:r>
              <a:rPr lang="en-US" sz="1400" dirty="0" smtClean="0"/>
              <a:t>SDTM V1.4 : New variables to the Interventions general observation class were added</a:t>
            </a:r>
          </a:p>
          <a:p>
            <a:pPr lvl="2"/>
            <a:r>
              <a:rPr lang="en-US" sz="1400" dirty="0" smtClean="0"/>
              <a:t>Pharmaceutical Strength, its Unit</a:t>
            </a:r>
          </a:p>
          <a:p>
            <a:pPr lvl="2"/>
            <a:r>
              <a:rPr lang="en-US" sz="1400" dirty="0" smtClean="0"/>
              <a:t>Fasting Status</a:t>
            </a:r>
          </a:p>
          <a:p>
            <a:pPr lvl="2"/>
            <a:r>
              <a:rPr lang="en-US" sz="1400" dirty="0" smtClean="0"/>
              <a:t>Anatomical </a:t>
            </a:r>
            <a:r>
              <a:rPr lang="en-US" sz="1400" dirty="0"/>
              <a:t>Location </a:t>
            </a:r>
            <a:r>
              <a:rPr lang="en-US" sz="1400" dirty="0" smtClean="0"/>
              <a:t>Qualifiers </a:t>
            </a:r>
            <a:r>
              <a:rPr lang="en-US" sz="1400" dirty="0"/>
              <a:t>and </a:t>
            </a:r>
            <a:endParaRPr lang="en-US" sz="1400" dirty="0" smtClean="0"/>
          </a:p>
          <a:p>
            <a:pPr lvl="2"/>
            <a:r>
              <a:rPr lang="en-US" sz="1400" dirty="0" smtClean="0"/>
              <a:t>The </a:t>
            </a:r>
            <a:r>
              <a:rPr lang="en-US" sz="1400" dirty="0"/>
              <a:t>Mood variable which describes the status of an activity – whether it’s scheduled or performed information </a:t>
            </a:r>
            <a:endParaRPr lang="en-US" sz="1400" dirty="0" smtClean="0"/>
          </a:p>
          <a:p>
            <a:pPr lvl="1"/>
            <a:r>
              <a:rPr lang="en-US" sz="1400" dirty="0" smtClean="0"/>
              <a:t>SDTM </a:t>
            </a:r>
            <a:r>
              <a:rPr lang="en-US" sz="1400" dirty="0"/>
              <a:t>IG </a:t>
            </a:r>
            <a:r>
              <a:rPr lang="en-US" sz="1400" dirty="0" smtClean="0"/>
              <a:t>3.2 :The </a:t>
            </a:r>
            <a:r>
              <a:rPr lang="en-US" sz="1400" dirty="0"/>
              <a:t>Exposure domain is recognized as a derived dataset in most cases</a:t>
            </a:r>
          </a:p>
          <a:p>
            <a:pPr lvl="2"/>
            <a:r>
              <a:rPr lang="en-US" sz="1400" dirty="0" smtClean="0"/>
              <a:t>EX </a:t>
            </a:r>
            <a:r>
              <a:rPr lang="en-US" sz="1400" dirty="0"/>
              <a:t>Dose Unit should reflect the protocol-specified unit</a:t>
            </a:r>
          </a:p>
          <a:p>
            <a:pPr lvl="2"/>
            <a:r>
              <a:rPr lang="en-US" sz="1400" dirty="0" smtClean="0"/>
              <a:t>The </a:t>
            </a:r>
            <a:r>
              <a:rPr lang="en-US" sz="1400" dirty="0"/>
              <a:t>EC (Exposure as Collected) domain was added to represent treatment as collected, and support traceability from collection to derived EX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Background/ History			(contd.)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487" y="5091444"/>
            <a:ext cx="7114032" cy="37943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Reference: (1)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3"/>
              </a:rPr>
              <a:t>https://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3"/>
              </a:rPr>
              <a:t>wiki.cdisc.org/display/SDTMIG33/Exposure+Domains%3A+EX+and+EC</a:t>
            </a:r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(2) </a:t>
            </a:r>
            <a:r>
              <a:rPr lang="fr-FR" sz="900" dirty="0"/>
              <a:t>The CDISC SDTM </a:t>
            </a:r>
            <a:r>
              <a:rPr lang="fr-FR" sz="900" dirty="0" err="1"/>
              <a:t>Exposure</a:t>
            </a:r>
            <a:r>
              <a:rPr lang="fr-FR" sz="900" dirty="0"/>
              <a:t> </a:t>
            </a:r>
            <a:r>
              <a:rPr lang="fr-FR" sz="900" dirty="0" err="1"/>
              <a:t>Domains</a:t>
            </a:r>
            <a:r>
              <a:rPr lang="fr-FR" sz="900" dirty="0"/>
              <a:t> (EX &amp; EC) </a:t>
            </a:r>
            <a:r>
              <a:rPr lang="fr-FR" sz="900" dirty="0" err="1"/>
              <a:t>Demystified</a:t>
            </a:r>
            <a:r>
              <a:rPr lang="fr-FR" sz="900" dirty="0"/>
              <a:t>, </a:t>
            </a:r>
            <a:r>
              <a:rPr lang="fr-FR" sz="900" dirty="0" smtClean="0"/>
              <a:t>PharmaSUG2017-Paper DS08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 smtClean="0"/>
              <a:t>EX is a Required domain</a:t>
            </a:r>
          </a:p>
          <a:p>
            <a:r>
              <a:rPr lang="en-US" sz="1400" dirty="0" smtClean="0"/>
              <a:t>EC is a permissible domain</a:t>
            </a:r>
          </a:p>
          <a:p>
            <a:r>
              <a:rPr lang="en-US" sz="1400" dirty="0" smtClean="0"/>
              <a:t>EX should represent the best information on subject exposure from all the information we collect</a:t>
            </a:r>
          </a:p>
          <a:p>
            <a:r>
              <a:rPr lang="en-US" sz="1400" dirty="0" smtClean="0"/>
              <a:t>EX should be clear and easy for review</a:t>
            </a:r>
          </a:p>
          <a:p>
            <a:r>
              <a:rPr lang="en-US" sz="1400" dirty="0" smtClean="0"/>
              <a:t>If treatment information is collected in the protocol specified units then EC is not required</a:t>
            </a:r>
          </a:p>
          <a:p>
            <a:r>
              <a:rPr lang="en-US" sz="1400" dirty="0" smtClean="0"/>
              <a:t>If the collected information is not in the protocol specified unit or the data does not correlate with the expectations of review ; data should be mapped to EC ; (DA and FA if applicable)</a:t>
            </a:r>
          </a:p>
          <a:p>
            <a:r>
              <a:rPr lang="en-US" sz="1400" dirty="0" smtClean="0"/>
              <a:t>EC, DA and FA serve as audit trail for EX records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 to us?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487" y="5091444"/>
            <a:ext cx="7114032" cy="37943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Reference: (1)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3"/>
              </a:rPr>
              <a:t>https://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3"/>
              </a:rPr>
              <a:t>wiki.cdisc.org/display/SDTMIG33/Exposure+Domains%3A+EX+and+EC</a:t>
            </a:r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(2) </a:t>
            </a:r>
            <a:r>
              <a:rPr lang="fr-FR" sz="900" dirty="0"/>
              <a:t>The CDISC SDTM </a:t>
            </a:r>
            <a:r>
              <a:rPr lang="fr-FR" sz="900" dirty="0" err="1"/>
              <a:t>Exposure</a:t>
            </a:r>
            <a:r>
              <a:rPr lang="fr-FR" sz="900" dirty="0"/>
              <a:t> </a:t>
            </a:r>
            <a:r>
              <a:rPr lang="fr-FR" sz="900" dirty="0" err="1"/>
              <a:t>Domains</a:t>
            </a:r>
            <a:r>
              <a:rPr lang="fr-FR" sz="900" dirty="0"/>
              <a:t> (EX &amp; EC) </a:t>
            </a:r>
            <a:r>
              <a:rPr lang="fr-FR" sz="900" dirty="0" err="1"/>
              <a:t>Demystified</a:t>
            </a:r>
            <a:r>
              <a:rPr lang="fr-FR" sz="900" dirty="0"/>
              <a:t>, </a:t>
            </a:r>
            <a:r>
              <a:rPr lang="fr-FR" sz="900" dirty="0" smtClean="0"/>
              <a:t>PharmaSUG2017-Paper DS08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Trial Summary (TS) domain :</a:t>
            </a:r>
          </a:p>
          <a:p>
            <a:pPr marL="511175" lvl="1" indent="-342900"/>
            <a:r>
              <a:rPr lang="en-US" sz="1400" dirty="0" smtClean="0"/>
              <a:t>Trial level information</a:t>
            </a:r>
          </a:p>
          <a:p>
            <a:pPr marL="511175" lvl="1" indent="-342900"/>
            <a:r>
              <a:rPr lang="en-US" sz="1400" dirty="0" smtClean="0"/>
              <a:t>Planned exposure details as defined in the protocol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Exposure (EX) domain :</a:t>
            </a:r>
          </a:p>
          <a:p>
            <a:pPr marL="511175" lvl="1" indent="-342900"/>
            <a:r>
              <a:rPr lang="en-US" sz="1400" dirty="0" smtClean="0"/>
              <a:t>Subject level information</a:t>
            </a:r>
          </a:p>
          <a:p>
            <a:pPr marL="511175" lvl="1" indent="-342900"/>
            <a:r>
              <a:rPr lang="en-US" sz="1400" dirty="0" smtClean="0"/>
              <a:t>Actual study treatment dose/ doses with protocol specified units</a:t>
            </a:r>
          </a:p>
          <a:p>
            <a:pPr marL="511175" lvl="1" indent="-342900"/>
            <a:r>
              <a:rPr lang="en-US" sz="1400" dirty="0" smtClean="0"/>
              <a:t>Findings About can be added to supplement study treatment doses information with alterative units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Exposure as Collected (EC) domain :</a:t>
            </a:r>
          </a:p>
          <a:p>
            <a:pPr marL="511175" lvl="1" indent="-342900"/>
            <a:r>
              <a:rPr lang="en-US" sz="1400" dirty="0" smtClean="0"/>
              <a:t>Subject level information</a:t>
            </a:r>
          </a:p>
          <a:p>
            <a:pPr marL="511175" lvl="1" indent="-342900"/>
            <a:r>
              <a:rPr lang="en-US" sz="1400" dirty="0" smtClean="0"/>
              <a:t>Actual data as collected with dose/ doses as collected by the investigator</a:t>
            </a:r>
          </a:p>
          <a:p>
            <a:pPr marL="511175" lvl="1" indent="-342900"/>
            <a:r>
              <a:rPr lang="en-US" sz="1400" dirty="0" smtClean="0"/>
              <a:t>Collected intervals, dose form, missed doses</a:t>
            </a:r>
          </a:p>
          <a:p>
            <a:pPr marL="511175" lvl="1" indent="-342900"/>
            <a:r>
              <a:rPr lang="en-US" sz="1400" dirty="0" smtClean="0"/>
              <a:t>ECMOOD indicates if a record reflects a “Scheduled” or “Performed”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RELREC  dataset helps setting the relationship between EC and EX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SDTM implementation of treatment information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487" y="5091444"/>
            <a:ext cx="7114032" cy="37943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Reference: (1)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3"/>
              </a:rPr>
              <a:t>https://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3"/>
              </a:rPr>
              <a:t>wiki.cdisc.org/display/SDTMIG33/Exposure+Domains%3A+EX+and+EC</a:t>
            </a:r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(2) </a:t>
            </a:r>
            <a:r>
              <a:rPr lang="fr-FR" sz="900" dirty="0"/>
              <a:t>The CDISC SDTM </a:t>
            </a:r>
            <a:r>
              <a:rPr lang="fr-FR" sz="900" dirty="0" err="1"/>
              <a:t>Exposure</a:t>
            </a:r>
            <a:r>
              <a:rPr lang="fr-FR" sz="900" dirty="0"/>
              <a:t> </a:t>
            </a:r>
            <a:r>
              <a:rPr lang="fr-FR" sz="900" dirty="0" err="1"/>
              <a:t>Domains</a:t>
            </a:r>
            <a:r>
              <a:rPr lang="fr-FR" sz="900" dirty="0"/>
              <a:t> (EX &amp; EC) </a:t>
            </a:r>
            <a:r>
              <a:rPr lang="fr-FR" sz="900" dirty="0" err="1"/>
              <a:t>Demystified</a:t>
            </a:r>
            <a:r>
              <a:rPr lang="fr-FR" sz="900" dirty="0"/>
              <a:t>, </a:t>
            </a:r>
            <a:r>
              <a:rPr lang="fr-FR" sz="900" dirty="0" smtClean="0"/>
              <a:t>PharmaSUG2017-Paper DS08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 smtClean="0"/>
              <a:t>EX</a:t>
            </a:r>
          </a:p>
          <a:p>
            <a:pPr marL="511175" lvl="1" indent="-342900"/>
            <a:r>
              <a:rPr lang="en-US" sz="1400" dirty="0" smtClean="0"/>
              <a:t>Class </a:t>
            </a:r>
            <a:r>
              <a:rPr lang="en-US" sz="1400" dirty="0" smtClean="0">
                <a:sym typeface="Wingdings" panose="05000000000000000000" pitchFamily="2" charset="2"/>
              </a:rPr>
              <a:t> Intervention</a:t>
            </a:r>
          </a:p>
          <a:p>
            <a:pPr marL="511175" lvl="1" indent="-342900"/>
            <a:r>
              <a:rPr lang="en-US" sz="1400" dirty="0" smtClean="0">
                <a:sym typeface="Wingdings" panose="05000000000000000000" pitchFamily="2" charset="2"/>
              </a:rPr>
              <a:t>Description  Exposure</a:t>
            </a:r>
          </a:p>
          <a:p>
            <a:pPr marL="511175" lvl="1" indent="-342900"/>
            <a:r>
              <a:rPr lang="en-US" sz="1400" dirty="0" smtClean="0">
                <a:sym typeface="Wingdings" panose="05000000000000000000" pitchFamily="2" charset="2"/>
              </a:rPr>
              <a:t>Structure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ym typeface="Wingdings" panose="05000000000000000000" pitchFamily="2" charset="2"/>
              </a:rPr>
              <a:t>One </a:t>
            </a:r>
            <a:r>
              <a:rPr lang="en-US" sz="1400" dirty="0">
                <a:sym typeface="Wingdings" panose="05000000000000000000" pitchFamily="2" charset="2"/>
              </a:rPr>
              <a:t>record per protocol-specified study treatment, constant-dosing interval, per </a:t>
            </a:r>
            <a:r>
              <a:rPr lang="en-US" sz="1400" dirty="0" smtClean="0">
                <a:sym typeface="Wingdings" panose="05000000000000000000" pitchFamily="2" charset="2"/>
              </a:rPr>
              <a:t>subject</a:t>
            </a:r>
          </a:p>
          <a:p>
            <a:pPr marL="511175" lvl="1" indent="-342900"/>
            <a:r>
              <a:rPr lang="en-US" sz="1400" dirty="0" smtClean="0">
                <a:sym typeface="Wingdings" panose="05000000000000000000" pitchFamily="2" charset="2"/>
              </a:rPr>
              <a:t>Key variables  </a:t>
            </a:r>
            <a:r>
              <a:rPr lang="en-US" sz="1400" dirty="0"/>
              <a:t>STUDYID, USUBJID, EXTRT, </a:t>
            </a:r>
            <a:r>
              <a:rPr lang="en-US" sz="1400" dirty="0" smtClean="0"/>
              <a:t>EXSTDTC</a:t>
            </a:r>
          </a:p>
          <a:p>
            <a:pPr marL="511175" lvl="1" indent="-342900"/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dirty="0" smtClean="0">
                <a:sym typeface="Wingdings" panose="05000000000000000000" pitchFamily="2" charset="2"/>
              </a:rPr>
              <a:t>EC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Class  Intervention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Description  Exposure as Collected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Structure  </a:t>
            </a:r>
            <a:r>
              <a:rPr lang="en-US" sz="1400" dirty="0"/>
              <a:t>One record per protocol-specified study treatment, collected-dosing interval, per subject, per </a:t>
            </a:r>
            <a:r>
              <a:rPr lang="en-US" sz="1400" dirty="0" smtClean="0"/>
              <a:t>mood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Key variables  </a:t>
            </a:r>
            <a:r>
              <a:rPr lang="en-US" sz="1400" dirty="0"/>
              <a:t>STUDYID, USUBJID, ECTRT, ECSTDTC, ECMOOD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511175" lvl="1" indent="-342900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and EC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487" y="5091444"/>
            <a:ext cx="7114032" cy="37943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Reference: (1)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3"/>
              </a:rPr>
              <a:t>https://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3"/>
              </a:rPr>
              <a:t>wiki.cdisc.org/display/SDTMIG33/Exposure+Domains%3A+EX+and+EC</a:t>
            </a:r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(2) </a:t>
            </a:r>
            <a:r>
              <a:rPr lang="fr-FR" sz="900" dirty="0"/>
              <a:t>The CDISC SDTM </a:t>
            </a:r>
            <a:r>
              <a:rPr lang="fr-FR" sz="900" dirty="0" err="1"/>
              <a:t>Exposure</a:t>
            </a:r>
            <a:r>
              <a:rPr lang="fr-FR" sz="900" dirty="0"/>
              <a:t> </a:t>
            </a:r>
            <a:r>
              <a:rPr lang="fr-FR" sz="900" dirty="0" err="1"/>
              <a:t>Domains</a:t>
            </a:r>
            <a:r>
              <a:rPr lang="fr-FR" sz="900" dirty="0"/>
              <a:t> (EX &amp; EC) </a:t>
            </a:r>
            <a:r>
              <a:rPr lang="fr-FR" sz="900" dirty="0" err="1"/>
              <a:t>Demystified</a:t>
            </a:r>
            <a:r>
              <a:rPr lang="fr-FR" sz="900" dirty="0"/>
              <a:t>, </a:t>
            </a:r>
            <a:r>
              <a:rPr lang="fr-FR" sz="900" dirty="0" smtClean="0"/>
              <a:t>PharmaSUG2017-Paper DS08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28650" y="30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64258"/>
            <a:ext cx="7840980" cy="552450"/>
          </a:xfrm>
        </p:spPr>
        <p:txBody>
          <a:bodyPr anchor="ctr"/>
          <a:lstStyle/>
          <a:p>
            <a:pPr algn="l"/>
            <a:r>
              <a:rPr lang="en-US" sz="2400" dirty="0" smtClean="0"/>
              <a:t>Examples for Exposure (EX) and Exposure as Collected (EC)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1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7374"/>
            <a:ext cx="8329448" cy="759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an example of a double-blind study comparing </a:t>
            </a:r>
            <a:r>
              <a:rPr lang="en-US" b="1" u="sng" dirty="0"/>
              <a:t>Drug X extended release (ER) (two 500-mg tablets once daily) </a:t>
            </a:r>
            <a:r>
              <a:rPr lang="en-US" dirty="0"/>
              <a:t>vs. </a:t>
            </a:r>
            <a:r>
              <a:rPr lang="en-US" b="1" u="sng" dirty="0"/>
              <a:t>Drug Z (two 250-mg tablets once daily)</a:t>
            </a:r>
            <a:r>
              <a:rPr lang="en-US" dirty="0"/>
              <a:t>. </a:t>
            </a:r>
            <a:r>
              <a:rPr lang="en-US" u="sng" dirty="0">
                <a:solidFill>
                  <a:srgbClr val="FF0000"/>
                </a:solidFill>
              </a:rPr>
              <a:t>As per </a:t>
            </a:r>
            <a:r>
              <a:rPr lang="en-US" u="sng" dirty="0">
                <a:solidFill>
                  <a:srgbClr val="FF0000"/>
                </a:solidFill>
              </a:rPr>
              <a:t>example CRFs</a:t>
            </a:r>
            <a:r>
              <a:rPr lang="en-US" dirty="0"/>
              <a:t>, Subject </a:t>
            </a:r>
            <a:r>
              <a:rPr lang="en-US" b="1" dirty="0">
                <a:solidFill>
                  <a:srgbClr val="138F91"/>
                </a:solidFill>
              </a:rPr>
              <a:t>ABC1001</a:t>
            </a:r>
            <a:r>
              <a:rPr lang="en-US" dirty="0"/>
              <a:t> took </a:t>
            </a:r>
            <a:r>
              <a:rPr lang="en-US" b="1" dirty="0">
                <a:solidFill>
                  <a:srgbClr val="138F91"/>
                </a:solidFill>
              </a:rPr>
              <a:t>2 tablets </a:t>
            </a:r>
            <a:r>
              <a:rPr lang="en-US" dirty="0"/>
              <a:t>from 2011-01-14 to 2011-01-28 and Subject </a:t>
            </a:r>
            <a:r>
              <a:rPr lang="en-US" b="1" dirty="0">
                <a:solidFill>
                  <a:srgbClr val="138F91"/>
                </a:solidFill>
              </a:rPr>
              <a:t>ABC2001</a:t>
            </a:r>
            <a:r>
              <a:rPr lang="en-US" dirty="0"/>
              <a:t> took </a:t>
            </a:r>
            <a:r>
              <a:rPr lang="en-US" b="1" dirty="0">
                <a:solidFill>
                  <a:srgbClr val="138F91"/>
                </a:solidFill>
              </a:rPr>
              <a:t>2 tablets </a:t>
            </a:r>
            <a:r>
              <a:rPr lang="en-US" dirty="0"/>
              <a:t>within the same timeframe </a:t>
            </a:r>
            <a:r>
              <a:rPr lang="en-US" b="1" dirty="0">
                <a:solidFill>
                  <a:srgbClr val="138F91"/>
                </a:solidFill>
              </a:rPr>
              <a:t>but missed dosing on 2011-01-24</a:t>
            </a:r>
            <a:r>
              <a:rPr lang="en-US" dirty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76269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487" y="5091444"/>
            <a:ext cx="7114032" cy="37943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Reference: (1)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3"/>
              </a:rPr>
              <a:t>https://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hlinkClick r:id="rId3"/>
              </a:rPr>
              <a:t>wiki.cdisc.org/display/SDTMIG33/Exposure+Domains%3A+EX+and+EC</a:t>
            </a:r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(2) </a:t>
            </a:r>
            <a:r>
              <a:rPr lang="fr-FR" sz="900" dirty="0"/>
              <a:t>The CDISC SDTM </a:t>
            </a:r>
            <a:r>
              <a:rPr lang="fr-FR" sz="900" dirty="0" err="1"/>
              <a:t>Exposure</a:t>
            </a:r>
            <a:r>
              <a:rPr lang="fr-FR" sz="900" dirty="0"/>
              <a:t> </a:t>
            </a:r>
            <a:r>
              <a:rPr lang="fr-FR" sz="900" dirty="0" err="1"/>
              <a:t>Domains</a:t>
            </a:r>
            <a:r>
              <a:rPr lang="fr-FR" sz="900" dirty="0"/>
              <a:t> (EX &amp; EC) </a:t>
            </a:r>
            <a:r>
              <a:rPr lang="fr-FR" sz="900" dirty="0" err="1"/>
              <a:t>Demystified</a:t>
            </a:r>
            <a:r>
              <a:rPr lang="fr-FR" sz="900" dirty="0"/>
              <a:t>, </a:t>
            </a:r>
            <a:r>
              <a:rPr lang="fr-FR" sz="900" dirty="0" smtClean="0"/>
              <a:t>PharmaSUG2017-Paper DS08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0394" y="2288349"/>
            <a:ext cx="189667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Subject: ABC1001 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996130" y="2457832"/>
            <a:ext cx="328173" cy="979048"/>
          </a:xfrm>
          <a:prstGeom prst="leftBrace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0394" y="3229022"/>
            <a:ext cx="189142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Subject: </a:t>
            </a:r>
            <a:r>
              <a:rPr lang="en-US" dirty="0" smtClean="0"/>
              <a:t>ABC2001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067" y="2533045"/>
            <a:ext cx="5052740" cy="13195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067" y="2273166"/>
            <a:ext cx="5052740" cy="4827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8487" y="4162094"/>
            <a:ext cx="730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Post un-blinding it is known that </a:t>
            </a:r>
            <a:r>
              <a:rPr lang="en-US" sz="1200" b="1" dirty="0">
                <a:solidFill>
                  <a:srgbClr val="138F91"/>
                </a:solidFill>
              </a:rPr>
              <a:t>ABC1001 received </a:t>
            </a:r>
            <a:r>
              <a:rPr lang="en-US" sz="1200" b="1" dirty="0" smtClean="0">
                <a:solidFill>
                  <a:srgbClr val="138F91"/>
                </a:solidFill>
              </a:rPr>
              <a:t>1000 mg Drug </a:t>
            </a:r>
            <a:r>
              <a:rPr lang="en-US" sz="1200" b="1" dirty="0">
                <a:solidFill>
                  <a:srgbClr val="138F91"/>
                </a:solidFill>
              </a:rPr>
              <a:t>X </a:t>
            </a:r>
            <a:r>
              <a:rPr lang="en-US" sz="1200" dirty="0"/>
              <a:t>and Subject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ABC2001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received 500 mg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Drug Z</a:t>
            </a:r>
          </a:p>
        </p:txBody>
      </p:sp>
    </p:spTree>
    <p:extLst>
      <p:ext uri="{BB962C8B-B14F-4D97-AF65-F5344CB8AC3E}">
        <p14:creationId xmlns:p14="http://schemas.microsoft.com/office/powerpoint/2010/main" val="6577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1">
  <a:themeElements>
    <a:clrScheme name="TA Color 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BB6"/>
      </a:accent1>
      <a:accent2>
        <a:srgbClr val="00A0A2"/>
      </a:accent2>
      <a:accent3>
        <a:srgbClr val="6D6E72"/>
      </a:accent3>
      <a:accent4>
        <a:srgbClr val="2C3E50"/>
      </a:accent4>
      <a:accent5>
        <a:srgbClr val="8E44AE"/>
      </a:accent5>
      <a:accent6>
        <a:srgbClr val="2981B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A3BCF0A7-0E8F-433E-8993-91B81FC0B25A}" vid="{358B5F3C-0965-4CB2-8AA0-72D725F21A72}"/>
    </a:ext>
  </a:extLst>
</a:theme>
</file>

<file path=ppt/theme/theme2.xml><?xml version="1.0" encoding="utf-8"?>
<a:theme xmlns:a="http://schemas.openxmlformats.org/drawingml/2006/main" name="Theme 2">
  <a:themeElements>
    <a:clrScheme name="TA Color 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BB6"/>
      </a:accent1>
      <a:accent2>
        <a:srgbClr val="00A0A2"/>
      </a:accent2>
      <a:accent3>
        <a:srgbClr val="6D6E72"/>
      </a:accent3>
      <a:accent4>
        <a:srgbClr val="2C3E50"/>
      </a:accent4>
      <a:accent5>
        <a:srgbClr val="8E44AE"/>
      </a:accent5>
      <a:accent6>
        <a:srgbClr val="2981B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A3BCF0A7-0E8F-433E-8993-91B81FC0B25A}" vid="{358B5F3C-0965-4CB2-8AA0-72D725F21A72}"/>
    </a:ext>
  </a:extLst>
</a:theme>
</file>

<file path=ppt/theme/theme3.xml><?xml version="1.0" encoding="utf-8"?>
<a:theme xmlns:a="http://schemas.openxmlformats.org/drawingml/2006/main" name="Theme 3">
  <a:themeElements>
    <a:clrScheme name="TA Color 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BB6"/>
      </a:accent1>
      <a:accent2>
        <a:srgbClr val="00A0A2"/>
      </a:accent2>
      <a:accent3>
        <a:srgbClr val="6D6E72"/>
      </a:accent3>
      <a:accent4>
        <a:srgbClr val="2C3E50"/>
      </a:accent4>
      <a:accent5>
        <a:srgbClr val="8E44AE"/>
      </a:accent5>
      <a:accent6>
        <a:srgbClr val="2981B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A3BCF0A7-0E8F-433E-8993-91B81FC0B25A}" vid="{358B5F3C-0965-4CB2-8AA0-72D725F21A7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5175</TotalTime>
  <Words>2775</Words>
  <Application>Microsoft Office PowerPoint</Application>
  <PresentationFormat>On-screen Show (16:10)</PresentationFormat>
  <Paragraphs>981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Minion Pro</vt:lpstr>
      <vt:lpstr>Wingdings</vt:lpstr>
      <vt:lpstr>Theme 1</vt:lpstr>
      <vt:lpstr>Theme 2</vt:lpstr>
      <vt:lpstr>Theme 3</vt:lpstr>
      <vt:lpstr>EXPOSURE AND EXPOSURE AS COLLECTED : INTERVENTION CLASS</vt:lpstr>
      <vt:lpstr>Agenda</vt:lpstr>
      <vt:lpstr>Background/ History</vt:lpstr>
      <vt:lpstr>Background/ History   (contd.)</vt:lpstr>
      <vt:lpstr>What does this mean to us?</vt:lpstr>
      <vt:lpstr>SDTM implementation of treatment information</vt:lpstr>
      <vt:lpstr>EX and EC definition</vt:lpstr>
      <vt:lpstr>Examples for Exposure (EX) and Exposure as Collected (EC)</vt:lpstr>
      <vt:lpstr>Example 1</vt:lpstr>
      <vt:lpstr>Example 1</vt:lpstr>
      <vt:lpstr>Example 2</vt:lpstr>
      <vt:lpstr>Example 2</vt:lpstr>
      <vt:lpstr>Example 3</vt:lpstr>
      <vt:lpstr>Example 3</vt:lpstr>
      <vt:lpstr>Example 3</vt:lpstr>
      <vt:lpstr>Example 3</vt:lpstr>
      <vt:lpstr>References</vt:lpstr>
      <vt:lpstr>Thank You</vt:lpstr>
      <vt:lpstr>Document Release Notice</vt:lpstr>
      <vt:lpstr>Change/Revision History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Varma</dc:creator>
  <cp:lastModifiedBy>Varsha Mahajan</cp:lastModifiedBy>
  <cp:revision>575</cp:revision>
  <cp:lastPrinted>2016-10-12T10:17:13Z</cp:lastPrinted>
  <dcterms:created xsi:type="dcterms:W3CDTF">2016-08-22T11:45:13Z</dcterms:created>
  <dcterms:modified xsi:type="dcterms:W3CDTF">2017-12-04T10:16:45Z</dcterms:modified>
</cp:coreProperties>
</file>