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  <p:sldMasterId id="2147483699" r:id="rId3"/>
    <p:sldMasterId id="2147483705" r:id="rId4"/>
  </p:sldMasterIdLst>
  <p:notesMasterIdLst>
    <p:notesMasterId r:id="rId25"/>
  </p:notesMasterIdLst>
  <p:handoutMasterIdLst>
    <p:handoutMasterId r:id="rId26"/>
  </p:handoutMasterIdLst>
  <p:sldIdLst>
    <p:sldId id="390" r:id="rId5"/>
    <p:sldId id="356" r:id="rId6"/>
    <p:sldId id="357" r:id="rId7"/>
    <p:sldId id="358" r:id="rId8"/>
    <p:sldId id="391" r:id="rId9"/>
    <p:sldId id="411" r:id="rId10"/>
    <p:sldId id="415" r:id="rId11"/>
    <p:sldId id="416" r:id="rId12"/>
    <p:sldId id="400" r:id="rId13"/>
    <p:sldId id="398" r:id="rId14"/>
    <p:sldId id="402" r:id="rId15"/>
    <p:sldId id="401" r:id="rId16"/>
    <p:sldId id="417" r:id="rId17"/>
    <p:sldId id="412" r:id="rId18"/>
    <p:sldId id="413" r:id="rId19"/>
    <p:sldId id="414" r:id="rId20"/>
    <p:sldId id="407" r:id="rId21"/>
    <p:sldId id="408" r:id="rId22"/>
    <p:sldId id="409" r:id="rId23"/>
    <p:sldId id="410" r:id="rId24"/>
  </p:sldIdLst>
  <p:sldSz cx="12192000" cy="6858000"/>
  <p:notesSz cx="9144000" cy="6858000"/>
  <p:defaultTextStyle>
    <a:defPPr>
      <a:defRPr lang="en-US"/>
    </a:defPPr>
    <a:lvl1pPr marL="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6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ghya  Chattopadhyay" initials="A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38C"/>
    <a:srgbClr val="ECFAE2"/>
    <a:srgbClr val="CBC3DB"/>
    <a:srgbClr val="EAE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71" autoAdjust="0"/>
  </p:normalViewPr>
  <p:slideViewPr>
    <p:cSldViewPr snapToGrid="0">
      <p:cViewPr varScale="1">
        <p:scale>
          <a:sx n="72" d="100"/>
          <a:sy n="72" d="100"/>
        </p:scale>
        <p:origin x="522" y="54"/>
      </p:cViewPr>
      <p:guideLst>
        <p:guide orient="horz" pos="4416"/>
        <p:guide pos="5120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\Competency\VK%20RAMAN\Copy%20of%20collated%20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collated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collated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collated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collated results.xlsx]Sheet4!PivotTable1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Sheet4!$A$5:$A$11</c:f>
              <c:strCache>
                <c:ptCount val="6"/>
                <c:pt idx="0">
                  <c:v>Amgen</c:v>
                </c:pt>
                <c:pt idx="1">
                  <c:v>Davita</c:v>
                </c:pt>
                <c:pt idx="2">
                  <c:v>JnJ</c:v>
                </c:pt>
                <c:pt idx="3">
                  <c:v>Pfizer</c:v>
                </c:pt>
                <c:pt idx="4">
                  <c:v>Roche</c:v>
                </c:pt>
                <c:pt idx="5">
                  <c:v>Sanofi</c:v>
                </c:pt>
              </c:strCache>
            </c:strRef>
          </c:cat>
          <c:val>
            <c:numRef>
              <c:f>Sheet4!$B$5:$B$11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Sheet4!$A$5:$A$11</c:f>
              <c:strCache>
                <c:ptCount val="6"/>
                <c:pt idx="0">
                  <c:v>Amgen</c:v>
                </c:pt>
                <c:pt idx="1">
                  <c:v>Davita</c:v>
                </c:pt>
                <c:pt idx="2">
                  <c:v>JnJ</c:v>
                </c:pt>
                <c:pt idx="3">
                  <c:v>Pfizer</c:v>
                </c:pt>
                <c:pt idx="4">
                  <c:v>Roche</c:v>
                </c:pt>
                <c:pt idx="5">
                  <c:v>Sanofi</c:v>
                </c:pt>
              </c:strCache>
            </c:strRef>
          </c:cat>
          <c:val>
            <c:numRef>
              <c:f>Sheet4!$C$5:$C$11</c:f>
              <c:numCache>
                <c:formatCode>General</c:formatCode>
                <c:ptCount val="6"/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Sheet4!$A$5:$A$11</c:f>
              <c:strCache>
                <c:ptCount val="6"/>
                <c:pt idx="0">
                  <c:v>Amgen</c:v>
                </c:pt>
                <c:pt idx="1">
                  <c:v>Davita</c:v>
                </c:pt>
                <c:pt idx="2">
                  <c:v>JnJ</c:v>
                </c:pt>
                <c:pt idx="3">
                  <c:v>Pfizer</c:v>
                </c:pt>
                <c:pt idx="4">
                  <c:v>Roche</c:v>
                </c:pt>
                <c:pt idx="5">
                  <c:v>Sanofi</c:v>
                </c:pt>
              </c:strCache>
            </c:strRef>
          </c:cat>
          <c:val>
            <c:numRef>
              <c:f>Sheet4!$D$5:$D$11</c:f>
              <c:numCache>
                <c:formatCode>General</c:formatCode>
                <c:ptCount val="6"/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E4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Sheet4!$A$5:$A$11</c:f>
              <c:strCache>
                <c:ptCount val="6"/>
                <c:pt idx="0">
                  <c:v>Amgen</c:v>
                </c:pt>
                <c:pt idx="1">
                  <c:v>Davita</c:v>
                </c:pt>
                <c:pt idx="2">
                  <c:v>JnJ</c:v>
                </c:pt>
                <c:pt idx="3">
                  <c:v>Pfizer</c:v>
                </c:pt>
                <c:pt idx="4">
                  <c:v>Roche</c:v>
                </c:pt>
                <c:pt idx="5">
                  <c:v>Sanofi</c:v>
                </c:pt>
              </c:strCache>
            </c:strRef>
          </c:cat>
          <c:val>
            <c:numRef>
              <c:f>Sheet4!$E$5:$E$11</c:f>
              <c:numCache>
                <c:formatCode>General</c:formatCode>
                <c:ptCount val="6"/>
                <c:pt idx="4">
                  <c:v>1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5873736"/>
        <c:axId val="175874128"/>
      </c:barChart>
      <c:catAx>
        <c:axId val="175873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74128"/>
        <c:crosses val="autoZero"/>
        <c:auto val="1"/>
        <c:lblAlgn val="ctr"/>
        <c:lblOffset val="100"/>
        <c:noMultiLvlLbl val="0"/>
      </c:catAx>
      <c:valAx>
        <c:axId val="175874128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7373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Sheet2!$B$84</c:f>
              <c:strCache>
                <c:ptCount val="1"/>
                <c:pt idx="0">
                  <c:v>E0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Sheet2!$A$85:$A$88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Sheet2!$B$85:$B$88</c:f>
              <c:numCache>
                <c:formatCode>General</c:formatCode>
                <c:ptCount val="4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Sheet2!$C$84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Sheet2!$A$85:$A$88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Sheet2!$C$85:$C$88</c:f>
              <c:numCache>
                <c:formatCode>General</c:formatCode>
                <c:ptCount val="4"/>
                <c:pt idx="0">
                  <c:v>4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Sheet2!$D$84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Sheet2!$A$85:$A$88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Sheet2!$D$85:$D$88</c:f>
              <c:numCache>
                <c:formatCode>General</c:formatCode>
                <c:ptCount val="4"/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Sheet2!$E$84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Sheet2!$A$85:$A$88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Sheet2!$E$85:$E$88</c:f>
              <c:numCache>
                <c:formatCode>General</c:formatCode>
                <c:ptCount val="4"/>
                <c:pt idx="1">
                  <c:v>1</c:v>
                </c:pt>
                <c:pt idx="3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7511360"/>
        <c:axId val="177511752"/>
      </c:barChart>
      <c:catAx>
        <c:axId val="17751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11752"/>
        <c:crosses val="autoZero"/>
        <c:auto val="1"/>
        <c:lblAlgn val="ctr"/>
        <c:lblOffset val="100"/>
        <c:noMultiLvlLbl val="0"/>
      </c:catAx>
      <c:valAx>
        <c:axId val="1775117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1136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Sheet15!$F$3</c:f>
              <c:strCache>
                <c:ptCount val="1"/>
                <c:pt idx="0">
                  <c:v>Self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Sheet15!$E$4:$E$8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NA</c:v>
                </c:pt>
              </c:strCache>
            </c:strRef>
          </c:cat>
          <c:val>
            <c:numRef>
              <c:f>Sheet15!$F$4:$F$8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Sheet15!$G$3</c:f>
              <c:strCache>
                <c:ptCount val="1"/>
                <c:pt idx="0">
                  <c:v>Manager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Sheet15!$E$4:$E$8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NA</c:v>
                </c:pt>
              </c:strCache>
            </c:strRef>
          </c:cat>
          <c:val>
            <c:numRef>
              <c:f>Sheet15!$G$4:$G$8</c:f>
              <c:numCache>
                <c:formatCode>General</c:formatCode>
                <c:ptCount val="5"/>
                <c:pt idx="0">
                  <c:v>2</c:v>
                </c:pt>
                <c:pt idx="1">
                  <c:v>7</c:v>
                </c:pt>
                <c:pt idx="2">
                  <c:v>5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Sheet15!$H$3</c:f>
              <c:strCache>
                <c:ptCount val="1"/>
                <c:pt idx="0">
                  <c:v>SME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Sheet15!$E$4:$E$8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NA</c:v>
                </c:pt>
              </c:strCache>
            </c:strRef>
          </c:cat>
          <c:val>
            <c:numRef>
              <c:f>Sheet15!$H$4:$H$8</c:f>
              <c:numCache>
                <c:formatCode>General</c:formatCode>
                <c:ptCount val="5"/>
                <c:pt idx="0">
                  <c:v>7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8195992"/>
        <c:axId val="178196384"/>
      </c:barChart>
      <c:catAx>
        <c:axId val="1781959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96384"/>
        <c:crosses val="autoZero"/>
        <c:auto val="1"/>
        <c:lblAlgn val="ctr"/>
        <c:lblOffset val="100"/>
        <c:noMultiLvlLbl val="0"/>
      </c:catAx>
      <c:valAx>
        <c:axId val="17819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9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Sheet18!$G$3</c:f>
              <c:strCache>
                <c:ptCount val="1"/>
                <c:pt idx="0">
                  <c:v>Self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Sheet18!$F$4:$F$8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NA</c:v>
                </c:pt>
              </c:strCache>
            </c:strRef>
          </c:cat>
          <c:val>
            <c:numRef>
              <c:f>Sheet18!$G$4:$G$8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Sheet18!$H$3</c:f>
              <c:strCache>
                <c:ptCount val="1"/>
                <c:pt idx="0">
                  <c:v>Manager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Sheet18!$F$4:$F$8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NA</c:v>
                </c:pt>
              </c:strCache>
            </c:strRef>
          </c:cat>
          <c:val>
            <c:numRef>
              <c:f>Sheet18!$H$4:$H$8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5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Sheet18!$I$3</c:f>
              <c:strCache>
                <c:ptCount val="1"/>
                <c:pt idx="0">
                  <c:v>SME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Sheet18!$F$4:$F$8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NA</c:v>
                </c:pt>
              </c:strCache>
            </c:strRef>
          </c:cat>
          <c:val>
            <c:numRef>
              <c:f>Sheet18!$I$4:$I$8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1</c:v>
                </c:pt>
                <c:pt idx="4">
                  <c:v>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8197168"/>
        <c:axId val="178197560"/>
      </c:barChart>
      <c:catAx>
        <c:axId val="178197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97560"/>
        <c:crosses val="autoZero"/>
        <c:auto val="1"/>
        <c:lblAlgn val="ctr"/>
        <c:lblOffset val="100"/>
        <c:noMultiLvlLbl val="0"/>
      </c:catAx>
      <c:valAx>
        <c:axId val="17819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9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Sheet21!$G$3</c:f>
              <c:strCache>
                <c:ptCount val="1"/>
                <c:pt idx="0">
                  <c:v>Self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Sheet21!$F$4:$F$8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NA</c:v>
                </c:pt>
              </c:strCache>
            </c:strRef>
          </c:cat>
          <c:val>
            <c:numRef>
              <c:f>Sheet21!$G$4:$G$8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Sheet21!$H$3</c:f>
              <c:strCache>
                <c:ptCount val="1"/>
                <c:pt idx="0">
                  <c:v>Manager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Sheet21!$F$4:$F$8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NA</c:v>
                </c:pt>
              </c:strCache>
            </c:strRef>
          </c:cat>
          <c:val>
            <c:numRef>
              <c:f>Sheet21!$H$4:$H$8</c:f>
              <c:numCache>
                <c:formatCode>General</c:formatCode>
                <c:ptCount val="5"/>
                <c:pt idx="0">
                  <c:v>10</c:v>
                </c:pt>
                <c:pt idx="1">
                  <c:v>3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Sheet21!$I$3</c:f>
              <c:strCache>
                <c:ptCount val="1"/>
                <c:pt idx="0">
                  <c:v>SME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Sheet21!$F$4:$F$8</c:f>
              <c:strCache>
                <c:ptCount val="5"/>
                <c:pt idx="0">
                  <c:v>E0</c:v>
                </c:pt>
                <c:pt idx="1">
                  <c:v>E1</c:v>
                </c:pt>
                <c:pt idx="2">
                  <c:v>E2</c:v>
                </c:pt>
                <c:pt idx="3">
                  <c:v>E3</c:v>
                </c:pt>
                <c:pt idx="4">
                  <c:v>NA</c:v>
                </c:pt>
              </c:strCache>
            </c:strRef>
          </c:cat>
          <c:val>
            <c:numRef>
              <c:f>Sheet21!$I$4:$I$8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8198344"/>
        <c:axId val="178198736"/>
      </c:barChart>
      <c:catAx>
        <c:axId val="178198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98736"/>
        <c:crosses val="autoZero"/>
        <c:auto val="1"/>
        <c:lblAlgn val="ctr"/>
        <c:lblOffset val="100"/>
        <c:noMultiLvlLbl val="0"/>
      </c:catAx>
      <c:valAx>
        <c:axId val="17819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98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Sheet2!$B$59</c:f>
              <c:strCache>
                <c:ptCount val="1"/>
                <c:pt idx="0">
                  <c:v>E0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Sheet2!$A$60:$A$63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Sheet2!$B$60:$B$63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Sheet2!$C$59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Sheet2!$A$60:$A$63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Sheet2!$C$60:$C$63</c:f>
              <c:numCache>
                <c:formatCode>General</c:formatCode>
                <c:ptCount val="4"/>
                <c:pt idx="0">
                  <c:v>6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Sheet2!$D$59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Sheet2!$A$60:$A$63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Sheet2!$D$60:$D$63</c:f>
              <c:numCache>
                <c:formatCode>General</c:formatCode>
                <c:ptCount val="4"/>
                <c:pt idx="2">
                  <c:v>3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Sheet2!$E$59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Sheet2!$A$60:$A$63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Sheet2!$E$60:$E$63</c:f>
              <c:numCache>
                <c:formatCode>General</c:formatCode>
                <c:ptCount val="4"/>
              </c:numCache>
            </c:numRef>
          </c:val>
        </c:ser>
        <c:ser>
          <c:idx val="4"/>
          <c:order val="4"/>
          <c:tx>
            <c:strRef>
              <c:f>Sheet2!$F$59</c:f>
              <c:strCache>
                <c:ptCount val="1"/>
                <c:pt idx="0">
                  <c:v>NA*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Sheet2!$A$60:$A$63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Sheet2!$F$60:$F$63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5874912"/>
        <c:axId val="175875304"/>
      </c:barChart>
      <c:catAx>
        <c:axId val="17587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75304"/>
        <c:crosses val="autoZero"/>
        <c:auto val="1"/>
        <c:lblAlgn val="ctr"/>
        <c:lblOffset val="100"/>
        <c:noMultiLvlLbl val="0"/>
      </c:catAx>
      <c:valAx>
        <c:axId val="17587530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749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E0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2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5876088"/>
        <c:axId val="175876480"/>
      </c:barChart>
      <c:catAx>
        <c:axId val="17587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76480"/>
        <c:crosses val="autoZero"/>
        <c:auto val="1"/>
        <c:lblAlgn val="ctr"/>
        <c:lblOffset val="100"/>
        <c:noMultiLvlLbl val="0"/>
      </c:catAx>
      <c:valAx>
        <c:axId val="175876480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7608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E0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Sheet1!$A$19:$A$22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Sheet1!$B$19:$B$22</c:f>
              <c:numCache>
                <c:formatCode>General</c:formatCode>
                <c:ptCount val="4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Sheet1!$A$19:$A$22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Sheet1!$C$19:$C$22</c:f>
              <c:numCache>
                <c:formatCode>General</c:formatCode>
                <c:ptCount val="4"/>
                <c:pt idx="0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Sheet1!$D$18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Sheet1!$A$19:$A$22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Sheet1!$D$19:$D$22</c:f>
              <c:numCache>
                <c:formatCode>General</c:formatCode>
                <c:ptCount val="4"/>
              </c:numCache>
            </c:numRef>
          </c:val>
        </c:ser>
        <c:ser>
          <c:idx val="3"/>
          <c:order val="3"/>
          <c:tx>
            <c:strRef>
              <c:f>Sheet1!$E$18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Sheet1!$A$19:$A$22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Sheet1!$E$19:$E$22</c:f>
              <c:numCache>
                <c:formatCode>General</c:formatCode>
                <c:ptCount val="4"/>
              </c:numCache>
            </c:numRef>
          </c:val>
        </c:ser>
        <c:ser>
          <c:idx val="4"/>
          <c:order val="4"/>
          <c:tx>
            <c:strRef>
              <c:f>Sheet1!$F$18</c:f>
              <c:strCache>
                <c:ptCount val="1"/>
                <c:pt idx="0">
                  <c:v>NA*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Sheet1!$A$19:$A$22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Sheet1!$F$19:$F$22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5877264"/>
        <c:axId val="176685968"/>
      </c:barChart>
      <c:catAx>
        <c:axId val="17587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85968"/>
        <c:crosses val="autoZero"/>
        <c:auto val="1"/>
        <c:lblAlgn val="ctr"/>
        <c:lblOffset val="100"/>
        <c:noMultiLvlLbl val="0"/>
      </c:catAx>
      <c:valAx>
        <c:axId val="17668596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7726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Sheet2!$B$73</c:f>
              <c:strCache>
                <c:ptCount val="1"/>
                <c:pt idx="0">
                  <c:v>E0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Sheet2!$A$74:$A$77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Sheet2!$B$74:$B$77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Sheet2!$C$73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Sheet2!$A$74:$A$77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Sheet2!$C$74:$C$77</c:f>
              <c:numCache>
                <c:formatCode>General</c:formatCode>
                <c:ptCount val="4"/>
                <c:pt idx="0">
                  <c:v>6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Sheet2!$D$73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Sheet2!$A$74:$A$77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Sheet2!$D$74:$D$77</c:f>
              <c:numCache>
                <c:formatCode>General</c:formatCode>
                <c:ptCount val="4"/>
                <c:pt idx="2">
                  <c:v>3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Sheet2!$E$73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Sheet2!$A$74:$A$77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Sheet2!$E$74:$E$77</c:f>
              <c:numCache>
                <c:formatCode>General</c:formatCode>
                <c:ptCount val="4"/>
              </c:numCache>
            </c:numRef>
          </c:val>
        </c:ser>
        <c:ser>
          <c:idx val="4"/>
          <c:order val="4"/>
          <c:tx>
            <c:strRef>
              <c:f>Sheet2!$F$73</c:f>
              <c:strCache>
                <c:ptCount val="1"/>
                <c:pt idx="0">
                  <c:v>NA*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Sheet2!$A$74:$A$77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Sheet2!$F$74:$F$77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6687144"/>
        <c:axId val="176687536"/>
      </c:barChart>
      <c:catAx>
        <c:axId val="17668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87536"/>
        <c:crosses val="autoZero"/>
        <c:auto val="1"/>
        <c:lblAlgn val="ctr"/>
        <c:lblOffset val="100"/>
        <c:noMultiLvlLbl val="0"/>
      </c:catAx>
      <c:valAx>
        <c:axId val="176687536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8714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E0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Sheet1!$A$46:$A$49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Sheet1!$B$46:$B$49</c:f>
              <c:numCache>
                <c:formatCode>General</c:formatCode>
                <c:ptCount val="4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Sheet1!$A$46:$A$49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Sheet1!$C$46:$C$49</c:f>
              <c:numCache>
                <c:formatCode>General</c:formatCode>
                <c:ptCount val="4"/>
                <c:pt idx="0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Sheet1!$D$45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Sheet1!$A$46:$A$49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Sheet1!$D$46:$D$49</c:f>
              <c:numCache>
                <c:formatCode>General</c:formatCode>
                <c:ptCount val="4"/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Sheet1!$E$45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Sheet1!$A$46:$A$49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Sheet1!$E$46:$E$49</c:f>
              <c:numCache>
                <c:formatCode>General</c:formatCode>
                <c:ptCount val="4"/>
              </c:numCache>
            </c:numRef>
          </c:val>
        </c:ser>
        <c:ser>
          <c:idx val="4"/>
          <c:order val="4"/>
          <c:tx>
            <c:strRef>
              <c:f>Sheet1!$F$45</c:f>
              <c:strCache>
                <c:ptCount val="1"/>
                <c:pt idx="0">
                  <c:v>NA*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Sheet1!$A$46:$A$49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Sheet1!$F$46:$F$49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6688320"/>
        <c:axId val="176688712"/>
      </c:barChart>
      <c:catAx>
        <c:axId val="17668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88712"/>
        <c:crosses val="autoZero"/>
        <c:auto val="1"/>
        <c:lblAlgn val="ctr"/>
        <c:lblOffset val="100"/>
        <c:noMultiLvlLbl val="0"/>
      </c:catAx>
      <c:valAx>
        <c:axId val="1766887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883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E0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Sheet1!$A$31:$A$34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Sheet1!$B$31:$B$34</c:f>
              <c:numCache>
                <c:formatCode>General</c:formatCode>
                <c:ptCount val="4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Sheet1!$C$30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Sheet1!$A$31:$A$34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Sheet1!$C$31:$C$34</c:f>
              <c:numCache>
                <c:formatCode>General</c:formatCode>
                <c:ptCount val="4"/>
                <c:pt idx="0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Sheet1!$D$30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Sheet1!$A$31:$A$34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Sheet1!$D$31:$D$34</c:f>
              <c:numCache>
                <c:formatCode>General</c:formatCode>
                <c:ptCount val="4"/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Sheet1!$E$30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Sheet1!$A$31:$A$34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Sheet1!$E$31:$E$34</c:f>
              <c:numCache>
                <c:formatCode>General</c:formatCode>
                <c:ptCount val="4"/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6689104"/>
        <c:axId val="176689496"/>
      </c:barChart>
      <c:catAx>
        <c:axId val="17668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89496"/>
        <c:crosses val="autoZero"/>
        <c:auto val="1"/>
        <c:lblAlgn val="ctr"/>
        <c:lblOffset val="100"/>
        <c:noMultiLvlLbl val="0"/>
      </c:catAx>
      <c:valAx>
        <c:axId val="176689496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8910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Sheet2!$B$106</c:f>
              <c:strCache>
                <c:ptCount val="1"/>
                <c:pt idx="0">
                  <c:v>E0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Sheet2!$A$107:$A$110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Sheet2!$B$107:$B$110</c:f>
              <c:numCache>
                <c:formatCode>General</c:formatCode>
                <c:ptCount val="4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Sheet2!$C$106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Sheet2!$A$107:$A$110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Sheet2!$C$107:$C$110</c:f>
              <c:numCache>
                <c:formatCode>General</c:formatCode>
                <c:ptCount val="4"/>
                <c:pt idx="0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Sheet2!$D$106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Sheet2!$A$107:$A$110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Sheet2!$D$107:$D$110</c:f>
              <c:numCache>
                <c:formatCode>General</c:formatCode>
                <c:ptCount val="4"/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Sheet2!$E$106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Sheet2!$A$107:$A$110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Sheet2!$E$107:$E$110</c:f>
              <c:numCache>
                <c:formatCode>General</c:formatCode>
                <c:ptCount val="4"/>
              </c:numCache>
            </c:numRef>
          </c:val>
        </c:ser>
        <c:ser>
          <c:idx val="4"/>
          <c:order val="4"/>
          <c:tx>
            <c:strRef>
              <c:f>Sheet2!$F$106</c:f>
              <c:strCache>
                <c:ptCount val="1"/>
                <c:pt idx="0">
                  <c:v>NA*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Sheet2!$A$107:$A$110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Sheet2!$F$107:$F$110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7509008"/>
        <c:axId val="177509400"/>
      </c:barChart>
      <c:catAx>
        <c:axId val="17750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09400"/>
        <c:crosses val="autoZero"/>
        <c:auto val="1"/>
        <c:lblAlgn val="ctr"/>
        <c:lblOffset val="100"/>
        <c:noMultiLvlLbl val="0"/>
      </c:catAx>
      <c:valAx>
        <c:axId val="177509400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0900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Sheet2!$B$96</c:f>
              <c:strCache>
                <c:ptCount val="1"/>
                <c:pt idx="0">
                  <c:v>E0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Sheet2!$A$97:$A$100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Sheet2!$B$97:$B$100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strRef>
              <c:f>Sheet2!$C$96</c:f>
              <c:strCache>
                <c:ptCount val="1"/>
                <c:pt idx="0">
                  <c:v>E1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Sheet2!$A$97:$A$100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Sheet2!$C$97:$C$100</c:f>
              <c:numCache>
                <c:formatCode>General</c:formatCode>
                <c:ptCount val="4"/>
                <c:pt idx="0">
                  <c:v>8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Sheet2!$D$96</c:f>
              <c:strCache>
                <c:ptCount val="1"/>
                <c:pt idx="0">
                  <c:v>E2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Sheet2!$A$97:$A$100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Sheet2!$D$97:$D$100</c:f>
              <c:numCache>
                <c:formatCode>General</c:formatCode>
                <c:ptCount val="4"/>
                <c:pt idx="2">
                  <c:v>1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Sheet2!$E$96</c:f>
              <c:strCache>
                <c:ptCount val="1"/>
                <c:pt idx="0">
                  <c:v>E3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Sheet2!$A$97:$A$100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Sheet2!$E$97:$E$100</c:f>
              <c:numCache>
                <c:formatCode>General</c:formatCode>
                <c:ptCount val="4"/>
              </c:numCache>
            </c:numRef>
          </c:val>
        </c:ser>
        <c:ser>
          <c:idx val="4"/>
          <c:order val="4"/>
          <c:tx>
            <c:strRef>
              <c:f>Sheet2!$F$96</c:f>
              <c:strCache>
                <c:ptCount val="1"/>
                <c:pt idx="0">
                  <c:v>NA*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Sheet2!$A$97:$A$100</c:f>
              <c:strCache>
                <c:ptCount val="4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</c:strCache>
            </c:strRef>
          </c:cat>
          <c:val>
            <c:numRef>
              <c:f>Sheet2!$F$97:$F$100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7510184"/>
        <c:axId val="177510576"/>
      </c:barChart>
      <c:catAx>
        <c:axId val="17751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10576"/>
        <c:crosses val="autoZero"/>
        <c:auto val="1"/>
        <c:lblAlgn val="ctr"/>
        <c:lblOffset val="100"/>
        <c:noMultiLvlLbl val="0"/>
      </c:catAx>
      <c:valAx>
        <c:axId val="17751057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1018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82BE2-D9C5-4FEB-A45F-12107D632C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6EBAF-DB07-4E73-9E2D-B4EF450C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4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B9DC-9996-45F5-B125-BC0C42F2E83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0427-2174-4A35-989F-8974A0FF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94A98A-C4C1-45E0-A003-7290FCAF262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2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1"/>
            <a:ext cx="2475555" cy="4023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28"/>
            <a:ext cx="2454503" cy="11251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64977" y="6384273"/>
            <a:ext cx="2723823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 dirty="0">
                <a:solidFill>
                  <a:prstClr val="white"/>
                </a:solidFill>
                <a:latin typeface="+mj-lt"/>
              </a:rPr>
              <a:t>Copyright © 2016 Tata Consultancy Services Limited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98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  <a:prstGeom prst="rect">
            <a:avLst/>
          </a:prstGeo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9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9"/>
            <a:ext cx="8253789" cy="5135563"/>
          </a:xfrm>
          <a:prstGeom prst="rect">
            <a:avLst/>
          </a:prstGeo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1B6F2ABA-C0CD-4841-B7A5-04CFE7DE9CE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1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Visual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/>
          <a:stretch>
            <a:fillRect/>
          </a:stretch>
        </p:blipFill>
        <p:spPr bwMode="auto">
          <a:xfrm>
            <a:off x="0" y="717550"/>
            <a:ext cx="12206292" cy="61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flipH="1">
            <a:off x="1422771" y="4648200"/>
            <a:ext cx="1076922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8"/>
          <a:stretch>
            <a:fillRect/>
          </a:stretch>
        </p:blipFill>
        <p:spPr bwMode="auto">
          <a:xfrm>
            <a:off x="8919311" y="6296026"/>
            <a:ext cx="327268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84615" y="6538913"/>
            <a:ext cx="3252047" cy="20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750" dirty="0">
                <a:solidFill>
                  <a:prstClr val="white"/>
                </a:solidFill>
              </a:rPr>
              <a:t>Copyright © 2014 Tata Consultancy Services Limited</a:t>
            </a: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1" y="1"/>
            <a:ext cx="12192000" cy="760413"/>
            <a:chOff x="0" y="4"/>
            <a:chExt cx="9144000" cy="759624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0" y="4"/>
              <a:ext cx="9144000" cy="759624"/>
            </a:xfrm>
            <a:prstGeom prst="rect">
              <a:avLst/>
            </a:prstGeom>
            <a:gradFill rotWithShape="1">
              <a:gsLst>
                <a:gs pos="0">
                  <a:srgbClr val="0067AC"/>
                </a:gs>
                <a:gs pos="10001">
                  <a:srgbClr val="0067AC"/>
                </a:gs>
                <a:gs pos="100000">
                  <a:srgbClr val="56BBED"/>
                </a:gs>
              </a:gsLst>
              <a:lin ang="912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>
                <a:gd name="T0" fmla="*/ 491 w 835"/>
                <a:gd name="T1" fmla="*/ 5 h 727"/>
                <a:gd name="T2" fmla="*/ 581 w 835"/>
                <a:gd name="T3" fmla="*/ 30 h 727"/>
                <a:gd name="T4" fmla="*/ 653 w 835"/>
                <a:gd name="T5" fmla="*/ 71 h 727"/>
                <a:gd name="T6" fmla="*/ 705 w 835"/>
                <a:gd name="T7" fmla="*/ 124 h 727"/>
                <a:gd name="T8" fmla="*/ 602 w 835"/>
                <a:gd name="T9" fmla="*/ 117 h 727"/>
                <a:gd name="T10" fmla="*/ 478 w 835"/>
                <a:gd name="T11" fmla="*/ 104 h 727"/>
                <a:gd name="T12" fmla="*/ 444 w 835"/>
                <a:gd name="T13" fmla="*/ 106 h 727"/>
                <a:gd name="T14" fmla="*/ 432 w 835"/>
                <a:gd name="T15" fmla="*/ 119 h 727"/>
                <a:gd name="T16" fmla="*/ 403 w 835"/>
                <a:gd name="T17" fmla="*/ 415 h 727"/>
                <a:gd name="T18" fmla="*/ 402 w 835"/>
                <a:gd name="T19" fmla="*/ 115 h 727"/>
                <a:gd name="T20" fmla="*/ 388 w 835"/>
                <a:gd name="T21" fmla="*/ 105 h 727"/>
                <a:gd name="T22" fmla="*/ 331 w 835"/>
                <a:gd name="T23" fmla="*/ 106 h 727"/>
                <a:gd name="T24" fmla="*/ 195 w 835"/>
                <a:gd name="T25" fmla="*/ 124 h 727"/>
                <a:gd name="T26" fmla="*/ 140 w 835"/>
                <a:gd name="T27" fmla="*/ 110 h 727"/>
                <a:gd name="T28" fmla="*/ 197 w 835"/>
                <a:gd name="T29" fmla="*/ 59 h 727"/>
                <a:gd name="T30" fmla="*/ 274 w 835"/>
                <a:gd name="T31" fmla="*/ 22 h 727"/>
                <a:gd name="T32" fmla="*/ 367 w 835"/>
                <a:gd name="T33" fmla="*/ 2 h 727"/>
                <a:gd name="T34" fmla="*/ 201 w 835"/>
                <a:gd name="T35" fmla="*/ 519 h 727"/>
                <a:gd name="T36" fmla="*/ 100 w 835"/>
                <a:gd name="T37" fmla="*/ 519 h 727"/>
                <a:gd name="T38" fmla="*/ 0 w 835"/>
                <a:gd name="T39" fmla="*/ 519 h 727"/>
                <a:gd name="T40" fmla="*/ 141 w 835"/>
                <a:gd name="T41" fmla="*/ 727 h 727"/>
                <a:gd name="T42" fmla="*/ 261 w 835"/>
                <a:gd name="T43" fmla="*/ 727 h 727"/>
                <a:gd name="T44" fmla="*/ 303 w 835"/>
                <a:gd name="T45" fmla="*/ 519 h 727"/>
                <a:gd name="T46" fmla="*/ 346 w 835"/>
                <a:gd name="T47" fmla="*/ 727 h 727"/>
                <a:gd name="T48" fmla="*/ 583 w 835"/>
                <a:gd name="T49" fmla="*/ 519 h 727"/>
                <a:gd name="T50" fmla="*/ 483 w 835"/>
                <a:gd name="T51" fmla="*/ 519 h 727"/>
                <a:gd name="T52" fmla="*/ 407 w 835"/>
                <a:gd name="T53" fmla="*/ 579 h 727"/>
                <a:gd name="T54" fmla="*/ 548 w 835"/>
                <a:gd name="T55" fmla="*/ 579 h 727"/>
                <a:gd name="T56" fmla="*/ 587 w 835"/>
                <a:gd name="T57" fmla="*/ 727 h 727"/>
                <a:gd name="T58" fmla="*/ 733 w 835"/>
                <a:gd name="T59" fmla="*/ 519 h 727"/>
                <a:gd name="T60" fmla="*/ 712 w 835"/>
                <a:gd name="T61" fmla="*/ 602 h 727"/>
                <a:gd name="T62" fmla="*/ 731 w 835"/>
                <a:gd name="T63" fmla="*/ 198 h 727"/>
                <a:gd name="T64" fmla="*/ 722 w 835"/>
                <a:gd name="T65" fmla="*/ 257 h 727"/>
                <a:gd name="T66" fmla="*/ 685 w 835"/>
                <a:gd name="T67" fmla="*/ 316 h 727"/>
                <a:gd name="T68" fmla="*/ 622 w 835"/>
                <a:gd name="T69" fmla="*/ 365 h 727"/>
                <a:gd name="T70" fmla="*/ 541 w 835"/>
                <a:gd name="T71" fmla="*/ 398 h 727"/>
                <a:gd name="T72" fmla="*/ 474 w 835"/>
                <a:gd name="T73" fmla="*/ 183 h 727"/>
                <a:gd name="T74" fmla="*/ 477 w 835"/>
                <a:gd name="T75" fmla="*/ 158 h 727"/>
                <a:gd name="T76" fmla="*/ 489 w 835"/>
                <a:gd name="T77" fmla="*/ 146 h 727"/>
                <a:gd name="T78" fmla="*/ 556 w 835"/>
                <a:gd name="T79" fmla="*/ 148 h 727"/>
                <a:gd name="T80" fmla="*/ 669 w 835"/>
                <a:gd name="T81" fmla="*/ 163 h 727"/>
                <a:gd name="T82" fmla="*/ 295 w 835"/>
                <a:gd name="T83" fmla="*/ 399 h 727"/>
                <a:gd name="T84" fmla="*/ 213 w 835"/>
                <a:gd name="T85" fmla="*/ 365 h 727"/>
                <a:gd name="T86" fmla="*/ 150 w 835"/>
                <a:gd name="T87" fmla="*/ 316 h 727"/>
                <a:gd name="T88" fmla="*/ 112 w 835"/>
                <a:gd name="T89" fmla="*/ 257 h 727"/>
                <a:gd name="T90" fmla="*/ 103 w 835"/>
                <a:gd name="T91" fmla="*/ 198 h 727"/>
                <a:gd name="T92" fmla="*/ 136 w 835"/>
                <a:gd name="T93" fmla="*/ 168 h 727"/>
                <a:gd name="T94" fmla="*/ 250 w 835"/>
                <a:gd name="T95" fmla="*/ 151 h 727"/>
                <a:gd name="T96" fmla="*/ 342 w 835"/>
                <a:gd name="T97" fmla="*/ 144 h 727"/>
                <a:gd name="T98" fmla="*/ 357 w 835"/>
                <a:gd name="T99" fmla="*/ 153 h 727"/>
                <a:gd name="T100" fmla="*/ 362 w 835"/>
                <a:gd name="T101" fmla="*/ 175 h 727"/>
                <a:gd name="T102" fmla="*/ 317 w 835"/>
                <a:gd name="T103" fmla="*/ 405 h 7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67"/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13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15" name="Freeform 14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867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reeform 15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867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reeform 16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867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Freeform 20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>
                  <a:gd name="T0" fmla="*/ 805 w 7953"/>
                  <a:gd name="T1" fmla="*/ 637 h 842"/>
                  <a:gd name="T2" fmla="*/ 996 w 7953"/>
                  <a:gd name="T3" fmla="*/ 219 h 842"/>
                  <a:gd name="T4" fmla="*/ 1304 w 7953"/>
                  <a:gd name="T5" fmla="*/ 357 h 842"/>
                  <a:gd name="T6" fmla="*/ 1069 w 7953"/>
                  <a:gd name="T7" fmla="*/ 644 h 842"/>
                  <a:gd name="T8" fmla="*/ 1040 w 7953"/>
                  <a:gd name="T9" fmla="*/ 573 h 842"/>
                  <a:gd name="T10" fmla="*/ 1182 w 7953"/>
                  <a:gd name="T11" fmla="*/ 280 h 842"/>
                  <a:gd name="T12" fmla="*/ 1457 w 7953"/>
                  <a:gd name="T13" fmla="*/ 426 h 842"/>
                  <a:gd name="T14" fmla="*/ 1680 w 7953"/>
                  <a:gd name="T15" fmla="*/ 639 h 842"/>
                  <a:gd name="T16" fmla="*/ 1384 w 7953"/>
                  <a:gd name="T17" fmla="*/ 480 h 842"/>
                  <a:gd name="T18" fmla="*/ 1565 w 7953"/>
                  <a:gd name="T19" fmla="*/ 178 h 842"/>
                  <a:gd name="T20" fmla="*/ 1772 w 7953"/>
                  <a:gd name="T21" fmla="*/ 419 h 842"/>
                  <a:gd name="T22" fmla="*/ 1479 w 7953"/>
                  <a:gd name="T23" fmla="*/ 300 h 842"/>
                  <a:gd name="T24" fmla="*/ 2054 w 7953"/>
                  <a:gd name="T25" fmla="*/ 179 h 842"/>
                  <a:gd name="T26" fmla="*/ 2260 w 7953"/>
                  <a:gd name="T27" fmla="*/ 188 h 842"/>
                  <a:gd name="T28" fmla="*/ 2257 w 7953"/>
                  <a:gd name="T29" fmla="*/ 15 h 842"/>
                  <a:gd name="T30" fmla="*/ 2523 w 7953"/>
                  <a:gd name="T31" fmla="*/ 568 h 842"/>
                  <a:gd name="T32" fmla="*/ 2483 w 7953"/>
                  <a:gd name="T33" fmla="*/ 627 h 842"/>
                  <a:gd name="T34" fmla="*/ 2395 w 7953"/>
                  <a:gd name="T35" fmla="*/ 282 h 842"/>
                  <a:gd name="T36" fmla="*/ 2669 w 7953"/>
                  <a:gd name="T37" fmla="*/ 201 h 842"/>
                  <a:gd name="T38" fmla="*/ 2657 w 7953"/>
                  <a:gd name="T39" fmla="*/ 282 h 842"/>
                  <a:gd name="T40" fmla="*/ 2858 w 7953"/>
                  <a:gd name="T41" fmla="*/ 220 h 842"/>
                  <a:gd name="T42" fmla="*/ 3192 w 7953"/>
                  <a:gd name="T43" fmla="*/ 222 h 842"/>
                  <a:gd name="T44" fmla="*/ 3092 w 7953"/>
                  <a:gd name="T45" fmla="*/ 249 h 842"/>
                  <a:gd name="T46" fmla="*/ 3666 w 7953"/>
                  <a:gd name="T47" fmla="*/ 632 h 842"/>
                  <a:gd name="T48" fmla="*/ 3354 w 7953"/>
                  <a:gd name="T49" fmla="*/ 500 h 842"/>
                  <a:gd name="T50" fmla="*/ 3484 w 7953"/>
                  <a:gd name="T51" fmla="*/ 195 h 842"/>
                  <a:gd name="T52" fmla="*/ 3516 w 7953"/>
                  <a:gd name="T53" fmla="*/ 256 h 842"/>
                  <a:gd name="T54" fmla="*/ 3592 w 7953"/>
                  <a:gd name="T55" fmla="*/ 581 h 842"/>
                  <a:gd name="T56" fmla="*/ 4055 w 7953"/>
                  <a:gd name="T57" fmla="*/ 577 h 842"/>
                  <a:gd name="T58" fmla="*/ 3803 w 7953"/>
                  <a:gd name="T59" fmla="*/ 567 h 842"/>
                  <a:gd name="T60" fmla="*/ 3854 w 7953"/>
                  <a:gd name="T61" fmla="*/ 210 h 842"/>
                  <a:gd name="T62" fmla="*/ 4132 w 7953"/>
                  <a:gd name="T63" fmla="*/ 281 h 842"/>
                  <a:gd name="T64" fmla="*/ 3947 w 7953"/>
                  <a:gd name="T65" fmla="*/ 237 h 842"/>
                  <a:gd name="T66" fmla="*/ 4571 w 7953"/>
                  <a:gd name="T67" fmla="*/ 638 h 842"/>
                  <a:gd name="T68" fmla="*/ 4425 w 7953"/>
                  <a:gd name="T69" fmla="*/ 355 h 842"/>
                  <a:gd name="T70" fmla="*/ 4692 w 7953"/>
                  <a:gd name="T71" fmla="*/ 179 h 842"/>
                  <a:gd name="T72" fmla="*/ 4503 w 7953"/>
                  <a:gd name="T73" fmla="*/ 378 h 842"/>
                  <a:gd name="T74" fmla="*/ 4914 w 7953"/>
                  <a:gd name="T75" fmla="*/ 445 h 842"/>
                  <a:gd name="T76" fmla="*/ 5116 w 7953"/>
                  <a:gd name="T77" fmla="*/ 642 h 842"/>
                  <a:gd name="T78" fmla="*/ 4837 w 7953"/>
                  <a:gd name="T79" fmla="*/ 469 h 842"/>
                  <a:gd name="T80" fmla="*/ 5032 w 7953"/>
                  <a:gd name="T81" fmla="*/ 177 h 842"/>
                  <a:gd name="T82" fmla="*/ 5225 w 7953"/>
                  <a:gd name="T83" fmla="*/ 427 h 842"/>
                  <a:gd name="T84" fmla="*/ 4929 w 7953"/>
                  <a:gd name="T85" fmla="*/ 310 h 842"/>
                  <a:gd name="T86" fmla="*/ 5520 w 7953"/>
                  <a:gd name="T87" fmla="*/ 177 h 842"/>
                  <a:gd name="T88" fmla="*/ 5849 w 7953"/>
                  <a:gd name="T89" fmla="*/ 249 h 842"/>
                  <a:gd name="T90" fmla="*/ 5745 w 7953"/>
                  <a:gd name="T91" fmla="*/ 644 h 842"/>
                  <a:gd name="T92" fmla="*/ 6173 w 7953"/>
                  <a:gd name="T93" fmla="*/ 588 h 842"/>
                  <a:gd name="T94" fmla="*/ 5907 w 7953"/>
                  <a:gd name="T95" fmla="*/ 543 h 842"/>
                  <a:gd name="T96" fmla="*/ 6173 w 7953"/>
                  <a:gd name="T97" fmla="*/ 317 h 842"/>
                  <a:gd name="T98" fmla="*/ 6044 w 7953"/>
                  <a:gd name="T99" fmla="*/ 179 h 842"/>
                  <a:gd name="T100" fmla="*/ 6022 w 7953"/>
                  <a:gd name="T101" fmla="*/ 438 h 842"/>
                  <a:gd name="T102" fmla="*/ 6118 w 7953"/>
                  <a:gd name="T103" fmla="*/ 573 h 842"/>
                  <a:gd name="T104" fmla="*/ 6379 w 7953"/>
                  <a:gd name="T105" fmla="*/ 72 h 842"/>
                  <a:gd name="T106" fmla="*/ 6454 w 7953"/>
                  <a:gd name="T107" fmla="*/ 99 h 842"/>
                  <a:gd name="T108" fmla="*/ 6815 w 7953"/>
                  <a:gd name="T109" fmla="*/ 177 h 842"/>
                  <a:gd name="T110" fmla="*/ 6901 w 7953"/>
                  <a:gd name="T111" fmla="*/ 333 h 842"/>
                  <a:gd name="T112" fmla="*/ 6691 w 7953"/>
                  <a:gd name="T113" fmla="*/ 329 h 842"/>
                  <a:gd name="T114" fmla="*/ 7278 w 7953"/>
                  <a:gd name="T115" fmla="*/ 580 h 842"/>
                  <a:gd name="T116" fmla="*/ 7137 w 7953"/>
                  <a:gd name="T117" fmla="*/ 188 h 842"/>
                  <a:gd name="T118" fmla="*/ 7541 w 7953"/>
                  <a:gd name="T119" fmla="*/ 759 h 842"/>
                  <a:gd name="T120" fmla="*/ 7366 w 7953"/>
                  <a:gd name="T121" fmla="*/ 188 h 842"/>
                  <a:gd name="T122" fmla="*/ 7881 w 7953"/>
                  <a:gd name="T123" fmla="*/ 532 h 842"/>
                  <a:gd name="T124" fmla="*/ 7920 w 7953"/>
                  <a:gd name="T125" fmla="*/ 642 h 8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5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67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873752"/>
            <a:ext cx="8229600" cy="5303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2" y="6387400"/>
            <a:ext cx="2370666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854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511" r="587" b="16940"/>
          <a:stretch>
            <a:fillRect/>
          </a:stretch>
        </p:blipFill>
        <p:spPr bwMode="auto">
          <a:xfrm>
            <a:off x="0" y="17464"/>
            <a:ext cx="12201527" cy="680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37" y="798513"/>
            <a:ext cx="581176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6697664"/>
            <a:ext cx="12192000" cy="160337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/>
          </a:p>
        </p:txBody>
      </p:sp>
      <p:sp>
        <p:nvSpPr>
          <p:cNvPr id="5" name="Rectangle 3"/>
          <p:cNvSpPr/>
          <p:nvPr/>
        </p:nvSpPr>
        <p:spPr>
          <a:xfrm>
            <a:off x="473199" y="5426075"/>
            <a:ext cx="8438172" cy="1271588"/>
          </a:xfrm>
          <a:custGeom>
            <a:avLst/>
            <a:gdLst>
              <a:gd name="connsiteX0" fmla="*/ 0 w 5553067"/>
              <a:gd name="connsiteY0" fmla="*/ 0 h 1269321"/>
              <a:gd name="connsiteX1" fmla="*/ 5553067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0 h 1269321"/>
              <a:gd name="connsiteX1" fmla="*/ 3742555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943281 h 2212602"/>
              <a:gd name="connsiteX1" fmla="*/ 4565515 w 5553067"/>
              <a:gd name="connsiteY1" fmla="*/ 0 h 2212602"/>
              <a:gd name="connsiteX2" fmla="*/ 5553067 w 5553067"/>
              <a:gd name="connsiteY2" fmla="*/ 2212602 h 2212602"/>
              <a:gd name="connsiteX3" fmla="*/ 0 w 5553067"/>
              <a:gd name="connsiteY3" fmla="*/ 2212602 h 2212602"/>
              <a:gd name="connsiteX4" fmla="*/ 0 w 5553067"/>
              <a:gd name="connsiteY4" fmla="*/ 943281 h 221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3067" h="2212602">
                <a:moveTo>
                  <a:pt x="0" y="943281"/>
                </a:moveTo>
                <a:lnTo>
                  <a:pt x="4565515" y="0"/>
                </a:lnTo>
                <a:lnTo>
                  <a:pt x="5553067" y="2212602"/>
                </a:lnTo>
                <a:lnTo>
                  <a:pt x="0" y="2212602"/>
                </a:lnTo>
                <a:lnTo>
                  <a:pt x="0" y="9432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/>
          </a:p>
        </p:txBody>
      </p:sp>
      <p:sp>
        <p:nvSpPr>
          <p:cNvPr id="6" name="Rectangle 3"/>
          <p:cNvSpPr/>
          <p:nvPr/>
        </p:nvSpPr>
        <p:spPr>
          <a:xfrm>
            <a:off x="1" y="5283201"/>
            <a:ext cx="8438172" cy="1414463"/>
          </a:xfrm>
          <a:custGeom>
            <a:avLst/>
            <a:gdLst>
              <a:gd name="connsiteX0" fmla="*/ 0 w 5553067"/>
              <a:gd name="connsiteY0" fmla="*/ 0 h 1269321"/>
              <a:gd name="connsiteX1" fmla="*/ 5553067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0 h 1269321"/>
              <a:gd name="connsiteX1" fmla="*/ 3742555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943281 h 2212602"/>
              <a:gd name="connsiteX1" fmla="*/ 4565515 w 5553067"/>
              <a:gd name="connsiteY1" fmla="*/ 0 h 2212602"/>
              <a:gd name="connsiteX2" fmla="*/ 5553067 w 5553067"/>
              <a:gd name="connsiteY2" fmla="*/ 2212602 h 2212602"/>
              <a:gd name="connsiteX3" fmla="*/ 0 w 5553067"/>
              <a:gd name="connsiteY3" fmla="*/ 2212602 h 2212602"/>
              <a:gd name="connsiteX4" fmla="*/ 0 w 5553067"/>
              <a:gd name="connsiteY4" fmla="*/ 943281 h 221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3067" h="2212602">
                <a:moveTo>
                  <a:pt x="0" y="943281"/>
                </a:moveTo>
                <a:lnTo>
                  <a:pt x="4565515" y="0"/>
                </a:lnTo>
                <a:lnTo>
                  <a:pt x="5553067" y="2212602"/>
                </a:lnTo>
                <a:lnTo>
                  <a:pt x="0" y="2212602"/>
                </a:lnTo>
                <a:lnTo>
                  <a:pt x="0" y="943281"/>
                </a:ln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/>
          </a:p>
        </p:txBody>
      </p:sp>
      <p:pic>
        <p:nvPicPr>
          <p:cNvPr id="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1150"/>
            <a:ext cx="2337409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" y="1"/>
            <a:ext cx="12192000" cy="79851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73535" y="247746"/>
            <a:ext cx="2507571" cy="332010"/>
            <a:chOff x="238782" y="141372"/>
            <a:chExt cx="2373191" cy="314216"/>
          </a:xfrm>
          <a:solidFill>
            <a:schemeClr val="bg1"/>
          </a:solidFill>
        </p:grpSpPr>
        <p:grpSp>
          <p:nvGrpSpPr>
            <p:cNvPr id="10" name="Group 15"/>
            <p:cNvGrpSpPr/>
            <p:nvPr/>
          </p:nvGrpSpPr>
          <p:grpSpPr>
            <a:xfrm>
              <a:off x="238782" y="141372"/>
              <a:ext cx="2227429" cy="112270"/>
              <a:chOff x="68096" y="6650480"/>
              <a:chExt cx="2503487" cy="127000"/>
            </a:xfrm>
            <a:grpFill/>
          </p:grpSpPr>
          <p:sp>
            <p:nvSpPr>
              <p:cNvPr id="12" name="Freeform 1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67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67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67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440145" y="331803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11315472" y="190501"/>
            <a:ext cx="485902" cy="423863"/>
          </a:xfrm>
          <a:custGeom>
            <a:avLst/>
            <a:gdLst>
              <a:gd name="T0" fmla="*/ 491 w 835"/>
              <a:gd name="T1" fmla="*/ 5 h 727"/>
              <a:gd name="T2" fmla="*/ 581 w 835"/>
              <a:gd name="T3" fmla="*/ 30 h 727"/>
              <a:gd name="T4" fmla="*/ 653 w 835"/>
              <a:gd name="T5" fmla="*/ 71 h 727"/>
              <a:gd name="T6" fmla="*/ 705 w 835"/>
              <a:gd name="T7" fmla="*/ 124 h 727"/>
              <a:gd name="T8" fmla="*/ 602 w 835"/>
              <a:gd name="T9" fmla="*/ 117 h 727"/>
              <a:gd name="T10" fmla="*/ 478 w 835"/>
              <a:gd name="T11" fmla="*/ 104 h 727"/>
              <a:gd name="T12" fmla="*/ 444 w 835"/>
              <a:gd name="T13" fmla="*/ 106 h 727"/>
              <a:gd name="T14" fmla="*/ 432 w 835"/>
              <a:gd name="T15" fmla="*/ 119 h 727"/>
              <a:gd name="T16" fmla="*/ 403 w 835"/>
              <a:gd name="T17" fmla="*/ 415 h 727"/>
              <a:gd name="T18" fmla="*/ 402 w 835"/>
              <a:gd name="T19" fmla="*/ 115 h 727"/>
              <a:gd name="T20" fmla="*/ 388 w 835"/>
              <a:gd name="T21" fmla="*/ 105 h 727"/>
              <a:gd name="T22" fmla="*/ 331 w 835"/>
              <a:gd name="T23" fmla="*/ 106 h 727"/>
              <a:gd name="T24" fmla="*/ 195 w 835"/>
              <a:gd name="T25" fmla="*/ 124 h 727"/>
              <a:gd name="T26" fmla="*/ 140 w 835"/>
              <a:gd name="T27" fmla="*/ 110 h 727"/>
              <a:gd name="T28" fmla="*/ 197 w 835"/>
              <a:gd name="T29" fmla="*/ 59 h 727"/>
              <a:gd name="T30" fmla="*/ 274 w 835"/>
              <a:gd name="T31" fmla="*/ 22 h 727"/>
              <a:gd name="T32" fmla="*/ 367 w 835"/>
              <a:gd name="T33" fmla="*/ 2 h 727"/>
              <a:gd name="T34" fmla="*/ 201 w 835"/>
              <a:gd name="T35" fmla="*/ 519 h 727"/>
              <a:gd name="T36" fmla="*/ 100 w 835"/>
              <a:gd name="T37" fmla="*/ 519 h 727"/>
              <a:gd name="T38" fmla="*/ 0 w 835"/>
              <a:gd name="T39" fmla="*/ 519 h 727"/>
              <a:gd name="T40" fmla="*/ 141 w 835"/>
              <a:gd name="T41" fmla="*/ 727 h 727"/>
              <a:gd name="T42" fmla="*/ 261 w 835"/>
              <a:gd name="T43" fmla="*/ 727 h 727"/>
              <a:gd name="T44" fmla="*/ 303 w 835"/>
              <a:gd name="T45" fmla="*/ 519 h 727"/>
              <a:gd name="T46" fmla="*/ 346 w 835"/>
              <a:gd name="T47" fmla="*/ 727 h 727"/>
              <a:gd name="T48" fmla="*/ 583 w 835"/>
              <a:gd name="T49" fmla="*/ 519 h 727"/>
              <a:gd name="T50" fmla="*/ 483 w 835"/>
              <a:gd name="T51" fmla="*/ 519 h 727"/>
              <a:gd name="T52" fmla="*/ 407 w 835"/>
              <a:gd name="T53" fmla="*/ 579 h 727"/>
              <a:gd name="T54" fmla="*/ 548 w 835"/>
              <a:gd name="T55" fmla="*/ 579 h 727"/>
              <a:gd name="T56" fmla="*/ 587 w 835"/>
              <a:gd name="T57" fmla="*/ 727 h 727"/>
              <a:gd name="T58" fmla="*/ 733 w 835"/>
              <a:gd name="T59" fmla="*/ 519 h 727"/>
              <a:gd name="T60" fmla="*/ 712 w 835"/>
              <a:gd name="T61" fmla="*/ 602 h 727"/>
              <a:gd name="T62" fmla="*/ 731 w 835"/>
              <a:gd name="T63" fmla="*/ 198 h 727"/>
              <a:gd name="T64" fmla="*/ 722 w 835"/>
              <a:gd name="T65" fmla="*/ 257 h 727"/>
              <a:gd name="T66" fmla="*/ 685 w 835"/>
              <a:gd name="T67" fmla="*/ 316 h 727"/>
              <a:gd name="T68" fmla="*/ 622 w 835"/>
              <a:gd name="T69" fmla="*/ 365 h 727"/>
              <a:gd name="T70" fmla="*/ 541 w 835"/>
              <a:gd name="T71" fmla="*/ 398 h 727"/>
              <a:gd name="T72" fmla="*/ 474 w 835"/>
              <a:gd name="T73" fmla="*/ 183 h 727"/>
              <a:gd name="T74" fmla="*/ 477 w 835"/>
              <a:gd name="T75" fmla="*/ 158 h 727"/>
              <a:gd name="T76" fmla="*/ 489 w 835"/>
              <a:gd name="T77" fmla="*/ 146 h 727"/>
              <a:gd name="T78" fmla="*/ 556 w 835"/>
              <a:gd name="T79" fmla="*/ 148 h 727"/>
              <a:gd name="T80" fmla="*/ 669 w 835"/>
              <a:gd name="T81" fmla="*/ 163 h 727"/>
              <a:gd name="T82" fmla="*/ 295 w 835"/>
              <a:gd name="T83" fmla="*/ 399 h 727"/>
              <a:gd name="T84" fmla="*/ 213 w 835"/>
              <a:gd name="T85" fmla="*/ 365 h 727"/>
              <a:gd name="T86" fmla="*/ 150 w 835"/>
              <a:gd name="T87" fmla="*/ 316 h 727"/>
              <a:gd name="T88" fmla="*/ 112 w 835"/>
              <a:gd name="T89" fmla="*/ 257 h 727"/>
              <a:gd name="T90" fmla="*/ 103 w 835"/>
              <a:gd name="T91" fmla="*/ 198 h 727"/>
              <a:gd name="T92" fmla="*/ 136 w 835"/>
              <a:gd name="T93" fmla="*/ 168 h 727"/>
              <a:gd name="T94" fmla="*/ 250 w 835"/>
              <a:gd name="T95" fmla="*/ 151 h 727"/>
              <a:gd name="T96" fmla="*/ 342 w 835"/>
              <a:gd name="T97" fmla="*/ 144 h 727"/>
              <a:gd name="T98" fmla="*/ 357 w 835"/>
              <a:gd name="T99" fmla="*/ 153 h 727"/>
              <a:gd name="T100" fmla="*/ 362 w 835"/>
              <a:gd name="T101" fmla="*/ 175 h 727"/>
              <a:gd name="T102" fmla="*/ 317 w 835"/>
              <a:gd name="T103" fmla="*/ 405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67"/>
          </a:p>
        </p:txBody>
      </p:sp>
    </p:spTree>
    <p:extLst>
      <p:ext uri="{BB962C8B-B14F-4D97-AF65-F5344CB8AC3E}">
        <p14:creationId xmlns:p14="http://schemas.microsoft.com/office/powerpoint/2010/main" val="982548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7508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/>
            <a:endParaRPr lang="en-US" sz="1867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2" r:id="rId2"/>
    <p:sldLayoutId id="2147483686" r:id="rId3"/>
    <p:sldLayoutId id="2147483687" r:id="rId4"/>
    <p:sldLayoutId id="2147483684" r:id="rId5"/>
    <p:sldLayoutId id="2147483683" r:id="rId6"/>
    <p:sldLayoutId id="2147483685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09" r:id="rId13"/>
    <p:sldLayoutId id="2147483713" r:id="rId14"/>
    <p:sldLayoutId id="2147483714" r:id="rId15"/>
  </p:sldLayoutIdLst>
  <p:txStyles>
    <p:titleStyle>
      <a:lvl1pPr algn="r" defTabSz="914377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>
                <a:latin typeface="Calibri" panose="020F0502020204030204" pitchFamily="34" charset="0"/>
              </a:rPr>
              <a:t>Click to edit Master title style</a:t>
            </a:r>
            <a:endParaRPr lang="en-US" sz="3067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5" y="-23687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67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67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25401" y="3"/>
            <a:ext cx="12217400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933701"/>
            <a:ext cx="10769600" cy="553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r>
              <a:rPr lang="en-US" sz="3067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/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064" y="5943600"/>
            <a:ext cx="2611997" cy="818744"/>
          </a:xfrm>
          <a:prstGeom prst="rect">
            <a:avLst/>
          </a:prstGeom>
          <a:noFill/>
        </p:spPr>
        <p:txBody>
          <a:bodyPr wrap="none" lIns="91440" tIns="45720" rIns="91440" bIns="45720" rtlCol="0">
            <a:noAutofit/>
          </a:bodyPr>
          <a:lstStyle/>
          <a:p>
            <a:r>
              <a:rPr lang="en-US" sz="1467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467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467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1830389" y="5454650"/>
            <a:ext cx="7934325" cy="457200"/>
          </a:xfrm>
        </p:spPr>
        <p:txBody>
          <a:bodyPr/>
          <a:lstStyle/>
          <a:p>
            <a:r>
              <a:rPr lang="en-US" altLang="en-US" smtClean="0"/>
              <a:t>Biostatistics and Statistical Programming</a:t>
            </a:r>
          </a:p>
        </p:txBody>
      </p:sp>
      <p:sp>
        <p:nvSpPr>
          <p:cNvPr id="1229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1830389" y="4873626"/>
            <a:ext cx="8226425" cy="53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 smtClean="0"/>
              <a:t>Competency Methodology Validation</a:t>
            </a:r>
            <a:endParaRPr lang="en-IN" altLang="en-US" dirty="0" smtClean="0"/>
          </a:p>
        </p:txBody>
      </p:sp>
      <p:sp>
        <p:nvSpPr>
          <p:cNvPr id="12292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1844677" y="6388101"/>
            <a:ext cx="2370137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 smtClean="0"/>
              <a:t>July 10, 2017</a:t>
            </a:r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8211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" y="1145092"/>
            <a:ext cx="4011084" cy="257997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Implementation</a:t>
            </a:r>
            <a:br>
              <a:rPr lang="en-US" sz="2400" dirty="0" smtClean="0"/>
            </a:br>
            <a:r>
              <a:rPr lang="en-US" sz="2400" dirty="0" smtClean="0"/>
              <a:t>Motivation</a:t>
            </a:r>
            <a:br>
              <a:rPr lang="en-US" sz="2400" dirty="0" smtClean="0"/>
            </a:br>
            <a:r>
              <a:rPr lang="en-US" sz="2400" dirty="0" smtClean="0"/>
              <a:t>Consistency - mastery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to be conducted separately for Managers/ TLs and TMs</a:t>
            </a:r>
          </a:p>
          <a:p>
            <a:r>
              <a:rPr lang="en-US" dirty="0" smtClean="0"/>
              <a:t>Seek Open feedback</a:t>
            </a:r>
          </a:p>
          <a:p>
            <a:r>
              <a:rPr lang="en-US" dirty="0" smtClean="0"/>
              <a:t>Explanation of the larger goal</a:t>
            </a:r>
          </a:p>
          <a:p>
            <a:r>
              <a:rPr lang="en-US" dirty="0" smtClean="0"/>
              <a:t>Alignment on the assessment between SMEs, Managers and Associates and Senior leaders</a:t>
            </a:r>
          </a:p>
          <a:p>
            <a:pPr lvl="1"/>
            <a:r>
              <a:rPr lang="en-US" dirty="0" smtClean="0"/>
              <a:t>Continuous coaching</a:t>
            </a:r>
          </a:p>
          <a:p>
            <a:pPr lvl="1"/>
            <a:r>
              <a:rPr lang="en-US" dirty="0" smtClean="0"/>
              <a:t>Be present in the moment / be available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538347" y="-131762"/>
            <a:ext cx="11348852" cy="106479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r"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								</a:t>
            </a:r>
            <a:r>
              <a:rPr lang="en-US" dirty="0" smtClean="0"/>
              <a:t>Excitement- </a:t>
            </a:r>
            <a:r>
              <a:rPr lang="en-US" dirty="0" err="1" smtClean="0"/>
              <a:t>en</a:t>
            </a:r>
            <a:r>
              <a:rPr lang="en-US" dirty="0" smtClean="0"/>
              <a:t>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795130"/>
            <a:ext cx="12192000" cy="5897218"/>
            <a:chOff x="0" y="795130"/>
            <a:chExt cx="12192000" cy="58972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95130"/>
              <a:ext cx="12192000" cy="5897218"/>
            </a:xfrm>
            <a:prstGeom prst="rect">
              <a:avLst/>
            </a:prstGeom>
          </p:spPr>
        </p:pic>
        <p:sp>
          <p:nvSpPr>
            <p:cNvPr id="4" name="Text Placeholder 2"/>
            <p:cNvSpPr txBox="1">
              <a:spLocks/>
            </p:cNvSpPr>
            <p:nvPr/>
          </p:nvSpPr>
          <p:spPr bwMode="auto">
            <a:xfrm>
              <a:off x="2362842" y="5117233"/>
              <a:ext cx="6388101" cy="773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891" indent="-342891" algn="l" defTabSz="914377" rtl="0" eaLnBrk="1" latinLnBrk="0" hangingPunct="1">
                <a:spcBef>
                  <a:spcPct val="20000"/>
                </a:spcBef>
                <a:buClr>
                  <a:srgbClr val="4E84C4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742932" indent="-285744" algn="l" defTabSz="914377" rtl="0" eaLnBrk="1" latinLnBrk="0" hangingPunct="1">
                <a:spcBef>
                  <a:spcPct val="20000"/>
                </a:spcBef>
                <a:buClr>
                  <a:srgbClr val="4E84C4"/>
                </a:buClr>
                <a:buFont typeface="Myriad Pro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Clr>
                  <a:srgbClr val="4E84C4"/>
                </a:buClr>
                <a:buFont typeface="Courier New" pitchFamily="49" charset="0"/>
                <a:buChar char="o"/>
                <a:defRPr sz="1867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Clr>
                  <a:srgbClr val="4E84C4"/>
                </a:buClr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Myriad Pro" pitchFamily="34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5000"/>
                </a:lnSpc>
                <a:spcBef>
                  <a:spcPct val="0"/>
                </a:spcBef>
                <a:buClrTx/>
                <a:buFont typeface="Wingdings" pitchFamily="2" charset="2"/>
                <a:buNone/>
              </a:pPr>
              <a:r>
                <a:rPr lang="en-US" altLang="en-US" sz="3600" b="1" dirty="0" smtClean="0">
                  <a:solidFill>
                    <a:schemeClr val="bg1"/>
                  </a:solidFill>
                </a:rPr>
                <a:t>Way Forward</a:t>
              </a:r>
              <a:endParaRPr lang="en-US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7099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16" y="1470988"/>
            <a:ext cx="4011084" cy="17188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Implementation</a:t>
            </a:r>
            <a:br>
              <a:rPr lang="en-US" sz="2400" dirty="0" smtClean="0"/>
            </a:br>
            <a:r>
              <a:rPr lang="en-US" sz="2400" dirty="0" smtClean="0"/>
              <a:t>Continuous process</a:t>
            </a:r>
            <a:br>
              <a:rPr lang="en-US" sz="2400" dirty="0" smtClean="0"/>
            </a:br>
            <a:r>
              <a:rPr lang="en-US" sz="2400" dirty="0" smtClean="0"/>
              <a:t>Autonomous with a purpose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– Down percolation </a:t>
            </a:r>
            <a:endParaRPr lang="en-US" dirty="0" smtClean="0"/>
          </a:p>
          <a:p>
            <a:r>
              <a:rPr lang="en-US" dirty="0" smtClean="0"/>
              <a:t>Only 2 assessments 1 manager and 1 self assessment</a:t>
            </a:r>
          </a:p>
          <a:p>
            <a:pPr lvl="1"/>
            <a:r>
              <a:rPr lang="en-US" dirty="0" smtClean="0"/>
              <a:t>SME available for guidance</a:t>
            </a:r>
          </a:p>
          <a:p>
            <a:pPr lvl="1"/>
            <a:r>
              <a:rPr lang="en-US" dirty="0" smtClean="0"/>
              <a:t>Coaching session for managers to </a:t>
            </a:r>
            <a:r>
              <a:rPr lang="en-US" smtClean="0"/>
              <a:t>be planned</a:t>
            </a:r>
            <a:endParaRPr lang="en-US" dirty="0" smtClean="0"/>
          </a:p>
          <a:p>
            <a:r>
              <a:rPr lang="en-US" dirty="0"/>
              <a:t>Determine the frequency </a:t>
            </a:r>
          </a:p>
          <a:p>
            <a:pPr lvl="1"/>
            <a:r>
              <a:rPr lang="en-US" dirty="0"/>
              <a:t>Make it a part of the official process for career development for associates</a:t>
            </a:r>
          </a:p>
          <a:p>
            <a:pPr lvl="1"/>
            <a:r>
              <a:rPr lang="en-US" dirty="0"/>
              <a:t>Map to the larger goal of building a road map both for projects and overall TCS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Demonstrate tangible benefits</a:t>
            </a:r>
          </a:p>
          <a:p>
            <a:pPr lvl="2"/>
            <a:r>
              <a:rPr lang="en-US" dirty="0" smtClean="0"/>
              <a:t>New opportunities</a:t>
            </a:r>
          </a:p>
          <a:p>
            <a:pPr lvl="2"/>
            <a:r>
              <a:rPr lang="en-US" dirty="0" smtClean="0"/>
              <a:t>Lateral movements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538347" y="-131762"/>
            <a:ext cx="11348852" cy="106479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r"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								</a:t>
            </a:r>
            <a:r>
              <a:rPr lang="en-US" dirty="0" smtClean="0"/>
              <a:t>Way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subTitle" idx="4294967295"/>
          </p:nvPr>
        </p:nvSpPr>
        <p:spPr bwMode="auto">
          <a:xfrm>
            <a:off x="779207" y="5751872"/>
            <a:ext cx="6388101" cy="7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3600" b="1" dirty="0" smtClean="0">
                <a:solidFill>
                  <a:schemeClr val="bg1"/>
                </a:solidFill>
              </a:rPr>
              <a:t>Appendix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11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927069"/>
              </p:ext>
            </p:extLst>
          </p:nvPr>
        </p:nvGraphicFramePr>
        <p:xfrm>
          <a:off x="5815127" y="3052805"/>
          <a:ext cx="5413595" cy="185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5"/>
          <p:cNvSpPr txBox="1">
            <a:spLocks/>
          </p:cNvSpPr>
          <p:nvPr/>
        </p:nvSpPr>
        <p:spPr>
          <a:xfrm>
            <a:off x="632526" y="-179890"/>
            <a:ext cx="11348852" cy="106479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r"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								</a:t>
            </a:r>
            <a:r>
              <a:rPr lang="en-US" dirty="0" smtClean="0"/>
              <a:t>Experience v/s Knowledge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99088"/>
              </p:ext>
            </p:extLst>
          </p:nvPr>
        </p:nvGraphicFramePr>
        <p:xfrm>
          <a:off x="327024" y="903540"/>
          <a:ext cx="4517692" cy="1967995"/>
        </p:xfrm>
        <a:graphic>
          <a:graphicData uri="http://schemas.openxmlformats.org/drawingml/2006/table">
            <a:tbl>
              <a:tblPr/>
              <a:tblGrid>
                <a:gridCol w="831650"/>
                <a:gridCol w="676597"/>
                <a:gridCol w="676597"/>
                <a:gridCol w="676597"/>
                <a:gridCol w="831650"/>
                <a:gridCol w="824601"/>
              </a:tblGrid>
              <a:tr h="23173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0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091658"/>
              </p:ext>
            </p:extLst>
          </p:nvPr>
        </p:nvGraphicFramePr>
        <p:xfrm>
          <a:off x="5807242" y="903539"/>
          <a:ext cx="5413459" cy="1967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11122968" y="1733648"/>
            <a:ext cx="133716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Self assessment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88229"/>
              </p:ext>
            </p:extLst>
          </p:nvPr>
        </p:nvGraphicFramePr>
        <p:xfrm>
          <a:off x="327026" y="3052806"/>
          <a:ext cx="5031037" cy="1731645"/>
        </p:xfrm>
        <a:graphic>
          <a:graphicData uri="http://schemas.openxmlformats.org/drawingml/2006/table">
            <a:tbl>
              <a:tblPr/>
              <a:tblGrid>
                <a:gridCol w="844048"/>
                <a:gridCol w="594370"/>
                <a:gridCol w="657562"/>
                <a:gridCol w="657562"/>
                <a:gridCol w="657562"/>
                <a:gridCol w="689491"/>
                <a:gridCol w="930442"/>
              </a:tblGrid>
              <a:tr h="20002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 rot="16200000">
            <a:off x="10936162" y="3795061"/>
            <a:ext cx="1726819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Manager assessment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3409"/>
              </p:ext>
            </p:extLst>
          </p:nvPr>
        </p:nvGraphicFramePr>
        <p:xfrm>
          <a:off x="327022" y="5042027"/>
          <a:ext cx="5031040" cy="1663570"/>
        </p:xfrm>
        <a:graphic>
          <a:graphicData uri="http://schemas.openxmlformats.org/drawingml/2006/table">
            <a:tbl>
              <a:tblPr/>
              <a:tblGrid>
                <a:gridCol w="897847"/>
                <a:gridCol w="588245"/>
                <a:gridCol w="593202"/>
                <a:gridCol w="673768"/>
                <a:gridCol w="657727"/>
                <a:gridCol w="705852"/>
                <a:gridCol w="914399"/>
              </a:tblGrid>
              <a:tr h="14919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491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1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1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1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836977" y="4625409"/>
            <a:ext cx="136768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 NA </a:t>
            </a:r>
            <a:r>
              <a:rPr lang="en-US" sz="10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Not Assessed</a:t>
            </a:r>
            <a:endParaRPr lang="en-US" sz="1050" dirty="0">
              <a:solidFill>
                <a:schemeClr val="bg1"/>
              </a:solidFill>
            </a:endParaRPr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618803"/>
              </p:ext>
            </p:extLst>
          </p:nvPr>
        </p:nvGraphicFramePr>
        <p:xfrm>
          <a:off x="5807241" y="5057393"/>
          <a:ext cx="5421482" cy="1658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28957" y="6446189"/>
            <a:ext cx="136768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 NA </a:t>
            </a:r>
            <a:r>
              <a:rPr lang="en-US" sz="10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Not Assessed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1110959" y="5744174"/>
            <a:ext cx="1393267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SME assessment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461999"/>
              </p:ext>
            </p:extLst>
          </p:nvPr>
        </p:nvGraphicFramePr>
        <p:xfrm>
          <a:off x="5783045" y="3010074"/>
          <a:ext cx="5397552" cy="172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468756"/>
              </p:ext>
            </p:extLst>
          </p:nvPr>
        </p:nvGraphicFramePr>
        <p:xfrm>
          <a:off x="5783045" y="5020574"/>
          <a:ext cx="5413594" cy="1679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5"/>
          <p:cNvSpPr txBox="1">
            <a:spLocks/>
          </p:cNvSpPr>
          <p:nvPr/>
        </p:nvSpPr>
        <p:spPr>
          <a:xfrm>
            <a:off x="632526" y="-179890"/>
            <a:ext cx="11348852" cy="106479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r"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						</a:t>
            </a:r>
            <a:r>
              <a:rPr lang="en-US" dirty="0" smtClean="0"/>
              <a:t>Experience v/s Process Improvement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122968" y="1733648"/>
            <a:ext cx="133716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Self assessment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936162" y="3714851"/>
            <a:ext cx="1726819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Manager assessment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88851" y="4464989"/>
            <a:ext cx="136768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 NA </a:t>
            </a:r>
            <a:r>
              <a:rPr lang="en-US" sz="10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Not Assessed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12915" y="6430147"/>
            <a:ext cx="136768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 NA </a:t>
            </a:r>
            <a:r>
              <a:rPr lang="en-US" sz="10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Not Assessed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1110959" y="5744174"/>
            <a:ext cx="1393267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SME assessment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34244"/>
              </p:ext>
            </p:extLst>
          </p:nvPr>
        </p:nvGraphicFramePr>
        <p:xfrm>
          <a:off x="327023" y="957189"/>
          <a:ext cx="5031041" cy="1598927"/>
        </p:xfrm>
        <a:graphic>
          <a:graphicData uri="http://schemas.openxmlformats.org/drawingml/2006/table">
            <a:tbl>
              <a:tblPr/>
              <a:tblGrid>
                <a:gridCol w="926151"/>
                <a:gridCol w="753479"/>
                <a:gridCol w="753479"/>
                <a:gridCol w="753479"/>
                <a:gridCol w="926151"/>
                <a:gridCol w="918302"/>
              </a:tblGrid>
              <a:tr h="22611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Improvement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6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511203"/>
              </p:ext>
            </p:extLst>
          </p:nvPr>
        </p:nvGraphicFramePr>
        <p:xfrm>
          <a:off x="5783045" y="902102"/>
          <a:ext cx="5413594" cy="184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3510"/>
              </p:ext>
            </p:extLst>
          </p:nvPr>
        </p:nvGraphicFramePr>
        <p:xfrm>
          <a:off x="327022" y="3010074"/>
          <a:ext cx="5031042" cy="1723946"/>
        </p:xfrm>
        <a:graphic>
          <a:graphicData uri="http://schemas.openxmlformats.org/drawingml/2006/table">
            <a:tbl>
              <a:tblPr/>
              <a:tblGrid>
                <a:gridCol w="908220"/>
                <a:gridCol w="530199"/>
                <a:gridCol w="657563"/>
                <a:gridCol w="657563"/>
                <a:gridCol w="657563"/>
                <a:gridCol w="689491"/>
                <a:gridCol w="930443"/>
              </a:tblGrid>
              <a:tr h="19805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Improvement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80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59149"/>
              </p:ext>
            </p:extLst>
          </p:nvPr>
        </p:nvGraphicFramePr>
        <p:xfrm>
          <a:off x="327022" y="5020574"/>
          <a:ext cx="5031043" cy="1681660"/>
        </p:xfrm>
        <a:graphic>
          <a:graphicData uri="http://schemas.openxmlformats.org/drawingml/2006/table">
            <a:tbl>
              <a:tblPr/>
              <a:tblGrid>
                <a:gridCol w="892178"/>
                <a:gridCol w="546242"/>
                <a:gridCol w="657563"/>
                <a:gridCol w="657563"/>
                <a:gridCol w="657563"/>
                <a:gridCol w="705532"/>
                <a:gridCol w="914402"/>
              </a:tblGrid>
              <a:tr h="19324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Improvement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3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1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857159"/>
              </p:ext>
            </p:extLst>
          </p:nvPr>
        </p:nvGraphicFramePr>
        <p:xfrm>
          <a:off x="5767002" y="5015371"/>
          <a:ext cx="5429637" cy="1679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092247"/>
              </p:ext>
            </p:extLst>
          </p:nvPr>
        </p:nvGraphicFramePr>
        <p:xfrm>
          <a:off x="5767003" y="2989287"/>
          <a:ext cx="5429636" cy="17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5"/>
          <p:cNvSpPr txBox="1">
            <a:spLocks/>
          </p:cNvSpPr>
          <p:nvPr/>
        </p:nvSpPr>
        <p:spPr>
          <a:xfrm>
            <a:off x="632526" y="-179890"/>
            <a:ext cx="11348852" cy="106479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r"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						</a:t>
            </a:r>
            <a:r>
              <a:rPr lang="en-US" dirty="0" smtClean="0"/>
              <a:t>Experience v/s Planning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122968" y="1733648"/>
            <a:ext cx="133716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Self assessment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936162" y="3698809"/>
            <a:ext cx="1726819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Manager assessment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04893" y="4464989"/>
            <a:ext cx="136768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 NA </a:t>
            </a:r>
            <a:r>
              <a:rPr lang="en-US" sz="10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Not Assessed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12915" y="6414105"/>
            <a:ext cx="136768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* NA </a:t>
            </a:r>
            <a:r>
              <a:rPr lang="en-US" sz="10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Not Assessed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1110959" y="5744174"/>
            <a:ext cx="1393267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SME assessment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13568"/>
              </p:ext>
            </p:extLst>
          </p:nvPr>
        </p:nvGraphicFramePr>
        <p:xfrm>
          <a:off x="327022" y="914329"/>
          <a:ext cx="5015002" cy="1809190"/>
        </p:xfrm>
        <a:graphic>
          <a:graphicData uri="http://schemas.openxmlformats.org/drawingml/2006/table">
            <a:tbl>
              <a:tblPr/>
              <a:tblGrid>
                <a:gridCol w="923198"/>
                <a:gridCol w="751077"/>
                <a:gridCol w="751077"/>
                <a:gridCol w="751077"/>
                <a:gridCol w="923198"/>
                <a:gridCol w="915375"/>
              </a:tblGrid>
              <a:tr h="25498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3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4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688193"/>
              </p:ext>
            </p:extLst>
          </p:nvPr>
        </p:nvGraphicFramePr>
        <p:xfrm>
          <a:off x="5767004" y="884905"/>
          <a:ext cx="5389529" cy="1838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13752"/>
              </p:ext>
            </p:extLst>
          </p:nvPr>
        </p:nvGraphicFramePr>
        <p:xfrm>
          <a:off x="327022" y="3012262"/>
          <a:ext cx="5031043" cy="1737341"/>
        </p:xfrm>
        <a:graphic>
          <a:graphicData uri="http://schemas.openxmlformats.org/drawingml/2006/table">
            <a:tbl>
              <a:tblPr/>
              <a:tblGrid>
                <a:gridCol w="876136"/>
                <a:gridCol w="517577"/>
                <a:gridCol w="625217"/>
                <a:gridCol w="625217"/>
                <a:gridCol w="654347"/>
                <a:gridCol w="802105"/>
                <a:gridCol w="930444"/>
              </a:tblGrid>
              <a:tr h="20666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066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6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6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6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6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18216"/>
              </p:ext>
            </p:extLst>
          </p:nvPr>
        </p:nvGraphicFramePr>
        <p:xfrm>
          <a:off x="327022" y="5020574"/>
          <a:ext cx="4998961" cy="1674378"/>
        </p:xfrm>
        <a:graphic>
          <a:graphicData uri="http://schemas.openxmlformats.org/drawingml/2006/table">
            <a:tbl>
              <a:tblPr/>
              <a:tblGrid>
                <a:gridCol w="876136"/>
                <a:gridCol w="553111"/>
                <a:gridCol w="653370"/>
                <a:gridCol w="653370"/>
                <a:gridCol w="653370"/>
                <a:gridCol w="663116"/>
                <a:gridCol w="946488"/>
              </a:tblGrid>
              <a:tr h="20247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5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300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0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0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5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6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642894"/>
              </p:ext>
            </p:extLst>
          </p:nvPr>
        </p:nvGraphicFramePr>
        <p:xfrm>
          <a:off x="622428" y="1118292"/>
          <a:ext cx="5435472" cy="1463040"/>
        </p:xfrm>
        <a:graphic>
          <a:graphicData uri="http://schemas.openxmlformats.org/drawingml/2006/table">
            <a:tbl>
              <a:tblPr/>
              <a:tblGrid>
                <a:gridCol w="1358868"/>
                <a:gridCol w="1358868"/>
                <a:gridCol w="1358868"/>
                <a:gridCol w="135886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Knowledge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Self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29351632"/>
              </p:ext>
            </p:extLst>
          </p:nvPr>
        </p:nvGraphicFramePr>
        <p:xfrm>
          <a:off x="6772138" y="921774"/>
          <a:ext cx="4810262" cy="165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97934"/>
              </p:ext>
            </p:extLst>
          </p:nvPr>
        </p:nvGraphicFramePr>
        <p:xfrm>
          <a:off x="599768" y="2928108"/>
          <a:ext cx="5458132" cy="1706880"/>
        </p:xfrm>
        <a:graphic>
          <a:graphicData uri="http://schemas.openxmlformats.org/drawingml/2006/table">
            <a:tbl>
              <a:tblPr/>
              <a:tblGrid>
                <a:gridCol w="1571932"/>
                <a:gridCol w="1157134"/>
                <a:gridCol w="1364533"/>
                <a:gridCol w="1364533"/>
              </a:tblGrid>
              <a:tr h="482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Process Improvement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929746423"/>
              </p:ext>
            </p:extLst>
          </p:nvPr>
        </p:nvGraphicFramePr>
        <p:xfrm>
          <a:off x="6772138" y="2928108"/>
          <a:ext cx="4810262" cy="1706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121614982"/>
              </p:ext>
            </p:extLst>
          </p:nvPr>
        </p:nvGraphicFramePr>
        <p:xfrm>
          <a:off x="6772138" y="4856583"/>
          <a:ext cx="4810262" cy="166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70830"/>
              </p:ext>
            </p:extLst>
          </p:nvPr>
        </p:nvGraphicFramePr>
        <p:xfrm>
          <a:off x="599768" y="4981764"/>
          <a:ext cx="5458132" cy="1536990"/>
        </p:xfrm>
        <a:graphic>
          <a:graphicData uri="http://schemas.openxmlformats.org/drawingml/2006/table">
            <a:tbl>
              <a:tblPr/>
              <a:tblGrid>
                <a:gridCol w="1364533"/>
                <a:gridCol w="1364533"/>
                <a:gridCol w="1364533"/>
                <a:gridCol w="1364533"/>
              </a:tblGrid>
              <a:tr h="256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Planning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Self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56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8968" y="221226"/>
            <a:ext cx="1182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Overall Knowledge, Process Improvement and Planning comparison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8968" y="221226"/>
            <a:ext cx="1182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Measure of Concordance @ Knowledge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58063"/>
              </p:ext>
            </p:extLst>
          </p:nvPr>
        </p:nvGraphicFramePr>
        <p:xfrm>
          <a:off x="654728" y="1253338"/>
          <a:ext cx="4737101" cy="2065020"/>
        </p:xfrm>
        <a:graphic>
          <a:graphicData uri="http://schemas.openxmlformats.org/drawingml/2006/table">
            <a:tbl>
              <a:tblPr/>
              <a:tblGrid>
                <a:gridCol w="610009"/>
                <a:gridCol w="324067"/>
                <a:gridCol w="752980"/>
                <a:gridCol w="610009"/>
                <a:gridCol w="610009"/>
                <a:gridCol w="610009"/>
                <a:gridCol w="610009"/>
                <a:gridCol w="610009"/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36190"/>
              </p:ext>
            </p:extLst>
          </p:nvPr>
        </p:nvGraphicFramePr>
        <p:xfrm>
          <a:off x="6399221" y="1253338"/>
          <a:ext cx="4973642" cy="2065022"/>
        </p:xfrm>
        <a:graphic>
          <a:graphicData uri="http://schemas.openxmlformats.org/drawingml/2006/table">
            <a:tbl>
              <a:tblPr/>
              <a:tblGrid>
                <a:gridCol w="640469"/>
                <a:gridCol w="340249"/>
                <a:gridCol w="790579"/>
                <a:gridCol w="640469"/>
                <a:gridCol w="640469"/>
                <a:gridCol w="640469"/>
                <a:gridCol w="640469"/>
                <a:gridCol w="640469"/>
              </a:tblGrid>
              <a:tr h="22153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27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85012"/>
              </p:ext>
            </p:extLst>
          </p:nvPr>
        </p:nvGraphicFramePr>
        <p:xfrm>
          <a:off x="654727" y="3815563"/>
          <a:ext cx="4737101" cy="2065020"/>
        </p:xfrm>
        <a:graphic>
          <a:graphicData uri="http://schemas.openxmlformats.org/drawingml/2006/table">
            <a:tbl>
              <a:tblPr/>
              <a:tblGrid>
                <a:gridCol w="610009"/>
                <a:gridCol w="324067"/>
                <a:gridCol w="752980"/>
                <a:gridCol w="610009"/>
                <a:gridCol w="610009"/>
                <a:gridCol w="610009"/>
                <a:gridCol w="610009"/>
                <a:gridCol w="610009"/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12344"/>
              </p:ext>
            </p:extLst>
          </p:nvPr>
        </p:nvGraphicFramePr>
        <p:xfrm>
          <a:off x="6399221" y="3815563"/>
          <a:ext cx="4973642" cy="2065022"/>
        </p:xfrm>
        <a:graphic>
          <a:graphicData uri="http://schemas.openxmlformats.org/drawingml/2006/table">
            <a:tbl>
              <a:tblPr/>
              <a:tblGrid>
                <a:gridCol w="640469"/>
                <a:gridCol w="340249"/>
                <a:gridCol w="790579"/>
                <a:gridCol w="640469"/>
                <a:gridCol w="640469"/>
                <a:gridCol w="640469"/>
                <a:gridCol w="640469"/>
                <a:gridCol w="640469"/>
              </a:tblGrid>
              <a:tr h="22153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27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9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8968" y="221226"/>
            <a:ext cx="1182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Measure of Concordance @ Process Improvement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55443"/>
              </p:ext>
            </p:extLst>
          </p:nvPr>
        </p:nvGraphicFramePr>
        <p:xfrm>
          <a:off x="654727" y="1253338"/>
          <a:ext cx="4737101" cy="2065020"/>
        </p:xfrm>
        <a:graphic>
          <a:graphicData uri="http://schemas.openxmlformats.org/drawingml/2006/table">
            <a:tbl>
              <a:tblPr/>
              <a:tblGrid>
                <a:gridCol w="610009"/>
                <a:gridCol w="324067"/>
                <a:gridCol w="752980"/>
                <a:gridCol w="610009"/>
                <a:gridCol w="610009"/>
                <a:gridCol w="610009"/>
                <a:gridCol w="610009"/>
                <a:gridCol w="610009"/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Assessment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79086"/>
              </p:ext>
            </p:extLst>
          </p:nvPr>
        </p:nvGraphicFramePr>
        <p:xfrm>
          <a:off x="6399221" y="1253338"/>
          <a:ext cx="4973642" cy="2065022"/>
        </p:xfrm>
        <a:graphic>
          <a:graphicData uri="http://schemas.openxmlformats.org/drawingml/2006/table">
            <a:tbl>
              <a:tblPr/>
              <a:tblGrid>
                <a:gridCol w="640469"/>
                <a:gridCol w="340249"/>
                <a:gridCol w="790579"/>
                <a:gridCol w="640469"/>
                <a:gridCol w="640469"/>
                <a:gridCol w="640469"/>
                <a:gridCol w="640469"/>
                <a:gridCol w="640469"/>
              </a:tblGrid>
              <a:tr h="22153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Assessment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27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14265"/>
              </p:ext>
            </p:extLst>
          </p:nvPr>
        </p:nvGraphicFramePr>
        <p:xfrm>
          <a:off x="654727" y="3815563"/>
          <a:ext cx="4737101" cy="2065020"/>
        </p:xfrm>
        <a:graphic>
          <a:graphicData uri="http://schemas.openxmlformats.org/drawingml/2006/table">
            <a:tbl>
              <a:tblPr/>
              <a:tblGrid>
                <a:gridCol w="610009"/>
                <a:gridCol w="324067"/>
                <a:gridCol w="752980"/>
                <a:gridCol w="610009"/>
                <a:gridCol w="610009"/>
                <a:gridCol w="610009"/>
                <a:gridCol w="610009"/>
                <a:gridCol w="610009"/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Assessment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2688"/>
              </p:ext>
            </p:extLst>
          </p:nvPr>
        </p:nvGraphicFramePr>
        <p:xfrm>
          <a:off x="6399221" y="3815563"/>
          <a:ext cx="4973642" cy="2065022"/>
        </p:xfrm>
        <a:graphic>
          <a:graphicData uri="http://schemas.openxmlformats.org/drawingml/2006/table">
            <a:tbl>
              <a:tblPr/>
              <a:tblGrid>
                <a:gridCol w="640469"/>
                <a:gridCol w="340249"/>
                <a:gridCol w="790579"/>
                <a:gridCol w="640469"/>
                <a:gridCol w="640469"/>
                <a:gridCol w="640469"/>
                <a:gridCol w="640469"/>
                <a:gridCol w="640469"/>
              </a:tblGrid>
              <a:tr h="22153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Assessment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27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1774698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Objective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Approach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Result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Excitement –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en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route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Way forward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67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8968" y="221226"/>
            <a:ext cx="1182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Measure of Concordance @ Planning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46420"/>
              </p:ext>
            </p:extLst>
          </p:nvPr>
        </p:nvGraphicFramePr>
        <p:xfrm>
          <a:off x="654727" y="1253338"/>
          <a:ext cx="4737101" cy="2065020"/>
        </p:xfrm>
        <a:graphic>
          <a:graphicData uri="http://schemas.openxmlformats.org/drawingml/2006/table">
            <a:tbl>
              <a:tblPr/>
              <a:tblGrid>
                <a:gridCol w="610009"/>
                <a:gridCol w="324067"/>
                <a:gridCol w="752980"/>
                <a:gridCol w="610009"/>
                <a:gridCol w="610009"/>
                <a:gridCol w="610009"/>
                <a:gridCol w="610009"/>
                <a:gridCol w="610009"/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Assessment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56512"/>
              </p:ext>
            </p:extLst>
          </p:nvPr>
        </p:nvGraphicFramePr>
        <p:xfrm>
          <a:off x="6399221" y="1253338"/>
          <a:ext cx="4973642" cy="2065022"/>
        </p:xfrm>
        <a:graphic>
          <a:graphicData uri="http://schemas.openxmlformats.org/drawingml/2006/table">
            <a:tbl>
              <a:tblPr/>
              <a:tblGrid>
                <a:gridCol w="640469"/>
                <a:gridCol w="340249"/>
                <a:gridCol w="790579"/>
                <a:gridCol w="640469"/>
                <a:gridCol w="640469"/>
                <a:gridCol w="640469"/>
                <a:gridCol w="640469"/>
                <a:gridCol w="640469"/>
              </a:tblGrid>
              <a:tr h="22153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Assessment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27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73106"/>
              </p:ext>
            </p:extLst>
          </p:nvPr>
        </p:nvGraphicFramePr>
        <p:xfrm>
          <a:off x="654726" y="3815563"/>
          <a:ext cx="4737101" cy="2065020"/>
        </p:xfrm>
        <a:graphic>
          <a:graphicData uri="http://schemas.openxmlformats.org/drawingml/2006/table">
            <a:tbl>
              <a:tblPr/>
              <a:tblGrid>
                <a:gridCol w="610009"/>
                <a:gridCol w="324067"/>
                <a:gridCol w="752980"/>
                <a:gridCol w="610009"/>
                <a:gridCol w="610009"/>
                <a:gridCol w="610009"/>
                <a:gridCol w="610009"/>
                <a:gridCol w="610009"/>
              </a:tblGrid>
              <a:tr h="1905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Assessment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44130"/>
              </p:ext>
            </p:extLst>
          </p:nvPr>
        </p:nvGraphicFramePr>
        <p:xfrm>
          <a:off x="6399221" y="3815563"/>
          <a:ext cx="4973642" cy="2065022"/>
        </p:xfrm>
        <a:graphic>
          <a:graphicData uri="http://schemas.openxmlformats.org/drawingml/2006/table">
            <a:tbl>
              <a:tblPr/>
              <a:tblGrid>
                <a:gridCol w="640469"/>
                <a:gridCol w="340249"/>
                <a:gridCol w="790579"/>
                <a:gridCol w="640469"/>
                <a:gridCol w="640469"/>
                <a:gridCol w="640469"/>
                <a:gridCol w="640469"/>
                <a:gridCol w="640469"/>
              </a:tblGrid>
              <a:tr h="22153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Assessment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27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Validate the proposed tool to: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Assess the overall health check for a larger implementation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Aid the roll-out across different clients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Identify any misses and amend if necessary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Identify if the SMEs had a consistent approach during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38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3332036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Nominations from different projects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Setup meeting with the nominees to explain the self-assessment process</a:t>
            </a:r>
          </a:p>
          <a:p>
            <a:pPr lvl="1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Seek self assessment – (No follow-up approach)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Setup meeting with managers to explain the manager-assessment process</a:t>
            </a:r>
          </a:p>
          <a:p>
            <a:pPr lvl="1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Seek manager assessment – (No follow-up approach)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SME assessment (via interview)</a:t>
            </a:r>
          </a:p>
          <a:p>
            <a:pPr lvl="1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2 SMEs simultaneous assessment </a:t>
            </a:r>
          </a:p>
          <a:p>
            <a:pPr lvl="1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Alignment of the SME assessment to ensure consistency</a:t>
            </a:r>
          </a:p>
          <a:p>
            <a:pPr>
              <a:buClr>
                <a:srgbClr val="0070C0"/>
              </a:buClr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4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subTitle" idx="4294967295"/>
          </p:nvPr>
        </p:nvSpPr>
        <p:spPr bwMode="auto">
          <a:xfrm>
            <a:off x="779207" y="5751872"/>
            <a:ext cx="6388101" cy="7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3600" b="1" dirty="0" smtClean="0">
                <a:solidFill>
                  <a:schemeClr val="bg1"/>
                </a:solidFill>
              </a:rPr>
              <a:t>Result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8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538347" y="0"/>
            <a:ext cx="11348852" cy="94907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r"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Nominations/ Self Assessment Received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25983"/>
              </p:ext>
            </p:extLst>
          </p:nvPr>
        </p:nvGraphicFramePr>
        <p:xfrm>
          <a:off x="185738" y="1253331"/>
          <a:ext cx="6015037" cy="3275806"/>
        </p:xfrm>
        <a:graphic>
          <a:graphicData uri="http://schemas.openxmlformats.org/drawingml/2006/table">
            <a:tbl>
              <a:tblPr/>
              <a:tblGrid>
                <a:gridCol w="1146646"/>
                <a:gridCol w="932866"/>
                <a:gridCol w="932866"/>
                <a:gridCol w="932866"/>
                <a:gridCol w="932866"/>
                <a:gridCol w="1136927"/>
              </a:tblGrid>
              <a:tr h="37386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Projects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 spread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356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Amgen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JnJ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Pfizer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Roche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Sanofi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10118"/>
              </p:ext>
            </p:extLst>
          </p:nvPr>
        </p:nvGraphicFramePr>
        <p:xfrm>
          <a:off x="6715126" y="1125538"/>
          <a:ext cx="4986337" cy="3903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0" y="5692508"/>
            <a:ext cx="555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not received from </a:t>
            </a:r>
            <a:r>
              <a:rPr lang="en-US" sz="1600" dirty="0" err="1" smtClean="0"/>
              <a:t>Ferring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BI and GSK not included</a:t>
            </a:r>
          </a:p>
        </p:txBody>
      </p:sp>
    </p:spTree>
    <p:extLst>
      <p:ext uri="{BB962C8B-B14F-4D97-AF65-F5344CB8AC3E}">
        <p14:creationId xmlns:p14="http://schemas.microsoft.com/office/powerpoint/2010/main" val="30338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Results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96053" y="859807"/>
            <a:ext cx="477695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Self Assessment: Overall Knowledge</a:t>
            </a:r>
            <a:endParaRPr lang="en-IN" sz="1400" dirty="0"/>
          </a:p>
        </p:txBody>
      </p:sp>
      <p:sp>
        <p:nvSpPr>
          <p:cNvPr id="9" name="Oval 8"/>
          <p:cNvSpPr/>
          <p:nvPr/>
        </p:nvSpPr>
        <p:spPr>
          <a:xfrm>
            <a:off x="2524836" y="5076968"/>
            <a:ext cx="1514901" cy="91440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63776" y="1253594"/>
            <a:ext cx="272955" cy="38779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Actual </a:t>
            </a:r>
          </a:p>
          <a:p>
            <a:endParaRPr lang="en-US" sz="1400" dirty="0"/>
          </a:p>
          <a:p>
            <a:r>
              <a:rPr lang="en-US" sz="1400" dirty="0" smtClean="0"/>
              <a:t>Assessment</a:t>
            </a:r>
          </a:p>
          <a:p>
            <a:endParaRPr lang="en-IN" sz="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4" y="1258455"/>
            <a:ext cx="5647483" cy="40578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50" y="1238923"/>
            <a:ext cx="5724722" cy="41133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7436" y="859807"/>
            <a:ext cx="477695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Self Assessment: Process Improvement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871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Results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96053" y="859807"/>
            <a:ext cx="4981666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Self Assessment: Planning</a:t>
            </a:r>
            <a:endParaRPr lang="en-IN" sz="1400" dirty="0"/>
          </a:p>
        </p:txBody>
      </p:sp>
      <p:sp>
        <p:nvSpPr>
          <p:cNvPr id="9" name="Oval 8"/>
          <p:cNvSpPr/>
          <p:nvPr/>
        </p:nvSpPr>
        <p:spPr>
          <a:xfrm>
            <a:off x="2524836" y="5076968"/>
            <a:ext cx="1514901" cy="91440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5664" y="1362778"/>
            <a:ext cx="272955" cy="38779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Actual </a:t>
            </a:r>
          </a:p>
          <a:p>
            <a:endParaRPr lang="en-US" sz="1400" dirty="0"/>
          </a:p>
          <a:p>
            <a:r>
              <a:rPr lang="en-US" sz="1400" dirty="0" smtClean="0"/>
              <a:t>Assessment</a:t>
            </a:r>
          </a:p>
          <a:p>
            <a:endParaRPr lang="en-IN" sz="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3" y="1225769"/>
            <a:ext cx="5712379" cy="4104451"/>
          </a:xfrm>
        </p:spPr>
      </p:pic>
      <p:sp>
        <p:nvSpPr>
          <p:cNvPr id="8" name="TextBox 7"/>
          <p:cNvSpPr txBox="1"/>
          <p:nvPr/>
        </p:nvSpPr>
        <p:spPr>
          <a:xfrm>
            <a:off x="6578222" y="877215"/>
            <a:ext cx="5363570" cy="57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The sample data is not equally distributed among the experience ranges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SME and individual self assessment are more closer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Associates with lesser number of years of experience more self aware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Post discussion with SMEs the self assessments were updated by many 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Managers and TLS need to be coached / trained before implementation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Need of overall grooming of the team to understand the pharma domain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Associates with higher years of experience need to </a:t>
            </a:r>
            <a:r>
              <a:rPr lang="en-US" sz="1800" dirty="0" smtClean="0"/>
              <a:t>expand their </a:t>
            </a:r>
            <a:r>
              <a:rPr lang="en-US" sz="1800" dirty="0" smtClean="0"/>
              <a:t>domain horizon and </a:t>
            </a:r>
            <a:r>
              <a:rPr lang="en-US" sz="1800" dirty="0" smtClean="0"/>
              <a:t>develop </a:t>
            </a:r>
            <a:r>
              <a:rPr lang="en-US" sz="1800" dirty="0"/>
              <a:t>more self awareness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Overall all the associates are very well tuned to their projects and hence a need of exposure outside the projects is vital </a:t>
            </a:r>
          </a:p>
        </p:txBody>
      </p:sp>
    </p:spTree>
    <p:extLst>
      <p:ext uri="{BB962C8B-B14F-4D97-AF65-F5344CB8AC3E}">
        <p14:creationId xmlns:p14="http://schemas.microsoft.com/office/powerpoint/2010/main" val="33299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821635"/>
            <a:ext cx="12191999" cy="5897217"/>
            <a:chOff x="0" y="821635"/>
            <a:chExt cx="12191999" cy="58972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21635"/>
              <a:ext cx="12191999" cy="5897217"/>
            </a:xfrm>
            <a:prstGeom prst="rect">
              <a:avLst/>
            </a:prstGeom>
          </p:spPr>
        </p:pic>
        <p:sp>
          <p:nvSpPr>
            <p:cNvPr id="4" name="Text Placeholder 2"/>
            <p:cNvSpPr txBox="1">
              <a:spLocks/>
            </p:cNvSpPr>
            <p:nvPr/>
          </p:nvSpPr>
          <p:spPr bwMode="auto">
            <a:xfrm>
              <a:off x="732824" y="5838012"/>
              <a:ext cx="6388101" cy="773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891" indent="-342891" algn="l" defTabSz="914377" rtl="0" eaLnBrk="1" latinLnBrk="0" hangingPunct="1">
                <a:spcBef>
                  <a:spcPct val="20000"/>
                </a:spcBef>
                <a:buClr>
                  <a:srgbClr val="4E84C4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742932" indent="-285744" algn="l" defTabSz="914377" rtl="0" eaLnBrk="1" latinLnBrk="0" hangingPunct="1">
                <a:spcBef>
                  <a:spcPct val="20000"/>
                </a:spcBef>
                <a:buClr>
                  <a:srgbClr val="4E84C4"/>
                </a:buClr>
                <a:buFont typeface="Myriad Pro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2pPr>
              <a:lvl3pPr marL="1142971" indent="-228594" algn="l" defTabSz="914377" rtl="0" eaLnBrk="1" latinLnBrk="0" hangingPunct="1">
                <a:spcBef>
                  <a:spcPct val="20000"/>
                </a:spcBef>
                <a:buClr>
                  <a:srgbClr val="4E84C4"/>
                </a:buClr>
                <a:buFont typeface="Courier New" pitchFamily="49" charset="0"/>
                <a:buChar char="o"/>
                <a:defRPr sz="1867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3pPr>
              <a:lvl4pPr marL="1600160" indent="-228594" algn="l" defTabSz="914377" rtl="0" eaLnBrk="1" latinLnBrk="0" hangingPunct="1">
                <a:spcBef>
                  <a:spcPct val="20000"/>
                </a:spcBef>
                <a:buClr>
                  <a:srgbClr val="4E84C4"/>
                </a:buClr>
                <a:buFont typeface="Arial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4pPr>
              <a:lvl5pPr marL="2057349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Myriad Pro" pitchFamily="34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5000"/>
                </a:lnSpc>
                <a:spcBef>
                  <a:spcPct val="0"/>
                </a:spcBef>
                <a:buClrTx/>
                <a:buFont typeface="Wingdings" pitchFamily="2" charset="2"/>
                <a:buNone/>
              </a:pPr>
              <a:r>
                <a:rPr lang="en-US" altLang="en-US" sz="3600" b="1" dirty="0" smtClean="0">
                  <a:solidFill>
                    <a:schemeClr val="bg1"/>
                  </a:solidFill>
                </a:rPr>
                <a:t>Excitement – </a:t>
              </a:r>
              <a:r>
                <a:rPr lang="en-US" altLang="en-US" sz="3600" b="1" dirty="0" err="1" smtClean="0">
                  <a:solidFill>
                    <a:schemeClr val="bg1"/>
                  </a:solidFill>
                </a:rPr>
                <a:t>en</a:t>
              </a:r>
              <a:r>
                <a:rPr lang="en-US" altLang="en-US" sz="3600" b="1" dirty="0" smtClean="0">
                  <a:solidFill>
                    <a:schemeClr val="bg1"/>
                  </a:solidFill>
                </a:rPr>
                <a:t> route</a:t>
              </a:r>
              <a:endParaRPr lang="en-US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309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5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2E8D46A7-224C-4B26-BA61-9DC77B4D9F90}" vid="{A94A3F8A-C932-41DA-A8CB-EB27749F3454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2014_16x9</Template>
  <TotalTime>23036</TotalTime>
  <Words>1667</Words>
  <Application>Microsoft Office PowerPoint</Application>
  <PresentationFormat>Widescreen</PresentationFormat>
  <Paragraphs>1255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Myriad Pro</vt:lpstr>
      <vt:lpstr>Wingdings</vt:lpstr>
      <vt:lpstr>Corp PPT Template 2015_16x9</vt:lpstr>
      <vt:lpstr>Separator Slide 1</vt:lpstr>
      <vt:lpstr>Separator Slide 4</vt:lpstr>
      <vt:lpstr>Thank You</vt:lpstr>
      <vt:lpstr>Biostatistics and Statistical Programming</vt:lpstr>
      <vt:lpstr>Agenda</vt:lpstr>
      <vt:lpstr>Objective</vt:lpstr>
      <vt:lpstr>Approach</vt:lpstr>
      <vt:lpstr>PowerPoint Presentation</vt:lpstr>
      <vt:lpstr>PowerPoint Presentation</vt:lpstr>
      <vt:lpstr>Pilot Results</vt:lpstr>
      <vt:lpstr>Pilot Results</vt:lpstr>
      <vt:lpstr>PowerPoint Presentation</vt:lpstr>
      <vt:lpstr>Implementation Motivation Consistency - mastery</vt:lpstr>
      <vt:lpstr>PowerPoint Presentation</vt:lpstr>
      <vt:lpstr>Implementation Continuous process Autonomous with a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Varsha Mahajan</cp:lastModifiedBy>
  <cp:revision>663</cp:revision>
  <cp:lastPrinted>2015-02-03T03:56:21Z</cp:lastPrinted>
  <dcterms:created xsi:type="dcterms:W3CDTF">2015-01-05T06:33:56Z</dcterms:created>
  <dcterms:modified xsi:type="dcterms:W3CDTF">2017-07-10T03:33:35Z</dcterms:modified>
</cp:coreProperties>
</file>