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86" r:id="rId4"/>
    <p:sldMasterId id="2147484496" r:id="rId5"/>
  </p:sldMasterIdLst>
  <p:notesMasterIdLst>
    <p:notesMasterId r:id="rId12"/>
  </p:notesMasterIdLst>
  <p:sldIdLst>
    <p:sldId id="279" r:id="rId6"/>
    <p:sldId id="356" r:id="rId7"/>
    <p:sldId id="357" r:id="rId8"/>
    <p:sldId id="358" r:id="rId9"/>
    <p:sldId id="359" r:id="rId10"/>
    <p:sldId id="277" r:id="rId11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41" userDrawn="1">
          <p15:clr>
            <a:srgbClr val="A4A3A4"/>
          </p15:clr>
        </p15:guide>
        <p15:guide id="2" pos="1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1C"/>
    <a:srgbClr val="11608C"/>
    <a:srgbClr val="6D97D8"/>
    <a:srgbClr val="000000"/>
    <a:srgbClr val="FFFFFF"/>
    <a:srgbClr val="E3541B"/>
    <a:srgbClr val="DE5F7F"/>
    <a:srgbClr val="F89006"/>
    <a:srgbClr val="0164BF"/>
    <a:srgbClr val="B86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810" y="-90"/>
      </p:cViewPr>
      <p:guideLst>
        <p:guide orient="horz" pos="1041"/>
        <p:guide pos="1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2" d="100"/>
          <a:sy n="72" d="100"/>
        </p:scale>
        <p:origin x="-2400" y="48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782762\Desktop\TCS%20strategy%20Bn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485253199777408E-2"/>
          <c:y val="0.15204283825228057"/>
          <c:w val="0.675821030767222"/>
          <c:h val="0.779314481382177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Movement!$I$36</c:f>
              <c:strCache>
                <c:ptCount val="1"/>
                <c:pt idx="0">
                  <c:v>BPO 2</c:v>
                </c:pt>
              </c:strCache>
            </c:strRef>
          </c:tx>
          <c:spPr>
            <a:gradFill flip="none" rotWithShape="1">
              <a:gsLst>
                <a:gs pos="82000">
                  <a:srgbClr val="92D050"/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FF9999"/>
                </a:gs>
                <a:gs pos="100000">
                  <a:srgbClr val="E0A3FF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Movement!$J$35:$K$35</c:f>
              <c:strCache>
                <c:ptCount val="2"/>
                <c:pt idx="0">
                  <c:v>FY 17 (N=298)</c:v>
                </c:pt>
                <c:pt idx="1">
                  <c:v>Projection: FY20 (N=600)</c:v>
                </c:pt>
              </c:strCache>
            </c:strRef>
          </c:cat>
          <c:val>
            <c:numRef>
              <c:f>Movement!$J$36:$K$36</c:f>
              <c:numCache>
                <c:formatCode>0.0</c:formatCode>
                <c:ptCount val="2"/>
                <c:pt idx="0" formatCode="General">
                  <c:v>46.3</c:v>
                </c:pt>
                <c:pt idx="1">
                  <c:v>31.8</c:v>
                </c:pt>
              </c:numCache>
            </c:numRef>
          </c:val>
        </c:ser>
        <c:ser>
          <c:idx val="1"/>
          <c:order val="1"/>
          <c:tx>
            <c:strRef>
              <c:f>Movement!$I$37</c:f>
              <c:strCache>
                <c:ptCount val="1"/>
                <c:pt idx="0">
                  <c:v>BPO 3</c:v>
                </c:pt>
              </c:strCache>
            </c:strRef>
          </c:tx>
          <c:spPr>
            <a:gradFill flip="none" rotWithShape="1">
              <a:gsLst>
                <a:gs pos="90250">
                  <a:schemeClr val="accent2">
                    <a:lumMod val="20000"/>
                    <a:lumOff val="80000"/>
                  </a:schemeClr>
                </a:gs>
                <a:gs pos="75000">
                  <a:srgbClr val="E0A3FF"/>
                </a:gs>
                <a:gs pos="53000">
                  <a:srgbClr val="D1C6AF"/>
                </a:gs>
                <a:gs pos="22000">
                  <a:srgbClr val="BCF880"/>
                </a:gs>
                <a:gs pos="100000">
                  <a:srgbClr val="FFC000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Movement!$J$35:$K$35</c:f>
              <c:strCache>
                <c:ptCount val="2"/>
                <c:pt idx="0">
                  <c:v>FY 17 (N=298)</c:v>
                </c:pt>
                <c:pt idx="1">
                  <c:v>Projection: FY20 (N=600)</c:v>
                </c:pt>
              </c:strCache>
            </c:strRef>
          </c:cat>
          <c:val>
            <c:numRef>
              <c:f>Movement!$J$37:$K$37</c:f>
              <c:numCache>
                <c:formatCode>0.0</c:formatCode>
                <c:ptCount val="2"/>
                <c:pt idx="0" formatCode="General">
                  <c:v>22.5</c:v>
                </c:pt>
                <c:pt idx="1">
                  <c:v>28</c:v>
                </c:pt>
              </c:numCache>
            </c:numRef>
          </c:val>
        </c:ser>
        <c:ser>
          <c:idx val="2"/>
          <c:order val="2"/>
          <c:tx>
            <c:strRef>
              <c:f>Movement!$I$38</c:f>
              <c:strCache>
                <c:ptCount val="1"/>
                <c:pt idx="0">
                  <c:v>BPO 4</c:v>
                </c:pt>
              </c:strCache>
            </c:strRef>
          </c:tx>
          <c:spPr>
            <a:gradFill>
              <a:gsLst>
                <a:gs pos="94000">
                  <a:srgbClr val="00B0F0"/>
                </a:gs>
                <a:gs pos="77000">
                  <a:srgbClr val="D3A77B"/>
                </a:gs>
                <a:gs pos="59000">
                  <a:srgbClr val="FFC000"/>
                </a:gs>
                <a:gs pos="33000">
                  <a:schemeClr val="accent2">
                    <a:lumMod val="20000"/>
                    <a:lumOff val="80000"/>
                  </a:schemeClr>
                </a:gs>
                <a:gs pos="10000">
                  <a:srgbClr val="D1C6AF"/>
                </a:gs>
              </a:gsLst>
              <a:lin ang="16200000" scaled="1"/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Movement!$J$35:$K$35</c:f>
              <c:strCache>
                <c:ptCount val="2"/>
                <c:pt idx="0">
                  <c:v>FY 17 (N=298)</c:v>
                </c:pt>
                <c:pt idx="1">
                  <c:v>Projection: FY20 (N=600)</c:v>
                </c:pt>
              </c:strCache>
            </c:strRef>
          </c:cat>
          <c:val>
            <c:numRef>
              <c:f>Movement!$J$38:$K$38</c:f>
              <c:numCache>
                <c:formatCode>0.0</c:formatCode>
                <c:ptCount val="2"/>
                <c:pt idx="0" formatCode="General">
                  <c:v>13.8</c:v>
                </c:pt>
                <c:pt idx="1">
                  <c:v>19.3</c:v>
                </c:pt>
              </c:numCache>
            </c:numRef>
          </c:val>
        </c:ser>
        <c:ser>
          <c:idx val="3"/>
          <c:order val="3"/>
          <c:tx>
            <c:strRef>
              <c:f>Movement!$I$39</c:f>
              <c:strCache>
                <c:ptCount val="1"/>
                <c:pt idx="0">
                  <c:v>BPO 5</c:v>
                </c:pt>
              </c:strCache>
            </c:strRef>
          </c:tx>
          <c:spPr>
            <a:gradFill flip="none" rotWithShape="1">
              <a:gsLst>
                <a:gs pos="31000">
                  <a:srgbClr val="FFC000"/>
                </a:gs>
                <a:gs pos="53000">
                  <a:srgbClr val="00B0F0"/>
                </a:gs>
                <a:gs pos="0">
                  <a:schemeClr val="accent2">
                    <a:lumMod val="20000"/>
                    <a:lumOff val="80000"/>
                  </a:schemeClr>
                </a:gs>
                <a:gs pos="68000">
                  <a:srgbClr val="D3A77B"/>
                </a:gs>
                <a:gs pos="89000">
                  <a:srgbClr val="FF0000"/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Movement!$J$35:$K$35</c:f>
              <c:strCache>
                <c:ptCount val="2"/>
                <c:pt idx="0">
                  <c:v>FY 17 (N=298)</c:v>
                </c:pt>
                <c:pt idx="1">
                  <c:v>Projection: FY20 (N=600)</c:v>
                </c:pt>
              </c:strCache>
            </c:strRef>
          </c:cat>
          <c:val>
            <c:numRef>
              <c:f>Movement!$J$39:$K$39</c:f>
              <c:numCache>
                <c:formatCode>0.0</c:formatCode>
                <c:ptCount val="2"/>
                <c:pt idx="0" formatCode="General">
                  <c:v>11.7</c:v>
                </c:pt>
                <c:pt idx="1">
                  <c:v>12.3</c:v>
                </c:pt>
              </c:numCache>
            </c:numRef>
          </c:val>
        </c:ser>
        <c:ser>
          <c:idx val="4"/>
          <c:order val="4"/>
          <c:tx>
            <c:strRef>
              <c:f>Movement!$I$40</c:f>
              <c:strCache>
                <c:ptCount val="1"/>
                <c:pt idx="0">
                  <c:v>BPO 6</c:v>
                </c:pt>
              </c:strCache>
            </c:strRef>
          </c:tx>
          <c:spPr>
            <a:gradFill flip="none" rotWithShape="1">
              <a:gsLst>
                <a:gs pos="27000">
                  <a:srgbClr val="D3A77B"/>
                </a:gs>
                <a:gs pos="0">
                  <a:srgbClr val="FFC000"/>
                </a:gs>
                <a:gs pos="53000">
                  <a:srgbClr val="00B0F0"/>
                </a:gs>
                <a:gs pos="83000">
                  <a:srgbClr val="FF0000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100">
                        <a:latin typeface="Calibri" panose="020F0502020204030204" pitchFamily="34" charset="0"/>
                      </a:rPr>
                      <a:t>BPO 6, 3.0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Movement!$J$35:$K$35</c:f>
              <c:strCache>
                <c:ptCount val="2"/>
                <c:pt idx="0">
                  <c:v>FY 17 (N=298)</c:v>
                </c:pt>
                <c:pt idx="1">
                  <c:v>Projection: FY20 (N=600)</c:v>
                </c:pt>
              </c:strCache>
            </c:strRef>
          </c:cat>
          <c:val>
            <c:numRef>
              <c:f>Movement!$J$40:$K$40</c:f>
              <c:numCache>
                <c:formatCode>0.0</c:formatCode>
                <c:ptCount val="2"/>
                <c:pt idx="0" formatCode="General">
                  <c:v>3</c:v>
                </c:pt>
                <c:pt idx="1">
                  <c:v>4.7</c:v>
                </c:pt>
              </c:numCache>
            </c:numRef>
          </c:val>
        </c:ser>
        <c:ser>
          <c:idx val="5"/>
          <c:order val="5"/>
          <c:tx>
            <c:strRef>
              <c:f>Movement!$I$41</c:f>
              <c:strCache>
                <c:ptCount val="1"/>
                <c:pt idx="0">
                  <c:v>BPO 7 or more</c:v>
                </c:pt>
              </c:strCache>
            </c:strRef>
          </c:tx>
          <c:spPr>
            <a:gradFill flip="none" rotWithShape="1">
              <a:gsLst>
                <a:gs pos="49550">
                  <a:schemeClr val="accent2">
                    <a:lumMod val="20000"/>
                    <a:lumOff val="80000"/>
                  </a:schemeClr>
                </a:gs>
                <a:gs pos="27428">
                  <a:srgbClr val="E0A3FF"/>
                </a:gs>
                <a:gs pos="17686">
                  <a:schemeClr val="accent1">
                    <a:lumMod val="20000"/>
                    <a:lumOff val="80000"/>
                  </a:schemeClr>
                </a:gs>
                <a:gs pos="0">
                  <a:srgbClr val="92D050"/>
                </a:gs>
                <a:gs pos="74000">
                  <a:srgbClr val="FFC000"/>
                </a:gs>
                <a:gs pos="92027">
                  <a:srgbClr val="00B0F0"/>
                </a:gs>
                <a:gs pos="83000">
                  <a:srgbClr val="D3A77B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</c:dPt>
          <c:dLbls>
            <c:dLbl>
              <c:idx val="0"/>
              <c:layout>
                <c:manualLayout>
                  <c:x val="6.5850930565497668E-3"/>
                  <c:y val="-4.6828420948318017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</c:dLbl>
            <c:dLbl>
              <c:idx val="1"/>
              <c:layout>
                <c:manualLayout>
                  <c:x val="6.5850930565497495E-3"/>
                  <c:y val="-5.3375785675644501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</c:dLbl>
            <c:dLbl>
              <c:idx val="2"/>
              <c:layout>
                <c:manualLayout>
                  <c:x val="1.2152777777777778E-2"/>
                  <c:y val="-6.7053527478543692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Movement!$J$35:$K$35</c:f>
              <c:strCache>
                <c:ptCount val="2"/>
                <c:pt idx="0">
                  <c:v>FY 17 (N=298)</c:v>
                </c:pt>
                <c:pt idx="1">
                  <c:v>Projection: FY20 (N=600)</c:v>
                </c:pt>
              </c:strCache>
            </c:strRef>
          </c:cat>
          <c:val>
            <c:numRef>
              <c:f>Movement!$J$41:$K$41</c:f>
              <c:numCache>
                <c:formatCode>0.0</c:formatCode>
                <c:ptCount val="2"/>
                <c:pt idx="0" formatCode="General">
                  <c:v>2.7</c:v>
                </c:pt>
                <c:pt idx="1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3477120"/>
        <c:axId val="255507840"/>
      </c:barChart>
      <c:valAx>
        <c:axId val="25550784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477120"/>
        <c:crosses val="max"/>
        <c:crossBetween val="between"/>
      </c:valAx>
      <c:catAx>
        <c:axId val="26347712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crossAx val="255507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0.11261</cdr:x>
      <cdr:y>0.7176</cdr:y>
    </cdr:from>
    <cdr:to>
      <cdr:x>0.30505</cdr:x>
      <cdr:y>0.79691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3663635"/>
          <a:ext cx="651070" cy="4049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 b="1" dirty="0"/>
            <a:t>BPO 2, 46.3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9CEA6C-C364-417A-AAA8-C2DAAE943223}" type="datetimeFigureOut">
              <a:rPr lang="en-US"/>
              <a:pPr>
                <a:defRPr/>
              </a:pPr>
              <a:t>6/6/2017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9B8A53-21AE-482B-BD05-6BF64B626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96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dirty="0" err="1" smtClean="0"/>
              <a:t>pices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4B80-19EC-4E3A-AB82-A54F3323B01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5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E8257-38D9-473A-9A3C-F3C317A6F8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38347" y="2"/>
            <a:ext cx="10968038" cy="82073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098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25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5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033" y="66678"/>
            <a:ext cx="9956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904878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58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33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5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66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65" y="0"/>
            <a:ext cx="10724535" cy="6856041"/>
          </a:xfrm>
          <a:prstGeom prst="rect">
            <a:avLst/>
          </a:prstGeom>
        </p:spPr>
      </p:pic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1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8699B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05" y="109829"/>
            <a:ext cx="752892" cy="652171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457200" y="6477000"/>
            <a:ext cx="2937931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529" y="6477000"/>
              <a:ext cx="660498" cy="94312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847" y="6477000"/>
              <a:ext cx="1053652" cy="94312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179"/>
              <a:ext cx="444621" cy="91954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328" y="6632615"/>
              <a:ext cx="1421072" cy="12378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bg1"/>
                </a:solidFill>
                <a:latin typeface="Myriad Pro"/>
                <a:cs typeface="Arial" pitchFamily="34" charset="0"/>
              </a:endParaRPr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546242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90" r:id="rId3"/>
    <p:sldLayoutId id="214748451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</a:pPr>
            <a:endParaRPr lang="en-US" sz="1867" kern="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en-US" sz="1867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latin typeface="Calibri" panose="020F0502020204030204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en-US" sz="1867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en-US" sz="18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en-US" sz="18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en-US" sz="1867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503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1" r:id="rId3"/>
    <p:sldLayoutId id="2147484502" r:id="rId4"/>
    <p:sldLayoutId id="2147484503" r:id="rId5"/>
    <p:sldLayoutId id="2147484511" r:id="rId6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181086"/>
            <a:ext cx="10972800" cy="639762"/>
          </a:xfrm>
        </p:spPr>
        <p:txBody>
          <a:bodyPr/>
          <a:lstStyle/>
          <a:p>
            <a:r>
              <a:rPr lang="en-US" dirty="0" smtClean="0"/>
              <a:t>Exploring Value Potential Through Empirical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i="1" dirty="0"/>
              <a:t/>
            </a:r>
            <a:br>
              <a:rPr lang="en-IN" sz="1800" i="1" dirty="0"/>
            </a:b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6411998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</a:rPr>
              <a:t>Prelude</a:t>
            </a:r>
            <a:endParaRPr lang="en-IN" b="1" dirty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" y="1348176"/>
            <a:ext cx="9971339" cy="398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2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97" y="2"/>
            <a:ext cx="10464688" cy="820737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latin typeface="Calibri" panose="020F0502020204030204" pitchFamily="34" charset="0"/>
              </a:rPr>
              <a:t>B&amp;SP Value Chain 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66" name="Oval 24"/>
          <p:cNvSpPr/>
          <p:nvPr/>
        </p:nvSpPr>
        <p:spPr>
          <a:xfrm>
            <a:off x="8279888" y="5100610"/>
            <a:ext cx="739341" cy="7393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5598" y="1001044"/>
            <a:ext cx="654737" cy="4474768"/>
          </a:xfrm>
          <a:prstGeom prst="upArrow">
            <a:avLst/>
          </a:prstGeom>
          <a:gradFill flip="none" rotWithShape="1">
            <a:gsLst>
              <a:gs pos="0">
                <a:srgbClr val="6DCFF6">
                  <a:shade val="30000"/>
                  <a:satMod val="115000"/>
                </a:srgbClr>
              </a:gs>
              <a:gs pos="50000">
                <a:srgbClr val="6DCFF6">
                  <a:shade val="67500"/>
                  <a:satMod val="115000"/>
                </a:srgbClr>
              </a:gs>
              <a:gs pos="100000">
                <a:srgbClr val="6DCFF6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</a:rPr>
              <a:t>Increasing  Complexity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5" y="771526"/>
            <a:ext cx="10461174" cy="514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1951" y="5475812"/>
            <a:ext cx="73171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size of the block does not necessarily determine the volume of the activity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eCTD</a:t>
            </a:r>
            <a:r>
              <a:rPr lang="en-US" sz="1100" dirty="0">
                <a:latin typeface="Calibri" panose="020F0502020204030204" pitchFamily="34" charset="0"/>
              </a:rPr>
              <a:t>: Electronic Common Technical </a:t>
            </a:r>
            <a:r>
              <a:rPr lang="en-US" sz="1100" dirty="0" smtClean="0">
                <a:latin typeface="Calibri" panose="020F0502020204030204" pitchFamily="34" charset="0"/>
              </a:rPr>
              <a:t>Document; EudraCT</a:t>
            </a:r>
            <a:r>
              <a:rPr lang="en-US" sz="1100" dirty="0">
                <a:latin typeface="Calibri" panose="020F0502020204030204" pitchFamily="34" charset="0"/>
              </a:rPr>
              <a:t>: </a:t>
            </a:r>
            <a:r>
              <a:rPr lang="en-US" sz="1100" b="1" dirty="0">
                <a:latin typeface="Calibri" panose="020F0502020204030204" pitchFamily="34" charset="0"/>
              </a:rPr>
              <a:t>E</a:t>
            </a:r>
            <a:r>
              <a:rPr lang="en-US" sz="1100" dirty="0">
                <a:latin typeface="Calibri" panose="020F0502020204030204" pitchFamily="34" charset="0"/>
              </a:rPr>
              <a:t>uropean </a:t>
            </a:r>
            <a:r>
              <a:rPr lang="en-US" sz="1100" b="1" dirty="0">
                <a:latin typeface="Calibri" panose="020F0502020204030204" pitchFamily="34" charset="0"/>
              </a:rPr>
              <a:t>U</a:t>
            </a:r>
            <a:r>
              <a:rPr lang="en-US" sz="1100" dirty="0">
                <a:latin typeface="Calibri" panose="020F0502020204030204" pitchFamily="34" charset="0"/>
              </a:rPr>
              <a:t>nion </a:t>
            </a:r>
            <a:r>
              <a:rPr lang="en-US" sz="1100" b="1" dirty="0" smtClean="0">
                <a:latin typeface="Calibri" panose="020F0502020204030204" pitchFamily="34" charset="0"/>
              </a:rPr>
              <a:t>D</a:t>
            </a:r>
            <a:r>
              <a:rPr lang="en-US" sz="1100" dirty="0" smtClean="0">
                <a:latin typeface="Calibri" panose="020F0502020204030204" pitchFamily="34" charset="0"/>
              </a:rPr>
              <a:t>rug</a:t>
            </a:r>
            <a:r>
              <a:rPr lang="en-US" sz="1100" dirty="0">
                <a:latin typeface="Calibri" panose="020F0502020204030204" pitchFamily="34" charset="0"/>
              </a:rPr>
              <a:t> </a:t>
            </a:r>
            <a:r>
              <a:rPr lang="en-US" sz="1100" b="1" dirty="0" smtClean="0">
                <a:latin typeface="Calibri" panose="020F0502020204030204" pitchFamily="34" charset="0"/>
              </a:rPr>
              <a:t>R</a:t>
            </a:r>
            <a:r>
              <a:rPr lang="en-US" sz="1100" dirty="0" smtClean="0">
                <a:latin typeface="Calibri" panose="020F0502020204030204" pitchFamily="34" charset="0"/>
              </a:rPr>
              <a:t>egulating</a:t>
            </a:r>
            <a:r>
              <a:rPr lang="en-US" sz="1100" dirty="0">
                <a:latin typeface="Calibri" panose="020F0502020204030204" pitchFamily="34" charset="0"/>
              </a:rPr>
              <a:t> </a:t>
            </a:r>
            <a:r>
              <a:rPr lang="en-US" sz="1100" b="1" dirty="0">
                <a:latin typeface="Calibri" panose="020F0502020204030204" pitchFamily="34" charset="0"/>
              </a:rPr>
              <a:t>A</a:t>
            </a:r>
            <a:r>
              <a:rPr lang="en-US" sz="1100" dirty="0">
                <a:latin typeface="Calibri" panose="020F0502020204030204" pitchFamily="34" charset="0"/>
              </a:rPr>
              <a:t>uthorities  </a:t>
            </a:r>
            <a:r>
              <a:rPr lang="en-US" sz="1100" b="1" dirty="0">
                <a:latin typeface="Calibri" panose="020F0502020204030204" pitchFamily="34" charset="0"/>
              </a:rPr>
              <a:t>C</a:t>
            </a:r>
            <a:r>
              <a:rPr lang="en-US" sz="1100" dirty="0">
                <a:latin typeface="Calibri" panose="020F0502020204030204" pitchFamily="34" charset="0"/>
              </a:rPr>
              <a:t>linical </a:t>
            </a:r>
            <a:r>
              <a:rPr lang="en-US" sz="1100" b="1" dirty="0" smtClean="0">
                <a:latin typeface="Calibri" panose="020F0502020204030204" pitchFamily="34" charset="0"/>
              </a:rPr>
              <a:t>T</a:t>
            </a:r>
            <a:r>
              <a:rPr lang="en-US" sz="1100" dirty="0" smtClean="0">
                <a:latin typeface="Calibri" panose="020F0502020204030204" pitchFamily="34" charset="0"/>
              </a:rPr>
              <a:t>rials; ADaM</a:t>
            </a:r>
            <a:r>
              <a:rPr lang="en-US" sz="1100" dirty="0">
                <a:latin typeface="Calibri" panose="020F0502020204030204" pitchFamily="34" charset="0"/>
              </a:rPr>
              <a:t>: Analysis Data </a:t>
            </a:r>
            <a:r>
              <a:rPr lang="en-US" sz="1100" dirty="0" smtClean="0">
                <a:latin typeface="Calibri" panose="020F0502020204030204" pitchFamily="34" charset="0"/>
              </a:rPr>
              <a:t>Model; ISS</a:t>
            </a:r>
            <a:r>
              <a:rPr lang="en-US" sz="1100" dirty="0">
                <a:latin typeface="Calibri" panose="020F0502020204030204" pitchFamily="34" charset="0"/>
              </a:rPr>
              <a:t>: Integrated Summary of </a:t>
            </a:r>
            <a:r>
              <a:rPr lang="en-US" sz="1100" dirty="0" smtClean="0">
                <a:latin typeface="Calibri" panose="020F0502020204030204" pitchFamily="34" charset="0"/>
              </a:rPr>
              <a:t>Safety; ISE</a:t>
            </a:r>
            <a:r>
              <a:rPr lang="en-US" sz="1100" dirty="0">
                <a:latin typeface="Calibri" panose="020F0502020204030204" pitchFamily="34" charset="0"/>
              </a:rPr>
              <a:t>: Integrated Summary of </a:t>
            </a:r>
            <a:r>
              <a:rPr lang="en-US" sz="1100" dirty="0" smtClean="0">
                <a:latin typeface="Calibri" panose="020F0502020204030204" pitchFamily="34" charset="0"/>
              </a:rPr>
              <a:t>Efficacy; DSUR</a:t>
            </a:r>
            <a:r>
              <a:rPr lang="en-US" sz="1100" dirty="0">
                <a:latin typeface="Calibri" panose="020F0502020204030204" pitchFamily="34" charset="0"/>
              </a:rPr>
              <a:t>: Development Safety Update </a:t>
            </a:r>
            <a:r>
              <a:rPr lang="en-US" sz="1100" dirty="0" smtClean="0">
                <a:latin typeface="Calibri" panose="020F0502020204030204" pitchFamily="34" charset="0"/>
              </a:rPr>
              <a:t>Report; PSUR</a:t>
            </a:r>
            <a:r>
              <a:rPr lang="en-US" sz="1100" dirty="0">
                <a:latin typeface="Calibri" panose="020F0502020204030204" pitchFamily="34" charset="0"/>
              </a:rPr>
              <a:t>: Periodic Safety </a:t>
            </a:r>
            <a:r>
              <a:rPr lang="en-US" sz="1100" dirty="0" smtClean="0">
                <a:latin typeface="Calibri" panose="020F0502020204030204" pitchFamily="34" charset="0"/>
              </a:rPr>
              <a:t>Report; PBRER</a:t>
            </a:r>
            <a:r>
              <a:rPr lang="en-US" sz="1100" dirty="0">
                <a:latin typeface="Calibri" panose="020F0502020204030204" pitchFamily="34" charset="0"/>
              </a:rPr>
              <a:t>: Periodic Benefit-Risk Evaluation </a:t>
            </a:r>
            <a:r>
              <a:rPr lang="en-US" sz="1100" dirty="0" smtClean="0">
                <a:latin typeface="Calibri" panose="020F0502020204030204" pitchFamily="34" charset="0"/>
              </a:rPr>
              <a:t>Report; RMP</a:t>
            </a:r>
            <a:r>
              <a:rPr lang="en-US" sz="1100" dirty="0">
                <a:latin typeface="Calibri" panose="020F0502020204030204" pitchFamily="34" charset="0"/>
              </a:rPr>
              <a:t>: Risk Management </a:t>
            </a:r>
            <a:r>
              <a:rPr lang="en-US" sz="1100" dirty="0" smtClean="0">
                <a:latin typeface="Calibri" panose="020F0502020204030204" pitchFamily="34" charset="0"/>
              </a:rPr>
              <a:t>Plan; SAP</a:t>
            </a:r>
            <a:r>
              <a:rPr lang="en-US" sz="1100" dirty="0">
                <a:latin typeface="Calibri" panose="020F0502020204030204" pitchFamily="34" charset="0"/>
              </a:rPr>
              <a:t>: Statistical Analysis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3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anose="020F0502020204030204" pitchFamily="34" charset="0"/>
              </a:rPr>
              <a:t>B&amp;SP: Volume of Activities and Associates Mix – FY 17 vs. FY 20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1" y="786305"/>
            <a:ext cx="8536709" cy="515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Chart 8" title="Distribution of Associates by Grad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31247"/>
              </p:ext>
            </p:extLst>
          </p:nvPr>
        </p:nvGraphicFramePr>
        <p:xfrm>
          <a:off x="8763694" y="990600"/>
          <a:ext cx="3384161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10288092" y="4724401"/>
            <a:ext cx="809836" cy="39052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BPO 2, </a:t>
            </a:r>
            <a:r>
              <a:rPr lang="en-US" b="1" dirty="0">
                <a:latin typeface="Calibri" panose="020F0502020204030204" pitchFamily="34" charset="0"/>
              </a:rPr>
              <a:t>31.8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474" y="762000"/>
            <a:ext cx="26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Associates Mix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9914" y="1069778"/>
            <a:ext cx="13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FY 17 (N= 300)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8091" y="1069778"/>
            <a:ext cx="13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FY 20 (N= 600)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511" y="5867400"/>
            <a:ext cx="111760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FY 20: 500 resources based in India + 100 resources based in US/ EU to handle the top of the value chain</a:t>
            </a:r>
          </a:p>
        </p:txBody>
      </p:sp>
    </p:spTree>
    <p:extLst>
      <p:ext uri="{BB962C8B-B14F-4D97-AF65-F5344CB8AC3E}">
        <p14:creationId xmlns:p14="http://schemas.microsoft.com/office/powerpoint/2010/main" val="3694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</a:rPr>
              <a:t>And Now the Model……</a:t>
            </a:r>
            <a:endParaRPr lang="en-IN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92338"/>
              </p:ext>
            </p:extLst>
          </p:nvPr>
        </p:nvGraphicFramePr>
        <p:xfrm>
          <a:off x="5258985" y="13775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8985" y="13775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2806"/>
            <a:ext cx="12192000" cy="517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726145"/>
            <a:ext cx="12192000" cy="66821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Promise what we deliver, deliver what we promise, that’s 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 panose="020F0502020204030204" pitchFamily="34" charset="0"/>
              </a:rPr>
              <a:t>certainty</a:t>
            </a:r>
            <a:endParaRPr lang="en-US" sz="20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52008"/>
            <a:ext cx="12192000" cy="261258"/>
          </a:xfrm>
          <a:prstGeom prst="rect">
            <a:avLst/>
          </a:prstGeom>
          <a:solidFill>
            <a:schemeClr val="tx1"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5713266"/>
            <a:ext cx="12173418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0" y="5453683"/>
            <a:ext cx="12173418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08536" y="1494780"/>
            <a:ext cx="4183464" cy="1049152"/>
          </a:xfrm>
          <a:prstGeom prst="rect">
            <a:avLst/>
          </a:prstGeom>
          <a:solidFill>
            <a:srgbClr val="89C35F">
              <a:alpha val="78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4"/>
          <p:cNvSpPr txBox="1">
            <a:spLocks/>
          </p:cNvSpPr>
          <p:nvPr/>
        </p:nvSpPr>
        <p:spPr>
          <a:xfrm>
            <a:off x="8159262" y="1589316"/>
            <a:ext cx="4032738" cy="8600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0" kern="1200">
                <a:solidFill>
                  <a:schemeClr val="bg1"/>
                </a:solidFill>
                <a:effectLst>
                  <a:outerShdw blurRad="38100" dist="38100" dir="2700000" algn="tl">
                    <a:srgbClr val="1F49B4">
                      <a:alpha val="43000"/>
                    </a:srgbClr>
                  </a:outerShdw>
                </a:effectLst>
                <a:latin typeface="+mj-lt"/>
                <a:ea typeface="Calibri" pitchFamily="34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sz="5400" dirty="0" smtClean="0">
                <a:effectLst/>
              </a:rPr>
              <a:t>Thank You...</a:t>
            </a:r>
            <a:endParaRPr lang="en-US" sz="5400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85685" y="1494780"/>
            <a:ext cx="306315" cy="1049152"/>
          </a:xfrm>
          <a:prstGeom prst="rect">
            <a:avLst/>
          </a:prstGeom>
          <a:solidFill>
            <a:schemeClr val="tx1">
              <a:alpha val="2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46796" y="2531053"/>
            <a:ext cx="454520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870959"/>
            <a:ext cx="12192000" cy="789569"/>
          </a:xfrm>
          <a:prstGeom prst="rect">
            <a:avLst/>
          </a:prstGeom>
          <a:solidFill>
            <a:schemeClr val="tx1"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582" y="1660528"/>
            <a:ext cx="12173418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496070" y="1494780"/>
            <a:ext cx="469593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0" y="870959"/>
            <a:ext cx="12202208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249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6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Corp PPT Template 2015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2E8D46A7-224C-4B26-BA61-9DC77B4D9F90}" vid="{A94A3F8A-C932-41DA-A8CB-EB27749F34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416A8278E154FA92BF0B740572471" ma:contentTypeVersion="0" ma:contentTypeDescription="Create a new document." ma:contentTypeScope="" ma:versionID="a6f75a4bb718d16ba3bd5373cad8f95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76DE124-BA79-4A98-AB6D-149585FC5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A85BDEC-0151-49B4-B0C5-562070EE4F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B7C130-FCBD-4EE0-9CF0-A1F21AC4EF32}">
  <ds:schemaRefs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 Presentation_Template</Template>
  <TotalTime>0</TotalTime>
  <Words>142</Words>
  <Application>Microsoft Office PowerPoint</Application>
  <PresentationFormat>Custom</PresentationFormat>
  <Paragraphs>23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16_Divider 2</vt:lpstr>
      <vt:lpstr>Corp PPT Template 2015_16x9</vt:lpstr>
      <vt:lpstr>Microsoft Excel Worksheet</vt:lpstr>
      <vt:lpstr>Exploring Value Potential Through Empirical Modeling  </vt:lpstr>
      <vt:lpstr>Prelude</vt:lpstr>
      <vt:lpstr>B&amp;SP Value Chain </vt:lpstr>
      <vt:lpstr>B&amp;SP: Volume of Activities and Associates Mix – FY 17 vs. FY 20</vt:lpstr>
      <vt:lpstr>And Now the Model……</vt:lpstr>
      <vt:lpstr>Next Steps…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2012-01-15T20:29:07Z</dcterms:created>
  <dcterms:modified xsi:type="dcterms:W3CDTF">2017-06-07T17:30:19Z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0x010100FFF416A8278E154FA92BF0B740572471</vt:lpwstr>
  </property>
  <property fmtid="{D5CDD505-2E9C-101B-9397-08002B2CF9AE}" pid="3" name="_AdHocReviewCycleID">
    <vt:i4>1396885561</vt:i4>
  </property>
  <property fmtid="{D5CDD505-2E9C-101B-9397-08002B2CF9AE}" pid="4" name="_NewReviewCycle">
    <vt:lpwstr/>
  </property>
</Properties>
</file>