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75" r:id="rId3"/>
    <p:sldMasterId id="2147483677" r:id="rId4"/>
    <p:sldMasterId id="2147483679" r:id="rId5"/>
  </p:sldMasterIdLst>
  <p:notesMasterIdLst>
    <p:notesMasterId r:id="rId16"/>
  </p:notesMasterIdLst>
  <p:handoutMasterIdLst>
    <p:handoutMasterId r:id="rId17"/>
  </p:handoutMasterIdLst>
  <p:sldIdLst>
    <p:sldId id="256" r:id="rId6"/>
    <p:sldId id="259" r:id="rId7"/>
    <p:sldId id="269" r:id="rId8"/>
    <p:sldId id="270" r:id="rId9"/>
    <p:sldId id="271" r:id="rId10"/>
    <p:sldId id="272" r:id="rId11"/>
    <p:sldId id="268" r:id="rId12"/>
    <p:sldId id="262" r:id="rId13"/>
    <p:sldId id="267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0FF"/>
    <a:srgbClr val="CDDEFF"/>
    <a:srgbClr val="D5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70" d="100"/>
          <a:sy n="70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B0DE8-8EC0-498D-A2A0-F6685E2317D4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C51CC-9633-4057-A1C1-A099A77A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9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9CF92-8640-41C4-B1BE-83260B1A8843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EF0E1-FD59-4CAA-8CAF-626112148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95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9393">
            <a:off x="1635036" y="2237669"/>
            <a:ext cx="5717131" cy="236269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0480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 00.00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0"/>
            <a:ext cx="1676400" cy="6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28056" cy="4525963"/>
          </a:xfr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500"/>
                    </a14:imgEffect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219325"/>
            <a:ext cx="8439151" cy="34994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31694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44" y="1189037"/>
            <a:ext cx="84280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642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1"/>
            <a:ext cx="1243832" cy="1066800"/>
          </a:xfrm>
          <a:prstGeom prst="rect">
            <a:avLst/>
          </a:prstGeom>
          <a:noFill/>
        </p:spPr>
      </p:pic>
      <p:sp>
        <p:nvSpPr>
          <p:cNvPr id="18" name="Rectangle 71"/>
          <p:cNvSpPr txBox="1">
            <a:spLocks noChangeArrowheads="1"/>
          </p:cNvSpPr>
          <p:nvPr userDrawn="1"/>
        </p:nvSpPr>
        <p:spPr bwMode="auto">
          <a:xfrm>
            <a:off x="8205320" y="63246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17B87-A835-471F-8DCD-AEB7936A5CA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 00.00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057400" y="6328855"/>
            <a:ext cx="502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Name of the document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497" y="6307933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1232611" cy="899770"/>
          </a:xfrm>
          <a:prstGeom prst="rect">
            <a:avLst/>
          </a:prstGeom>
          <a:noFill/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69254" cy="579120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ALS@tcs.com" TargetMode="Externa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endpoints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715000"/>
            <a:ext cx="77851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Release Date: DD-</a:t>
            </a:r>
            <a:r>
              <a:rPr lang="en-US" sz="1400" dirty="0" err="1" smtClean="0"/>
              <a:t>Mmm</a:t>
            </a:r>
            <a:r>
              <a:rPr lang="en-US" sz="1400" dirty="0" smtClean="0"/>
              <a:t>-YYYY</a:t>
            </a:r>
          </a:p>
        </p:txBody>
      </p:sp>
    </p:spTree>
    <p:extLst>
      <p:ext uri="{BB962C8B-B14F-4D97-AF65-F5344CB8AC3E}">
        <p14:creationId xmlns:p14="http://schemas.microsoft.com/office/powerpoint/2010/main" val="32855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Change/Revision History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72537"/>
              </p:ext>
            </p:extLst>
          </p:nvPr>
        </p:nvGraphicFramePr>
        <p:xfrm>
          <a:off x="159324" y="1143000"/>
          <a:ext cx="883227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6065"/>
                <a:gridCol w="674167"/>
                <a:gridCol w="1947594"/>
                <a:gridCol w="2097409"/>
                <a:gridCol w="1123612"/>
                <a:gridCol w="12734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Revision </a:t>
                      </a: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Slide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No.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Rationale for the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Change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Change type </a:t>
                      </a:r>
                      <a:endParaRPr lang="en-US" sz="1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(Add/Modify/Delete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)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Modified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By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Date Modified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(DD-</a:t>
                      </a:r>
                      <a:r>
                        <a:rPr lang="en-US" sz="10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Mmm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-YYYY)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7150" indent="0" algn="l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Initial Release 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What is a clinical trial endpoint?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What is a Baseline?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What is Post-baseline?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Different endpoints in a clinical trial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94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clinical trial endpoint?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clinical trials, an event or outcome that can be measured objectively to determine whether the intervention being studied is beneficial.</a:t>
            </a:r>
          </a:p>
          <a:p>
            <a:r>
              <a:rPr lang="en-US" dirty="0" smtClean="0"/>
              <a:t>The endpoints of a clinical trial are usually included in the study objectives.</a:t>
            </a:r>
          </a:p>
          <a:p>
            <a:r>
              <a:rPr lang="en-US" dirty="0"/>
              <a:t>Clinical trials typically have a </a:t>
            </a:r>
            <a:r>
              <a:rPr lang="en-US" b="1" dirty="0"/>
              <a:t>primary objective</a:t>
            </a:r>
            <a:r>
              <a:rPr lang="en-US" dirty="0"/>
              <a:t> or </a:t>
            </a:r>
            <a:r>
              <a:rPr lang="en-US" b="1" dirty="0"/>
              <a:t>endpoint</a:t>
            </a:r>
            <a:r>
              <a:rPr lang="en-US" dirty="0"/>
              <a:t>. Additional objectives and endpoints are secondary.  </a:t>
            </a:r>
            <a:endParaRPr lang="en-US" dirty="0" smtClean="0"/>
          </a:p>
          <a:p>
            <a:r>
              <a:rPr lang="en-US" dirty="0" smtClean="0"/>
              <a:t>Inferential endpoints for decision making in a trial are very well and objectively defined</a:t>
            </a:r>
          </a:p>
          <a:p>
            <a:r>
              <a:rPr lang="en-US" dirty="0" smtClean="0"/>
              <a:t>The </a:t>
            </a:r>
            <a:r>
              <a:rPr lang="en-US" dirty="0"/>
              <a:t>sample size calculation is based on the </a:t>
            </a:r>
            <a:r>
              <a:rPr lang="en-US" i="1" dirty="0"/>
              <a:t>primary</a:t>
            </a:r>
            <a:r>
              <a:rPr lang="en-US" dirty="0"/>
              <a:t> endpoint. Analysis involving a secondary objective has statistical power that is calculated  based on the sample size for the primary objective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Baseline?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Patient/Subject related information collected in the database prior to the onset of intervention is called a baseline.</a:t>
            </a:r>
          </a:p>
          <a:p>
            <a:r>
              <a:rPr lang="en-US" sz="2000" dirty="0" smtClean="0"/>
              <a:t>This includes patient history, Demographics, Laboratory, ECG, vital signs values, information on parameters of analysis for efficacy etc.</a:t>
            </a:r>
          </a:p>
          <a:p>
            <a:r>
              <a:rPr lang="en-US" sz="2000" dirty="0" smtClean="0"/>
              <a:t>The Baseline data serves as an aid to determine inclusion or exclusion of the patients/subjects from the clinical trial.</a:t>
            </a:r>
          </a:p>
          <a:p>
            <a:r>
              <a:rPr lang="en-US" sz="2000" dirty="0" smtClean="0"/>
              <a:t>The health state – disease severity, confounding conditions etc. present in a person or group of individuals at the beginning of a prospective study.</a:t>
            </a:r>
          </a:p>
          <a:p>
            <a:r>
              <a:rPr lang="en-US" sz="2000" dirty="0" smtClean="0"/>
              <a:t>The baseline is time “zero” before the participants in the study receive an experimental agent or intervention or negative control</a:t>
            </a:r>
          </a:p>
          <a:p>
            <a:r>
              <a:rPr lang="en-US" sz="2000" dirty="0" smtClean="0"/>
              <a:t>Drug safety and /or efficacy is determined by monitoring the changes/variations in baseline values.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04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Post-baseline?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Patient/Subject related information collected in the database post the onset of intervention is called post-baseline.</a:t>
            </a:r>
          </a:p>
          <a:p>
            <a:r>
              <a:rPr lang="en-US" sz="2400" dirty="0" smtClean="0"/>
              <a:t>Post-baseline data/information is collected to protect the safety and determine efficacy of the intervention.</a:t>
            </a:r>
          </a:p>
          <a:p>
            <a:r>
              <a:rPr lang="en-US" sz="2400" dirty="0" smtClean="0"/>
              <a:t>The health state – disease severity, confounding conditions etc. present in a person or group of individuals at the various </a:t>
            </a:r>
            <a:r>
              <a:rPr lang="en-US" sz="2400" dirty="0" err="1" smtClean="0"/>
              <a:t>timepoints</a:t>
            </a:r>
            <a:r>
              <a:rPr lang="en-US" sz="2400" dirty="0" smtClean="0"/>
              <a:t> as specified in the study protocol post the onset of study intervention to assess effectiveness/ safety / futility of a clinical trial.</a:t>
            </a:r>
          </a:p>
          <a:p>
            <a:r>
              <a:rPr lang="en-US" sz="2400" dirty="0" smtClean="0"/>
              <a:t>Drug safety and /or efficacy and /or effectiveness is determined by monitoring the changes/shift between the baseline and post-baseline values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5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endpoints in a clinical trial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407209"/>
              </p:ext>
            </p:extLst>
          </p:nvPr>
        </p:nvGraphicFramePr>
        <p:xfrm>
          <a:off x="1295400" y="16002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showAsIcon="1" r:id="rId3" imgW="914400" imgH="771480" progId="AcroExch.Document.11">
                  <p:embed/>
                </p:oleObj>
              </mc:Choice>
              <mc:Fallback>
                <p:oleObj name="Acrobat Document" showAsIcon="1" r:id="rId3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6002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5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262743"/>
            <a:ext cx="7696200" cy="4876800"/>
          </a:xfrm>
          <a:prstGeom prst="roundRect">
            <a:avLst>
              <a:gd name="adj" fmla="val 6855"/>
            </a:avLst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90599" y="1262743"/>
            <a:ext cx="7260771" cy="4876800"/>
          </a:xfrm>
          <a:prstGeom prst="roundRect">
            <a:avLst>
              <a:gd name="adj" fmla="val 6855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400" b="1" smtClean="0">
                <a:solidFill>
                  <a:schemeClr val="tx1"/>
                </a:solidFill>
              </a:rPr>
              <a:t>wikepedia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354512" y="3200401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396054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any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feedback/comment/clarification please contact us at </a:t>
            </a:r>
            <a:r>
              <a:rPr lang="en-US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3"/>
              </a:rPr>
              <a:t>PALS@tcs.com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27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3655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 00.00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0"/>
            <a:ext cx="1676400" cy="69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057400" y="3340101"/>
            <a:ext cx="5105400" cy="2908300"/>
            <a:chOff x="1295400" y="2514600"/>
            <a:chExt cx="5181600" cy="3581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295400" y="2514600"/>
              <a:ext cx="5181600" cy="838200"/>
              <a:chOff x="1295400" y="2514600"/>
              <a:chExt cx="5181600" cy="838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Pentagon 18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>
                      <a:solidFill>
                        <a:schemeClr val="tx1"/>
                      </a:solidFill>
                    </a:rPr>
                    <a:t>Prepared </a:t>
                  </a: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by: </a:t>
                  </a:r>
                </a:p>
              </p:txBody>
            </p:sp>
            <p:sp>
              <p:nvSpPr>
                <p:cNvPr id="13" name="Pentagon 12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17" name="Rounded Rectangle 16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21" name="Pentagon 20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7" name="Rounded Rectangle 6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295400" y="3429000"/>
              <a:ext cx="5181600" cy="838200"/>
              <a:chOff x="1295400" y="2514600"/>
              <a:chExt cx="5181600" cy="8382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Pentagon 41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Reviewed by: </a:t>
                  </a:r>
                </a:p>
              </p:txBody>
            </p:sp>
            <p:sp>
              <p:nvSpPr>
                <p:cNvPr id="43" name="Pentagon 42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35" name="Rounded Rectangle 34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39" name="Pentagon 38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95400" y="4343400"/>
              <a:ext cx="5181600" cy="838200"/>
              <a:chOff x="1295400" y="2514600"/>
              <a:chExt cx="5181600" cy="8382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Pentagon 52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Approved by: </a:t>
                  </a:r>
                </a:p>
              </p:txBody>
            </p:sp>
            <p:sp>
              <p:nvSpPr>
                <p:cNvPr id="54" name="Pentagon 53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46" name="Rounded Rectangle 45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50" name="Pentagon 49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295400" y="5257800"/>
              <a:ext cx="5181600" cy="838200"/>
              <a:chOff x="1295400" y="2514600"/>
              <a:chExt cx="5181600" cy="838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Pentagon 63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Authorized by: </a:t>
                  </a:r>
                </a:p>
              </p:txBody>
            </p:sp>
            <p:sp>
              <p:nvSpPr>
                <p:cNvPr id="65" name="Pentagon 64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57" name="Rounded Rectangle 56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61" name="Pentagon 60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59" name="Rounded Rectangle 58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295400" y="1219200"/>
            <a:ext cx="6647052" cy="1992363"/>
            <a:chOff x="990600" y="3657600"/>
            <a:chExt cx="6811178" cy="2286000"/>
          </a:xfrm>
        </p:grpSpPr>
        <p:sp>
          <p:nvSpPr>
            <p:cNvPr id="68" name="Rounded Rectangle 67"/>
            <p:cNvSpPr/>
            <p:nvPr/>
          </p:nvSpPr>
          <p:spPr>
            <a:xfrm>
              <a:off x="990600" y="5334000"/>
              <a:ext cx="6811178" cy="6096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noFill/>
            </a:ln>
            <a:effectLst/>
            <a:scene3d>
              <a:camera prst="perspectiveBelow"/>
              <a:lightRig rig="flood" dir="t">
                <a:rot lat="0" lon="0" rev="13800000"/>
              </a:lightRig>
            </a:scene3d>
            <a:sp3d extrusionH="107950" prstMaterial="plastic">
              <a:bevelT w="82550" h="63500" prst="cross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990600" y="3657600"/>
              <a:ext cx="6811178" cy="6096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noFill/>
            </a:ln>
            <a:effectLst/>
            <a:scene3d>
              <a:camera prst="perspectiveBelow"/>
              <a:lightRig rig="flood" dir="t">
                <a:rot lat="0" lon="0" rev="13800000"/>
              </a:lightRig>
            </a:scene3d>
            <a:sp3d extrusionH="107950" prstMaterial="plastic">
              <a:bevelT w="82550" h="63500" prst="cross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206499" y="3834384"/>
              <a:ext cx="6431153" cy="191871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en-US" sz="1100" b="1" dirty="0">
                  <a:solidFill>
                    <a:schemeClr val="tx1"/>
                  </a:solidFill>
                </a:rPr>
                <a:t>DOCUMENT RELEASE NOTICE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This XXXX, Version aa.bb, is released for use in Tata Consultancy Services (TCS) with effect from DDMMYY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This Training Material is subject to TCS Document Control Procedure. TCS reserves the right to make additions, modifications or alterations to the existing content or release a newer version of this document.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Softcopy of the latest version of the document is available in the ABCDEFG</a:t>
              </a:r>
            </a:p>
            <a:p>
              <a:pPr>
                <a:lnSpc>
                  <a:spcPts val="1600"/>
                </a:lnSpc>
              </a:pPr>
              <a:r>
                <a:rPr lang="en-US" sz="1100" smtClean="0">
                  <a:solidFill>
                    <a:schemeClr val="tx1"/>
                  </a:solidFill>
                </a:rPr>
                <a:t>Comments suggestions </a:t>
              </a:r>
              <a:r>
                <a:rPr lang="en-US" sz="1100" dirty="0">
                  <a:solidFill>
                    <a:schemeClr val="tx1"/>
                  </a:solidFill>
                </a:rPr>
                <a:t>or queries should be addressed to </a:t>
              </a:r>
              <a:r>
                <a:rPr lang="en-US" sz="1100" dirty="0" smtClean="0">
                  <a:solidFill>
                    <a:schemeClr val="tx1"/>
                  </a:solidFill>
                </a:rPr>
                <a:t>PALS@tcs.com.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Subtitle 2"/>
          <p:cNvSpPr txBox="1">
            <a:spLocks/>
          </p:cNvSpPr>
          <p:nvPr/>
        </p:nvSpPr>
        <p:spPr>
          <a:xfrm>
            <a:off x="6946900" y="6592243"/>
            <a:ext cx="2209800" cy="265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tx1"/>
                </a:solidFill>
              </a:rPr>
              <a:t>Effective Date: DD-</a:t>
            </a:r>
            <a:r>
              <a:rPr lang="en-US" sz="1000" dirty="0" err="1" smtClean="0">
                <a:solidFill>
                  <a:schemeClr val="tx1"/>
                </a:solidFill>
              </a:rPr>
              <a:t>Mmm</a:t>
            </a:r>
            <a:r>
              <a:rPr lang="en-US" sz="1000" dirty="0" smtClean="0">
                <a:solidFill>
                  <a:schemeClr val="tx1"/>
                </a:solidFill>
              </a:rPr>
              <a:t>-YYYY</a:t>
            </a:r>
          </a:p>
        </p:txBody>
      </p:sp>
    </p:spTree>
    <p:extLst>
      <p:ext uri="{BB962C8B-B14F-4D97-AF65-F5344CB8AC3E}">
        <p14:creationId xmlns:p14="http://schemas.microsoft.com/office/powerpoint/2010/main" val="2942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Template 201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TCS Template 2012</Template>
  <TotalTime>899</TotalTime>
  <Words>493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Courier New</vt:lpstr>
      <vt:lpstr>Myriad Pro</vt:lpstr>
      <vt:lpstr>Wingdings</vt:lpstr>
      <vt:lpstr>TCS Template 2012</vt:lpstr>
      <vt:lpstr>Divider 1</vt:lpstr>
      <vt:lpstr>Divider 2</vt:lpstr>
      <vt:lpstr>Divider 3</vt:lpstr>
      <vt:lpstr>Thank You</vt:lpstr>
      <vt:lpstr>Adobe Acrobat Document</vt:lpstr>
      <vt:lpstr>Clinical endpoints</vt:lpstr>
      <vt:lpstr>Agenda</vt:lpstr>
      <vt:lpstr>What is a clinical trial endpoint?</vt:lpstr>
      <vt:lpstr>What is a Baseline?</vt:lpstr>
      <vt:lpstr>What is a Post-baseline?</vt:lpstr>
      <vt:lpstr>Different endpoints in a clinical trial</vt:lpstr>
      <vt:lpstr>Reference </vt:lpstr>
      <vt:lpstr>PowerPoint Presentation</vt:lpstr>
      <vt:lpstr>PowerPoint Presentation</vt:lpstr>
      <vt:lpstr>Change/Revision History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 Manu</dc:creator>
  <cp:lastModifiedBy>Varsha Mahajan</cp:lastModifiedBy>
  <cp:revision>104</cp:revision>
  <dcterms:created xsi:type="dcterms:W3CDTF">2012-08-20T12:21:49Z</dcterms:created>
  <dcterms:modified xsi:type="dcterms:W3CDTF">2016-02-26T05:41:01Z</dcterms:modified>
</cp:coreProperties>
</file>