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75" r:id="rId3"/>
    <p:sldMasterId id="2147483677" r:id="rId4"/>
    <p:sldMasterId id="2147483679" r:id="rId5"/>
  </p:sldMasterIdLst>
  <p:notesMasterIdLst>
    <p:notesMasterId r:id="rId10"/>
  </p:notesMasterIdLst>
  <p:handoutMasterIdLst>
    <p:handoutMasterId r:id="rId11"/>
  </p:handoutMasterIdLst>
  <p:sldIdLst>
    <p:sldId id="256" r:id="rId6"/>
    <p:sldId id="259"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F0FF"/>
    <a:srgbClr val="CDDEFF"/>
    <a:srgbClr val="D5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94660"/>
  </p:normalViewPr>
  <p:slideViewPr>
    <p:cSldViewPr>
      <p:cViewPr varScale="1">
        <p:scale>
          <a:sx n="70" d="100"/>
          <a:sy n="70" d="100"/>
        </p:scale>
        <p:origin x="133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B0DE8-8EC0-498D-A2A0-F6685E2317D4}" type="datetimeFigureOut">
              <a:rPr lang="en-US" smtClean="0"/>
              <a:t>1/13/2016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FC51CC-9633-4057-A1C1-A099A77AE080}" type="slidenum">
              <a:rPr lang="en-US" smtClean="0"/>
              <a:t>‹#›</a:t>
            </a:fld>
            <a:endParaRPr lang="en-US"/>
          </a:p>
        </p:txBody>
      </p:sp>
    </p:spTree>
    <p:extLst>
      <p:ext uri="{BB962C8B-B14F-4D97-AF65-F5344CB8AC3E}">
        <p14:creationId xmlns:p14="http://schemas.microsoft.com/office/powerpoint/2010/main" val="175215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9CF92-8640-41C4-B1BE-83260B1A8843}" type="datetimeFigureOut">
              <a:rPr lang="en-US" smtClean="0"/>
              <a:t>1/13/2016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EF0E1-FD59-4CAA-8CAF-62611214896D}" type="slidenum">
              <a:rPr lang="en-US" smtClean="0"/>
              <a:t>‹#›</a:t>
            </a:fld>
            <a:endParaRPr lang="en-US"/>
          </a:p>
        </p:txBody>
      </p:sp>
    </p:spTree>
    <p:extLst>
      <p:ext uri="{BB962C8B-B14F-4D97-AF65-F5344CB8AC3E}">
        <p14:creationId xmlns:p14="http://schemas.microsoft.com/office/powerpoint/2010/main" val="14343895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 contrast="-34000"/>
                    </a14:imgEffect>
                  </a14:imgLayer>
                </a14:imgProps>
              </a:ext>
              <a:ext uri="{28A0092B-C50C-407E-A947-70E740481C1C}">
                <a14:useLocalDpi xmlns:a14="http://schemas.microsoft.com/office/drawing/2010/main" val="0"/>
              </a:ext>
            </a:extLst>
          </a:blip>
          <a:stretch>
            <a:fillRect/>
          </a:stretch>
        </p:blipFill>
        <p:spPr>
          <a:xfrm rot="20069393">
            <a:off x="1635036" y="2237669"/>
            <a:ext cx="5717131" cy="2362692"/>
          </a:xfrm>
          <a:prstGeom prst="rect">
            <a:avLst/>
          </a:prstGeom>
        </p:spPr>
      </p:pic>
      <p:sp>
        <p:nvSpPr>
          <p:cNvPr id="17" name="Rectangle 16"/>
          <p:cNvSpPr/>
          <p:nvPr userDrawn="1"/>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Rectangle 56"/>
          <p:cNvSpPr>
            <a:spLocks noChangeArrowheads="1"/>
          </p:cNvSpPr>
          <p:nvPr userDrawn="1"/>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9" name="Picture 4" descr="Q:\Repro 2\New guidelines 2011_12\Final 260411\PPT\OLD\050511\WMF\TATA Patter revised.wmf"/>
          <p:cNvPicPr>
            <a:picLocks noChangeAspect="1" noChangeArrowheads="1"/>
          </p:cNvPicPr>
          <p:nvPr userDrawn="1"/>
        </p:nvPicPr>
        <p:blipFill>
          <a:blip r:embed="rId4"/>
          <a:srcRect/>
          <a:stretch>
            <a:fillRect/>
          </a:stretch>
        </p:blipFill>
        <p:spPr bwMode="auto">
          <a:xfrm>
            <a:off x="0" y="1345406"/>
            <a:ext cx="2461565" cy="1260043"/>
          </a:xfrm>
          <a:prstGeom prst="rect">
            <a:avLst/>
          </a:prstGeom>
          <a:noFill/>
        </p:spPr>
      </p:pic>
      <p:sp>
        <p:nvSpPr>
          <p:cNvPr id="15" name="TextBox 14"/>
          <p:cNvSpPr txBox="1"/>
          <p:nvPr/>
        </p:nvSpPr>
        <p:spPr>
          <a:xfrm>
            <a:off x="30480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8" name="TextBox 7"/>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23" name="Picture 22"/>
          <p:cNvPicPr>
            <a:picLocks noChangeAspect="1"/>
          </p:cNvPicPr>
          <p:nvPr userDrawn="1"/>
        </p:nvPicPr>
        <p:blipFill>
          <a:blip r:embed="rId5">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smtClean="0"/>
              <a:t>Click icon to add table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a:xfrm>
            <a:off x="381000" y="1219200"/>
            <a:ext cx="8428056" cy="4525963"/>
          </a:xfrm>
        </p:spPr>
        <p:txBody>
          <a:bodyPr>
            <a:noAutofit/>
          </a:bodyPr>
          <a:lstStyle>
            <a:lvl3pPr>
              <a:defRPr/>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theme" Target="../theme/theme4.xml"/><Relationship Id="rId1" Type="http://schemas.openxmlformats.org/officeDocument/2006/relationships/slideLayout" Target="../slideLayouts/slideLayout15.xml"/><Relationship Id="rId4" Type="http://schemas.openxmlformats.org/officeDocument/2006/relationships/image" Target="../media/image9.w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lum bright="70000" contrast="-70000"/>
            <a:extLst>
              <a:ext uri="{BEBA8EAE-BF5A-486C-A8C5-ECC9F3942E4B}">
                <a14:imgProps xmlns:a14="http://schemas.microsoft.com/office/drawing/2010/main">
                  <a14:imgLayer r:embed="rId15">
                    <a14:imgEffect>
                      <a14:colorTemperature colorTemp="15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0050" y="2219325"/>
            <a:ext cx="8439151" cy="3499417"/>
          </a:xfrm>
          <a:prstGeom prst="rect">
            <a:avLst/>
          </a:prstGeom>
          <a:noFill/>
        </p:spPr>
      </p:pic>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2" descr="Q:\Repro 2\New guidelines 2011_12\Final 260411\PPT\OLD\050511\WMF\text slide pattern_2 boxes_060511.wmf"/>
          <p:cNvPicPr>
            <a:picLocks noChangeAspect="1" noChangeArrowheads="1"/>
          </p:cNvPicPr>
          <p:nvPr/>
        </p:nvPicPr>
        <p:blipFill>
          <a:blip r:embed="rId16"/>
          <a:srcRect/>
          <a:stretch>
            <a:fillRect/>
          </a:stretch>
        </p:blipFill>
        <p:spPr bwMode="auto">
          <a:xfrm>
            <a:off x="0" y="1"/>
            <a:ext cx="1243832" cy="1066800"/>
          </a:xfrm>
          <a:prstGeom prst="rect">
            <a:avLst/>
          </a:prstGeom>
          <a:noFill/>
        </p:spPr>
      </p:pic>
      <p:sp>
        <p:nvSpPr>
          <p:cNvPr id="18" name="Rectangle 71"/>
          <p:cNvSpPr txBox="1">
            <a:spLocks noChangeArrowheads="1"/>
          </p:cNvSpPr>
          <p:nvPr userDrawn="1"/>
        </p:nvSpPr>
        <p:spPr bwMode="auto">
          <a:xfrm>
            <a:off x="8205320" y="63246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B417B87-A835-471F-8DCD-AEB7936A5CA4}" type="slidenum">
              <a:rPr kumimoji="0" lang="en-US" sz="1000" b="0" i="0" u="none" strike="noStrike" kern="1200" cap="none" spc="0" normalizeH="0" baseline="0" noProof="0" smtClean="0">
                <a:ln>
                  <a:noFill/>
                </a:ln>
                <a:solidFill>
                  <a:schemeClr val="tx1"/>
                </a:solidFill>
                <a:effectLst/>
                <a:uLnTx/>
                <a:uFillTx/>
                <a:latin typeface="+mn-lt"/>
                <a:ea typeface="+mn-ea"/>
                <a:cs typeface="+mn-cs"/>
              </a:rPr>
              <a:t>‹#›</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Box 20"/>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tx1"/>
                </a:solidFill>
              </a:rPr>
              <a:t>V 00.00</a:t>
            </a:r>
            <a:endParaRPr lang="en-US" sz="1000" dirty="0">
              <a:solidFill>
                <a:schemeClr val="tx1"/>
              </a:solidFill>
            </a:endParaRPr>
          </a:p>
        </p:txBody>
      </p:sp>
      <p:sp>
        <p:nvSpPr>
          <p:cNvPr id="17" name="TextBox 16"/>
          <p:cNvSpPr txBox="1"/>
          <p:nvPr userDrawn="1"/>
        </p:nvSpPr>
        <p:spPr>
          <a:xfrm>
            <a:off x="2057400" y="6328855"/>
            <a:ext cx="5029200" cy="246221"/>
          </a:xfrm>
          <a:prstGeom prst="rect">
            <a:avLst/>
          </a:prstGeom>
          <a:noFill/>
        </p:spPr>
        <p:txBody>
          <a:bodyPr wrap="square" rtlCol="0" anchor="ctr">
            <a:spAutoFit/>
          </a:bodyPr>
          <a:lstStyle/>
          <a:p>
            <a:pPr algn="ctr"/>
            <a:r>
              <a:rPr lang="en-US" sz="1000" dirty="0" smtClean="0">
                <a:solidFill>
                  <a:schemeClr val="tx1"/>
                </a:solidFill>
              </a:rPr>
              <a:t>Name of the document</a:t>
            </a:r>
            <a:endParaRPr lang="en-US"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2" descr="Q:\Repro 2\New guidelines 2011_12\Final 260411\PPT\050511\WMF\Orange_TCS_Logo_EC Block_logo file.wmf"/>
          <p:cNvPicPr>
            <a:picLocks noChangeAspect="1" noChangeArrowheads="1"/>
          </p:cNvPicPr>
          <p:nvPr/>
        </p:nvPicPr>
        <p:blipFill>
          <a:blip r:embed="rId3"/>
          <a:srcRect/>
          <a:stretch>
            <a:fillRect/>
          </a:stretch>
        </p:blipFill>
        <p:spPr bwMode="auto">
          <a:xfrm>
            <a:off x="317497" y="6307933"/>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4"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3" name="Freeform 12"/>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5" name="Picture 2" descr="Q:\Repro 2\New guidelines 2011_12\Final 260411\PPT\050511\WMF\Grey_TCS_Logo_EC Block_logo file.wmf"/>
          <p:cNvPicPr>
            <a:picLocks noChangeAspect="1" noChangeArrowheads="1"/>
          </p:cNvPicPr>
          <p:nvPr/>
        </p:nvPicPr>
        <p:blipFill>
          <a:blip r:embed="rId3"/>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6"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pic>
        <p:nvPicPr>
          <p:cNvPr id="1026" name="Picture 2" descr="Q:\Repro 2\New guidelines 2011_12\Final 260411\PPT\New Folder\Green patttern.wmf"/>
          <p:cNvPicPr>
            <a:picLocks noChangeAspect="1" noChangeArrowheads="1"/>
          </p:cNvPicPr>
          <p:nvPr/>
        </p:nvPicPr>
        <p:blipFill>
          <a:blip r:embed="rId3"/>
          <a:srcRect/>
          <a:stretch>
            <a:fillRect/>
          </a:stretch>
        </p:blipFill>
        <p:spPr bwMode="auto">
          <a:xfrm>
            <a:off x="0" y="1524000"/>
            <a:ext cx="1232611" cy="899770"/>
          </a:xfrm>
          <a:prstGeom prst="rect">
            <a:avLst/>
          </a:prstGeom>
          <a:noFill/>
        </p:spPr>
      </p:pic>
      <p:sp>
        <p:nvSpPr>
          <p:cNvPr id="13"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 name="Picture 2" descr="Q:\Repro 2\New guidelines 2011_12\Final 260411\PPT\050511\WMF\Green_TCS_Logo_EC Block_logo file.wmf"/>
          <p:cNvPicPr>
            <a:picLocks noChangeAspect="1" noChangeArrowheads="1"/>
          </p:cNvPicPr>
          <p:nvPr/>
        </p:nvPicPr>
        <p:blipFill>
          <a:blip r:embed="rId4"/>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Arial" pitchFamily="34" charset="0"/>
                <a:ea typeface="+mj-ea"/>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noChangeAspect="1" noEditPoints="1"/>
          </p:cNvSpPr>
          <p:nvPr/>
        </p:nvSpPr>
        <p:spPr bwMode="auto">
          <a:xfrm>
            <a:off x="425450" y="5899150"/>
            <a:ext cx="1369254" cy="579120"/>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4" descr="Q:\Repro 2\New guidelines 2011_12\Final 260411\PPT\OLD\050511\WMF\TATA Patter revised.wmf"/>
          <p:cNvPicPr>
            <a:picLocks noChangeAspect="1" noChangeArrowheads="1"/>
          </p:cNvPicPr>
          <p:nvPr/>
        </p:nvPicPr>
        <p:blipFill>
          <a:blip r:embed="rId3"/>
          <a:srcRect/>
          <a:stretch>
            <a:fillRect/>
          </a:stretch>
        </p:blipFill>
        <p:spPr bwMode="auto">
          <a:xfrm>
            <a:off x="0" y="1345406"/>
            <a:ext cx="2461565" cy="1260043"/>
          </a:xfrm>
          <a:prstGeom prst="rect">
            <a:avLst/>
          </a:prstGeom>
          <a:noFill/>
        </p:spPr>
      </p:pic>
    </p:spTree>
  </p:cSld>
  <p:clrMap bg1="lt1" tx1="dk1" bg2="lt2" tx2="dk2" accent1="accent1" accent2="accent2" accent3="accent3" accent4="accent4" accent5="accent5" accent6="accent6" hlink="hlink" folHlink="folHlink"/>
  <p:sldLayoutIdLst>
    <p:sldLayoutId id="2147483680" r:id="rId1"/>
  </p:sldLayoutIdLst>
  <p:hf hdr="0" dt="0"/>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PALS@tcs.com" TargetMode="External"/><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Clinical Study Report</a:t>
            </a:r>
            <a:endParaRPr lang="en-US" dirty="0"/>
          </a:p>
        </p:txBody>
      </p:sp>
      <p:sp>
        <p:nvSpPr>
          <p:cNvPr id="3" name="Subtitle 2"/>
          <p:cNvSpPr>
            <a:spLocks noGrp="1"/>
          </p:cNvSpPr>
          <p:nvPr>
            <p:ph type="subTitle" idx="1"/>
          </p:nvPr>
        </p:nvSpPr>
        <p:spPr/>
        <p:txBody>
          <a:bodyPr/>
          <a:lstStyle/>
          <a:p>
            <a:endParaRPr lang="en-US" dirty="0"/>
          </a:p>
        </p:txBody>
      </p:sp>
      <p:sp>
        <p:nvSpPr>
          <p:cNvPr id="4" name="Subtitle 2"/>
          <p:cNvSpPr txBox="1">
            <a:spLocks/>
          </p:cNvSpPr>
          <p:nvPr/>
        </p:nvSpPr>
        <p:spPr>
          <a:xfrm>
            <a:off x="304800" y="5715000"/>
            <a:ext cx="7785100" cy="6096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rgbClr val="4E84C4"/>
              </a:buClr>
              <a:buFont typeface="Wingdings" pitchFamily="2" charset="2"/>
              <a:buNone/>
              <a:defRPr sz="300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rgbClr val="4E84C4"/>
              </a:buClr>
              <a:buFont typeface="Myriad Pro" pitchFamily="34" charset="0"/>
              <a:buNone/>
              <a:defRPr sz="20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4E84C4"/>
              </a:buClr>
              <a:buFont typeface="Courier New" pitchFamily="49" charset="0"/>
              <a:buNone/>
              <a:defRPr sz="18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4E84C4"/>
              </a:buClr>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dirty="0" smtClean="0"/>
              <a:t>Release Date: DD-</a:t>
            </a:r>
            <a:r>
              <a:rPr lang="en-US" sz="1400" dirty="0" err="1" smtClean="0"/>
              <a:t>Mmm</a:t>
            </a:r>
            <a:r>
              <a:rPr lang="en-US" sz="1400" dirty="0" smtClean="0"/>
              <a:t>-YYYY</a:t>
            </a:r>
          </a:p>
        </p:txBody>
      </p:sp>
    </p:spTree>
    <p:extLst>
      <p:ext uri="{BB962C8B-B14F-4D97-AF65-F5344CB8AC3E}">
        <p14:creationId xmlns:p14="http://schemas.microsoft.com/office/powerpoint/2010/main" val="3285548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Study Report (CSR)</a:t>
            </a:r>
            <a:endParaRPr lang="en-US" dirty="0"/>
          </a:p>
        </p:txBody>
      </p:sp>
      <p:sp>
        <p:nvSpPr>
          <p:cNvPr id="3" name="Content Placeholder 2"/>
          <p:cNvSpPr>
            <a:spLocks noGrp="1"/>
          </p:cNvSpPr>
          <p:nvPr>
            <p:ph idx="1"/>
          </p:nvPr>
        </p:nvSpPr>
        <p:spPr/>
        <p:txBody>
          <a:bodyPr/>
          <a:lstStyle/>
          <a:p>
            <a:pPr>
              <a:lnSpc>
                <a:spcPct val="150000"/>
              </a:lnSpc>
            </a:pPr>
            <a:r>
              <a:rPr lang="en-US" sz="1800" dirty="0" smtClean="0"/>
              <a:t>A detailed summary of the clinical trial summarizing the details of the conduct of the clinical trial along with the conclusion and interpretation derived out of the results produced is known as a Clinical Study Report (CSR). </a:t>
            </a:r>
            <a:endParaRPr lang="en-US" sz="1800" dirty="0"/>
          </a:p>
          <a:p>
            <a:pPr>
              <a:lnSpc>
                <a:spcPct val="150000"/>
              </a:lnSpc>
            </a:pPr>
            <a:r>
              <a:rPr lang="en-US" sz="1800" dirty="0" smtClean="0"/>
              <a:t>CSR is a scientific document summarizing the safety and efficacy of the drug of interest.</a:t>
            </a:r>
            <a:endParaRPr lang="en-US" sz="1800" dirty="0"/>
          </a:p>
          <a:p>
            <a:pPr>
              <a:lnSpc>
                <a:spcPct val="150000"/>
              </a:lnSpc>
            </a:pPr>
            <a:r>
              <a:rPr lang="en-US" sz="1800" dirty="0" smtClean="0"/>
              <a:t>CSR is a mandatory document for any HA submission.</a:t>
            </a:r>
            <a:endParaRPr lang="en-US" sz="1800" dirty="0"/>
          </a:p>
          <a:p>
            <a:pPr>
              <a:lnSpc>
                <a:spcPct val="150000"/>
              </a:lnSpc>
            </a:pPr>
            <a:r>
              <a:rPr lang="en-US" sz="1800" dirty="0" smtClean="0"/>
              <a:t>The ICH E3 guideline defines the structure template for the CSR</a:t>
            </a:r>
          </a:p>
          <a:p>
            <a:pPr>
              <a:lnSpc>
                <a:spcPct val="150000"/>
              </a:lnSpc>
            </a:pPr>
            <a:r>
              <a:rPr lang="en-US" sz="1800" dirty="0" smtClean="0"/>
              <a:t>There are two types of CSR: </a:t>
            </a:r>
          </a:p>
          <a:p>
            <a:pPr lvl="1">
              <a:lnSpc>
                <a:spcPct val="150000"/>
              </a:lnSpc>
            </a:pPr>
            <a:r>
              <a:rPr lang="en-US" sz="1600" dirty="0" smtClean="0"/>
              <a:t>Full CSR </a:t>
            </a:r>
          </a:p>
          <a:p>
            <a:pPr lvl="1">
              <a:lnSpc>
                <a:spcPct val="150000"/>
              </a:lnSpc>
            </a:pPr>
            <a:r>
              <a:rPr lang="en-US" sz="1600" dirty="0" smtClean="0"/>
              <a:t>Abbreviated CSR (only for discontinued / terminated trials)</a:t>
            </a:r>
            <a:endParaRPr lang="en-US" sz="1600" dirty="0"/>
          </a:p>
        </p:txBody>
      </p:sp>
    </p:spTree>
    <p:extLst>
      <p:ext uri="{BB962C8B-B14F-4D97-AF65-F5344CB8AC3E}">
        <p14:creationId xmlns:p14="http://schemas.microsoft.com/office/powerpoint/2010/main" val="609479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4" descr="Q:\Repro 2\New guidelines 2011_12\Final 260411\PPT\OLD\050511\WMF\TATA Patter revised.wmf"/>
          <p:cNvPicPr>
            <a:picLocks noChangeAspect="1" noChangeArrowheads="1"/>
          </p:cNvPicPr>
          <p:nvPr/>
        </p:nvPicPr>
        <p:blipFill>
          <a:blip r:embed="rId2"/>
          <a:srcRect/>
          <a:stretch>
            <a:fillRect/>
          </a:stretch>
        </p:blipFill>
        <p:spPr bwMode="auto">
          <a:xfrm>
            <a:off x="0" y="1345406"/>
            <a:ext cx="2461565" cy="1260043"/>
          </a:xfrm>
          <a:prstGeom prst="rect">
            <a:avLst/>
          </a:prstGeom>
          <a:noFill/>
        </p:spPr>
      </p:pic>
      <p:sp>
        <p:nvSpPr>
          <p:cNvPr id="24" name="Title 1"/>
          <p:cNvSpPr txBox="1">
            <a:spLocks/>
          </p:cNvSpPr>
          <p:nvPr/>
        </p:nvSpPr>
        <p:spPr>
          <a:xfrm>
            <a:off x="354512" y="3200401"/>
            <a:ext cx="7772400" cy="609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a:lstStyle>
          <a:p>
            <a:r>
              <a:rPr lang="en-US" dirty="0" smtClean="0"/>
              <a:t>Thank You!</a:t>
            </a:r>
            <a:endParaRPr lang="en-US" dirty="0"/>
          </a:p>
        </p:txBody>
      </p:sp>
      <p:sp>
        <p:nvSpPr>
          <p:cNvPr id="25" name="TextBox 24"/>
          <p:cNvSpPr txBox="1"/>
          <p:nvPr/>
        </p:nvSpPr>
        <p:spPr>
          <a:xfrm>
            <a:off x="381000" y="3960546"/>
            <a:ext cx="8534400"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For any </a:t>
            </a:r>
            <a:r>
              <a:rPr lang="en-US" dirty="0" smtClean="0">
                <a:solidFill>
                  <a:schemeClr val="bg1"/>
                </a:solidFill>
                <a:latin typeface="Arial" pitchFamily="34" charset="0"/>
                <a:cs typeface="Arial" pitchFamily="34" charset="0"/>
              </a:rPr>
              <a:t>feedback/comment/clarification please contact us at </a:t>
            </a:r>
            <a:r>
              <a:rPr lang="en-US" u="sng" dirty="0" smtClean="0">
                <a:solidFill>
                  <a:schemeClr val="bg1"/>
                </a:solidFill>
                <a:latin typeface="Arial" pitchFamily="34" charset="0"/>
                <a:cs typeface="Arial" pitchFamily="34" charset="0"/>
                <a:hlinkClick r:id="rId3"/>
              </a:rPr>
              <a:t>PALS@tcs.com</a:t>
            </a:r>
            <a:endParaRPr lang="en-US" dirty="0">
              <a:solidFill>
                <a:schemeClr val="bg1"/>
              </a:solidFill>
              <a:latin typeface="Arial" pitchFamily="34" charset="0"/>
              <a:cs typeface="Arial" pitchFamily="34" charset="0"/>
            </a:endParaRPr>
          </a:p>
        </p:txBody>
      </p:sp>
      <p:grpSp>
        <p:nvGrpSpPr>
          <p:cNvPr id="26" name="Group 5"/>
          <p:cNvGrpSpPr>
            <a:grpSpLocks noChangeAspect="1"/>
          </p:cNvGrpSpPr>
          <p:nvPr/>
        </p:nvGrpSpPr>
        <p:grpSpPr bwMode="auto">
          <a:xfrm>
            <a:off x="423863" y="428625"/>
            <a:ext cx="3262312" cy="376238"/>
            <a:chOff x="267" y="270"/>
            <a:chExt cx="2055" cy="237"/>
          </a:xfrm>
        </p:grpSpPr>
        <p:sp>
          <p:nvSpPr>
            <p:cNvPr id="27"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2"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33655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34" name="TextBox 33"/>
          <p:cNvSpPr txBox="1"/>
          <p:nvPr/>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40" name="Picture 39"/>
          <p:cNvPicPr>
            <a:picLocks noChangeAspect="1"/>
          </p:cNvPicPr>
          <p:nvPr/>
        </p:nvPicPr>
        <p:blipFill>
          <a:blip r:embed="rId4">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extLst>
      <p:ext uri="{BB962C8B-B14F-4D97-AF65-F5344CB8AC3E}">
        <p14:creationId xmlns:p14="http://schemas.microsoft.com/office/powerpoint/2010/main" val="31802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Change/Revision History</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54672537"/>
              </p:ext>
            </p:extLst>
          </p:nvPr>
        </p:nvGraphicFramePr>
        <p:xfrm>
          <a:off x="159324" y="1143000"/>
          <a:ext cx="8832274" cy="741680"/>
        </p:xfrm>
        <a:graphic>
          <a:graphicData uri="http://schemas.openxmlformats.org/drawingml/2006/table">
            <a:tbl>
              <a:tblPr firstRow="1" bandRow="1">
                <a:tableStyleId>{BC89EF96-8CEA-46FF-86C4-4CE0E7609802}</a:tableStyleId>
              </a:tblPr>
              <a:tblGrid>
                <a:gridCol w="1716065"/>
                <a:gridCol w="674167"/>
                <a:gridCol w="1947594"/>
                <a:gridCol w="2097409"/>
                <a:gridCol w="1123612"/>
                <a:gridCol w="1273427"/>
              </a:tblGrid>
              <a:tr h="370840">
                <a:tc>
                  <a:txBody>
                    <a:bodyPr/>
                    <a:lstStyle/>
                    <a:p>
                      <a:pPr algn="ctr"/>
                      <a:r>
                        <a:rPr lang="en-US" sz="1000" dirty="0">
                          <a:solidFill>
                            <a:schemeClr val="bg1"/>
                          </a:solidFill>
                          <a:latin typeface="+mn-lt"/>
                        </a:rPr>
                        <a:t>Revision </a:t>
                      </a:r>
                      <a:r>
                        <a:rPr lang="en-US" sz="1000" b="1" kern="1200" dirty="0">
                          <a:solidFill>
                            <a:schemeClr val="bg1"/>
                          </a:solidFill>
                          <a:latin typeface="+mn-lt"/>
                          <a:ea typeface="+mn-ea"/>
                          <a:cs typeface="+mn-cs"/>
                        </a:rPr>
                        <a:t>Description </a:t>
                      </a:r>
                    </a:p>
                  </a:txBody>
                  <a:tcPr marL="45720" marR="45720" anchor="ctr">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smtClean="0">
                          <a:solidFill>
                            <a:schemeClr val="bg1"/>
                          </a:solidFill>
                          <a:latin typeface="+mn-lt"/>
                        </a:rPr>
                        <a:t>Slide </a:t>
                      </a:r>
                      <a:r>
                        <a:rPr lang="en-US" sz="1000" dirty="0">
                          <a:solidFill>
                            <a:schemeClr val="bg1"/>
                          </a:solidFill>
                          <a:latin typeface="+mn-lt"/>
                        </a:rPr>
                        <a:t>No. </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a:solidFill>
                            <a:schemeClr val="bg1"/>
                          </a:solidFill>
                          <a:latin typeface="+mn-lt"/>
                        </a:rPr>
                        <a:t>Rationale for the </a:t>
                      </a:r>
                      <a:r>
                        <a:rPr lang="en-US" sz="1000" dirty="0" smtClean="0">
                          <a:solidFill>
                            <a:schemeClr val="bg1"/>
                          </a:solidFill>
                          <a:latin typeface="+mn-lt"/>
                        </a:rPr>
                        <a:t>Change </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a:solidFill>
                            <a:schemeClr val="bg1"/>
                          </a:solidFill>
                          <a:latin typeface="+mn-lt"/>
                        </a:rPr>
                        <a:t>Change type </a:t>
                      </a:r>
                      <a:endParaRPr lang="en-US" sz="1000" dirty="0" smtClean="0">
                        <a:solidFill>
                          <a:schemeClr val="bg1"/>
                        </a:solidFill>
                        <a:latin typeface="+mn-lt"/>
                      </a:endParaRPr>
                    </a:p>
                    <a:p>
                      <a:pPr algn="ctr"/>
                      <a:r>
                        <a:rPr lang="en-US" sz="1000" dirty="0" smtClean="0">
                          <a:solidFill>
                            <a:schemeClr val="bg1"/>
                          </a:solidFill>
                          <a:latin typeface="+mn-lt"/>
                        </a:rPr>
                        <a:t>(Add/Modify/Delete</a:t>
                      </a:r>
                      <a:r>
                        <a:rPr lang="en-US" sz="1000" dirty="0">
                          <a:solidFill>
                            <a:schemeClr val="bg1"/>
                          </a:solidFill>
                          <a:latin typeface="+mn-lt"/>
                        </a:rPr>
                        <a:t>) </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smtClean="0">
                          <a:solidFill>
                            <a:schemeClr val="bg1"/>
                          </a:solidFill>
                          <a:latin typeface="+mn-lt"/>
                        </a:rPr>
                        <a:t>Modified</a:t>
                      </a:r>
                      <a:r>
                        <a:rPr lang="en-US" sz="1000" baseline="0" dirty="0" smtClean="0">
                          <a:solidFill>
                            <a:schemeClr val="bg1"/>
                          </a:solidFill>
                          <a:latin typeface="+mn-lt"/>
                        </a:rPr>
                        <a:t> By</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smtClean="0">
                          <a:solidFill>
                            <a:schemeClr val="bg1"/>
                          </a:solidFill>
                          <a:latin typeface="+mn-lt"/>
                        </a:rPr>
                        <a:t>Date Modified</a:t>
                      </a:r>
                    </a:p>
                    <a:p>
                      <a:pPr algn="ctr"/>
                      <a:r>
                        <a:rPr lang="en-US" sz="1000" b="1" dirty="0" smtClean="0">
                          <a:solidFill>
                            <a:schemeClr val="bg1"/>
                          </a:solidFill>
                          <a:latin typeface="+mn-lt"/>
                        </a:rPr>
                        <a:t>(DD-</a:t>
                      </a:r>
                      <a:r>
                        <a:rPr lang="en-US" sz="1000" b="1" dirty="0" err="1" smtClean="0">
                          <a:solidFill>
                            <a:schemeClr val="bg1"/>
                          </a:solidFill>
                          <a:latin typeface="+mn-lt"/>
                        </a:rPr>
                        <a:t>Mmm</a:t>
                      </a:r>
                      <a:r>
                        <a:rPr lang="en-US" sz="1000" b="1" dirty="0" smtClean="0">
                          <a:solidFill>
                            <a:schemeClr val="bg1"/>
                          </a:solidFill>
                          <a:latin typeface="+mn-lt"/>
                        </a:rPr>
                        <a:t>-YYYY)</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solidFill>
                      <a:srgbClr val="0070C0"/>
                    </a:solidFill>
                  </a:tcPr>
                </a:tc>
              </a:tr>
              <a:tr h="370840">
                <a:tc>
                  <a:txBody>
                    <a:bodyPr/>
                    <a:lstStyle/>
                    <a:p>
                      <a:pPr marL="57150" indent="0" algn="l"/>
                      <a:r>
                        <a:rPr lang="en-US" sz="1000" u="none" strike="noStrike" dirty="0">
                          <a:effectLst/>
                          <a:latin typeface="+mn-lt"/>
                        </a:rPr>
                        <a:t>Initial Release </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p>
                  </a:txBody>
                  <a:tcPr marL="11695" marR="11695" marT="5847" marB="5847" anchor="ctr">
                    <a:solidFill>
                      <a:schemeClr val="bg1">
                        <a:alpha val="20000"/>
                      </a:schemeClr>
                    </a:solidFill>
                  </a:tcPr>
                </a:tc>
              </a:tr>
            </a:tbl>
          </a:graphicData>
        </a:graphic>
      </p:graphicFrame>
    </p:spTree>
    <p:extLst>
      <p:ext uri="{BB962C8B-B14F-4D97-AF65-F5344CB8AC3E}">
        <p14:creationId xmlns:p14="http://schemas.microsoft.com/office/powerpoint/2010/main" val="1037587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CS Template 201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TCS Template 2012</Template>
  <TotalTime>681</TotalTime>
  <Words>156</Words>
  <Application>Microsoft Office PowerPoint</Application>
  <PresentationFormat>On-screen Show (4:3)</PresentationFormat>
  <Paragraphs>29</Paragraphs>
  <Slides>4</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4</vt:i4>
      </vt:variant>
    </vt:vector>
  </HeadingPairs>
  <TitlesOfParts>
    <vt:vector size="14" baseType="lpstr">
      <vt:lpstr>Arial</vt:lpstr>
      <vt:lpstr>Calibri</vt:lpstr>
      <vt:lpstr>Courier New</vt:lpstr>
      <vt:lpstr>Myriad Pro</vt:lpstr>
      <vt:lpstr>Wingdings</vt:lpstr>
      <vt:lpstr>TCS Template 2012</vt:lpstr>
      <vt:lpstr>Divider 1</vt:lpstr>
      <vt:lpstr>Divider 2</vt:lpstr>
      <vt:lpstr>Divider 3</vt:lpstr>
      <vt:lpstr>Thank You</vt:lpstr>
      <vt:lpstr>Clinical Study Report</vt:lpstr>
      <vt:lpstr>Clinical Study Report (CSR)</vt:lpstr>
      <vt:lpstr>PowerPoint Presentation</vt:lpstr>
      <vt:lpstr>Change/Revision History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Manu</dc:creator>
  <cp:lastModifiedBy>Varsha Mahajan</cp:lastModifiedBy>
  <cp:revision>100</cp:revision>
  <dcterms:created xsi:type="dcterms:W3CDTF">2012-08-20T12:21:49Z</dcterms:created>
  <dcterms:modified xsi:type="dcterms:W3CDTF">2016-01-13T06:53:27Z</dcterms:modified>
</cp:coreProperties>
</file>