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0" r:id="rId5"/>
    <p:sldId id="261" r:id="rId6"/>
    <p:sldId id="259"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4434" autoAdjust="0"/>
  </p:normalViewPr>
  <p:slideViewPr>
    <p:cSldViewPr snapToGrid="0">
      <p:cViewPr>
        <p:scale>
          <a:sx n="80" d="100"/>
          <a:sy n="80" d="100"/>
        </p:scale>
        <p:origin x="390" y="-32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3D25-9762-4C43-9B06-805EFBE38A62}" type="datetimeFigureOut">
              <a:rPr lang="en-US" smtClean="0"/>
              <a:t>12/10/2015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CC215A-9EEA-4382-A31D-0517A3E59EC7}" type="slidenum">
              <a:rPr lang="en-US" smtClean="0"/>
              <a:t>‹#›</a:t>
            </a:fld>
            <a:endParaRPr lang="en-US"/>
          </a:p>
        </p:txBody>
      </p:sp>
    </p:spTree>
    <p:extLst>
      <p:ext uri="{BB962C8B-B14F-4D97-AF65-F5344CB8AC3E}">
        <p14:creationId xmlns:p14="http://schemas.microsoft.com/office/powerpoint/2010/main" val="1150437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1000"/>
              </a:spcBef>
              <a:buFont typeface="Arial" panose="020B0604020202020204" pitchFamily="34" charset="0"/>
              <a:buChar char="•"/>
            </a:pPr>
            <a:r>
              <a:rPr lang="en-US" sz="1200" dirty="0" smtClean="0"/>
              <a:t>Most of the randomized clinical trials are double blind – which means neither the participant nor the doctor, and even the study personnel at the company or organization sponsoring the trial know what treatment is given to which participant.</a:t>
            </a:r>
          </a:p>
          <a:p>
            <a:pPr marL="228600" indent="-228600">
              <a:lnSpc>
                <a:spcPct val="90000"/>
              </a:lnSpc>
              <a:spcBef>
                <a:spcPts val="1000"/>
              </a:spcBef>
              <a:buFont typeface="Arial" panose="020B0604020202020204" pitchFamily="34" charset="0"/>
              <a:buChar char="•"/>
            </a:pPr>
            <a:r>
              <a:rPr lang="en-US" sz="1200" dirty="0" err="1" smtClean="0"/>
              <a:t>Unblinding</a:t>
            </a:r>
            <a:r>
              <a:rPr lang="en-US" sz="1200" dirty="0" smtClean="0"/>
              <a:t> happens only after the trial database is finalized.</a:t>
            </a:r>
          </a:p>
          <a:p>
            <a:pPr marL="228600" indent="-228600">
              <a:lnSpc>
                <a:spcPct val="90000"/>
              </a:lnSpc>
              <a:spcBef>
                <a:spcPts val="1000"/>
              </a:spcBef>
              <a:buFont typeface="Arial" panose="020B0604020202020204" pitchFamily="34" charset="0"/>
              <a:buChar char="•"/>
            </a:pPr>
            <a:r>
              <a:rPr lang="en-US" sz="1200" dirty="0" smtClean="0"/>
              <a:t>Clinical trials may go for years, and there is justifiable concern about enrolling participants and exposing them to an unproven treatment without ongoing oversight of the preliminary results. The DMC is a group (typically 3 to 7 members) who are independent of the entity conducting the trial.[citation needed] At least one DMC member will be a statistician. Clinicians knowledgeable about the disease indication should be represented, as well as clinicians knowledgeable in the fields of any major suspected safety effects. Ethicists or representatives from a patient advocacy group may be included, particularly for research involving vulnerable populations. The DMC will convene at predetermined intervals (three to six months typically) to review </a:t>
            </a:r>
            <a:r>
              <a:rPr lang="en-US" sz="1200" dirty="0" err="1" smtClean="0"/>
              <a:t>unblinded</a:t>
            </a:r>
            <a:r>
              <a:rPr lang="en-US" sz="1200" dirty="0" smtClean="0"/>
              <a:t> results.[citation needed] The DMC has the power to recommend termination of the study based on the evaluation of these results. There are typically three reasons a DMC might recommend termination of the study: safety concerns, outstanding benefit, and futility.</a:t>
            </a:r>
          </a:p>
          <a:p>
            <a:endParaRPr lang="en-US" dirty="0"/>
          </a:p>
        </p:txBody>
      </p:sp>
      <p:sp>
        <p:nvSpPr>
          <p:cNvPr id="4" name="Slide Number Placeholder 3"/>
          <p:cNvSpPr>
            <a:spLocks noGrp="1"/>
          </p:cNvSpPr>
          <p:nvPr>
            <p:ph type="sldNum" sz="quarter" idx="10"/>
          </p:nvPr>
        </p:nvSpPr>
        <p:spPr/>
        <p:txBody>
          <a:bodyPr/>
          <a:lstStyle/>
          <a:p>
            <a:fld id="{4ACC215A-9EEA-4382-A31D-0517A3E59EC7}" type="slidenum">
              <a:rPr lang="en-US" smtClean="0"/>
              <a:t>5</a:t>
            </a:fld>
            <a:endParaRPr lang="en-US"/>
          </a:p>
        </p:txBody>
      </p:sp>
    </p:spTree>
    <p:extLst>
      <p:ext uri="{BB962C8B-B14F-4D97-AF65-F5344CB8AC3E}">
        <p14:creationId xmlns:p14="http://schemas.microsoft.com/office/powerpoint/2010/main" val="1064275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During the trial, the DMC should review cumulative study data to evaluate safety, study conduct, and scientific validity and integrity of the trial. As part of this responsibility, DMC members must be satisfied that the timeliness, completeness, and accuracy of the data submitted to them for review are sufficient for evaluation of the safety and welfare of study participants. The DMC should also assess the performance of overall study operations and any other relevant issues, as necessary.</a:t>
            </a:r>
            <a:endParaRPr lang="en-US" dirty="0"/>
          </a:p>
        </p:txBody>
      </p:sp>
      <p:sp>
        <p:nvSpPr>
          <p:cNvPr id="4" name="Slide Number Placeholder 3"/>
          <p:cNvSpPr>
            <a:spLocks noGrp="1"/>
          </p:cNvSpPr>
          <p:nvPr>
            <p:ph type="sldNum" sz="quarter" idx="10"/>
          </p:nvPr>
        </p:nvSpPr>
        <p:spPr/>
        <p:txBody>
          <a:bodyPr/>
          <a:lstStyle/>
          <a:p>
            <a:fld id="{4ACC215A-9EEA-4382-A31D-0517A3E59EC7}" type="slidenum">
              <a:rPr lang="en-US" smtClean="0"/>
              <a:t>6</a:t>
            </a:fld>
            <a:endParaRPr lang="en-US"/>
          </a:p>
        </p:txBody>
      </p:sp>
    </p:spTree>
    <p:extLst>
      <p:ext uri="{BB962C8B-B14F-4D97-AF65-F5344CB8AC3E}">
        <p14:creationId xmlns:p14="http://schemas.microsoft.com/office/powerpoint/2010/main" val="3498231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including adverse events and toxicity issues, accrual, demographic characteristics of enrollees, disease status of enrollees (if relevant), comparability of groups with respect to baseline factors, protocol compliance, site performance, quality control, and timeliness and completeness of follow-up. </a:t>
            </a:r>
          </a:p>
          <a:p>
            <a:endParaRPr lang="en-US" dirty="0" smtClean="0"/>
          </a:p>
          <a:p>
            <a:r>
              <a:rPr lang="en-US" dirty="0" smtClean="0"/>
              <a:t>Outcome results must not be discussed during this session. DMC members, voting and ex officio members, NIDCR staff members and ad hoc experts attend this session. </a:t>
            </a:r>
            <a:endParaRPr lang="en-US" dirty="0"/>
          </a:p>
        </p:txBody>
      </p:sp>
      <p:sp>
        <p:nvSpPr>
          <p:cNvPr id="4" name="Slide Number Placeholder 3"/>
          <p:cNvSpPr>
            <a:spLocks noGrp="1"/>
          </p:cNvSpPr>
          <p:nvPr>
            <p:ph type="sldNum" sz="quarter" idx="10"/>
          </p:nvPr>
        </p:nvSpPr>
        <p:spPr/>
        <p:txBody>
          <a:bodyPr/>
          <a:lstStyle/>
          <a:p>
            <a:fld id="{4ACC215A-9EEA-4382-A31D-0517A3E59EC7}" type="slidenum">
              <a:rPr lang="en-US" smtClean="0"/>
              <a:t>7</a:t>
            </a:fld>
            <a:endParaRPr lang="en-US"/>
          </a:p>
        </p:txBody>
      </p:sp>
    </p:spTree>
    <p:extLst>
      <p:ext uri="{BB962C8B-B14F-4D97-AF65-F5344CB8AC3E}">
        <p14:creationId xmlns:p14="http://schemas.microsoft.com/office/powerpoint/2010/main" val="2210331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CC215A-9EEA-4382-A31D-0517A3E59EC7}" type="slidenum">
              <a:rPr lang="en-US" smtClean="0"/>
              <a:t>8</a:t>
            </a:fld>
            <a:endParaRPr lang="en-US"/>
          </a:p>
        </p:txBody>
      </p:sp>
    </p:spTree>
    <p:extLst>
      <p:ext uri="{BB962C8B-B14F-4D97-AF65-F5344CB8AC3E}">
        <p14:creationId xmlns:p14="http://schemas.microsoft.com/office/powerpoint/2010/main" val="2529917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B97A52-372A-47E2-A546-157C0AEA184E}"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F07F0-895E-4819-BAB5-EEFDD1D09BDF}" type="slidenum">
              <a:rPr lang="en-US" smtClean="0"/>
              <a:t>‹#›</a:t>
            </a:fld>
            <a:endParaRPr lang="en-US"/>
          </a:p>
        </p:txBody>
      </p:sp>
    </p:spTree>
    <p:extLst>
      <p:ext uri="{BB962C8B-B14F-4D97-AF65-F5344CB8AC3E}">
        <p14:creationId xmlns:p14="http://schemas.microsoft.com/office/powerpoint/2010/main" val="272550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B97A52-372A-47E2-A546-157C0AEA184E}"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F07F0-895E-4819-BAB5-EEFDD1D09BDF}" type="slidenum">
              <a:rPr lang="en-US" smtClean="0"/>
              <a:t>‹#›</a:t>
            </a:fld>
            <a:endParaRPr lang="en-US"/>
          </a:p>
        </p:txBody>
      </p:sp>
    </p:spTree>
    <p:extLst>
      <p:ext uri="{BB962C8B-B14F-4D97-AF65-F5344CB8AC3E}">
        <p14:creationId xmlns:p14="http://schemas.microsoft.com/office/powerpoint/2010/main" val="1340874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B97A52-372A-47E2-A546-157C0AEA184E}"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F07F0-895E-4819-BAB5-EEFDD1D09BDF}" type="slidenum">
              <a:rPr lang="en-US" smtClean="0"/>
              <a:t>‹#›</a:t>
            </a:fld>
            <a:endParaRPr lang="en-US"/>
          </a:p>
        </p:txBody>
      </p:sp>
    </p:spTree>
    <p:extLst>
      <p:ext uri="{BB962C8B-B14F-4D97-AF65-F5344CB8AC3E}">
        <p14:creationId xmlns:p14="http://schemas.microsoft.com/office/powerpoint/2010/main" val="540893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B97A52-372A-47E2-A546-157C0AEA184E}"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F07F0-895E-4819-BAB5-EEFDD1D09BDF}" type="slidenum">
              <a:rPr lang="en-US" smtClean="0"/>
              <a:t>‹#›</a:t>
            </a:fld>
            <a:endParaRPr lang="en-US"/>
          </a:p>
        </p:txBody>
      </p:sp>
    </p:spTree>
    <p:extLst>
      <p:ext uri="{BB962C8B-B14F-4D97-AF65-F5344CB8AC3E}">
        <p14:creationId xmlns:p14="http://schemas.microsoft.com/office/powerpoint/2010/main" val="4104631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B97A52-372A-47E2-A546-157C0AEA184E}"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F07F0-895E-4819-BAB5-EEFDD1D09BDF}" type="slidenum">
              <a:rPr lang="en-US" smtClean="0"/>
              <a:t>‹#›</a:t>
            </a:fld>
            <a:endParaRPr lang="en-US"/>
          </a:p>
        </p:txBody>
      </p:sp>
    </p:spTree>
    <p:extLst>
      <p:ext uri="{BB962C8B-B14F-4D97-AF65-F5344CB8AC3E}">
        <p14:creationId xmlns:p14="http://schemas.microsoft.com/office/powerpoint/2010/main" val="3397174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B97A52-372A-47E2-A546-157C0AEA184E}"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9F07F0-895E-4819-BAB5-EEFDD1D09BDF}" type="slidenum">
              <a:rPr lang="en-US" smtClean="0"/>
              <a:t>‹#›</a:t>
            </a:fld>
            <a:endParaRPr lang="en-US"/>
          </a:p>
        </p:txBody>
      </p:sp>
    </p:spTree>
    <p:extLst>
      <p:ext uri="{BB962C8B-B14F-4D97-AF65-F5344CB8AC3E}">
        <p14:creationId xmlns:p14="http://schemas.microsoft.com/office/powerpoint/2010/main" val="3353894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B97A52-372A-47E2-A546-157C0AEA184E}" type="datetimeFigureOut">
              <a:rPr lang="en-US" smtClean="0"/>
              <a:t>12/10/2015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9F07F0-895E-4819-BAB5-EEFDD1D09BDF}" type="slidenum">
              <a:rPr lang="en-US" smtClean="0"/>
              <a:t>‹#›</a:t>
            </a:fld>
            <a:endParaRPr lang="en-US"/>
          </a:p>
        </p:txBody>
      </p:sp>
    </p:spTree>
    <p:extLst>
      <p:ext uri="{BB962C8B-B14F-4D97-AF65-F5344CB8AC3E}">
        <p14:creationId xmlns:p14="http://schemas.microsoft.com/office/powerpoint/2010/main" val="4246232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B97A52-372A-47E2-A546-157C0AEA184E}" type="datetimeFigureOut">
              <a:rPr lang="en-US" smtClean="0"/>
              <a:t>12/10/2015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9F07F0-895E-4819-BAB5-EEFDD1D09BDF}" type="slidenum">
              <a:rPr lang="en-US" smtClean="0"/>
              <a:t>‹#›</a:t>
            </a:fld>
            <a:endParaRPr lang="en-US"/>
          </a:p>
        </p:txBody>
      </p:sp>
    </p:spTree>
    <p:extLst>
      <p:ext uri="{BB962C8B-B14F-4D97-AF65-F5344CB8AC3E}">
        <p14:creationId xmlns:p14="http://schemas.microsoft.com/office/powerpoint/2010/main" val="1910736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B97A52-372A-47E2-A546-157C0AEA184E}" type="datetimeFigureOut">
              <a:rPr lang="en-US" smtClean="0"/>
              <a:t>12/10/2015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9F07F0-895E-4819-BAB5-EEFDD1D09BDF}" type="slidenum">
              <a:rPr lang="en-US" smtClean="0"/>
              <a:t>‹#›</a:t>
            </a:fld>
            <a:endParaRPr lang="en-US"/>
          </a:p>
        </p:txBody>
      </p:sp>
    </p:spTree>
    <p:extLst>
      <p:ext uri="{BB962C8B-B14F-4D97-AF65-F5344CB8AC3E}">
        <p14:creationId xmlns:p14="http://schemas.microsoft.com/office/powerpoint/2010/main" val="335237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B97A52-372A-47E2-A546-157C0AEA184E}"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9F07F0-895E-4819-BAB5-EEFDD1D09BDF}" type="slidenum">
              <a:rPr lang="en-US" smtClean="0"/>
              <a:t>‹#›</a:t>
            </a:fld>
            <a:endParaRPr lang="en-US"/>
          </a:p>
        </p:txBody>
      </p:sp>
    </p:spTree>
    <p:extLst>
      <p:ext uri="{BB962C8B-B14F-4D97-AF65-F5344CB8AC3E}">
        <p14:creationId xmlns:p14="http://schemas.microsoft.com/office/powerpoint/2010/main" val="3008673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B97A52-372A-47E2-A546-157C0AEA184E}"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9F07F0-895E-4819-BAB5-EEFDD1D09BDF}" type="slidenum">
              <a:rPr lang="en-US" smtClean="0"/>
              <a:t>‹#›</a:t>
            </a:fld>
            <a:endParaRPr lang="en-US"/>
          </a:p>
        </p:txBody>
      </p:sp>
    </p:spTree>
    <p:extLst>
      <p:ext uri="{BB962C8B-B14F-4D97-AF65-F5344CB8AC3E}">
        <p14:creationId xmlns:p14="http://schemas.microsoft.com/office/powerpoint/2010/main" val="2569042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B97A52-372A-47E2-A546-157C0AEA184E}" type="datetimeFigureOut">
              <a:rPr lang="en-US" smtClean="0"/>
              <a:t>12/10/2015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9F07F0-895E-4819-BAB5-EEFDD1D09BDF}" type="slidenum">
              <a:rPr lang="en-US" smtClean="0"/>
              <a:t>‹#›</a:t>
            </a:fld>
            <a:endParaRPr lang="en-US"/>
          </a:p>
        </p:txBody>
      </p:sp>
    </p:spTree>
    <p:extLst>
      <p:ext uri="{BB962C8B-B14F-4D97-AF65-F5344CB8AC3E}">
        <p14:creationId xmlns:p14="http://schemas.microsoft.com/office/powerpoint/2010/main" val="2070471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Data Monitoring Committee</a:t>
            </a:r>
            <a:br>
              <a:rPr lang="en-US" dirty="0" smtClean="0"/>
            </a:br>
            <a:r>
              <a:rPr lang="en-US" dirty="0" smtClean="0"/>
              <a:t>&amp;</a:t>
            </a:r>
            <a:br>
              <a:rPr lang="en-US" dirty="0" smtClean="0"/>
            </a:br>
            <a:r>
              <a:rPr lang="en-US" dirty="0" smtClean="0"/>
              <a:t>Interim Analysis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13128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Data Monitoring Committee</a:t>
            </a:r>
            <a:endParaRPr lang="en-US" sz="4000" dirty="0"/>
          </a:p>
        </p:txBody>
      </p:sp>
      <p:sp>
        <p:nvSpPr>
          <p:cNvPr id="3" name="Content Placeholder 2"/>
          <p:cNvSpPr txBox="1">
            <a:spLocks/>
          </p:cNvSpPr>
          <p:nvPr/>
        </p:nvSpPr>
        <p:spPr>
          <a:xfrm>
            <a:off x="838200" y="1416676"/>
            <a:ext cx="10515600" cy="49911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smtClean="0"/>
          </a:p>
          <a:p>
            <a:endParaRPr lang="en-US" sz="1800" dirty="0" smtClean="0"/>
          </a:p>
          <a:p>
            <a:endParaRPr lang="en-US" sz="1800" dirty="0" smtClean="0"/>
          </a:p>
          <a:p>
            <a:endParaRPr lang="en-US" sz="1800" dirty="0" smtClean="0"/>
          </a:p>
          <a:p>
            <a:pPr lvl="1"/>
            <a:endParaRPr lang="en-US" sz="1400" dirty="0" smtClean="0"/>
          </a:p>
          <a:p>
            <a:endParaRPr lang="en-US" sz="1800" dirty="0" smtClean="0"/>
          </a:p>
          <a:p>
            <a:endParaRPr lang="en-US" sz="1800" dirty="0"/>
          </a:p>
        </p:txBody>
      </p:sp>
      <p:sp>
        <p:nvSpPr>
          <p:cNvPr id="4" name="Rectangle 3"/>
          <p:cNvSpPr/>
          <p:nvPr/>
        </p:nvSpPr>
        <p:spPr>
          <a:xfrm>
            <a:off x="643944" y="1287887"/>
            <a:ext cx="8500056" cy="3647152"/>
          </a:xfrm>
          <a:prstGeom prst="rect">
            <a:avLst/>
          </a:prstGeom>
        </p:spPr>
        <p:txBody>
          <a:bodyPr wrap="square">
            <a:spAutoFit/>
          </a:bodyPr>
          <a:lstStyle/>
          <a:p>
            <a:r>
              <a:rPr lang="en-US" sz="2400" dirty="0" smtClean="0">
                <a:solidFill>
                  <a:srgbClr val="252525"/>
                </a:solidFill>
                <a:latin typeface="+mj-lt"/>
              </a:rPr>
              <a:t>Topics covered:</a:t>
            </a:r>
          </a:p>
          <a:p>
            <a:endParaRPr lang="en-US" dirty="0">
              <a:solidFill>
                <a:srgbClr val="252525"/>
              </a:solidFill>
              <a:latin typeface="+mj-lt"/>
            </a:endParaRPr>
          </a:p>
          <a:p>
            <a:pPr marL="285750" indent="-285750">
              <a:lnSpc>
                <a:spcPct val="150000"/>
              </a:lnSpc>
              <a:buFont typeface="Arial" panose="020B0604020202020204" pitchFamily="34" charset="0"/>
              <a:buChar char="•"/>
            </a:pPr>
            <a:r>
              <a:rPr lang="en-US" dirty="0" smtClean="0">
                <a:solidFill>
                  <a:srgbClr val="252525"/>
                </a:solidFill>
                <a:latin typeface="+mj-lt"/>
              </a:rPr>
              <a:t>What is DMC </a:t>
            </a:r>
          </a:p>
          <a:p>
            <a:pPr marL="285750" indent="-285750">
              <a:lnSpc>
                <a:spcPct val="150000"/>
              </a:lnSpc>
              <a:buFont typeface="Arial" panose="020B0604020202020204" pitchFamily="34" charset="0"/>
              <a:buChar char="•"/>
            </a:pPr>
            <a:r>
              <a:rPr lang="en-US" dirty="0" smtClean="0">
                <a:solidFill>
                  <a:srgbClr val="252525"/>
                </a:solidFill>
                <a:latin typeface="+mj-lt"/>
              </a:rPr>
              <a:t>Constitution of DMC</a:t>
            </a:r>
          </a:p>
          <a:p>
            <a:pPr marL="285750" indent="-285750">
              <a:lnSpc>
                <a:spcPct val="150000"/>
              </a:lnSpc>
              <a:buFont typeface="Arial" panose="020B0604020202020204" pitchFamily="34" charset="0"/>
              <a:buChar char="•"/>
            </a:pPr>
            <a:r>
              <a:rPr lang="en-US" dirty="0" smtClean="0">
                <a:solidFill>
                  <a:srgbClr val="252525"/>
                </a:solidFill>
                <a:latin typeface="+mj-lt"/>
              </a:rPr>
              <a:t>Need for DMC</a:t>
            </a:r>
          </a:p>
          <a:p>
            <a:pPr marL="285750" indent="-285750">
              <a:lnSpc>
                <a:spcPct val="150000"/>
              </a:lnSpc>
              <a:buFont typeface="Arial" panose="020B0604020202020204" pitchFamily="34" charset="0"/>
              <a:buChar char="•"/>
            </a:pPr>
            <a:r>
              <a:rPr lang="en-US" dirty="0" smtClean="0">
                <a:solidFill>
                  <a:srgbClr val="252525"/>
                </a:solidFill>
                <a:latin typeface="+mj-lt"/>
              </a:rPr>
              <a:t>DMC </a:t>
            </a:r>
            <a:r>
              <a:rPr lang="en-US" dirty="0" smtClean="0">
                <a:solidFill>
                  <a:srgbClr val="252525"/>
                </a:solidFill>
              </a:rPr>
              <a:t>– </a:t>
            </a:r>
            <a:r>
              <a:rPr lang="en-US" dirty="0">
                <a:solidFill>
                  <a:srgbClr val="252525"/>
                </a:solidFill>
              </a:rPr>
              <a:t>Roles and </a:t>
            </a:r>
            <a:r>
              <a:rPr lang="en-US" dirty="0" smtClean="0">
                <a:solidFill>
                  <a:srgbClr val="252525"/>
                </a:solidFill>
              </a:rPr>
              <a:t>Responsibilities</a:t>
            </a:r>
            <a:endParaRPr lang="en-US" dirty="0" smtClean="0">
              <a:solidFill>
                <a:srgbClr val="252525"/>
              </a:solidFill>
              <a:latin typeface="+mj-lt"/>
            </a:endParaRPr>
          </a:p>
          <a:p>
            <a:pPr marL="285750" indent="-285750">
              <a:lnSpc>
                <a:spcPct val="150000"/>
              </a:lnSpc>
              <a:buFont typeface="Arial" panose="020B0604020202020204" pitchFamily="34" charset="0"/>
              <a:buChar char="•"/>
            </a:pPr>
            <a:r>
              <a:rPr lang="en-US" dirty="0" smtClean="0">
                <a:solidFill>
                  <a:srgbClr val="252525"/>
                </a:solidFill>
                <a:latin typeface="+mj-lt"/>
              </a:rPr>
              <a:t>DMC – meeting format</a:t>
            </a:r>
          </a:p>
          <a:p>
            <a:pPr marL="285750" indent="-285750">
              <a:lnSpc>
                <a:spcPct val="150000"/>
              </a:lnSpc>
              <a:buFont typeface="Arial" panose="020B0604020202020204" pitchFamily="34" charset="0"/>
              <a:buChar char="•"/>
            </a:pPr>
            <a:r>
              <a:rPr lang="en-US" dirty="0" smtClean="0">
                <a:solidFill>
                  <a:srgbClr val="252525"/>
                </a:solidFill>
                <a:latin typeface="+mj-lt"/>
              </a:rPr>
              <a:t>Role of Independent Statistician and Independent Statistical Programmer in </a:t>
            </a:r>
            <a:r>
              <a:rPr lang="en-US" dirty="0" smtClean="0">
                <a:solidFill>
                  <a:srgbClr val="252525"/>
                </a:solidFill>
                <a:latin typeface="+mj-lt"/>
              </a:rPr>
              <a:t>DMC</a:t>
            </a:r>
          </a:p>
          <a:p>
            <a:pPr marL="285750" indent="-285750">
              <a:lnSpc>
                <a:spcPct val="150000"/>
              </a:lnSpc>
              <a:buFont typeface="Arial" panose="020B0604020202020204" pitchFamily="34" charset="0"/>
              <a:buChar char="•"/>
            </a:pPr>
            <a:r>
              <a:rPr lang="en-US" dirty="0" smtClean="0">
                <a:solidFill>
                  <a:srgbClr val="252525"/>
                </a:solidFill>
                <a:latin typeface="+mj-lt"/>
              </a:rPr>
              <a:t>Interim Analysis</a:t>
            </a:r>
            <a:endParaRPr lang="en-US" dirty="0">
              <a:latin typeface="+mj-lt"/>
            </a:endParaRPr>
          </a:p>
        </p:txBody>
      </p:sp>
    </p:spTree>
    <p:extLst>
      <p:ext uri="{BB962C8B-B14F-4D97-AF65-F5344CB8AC3E}">
        <p14:creationId xmlns:p14="http://schemas.microsoft.com/office/powerpoint/2010/main" val="3439609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1325563"/>
          </a:xfrm>
          <a:prstGeom prst="rect">
            <a:avLst/>
          </a:prstGeom>
        </p:spPr>
        <p:txBody>
          <a:bodyPr>
            <a:normAutofit/>
          </a:bodyPr>
          <a:lstStyle>
            <a:defPPr>
              <a:defRPr lang="en-US"/>
            </a:defPPr>
            <a:lvl1pPr>
              <a:lnSpc>
                <a:spcPct val="90000"/>
              </a:lnSpc>
              <a:spcBef>
                <a:spcPct val="0"/>
              </a:spcBef>
              <a:buNone/>
              <a:defRPr sz="4000">
                <a:latin typeface="+mj-lt"/>
                <a:ea typeface="+mj-ea"/>
                <a:cs typeface="+mj-cs"/>
              </a:defRPr>
            </a:lvl1pPr>
          </a:lstStyle>
          <a:p>
            <a:r>
              <a:rPr lang="en-US" dirty="0"/>
              <a:t>What is </a:t>
            </a:r>
            <a:r>
              <a:rPr lang="en-US" dirty="0" smtClean="0"/>
              <a:t>DMC</a:t>
            </a:r>
            <a:endParaRPr lang="en-US" dirty="0"/>
          </a:p>
        </p:txBody>
      </p:sp>
      <p:sp>
        <p:nvSpPr>
          <p:cNvPr id="3" name="Content Placeholder 2"/>
          <p:cNvSpPr txBox="1">
            <a:spLocks/>
          </p:cNvSpPr>
          <p:nvPr/>
        </p:nvSpPr>
        <p:spPr>
          <a:xfrm>
            <a:off x="838200" y="1416676"/>
            <a:ext cx="10515600" cy="49911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smtClean="0"/>
          </a:p>
          <a:p>
            <a:endParaRPr lang="en-US" sz="1800" dirty="0" smtClean="0"/>
          </a:p>
          <a:p>
            <a:endParaRPr lang="en-US" sz="1800" dirty="0" smtClean="0"/>
          </a:p>
          <a:p>
            <a:endParaRPr lang="en-US" sz="1800" dirty="0" smtClean="0"/>
          </a:p>
          <a:p>
            <a:pPr lvl="1"/>
            <a:endParaRPr lang="en-US" sz="1400" dirty="0" smtClean="0"/>
          </a:p>
          <a:p>
            <a:endParaRPr lang="en-US" sz="1800" dirty="0" smtClean="0"/>
          </a:p>
          <a:p>
            <a:endParaRPr lang="en-US" sz="1800" dirty="0"/>
          </a:p>
        </p:txBody>
      </p:sp>
      <p:sp>
        <p:nvSpPr>
          <p:cNvPr id="4" name="Rectangle 3"/>
          <p:cNvSpPr/>
          <p:nvPr/>
        </p:nvSpPr>
        <p:spPr>
          <a:xfrm>
            <a:off x="643944" y="1287887"/>
            <a:ext cx="8500056" cy="2287806"/>
          </a:xfrm>
          <a:prstGeom prst="rect">
            <a:avLst/>
          </a:prstGeom>
        </p:spPr>
        <p:txBody>
          <a:bodyPr vert="horz" lIns="91440" tIns="45720" rIns="91440" bIns="45720" rtlCol="0">
            <a:noAutofit/>
          </a:bodyPr>
          <a:lstStyle/>
          <a:p>
            <a:pPr marL="228600" indent="-228600">
              <a:lnSpc>
                <a:spcPct val="90000"/>
              </a:lnSpc>
              <a:spcBef>
                <a:spcPts val="1000"/>
              </a:spcBef>
              <a:buFont typeface="Arial" panose="020B0604020202020204" pitchFamily="34" charset="0"/>
              <a:buChar char="•"/>
            </a:pPr>
            <a:r>
              <a:rPr lang="en-US" sz="2000" dirty="0"/>
              <a:t>A </a:t>
            </a:r>
            <a:r>
              <a:rPr lang="en-US" sz="2000" dirty="0" smtClean="0"/>
              <a:t>Data Monitoring Committee</a:t>
            </a:r>
            <a:r>
              <a:rPr lang="en-US" sz="2000" dirty="0"/>
              <a:t> (DMC) is also known as </a:t>
            </a:r>
            <a:r>
              <a:rPr lang="en-US" sz="2000" dirty="0" smtClean="0"/>
              <a:t>Data </a:t>
            </a:r>
            <a:r>
              <a:rPr lang="en-US" sz="2000" dirty="0"/>
              <a:t>and </a:t>
            </a:r>
            <a:r>
              <a:rPr lang="en-US" sz="2000" dirty="0" smtClean="0"/>
              <a:t>Safety Monitoring Board</a:t>
            </a:r>
            <a:r>
              <a:rPr lang="en-US" sz="2000" dirty="0"/>
              <a:t> </a:t>
            </a:r>
            <a:r>
              <a:rPr lang="en-US" sz="2000" dirty="0" smtClean="0"/>
              <a:t>(DMC) </a:t>
            </a:r>
            <a:r>
              <a:rPr lang="en-US" sz="2000" dirty="0"/>
              <a:t>and or </a:t>
            </a:r>
            <a:r>
              <a:rPr lang="en-US" sz="2000" dirty="0" smtClean="0"/>
              <a:t>Data </a:t>
            </a:r>
            <a:r>
              <a:rPr lang="en-US" sz="2000" dirty="0"/>
              <a:t>and S</a:t>
            </a:r>
            <a:r>
              <a:rPr lang="en-US" sz="2000" dirty="0" smtClean="0"/>
              <a:t>afety Monitoring Committee </a:t>
            </a:r>
            <a:r>
              <a:rPr lang="en-US" sz="2000" dirty="0"/>
              <a:t>(DSMC)</a:t>
            </a:r>
          </a:p>
          <a:p>
            <a:pPr marL="228600" indent="-228600">
              <a:lnSpc>
                <a:spcPct val="90000"/>
              </a:lnSpc>
              <a:spcBef>
                <a:spcPts val="1000"/>
              </a:spcBef>
              <a:buFont typeface="Arial" panose="020B0604020202020204" pitchFamily="34" charset="0"/>
              <a:buChar char="•"/>
            </a:pPr>
            <a:r>
              <a:rPr lang="en-US" sz="2000" dirty="0" smtClean="0"/>
              <a:t>DMC is </a:t>
            </a:r>
            <a:r>
              <a:rPr lang="en-US" sz="2000" dirty="0"/>
              <a:t>an independent group of experts who monitor patient safety and treatment efficacy data while a clinical </a:t>
            </a:r>
            <a:r>
              <a:rPr lang="en-US" sz="2000" dirty="0" smtClean="0"/>
              <a:t>trial</a:t>
            </a:r>
            <a:r>
              <a:rPr lang="en-US" sz="2000" dirty="0"/>
              <a:t> is ongoing. </a:t>
            </a:r>
          </a:p>
          <a:p>
            <a:pPr marL="228600" indent="-228600">
              <a:lnSpc>
                <a:spcPct val="90000"/>
              </a:lnSpc>
              <a:spcBef>
                <a:spcPts val="1000"/>
              </a:spcBef>
              <a:buFont typeface="Arial" panose="020B0604020202020204" pitchFamily="34" charset="0"/>
              <a:buChar char="•"/>
            </a:pPr>
            <a:r>
              <a:rPr lang="en-US" sz="2000" dirty="0" smtClean="0"/>
              <a:t>DMC </a:t>
            </a:r>
            <a:r>
              <a:rPr lang="en-US" sz="2000" dirty="0"/>
              <a:t>review on a regular (period agreed with the </a:t>
            </a:r>
            <a:r>
              <a:rPr lang="en-US" sz="2000" dirty="0" smtClean="0"/>
              <a:t>sponsor/ investigating agency) </a:t>
            </a:r>
            <a:r>
              <a:rPr lang="en-US" sz="2000" dirty="0"/>
              <a:t>basis the accumulated date of one or more ongoing clinical </a:t>
            </a:r>
            <a:r>
              <a:rPr lang="en-US" sz="2000" dirty="0" smtClean="0"/>
              <a:t>trials.</a:t>
            </a:r>
          </a:p>
          <a:p>
            <a:pPr marL="228600" indent="-228600">
              <a:lnSpc>
                <a:spcPct val="90000"/>
              </a:lnSpc>
              <a:spcBef>
                <a:spcPts val="1000"/>
              </a:spcBef>
              <a:buFont typeface="Arial" panose="020B0604020202020204" pitchFamily="34" charset="0"/>
              <a:buChar char="•"/>
            </a:pPr>
            <a:r>
              <a:rPr lang="en-US" sz="2000" dirty="0" smtClean="0"/>
              <a:t>The members of the DMC serve in an individual capacity and provide their expertise and recommendations. </a:t>
            </a:r>
          </a:p>
        </p:txBody>
      </p:sp>
    </p:spTree>
    <p:extLst>
      <p:ext uri="{BB962C8B-B14F-4D97-AF65-F5344CB8AC3E}">
        <p14:creationId xmlns:p14="http://schemas.microsoft.com/office/powerpoint/2010/main" val="178800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1325563"/>
          </a:xfrm>
          <a:prstGeom prst="rect">
            <a:avLst/>
          </a:prstGeom>
        </p:spPr>
        <p:txBody>
          <a:bodyPr>
            <a:normAutofit/>
          </a:bodyPr>
          <a:lstStyle>
            <a:defPPr>
              <a:defRPr lang="en-US"/>
            </a:defPPr>
            <a:lvl1pPr>
              <a:lnSpc>
                <a:spcPct val="90000"/>
              </a:lnSpc>
              <a:spcBef>
                <a:spcPct val="0"/>
              </a:spcBef>
              <a:buNone/>
              <a:defRPr sz="4000">
                <a:latin typeface="+mj-lt"/>
                <a:ea typeface="+mj-ea"/>
                <a:cs typeface="+mj-cs"/>
              </a:defRPr>
            </a:lvl1pPr>
          </a:lstStyle>
          <a:p>
            <a:r>
              <a:rPr lang="en-US" dirty="0" smtClean="0"/>
              <a:t>Constitution of DMC</a:t>
            </a:r>
            <a:endParaRPr lang="en-US" dirty="0"/>
          </a:p>
        </p:txBody>
      </p:sp>
      <p:sp>
        <p:nvSpPr>
          <p:cNvPr id="3" name="Content Placeholder 2"/>
          <p:cNvSpPr txBox="1">
            <a:spLocks/>
          </p:cNvSpPr>
          <p:nvPr/>
        </p:nvSpPr>
        <p:spPr>
          <a:xfrm>
            <a:off x="838200" y="1416676"/>
            <a:ext cx="10515600" cy="49911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smtClean="0"/>
          </a:p>
          <a:p>
            <a:endParaRPr lang="en-US" sz="1800" dirty="0" smtClean="0"/>
          </a:p>
          <a:p>
            <a:endParaRPr lang="en-US" sz="1800" dirty="0" smtClean="0"/>
          </a:p>
          <a:p>
            <a:endParaRPr lang="en-US" sz="1800" dirty="0" smtClean="0"/>
          </a:p>
          <a:p>
            <a:pPr lvl="1"/>
            <a:endParaRPr lang="en-US" sz="1400" dirty="0" smtClean="0"/>
          </a:p>
          <a:p>
            <a:endParaRPr lang="en-US" sz="1800" dirty="0" smtClean="0"/>
          </a:p>
          <a:p>
            <a:endParaRPr lang="en-US" sz="1800" dirty="0"/>
          </a:p>
        </p:txBody>
      </p:sp>
      <p:sp>
        <p:nvSpPr>
          <p:cNvPr id="4" name="Rectangle 3"/>
          <p:cNvSpPr/>
          <p:nvPr/>
        </p:nvSpPr>
        <p:spPr>
          <a:xfrm>
            <a:off x="643944" y="1287887"/>
            <a:ext cx="8500056" cy="2287806"/>
          </a:xfrm>
          <a:prstGeom prst="rect">
            <a:avLst/>
          </a:prstGeom>
        </p:spPr>
        <p:txBody>
          <a:bodyPr vert="horz" lIns="91440" tIns="45720" rIns="91440" bIns="45720" rtlCol="0">
            <a:noAutofit/>
          </a:bodyPr>
          <a:lstStyle/>
          <a:p>
            <a:pPr marL="228600" indent="-228600">
              <a:lnSpc>
                <a:spcPct val="90000"/>
              </a:lnSpc>
              <a:spcBef>
                <a:spcPts val="1000"/>
              </a:spcBef>
              <a:buFont typeface="Arial" panose="020B0604020202020204" pitchFamily="34" charset="0"/>
              <a:buChar char="•"/>
            </a:pPr>
            <a:r>
              <a:rPr lang="en-US" dirty="0"/>
              <a:t>The membership of the </a:t>
            </a:r>
            <a:r>
              <a:rPr lang="en-US" dirty="0" smtClean="0"/>
              <a:t>DMC reflects individuals from various disciplines and </a:t>
            </a:r>
            <a:r>
              <a:rPr lang="en-US" dirty="0"/>
              <a:t>medical </a:t>
            </a:r>
            <a:r>
              <a:rPr lang="en-US" dirty="0" smtClean="0"/>
              <a:t>specialties </a:t>
            </a:r>
            <a:r>
              <a:rPr lang="en-US" dirty="0"/>
              <a:t>necessary to interpret the data from the clinical trial and </a:t>
            </a:r>
            <a:r>
              <a:rPr lang="en-US" dirty="0" smtClean="0"/>
              <a:t>evaluate </a:t>
            </a:r>
            <a:r>
              <a:rPr lang="en-US" dirty="0"/>
              <a:t>participant safety. </a:t>
            </a:r>
            <a:endParaRPr lang="en-US" dirty="0" smtClean="0"/>
          </a:p>
          <a:p>
            <a:pPr marL="228600" indent="-228600">
              <a:lnSpc>
                <a:spcPct val="90000"/>
              </a:lnSpc>
              <a:spcBef>
                <a:spcPts val="1000"/>
              </a:spcBef>
              <a:buFont typeface="Arial" panose="020B0604020202020204" pitchFamily="34" charset="0"/>
              <a:buChar char="•"/>
            </a:pPr>
            <a:r>
              <a:rPr lang="en-US" dirty="0" smtClean="0"/>
              <a:t>The </a:t>
            </a:r>
            <a:r>
              <a:rPr lang="en-US" dirty="0"/>
              <a:t>number of </a:t>
            </a:r>
            <a:r>
              <a:rPr lang="en-US" dirty="0" smtClean="0"/>
              <a:t>DMC </a:t>
            </a:r>
            <a:r>
              <a:rPr lang="en-US" dirty="0"/>
              <a:t>members depends on the phase of the trial, range of medical issues, complexity in design and analysis, and potential level of risk but generally consists of three to seven members including, at a minimum: </a:t>
            </a:r>
            <a:endParaRPr lang="en-US" dirty="0" smtClean="0"/>
          </a:p>
          <a:p>
            <a:pPr marL="685800" lvl="1" indent="-228600">
              <a:lnSpc>
                <a:spcPct val="90000"/>
              </a:lnSpc>
              <a:spcBef>
                <a:spcPts val="1000"/>
              </a:spcBef>
              <a:buFont typeface="Arial" panose="020B0604020202020204" pitchFamily="34" charset="0"/>
              <a:buChar char="•"/>
            </a:pPr>
            <a:r>
              <a:rPr lang="en-US" sz="1600" dirty="0" smtClean="0"/>
              <a:t>Expert(s) in the clinical aspects of the disease/patient population being studied; </a:t>
            </a:r>
          </a:p>
          <a:p>
            <a:pPr marL="685800" lvl="1" indent="-228600">
              <a:lnSpc>
                <a:spcPct val="90000"/>
              </a:lnSpc>
              <a:spcBef>
                <a:spcPts val="1000"/>
              </a:spcBef>
              <a:buFont typeface="Arial" panose="020B0604020202020204" pitchFamily="34" charset="0"/>
              <a:buChar char="•"/>
            </a:pPr>
            <a:r>
              <a:rPr lang="en-US" sz="1600" dirty="0" smtClean="0"/>
              <a:t>One </a:t>
            </a:r>
            <a:r>
              <a:rPr lang="en-US" sz="1600" dirty="0"/>
              <a:t>or more biostatisticians; and, </a:t>
            </a:r>
          </a:p>
          <a:p>
            <a:pPr marL="685800" lvl="1" indent="-228600">
              <a:lnSpc>
                <a:spcPct val="90000"/>
              </a:lnSpc>
              <a:spcBef>
                <a:spcPts val="1000"/>
              </a:spcBef>
              <a:buFont typeface="Arial" panose="020B0604020202020204" pitchFamily="34" charset="0"/>
              <a:buChar char="•"/>
            </a:pPr>
            <a:r>
              <a:rPr lang="en-US" sz="1600" dirty="0"/>
              <a:t>Investigators with expertise in current clinical trials conduct and methodology.</a:t>
            </a:r>
          </a:p>
          <a:p>
            <a:pPr marL="685800" lvl="1" indent="-228600">
              <a:lnSpc>
                <a:spcPct val="90000"/>
              </a:lnSpc>
              <a:spcBef>
                <a:spcPts val="1000"/>
              </a:spcBef>
              <a:buFont typeface="Arial" panose="020B0604020202020204" pitchFamily="34" charset="0"/>
              <a:buChar char="•"/>
            </a:pPr>
            <a:r>
              <a:rPr lang="en-US" sz="1600" dirty="0"/>
              <a:t>Ad hoc specialists may be invited to participate as non-voting members at any time if additional expertise is desired. </a:t>
            </a:r>
            <a:endParaRPr lang="en-US" sz="1600" dirty="0" smtClean="0"/>
          </a:p>
          <a:p>
            <a:pPr marL="685800" lvl="1" indent="-228600">
              <a:lnSpc>
                <a:spcPct val="90000"/>
              </a:lnSpc>
              <a:spcBef>
                <a:spcPts val="1000"/>
              </a:spcBef>
              <a:buFont typeface="Arial" panose="020B0604020202020204" pitchFamily="34" charset="0"/>
              <a:buChar char="•"/>
            </a:pPr>
            <a:r>
              <a:rPr lang="en-US" sz="1600" dirty="0" smtClean="0"/>
              <a:t>Some </a:t>
            </a:r>
            <a:r>
              <a:rPr lang="en-US" sz="1600" dirty="0"/>
              <a:t>trials, depending on the population and nature of the intervention, may well be served by inclusion of a bioethicist on the </a:t>
            </a:r>
            <a:r>
              <a:rPr lang="en-US" sz="1600" dirty="0" smtClean="0"/>
              <a:t>DMC, </a:t>
            </a:r>
            <a:r>
              <a:rPr lang="en-US" sz="1600" dirty="0"/>
              <a:t>Steering Committee, or Advisory Panel</a:t>
            </a:r>
            <a:r>
              <a:rPr lang="en-US" sz="1600" dirty="0" smtClean="0"/>
              <a:t>.</a:t>
            </a:r>
          </a:p>
          <a:p>
            <a:pPr marL="228600" indent="-228600">
              <a:lnSpc>
                <a:spcPct val="90000"/>
              </a:lnSpc>
              <a:spcBef>
                <a:spcPts val="1000"/>
              </a:spcBef>
              <a:buFont typeface="Arial" panose="020B0604020202020204" pitchFamily="34" charset="0"/>
              <a:buChar char="•"/>
            </a:pPr>
            <a:r>
              <a:rPr lang="en-US" dirty="0" smtClean="0"/>
              <a:t>Sponsor/ Investigating agency representatives or </a:t>
            </a:r>
            <a:r>
              <a:rPr lang="en-US" dirty="0"/>
              <a:t>any other individual with vested interests in the outcome of the study are not eligible to serve on the </a:t>
            </a:r>
            <a:r>
              <a:rPr lang="en-US" dirty="0" smtClean="0"/>
              <a:t>DMC </a:t>
            </a:r>
            <a:r>
              <a:rPr lang="en-US" dirty="0"/>
              <a:t>although they may attend open sessions of the </a:t>
            </a:r>
            <a:r>
              <a:rPr lang="en-US" dirty="0" smtClean="0"/>
              <a:t>DMC </a:t>
            </a:r>
            <a:r>
              <a:rPr lang="en-US" dirty="0"/>
              <a:t>meetings.</a:t>
            </a:r>
            <a:br>
              <a:rPr lang="en-US" dirty="0"/>
            </a:br>
            <a:endParaRPr lang="en-US" dirty="0"/>
          </a:p>
        </p:txBody>
      </p:sp>
    </p:spTree>
    <p:extLst>
      <p:ext uri="{BB962C8B-B14F-4D97-AF65-F5344CB8AC3E}">
        <p14:creationId xmlns:p14="http://schemas.microsoft.com/office/powerpoint/2010/main" val="4033930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1325563"/>
          </a:xfrm>
          <a:prstGeom prst="rect">
            <a:avLst/>
          </a:prstGeom>
        </p:spPr>
        <p:txBody>
          <a:bodyPr>
            <a:normAutofit/>
          </a:bodyPr>
          <a:lstStyle>
            <a:defPPr>
              <a:defRPr lang="en-US"/>
            </a:defPPr>
            <a:lvl1pPr>
              <a:lnSpc>
                <a:spcPct val="90000"/>
              </a:lnSpc>
              <a:spcBef>
                <a:spcPct val="0"/>
              </a:spcBef>
              <a:buNone/>
              <a:defRPr sz="4000">
                <a:latin typeface="+mj-lt"/>
                <a:ea typeface="+mj-ea"/>
                <a:cs typeface="+mj-cs"/>
              </a:defRPr>
            </a:lvl1pPr>
          </a:lstStyle>
          <a:p>
            <a:r>
              <a:rPr lang="en-US" dirty="0" smtClean="0"/>
              <a:t>Need for DMC</a:t>
            </a:r>
            <a:endParaRPr lang="en-US" dirty="0"/>
          </a:p>
        </p:txBody>
      </p:sp>
      <p:sp>
        <p:nvSpPr>
          <p:cNvPr id="3" name="Content Placeholder 2"/>
          <p:cNvSpPr txBox="1">
            <a:spLocks/>
          </p:cNvSpPr>
          <p:nvPr/>
        </p:nvSpPr>
        <p:spPr>
          <a:xfrm>
            <a:off x="838200" y="1416676"/>
            <a:ext cx="10515600" cy="4991144"/>
          </a:xfrm>
          <a:prstGeom prst="rect">
            <a:avLst/>
          </a:prstGeom>
        </p:spPr>
        <p:txBody>
          <a:bodyPr vert="horz" lIns="91440" tIns="45720" rIns="91440" bIns="45720" rtlCol="0">
            <a:noAutofit/>
          </a:bodyPr>
          <a:lstStyle>
            <a:defPPr>
              <a:defRPr lang="en-US"/>
            </a:defPPr>
            <a:lvl1pPr marL="228600" indent="-228600">
              <a:lnSpc>
                <a:spcPct val="90000"/>
              </a:lnSpc>
              <a:spcBef>
                <a:spcPts val="1000"/>
              </a:spcBef>
              <a:buFont typeface="Arial" panose="020B0604020202020204" pitchFamily="34" charset="0"/>
              <a:buChar char="•"/>
            </a:lvl1pPr>
            <a:lvl2pPr marL="685800" lvl="1" indent="-228600">
              <a:lnSpc>
                <a:spcPct val="90000"/>
              </a:lnSpc>
              <a:spcBef>
                <a:spcPts val="1000"/>
              </a:spcBef>
              <a:buFont typeface="Arial" panose="020B0604020202020204" pitchFamily="34" charset="0"/>
              <a:buChar char="•"/>
            </a:lvl2pPr>
          </a:lstStyle>
          <a:p>
            <a:r>
              <a:rPr lang="en-US" dirty="0"/>
              <a:t>Safety </a:t>
            </a:r>
            <a:r>
              <a:rPr lang="en-US" dirty="0" smtClean="0"/>
              <a:t>concerns</a:t>
            </a:r>
            <a:endParaRPr lang="en-US" dirty="0"/>
          </a:p>
          <a:p>
            <a:pPr lvl="1"/>
            <a:r>
              <a:rPr lang="en-US" sz="1600" dirty="0"/>
              <a:t>In long run clinical trials which are double blinded it is imperative to periodically assess the safety of the participants. The DMC ascertains that the safety of the participants is not compromised by ensuring the Adverse events observed in the experimental and control arm are similar. This evaluation has to be done considering the risk/benefit ratio. The DMC plays a vital role in making recommendation on continuation or termination of trials based on clinical safety results.</a:t>
            </a:r>
          </a:p>
          <a:p>
            <a:r>
              <a:rPr lang="en-US" dirty="0"/>
              <a:t>Overwhelming </a:t>
            </a:r>
            <a:r>
              <a:rPr lang="en-US" dirty="0" smtClean="0"/>
              <a:t>benefit</a:t>
            </a:r>
          </a:p>
          <a:p>
            <a:pPr lvl="1"/>
            <a:r>
              <a:rPr lang="en-US" sz="1600" dirty="0" smtClean="0"/>
              <a:t>In case of a clinical trial with very superior benefits of the experimental arm (very unlikely event) the DMC may make a recommendation of terminating the trial for superiority. This would allow the sponsor to get faster regulatory approval so that the drug can reach the market soon and benefit the larger population.</a:t>
            </a:r>
            <a:endParaRPr lang="en-US" sz="1600" dirty="0"/>
          </a:p>
          <a:p>
            <a:r>
              <a:rPr lang="en-US" dirty="0"/>
              <a:t>Futility analysis</a:t>
            </a:r>
          </a:p>
          <a:p>
            <a:pPr lvl="1"/>
            <a:r>
              <a:rPr lang="en-US" sz="1600" dirty="0" smtClean="0"/>
              <a:t>This is one of the common reasons of stopping a clinical trial. </a:t>
            </a:r>
          </a:p>
          <a:p>
            <a:pPr lvl="1"/>
            <a:r>
              <a:rPr lang="en-US" sz="1600" dirty="0" smtClean="0"/>
              <a:t>During the course of the trial if it is assessed that there is no significant difference in the results of both the control and the experimental arm. </a:t>
            </a:r>
            <a:r>
              <a:rPr lang="en-US" sz="1600" dirty="0"/>
              <a:t> </a:t>
            </a:r>
            <a:endParaRPr lang="en-US" sz="1600" dirty="0" smtClean="0"/>
          </a:p>
          <a:p>
            <a:pPr lvl="1"/>
            <a:r>
              <a:rPr lang="en-US" sz="1600" dirty="0" smtClean="0"/>
              <a:t>It's </a:t>
            </a:r>
            <a:r>
              <a:rPr lang="en-US" sz="1600" dirty="0"/>
              <a:t>likely in no one's interest to have this trial continue. It is extremely unlikely that the trial, should it continue to its normal end, would have the statistical evidence needed to convince a regulatory agency to approve the treatment. The company sponsoring the study could save money for other projects by abandoning this trial. Also, current and potential trial participants could be freed to take other treatments, rather than this experimental treatment which is unlikely to benefit them</a:t>
            </a:r>
            <a:r>
              <a:rPr lang="en-US" sz="1600" dirty="0" smtClean="0"/>
              <a:t>.</a:t>
            </a:r>
            <a:endParaRPr lang="en-US" sz="1600" dirty="0"/>
          </a:p>
        </p:txBody>
      </p:sp>
    </p:spTree>
    <p:extLst>
      <p:ext uri="{BB962C8B-B14F-4D97-AF65-F5344CB8AC3E}">
        <p14:creationId xmlns:p14="http://schemas.microsoft.com/office/powerpoint/2010/main" val="2142056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38200" y="1416676"/>
            <a:ext cx="10515600" cy="49911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smtClean="0"/>
          </a:p>
          <a:p>
            <a:endParaRPr lang="en-US" sz="1800" dirty="0" smtClean="0"/>
          </a:p>
          <a:p>
            <a:endParaRPr lang="en-US" sz="1800" dirty="0" smtClean="0"/>
          </a:p>
          <a:p>
            <a:endParaRPr lang="en-US" sz="1800" dirty="0" smtClean="0"/>
          </a:p>
          <a:p>
            <a:pPr lvl="1"/>
            <a:endParaRPr lang="en-US" sz="1400" dirty="0" smtClean="0"/>
          </a:p>
          <a:p>
            <a:endParaRPr lang="en-US" sz="1800" dirty="0" smtClean="0"/>
          </a:p>
          <a:p>
            <a:endParaRPr lang="en-US" sz="1800" dirty="0"/>
          </a:p>
        </p:txBody>
      </p:sp>
      <p:sp>
        <p:nvSpPr>
          <p:cNvPr id="4" name="Rectangle 3"/>
          <p:cNvSpPr/>
          <p:nvPr/>
        </p:nvSpPr>
        <p:spPr>
          <a:xfrm>
            <a:off x="643944" y="1287887"/>
            <a:ext cx="8500056" cy="2287806"/>
          </a:xfrm>
          <a:prstGeom prst="rect">
            <a:avLst/>
          </a:prstGeom>
        </p:spPr>
        <p:txBody>
          <a:bodyPr vert="horz" lIns="91440" tIns="45720" rIns="91440" bIns="45720" rtlCol="0">
            <a:noAutofit/>
          </a:bodyPr>
          <a:lstStyle/>
          <a:p>
            <a:pPr marL="228600" indent="-228600">
              <a:lnSpc>
                <a:spcPct val="90000"/>
              </a:lnSpc>
              <a:spcBef>
                <a:spcPts val="1000"/>
              </a:spcBef>
              <a:buFont typeface="Arial" panose="020B0604020202020204" pitchFamily="34" charset="0"/>
              <a:buChar char="•"/>
            </a:pPr>
            <a:r>
              <a:rPr lang="en-US" dirty="0" smtClean="0"/>
              <a:t>The primary responsibilities of the DMC are</a:t>
            </a:r>
          </a:p>
          <a:p>
            <a:pPr marL="685800" lvl="1" indent="-228600">
              <a:lnSpc>
                <a:spcPct val="90000"/>
              </a:lnSpc>
              <a:spcBef>
                <a:spcPts val="1000"/>
              </a:spcBef>
              <a:buFont typeface="Arial" panose="020B0604020202020204" pitchFamily="34" charset="0"/>
              <a:buChar char="•"/>
            </a:pPr>
            <a:r>
              <a:rPr lang="en-US" dirty="0" smtClean="0"/>
              <a:t>Review each </a:t>
            </a:r>
            <a:r>
              <a:rPr lang="en-US" dirty="0"/>
              <a:t>protocol for any major concern prior to implementation. </a:t>
            </a:r>
            <a:endParaRPr lang="en-US" dirty="0" smtClean="0"/>
          </a:p>
          <a:p>
            <a:pPr marL="685800" lvl="1" indent="-228600">
              <a:lnSpc>
                <a:spcPct val="90000"/>
              </a:lnSpc>
              <a:spcBef>
                <a:spcPts val="1000"/>
              </a:spcBef>
              <a:buFont typeface="Arial" panose="020B0604020202020204" pitchFamily="34" charset="0"/>
              <a:buChar char="•"/>
            </a:pPr>
            <a:r>
              <a:rPr lang="en-US" sz="1600" dirty="0"/>
              <a:t>P</a:t>
            </a:r>
            <a:r>
              <a:rPr lang="en-US" sz="1600" dirty="0" smtClean="0"/>
              <a:t>eriodically review and evaluate the accumulated study data for participant safety, study conduct and progress, scientific validity and integrity of the trial</a:t>
            </a:r>
          </a:p>
          <a:p>
            <a:pPr marL="685800" lvl="1" indent="-228600">
              <a:lnSpc>
                <a:spcPct val="90000"/>
              </a:lnSpc>
              <a:spcBef>
                <a:spcPts val="1000"/>
              </a:spcBef>
              <a:buFont typeface="Arial" panose="020B0604020202020204" pitchFamily="34" charset="0"/>
              <a:buChar char="•"/>
            </a:pPr>
            <a:r>
              <a:rPr lang="en-US" sz="1600" dirty="0" smtClean="0"/>
              <a:t>Make recommendations to the sponsor or the investigating agency concerning the continuation, modification, or termination of the trial. </a:t>
            </a:r>
          </a:p>
          <a:p>
            <a:pPr marL="685800" lvl="1" indent="-228600">
              <a:lnSpc>
                <a:spcPct val="90000"/>
              </a:lnSpc>
              <a:spcBef>
                <a:spcPts val="1000"/>
              </a:spcBef>
              <a:buFont typeface="Arial" panose="020B0604020202020204" pitchFamily="34" charset="0"/>
              <a:buChar char="•"/>
            </a:pPr>
            <a:r>
              <a:rPr lang="en-US" sz="1600" dirty="0" smtClean="0"/>
              <a:t>The DMC considers study-specific data as well as relevant background knowledge about the disease, test agent, or patient population under study.</a:t>
            </a:r>
          </a:p>
          <a:p>
            <a:pPr marL="685800" lvl="1" indent="-228600">
              <a:lnSpc>
                <a:spcPct val="90000"/>
              </a:lnSpc>
              <a:spcBef>
                <a:spcPts val="1000"/>
              </a:spcBef>
              <a:buFont typeface="Arial" panose="020B0604020202020204" pitchFamily="34" charset="0"/>
              <a:buChar char="•"/>
            </a:pPr>
            <a:r>
              <a:rPr lang="en-US" dirty="0"/>
              <a:t>The </a:t>
            </a:r>
            <a:r>
              <a:rPr lang="en-US" dirty="0" smtClean="0"/>
              <a:t>DMC </a:t>
            </a:r>
            <a:r>
              <a:rPr lang="en-US" dirty="0"/>
              <a:t>is responsible for defining its deliberative </a:t>
            </a:r>
            <a:r>
              <a:rPr lang="en-US" dirty="0" smtClean="0"/>
              <a:t>processes prior to initiating any data review, which include:</a:t>
            </a:r>
          </a:p>
          <a:p>
            <a:pPr marL="1143000" lvl="2" indent="-228600">
              <a:lnSpc>
                <a:spcPct val="90000"/>
              </a:lnSpc>
              <a:spcBef>
                <a:spcPts val="1000"/>
              </a:spcBef>
              <a:buFont typeface="Arial" panose="020B0604020202020204" pitchFamily="34" charset="0"/>
              <a:buChar char="•"/>
            </a:pPr>
            <a:r>
              <a:rPr lang="en-US" sz="1600" dirty="0" smtClean="0"/>
              <a:t>Event </a:t>
            </a:r>
            <a:r>
              <a:rPr lang="en-US" sz="1600" dirty="0"/>
              <a:t>triggers that would call for an unscheduled </a:t>
            </a:r>
            <a:r>
              <a:rPr lang="en-US" sz="1600" dirty="0" smtClean="0"/>
              <a:t>review</a:t>
            </a:r>
          </a:p>
          <a:p>
            <a:pPr marL="1143000" lvl="2" indent="-228600">
              <a:lnSpc>
                <a:spcPct val="90000"/>
              </a:lnSpc>
              <a:spcBef>
                <a:spcPts val="1000"/>
              </a:spcBef>
              <a:buFont typeface="Arial" panose="020B0604020202020204" pitchFamily="34" charset="0"/>
              <a:buChar char="•"/>
            </a:pPr>
            <a:r>
              <a:rPr lang="en-US" sz="1600" dirty="0" smtClean="0"/>
              <a:t>Trial stopping </a:t>
            </a:r>
            <a:r>
              <a:rPr lang="en-US" sz="1600" dirty="0"/>
              <a:t>guidelines, </a:t>
            </a:r>
            <a:endParaRPr lang="en-US" sz="1600" dirty="0" smtClean="0"/>
          </a:p>
          <a:p>
            <a:pPr marL="1143000" lvl="2" indent="-228600">
              <a:lnSpc>
                <a:spcPct val="90000"/>
              </a:lnSpc>
              <a:spcBef>
                <a:spcPts val="1000"/>
              </a:spcBef>
              <a:buFont typeface="Arial" panose="020B0604020202020204" pitchFamily="34" charset="0"/>
              <a:buChar char="•"/>
            </a:pPr>
            <a:r>
              <a:rPr lang="en-US" sz="1600" dirty="0" smtClean="0"/>
              <a:t>Unmasking </a:t>
            </a:r>
            <a:r>
              <a:rPr lang="en-US" sz="1600" dirty="0"/>
              <a:t>(</a:t>
            </a:r>
            <a:r>
              <a:rPr lang="en-US" sz="1600" dirty="0" err="1"/>
              <a:t>unblinding</a:t>
            </a:r>
            <a:r>
              <a:rPr lang="en-US" sz="1600" dirty="0"/>
              <a:t>) </a:t>
            </a:r>
            <a:endParaRPr lang="en-US" sz="1600" dirty="0" smtClean="0"/>
          </a:p>
          <a:p>
            <a:pPr marL="1143000" lvl="2" indent="-228600">
              <a:lnSpc>
                <a:spcPct val="90000"/>
              </a:lnSpc>
              <a:spcBef>
                <a:spcPts val="1000"/>
              </a:spcBef>
              <a:buFont typeface="Arial" panose="020B0604020202020204" pitchFamily="34" charset="0"/>
              <a:buChar char="•"/>
            </a:pPr>
            <a:r>
              <a:rPr lang="en-US" sz="1600" dirty="0" smtClean="0"/>
              <a:t>Voting procedures</a:t>
            </a:r>
          </a:p>
          <a:p>
            <a:pPr marL="685800" lvl="1" indent="-228600">
              <a:lnSpc>
                <a:spcPct val="90000"/>
              </a:lnSpc>
              <a:spcBef>
                <a:spcPts val="1000"/>
              </a:spcBef>
              <a:buFont typeface="Arial" panose="020B0604020202020204" pitchFamily="34" charset="0"/>
              <a:buChar char="•"/>
            </a:pPr>
            <a:r>
              <a:rPr lang="en-US" dirty="0" smtClean="0"/>
              <a:t> </a:t>
            </a:r>
            <a:r>
              <a:rPr lang="en-US" dirty="0"/>
              <a:t>The </a:t>
            </a:r>
            <a:r>
              <a:rPr lang="en-US" dirty="0" smtClean="0"/>
              <a:t>DMC </a:t>
            </a:r>
            <a:r>
              <a:rPr lang="en-US" dirty="0"/>
              <a:t>is also responsible for maintaining the confidentiality of its internal discussions and activities as well as the contents of reports provided to it.</a:t>
            </a:r>
          </a:p>
        </p:txBody>
      </p:sp>
      <p:sp>
        <p:nvSpPr>
          <p:cNvPr id="5" name="Title 1"/>
          <p:cNvSpPr txBox="1">
            <a:spLocks/>
          </p:cNvSpPr>
          <p:nvPr/>
        </p:nvSpPr>
        <p:spPr>
          <a:xfrm>
            <a:off x="990600" y="517525"/>
            <a:ext cx="10515600" cy="1325563"/>
          </a:xfrm>
          <a:prstGeom prst="rect">
            <a:avLst/>
          </a:prstGeom>
        </p:spPr>
        <p:txBody>
          <a:bodyPr>
            <a:normAutofit/>
          </a:bodyPr>
          <a:lstStyle>
            <a:defPPr>
              <a:defRPr lang="en-US"/>
            </a:defPPr>
            <a:lvl1pPr>
              <a:lnSpc>
                <a:spcPct val="90000"/>
              </a:lnSpc>
              <a:spcBef>
                <a:spcPct val="0"/>
              </a:spcBef>
              <a:buNone/>
              <a:defRPr sz="4000">
                <a:latin typeface="+mj-lt"/>
                <a:ea typeface="+mj-ea"/>
                <a:cs typeface="+mj-cs"/>
              </a:defRPr>
            </a:lvl1pPr>
          </a:lstStyle>
          <a:p>
            <a:r>
              <a:rPr lang="en-US" dirty="0" smtClean="0"/>
              <a:t>DMC – Roles and Responsibilities</a:t>
            </a:r>
            <a:endParaRPr lang="en-US" dirty="0"/>
          </a:p>
        </p:txBody>
      </p:sp>
    </p:spTree>
    <p:extLst>
      <p:ext uri="{BB962C8B-B14F-4D97-AF65-F5344CB8AC3E}">
        <p14:creationId xmlns:p14="http://schemas.microsoft.com/office/powerpoint/2010/main" val="29198841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38200" y="1416676"/>
            <a:ext cx="10515600" cy="49911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smtClean="0"/>
          </a:p>
          <a:p>
            <a:endParaRPr lang="en-US" sz="1800" dirty="0" smtClean="0"/>
          </a:p>
          <a:p>
            <a:endParaRPr lang="en-US" sz="1800" dirty="0" smtClean="0"/>
          </a:p>
          <a:p>
            <a:endParaRPr lang="en-US" sz="1800" dirty="0" smtClean="0"/>
          </a:p>
          <a:p>
            <a:pPr lvl="1"/>
            <a:endParaRPr lang="en-US" sz="1400" dirty="0" smtClean="0"/>
          </a:p>
          <a:p>
            <a:endParaRPr lang="en-US" sz="1800" dirty="0" smtClean="0"/>
          </a:p>
          <a:p>
            <a:endParaRPr lang="en-US" sz="1800" dirty="0"/>
          </a:p>
        </p:txBody>
      </p:sp>
      <p:sp>
        <p:nvSpPr>
          <p:cNvPr id="4" name="Rectangle 3"/>
          <p:cNvSpPr/>
          <p:nvPr/>
        </p:nvSpPr>
        <p:spPr>
          <a:xfrm>
            <a:off x="643944" y="1287887"/>
            <a:ext cx="8500056" cy="2287806"/>
          </a:xfrm>
          <a:prstGeom prst="rect">
            <a:avLst/>
          </a:prstGeom>
        </p:spPr>
        <p:txBody>
          <a:bodyPr vert="horz" lIns="91440" tIns="45720" rIns="91440" bIns="45720" rtlCol="0">
            <a:noAutofit/>
          </a:bodyPr>
          <a:lstStyle/>
          <a:p>
            <a:pPr>
              <a:lnSpc>
                <a:spcPct val="90000"/>
              </a:lnSpc>
              <a:spcBef>
                <a:spcPts val="1000"/>
              </a:spcBef>
            </a:pPr>
            <a:r>
              <a:rPr lang="en-US" dirty="0"/>
              <a:t>The recommended meeting format consists of three sessions: Open Session, Closed Session, and Closed Executive Session.</a:t>
            </a:r>
          </a:p>
          <a:p>
            <a:pPr marL="228600" indent="-228600">
              <a:lnSpc>
                <a:spcPct val="90000"/>
              </a:lnSpc>
              <a:spcBef>
                <a:spcPts val="1000"/>
              </a:spcBef>
              <a:buFont typeface="Arial" panose="020B0604020202020204" pitchFamily="34" charset="0"/>
              <a:buChar char="•"/>
            </a:pPr>
            <a:r>
              <a:rPr lang="en-US" sz="1600" dirty="0"/>
              <a:t>Open Session:  </a:t>
            </a:r>
          </a:p>
          <a:p>
            <a:pPr marL="685800" lvl="1" indent="-228600">
              <a:lnSpc>
                <a:spcPct val="90000"/>
              </a:lnSpc>
              <a:spcBef>
                <a:spcPts val="1000"/>
              </a:spcBef>
              <a:buFont typeface="Arial" panose="020B0604020202020204" pitchFamily="34" charset="0"/>
              <a:buChar char="•"/>
            </a:pPr>
            <a:r>
              <a:rPr lang="en-US" sz="1400" dirty="0"/>
              <a:t>Issues relating to the general conduct and progress of the study are discussed </a:t>
            </a:r>
            <a:endParaRPr lang="en-US" sz="1400" dirty="0" smtClean="0"/>
          </a:p>
          <a:p>
            <a:pPr marL="685800" lvl="1" indent="-228600">
              <a:lnSpc>
                <a:spcPct val="90000"/>
              </a:lnSpc>
              <a:spcBef>
                <a:spcPts val="1000"/>
              </a:spcBef>
              <a:buFont typeface="Arial" panose="020B0604020202020204" pitchFamily="34" charset="0"/>
              <a:buChar char="•"/>
            </a:pPr>
            <a:r>
              <a:rPr lang="en-US" sz="1400" dirty="0" smtClean="0"/>
              <a:t>Data is presented </a:t>
            </a:r>
            <a:r>
              <a:rPr lang="en-US" sz="1400" dirty="0"/>
              <a:t>without grouping by treatment assignment </a:t>
            </a:r>
            <a:r>
              <a:rPr lang="en-US" sz="1400" dirty="0" smtClean="0"/>
              <a:t>preserving </a:t>
            </a:r>
            <a:r>
              <a:rPr lang="en-US" sz="1400" dirty="0"/>
              <a:t>the masking of all subjects. </a:t>
            </a:r>
            <a:endParaRPr lang="en-US" sz="1400" dirty="0" smtClean="0"/>
          </a:p>
          <a:p>
            <a:pPr marL="685800" lvl="1" indent="-228600">
              <a:lnSpc>
                <a:spcPct val="90000"/>
              </a:lnSpc>
              <a:spcBef>
                <a:spcPts val="1000"/>
              </a:spcBef>
              <a:buFont typeface="Arial" panose="020B0604020202020204" pitchFamily="34" charset="0"/>
              <a:buChar char="•"/>
            </a:pPr>
            <a:r>
              <a:rPr lang="en-US" sz="1400" dirty="0" smtClean="0"/>
              <a:t>The </a:t>
            </a:r>
            <a:r>
              <a:rPr lang="en-US" sz="1400" dirty="0"/>
              <a:t>lead investigator and the study biostatistician </a:t>
            </a:r>
            <a:r>
              <a:rPr lang="en-US" sz="1400" dirty="0" smtClean="0"/>
              <a:t>attend in </a:t>
            </a:r>
            <a:r>
              <a:rPr lang="en-US" sz="1400" dirty="0"/>
              <a:t>order to present results and respond to questions. </a:t>
            </a:r>
            <a:endParaRPr lang="en-US" sz="1400" dirty="0" smtClean="0"/>
          </a:p>
          <a:p>
            <a:pPr marL="685800" lvl="1" indent="-228600">
              <a:lnSpc>
                <a:spcPct val="90000"/>
              </a:lnSpc>
              <a:spcBef>
                <a:spcPts val="1000"/>
              </a:spcBef>
              <a:buFont typeface="Arial" panose="020B0604020202020204" pitchFamily="34" charset="0"/>
              <a:buChar char="•"/>
            </a:pPr>
            <a:r>
              <a:rPr lang="en-US" sz="1400" dirty="0" smtClean="0"/>
              <a:t>This </a:t>
            </a:r>
            <a:r>
              <a:rPr lang="en-US" sz="1400" dirty="0"/>
              <a:t>session is open to study investigators, coordinating center staff, representatives for industrial collaborators, representatives from the Food and Drug Administration (FDA), and </a:t>
            </a:r>
            <a:r>
              <a:rPr lang="en-US" sz="1400" dirty="0" smtClean="0"/>
              <a:t>regulatory </a:t>
            </a:r>
            <a:r>
              <a:rPr lang="en-US" sz="1400" dirty="0"/>
              <a:t>staff.</a:t>
            </a:r>
          </a:p>
          <a:p>
            <a:pPr marL="228600" indent="-228600">
              <a:lnSpc>
                <a:spcPct val="90000"/>
              </a:lnSpc>
              <a:spcBef>
                <a:spcPts val="1000"/>
              </a:spcBef>
              <a:buFont typeface="Arial" panose="020B0604020202020204" pitchFamily="34" charset="0"/>
              <a:buChar char="•"/>
            </a:pPr>
            <a:r>
              <a:rPr lang="en-US" sz="1600" dirty="0" smtClean="0"/>
              <a:t>Closed </a:t>
            </a:r>
            <a:r>
              <a:rPr lang="en-US" sz="1600" dirty="0"/>
              <a:t>Session:  </a:t>
            </a:r>
            <a:endParaRPr lang="en-US" sz="1600" dirty="0" smtClean="0"/>
          </a:p>
          <a:p>
            <a:pPr marL="685800" lvl="1" indent="-228600">
              <a:lnSpc>
                <a:spcPct val="90000"/>
              </a:lnSpc>
              <a:spcBef>
                <a:spcPts val="1000"/>
              </a:spcBef>
              <a:buFont typeface="Arial" panose="020B0604020202020204" pitchFamily="34" charset="0"/>
              <a:buChar char="•"/>
            </a:pPr>
            <a:r>
              <a:rPr lang="en-US" sz="1400" dirty="0" smtClean="0"/>
              <a:t>Grouped </a:t>
            </a:r>
            <a:r>
              <a:rPr lang="en-US" sz="1400" dirty="0"/>
              <a:t>safety </a:t>
            </a:r>
            <a:r>
              <a:rPr lang="en-US" sz="1400" dirty="0" smtClean="0"/>
              <a:t>data by coded treatment arm </a:t>
            </a:r>
            <a:r>
              <a:rPr lang="en-US" sz="1400" dirty="0"/>
              <a:t>and, if appropriate, efficacy data are presented by the study </a:t>
            </a:r>
            <a:r>
              <a:rPr lang="en-US" sz="1400" dirty="0" smtClean="0"/>
              <a:t>(independent) statistician(s</a:t>
            </a:r>
            <a:r>
              <a:rPr lang="en-US" sz="1400" dirty="0"/>
              <a:t>) at this session. </a:t>
            </a:r>
            <a:r>
              <a:rPr lang="en-US" sz="1400" dirty="0" smtClean="0"/>
              <a:t>This </a:t>
            </a:r>
            <a:r>
              <a:rPr lang="en-US" sz="1400" dirty="0"/>
              <a:t>session is normally attended only by voting members, </a:t>
            </a:r>
            <a:r>
              <a:rPr lang="en-US" sz="1400" dirty="0" smtClean="0"/>
              <a:t>study (independent) statistician. The </a:t>
            </a:r>
            <a:r>
              <a:rPr lang="en-US" sz="1400" dirty="0"/>
              <a:t>DMC may invite the participation of other individuals for all or part of the session.</a:t>
            </a:r>
          </a:p>
          <a:p>
            <a:pPr marL="228600" indent="-228600">
              <a:lnSpc>
                <a:spcPct val="90000"/>
              </a:lnSpc>
              <a:spcBef>
                <a:spcPts val="1000"/>
              </a:spcBef>
              <a:buFont typeface="Arial" panose="020B0604020202020204" pitchFamily="34" charset="0"/>
              <a:buChar char="•"/>
            </a:pPr>
            <a:r>
              <a:rPr lang="en-US" sz="1600" dirty="0" smtClean="0"/>
              <a:t>Closed </a:t>
            </a:r>
            <a:r>
              <a:rPr lang="en-US" sz="1600" dirty="0"/>
              <a:t>Executive Session:  </a:t>
            </a:r>
            <a:endParaRPr lang="en-US" sz="1600" dirty="0" smtClean="0"/>
          </a:p>
          <a:p>
            <a:pPr marL="685800" lvl="1" indent="-228600">
              <a:lnSpc>
                <a:spcPct val="90000"/>
              </a:lnSpc>
              <a:spcBef>
                <a:spcPts val="1000"/>
              </a:spcBef>
              <a:buFont typeface="Arial" panose="020B0604020202020204" pitchFamily="34" charset="0"/>
              <a:buChar char="•"/>
            </a:pPr>
            <a:r>
              <a:rPr lang="en-US" sz="1400" dirty="0" smtClean="0"/>
              <a:t>This </a:t>
            </a:r>
            <a:r>
              <a:rPr lang="en-US" sz="1400" dirty="0"/>
              <a:t>final session involves only DMC voting members to ensure complete objectivity as they discuss outcome results, make decisions, and formulate recommendations regarding the study. If treatment codes have been made accessible to the DMC, then the DMC may unmask the data based on procedures identified in advance.</a:t>
            </a:r>
            <a:br>
              <a:rPr lang="en-US" sz="1400" dirty="0"/>
            </a:br>
            <a:r>
              <a:rPr lang="en-US" dirty="0"/>
              <a:t> </a:t>
            </a:r>
          </a:p>
        </p:txBody>
      </p:sp>
      <p:sp>
        <p:nvSpPr>
          <p:cNvPr id="5" name="Title 1"/>
          <p:cNvSpPr txBox="1">
            <a:spLocks/>
          </p:cNvSpPr>
          <p:nvPr/>
        </p:nvSpPr>
        <p:spPr>
          <a:xfrm>
            <a:off x="990600" y="517525"/>
            <a:ext cx="10515600" cy="1325563"/>
          </a:xfrm>
          <a:prstGeom prst="rect">
            <a:avLst/>
          </a:prstGeom>
        </p:spPr>
        <p:txBody>
          <a:bodyPr>
            <a:normAutofit/>
          </a:bodyPr>
          <a:lstStyle>
            <a:defPPr>
              <a:defRPr lang="en-US"/>
            </a:defPPr>
            <a:lvl1pPr>
              <a:lnSpc>
                <a:spcPct val="90000"/>
              </a:lnSpc>
              <a:spcBef>
                <a:spcPct val="0"/>
              </a:spcBef>
              <a:buNone/>
              <a:defRPr sz="4000">
                <a:latin typeface="+mj-lt"/>
                <a:ea typeface="+mj-ea"/>
                <a:cs typeface="+mj-cs"/>
              </a:defRPr>
            </a:lvl1pPr>
          </a:lstStyle>
          <a:p>
            <a:r>
              <a:rPr lang="en-US" dirty="0" smtClean="0"/>
              <a:t>DMC – Meeting format</a:t>
            </a:r>
            <a:endParaRPr lang="en-US" dirty="0"/>
          </a:p>
        </p:txBody>
      </p:sp>
    </p:spTree>
    <p:extLst>
      <p:ext uri="{BB962C8B-B14F-4D97-AF65-F5344CB8AC3E}">
        <p14:creationId xmlns:p14="http://schemas.microsoft.com/office/powerpoint/2010/main" val="3050846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38200" y="1416676"/>
            <a:ext cx="10515600" cy="49911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smtClean="0"/>
          </a:p>
          <a:p>
            <a:endParaRPr lang="en-US" sz="1800" dirty="0" smtClean="0"/>
          </a:p>
          <a:p>
            <a:endParaRPr lang="en-US" sz="1800" dirty="0" smtClean="0"/>
          </a:p>
          <a:p>
            <a:endParaRPr lang="en-US" sz="1800" dirty="0" smtClean="0"/>
          </a:p>
          <a:p>
            <a:pPr lvl="1"/>
            <a:endParaRPr lang="en-US" sz="1400" dirty="0" smtClean="0"/>
          </a:p>
          <a:p>
            <a:endParaRPr lang="en-US" sz="1800" dirty="0" smtClean="0"/>
          </a:p>
          <a:p>
            <a:endParaRPr lang="en-US" sz="1800" dirty="0"/>
          </a:p>
        </p:txBody>
      </p:sp>
      <p:sp>
        <p:nvSpPr>
          <p:cNvPr id="4" name="Rectangle 3"/>
          <p:cNvSpPr/>
          <p:nvPr/>
        </p:nvSpPr>
        <p:spPr>
          <a:xfrm>
            <a:off x="643944" y="1424367"/>
            <a:ext cx="8500056" cy="2287806"/>
          </a:xfrm>
          <a:prstGeom prst="rect">
            <a:avLst/>
          </a:prstGeom>
        </p:spPr>
        <p:txBody>
          <a:bodyPr vert="horz" lIns="91440" tIns="45720" rIns="91440" bIns="45720" rtlCol="0">
            <a:noAutofit/>
          </a:bodyPr>
          <a:lstStyle/>
          <a:p>
            <a:pPr>
              <a:lnSpc>
                <a:spcPct val="90000"/>
              </a:lnSpc>
              <a:spcBef>
                <a:spcPts val="1000"/>
              </a:spcBef>
            </a:pPr>
            <a:r>
              <a:rPr lang="en-US" dirty="0" smtClean="0"/>
              <a:t>In order to prevent un-blinding and maintain integrity of the clinical trial conduct statistician and programmers independent from the actual clinical trial are appointed</a:t>
            </a:r>
          </a:p>
          <a:p>
            <a:pPr marL="285750" indent="-285750">
              <a:lnSpc>
                <a:spcPct val="90000"/>
              </a:lnSpc>
              <a:spcBef>
                <a:spcPts val="1000"/>
              </a:spcBef>
              <a:buFont typeface="Arial" panose="020B0604020202020204" pitchFamily="34" charset="0"/>
              <a:buChar char="•"/>
            </a:pPr>
            <a:r>
              <a:rPr lang="en-US" dirty="0" smtClean="0"/>
              <a:t>Responsibility of Independent Programmer include:</a:t>
            </a:r>
          </a:p>
          <a:p>
            <a:pPr marL="742950" lvl="1" indent="-285750">
              <a:lnSpc>
                <a:spcPct val="90000"/>
              </a:lnSpc>
              <a:spcBef>
                <a:spcPts val="1000"/>
              </a:spcBef>
              <a:buFont typeface="Arial" panose="020B0604020202020204" pitchFamily="34" charset="0"/>
              <a:buChar char="•"/>
            </a:pPr>
            <a:r>
              <a:rPr lang="en-US" dirty="0" smtClean="0"/>
              <a:t>Breaking the blind and generating outputs on un-blinded data</a:t>
            </a:r>
          </a:p>
          <a:p>
            <a:pPr marL="742950" lvl="1" indent="-285750">
              <a:lnSpc>
                <a:spcPct val="90000"/>
              </a:lnSpc>
              <a:spcBef>
                <a:spcPts val="1000"/>
              </a:spcBef>
              <a:buFont typeface="Arial" panose="020B0604020202020204" pitchFamily="34" charset="0"/>
              <a:buChar char="•"/>
            </a:pPr>
            <a:r>
              <a:rPr lang="en-US" dirty="0" smtClean="0"/>
              <a:t>Generating Outputs with actual treatment coding groups</a:t>
            </a:r>
          </a:p>
          <a:p>
            <a:pPr marL="742950" lvl="1" indent="-285750">
              <a:lnSpc>
                <a:spcPct val="90000"/>
              </a:lnSpc>
              <a:spcBef>
                <a:spcPts val="1000"/>
              </a:spcBef>
              <a:buFont typeface="Arial" panose="020B0604020202020204" pitchFamily="34" charset="0"/>
              <a:buChar char="•"/>
            </a:pPr>
            <a:r>
              <a:rPr lang="en-US" dirty="0" smtClean="0"/>
              <a:t>Execution of the DMC reports in completely restricted area with no communication with actual study personnel</a:t>
            </a:r>
          </a:p>
          <a:p>
            <a:pPr marL="285750" indent="-285750">
              <a:lnSpc>
                <a:spcPct val="90000"/>
              </a:lnSpc>
              <a:spcBef>
                <a:spcPts val="1000"/>
              </a:spcBef>
              <a:buFont typeface="Arial" panose="020B0604020202020204" pitchFamily="34" charset="0"/>
              <a:buChar char="•"/>
            </a:pPr>
            <a:r>
              <a:rPr lang="en-US" dirty="0" smtClean="0"/>
              <a:t>Responsibility of Independent Statistician include:</a:t>
            </a:r>
          </a:p>
          <a:p>
            <a:pPr marL="742950" lvl="1" indent="-285750">
              <a:lnSpc>
                <a:spcPct val="90000"/>
              </a:lnSpc>
              <a:spcBef>
                <a:spcPts val="1000"/>
              </a:spcBef>
              <a:buFont typeface="Arial" panose="020B0604020202020204" pitchFamily="34" charset="0"/>
              <a:buChar char="•"/>
            </a:pPr>
            <a:r>
              <a:rPr lang="en-US" dirty="0" smtClean="0"/>
              <a:t>Working closely with the independent programmer</a:t>
            </a:r>
          </a:p>
          <a:p>
            <a:pPr marL="742950" lvl="1" indent="-285750">
              <a:lnSpc>
                <a:spcPct val="90000"/>
              </a:lnSpc>
              <a:spcBef>
                <a:spcPts val="1000"/>
              </a:spcBef>
              <a:buFont typeface="Arial" panose="020B0604020202020204" pitchFamily="34" charset="0"/>
              <a:buChar char="•"/>
            </a:pPr>
            <a:r>
              <a:rPr lang="en-US" dirty="0" smtClean="0"/>
              <a:t>Summarizing the results and presenting them to the external DMC members</a:t>
            </a:r>
          </a:p>
          <a:p>
            <a:pPr marL="742950" lvl="1" indent="-285750">
              <a:lnSpc>
                <a:spcPct val="90000"/>
              </a:lnSpc>
              <a:spcBef>
                <a:spcPts val="1000"/>
              </a:spcBef>
              <a:buFont typeface="Arial" panose="020B0604020202020204" pitchFamily="34" charset="0"/>
              <a:buChar char="•"/>
            </a:pPr>
            <a:r>
              <a:rPr lang="en-US" dirty="0" smtClean="0"/>
              <a:t>Chairing the Open and closed session of the DMC meetings</a:t>
            </a:r>
          </a:p>
          <a:p>
            <a:pPr marL="742950" lvl="1" indent="-285750">
              <a:lnSpc>
                <a:spcPct val="90000"/>
              </a:lnSpc>
              <a:spcBef>
                <a:spcPts val="1000"/>
              </a:spcBef>
              <a:buFont typeface="Arial" panose="020B0604020202020204" pitchFamily="34" charset="0"/>
              <a:buChar char="•"/>
            </a:pPr>
            <a:r>
              <a:rPr lang="en-US" dirty="0" smtClean="0"/>
              <a:t>Serve as a point of contact between the DMC members and the sponsor team</a:t>
            </a:r>
          </a:p>
        </p:txBody>
      </p:sp>
      <p:sp>
        <p:nvSpPr>
          <p:cNvPr id="5" name="Title 1"/>
          <p:cNvSpPr txBox="1">
            <a:spLocks/>
          </p:cNvSpPr>
          <p:nvPr/>
        </p:nvSpPr>
        <p:spPr>
          <a:xfrm>
            <a:off x="990600" y="299157"/>
            <a:ext cx="10515600" cy="1325563"/>
          </a:xfrm>
          <a:prstGeom prst="rect">
            <a:avLst/>
          </a:prstGeom>
        </p:spPr>
        <p:txBody>
          <a:bodyPr>
            <a:normAutofit/>
          </a:bodyPr>
          <a:lstStyle>
            <a:defPPr>
              <a:defRPr lang="en-US"/>
            </a:defPPr>
            <a:lvl1pPr>
              <a:lnSpc>
                <a:spcPct val="90000"/>
              </a:lnSpc>
              <a:spcBef>
                <a:spcPct val="0"/>
              </a:spcBef>
              <a:buNone/>
              <a:defRPr sz="4000">
                <a:latin typeface="+mj-lt"/>
                <a:ea typeface="+mj-ea"/>
                <a:cs typeface="+mj-cs"/>
              </a:defRPr>
            </a:lvl1pPr>
          </a:lstStyle>
          <a:p>
            <a:r>
              <a:rPr lang="en-US" dirty="0" smtClean="0"/>
              <a:t>Role of Independent Statistician and Independent Statistical Programmer in DMC</a:t>
            </a:r>
          </a:p>
        </p:txBody>
      </p:sp>
    </p:spTree>
    <p:extLst>
      <p:ext uri="{BB962C8B-B14F-4D97-AF65-F5344CB8AC3E}">
        <p14:creationId xmlns:p14="http://schemas.microsoft.com/office/powerpoint/2010/main" val="384711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Interim </a:t>
            </a:r>
            <a:r>
              <a:rPr lang="en-US" dirty="0" smtClean="0"/>
              <a:t>Analysis</a:t>
            </a:r>
            <a:endParaRPr lang="en-US" dirty="0"/>
          </a:p>
        </p:txBody>
      </p:sp>
      <p:sp>
        <p:nvSpPr>
          <p:cNvPr id="3" name="Content Placeholder 2"/>
          <p:cNvSpPr>
            <a:spLocks noGrp="1"/>
          </p:cNvSpPr>
          <p:nvPr>
            <p:ph idx="1"/>
          </p:nvPr>
        </p:nvSpPr>
        <p:spPr/>
        <p:txBody>
          <a:bodyPr vert="horz" lIns="91440" tIns="45720" rIns="91440" bIns="45720" rtlCol="0">
            <a:noAutofit/>
          </a:bodyPr>
          <a:lstStyle/>
          <a:p>
            <a:pPr marL="0"/>
            <a:r>
              <a:rPr lang="en-US" sz="1800" dirty="0" smtClean="0"/>
              <a:t>Interim Analysis is an analysis </a:t>
            </a:r>
            <a:r>
              <a:rPr lang="en-US" sz="1800" dirty="0"/>
              <a:t>comparing intervention groups at anytime before the formal completion of the trial, usually before recruitment is complete.</a:t>
            </a:r>
          </a:p>
          <a:p>
            <a:pPr marL="0"/>
            <a:r>
              <a:rPr lang="en-US" sz="1800" dirty="0"/>
              <a:t>Interim analyses is a tool to protect the welfare of subjects. It is clearly planned in the protocol and is often used with “stopping rules” to protect patient wellbeing.</a:t>
            </a:r>
          </a:p>
          <a:p>
            <a:pPr marL="0"/>
            <a:r>
              <a:rPr lang="en-US" sz="1800" dirty="0"/>
              <a:t>Timing and frequency of interim analyses in specified in the protocol. </a:t>
            </a:r>
            <a:r>
              <a:rPr lang="en-US" sz="1800" dirty="0"/>
              <a:t>General plan is to perform IA for long term trials when 50% of the data is available</a:t>
            </a:r>
            <a:r>
              <a:rPr lang="en-US" sz="1800" dirty="0" smtClean="0"/>
              <a:t>.</a:t>
            </a:r>
          </a:p>
          <a:p>
            <a:r>
              <a:rPr lang="en-US" sz="1800" dirty="0"/>
              <a:t>The DMC helps in the following decision making for the IA:</a:t>
            </a:r>
          </a:p>
          <a:p>
            <a:pPr lvl="1"/>
            <a:r>
              <a:rPr lang="en-US" sz="1400" dirty="0"/>
              <a:t>Stopping enrollment/treatment as soon as a drug is determined to be </a:t>
            </a:r>
            <a:r>
              <a:rPr lang="en-US" sz="1400" dirty="0" smtClean="0"/>
              <a:t>harmful</a:t>
            </a:r>
          </a:p>
          <a:p>
            <a:pPr lvl="1"/>
            <a:r>
              <a:rPr lang="en-US" sz="1400" dirty="0" smtClean="0"/>
              <a:t>Stopping </a:t>
            </a:r>
            <a:r>
              <a:rPr lang="en-US" sz="1400" dirty="0"/>
              <a:t>enrollment as soon as a drug </a:t>
            </a:r>
            <a:r>
              <a:rPr lang="en-US" sz="1400" dirty="0" smtClean="0"/>
              <a:t>is determined </a:t>
            </a:r>
            <a:r>
              <a:rPr lang="en-US" sz="1400" dirty="0"/>
              <a:t>to be highly </a:t>
            </a:r>
            <a:r>
              <a:rPr lang="en-US" sz="1400" dirty="0" smtClean="0"/>
              <a:t>beneficial</a:t>
            </a:r>
          </a:p>
          <a:p>
            <a:pPr lvl="1"/>
            <a:r>
              <a:rPr lang="en-US" sz="1400" dirty="0" smtClean="0"/>
              <a:t>Stopping trials </a:t>
            </a:r>
            <a:r>
              <a:rPr lang="en-US" sz="1400" dirty="0"/>
              <a:t>which will yield little </a:t>
            </a:r>
            <a:r>
              <a:rPr lang="en-US" sz="1400" dirty="0" smtClean="0"/>
              <a:t>additional useful </a:t>
            </a:r>
            <a:r>
              <a:rPr lang="en-US" sz="1400" dirty="0"/>
              <a:t>information (or which have negligible </a:t>
            </a:r>
            <a:r>
              <a:rPr lang="en-US" sz="1400" dirty="0" smtClean="0"/>
              <a:t>chance of </a:t>
            </a:r>
            <a:r>
              <a:rPr lang="en-US" sz="1400" dirty="0"/>
              <a:t>demonstrating efficacy if fully enrolled, </a:t>
            </a:r>
            <a:r>
              <a:rPr lang="en-US" sz="1400" dirty="0" smtClean="0"/>
              <a:t>given results </a:t>
            </a:r>
            <a:r>
              <a:rPr lang="en-US" sz="1400" dirty="0"/>
              <a:t>to date)</a:t>
            </a:r>
          </a:p>
          <a:p>
            <a:pPr lvl="1"/>
            <a:endParaRPr lang="en-US" sz="1400" dirty="0" smtClean="0"/>
          </a:p>
          <a:p>
            <a:pPr lvl="1"/>
            <a:endParaRPr lang="en-US" sz="1400" dirty="0" smtClean="0"/>
          </a:p>
          <a:p>
            <a:pPr marL="0"/>
            <a:endParaRPr lang="en-US" sz="1800" dirty="0"/>
          </a:p>
          <a:p>
            <a:pPr marL="0"/>
            <a:endParaRPr lang="en-US" sz="1800" dirty="0"/>
          </a:p>
        </p:txBody>
      </p:sp>
    </p:spTree>
    <p:extLst>
      <p:ext uri="{BB962C8B-B14F-4D97-AF65-F5344CB8AC3E}">
        <p14:creationId xmlns:p14="http://schemas.microsoft.com/office/powerpoint/2010/main" val="2462936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1137</Words>
  <Application>Microsoft Office PowerPoint</Application>
  <PresentationFormat>Widescreen</PresentationFormat>
  <Paragraphs>119</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Data Monitoring Committee &amp; Interim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Interim Analysis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 Health authority deliverables / documents</dc:title>
  <dc:creator>Varsha Mahajan</dc:creator>
  <cp:lastModifiedBy>Varsha Mahajan</cp:lastModifiedBy>
  <cp:revision>34</cp:revision>
  <dcterms:created xsi:type="dcterms:W3CDTF">2015-12-10T04:09:02Z</dcterms:created>
  <dcterms:modified xsi:type="dcterms:W3CDTF">2015-12-10T08:37:57Z</dcterms:modified>
</cp:coreProperties>
</file>