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75" r:id="rId3"/>
    <p:sldMasterId id="2147483677" r:id="rId4"/>
    <p:sldMasterId id="2147483679" r:id="rId5"/>
  </p:sldMasterIdLst>
  <p:notesMasterIdLst>
    <p:notesMasterId r:id="rId19"/>
  </p:notesMasterIdLst>
  <p:handoutMasterIdLst>
    <p:handoutMasterId r:id="rId20"/>
  </p:handoutMasterIdLst>
  <p:sldIdLst>
    <p:sldId id="256" r:id="rId6"/>
    <p:sldId id="259" r:id="rId7"/>
    <p:sldId id="269" r:id="rId8"/>
    <p:sldId id="270" r:id="rId9"/>
    <p:sldId id="271" r:id="rId10"/>
    <p:sldId id="272" r:id="rId11"/>
    <p:sldId id="273" r:id="rId12"/>
    <p:sldId id="274" r:id="rId13"/>
    <p:sldId id="275" r:id="rId14"/>
    <p:sldId id="268" r:id="rId15"/>
    <p:sldId id="262" r:id="rId16"/>
    <p:sldId id="267"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12/17/2015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12/17/2015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including adverse events and toxicity issues, accrual, demographic characteristics of enrollees, disease status of enrollees (if relevant), comparability of groups with respect to baseline factors, protocol compliance, site performance, quality control, and timeliness and completeness of follow-up. </a:t>
            </a:r>
          </a:p>
          <a:p>
            <a:endParaRPr lang="en-US" dirty="0" smtClean="0"/>
          </a:p>
          <a:p>
            <a:r>
              <a:rPr lang="en-US" dirty="0" smtClean="0"/>
              <a:t>Outcome results must not be discussed during this session. DMC members, voting and ex officio members, NIDCR staff members and ad hoc experts attend this session. </a:t>
            </a:r>
            <a:endParaRPr lang="en-US" dirty="0"/>
          </a:p>
        </p:txBody>
      </p:sp>
      <p:sp>
        <p:nvSpPr>
          <p:cNvPr id="4" name="Slide Number Placeholder 3"/>
          <p:cNvSpPr>
            <a:spLocks noGrp="1"/>
          </p:cNvSpPr>
          <p:nvPr>
            <p:ph type="sldNum" sz="quarter" idx="10"/>
          </p:nvPr>
        </p:nvSpPr>
        <p:spPr/>
        <p:txBody>
          <a:bodyPr/>
          <a:lstStyle/>
          <a:p>
            <a:fld id="{4ACC215A-9EEA-4382-A31D-0517A3E59EC7}" type="slidenum">
              <a:rPr lang="en-US" smtClean="0"/>
              <a:t>7</a:t>
            </a:fld>
            <a:endParaRPr lang="en-US"/>
          </a:p>
        </p:txBody>
      </p:sp>
    </p:spTree>
    <p:extLst>
      <p:ext uri="{BB962C8B-B14F-4D97-AF65-F5344CB8AC3E}">
        <p14:creationId xmlns:p14="http://schemas.microsoft.com/office/powerpoint/2010/main" val="13627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CC215A-9EEA-4382-A31D-0517A3E59EC7}" type="slidenum">
              <a:rPr lang="en-US" smtClean="0"/>
              <a:t>8</a:t>
            </a:fld>
            <a:endParaRPr lang="en-US"/>
          </a:p>
        </p:txBody>
      </p:sp>
    </p:spTree>
    <p:extLst>
      <p:ext uri="{BB962C8B-B14F-4D97-AF65-F5344CB8AC3E}">
        <p14:creationId xmlns:p14="http://schemas.microsoft.com/office/powerpoint/2010/main" val="553217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PALS@tcs.com" TargetMode="Externa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Monitoring Committee</a:t>
            </a:r>
            <a:br>
              <a:rPr lang="en-US" dirty="0"/>
            </a:br>
            <a:r>
              <a:rPr lang="en-US" dirty="0"/>
              <a:t>&amp;</a:t>
            </a:r>
            <a:br>
              <a:rPr lang="en-US" dirty="0"/>
            </a:br>
            <a:r>
              <a:rPr lang="en-US" dirty="0"/>
              <a:t>Interim Analysis</a:t>
            </a:r>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a:t>
            </a:r>
            <a:r>
              <a:rPr lang="en-US" sz="1400" dirty="0" smtClean="0"/>
              <a:t>17-Dec-2015</a:t>
            </a:r>
            <a:endParaRPr lang="en-US" sz="1400" dirty="0" smtClean="0"/>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5" name="Rounded Rectangle 4"/>
          <p:cNvSpPr/>
          <p:nvPr/>
        </p:nvSpPr>
        <p:spPr>
          <a:xfrm>
            <a:off x="762000" y="1262743"/>
            <a:ext cx="7696200" cy="4876800"/>
          </a:xfrm>
          <a:prstGeom prst="roundRect">
            <a:avLst>
              <a:gd name="adj" fmla="val 6855"/>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90599" y="1262743"/>
            <a:ext cx="7260771" cy="4876800"/>
          </a:xfrm>
          <a:prstGeom prst="roundRect">
            <a:avLst>
              <a:gd name="adj" fmla="val 6855"/>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4625" indent="-174625">
              <a:buFont typeface="Arial" pitchFamily="34" charset="0"/>
              <a:buChar char="•"/>
            </a:pPr>
            <a:r>
              <a:rPr lang="en-US" sz="1400" b="1" dirty="0" smtClean="0">
                <a:solidFill>
                  <a:schemeClr val="tx1"/>
                </a:solidFill>
              </a:rPr>
              <a:t>FDA ICH guidelines</a:t>
            </a:r>
          </a:p>
          <a:p>
            <a:pPr marL="174625" indent="-174625">
              <a:buFont typeface="Arial" pitchFamily="34" charset="0"/>
              <a:buChar char="•"/>
            </a:pPr>
            <a:r>
              <a:rPr lang="en-US" sz="1400" b="1" dirty="0" smtClean="0">
                <a:solidFill>
                  <a:schemeClr val="tx1"/>
                </a:solidFill>
              </a:rPr>
              <a:t>NIDCR DMC guidelines</a:t>
            </a:r>
            <a:endParaRPr lang="en-US" sz="1400" b="1" dirty="0">
              <a:solidFill>
                <a:schemeClr val="tx1"/>
              </a:solidFill>
            </a:endParaRPr>
          </a:p>
        </p:txBody>
      </p:sp>
    </p:spTree>
    <p:extLst>
      <p:ext uri="{BB962C8B-B14F-4D97-AF65-F5344CB8AC3E}">
        <p14:creationId xmlns:p14="http://schemas.microsoft.com/office/powerpoint/2010/main" val="167765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4" descr="Q:\Repro 2\New guidelines 2011_12\Final 260411\PPT\OLD\050511\WMF\TATA Patter revised.wmf"/>
          <p:cNvPicPr>
            <a:picLocks noChangeAspect="1" noChangeArrowheads="1"/>
          </p:cNvPicPr>
          <p:nvPr/>
        </p:nvPicPr>
        <p:blipFill>
          <a:blip r:embed="rId2"/>
          <a:srcRect/>
          <a:stretch>
            <a:fillRect/>
          </a:stretch>
        </p:blipFill>
        <p:spPr bwMode="auto">
          <a:xfrm>
            <a:off x="0" y="1345406"/>
            <a:ext cx="2461565" cy="1260043"/>
          </a:xfrm>
          <a:prstGeom prst="rect">
            <a:avLst/>
          </a:prstGeom>
          <a:noFill/>
        </p:spPr>
      </p:pic>
      <p:sp>
        <p:nvSpPr>
          <p:cNvPr id="24" name="Title 1"/>
          <p:cNvSpPr txBox="1">
            <a:spLocks/>
          </p:cNvSpPr>
          <p:nvPr/>
        </p:nvSpPr>
        <p:spPr>
          <a:xfrm>
            <a:off x="354512" y="3200401"/>
            <a:ext cx="77724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smtClean="0"/>
              <a:t>Thank You!</a:t>
            </a:r>
            <a:endParaRPr lang="en-US" dirty="0"/>
          </a:p>
        </p:txBody>
      </p:sp>
      <p:sp>
        <p:nvSpPr>
          <p:cNvPr id="25" name="TextBox 24"/>
          <p:cNvSpPr txBox="1"/>
          <p:nvPr/>
        </p:nvSpPr>
        <p:spPr>
          <a:xfrm>
            <a:off x="381000" y="3960546"/>
            <a:ext cx="8534400"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For any </a:t>
            </a:r>
            <a:r>
              <a:rPr lang="en-US" dirty="0" smtClean="0">
                <a:solidFill>
                  <a:schemeClr val="bg1"/>
                </a:solidFill>
                <a:latin typeface="Arial" pitchFamily="34" charset="0"/>
                <a:cs typeface="Arial" pitchFamily="34" charset="0"/>
              </a:rPr>
              <a:t>feedback/comment/clarification please contact us at </a:t>
            </a:r>
            <a:r>
              <a:rPr lang="en-US" u="sng" dirty="0" smtClean="0">
                <a:solidFill>
                  <a:schemeClr val="bg1"/>
                </a:solidFill>
                <a:latin typeface="Arial" pitchFamily="34" charset="0"/>
                <a:cs typeface="Arial" pitchFamily="34" charset="0"/>
                <a:hlinkClick r:id="rId3"/>
              </a:rPr>
              <a:t>PALS@tcs.com</a:t>
            </a:r>
            <a:endParaRPr lang="en-US" dirty="0">
              <a:solidFill>
                <a:schemeClr val="bg1"/>
              </a:solidFill>
              <a:latin typeface="Arial" pitchFamily="34" charset="0"/>
              <a:cs typeface="Arial" pitchFamily="34" charset="0"/>
            </a:endParaRPr>
          </a:p>
        </p:txBody>
      </p:sp>
      <p:grpSp>
        <p:nvGrpSpPr>
          <p:cNvPr id="26" name="Group 5"/>
          <p:cNvGrpSpPr>
            <a:grpSpLocks noChangeAspect="1"/>
          </p:cNvGrpSpPr>
          <p:nvPr/>
        </p:nvGrpSpPr>
        <p:grpSpPr bwMode="auto">
          <a:xfrm>
            <a:off x="423863" y="428625"/>
            <a:ext cx="3262312" cy="376238"/>
            <a:chOff x="267" y="270"/>
            <a:chExt cx="2055" cy="237"/>
          </a:xfrm>
        </p:grpSpPr>
        <p:sp>
          <p:nvSpPr>
            <p:cNvPr id="2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34" name="TextBox 33"/>
          <p:cNvSpPr txBox="1"/>
          <p:nvPr/>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40" name="Picture 39"/>
          <p:cNvPicPr>
            <a:picLocks noChangeAspect="1"/>
          </p:cNvPicPr>
          <p:nvPr/>
        </p:nvPicPr>
        <p:blipFill>
          <a:blip r:embed="rId4">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extLst>
      <p:ext uri="{BB962C8B-B14F-4D97-AF65-F5344CB8AC3E}">
        <p14:creationId xmlns:p14="http://schemas.microsoft.com/office/powerpoint/2010/main" val="31802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66" name="Group 65"/>
          <p:cNvGrpSpPr/>
          <p:nvPr/>
        </p:nvGrpSpPr>
        <p:grpSpPr>
          <a:xfrm>
            <a:off x="2057400" y="3340101"/>
            <a:ext cx="5105400" cy="2908300"/>
            <a:chOff x="1295400" y="2514600"/>
            <a:chExt cx="5181600" cy="3581400"/>
          </a:xfrm>
        </p:grpSpPr>
        <p:grpSp>
          <p:nvGrpSpPr>
            <p:cNvPr id="11" name="Group 10"/>
            <p:cNvGrpSpPr/>
            <p:nvPr/>
          </p:nvGrpSpPr>
          <p:grpSpPr>
            <a:xfrm>
              <a:off x="1295400" y="2514600"/>
              <a:ext cx="5181600" cy="838200"/>
              <a:chOff x="1295400" y="2514600"/>
              <a:chExt cx="5181600" cy="838200"/>
            </a:xfrm>
          </p:grpSpPr>
          <p:grpSp>
            <p:nvGrpSpPr>
              <p:cNvPr id="5" name="Group 4"/>
              <p:cNvGrpSpPr/>
              <p:nvPr/>
            </p:nvGrpSpPr>
            <p:grpSpPr>
              <a:xfrm>
                <a:off x="1295400" y="2514600"/>
                <a:ext cx="1524000" cy="838200"/>
                <a:chOff x="914400" y="4088893"/>
                <a:chExt cx="1219200" cy="483107"/>
              </a:xfrm>
            </p:grpSpPr>
            <p:sp>
              <p:nvSpPr>
                <p:cNvPr id="12" name="Rounded Rectangle 1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19" name="Pentagon 18"/>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a:solidFill>
                        <a:schemeClr val="tx1"/>
                      </a:solidFill>
                    </a:rPr>
                    <a:t>Prepared </a:t>
                  </a:r>
                  <a:r>
                    <a:rPr lang="en-US" sz="1000" b="1" dirty="0" smtClean="0">
                      <a:solidFill>
                        <a:schemeClr val="tx1"/>
                      </a:solidFill>
                    </a:rPr>
                    <a:t>by: </a:t>
                  </a:r>
                </a:p>
              </p:txBody>
            </p:sp>
            <p:sp>
              <p:nvSpPr>
                <p:cNvPr id="13" name="Pentagon 1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17" name="Rounded Rectangle 1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9" name="Group 8"/>
              <p:cNvGrpSpPr/>
              <p:nvPr/>
            </p:nvGrpSpPr>
            <p:grpSpPr>
              <a:xfrm>
                <a:off x="4953001" y="2789548"/>
                <a:ext cx="1523999" cy="366376"/>
                <a:chOff x="4953001" y="2819399"/>
                <a:chExt cx="1523999" cy="366376"/>
              </a:xfrm>
            </p:grpSpPr>
            <p:sp>
              <p:nvSpPr>
                <p:cNvPr id="21" name="Pentagon 2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 name="Rectangle 5"/>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7" name="Rounded Rectangle 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1" name="Rounded Rectangle 30"/>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33" name="Group 32"/>
            <p:cNvGrpSpPr/>
            <p:nvPr/>
          </p:nvGrpSpPr>
          <p:grpSpPr>
            <a:xfrm>
              <a:off x="1295400" y="3429000"/>
              <a:ext cx="5181600" cy="838200"/>
              <a:chOff x="1295400" y="2514600"/>
              <a:chExt cx="5181600" cy="838200"/>
            </a:xfrm>
          </p:grpSpPr>
          <p:grpSp>
            <p:nvGrpSpPr>
              <p:cNvPr id="34" name="Group 33"/>
              <p:cNvGrpSpPr/>
              <p:nvPr/>
            </p:nvGrpSpPr>
            <p:grpSpPr>
              <a:xfrm>
                <a:off x="1295400" y="2514600"/>
                <a:ext cx="1524000" cy="838200"/>
                <a:chOff x="914400" y="4088893"/>
                <a:chExt cx="1219200" cy="483107"/>
              </a:xfrm>
            </p:grpSpPr>
            <p:sp>
              <p:nvSpPr>
                <p:cNvPr id="41" name="Rounded Rectangle 40"/>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42" name="Pentagon 41"/>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Reviewed by: </a:t>
                  </a:r>
                </a:p>
              </p:txBody>
            </p:sp>
            <p:sp>
              <p:nvSpPr>
                <p:cNvPr id="43" name="Pentagon 4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35" name="Rounded Rectangle 34"/>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36" name="Group 35"/>
              <p:cNvGrpSpPr/>
              <p:nvPr/>
            </p:nvGrpSpPr>
            <p:grpSpPr>
              <a:xfrm>
                <a:off x="4953001" y="2789548"/>
                <a:ext cx="1523999" cy="366376"/>
                <a:chOff x="4953001" y="2819399"/>
                <a:chExt cx="1523999" cy="366376"/>
              </a:xfrm>
            </p:grpSpPr>
            <p:sp>
              <p:nvSpPr>
                <p:cNvPr id="39" name="Pentagon 38"/>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40" name="Rectangle 39"/>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37" name="Rounded Rectangle 3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8" name="Rounded Rectangle 37"/>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44" name="Group 43"/>
            <p:cNvGrpSpPr/>
            <p:nvPr/>
          </p:nvGrpSpPr>
          <p:grpSpPr>
            <a:xfrm>
              <a:off x="1295400" y="4343400"/>
              <a:ext cx="5181600" cy="838200"/>
              <a:chOff x="1295400" y="2514600"/>
              <a:chExt cx="5181600" cy="838200"/>
            </a:xfrm>
          </p:grpSpPr>
          <p:grpSp>
            <p:nvGrpSpPr>
              <p:cNvPr id="45" name="Group 44"/>
              <p:cNvGrpSpPr/>
              <p:nvPr/>
            </p:nvGrpSpPr>
            <p:grpSpPr>
              <a:xfrm>
                <a:off x="1295400" y="2514600"/>
                <a:ext cx="1524000" cy="838200"/>
                <a:chOff x="914400" y="4088893"/>
                <a:chExt cx="1219200" cy="483107"/>
              </a:xfrm>
            </p:grpSpPr>
            <p:sp>
              <p:nvSpPr>
                <p:cNvPr id="52" name="Rounded Rectangle 5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53" name="Pentagon 52"/>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Approved by: </a:t>
                  </a:r>
                </a:p>
              </p:txBody>
            </p:sp>
            <p:sp>
              <p:nvSpPr>
                <p:cNvPr id="54" name="Pentagon 53"/>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46" name="Rounded Rectangle 45"/>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47" name="Group 46"/>
              <p:cNvGrpSpPr/>
              <p:nvPr/>
            </p:nvGrpSpPr>
            <p:grpSpPr>
              <a:xfrm>
                <a:off x="4953001" y="2789548"/>
                <a:ext cx="1523999" cy="366376"/>
                <a:chOff x="4953001" y="2819399"/>
                <a:chExt cx="1523999" cy="366376"/>
              </a:xfrm>
            </p:grpSpPr>
            <p:sp>
              <p:nvSpPr>
                <p:cNvPr id="50" name="Pentagon 49"/>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51" name="Rectangle 50"/>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48" name="Rounded Rectangle 47"/>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49" name="Rounded Rectangle 48"/>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55" name="Group 54"/>
            <p:cNvGrpSpPr/>
            <p:nvPr/>
          </p:nvGrpSpPr>
          <p:grpSpPr>
            <a:xfrm>
              <a:off x="1295400" y="5257800"/>
              <a:ext cx="5181600" cy="838200"/>
              <a:chOff x="1295400" y="2514600"/>
              <a:chExt cx="5181600" cy="838200"/>
            </a:xfrm>
          </p:grpSpPr>
          <p:grpSp>
            <p:nvGrpSpPr>
              <p:cNvPr id="56" name="Group 55"/>
              <p:cNvGrpSpPr/>
              <p:nvPr/>
            </p:nvGrpSpPr>
            <p:grpSpPr>
              <a:xfrm>
                <a:off x="1295400" y="2514600"/>
                <a:ext cx="1524000" cy="838200"/>
                <a:chOff x="914400" y="4088893"/>
                <a:chExt cx="1219200" cy="483107"/>
              </a:xfrm>
            </p:grpSpPr>
            <p:sp>
              <p:nvSpPr>
                <p:cNvPr id="63" name="Rounded Rectangle 62"/>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64" name="Pentagon 63"/>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Authorized by: </a:t>
                  </a:r>
                </a:p>
              </p:txBody>
            </p:sp>
            <p:sp>
              <p:nvSpPr>
                <p:cNvPr id="65" name="Pentagon 64"/>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57" name="Rounded Rectangle 5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58" name="Group 57"/>
              <p:cNvGrpSpPr/>
              <p:nvPr/>
            </p:nvGrpSpPr>
            <p:grpSpPr>
              <a:xfrm>
                <a:off x="4953001" y="2789548"/>
                <a:ext cx="1523999" cy="366376"/>
                <a:chOff x="4953001" y="2819399"/>
                <a:chExt cx="1523999" cy="366376"/>
              </a:xfrm>
            </p:grpSpPr>
            <p:sp>
              <p:nvSpPr>
                <p:cNvPr id="61" name="Pentagon 6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2" name="Rectangle 61"/>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59" name="Rounded Rectangle 58"/>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60" name="Rounded Rectangle 59"/>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grpSp>
        <p:nvGrpSpPr>
          <p:cNvPr id="67" name="Group 66"/>
          <p:cNvGrpSpPr/>
          <p:nvPr/>
        </p:nvGrpSpPr>
        <p:grpSpPr>
          <a:xfrm>
            <a:off x="1295400" y="1219200"/>
            <a:ext cx="6647052" cy="1992363"/>
            <a:chOff x="990600" y="3657600"/>
            <a:chExt cx="6811178" cy="2286000"/>
          </a:xfrm>
        </p:grpSpPr>
        <p:sp>
          <p:nvSpPr>
            <p:cNvPr id="68" name="Rounded Rectangle 67"/>
            <p:cNvSpPr/>
            <p:nvPr/>
          </p:nvSpPr>
          <p:spPr>
            <a:xfrm>
              <a:off x="990600" y="53340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9" name="Rounded Rectangle 68"/>
            <p:cNvSpPr/>
            <p:nvPr/>
          </p:nvSpPr>
          <p:spPr>
            <a:xfrm>
              <a:off x="990600" y="36576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Rounded Rectangle 69"/>
            <p:cNvSpPr/>
            <p:nvPr/>
          </p:nvSpPr>
          <p:spPr>
            <a:xfrm>
              <a:off x="1206499" y="3834384"/>
              <a:ext cx="6431153" cy="1918717"/>
            </a:xfrm>
            <a:prstGeom prst="roundRect">
              <a:avLst>
                <a:gd name="adj" fmla="val 0"/>
              </a:avLst>
            </a:prstGeom>
            <a:solidFill>
              <a:schemeClr val="bg1"/>
            </a:solidFill>
            <a:ln w="952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100" b="1" dirty="0">
                  <a:solidFill>
                    <a:schemeClr val="tx1"/>
                  </a:solidFill>
                </a:rPr>
                <a:t>DOCUMENT RELEASE NOTICE</a:t>
              </a:r>
            </a:p>
            <a:p>
              <a:pPr>
                <a:lnSpc>
                  <a:spcPts val="1600"/>
                </a:lnSpc>
              </a:pPr>
              <a:r>
                <a:rPr lang="en-US" sz="1100" dirty="0">
                  <a:solidFill>
                    <a:schemeClr val="tx1"/>
                  </a:solidFill>
                </a:rPr>
                <a:t>This XXXX, Version aa.bb, is released for use in Tata Consultancy Services (TCS) with effect from DDMMYY</a:t>
              </a:r>
            </a:p>
            <a:p>
              <a:pPr>
                <a:lnSpc>
                  <a:spcPts val="1600"/>
                </a:lnSpc>
              </a:pPr>
              <a:r>
                <a:rPr lang="en-US" sz="1100" dirty="0">
                  <a:solidFill>
                    <a:schemeClr val="tx1"/>
                  </a:solidFill>
                </a:rPr>
                <a:t>This Training Material is subject to TCS Document Control Procedure. TCS reserves the right to make additions, modifications or alterations to the existing content or release a newer version of this document.</a:t>
              </a:r>
            </a:p>
            <a:p>
              <a:pPr>
                <a:lnSpc>
                  <a:spcPts val="1600"/>
                </a:lnSpc>
              </a:pPr>
              <a:r>
                <a:rPr lang="en-US" sz="1100" dirty="0">
                  <a:solidFill>
                    <a:schemeClr val="tx1"/>
                  </a:solidFill>
                </a:rPr>
                <a:t>Softcopy of the latest version of the document is available in the ABCDEFG</a:t>
              </a:r>
            </a:p>
            <a:p>
              <a:pPr>
                <a:lnSpc>
                  <a:spcPts val="1600"/>
                </a:lnSpc>
              </a:pPr>
              <a:r>
                <a:rPr lang="en-US" sz="1100" smtClean="0">
                  <a:solidFill>
                    <a:schemeClr val="tx1"/>
                  </a:solidFill>
                </a:rPr>
                <a:t>Comments suggestions </a:t>
              </a:r>
              <a:r>
                <a:rPr lang="en-US" sz="1100" dirty="0">
                  <a:solidFill>
                    <a:schemeClr val="tx1"/>
                  </a:solidFill>
                </a:rPr>
                <a:t>or queries should be addressed to </a:t>
              </a:r>
              <a:r>
                <a:rPr lang="en-US" sz="1100" dirty="0" smtClean="0">
                  <a:solidFill>
                    <a:schemeClr val="tx1"/>
                  </a:solidFill>
                </a:rPr>
                <a:t>PALS@tcs.com.</a:t>
              </a:r>
              <a:endParaRPr lang="en-US" sz="1100" dirty="0">
                <a:solidFill>
                  <a:schemeClr val="tx1"/>
                </a:solidFill>
              </a:endParaRPr>
            </a:p>
          </p:txBody>
        </p:sp>
      </p:grpSp>
      <p:sp>
        <p:nvSpPr>
          <p:cNvPr id="71" name="Subtitle 2"/>
          <p:cNvSpPr txBox="1">
            <a:spLocks/>
          </p:cNvSpPr>
          <p:nvPr/>
        </p:nvSpPr>
        <p:spPr>
          <a:xfrm>
            <a:off x="6946900" y="6592243"/>
            <a:ext cx="2209800" cy="26575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000" dirty="0" smtClean="0">
                <a:solidFill>
                  <a:schemeClr val="tx1"/>
                </a:solidFill>
              </a:rPr>
              <a:t>Effective Date: DD-</a:t>
            </a:r>
            <a:r>
              <a:rPr lang="en-US" sz="1000" dirty="0" err="1" smtClean="0">
                <a:solidFill>
                  <a:schemeClr val="tx1"/>
                </a:solidFill>
              </a:rPr>
              <a:t>Mmm</a:t>
            </a:r>
            <a:r>
              <a:rPr lang="en-US" sz="1000" dirty="0" smtClean="0">
                <a:solidFill>
                  <a:schemeClr val="tx1"/>
                </a:solidFill>
              </a:rPr>
              <a:t>-YYYY</a:t>
            </a:r>
          </a:p>
        </p:txBody>
      </p:sp>
    </p:spTree>
    <p:extLst>
      <p:ext uri="{BB962C8B-B14F-4D97-AF65-F5344CB8AC3E}">
        <p14:creationId xmlns:p14="http://schemas.microsoft.com/office/powerpoint/2010/main" val="294289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Change/Revision History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54672537"/>
              </p:ext>
            </p:extLst>
          </p:nvPr>
        </p:nvGraphicFramePr>
        <p:xfrm>
          <a:off x="159324" y="1143000"/>
          <a:ext cx="8832274" cy="741680"/>
        </p:xfrm>
        <a:graphic>
          <a:graphicData uri="http://schemas.openxmlformats.org/drawingml/2006/table">
            <a:tbl>
              <a:tblPr firstRow="1" bandRow="1">
                <a:tableStyleId>{BC89EF96-8CEA-46FF-86C4-4CE0E7609802}</a:tableStyleId>
              </a:tblPr>
              <a:tblGrid>
                <a:gridCol w="1716065"/>
                <a:gridCol w="674167"/>
                <a:gridCol w="1947594"/>
                <a:gridCol w="2097409"/>
                <a:gridCol w="1123612"/>
                <a:gridCol w="1273427"/>
              </a:tblGrid>
              <a:tr h="370840">
                <a:tc>
                  <a:txBody>
                    <a:bodyPr/>
                    <a:lstStyle/>
                    <a:p>
                      <a:pPr algn="ctr"/>
                      <a:r>
                        <a:rPr lang="en-US" sz="1000" dirty="0">
                          <a:solidFill>
                            <a:schemeClr val="bg1"/>
                          </a:solidFill>
                          <a:latin typeface="+mn-lt"/>
                        </a:rPr>
                        <a:t>Revision </a:t>
                      </a:r>
                      <a:r>
                        <a:rPr lang="en-US" sz="1000" b="1" kern="1200" dirty="0">
                          <a:solidFill>
                            <a:schemeClr val="bg1"/>
                          </a:solidFill>
                          <a:latin typeface="+mn-lt"/>
                          <a:ea typeface="+mn-ea"/>
                          <a:cs typeface="+mn-cs"/>
                        </a:rPr>
                        <a:t>Description </a:t>
                      </a:r>
                    </a:p>
                  </a:txBody>
                  <a:tcPr marL="45720" marR="45720" anchor="ctr">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Slide </a:t>
                      </a:r>
                      <a:r>
                        <a:rPr lang="en-US" sz="1000" dirty="0">
                          <a:solidFill>
                            <a:schemeClr val="bg1"/>
                          </a:solidFill>
                          <a:latin typeface="+mn-lt"/>
                        </a:rPr>
                        <a:t>No.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Rationale for the </a:t>
                      </a:r>
                      <a:r>
                        <a:rPr lang="en-US" sz="1000" dirty="0" smtClean="0">
                          <a:solidFill>
                            <a:schemeClr val="bg1"/>
                          </a:solidFill>
                          <a:latin typeface="+mn-lt"/>
                        </a:rPr>
                        <a:t>Change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Change type </a:t>
                      </a:r>
                      <a:endParaRPr lang="en-US" sz="1000" dirty="0" smtClean="0">
                        <a:solidFill>
                          <a:schemeClr val="bg1"/>
                        </a:solidFill>
                        <a:latin typeface="+mn-lt"/>
                      </a:endParaRPr>
                    </a:p>
                    <a:p>
                      <a:pPr algn="ctr"/>
                      <a:r>
                        <a:rPr lang="en-US" sz="1000" dirty="0" smtClean="0">
                          <a:solidFill>
                            <a:schemeClr val="bg1"/>
                          </a:solidFill>
                          <a:latin typeface="+mn-lt"/>
                        </a:rPr>
                        <a:t>(Add/Modify/Delete</a:t>
                      </a:r>
                      <a:r>
                        <a:rPr lang="en-US" sz="1000" dirty="0">
                          <a:solidFill>
                            <a:schemeClr val="bg1"/>
                          </a:solidFill>
                          <a:latin typeface="+mn-lt"/>
                        </a:rPr>
                        <a:t>)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Modified</a:t>
                      </a:r>
                      <a:r>
                        <a:rPr lang="en-US" sz="1000" baseline="0" dirty="0" smtClean="0">
                          <a:solidFill>
                            <a:schemeClr val="bg1"/>
                          </a:solidFill>
                          <a:latin typeface="+mn-lt"/>
                        </a:rPr>
                        <a:t> By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Date Modified</a:t>
                      </a:r>
                    </a:p>
                    <a:p>
                      <a:pPr algn="ctr"/>
                      <a:r>
                        <a:rPr lang="en-US" sz="1000" b="1" dirty="0" smtClean="0">
                          <a:solidFill>
                            <a:schemeClr val="bg1"/>
                          </a:solidFill>
                          <a:latin typeface="+mn-lt"/>
                        </a:rPr>
                        <a:t>(DD-</a:t>
                      </a:r>
                      <a:r>
                        <a:rPr lang="en-US" sz="1000" b="1" dirty="0" err="1" smtClean="0">
                          <a:solidFill>
                            <a:schemeClr val="bg1"/>
                          </a:solidFill>
                          <a:latin typeface="+mn-lt"/>
                        </a:rPr>
                        <a:t>Mmm</a:t>
                      </a:r>
                      <a:r>
                        <a:rPr lang="en-US" sz="1000" b="1" dirty="0" smtClean="0">
                          <a:solidFill>
                            <a:schemeClr val="bg1"/>
                          </a:solidFill>
                          <a:latin typeface="+mn-lt"/>
                        </a:rPr>
                        <a:t>-YYYY)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solidFill>
                      <a:srgbClr val="0070C0"/>
                    </a:solidFill>
                  </a:tcPr>
                </a:tc>
              </a:tr>
              <a:tr h="370840">
                <a:tc>
                  <a:txBody>
                    <a:bodyPr/>
                    <a:lstStyle/>
                    <a:p>
                      <a:pPr marL="57150" indent="0" algn="l"/>
                      <a:r>
                        <a:rPr lang="en-US" sz="1000" u="none" strike="noStrike" dirty="0">
                          <a:effectLst/>
                          <a:latin typeface="+mn-lt"/>
                        </a:rPr>
                        <a:t>Initial Release </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r>
            </a:tbl>
          </a:graphicData>
        </a:graphic>
      </p:graphicFrame>
    </p:spTree>
    <p:extLst>
      <p:ext uri="{BB962C8B-B14F-4D97-AF65-F5344CB8AC3E}">
        <p14:creationId xmlns:p14="http://schemas.microsoft.com/office/powerpoint/2010/main" val="1037587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285750" indent="-285750">
              <a:lnSpc>
                <a:spcPct val="150000"/>
              </a:lnSpc>
              <a:buFont typeface="Arial" panose="020B0604020202020204" pitchFamily="34" charset="0"/>
              <a:buChar char="•"/>
            </a:pPr>
            <a:r>
              <a:rPr lang="en-US" dirty="0">
                <a:solidFill>
                  <a:srgbClr val="252525"/>
                </a:solidFill>
              </a:rPr>
              <a:t>What is DMC </a:t>
            </a:r>
          </a:p>
          <a:p>
            <a:pPr marL="285750" indent="-285750">
              <a:lnSpc>
                <a:spcPct val="150000"/>
              </a:lnSpc>
              <a:buFont typeface="Arial" panose="020B0604020202020204" pitchFamily="34" charset="0"/>
              <a:buChar char="•"/>
            </a:pPr>
            <a:r>
              <a:rPr lang="en-US" dirty="0">
                <a:solidFill>
                  <a:srgbClr val="252525"/>
                </a:solidFill>
              </a:rPr>
              <a:t>Constitution of DMC</a:t>
            </a:r>
          </a:p>
          <a:p>
            <a:pPr marL="285750" indent="-285750">
              <a:lnSpc>
                <a:spcPct val="150000"/>
              </a:lnSpc>
              <a:buFont typeface="Arial" panose="020B0604020202020204" pitchFamily="34" charset="0"/>
              <a:buChar char="•"/>
            </a:pPr>
            <a:r>
              <a:rPr lang="en-US" dirty="0">
                <a:solidFill>
                  <a:srgbClr val="252525"/>
                </a:solidFill>
              </a:rPr>
              <a:t>Need for DMC</a:t>
            </a:r>
          </a:p>
          <a:p>
            <a:pPr marL="285750" indent="-285750">
              <a:lnSpc>
                <a:spcPct val="150000"/>
              </a:lnSpc>
              <a:buFont typeface="Arial" panose="020B0604020202020204" pitchFamily="34" charset="0"/>
              <a:buChar char="•"/>
            </a:pPr>
            <a:r>
              <a:rPr lang="en-US" dirty="0">
                <a:solidFill>
                  <a:srgbClr val="252525"/>
                </a:solidFill>
              </a:rPr>
              <a:t>DMC </a:t>
            </a:r>
            <a:r>
              <a:rPr lang="en-US" sz="1800" dirty="0">
                <a:solidFill>
                  <a:srgbClr val="252525"/>
                </a:solidFill>
              </a:rPr>
              <a:t>– Roles and Responsibilities</a:t>
            </a:r>
            <a:endParaRPr lang="en-US" dirty="0">
              <a:solidFill>
                <a:srgbClr val="252525"/>
              </a:solidFill>
            </a:endParaRPr>
          </a:p>
          <a:p>
            <a:pPr marL="285750" indent="-285750">
              <a:lnSpc>
                <a:spcPct val="150000"/>
              </a:lnSpc>
              <a:buFont typeface="Arial" panose="020B0604020202020204" pitchFamily="34" charset="0"/>
              <a:buChar char="•"/>
            </a:pPr>
            <a:r>
              <a:rPr lang="en-US" dirty="0">
                <a:solidFill>
                  <a:srgbClr val="252525"/>
                </a:solidFill>
              </a:rPr>
              <a:t>DMC – meeting format</a:t>
            </a:r>
          </a:p>
          <a:p>
            <a:pPr marL="285750" indent="-285750">
              <a:lnSpc>
                <a:spcPct val="150000"/>
              </a:lnSpc>
              <a:buFont typeface="Arial" panose="020B0604020202020204" pitchFamily="34" charset="0"/>
              <a:buChar char="•"/>
            </a:pPr>
            <a:r>
              <a:rPr lang="en-US" dirty="0">
                <a:solidFill>
                  <a:srgbClr val="252525"/>
                </a:solidFill>
              </a:rPr>
              <a:t>Role of Independent Statistician and Independent Statistical Programmer in DMC</a:t>
            </a:r>
          </a:p>
          <a:p>
            <a:pPr marL="285750" indent="-285750">
              <a:lnSpc>
                <a:spcPct val="150000"/>
              </a:lnSpc>
              <a:buFont typeface="Arial" panose="020B0604020202020204" pitchFamily="34" charset="0"/>
              <a:buChar char="•"/>
            </a:pPr>
            <a:r>
              <a:rPr lang="en-US" dirty="0">
                <a:solidFill>
                  <a:srgbClr val="252525"/>
                </a:solidFill>
              </a:rPr>
              <a:t>Interim Analysis</a:t>
            </a:r>
            <a:endParaRPr lang="en-US" dirty="0"/>
          </a:p>
          <a:p>
            <a:pPr marL="0" indent="0">
              <a:buNone/>
            </a:pPr>
            <a:endParaRPr lang="en-US" sz="1800" dirty="0"/>
          </a:p>
        </p:txBody>
      </p:sp>
    </p:spTree>
    <p:extLst>
      <p:ext uri="{BB962C8B-B14F-4D97-AF65-F5344CB8AC3E}">
        <p14:creationId xmlns:p14="http://schemas.microsoft.com/office/powerpoint/2010/main" val="609479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DMC</a:t>
            </a:r>
            <a:endParaRPr lang="en-US" dirty="0"/>
          </a:p>
        </p:txBody>
      </p:sp>
      <p:sp>
        <p:nvSpPr>
          <p:cNvPr id="3" name="Content Placeholder 2"/>
          <p:cNvSpPr>
            <a:spLocks noGrp="1"/>
          </p:cNvSpPr>
          <p:nvPr>
            <p:ph idx="1"/>
          </p:nvPr>
        </p:nvSpPr>
        <p:spPr/>
        <p:txBody>
          <a:bodyPr/>
          <a:lstStyle/>
          <a:p>
            <a:pPr marL="228600" indent="-228600">
              <a:lnSpc>
                <a:spcPct val="90000"/>
              </a:lnSpc>
              <a:spcBef>
                <a:spcPts val="1000"/>
              </a:spcBef>
              <a:buFont typeface="Arial" panose="020B0604020202020204" pitchFamily="34" charset="0"/>
              <a:buChar char="•"/>
            </a:pPr>
            <a:r>
              <a:rPr lang="en-US" sz="2400" dirty="0"/>
              <a:t>A Data Monitoring Committee (DMC) is also known as Data and Safety Monitoring Board (DMC) and or Data and Safety Monitoring Committee (DSMC)</a:t>
            </a:r>
          </a:p>
          <a:p>
            <a:pPr marL="228600" indent="-228600">
              <a:lnSpc>
                <a:spcPct val="90000"/>
              </a:lnSpc>
              <a:spcBef>
                <a:spcPts val="1000"/>
              </a:spcBef>
              <a:buFont typeface="Arial" panose="020B0604020202020204" pitchFamily="34" charset="0"/>
              <a:buChar char="•"/>
            </a:pPr>
            <a:r>
              <a:rPr lang="en-US" sz="2400" dirty="0"/>
              <a:t>DMC is an independent group of experts who monitor patient safety and treatment efficacy data while a clinical trial is ongoing. </a:t>
            </a:r>
          </a:p>
          <a:p>
            <a:pPr marL="228600" indent="-228600">
              <a:lnSpc>
                <a:spcPct val="90000"/>
              </a:lnSpc>
              <a:spcBef>
                <a:spcPts val="1000"/>
              </a:spcBef>
              <a:buFont typeface="Arial" panose="020B0604020202020204" pitchFamily="34" charset="0"/>
              <a:buChar char="•"/>
            </a:pPr>
            <a:r>
              <a:rPr lang="en-US" sz="2400" dirty="0"/>
              <a:t>DMC review on a regular (period agreed with the sponsor/ investigating agency) basis the accumulated date of one or more ongoing clinical trials.</a:t>
            </a:r>
          </a:p>
          <a:p>
            <a:pPr marL="228600" indent="-228600">
              <a:lnSpc>
                <a:spcPct val="90000"/>
              </a:lnSpc>
              <a:spcBef>
                <a:spcPts val="1000"/>
              </a:spcBef>
              <a:buFont typeface="Arial" panose="020B0604020202020204" pitchFamily="34" charset="0"/>
              <a:buChar char="•"/>
            </a:pPr>
            <a:r>
              <a:rPr lang="en-US" sz="2400" dirty="0"/>
              <a:t>The members of the DMC serve in an individual capacity and provide their expertise and recommendations. </a:t>
            </a:r>
          </a:p>
        </p:txBody>
      </p:sp>
    </p:spTree>
    <p:extLst>
      <p:ext uri="{BB962C8B-B14F-4D97-AF65-F5344CB8AC3E}">
        <p14:creationId xmlns:p14="http://schemas.microsoft.com/office/powerpoint/2010/main" val="1287824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28650" y="1919757"/>
            <a:ext cx="7886700" cy="37433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350" dirty="0"/>
          </a:p>
          <a:p>
            <a:endParaRPr lang="en-US" sz="1350" dirty="0"/>
          </a:p>
          <a:p>
            <a:endParaRPr lang="en-US" sz="1350" dirty="0"/>
          </a:p>
          <a:p>
            <a:endParaRPr lang="en-US" sz="1350" dirty="0"/>
          </a:p>
          <a:p>
            <a:pPr lvl="1"/>
            <a:endParaRPr lang="en-US" sz="1050" dirty="0"/>
          </a:p>
          <a:p>
            <a:endParaRPr lang="en-US" sz="1350" dirty="0"/>
          </a:p>
          <a:p>
            <a:endParaRPr lang="en-US" sz="1350" dirty="0"/>
          </a:p>
        </p:txBody>
      </p:sp>
      <p:sp>
        <p:nvSpPr>
          <p:cNvPr id="4" name="Rectangle 3"/>
          <p:cNvSpPr/>
          <p:nvPr/>
        </p:nvSpPr>
        <p:spPr>
          <a:xfrm>
            <a:off x="482958" y="1219200"/>
            <a:ext cx="8127642" cy="1715855"/>
          </a:xfrm>
          <a:prstGeom prst="rect">
            <a:avLst/>
          </a:prstGeom>
        </p:spPr>
        <p:txBody>
          <a:bodyPr vert="horz" lIns="91440" tIns="45720" rIns="91440" bIns="45720" rtlCol="0">
            <a:noAutofit/>
          </a:bodyPr>
          <a:lstStyle/>
          <a:p>
            <a:pPr marL="228600"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The membership of the </a:t>
            </a:r>
            <a:r>
              <a:rPr lang="en-US" dirty="0">
                <a:latin typeface="Arial" pitchFamily="34" charset="0"/>
                <a:cs typeface="Arial" pitchFamily="34" charset="0"/>
              </a:rPr>
              <a:t>DMC reflects individuals from various disciplines and </a:t>
            </a:r>
            <a:r>
              <a:rPr lang="en-US" dirty="0">
                <a:latin typeface="Arial" pitchFamily="34" charset="0"/>
                <a:cs typeface="Arial" pitchFamily="34" charset="0"/>
              </a:rPr>
              <a:t>medical </a:t>
            </a:r>
            <a:r>
              <a:rPr lang="en-US" dirty="0">
                <a:latin typeface="Arial" pitchFamily="34" charset="0"/>
                <a:cs typeface="Arial" pitchFamily="34" charset="0"/>
              </a:rPr>
              <a:t>specialties </a:t>
            </a:r>
            <a:r>
              <a:rPr lang="en-US" dirty="0">
                <a:latin typeface="Arial" pitchFamily="34" charset="0"/>
                <a:cs typeface="Arial" pitchFamily="34" charset="0"/>
              </a:rPr>
              <a:t>necessary to interpret the data from the clinical trial and </a:t>
            </a:r>
            <a:r>
              <a:rPr lang="en-US" dirty="0">
                <a:latin typeface="Arial" pitchFamily="34" charset="0"/>
                <a:cs typeface="Arial" pitchFamily="34" charset="0"/>
              </a:rPr>
              <a:t>evaluate </a:t>
            </a:r>
            <a:r>
              <a:rPr lang="en-US" dirty="0">
                <a:latin typeface="Arial" pitchFamily="34" charset="0"/>
                <a:cs typeface="Arial" pitchFamily="34" charset="0"/>
              </a:rPr>
              <a:t>participant safety. </a:t>
            </a:r>
            <a:endParaRPr lang="en-US" dirty="0">
              <a:latin typeface="Arial" pitchFamily="34" charset="0"/>
              <a:cs typeface="Arial" pitchFamily="34" charset="0"/>
            </a:endParaRPr>
          </a:p>
          <a:p>
            <a:pPr marL="228600"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The </a:t>
            </a:r>
            <a:r>
              <a:rPr lang="en-US" dirty="0">
                <a:latin typeface="Arial" pitchFamily="34" charset="0"/>
                <a:cs typeface="Arial" pitchFamily="34" charset="0"/>
              </a:rPr>
              <a:t>number of </a:t>
            </a:r>
            <a:r>
              <a:rPr lang="en-US" dirty="0">
                <a:latin typeface="Arial" pitchFamily="34" charset="0"/>
                <a:cs typeface="Arial" pitchFamily="34" charset="0"/>
              </a:rPr>
              <a:t>DMC </a:t>
            </a:r>
            <a:r>
              <a:rPr lang="en-US" dirty="0">
                <a:latin typeface="Arial" pitchFamily="34" charset="0"/>
                <a:cs typeface="Arial" pitchFamily="34" charset="0"/>
              </a:rPr>
              <a:t>members depends on the phase of the trial, range of medical issues, complexity in design and analysis, and potential level of risk but generally consists of three to seven members including, at a minimum: </a:t>
            </a:r>
            <a:endParaRPr lang="en-US" dirty="0">
              <a:latin typeface="Arial" pitchFamily="34" charset="0"/>
              <a:cs typeface="Arial" pitchFamily="34" charset="0"/>
            </a:endParaRPr>
          </a:p>
          <a:p>
            <a:pPr marL="742950" lvl="1" indent="-285750">
              <a:spcBef>
                <a:spcPct val="20000"/>
              </a:spcBef>
              <a:buClr>
                <a:srgbClr val="4E84C4"/>
              </a:buClr>
              <a:buFont typeface="Myriad Pro" pitchFamily="34" charset="0"/>
              <a:buChar char="–"/>
            </a:pPr>
            <a:r>
              <a:rPr lang="en-US" sz="1600" dirty="0">
                <a:latin typeface="Arial" pitchFamily="34" charset="0"/>
                <a:cs typeface="Arial" pitchFamily="34" charset="0"/>
              </a:rPr>
              <a:t>Expert(s) in the clinical aspects of the disease/patient population being studied; </a:t>
            </a:r>
          </a:p>
          <a:p>
            <a:pPr marL="742950" lvl="1" indent="-285750">
              <a:spcBef>
                <a:spcPct val="20000"/>
              </a:spcBef>
              <a:buClr>
                <a:srgbClr val="4E84C4"/>
              </a:buClr>
              <a:buFont typeface="Myriad Pro" pitchFamily="34" charset="0"/>
              <a:buChar char="–"/>
            </a:pPr>
            <a:r>
              <a:rPr lang="en-US" sz="1600" dirty="0">
                <a:latin typeface="Arial" pitchFamily="34" charset="0"/>
                <a:cs typeface="Arial" pitchFamily="34" charset="0"/>
              </a:rPr>
              <a:t>One </a:t>
            </a:r>
            <a:r>
              <a:rPr lang="en-US" sz="1600" dirty="0">
                <a:latin typeface="Arial" pitchFamily="34" charset="0"/>
                <a:cs typeface="Arial" pitchFamily="34" charset="0"/>
              </a:rPr>
              <a:t>or more biostatisticians; and, </a:t>
            </a:r>
          </a:p>
          <a:p>
            <a:pPr marL="742950" lvl="1" indent="-285750">
              <a:spcBef>
                <a:spcPct val="20000"/>
              </a:spcBef>
              <a:buClr>
                <a:srgbClr val="4E84C4"/>
              </a:buClr>
              <a:buFont typeface="Myriad Pro" pitchFamily="34" charset="0"/>
              <a:buChar char="–"/>
            </a:pPr>
            <a:r>
              <a:rPr lang="en-US" sz="1600" dirty="0">
                <a:latin typeface="Arial" pitchFamily="34" charset="0"/>
                <a:cs typeface="Arial" pitchFamily="34" charset="0"/>
              </a:rPr>
              <a:t>Investigators with expertise in current clinical trials conduct and methodology.</a:t>
            </a:r>
          </a:p>
          <a:p>
            <a:pPr marL="742950" lvl="1" indent="-285750">
              <a:spcBef>
                <a:spcPct val="20000"/>
              </a:spcBef>
              <a:buClr>
                <a:srgbClr val="4E84C4"/>
              </a:buClr>
              <a:buFont typeface="Myriad Pro" pitchFamily="34" charset="0"/>
              <a:buChar char="–"/>
            </a:pPr>
            <a:r>
              <a:rPr lang="en-US" sz="1600" dirty="0">
                <a:latin typeface="Arial" pitchFamily="34" charset="0"/>
                <a:cs typeface="Arial" pitchFamily="34" charset="0"/>
              </a:rPr>
              <a:t>Ad hoc specialists may be invited to participate as non-voting members at any time if additional expertise is desired. </a:t>
            </a:r>
            <a:endParaRPr lang="en-US" sz="1600" dirty="0">
              <a:latin typeface="Arial" pitchFamily="34" charset="0"/>
              <a:cs typeface="Arial" pitchFamily="34" charset="0"/>
            </a:endParaRPr>
          </a:p>
          <a:p>
            <a:pPr marL="742950" lvl="1" indent="-285750">
              <a:spcBef>
                <a:spcPct val="20000"/>
              </a:spcBef>
              <a:buClr>
                <a:srgbClr val="4E84C4"/>
              </a:buClr>
              <a:buFont typeface="Myriad Pro" pitchFamily="34" charset="0"/>
              <a:buChar char="–"/>
            </a:pPr>
            <a:r>
              <a:rPr lang="en-US" sz="1600" dirty="0">
                <a:latin typeface="Arial" pitchFamily="34" charset="0"/>
                <a:cs typeface="Arial" pitchFamily="34" charset="0"/>
              </a:rPr>
              <a:t>Some </a:t>
            </a:r>
            <a:r>
              <a:rPr lang="en-US" sz="1600" dirty="0">
                <a:latin typeface="Arial" pitchFamily="34" charset="0"/>
                <a:cs typeface="Arial" pitchFamily="34" charset="0"/>
              </a:rPr>
              <a:t>trials, depending on the population and nature of the intervention, may well be served by inclusion of a bioethicist on the </a:t>
            </a:r>
            <a:r>
              <a:rPr lang="en-US" sz="1600" dirty="0">
                <a:latin typeface="Arial" pitchFamily="34" charset="0"/>
                <a:cs typeface="Arial" pitchFamily="34" charset="0"/>
              </a:rPr>
              <a:t>DMC, </a:t>
            </a:r>
            <a:r>
              <a:rPr lang="en-US" sz="1600" dirty="0">
                <a:latin typeface="Arial" pitchFamily="34" charset="0"/>
                <a:cs typeface="Arial" pitchFamily="34" charset="0"/>
              </a:rPr>
              <a:t>Steering Committee, or Advisory Panel</a:t>
            </a:r>
            <a:r>
              <a:rPr lang="en-US" sz="1600" dirty="0">
                <a:latin typeface="Arial" pitchFamily="34" charset="0"/>
                <a:cs typeface="Arial" pitchFamily="34" charset="0"/>
              </a:rPr>
              <a:t>.</a:t>
            </a:r>
          </a:p>
          <a:p>
            <a:pPr marL="228600"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Sponsor/ Investigating agency representatives or </a:t>
            </a:r>
            <a:r>
              <a:rPr lang="en-US" dirty="0">
                <a:latin typeface="Arial" pitchFamily="34" charset="0"/>
                <a:cs typeface="Arial" pitchFamily="34" charset="0"/>
              </a:rPr>
              <a:t>any other individual with vested interests in the outcome of the study are not eligible to serve on the </a:t>
            </a:r>
            <a:r>
              <a:rPr lang="en-US" dirty="0">
                <a:latin typeface="Arial" pitchFamily="34" charset="0"/>
                <a:cs typeface="Arial" pitchFamily="34" charset="0"/>
              </a:rPr>
              <a:t>DMC </a:t>
            </a:r>
            <a:r>
              <a:rPr lang="en-US" dirty="0">
                <a:latin typeface="Arial" pitchFamily="34" charset="0"/>
                <a:cs typeface="Arial" pitchFamily="34" charset="0"/>
              </a:rPr>
              <a:t>although they may attend open sessions of the </a:t>
            </a:r>
            <a:r>
              <a:rPr lang="en-US" dirty="0">
                <a:latin typeface="Arial" pitchFamily="34" charset="0"/>
                <a:cs typeface="Arial" pitchFamily="34" charset="0"/>
              </a:rPr>
              <a:t>DMC </a:t>
            </a:r>
            <a:r>
              <a:rPr lang="en-US" dirty="0">
                <a:latin typeface="Arial" pitchFamily="34" charset="0"/>
                <a:cs typeface="Arial" pitchFamily="34" charset="0"/>
              </a:rPr>
              <a:t>meetings.</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5" name="Title 1"/>
          <p:cNvSpPr txBox="1">
            <a:spLocks/>
          </p:cNvSpPr>
          <p:nvPr/>
        </p:nvSpPr>
        <p:spPr>
          <a:xfrm>
            <a:off x="1295400" y="331694"/>
            <a:ext cx="7543800" cy="487362"/>
          </a:xfrm>
          <a:prstGeom prst="rect">
            <a:avLst/>
          </a:prstGeom>
        </p:spPr>
        <p:txBody>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a:t>Constitution of DMC</a:t>
            </a:r>
            <a:endParaRPr lang="en-US" dirty="0"/>
          </a:p>
        </p:txBody>
      </p:sp>
    </p:spTree>
    <p:extLst>
      <p:ext uri="{BB962C8B-B14F-4D97-AF65-F5344CB8AC3E}">
        <p14:creationId xmlns:p14="http://schemas.microsoft.com/office/powerpoint/2010/main" val="11093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DMC</a:t>
            </a:r>
            <a:endParaRPr lang="en-US" dirty="0"/>
          </a:p>
        </p:txBody>
      </p:sp>
      <p:sp>
        <p:nvSpPr>
          <p:cNvPr id="3" name="Content Placeholder 2"/>
          <p:cNvSpPr>
            <a:spLocks noGrp="1"/>
          </p:cNvSpPr>
          <p:nvPr>
            <p:ph idx="1"/>
          </p:nvPr>
        </p:nvSpPr>
        <p:spPr>
          <a:xfrm>
            <a:off x="381000" y="1219200"/>
            <a:ext cx="8610600" cy="4525963"/>
          </a:xfrm>
        </p:spPr>
        <p:txBody>
          <a:bodyPr/>
          <a:lstStyle/>
          <a:p>
            <a:r>
              <a:rPr lang="en-US" sz="2000" dirty="0"/>
              <a:t>Safety concerns</a:t>
            </a:r>
          </a:p>
          <a:p>
            <a:pPr lvl="1"/>
            <a:r>
              <a:rPr lang="en-US" sz="1400" dirty="0"/>
              <a:t>In long run clinical trials which are double blinded it is imperative to periodically assess the safety of the participants. The DMC ascertains that the safety of the participants is not compromised by ensuring the Adverse events observed in the experimental and control arm are similar. This evaluation has to be done considering the risk/benefit ratio. The DMC plays a vital role in making recommendation on continuation or termination of trials based on clinical safety results.</a:t>
            </a:r>
          </a:p>
          <a:p>
            <a:r>
              <a:rPr lang="en-US" sz="2000" dirty="0"/>
              <a:t>Overwhelming benefit</a:t>
            </a:r>
          </a:p>
          <a:p>
            <a:pPr lvl="1"/>
            <a:r>
              <a:rPr lang="en-US" sz="1400" dirty="0"/>
              <a:t>In case of a clinical trial with very superior benefits of the experimental arm (very unlikely event) the DMC may make a recommendation of terminating the trial for superiority. This would allow the sponsor to get faster regulatory approval so that the drug can reach the market soon and benefit the larger population.</a:t>
            </a:r>
          </a:p>
          <a:p>
            <a:r>
              <a:rPr lang="en-US" sz="2000" dirty="0"/>
              <a:t>Futility analysis</a:t>
            </a:r>
          </a:p>
          <a:p>
            <a:pPr lvl="1"/>
            <a:r>
              <a:rPr lang="en-US" sz="1400" dirty="0"/>
              <a:t>This is one of the common reasons of stopping a clinical trial. </a:t>
            </a:r>
          </a:p>
          <a:p>
            <a:pPr lvl="1"/>
            <a:r>
              <a:rPr lang="en-US" sz="1400" dirty="0"/>
              <a:t>During the course of the trial if it is assessed that there is no significant difference in the results of both the control and the experimental arm.  </a:t>
            </a:r>
          </a:p>
          <a:p>
            <a:pPr lvl="1"/>
            <a:r>
              <a:rPr lang="en-US" sz="1400" dirty="0"/>
              <a:t>It's likely in no one's interest to have this trial continue. It is extremely unlikely that the trial, should it continue to its normal end, would have the statistical evidence needed to convince a regulatory agency to approve the treatment. The company sponsoring the study could save money for other projects by abandoning this trial. Also, current and potential trial participants could be freed to take other treatments, rather than this experimental treatment which is unlikely to benefit them.</a:t>
            </a:r>
            <a:endParaRPr lang="en-US" sz="1400" dirty="0"/>
          </a:p>
        </p:txBody>
      </p:sp>
    </p:spTree>
    <p:extLst>
      <p:ext uri="{BB962C8B-B14F-4D97-AF65-F5344CB8AC3E}">
        <p14:creationId xmlns:p14="http://schemas.microsoft.com/office/powerpoint/2010/main" val="2496148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DMC – Roles and Responsibilities</a:t>
            </a:r>
            <a:endParaRPr lang="en-US" dirty="0"/>
          </a:p>
        </p:txBody>
      </p:sp>
      <p:sp>
        <p:nvSpPr>
          <p:cNvPr id="3" name="Content Placeholder 2"/>
          <p:cNvSpPr>
            <a:spLocks noGrp="1"/>
          </p:cNvSpPr>
          <p:nvPr>
            <p:ph idx="1"/>
          </p:nvPr>
        </p:nvSpPr>
        <p:spPr>
          <a:xfrm>
            <a:off x="381000" y="1219200"/>
            <a:ext cx="8610600" cy="4525963"/>
          </a:xfrm>
        </p:spPr>
        <p:txBody>
          <a:bodyPr/>
          <a:lstStyle/>
          <a:p>
            <a:pPr marL="228600" indent="-228600">
              <a:lnSpc>
                <a:spcPct val="90000"/>
              </a:lnSpc>
              <a:spcBef>
                <a:spcPts val="1000"/>
              </a:spcBef>
              <a:buFont typeface="Arial" panose="020B0604020202020204" pitchFamily="34" charset="0"/>
              <a:buChar char="•"/>
            </a:pPr>
            <a:r>
              <a:rPr lang="en-US" sz="2000" dirty="0"/>
              <a:t>The primary responsibilities of the DMC are</a:t>
            </a:r>
          </a:p>
          <a:p>
            <a:pPr marL="685800" lvl="1" indent="-228600">
              <a:lnSpc>
                <a:spcPct val="90000"/>
              </a:lnSpc>
              <a:spcBef>
                <a:spcPts val="1000"/>
              </a:spcBef>
              <a:buFont typeface="Arial" panose="020B0604020202020204" pitchFamily="34" charset="0"/>
              <a:buChar char="•"/>
            </a:pPr>
            <a:r>
              <a:rPr lang="en-US" sz="1800" dirty="0"/>
              <a:t>Review each protocol for any major concern prior to implementation. </a:t>
            </a:r>
          </a:p>
          <a:p>
            <a:pPr marL="685800" lvl="1" indent="-228600">
              <a:lnSpc>
                <a:spcPct val="90000"/>
              </a:lnSpc>
              <a:spcBef>
                <a:spcPts val="1000"/>
              </a:spcBef>
              <a:buFont typeface="Arial" panose="020B0604020202020204" pitchFamily="34" charset="0"/>
              <a:buChar char="•"/>
            </a:pPr>
            <a:r>
              <a:rPr lang="en-US" sz="1400" dirty="0"/>
              <a:t>Periodically review and evaluate the accumulated study data for participant safety, study conduct and progress, scientific validity and integrity of the trial</a:t>
            </a:r>
          </a:p>
          <a:p>
            <a:pPr marL="685800" lvl="1" indent="-228600">
              <a:lnSpc>
                <a:spcPct val="90000"/>
              </a:lnSpc>
              <a:spcBef>
                <a:spcPts val="1000"/>
              </a:spcBef>
              <a:buFont typeface="Arial" panose="020B0604020202020204" pitchFamily="34" charset="0"/>
              <a:buChar char="•"/>
            </a:pPr>
            <a:r>
              <a:rPr lang="en-US" sz="1400" dirty="0"/>
              <a:t>Make recommendations to the sponsor or the investigating agency concerning the continuation, modification, or termination of the trial. </a:t>
            </a:r>
          </a:p>
          <a:p>
            <a:pPr marL="685800" lvl="1" indent="-228600">
              <a:lnSpc>
                <a:spcPct val="90000"/>
              </a:lnSpc>
              <a:spcBef>
                <a:spcPts val="1000"/>
              </a:spcBef>
              <a:buFont typeface="Arial" panose="020B0604020202020204" pitchFamily="34" charset="0"/>
              <a:buChar char="•"/>
            </a:pPr>
            <a:r>
              <a:rPr lang="en-US" sz="1400" dirty="0"/>
              <a:t>The DMC considers study-specific data as well as relevant background knowledge about the disease, test agent, or patient population under study.</a:t>
            </a:r>
          </a:p>
          <a:p>
            <a:pPr marL="685800" lvl="1" indent="-228600">
              <a:lnSpc>
                <a:spcPct val="90000"/>
              </a:lnSpc>
              <a:spcBef>
                <a:spcPts val="1000"/>
              </a:spcBef>
              <a:buFont typeface="Arial" panose="020B0604020202020204" pitchFamily="34" charset="0"/>
              <a:buChar char="•"/>
            </a:pPr>
            <a:r>
              <a:rPr lang="en-US" sz="1800" dirty="0"/>
              <a:t>The DMC is responsible for defining its deliberative processes prior to initiating any data review, which include:</a:t>
            </a:r>
          </a:p>
          <a:p>
            <a:pPr lvl="2">
              <a:lnSpc>
                <a:spcPct val="90000"/>
              </a:lnSpc>
              <a:spcBef>
                <a:spcPts val="1000"/>
              </a:spcBef>
              <a:buFont typeface="Arial" panose="020B0604020202020204" pitchFamily="34" charset="0"/>
              <a:buChar char="•"/>
            </a:pPr>
            <a:r>
              <a:rPr lang="en-US" sz="1400" dirty="0"/>
              <a:t>Event triggers that would call for an unscheduled review</a:t>
            </a:r>
          </a:p>
          <a:p>
            <a:pPr lvl="2">
              <a:lnSpc>
                <a:spcPct val="90000"/>
              </a:lnSpc>
              <a:spcBef>
                <a:spcPts val="1000"/>
              </a:spcBef>
              <a:buFont typeface="Arial" panose="020B0604020202020204" pitchFamily="34" charset="0"/>
              <a:buChar char="•"/>
            </a:pPr>
            <a:r>
              <a:rPr lang="en-US" sz="1400" dirty="0"/>
              <a:t>Trial stopping guidelines, </a:t>
            </a:r>
          </a:p>
          <a:p>
            <a:pPr lvl="2">
              <a:lnSpc>
                <a:spcPct val="90000"/>
              </a:lnSpc>
              <a:spcBef>
                <a:spcPts val="1000"/>
              </a:spcBef>
              <a:buFont typeface="Arial" panose="020B0604020202020204" pitchFamily="34" charset="0"/>
              <a:buChar char="•"/>
            </a:pPr>
            <a:r>
              <a:rPr lang="en-US" sz="1400" dirty="0"/>
              <a:t>Unmasking (</a:t>
            </a:r>
            <a:r>
              <a:rPr lang="en-US" sz="1400" dirty="0" err="1"/>
              <a:t>unblinding</a:t>
            </a:r>
            <a:r>
              <a:rPr lang="en-US" sz="1400" dirty="0"/>
              <a:t>) </a:t>
            </a:r>
          </a:p>
          <a:p>
            <a:pPr lvl="2">
              <a:lnSpc>
                <a:spcPct val="90000"/>
              </a:lnSpc>
              <a:spcBef>
                <a:spcPts val="1000"/>
              </a:spcBef>
              <a:buFont typeface="Arial" panose="020B0604020202020204" pitchFamily="34" charset="0"/>
              <a:buChar char="•"/>
            </a:pPr>
            <a:r>
              <a:rPr lang="en-US" sz="1400" dirty="0"/>
              <a:t>Voting procedures</a:t>
            </a:r>
          </a:p>
          <a:p>
            <a:pPr marL="685800" lvl="1" indent="-228600">
              <a:lnSpc>
                <a:spcPct val="90000"/>
              </a:lnSpc>
              <a:spcBef>
                <a:spcPts val="1000"/>
              </a:spcBef>
              <a:buFont typeface="Arial" panose="020B0604020202020204" pitchFamily="34" charset="0"/>
              <a:buChar char="•"/>
            </a:pPr>
            <a:r>
              <a:rPr lang="en-US" sz="1800" dirty="0" smtClean="0"/>
              <a:t>The </a:t>
            </a:r>
            <a:r>
              <a:rPr lang="en-US" sz="1800" dirty="0"/>
              <a:t>DMC is also responsible for maintaining the confidentiality of its internal discussions and activities as well as the contents of reports provided to it.</a:t>
            </a:r>
            <a:endParaRPr lang="en-US" sz="1800" dirty="0"/>
          </a:p>
        </p:txBody>
      </p:sp>
    </p:spTree>
    <p:extLst>
      <p:ext uri="{BB962C8B-B14F-4D97-AF65-F5344CB8AC3E}">
        <p14:creationId xmlns:p14="http://schemas.microsoft.com/office/powerpoint/2010/main" val="3356863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28650" y="1919757"/>
            <a:ext cx="7886700" cy="3743358"/>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350" dirty="0"/>
          </a:p>
          <a:p>
            <a:endParaRPr lang="en-US" sz="1350" dirty="0"/>
          </a:p>
          <a:p>
            <a:endParaRPr lang="en-US" sz="1350" dirty="0"/>
          </a:p>
          <a:p>
            <a:endParaRPr lang="en-US" sz="1350" dirty="0"/>
          </a:p>
          <a:p>
            <a:pPr lvl="1"/>
            <a:endParaRPr lang="en-US" sz="1050" dirty="0"/>
          </a:p>
          <a:p>
            <a:endParaRPr lang="en-US" sz="1350" dirty="0"/>
          </a:p>
          <a:p>
            <a:endParaRPr lang="en-US" sz="1350" dirty="0"/>
          </a:p>
        </p:txBody>
      </p:sp>
      <p:sp>
        <p:nvSpPr>
          <p:cNvPr id="4" name="Rectangle 3"/>
          <p:cNvSpPr/>
          <p:nvPr/>
        </p:nvSpPr>
        <p:spPr>
          <a:xfrm>
            <a:off x="304800" y="1219200"/>
            <a:ext cx="8686800" cy="1715855"/>
          </a:xfrm>
          <a:prstGeom prst="rect">
            <a:avLst/>
          </a:prstGeom>
        </p:spPr>
        <p:txBody>
          <a:bodyPr vert="horz" lIns="91440" tIns="45720" rIns="91440" bIns="45720" rtlCol="0">
            <a:noAutofit/>
          </a:bodyPr>
          <a:lstStyle/>
          <a:p>
            <a:pPr marL="228600" indent="-228600">
              <a:lnSpc>
                <a:spcPct val="90000"/>
              </a:lnSpc>
              <a:spcBef>
                <a:spcPts val="1000"/>
              </a:spcBef>
              <a:buClr>
                <a:srgbClr val="4E84C4"/>
              </a:buClr>
              <a:buFont typeface="Arial" panose="020B0604020202020204" pitchFamily="34" charset="0"/>
              <a:buChar char="•"/>
            </a:pPr>
            <a:r>
              <a:rPr lang="en-US" sz="1600" dirty="0">
                <a:latin typeface="Arial" pitchFamily="34" charset="0"/>
                <a:cs typeface="Arial" pitchFamily="34" charset="0"/>
              </a:rPr>
              <a:t>The recommended meeting format consists of three sessions: Open Session, Closed Session, and Closed Executive Session.</a:t>
            </a:r>
          </a:p>
          <a:p>
            <a:pPr marL="228600" indent="-228600">
              <a:lnSpc>
                <a:spcPct val="90000"/>
              </a:lnSpc>
              <a:spcBef>
                <a:spcPts val="1000"/>
              </a:spcBef>
              <a:buClr>
                <a:srgbClr val="4E84C4"/>
              </a:buClr>
              <a:buFont typeface="Arial" panose="020B0604020202020204" pitchFamily="34" charset="0"/>
              <a:buChar char="•"/>
            </a:pPr>
            <a:r>
              <a:rPr lang="en-US" sz="1600" dirty="0">
                <a:latin typeface="Arial" pitchFamily="34" charset="0"/>
                <a:cs typeface="Arial" pitchFamily="34" charset="0"/>
              </a:rPr>
              <a:t>Open Session:  </a:t>
            </a:r>
          </a:p>
          <a:p>
            <a:pPr marL="685800" lvl="1" indent="-228600">
              <a:lnSpc>
                <a:spcPct val="90000"/>
              </a:lnSpc>
              <a:spcBef>
                <a:spcPts val="1000"/>
              </a:spcBef>
              <a:buClr>
                <a:srgbClr val="4E84C4"/>
              </a:buClr>
              <a:buFont typeface="Arial" panose="020B0604020202020204" pitchFamily="34" charset="0"/>
              <a:buChar char="•"/>
            </a:pPr>
            <a:r>
              <a:rPr lang="en-US" sz="1400" dirty="0">
                <a:latin typeface="Arial" pitchFamily="34" charset="0"/>
                <a:cs typeface="Arial" pitchFamily="34" charset="0"/>
              </a:rPr>
              <a:t>Issues relating to the general conduct and progress of the study are discussed </a:t>
            </a:r>
            <a:endParaRPr lang="en-US" sz="1400" dirty="0">
              <a:latin typeface="Arial" pitchFamily="34" charset="0"/>
              <a:cs typeface="Arial" pitchFamily="34" charset="0"/>
            </a:endParaRPr>
          </a:p>
          <a:p>
            <a:pPr marL="685800" lvl="1" indent="-228600">
              <a:lnSpc>
                <a:spcPct val="90000"/>
              </a:lnSpc>
              <a:spcBef>
                <a:spcPts val="1000"/>
              </a:spcBef>
              <a:buClr>
                <a:srgbClr val="4E84C4"/>
              </a:buClr>
              <a:buFont typeface="Arial" panose="020B0604020202020204" pitchFamily="34" charset="0"/>
              <a:buChar char="•"/>
            </a:pPr>
            <a:r>
              <a:rPr lang="en-US" sz="1400" dirty="0">
                <a:latin typeface="Arial" pitchFamily="34" charset="0"/>
                <a:cs typeface="Arial" pitchFamily="34" charset="0"/>
              </a:rPr>
              <a:t>Data is presented </a:t>
            </a:r>
            <a:r>
              <a:rPr lang="en-US" sz="1400" dirty="0">
                <a:latin typeface="Arial" pitchFamily="34" charset="0"/>
                <a:cs typeface="Arial" pitchFamily="34" charset="0"/>
              </a:rPr>
              <a:t>without grouping by treatment assignment </a:t>
            </a:r>
            <a:r>
              <a:rPr lang="en-US" sz="1400" dirty="0">
                <a:latin typeface="Arial" pitchFamily="34" charset="0"/>
                <a:cs typeface="Arial" pitchFamily="34" charset="0"/>
              </a:rPr>
              <a:t>preserving </a:t>
            </a:r>
            <a:r>
              <a:rPr lang="en-US" sz="1400" dirty="0">
                <a:latin typeface="Arial" pitchFamily="34" charset="0"/>
                <a:cs typeface="Arial" pitchFamily="34" charset="0"/>
              </a:rPr>
              <a:t>the masking of all subjects. </a:t>
            </a:r>
            <a:endParaRPr lang="en-US" sz="1400" dirty="0">
              <a:latin typeface="Arial" pitchFamily="34" charset="0"/>
              <a:cs typeface="Arial" pitchFamily="34" charset="0"/>
            </a:endParaRPr>
          </a:p>
          <a:p>
            <a:pPr marL="685800" lvl="1" indent="-228600">
              <a:lnSpc>
                <a:spcPct val="90000"/>
              </a:lnSpc>
              <a:spcBef>
                <a:spcPts val="1000"/>
              </a:spcBef>
              <a:buClr>
                <a:srgbClr val="4E84C4"/>
              </a:buClr>
              <a:buFont typeface="Arial" panose="020B0604020202020204" pitchFamily="34" charset="0"/>
              <a:buChar char="•"/>
            </a:pPr>
            <a:r>
              <a:rPr lang="en-US" sz="1400" dirty="0">
                <a:latin typeface="Arial" pitchFamily="34" charset="0"/>
                <a:cs typeface="Arial" pitchFamily="34" charset="0"/>
              </a:rPr>
              <a:t>The </a:t>
            </a:r>
            <a:r>
              <a:rPr lang="en-US" sz="1400" dirty="0">
                <a:latin typeface="Arial" pitchFamily="34" charset="0"/>
                <a:cs typeface="Arial" pitchFamily="34" charset="0"/>
              </a:rPr>
              <a:t>lead investigator and the study biostatistician </a:t>
            </a:r>
            <a:r>
              <a:rPr lang="en-US" sz="1400" dirty="0">
                <a:latin typeface="Arial" pitchFamily="34" charset="0"/>
                <a:cs typeface="Arial" pitchFamily="34" charset="0"/>
              </a:rPr>
              <a:t>attend in </a:t>
            </a:r>
            <a:r>
              <a:rPr lang="en-US" sz="1400" dirty="0">
                <a:latin typeface="Arial" pitchFamily="34" charset="0"/>
                <a:cs typeface="Arial" pitchFamily="34" charset="0"/>
              </a:rPr>
              <a:t>order to present results and respond to questions. </a:t>
            </a:r>
            <a:endParaRPr lang="en-US" sz="1400" dirty="0">
              <a:latin typeface="Arial" pitchFamily="34" charset="0"/>
              <a:cs typeface="Arial" pitchFamily="34" charset="0"/>
            </a:endParaRPr>
          </a:p>
          <a:p>
            <a:pPr marL="685800" lvl="1" indent="-228600">
              <a:lnSpc>
                <a:spcPct val="90000"/>
              </a:lnSpc>
              <a:spcBef>
                <a:spcPts val="1000"/>
              </a:spcBef>
              <a:buClr>
                <a:srgbClr val="4E84C4"/>
              </a:buClr>
              <a:buFont typeface="Arial" panose="020B0604020202020204" pitchFamily="34" charset="0"/>
              <a:buChar char="•"/>
            </a:pPr>
            <a:r>
              <a:rPr lang="en-US" sz="1400" dirty="0">
                <a:latin typeface="Arial" pitchFamily="34" charset="0"/>
                <a:cs typeface="Arial" pitchFamily="34" charset="0"/>
              </a:rPr>
              <a:t>This </a:t>
            </a:r>
            <a:r>
              <a:rPr lang="en-US" sz="1400" dirty="0">
                <a:latin typeface="Arial" pitchFamily="34" charset="0"/>
                <a:cs typeface="Arial" pitchFamily="34" charset="0"/>
              </a:rPr>
              <a:t>session is open to study investigators, coordinating center staff, representatives for industrial collaborators, representatives from the Food and Drug Administration (FDA), and </a:t>
            </a:r>
            <a:r>
              <a:rPr lang="en-US" sz="1400" dirty="0">
                <a:latin typeface="Arial" pitchFamily="34" charset="0"/>
                <a:cs typeface="Arial" pitchFamily="34" charset="0"/>
              </a:rPr>
              <a:t>regulatory </a:t>
            </a:r>
            <a:r>
              <a:rPr lang="en-US" sz="1400" dirty="0">
                <a:latin typeface="Arial" pitchFamily="34" charset="0"/>
                <a:cs typeface="Arial" pitchFamily="34" charset="0"/>
              </a:rPr>
              <a:t>staff.</a:t>
            </a:r>
          </a:p>
          <a:p>
            <a:pPr marL="228600" indent="-228600">
              <a:lnSpc>
                <a:spcPct val="90000"/>
              </a:lnSpc>
              <a:spcBef>
                <a:spcPts val="1000"/>
              </a:spcBef>
              <a:buClr>
                <a:srgbClr val="4E84C4"/>
              </a:buClr>
              <a:buFont typeface="Arial" panose="020B0604020202020204" pitchFamily="34" charset="0"/>
              <a:buChar char="•"/>
            </a:pPr>
            <a:r>
              <a:rPr lang="en-US" sz="1600" dirty="0">
                <a:latin typeface="Arial" pitchFamily="34" charset="0"/>
                <a:cs typeface="Arial" pitchFamily="34" charset="0"/>
              </a:rPr>
              <a:t>Closed </a:t>
            </a:r>
            <a:r>
              <a:rPr lang="en-US" sz="1600" dirty="0">
                <a:latin typeface="Arial" pitchFamily="34" charset="0"/>
                <a:cs typeface="Arial" pitchFamily="34" charset="0"/>
              </a:rPr>
              <a:t>Session:  </a:t>
            </a:r>
            <a:endParaRPr lang="en-US" sz="1600" dirty="0">
              <a:latin typeface="Arial" pitchFamily="34" charset="0"/>
              <a:cs typeface="Arial" pitchFamily="34" charset="0"/>
            </a:endParaRPr>
          </a:p>
          <a:p>
            <a:pPr marL="685800" lvl="1" indent="-228600">
              <a:lnSpc>
                <a:spcPct val="90000"/>
              </a:lnSpc>
              <a:spcBef>
                <a:spcPts val="1000"/>
              </a:spcBef>
              <a:buClr>
                <a:srgbClr val="4E84C4"/>
              </a:buClr>
              <a:buFont typeface="Arial" panose="020B0604020202020204" pitchFamily="34" charset="0"/>
              <a:buChar char="•"/>
            </a:pPr>
            <a:r>
              <a:rPr lang="en-US" sz="1400" dirty="0">
                <a:latin typeface="Arial" pitchFamily="34" charset="0"/>
                <a:cs typeface="Arial" pitchFamily="34" charset="0"/>
              </a:rPr>
              <a:t>Grouped </a:t>
            </a:r>
            <a:r>
              <a:rPr lang="en-US" sz="1400" dirty="0">
                <a:latin typeface="Arial" pitchFamily="34" charset="0"/>
                <a:cs typeface="Arial" pitchFamily="34" charset="0"/>
              </a:rPr>
              <a:t>safety </a:t>
            </a:r>
            <a:r>
              <a:rPr lang="en-US" sz="1400" dirty="0">
                <a:latin typeface="Arial" pitchFamily="34" charset="0"/>
                <a:cs typeface="Arial" pitchFamily="34" charset="0"/>
              </a:rPr>
              <a:t>data by coded treatment arm </a:t>
            </a:r>
            <a:r>
              <a:rPr lang="en-US" sz="1400" dirty="0">
                <a:latin typeface="Arial" pitchFamily="34" charset="0"/>
                <a:cs typeface="Arial" pitchFamily="34" charset="0"/>
              </a:rPr>
              <a:t>and, if appropriate, efficacy data are presented by the study </a:t>
            </a:r>
            <a:r>
              <a:rPr lang="en-US" sz="1400" dirty="0">
                <a:latin typeface="Arial" pitchFamily="34" charset="0"/>
                <a:cs typeface="Arial" pitchFamily="34" charset="0"/>
              </a:rPr>
              <a:t>(independent) statistician(s</a:t>
            </a:r>
            <a:r>
              <a:rPr lang="en-US" sz="1400" dirty="0">
                <a:latin typeface="Arial" pitchFamily="34" charset="0"/>
                <a:cs typeface="Arial" pitchFamily="34" charset="0"/>
              </a:rPr>
              <a:t>) at this session. </a:t>
            </a:r>
            <a:r>
              <a:rPr lang="en-US" sz="1400" dirty="0">
                <a:latin typeface="Arial" pitchFamily="34" charset="0"/>
                <a:cs typeface="Arial" pitchFamily="34" charset="0"/>
              </a:rPr>
              <a:t>This </a:t>
            </a:r>
            <a:r>
              <a:rPr lang="en-US" sz="1400" dirty="0">
                <a:latin typeface="Arial" pitchFamily="34" charset="0"/>
                <a:cs typeface="Arial" pitchFamily="34" charset="0"/>
              </a:rPr>
              <a:t>session is normally attended only by voting members, </a:t>
            </a:r>
            <a:r>
              <a:rPr lang="en-US" sz="1400" dirty="0">
                <a:latin typeface="Arial" pitchFamily="34" charset="0"/>
                <a:cs typeface="Arial" pitchFamily="34" charset="0"/>
              </a:rPr>
              <a:t>study (independent) statistician. The </a:t>
            </a:r>
            <a:r>
              <a:rPr lang="en-US" sz="1400" dirty="0">
                <a:latin typeface="Arial" pitchFamily="34" charset="0"/>
                <a:cs typeface="Arial" pitchFamily="34" charset="0"/>
              </a:rPr>
              <a:t>DMC may invite the participation of other individuals for all or part of the session.</a:t>
            </a:r>
          </a:p>
          <a:p>
            <a:pPr marL="228600" indent="-228600">
              <a:lnSpc>
                <a:spcPct val="90000"/>
              </a:lnSpc>
              <a:spcBef>
                <a:spcPts val="1000"/>
              </a:spcBef>
              <a:buClr>
                <a:srgbClr val="4E84C4"/>
              </a:buClr>
              <a:buFont typeface="Arial" panose="020B0604020202020204" pitchFamily="34" charset="0"/>
              <a:buChar char="•"/>
            </a:pPr>
            <a:r>
              <a:rPr lang="en-US" sz="1600" dirty="0">
                <a:latin typeface="Arial" pitchFamily="34" charset="0"/>
                <a:cs typeface="Arial" pitchFamily="34" charset="0"/>
              </a:rPr>
              <a:t>Closed </a:t>
            </a:r>
            <a:r>
              <a:rPr lang="en-US" sz="1600" dirty="0">
                <a:latin typeface="Arial" pitchFamily="34" charset="0"/>
                <a:cs typeface="Arial" pitchFamily="34" charset="0"/>
              </a:rPr>
              <a:t>Executive Session:  </a:t>
            </a:r>
            <a:endParaRPr lang="en-US" sz="1600" dirty="0">
              <a:latin typeface="Arial" pitchFamily="34" charset="0"/>
              <a:cs typeface="Arial" pitchFamily="34" charset="0"/>
            </a:endParaRPr>
          </a:p>
          <a:p>
            <a:pPr marL="685800" lvl="1" indent="-228600">
              <a:lnSpc>
                <a:spcPct val="90000"/>
              </a:lnSpc>
              <a:spcBef>
                <a:spcPts val="1000"/>
              </a:spcBef>
              <a:buClr>
                <a:srgbClr val="4E84C4"/>
              </a:buClr>
              <a:buFont typeface="Arial" panose="020B0604020202020204" pitchFamily="34" charset="0"/>
              <a:buChar char="•"/>
            </a:pPr>
            <a:r>
              <a:rPr lang="en-US" sz="1400" dirty="0">
                <a:latin typeface="Arial" pitchFamily="34" charset="0"/>
                <a:cs typeface="Arial" pitchFamily="34" charset="0"/>
              </a:rPr>
              <a:t>This </a:t>
            </a:r>
            <a:r>
              <a:rPr lang="en-US" sz="1400" dirty="0">
                <a:latin typeface="Arial" pitchFamily="34" charset="0"/>
                <a:cs typeface="Arial" pitchFamily="34" charset="0"/>
              </a:rPr>
              <a:t>final session involves only DMC voting members to ensure complete objectivity as they discuss outcome results, make decisions, and formulate recommendations regarding the study. If treatment codes have been made accessible to the DMC, then the DMC may unmask the data based on procedures identified in advance.</a:t>
            </a:r>
            <a:br>
              <a:rPr lang="en-US" sz="1400" dirty="0">
                <a:latin typeface="Arial" pitchFamily="34" charset="0"/>
                <a:cs typeface="Arial" pitchFamily="34" charset="0"/>
              </a:rPr>
            </a:br>
            <a:r>
              <a:rPr lang="en-US" sz="1400" dirty="0">
                <a:latin typeface="Arial" pitchFamily="34" charset="0"/>
                <a:cs typeface="Arial" pitchFamily="34" charset="0"/>
              </a:rPr>
              <a:t> </a:t>
            </a:r>
          </a:p>
        </p:txBody>
      </p:sp>
      <p:sp>
        <p:nvSpPr>
          <p:cNvPr id="5" name="Title 1"/>
          <p:cNvSpPr txBox="1">
            <a:spLocks/>
          </p:cNvSpPr>
          <p:nvPr/>
        </p:nvSpPr>
        <p:spPr>
          <a:xfrm>
            <a:off x="742950" y="1245394"/>
            <a:ext cx="7886700" cy="994172"/>
          </a:xfrm>
          <a:prstGeom prst="rect">
            <a:avLst/>
          </a:prstGeom>
        </p:spPr>
        <p:txBody>
          <a:bodyPr>
            <a:normAutofit/>
          </a:bodyPr>
          <a:lstStyle>
            <a:defPPr>
              <a:defRPr lang="en-US"/>
            </a:defPPr>
            <a:lvl1pPr>
              <a:lnSpc>
                <a:spcPct val="90000"/>
              </a:lnSpc>
              <a:spcBef>
                <a:spcPct val="0"/>
              </a:spcBef>
              <a:buNone/>
              <a:defRPr sz="4000">
                <a:latin typeface="+mj-lt"/>
                <a:ea typeface="+mj-ea"/>
                <a:cs typeface="+mj-cs"/>
              </a:defRPr>
            </a:lvl1pPr>
          </a:lstStyle>
          <a:p>
            <a:endParaRPr lang="en-US" sz="3000" dirty="0"/>
          </a:p>
        </p:txBody>
      </p:sp>
      <p:sp>
        <p:nvSpPr>
          <p:cNvPr id="6" name="Title 1"/>
          <p:cNvSpPr txBox="1">
            <a:spLocks/>
          </p:cNvSpPr>
          <p:nvPr/>
        </p:nvSpPr>
        <p:spPr>
          <a:xfrm>
            <a:off x="1295400" y="331694"/>
            <a:ext cx="7543800" cy="487362"/>
          </a:xfrm>
          <a:prstGeom prst="rect">
            <a:avLst/>
          </a:prstGeom>
        </p:spPr>
        <p:txBody>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a:t>DMC – Meeting format</a:t>
            </a:r>
            <a:endParaRPr lang="en-US" dirty="0"/>
          </a:p>
        </p:txBody>
      </p:sp>
    </p:spTree>
    <p:extLst>
      <p:ext uri="{BB962C8B-B14F-4D97-AF65-F5344CB8AC3E}">
        <p14:creationId xmlns:p14="http://schemas.microsoft.com/office/powerpoint/2010/main" val="1412126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txBox="1">
            <a:spLocks/>
          </p:cNvSpPr>
          <p:nvPr/>
        </p:nvSpPr>
        <p:spPr>
          <a:xfrm>
            <a:off x="571500" y="1925525"/>
            <a:ext cx="7886700" cy="3743358"/>
          </a:xfrm>
          <a:prstGeom prst="rect">
            <a:avLst/>
          </a:prstGeom>
        </p:spPr>
        <p:txBody>
          <a:bodyPr vert="horz" lIns="91440" tIns="45720" rIns="91440" bIns="45720" rtlCol="0">
            <a:noAutofit/>
          </a:bodyPr>
          <a:lstStyle>
            <a:lvl1pPr marL="228600" indent="-228600">
              <a:lnSpc>
                <a:spcPct val="90000"/>
              </a:lnSpc>
              <a:spcBef>
                <a:spcPts val="1000"/>
              </a:spcBef>
              <a:buClr>
                <a:srgbClr val="4E84C4"/>
              </a:buClr>
              <a:buFont typeface="Arial" panose="020B0604020202020204" pitchFamily="34" charset="0"/>
              <a:buChar char="•"/>
              <a:defRPr sz="2400">
                <a:latin typeface="Arial" pitchFamily="34" charset="0"/>
                <a:cs typeface="Arial" pitchFamily="34" charset="0"/>
              </a:defRPr>
            </a:lvl1pPr>
            <a:lvl2pPr marL="742950" indent="-285750">
              <a:spcBef>
                <a:spcPct val="20000"/>
              </a:spcBef>
              <a:buClr>
                <a:srgbClr val="4E84C4"/>
              </a:buClr>
              <a:buFont typeface="Myriad Pro" pitchFamily="34" charset="0"/>
              <a:buChar char="–"/>
              <a:defRPr sz="2000">
                <a:latin typeface="Arial" pitchFamily="34" charset="0"/>
                <a:cs typeface="Arial" pitchFamily="34" charset="0"/>
              </a:defRPr>
            </a:lvl2pPr>
            <a:lvl3pPr marL="1143000" indent="-228600">
              <a:spcBef>
                <a:spcPct val="20000"/>
              </a:spcBef>
              <a:buClr>
                <a:srgbClr val="4E84C4"/>
              </a:buClr>
              <a:buFont typeface="Courier New" pitchFamily="49" charset="0"/>
              <a:buChar char="o"/>
              <a:defRPr>
                <a:latin typeface="Arial" pitchFamily="34" charset="0"/>
                <a:cs typeface="Arial" pitchFamily="34" charset="0"/>
              </a:defRPr>
            </a:lvl3pPr>
            <a:lvl4pPr marL="1600200" indent="-228600">
              <a:spcBef>
                <a:spcPct val="20000"/>
              </a:spcBef>
              <a:buClr>
                <a:srgbClr val="4E84C4"/>
              </a:buClr>
              <a:buFont typeface="Arial" pitchFamily="34" charset="0"/>
              <a:buChar char="•"/>
              <a:defRPr sz="1600">
                <a:latin typeface="Arial" pitchFamily="34" charset="0"/>
                <a:cs typeface="Arial" pitchFamily="34" charset="0"/>
              </a:defRPr>
            </a:lvl4pPr>
            <a:lvl5pPr marL="2057400" indent="-228600">
              <a:spcBef>
                <a:spcPct val="20000"/>
              </a:spcBef>
              <a:buFont typeface="Arial" pitchFamily="34" charset="0"/>
              <a:buChar char="»"/>
              <a:defRPr sz="2000">
                <a:latin typeface="Myriad Pro"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dirty="0"/>
          </a:p>
          <a:p>
            <a:endParaRPr lang="en-US" dirty="0"/>
          </a:p>
          <a:p>
            <a:endParaRPr lang="en-US" dirty="0"/>
          </a:p>
          <a:p>
            <a:endParaRPr lang="en-US" dirty="0"/>
          </a:p>
          <a:p>
            <a:pPr lvl="1"/>
            <a:endParaRPr lang="en-US" dirty="0"/>
          </a:p>
          <a:p>
            <a:endParaRPr lang="en-US" dirty="0"/>
          </a:p>
          <a:p>
            <a:endParaRPr lang="en-US" dirty="0"/>
          </a:p>
        </p:txBody>
      </p:sp>
      <p:sp>
        <p:nvSpPr>
          <p:cNvPr id="4" name="Rectangle 3"/>
          <p:cNvSpPr/>
          <p:nvPr/>
        </p:nvSpPr>
        <p:spPr>
          <a:xfrm>
            <a:off x="482958" y="1219200"/>
            <a:ext cx="8127642" cy="1715855"/>
          </a:xfrm>
          <a:prstGeom prst="rect">
            <a:avLst/>
          </a:prstGeom>
        </p:spPr>
        <p:txBody>
          <a:bodyPr vert="horz" lIns="91440" tIns="45720" rIns="91440" bIns="45720" rtlCol="0">
            <a:noAutofit/>
          </a:bodyPr>
          <a:lstStyle/>
          <a:p>
            <a:pPr marL="228600" indent="-228600">
              <a:lnSpc>
                <a:spcPct val="90000"/>
              </a:lnSpc>
              <a:spcBef>
                <a:spcPts val="1000"/>
              </a:spcBef>
              <a:buClr>
                <a:srgbClr val="4E84C4"/>
              </a:buClr>
              <a:buFont typeface="Arial" panose="020B0604020202020204" pitchFamily="34" charset="0"/>
              <a:buChar char="•"/>
            </a:pPr>
            <a:r>
              <a:rPr lang="en-US" sz="2000" dirty="0">
                <a:latin typeface="Arial" pitchFamily="34" charset="0"/>
                <a:cs typeface="Arial" pitchFamily="34" charset="0"/>
              </a:rPr>
              <a:t>In order to prevent un-blinding and maintain integrity of the clinical trial conduct statistician and programmers independent from the actual clinical trial are appointed</a:t>
            </a:r>
          </a:p>
          <a:p>
            <a:pPr marL="228600" indent="-228600">
              <a:lnSpc>
                <a:spcPct val="90000"/>
              </a:lnSpc>
              <a:spcBef>
                <a:spcPts val="1000"/>
              </a:spcBef>
              <a:buClr>
                <a:srgbClr val="4E84C4"/>
              </a:buClr>
              <a:buFont typeface="Arial" panose="020B0604020202020204" pitchFamily="34" charset="0"/>
              <a:buChar char="•"/>
            </a:pPr>
            <a:r>
              <a:rPr lang="en-US" sz="2000" dirty="0">
                <a:latin typeface="Arial" pitchFamily="34" charset="0"/>
                <a:cs typeface="Arial" pitchFamily="34" charset="0"/>
              </a:rPr>
              <a:t>Responsibility of Independent Programmer include:</a:t>
            </a:r>
          </a:p>
          <a:p>
            <a:pPr marL="685800" lvl="1"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Breaking the blind and generating outputs on un-blinded data</a:t>
            </a:r>
          </a:p>
          <a:p>
            <a:pPr marL="685800" lvl="1"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Generating Outputs with actual treatment coding groups</a:t>
            </a:r>
          </a:p>
          <a:p>
            <a:pPr marL="685800" lvl="1"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Execution of the DMC reports in completely restricted area with no communication with actual study personnel</a:t>
            </a:r>
          </a:p>
          <a:p>
            <a:pPr marL="228600" indent="-228600">
              <a:lnSpc>
                <a:spcPct val="90000"/>
              </a:lnSpc>
              <a:spcBef>
                <a:spcPts val="1000"/>
              </a:spcBef>
              <a:buClr>
                <a:srgbClr val="4E84C4"/>
              </a:buClr>
              <a:buFont typeface="Arial" panose="020B0604020202020204" pitchFamily="34" charset="0"/>
              <a:buChar char="•"/>
            </a:pPr>
            <a:r>
              <a:rPr lang="en-US" sz="2000" dirty="0">
                <a:latin typeface="Arial" pitchFamily="34" charset="0"/>
                <a:cs typeface="Arial" pitchFamily="34" charset="0"/>
              </a:rPr>
              <a:t>Responsibility of Independent Statistician include:</a:t>
            </a:r>
          </a:p>
          <a:p>
            <a:pPr marL="685800" lvl="1"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Working closely with the independent programmer</a:t>
            </a:r>
          </a:p>
          <a:p>
            <a:pPr marL="685800" lvl="1"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Summarizing the results and presenting them to the external DMC members</a:t>
            </a:r>
          </a:p>
          <a:p>
            <a:pPr marL="685800" lvl="1"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Chairing the Open and closed session of the DMC meetings</a:t>
            </a:r>
          </a:p>
          <a:p>
            <a:pPr marL="685800" lvl="1" indent="-228600">
              <a:lnSpc>
                <a:spcPct val="90000"/>
              </a:lnSpc>
              <a:spcBef>
                <a:spcPts val="1000"/>
              </a:spcBef>
              <a:buClr>
                <a:srgbClr val="4E84C4"/>
              </a:buClr>
              <a:buFont typeface="Arial" panose="020B0604020202020204" pitchFamily="34" charset="0"/>
              <a:buChar char="•"/>
            </a:pPr>
            <a:r>
              <a:rPr lang="en-US" dirty="0">
                <a:latin typeface="Arial" pitchFamily="34" charset="0"/>
                <a:cs typeface="Arial" pitchFamily="34" charset="0"/>
              </a:rPr>
              <a:t>Serve as a point of contact between the DMC members and the sponsor team</a:t>
            </a:r>
          </a:p>
        </p:txBody>
      </p:sp>
      <p:sp>
        <p:nvSpPr>
          <p:cNvPr id="6" name="Title 1"/>
          <p:cNvSpPr txBox="1">
            <a:spLocks/>
          </p:cNvSpPr>
          <p:nvPr/>
        </p:nvSpPr>
        <p:spPr>
          <a:xfrm>
            <a:off x="914400" y="152400"/>
            <a:ext cx="7543800" cy="487362"/>
          </a:xfrm>
          <a:prstGeom prst="rect">
            <a:avLst/>
          </a:prstGeom>
        </p:spPr>
        <p:txBody>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a:t>Role of Independent Statistician and Independent Statistical Programmer in DMC</a:t>
            </a:r>
            <a:endParaRPr lang="en-US" dirty="0"/>
          </a:p>
        </p:txBody>
      </p:sp>
    </p:spTree>
    <p:extLst>
      <p:ext uri="{BB962C8B-B14F-4D97-AF65-F5344CB8AC3E}">
        <p14:creationId xmlns:p14="http://schemas.microsoft.com/office/powerpoint/2010/main" val="9895204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Interim </a:t>
            </a:r>
            <a:r>
              <a:rPr lang="en-US" dirty="0" smtClean="0"/>
              <a:t>Analysis</a:t>
            </a:r>
            <a:endParaRPr lang="en-US" dirty="0"/>
          </a:p>
        </p:txBody>
      </p:sp>
      <p:sp>
        <p:nvSpPr>
          <p:cNvPr id="3" name="Content Placeholder 2"/>
          <p:cNvSpPr>
            <a:spLocks noGrp="1"/>
          </p:cNvSpPr>
          <p:nvPr>
            <p:ph idx="1"/>
          </p:nvPr>
        </p:nvSpPr>
        <p:spPr>
          <a:xfrm>
            <a:off x="381000" y="1219200"/>
            <a:ext cx="8610600" cy="4525963"/>
          </a:xfr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en-US" sz="2000" dirty="0"/>
              <a:t>Interim Analysis is an analysis </a:t>
            </a:r>
            <a:r>
              <a:rPr lang="en-US" sz="2000" dirty="0"/>
              <a:t>comparing intervention groups at anytime before the formal completion of the trial, usually before recruitment is complete.</a:t>
            </a:r>
          </a:p>
          <a:p>
            <a:pPr marL="228600" indent="-228600">
              <a:lnSpc>
                <a:spcPct val="90000"/>
              </a:lnSpc>
              <a:spcBef>
                <a:spcPts val="1000"/>
              </a:spcBef>
              <a:buFont typeface="Arial" panose="020B0604020202020204" pitchFamily="34" charset="0"/>
              <a:buChar char="•"/>
            </a:pPr>
            <a:r>
              <a:rPr lang="en-US" sz="2000" dirty="0"/>
              <a:t>Interim analyses is a tool to protect the welfare of subjects. It is clearly planned in the protocol and is often used with “stopping rules” to protect patient wellbeing.</a:t>
            </a:r>
          </a:p>
          <a:p>
            <a:pPr marL="228600" indent="-228600">
              <a:lnSpc>
                <a:spcPct val="90000"/>
              </a:lnSpc>
              <a:spcBef>
                <a:spcPts val="1000"/>
              </a:spcBef>
              <a:buFont typeface="Arial" panose="020B0604020202020204" pitchFamily="34" charset="0"/>
              <a:buChar char="•"/>
            </a:pPr>
            <a:r>
              <a:rPr lang="en-US" sz="2000" dirty="0"/>
              <a:t>Timing and frequency of interim analyses in specified in the protocol. General plan is to perform IA for long term trials when 50% of the data is available</a:t>
            </a:r>
            <a:r>
              <a:rPr lang="en-US" sz="2000" dirty="0"/>
              <a:t>.</a:t>
            </a:r>
          </a:p>
          <a:p>
            <a:pPr marL="228600" indent="-228600">
              <a:lnSpc>
                <a:spcPct val="90000"/>
              </a:lnSpc>
              <a:spcBef>
                <a:spcPts val="1000"/>
              </a:spcBef>
              <a:buFont typeface="Arial" panose="020B0604020202020204" pitchFamily="34" charset="0"/>
              <a:buChar char="•"/>
            </a:pPr>
            <a:r>
              <a:rPr lang="en-US" sz="2000" dirty="0"/>
              <a:t>The DMC helps in the following decision making for the IA:</a:t>
            </a:r>
          </a:p>
          <a:p>
            <a:pPr marL="685800" lvl="1" indent="-228600">
              <a:lnSpc>
                <a:spcPct val="90000"/>
              </a:lnSpc>
              <a:spcBef>
                <a:spcPts val="1000"/>
              </a:spcBef>
              <a:buFont typeface="Arial" panose="020B0604020202020204" pitchFamily="34" charset="0"/>
              <a:buChar char="•"/>
            </a:pPr>
            <a:r>
              <a:rPr lang="en-US" sz="1800" dirty="0"/>
              <a:t>Stopping enrollment/treatment as soon as a drug is determined to be </a:t>
            </a:r>
            <a:r>
              <a:rPr lang="en-US" sz="1800" dirty="0"/>
              <a:t>harmful</a:t>
            </a:r>
          </a:p>
          <a:p>
            <a:pPr marL="685800" lvl="1" indent="-228600">
              <a:lnSpc>
                <a:spcPct val="90000"/>
              </a:lnSpc>
              <a:spcBef>
                <a:spcPts val="1000"/>
              </a:spcBef>
              <a:buFont typeface="Arial" panose="020B0604020202020204" pitchFamily="34" charset="0"/>
              <a:buChar char="•"/>
            </a:pPr>
            <a:r>
              <a:rPr lang="en-US" sz="1800" dirty="0"/>
              <a:t>Stopping </a:t>
            </a:r>
            <a:r>
              <a:rPr lang="en-US" sz="1800" dirty="0"/>
              <a:t>enrollment as soon as a drug </a:t>
            </a:r>
            <a:r>
              <a:rPr lang="en-US" sz="1800" dirty="0"/>
              <a:t>is determined </a:t>
            </a:r>
            <a:r>
              <a:rPr lang="en-US" sz="1800" dirty="0"/>
              <a:t>to be highly </a:t>
            </a:r>
            <a:r>
              <a:rPr lang="en-US" sz="1800" dirty="0"/>
              <a:t>beneficial</a:t>
            </a:r>
          </a:p>
          <a:p>
            <a:pPr marL="685800" lvl="1" indent="-228600">
              <a:lnSpc>
                <a:spcPct val="90000"/>
              </a:lnSpc>
              <a:spcBef>
                <a:spcPts val="1000"/>
              </a:spcBef>
              <a:buFont typeface="Arial" panose="020B0604020202020204" pitchFamily="34" charset="0"/>
              <a:buChar char="•"/>
            </a:pPr>
            <a:r>
              <a:rPr lang="en-US" sz="1800" dirty="0"/>
              <a:t>Stopping trials </a:t>
            </a:r>
            <a:r>
              <a:rPr lang="en-US" sz="1800" dirty="0"/>
              <a:t>which will yield little </a:t>
            </a:r>
            <a:r>
              <a:rPr lang="en-US" sz="1800" dirty="0"/>
              <a:t>additional useful </a:t>
            </a:r>
            <a:r>
              <a:rPr lang="en-US" sz="1800" dirty="0"/>
              <a:t>information (or which have negligible </a:t>
            </a:r>
            <a:r>
              <a:rPr lang="en-US" sz="1800" dirty="0"/>
              <a:t>chance of </a:t>
            </a:r>
            <a:r>
              <a:rPr lang="en-US" sz="1800" dirty="0"/>
              <a:t>demonstrating efficacy if fully enrolled, </a:t>
            </a:r>
            <a:r>
              <a:rPr lang="en-US" sz="1800" dirty="0"/>
              <a:t>given results </a:t>
            </a:r>
            <a:r>
              <a:rPr lang="en-US" sz="1800" dirty="0"/>
              <a:t>to date)</a:t>
            </a:r>
          </a:p>
          <a:p>
            <a:pPr marL="685800" lvl="1" indent="-228600">
              <a:lnSpc>
                <a:spcPct val="90000"/>
              </a:lnSpc>
              <a:spcBef>
                <a:spcPts val="1000"/>
              </a:spcBef>
              <a:buFont typeface="Arial" panose="020B0604020202020204" pitchFamily="34" charset="0"/>
              <a:buChar char="•"/>
            </a:pPr>
            <a:endParaRPr lang="en-US" sz="1800" dirty="0"/>
          </a:p>
          <a:p>
            <a:pPr marL="685800" lvl="1" indent="-228600">
              <a:lnSpc>
                <a:spcPct val="90000"/>
              </a:lnSpc>
              <a:spcBef>
                <a:spcPts val="1000"/>
              </a:spcBef>
              <a:buFont typeface="Arial" panose="020B0604020202020204" pitchFamily="34" charset="0"/>
              <a:buChar char="•"/>
            </a:pPr>
            <a:endParaRPr lang="en-US" sz="1800" dirty="0"/>
          </a:p>
          <a:p>
            <a:pPr marL="228600" indent="-228600">
              <a:lnSpc>
                <a:spcPct val="90000"/>
              </a:lnSpc>
              <a:spcBef>
                <a:spcPts val="1000"/>
              </a:spcBef>
              <a:buFont typeface="Arial" panose="020B0604020202020204" pitchFamily="34" charset="0"/>
              <a:buChar char="•"/>
            </a:pPr>
            <a:endParaRPr lang="en-US" sz="2000" dirty="0"/>
          </a:p>
          <a:p>
            <a:pPr marL="228600" indent="-228600">
              <a:lnSpc>
                <a:spcPct val="90000"/>
              </a:lnSpc>
              <a:spcBef>
                <a:spcPts val="1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224584442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themeOverride>
</file>

<file path=ppt/theme/themeOverride2.xml><?xml version="1.0" encoding="utf-8"?>
<a:themeOverride xmlns:a="http://schemas.openxmlformats.org/drawingml/2006/main">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themeOverride>
</file>

<file path=ppt/theme/themeOverride3.xml><?xml version="1.0" encoding="utf-8"?>
<a:themeOverride xmlns:a="http://schemas.openxmlformats.org/drawingml/2006/main">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TCS Template 2012</Template>
  <TotalTime>626</TotalTime>
  <Words>999</Words>
  <Application>Microsoft Office PowerPoint</Application>
  <PresentationFormat>On-screen Show (4:3)</PresentationFormat>
  <Paragraphs>149</Paragraphs>
  <Slides>13</Slides>
  <Notes>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Arial</vt:lpstr>
      <vt:lpstr>Calibri</vt:lpstr>
      <vt:lpstr>Courier New</vt:lpstr>
      <vt:lpstr>Myriad Pro</vt:lpstr>
      <vt:lpstr>Wingdings</vt:lpstr>
      <vt:lpstr>TCS Template 2012</vt:lpstr>
      <vt:lpstr>Divider 1</vt:lpstr>
      <vt:lpstr>Divider 2</vt:lpstr>
      <vt:lpstr>Divider 3</vt:lpstr>
      <vt:lpstr>Thank You</vt:lpstr>
      <vt:lpstr>Data Monitoring Committee &amp; Interim Analysis</vt:lpstr>
      <vt:lpstr>Agenda</vt:lpstr>
      <vt:lpstr>What is DMC</vt:lpstr>
      <vt:lpstr>PowerPoint Presentation</vt:lpstr>
      <vt:lpstr>Need for DMC</vt:lpstr>
      <vt:lpstr>DMC – Roles and Responsibilities</vt:lpstr>
      <vt:lpstr>PowerPoint Presentation</vt:lpstr>
      <vt:lpstr>PowerPoint Presentation</vt:lpstr>
      <vt:lpstr>Interim Analysis</vt:lpstr>
      <vt:lpstr>Reference </vt:lpstr>
      <vt:lpstr>PowerPoint Presentation</vt:lpstr>
      <vt:lpstr>PowerPoint Presentation</vt:lpstr>
      <vt:lpstr>Change/Revision History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102</cp:revision>
  <dcterms:created xsi:type="dcterms:W3CDTF">2012-08-20T12:21:49Z</dcterms:created>
  <dcterms:modified xsi:type="dcterms:W3CDTF">2015-12-17T04:52:59Z</dcterms:modified>
</cp:coreProperties>
</file>