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24" r:id="rId5"/>
  </p:sldMasterIdLst>
  <p:notesMasterIdLst>
    <p:notesMasterId r:id="rId40"/>
  </p:notesMasterIdLst>
  <p:sldIdLst>
    <p:sldId id="256" r:id="rId6"/>
    <p:sldId id="260" r:id="rId7"/>
    <p:sldId id="346" r:id="rId8"/>
    <p:sldId id="296" r:id="rId9"/>
    <p:sldId id="259" r:id="rId10"/>
    <p:sldId id="295" r:id="rId11"/>
    <p:sldId id="297" r:id="rId12"/>
    <p:sldId id="299" r:id="rId13"/>
    <p:sldId id="300" r:id="rId14"/>
    <p:sldId id="301" r:id="rId15"/>
    <p:sldId id="305" r:id="rId16"/>
    <p:sldId id="307" r:id="rId17"/>
    <p:sldId id="302" r:id="rId18"/>
    <p:sldId id="303" r:id="rId19"/>
    <p:sldId id="348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8" r:id="rId28"/>
    <p:sldId id="319" r:id="rId29"/>
    <p:sldId id="315" r:id="rId30"/>
    <p:sldId id="360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478"/>
    <a:srgbClr val="94739D"/>
    <a:srgbClr val="2CB22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>
        <p:scale>
          <a:sx n="76" d="100"/>
          <a:sy n="76" d="100"/>
        </p:scale>
        <p:origin x="-1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5E0B5-CC09-47F0-915A-115797C68C88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0268-940A-45F1-BD62-E29FAA0CD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60268-940A-45F1-BD62-E29FAA0CD37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3440303"/>
            <a:ext cx="7772400" cy="669926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" y="4123944"/>
            <a:ext cx="7781544" cy="49682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9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28600"/>
            <a:ext cx="381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04800"/>
            <a:ext cx="1524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971800"/>
            <a:ext cx="5334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19375" t="20410" r="5469" b="9375"/>
          <a:stretch>
            <a:fillRect/>
          </a:stretch>
        </p:blipFill>
        <p:spPr bwMode="auto">
          <a:xfrm>
            <a:off x="-28576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1016" y="114300"/>
            <a:ext cx="763524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473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70013" cy="579438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4341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43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3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sas.com/proceedings/sugi29/253-29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5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143000"/>
            <a:ext cx="6324600" cy="1143000"/>
          </a:xfrm>
        </p:spPr>
        <p:txBody>
          <a:bodyPr/>
          <a:lstStyle/>
          <a:p>
            <a:r>
              <a:rPr lang="en-US" dirty="0" smtClean="0"/>
              <a:t>	SAS</a:t>
            </a:r>
            <a:r>
              <a:rPr lang="en-US" baseline="30000" dirty="0" smtClean="0"/>
              <a:t>®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9144000" cy="2514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Based on </a:t>
            </a:r>
            <a:r>
              <a:rPr lang="en-US" sz="3000" dirty="0" smtClean="0">
                <a:latin typeface="+mj-lt"/>
              </a:rPr>
              <a:t>Learning SAS by Example: A Programmer’s Guide</a:t>
            </a:r>
          </a:p>
          <a:p>
            <a:endParaRPr lang="en-US" sz="3000" dirty="0" smtClean="0">
              <a:latin typeface="+mj-lt"/>
            </a:endParaRPr>
          </a:p>
          <a:p>
            <a:r>
              <a:rPr lang="en-US" b="1" dirty="0">
                <a:latin typeface="+mj-lt"/>
              </a:rPr>
              <a:t>2</a:t>
            </a:r>
            <a:r>
              <a:rPr lang="en-US" b="1" dirty="0" smtClean="0">
                <a:latin typeface="+mj-lt"/>
              </a:rPr>
              <a:t>. Introduction to SAS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800" y="1295400"/>
            <a:ext cx="32766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LIBNAME statement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Assigns a libref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Use the libref for saving data and for retrieving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6406" r="51250" b="60156"/>
          <a:stretch>
            <a:fillRect/>
          </a:stretch>
        </p:blipFill>
        <p:spPr bwMode="auto">
          <a:xfrm>
            <a:off x="757825" y="1295400"/>
            <a:ext cx="36576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libraries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8750" t="32813" r="13750" b="56250"/>
          <a:stretch>
            <a:fillRect/>
          </a:stretch>
        </p:blipFill>
        <p:spPr bwMode="auto">
          <a:xfrm>
            <a:off x="457200" y="4267200"/>
            <a:ext cx="82296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8594" r="9375" b="11719"/>
          <a:stretch>
            <a:fillRect/>
          </a:stretch>
        </p:blipFill>
        <p:spPr bwMode="auto">
          <a:xfrm>
            <a:off x="883024" y="457200"/>
            <a:ext cx="7575176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514600" y="1752600"/>
            <a:ext cx="19050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Explorer Window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See libraries and SAS datasets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4400" y="1219200"/>
            <a:ext cx="838200" cy="6096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8594" r="9375" b="11719"/>
          <a:stretch>
            <a:fillRect/>
          </a:stretch>
        </p:blipFill>
        <p:spPr bwMode="auto">
          <a:xfrm>
            <a:off x="880036" y="457199"/>
            <a:ext cx="7578164" cy="5945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657600" y="1981200"/>
            <a:ext cx="19050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Active Libraries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Double click on a library to see the datasets in it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2000" y="1143000"/>
            <a:ext cx="1828800" cy="18288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6406" r="51250" b="78125"/>
          <a:stretch>
            <a:fillRect/>
          </a:stretch>
        </p:blipFill>
        <p:spPr bwMode="auto">
          <a:xfrm>
            <a:off x="766175" y="1371600"/>
            <a:ext cx="36576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LIBNAME examples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8750" t="32813" r="13750" b="61718"/>
          <a:stretch>
            <a:fillRect/>
          </a:stretch>
        </p:blipFill>
        <p:spPr bwMode="auto">
          <a:xfrm>
            <a:off x="474945" y="2286000"/>
            <a:ext cx="82296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 l="29375" t="19531" r="40625" b="69531"/>
          <a:stretch>
            <a:fillRect/>
          </a:stretch>
        </p:blipFill>
        <p:spPr bwMode="auto">
          <a:xfrm>
            <a:off x="423797" y="3429000"/>
            <a:ext cx="36576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29375" t="36719" r="42500" b="58594"/>
          <a:stretch>
            <a:fillRect/>
          </a:stretch>
        </p:blipFill>
        <p:spPr bwMode="auto">
          <a:xfrm>
            <a:off x="1066800" y="5334000"/>
            <a:ext cx="34290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Callout 7"/>
          <p:cNvSpPr/>
          <p:nvPr/>
        </p:nvSpPr>
        <p:spPr>
          <a:xfrm flipH="1">
            <a:off x="4267200" y="3124200"/>
            <a:ext cx="3810000" cy="1676400"/>
          </a:xfrm>
          <a:prstGeom prst="rightArrowCallout">
            <a:avLst>
              <a:gd name="adj1" fmla="val 27182"/>
              <a:gd name="adj2" fmla="val 25000"/>
              <a:gd name="adj3" fmla="val 25000"/>
              <a:gd name="adj4" fmla="val 6834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Oops!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Your password is showing!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LIBNAME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6298"/>
            <a:ext cx="8153400" cy="5122101"/>
          </a:xfrm>
        </p:spPr>
        <p:txBody>
          <a:bodyPr>
            <a:normAutofit/>
          </a:bodyPr>
          <a:lstStyle/>
          <a:p>
            <a:r>
              <a:rPr lang="en-US" dirty="0" smtClean="0"/>
              <a:t>Save your commonly used and/or </a:t>
            </a:r>
            <a:r>
              <a:rPr lang="en-US" dirty="0" err="1" smtClean="0"/>
              <a:t>passworded</a:t>
            </a:r>
            <a:r>
              <a:rPr lang="en-US" dirty="0" smtClean="0"/>
              <a:t> LIBNAME statements in a text file (using Notepad)</a:t>
            </a:r>
          </a:p>
          <a:p>
            <a:r>
              <a:rPr lang="en-US" dirty="0" smtClean="0"/>
              <a:t>Use a </a:t>
            </a:r>
            <a:r>
              <a:rPr lang="en-US" b="1" i="1" dirty="0" smtClean="0"/>
              <a:t>%include</a:t>
            </a:r>
            <a:r>
              <a:rPr lang="en-US" i="1" dirty="0" smtClean="0"/>
              <a:t> </a:t>
            </a:r>
            <a:r>
              <a:rPr lang="en-US" dirty="0" smtClean="0"/>
              <a:t>statement to reference the text file at the beginning of every SAS program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5625" t="3906" r="26875" b="72657"/>
          <a:stretch>
            <a:fillRect/>
          </a:stretch>
        </p:blipFill>
        <p:spPr bwMode="auto">
          <a:xfrm>
            <a:off x="905006" y="2895600"/>
            <a:ext cx="42672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8750" t="22656" r="24375" b="72657"/>
          <a:stretch>
            <a:fillRect/>
          </a:stretch>
        </p:blipFill>
        <p:spPr bwMode="auto">
          <a:xfrm>
            <a:off x="935277" y="5638800"/>
            <a:ext cx="57150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096000" y="2895600"/>
            <a:ext cx="27432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SAS will include the code in the text file as if it were part of your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1"/>
            <a:ext cx="9144000" cy="990599"/>
          </a:xfrm>
          <a:solidFill>
            <a:srgbClr val="6D97D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Reading External Data</a:t>
            </a:r>
            <a:endParaRPr lang="en-US" sz="3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427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0" y="3733800"/>
            <a:ext cx="68580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 variables: Gender, Age, Height (in inches), Weight (in pounds)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Variables separated by blanks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6250" t="20313" r="39375" b="57031"/>
          <a:stretch>
            <a:fillRect/>
          </a:stretch>
        </p:blipFill>
        <p:spPr bwMode="auto">
          <a:xfrm>
            <a:off x="1143000" y="1066800"/>
            <a:ext cx="68580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text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1163" y="3429000"/>
            <a:ext cx="68580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INFILE</a:t>
            </a:r>
            <a:r>
              <a:rPr lang="en-US" dirty="0" smtClean="0"/>
              <a:t> – where to find the data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INPUT</a:t>
            </a:r>
            <a:r>
              <a:rPr lang="en-US" dirty="0" smtClean="0"/>
              <a:t> – variable names to associate with each data value</a:t>
            </a:r>
          </a:p>
          <a:p>
            <a:pPr lvl="1"/>
            <a:r>
              <a:rPr lang="en-US" dirty="0" smtClean="0"/>
              <a:t>(</a:t>
            </a:r>
            <a:r>
              <a:rPr lang="en-US" b="1" dirty="0" smtClean="0"/>
              <a:t>$</a:t>
            </a:r>
            <a:r>
              <a:rPr lang="en-US" dirty="0" smtClean="0"/>
              <a:t> indicates character variable.  Otherwise numeric.)</a:t>
            </a:r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text file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18750" t="13281" r="11875" b="68750"/>
          <a:stretch>
            <a:fillRect/>
          </a:stretch>
        </p:blipFill>
        <p:spPr bwMode="auto">
          <a:xfrm>
            <a:off x="374737" y="1143000"/>
            <a:ext cx="84582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C:\Users\nchapman\AppData\Local\Microsoft\Windows\Temporary Internet Files\Content.IE5\F4ZMF9H0\MC900311014[1].wm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300086"/>
            <a:ext cx="609600" cy="557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4900" y="3200400"/>
            <a:ext cx="68580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 of PROC Print of “Demographics”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err="1" smtClean="0"/>
              <a:t>Obs</a:t>
            </a:r>
            <a:r>
              <a:rPr lang="en-US" dirty="0" smtClean="0"/>
              <a:t> – short for “observation” (part of PROC Print output)</a:t>
            </a:r>
          </a:p>
          <a:p>
            <a:pPr algn="ctr"/>
            <a:r>
              <a:rPr lang="en-US" dirty="0" smtClean="0"/>
              <a:t>Numbers observations from 1 to 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text 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6875" t="6250" r="32500" b="79688"/>
          <a:stretch>
            <a:fillRect/>
          </a:stretch>
        </p:blipFill>
        <p:spPr bwMode="auto">
          <a:xfrm>
            <a:off x="2514600" y="1219200"/>
            <a:ext cx="37338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6250" t="21094" r="39375" b="53125"/>
          <a:stretch>
            <a:fillRect/>
          </a:stretch>
        </p:blipFill>
        <p:spPr bwMode="auto">
          <a:xfrm>
            <a:off x="1905000" y="1676400"/>
            <a:ext cx="541020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143000" y="4419600"/>
            <a:ext cx="68580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 variables: Gender, Age, Height (in inches), Weight (in pounds)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Variables separated by </a:t>
            </a:r>
            <a:r>
              <a:rPr lang="en-US" b="1" dirty="0" smtClean="0"/>
              <a:t>commas</a:t>
            </a:r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SAS libraries</a:t>
            </a:r>
          </a:p>
          <a:p>
            <a:r>
              <a:rPr lang="en-US" dirty="0" smtClean="0"/>
              <a:t>Reading data from external files</a:t>
            </a:r>
          </a:p>
          <a:p>
            <a:pPr lvl="1"/>
            <a:r>
              <a:rPr lang="en-US" sz="2400" dirty="0" smtClean="0"/>
              <a:t>txt and </a:t>
            </a:r>
            <a:r>
              <a:rPr lang="en-US" sz="2400" dirty="0" err="1" smtClean="0"/>
              <a:t>csv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Filename statement</a:t>
            </a:r>
          </a:p>
          <a:p>
            <a:pPr lvl="1"/>
            <a:r>
              <a:rPr lang="en-US" sz="2400" dirty="0" err="1" smtClean="0"/>
              <a:t>Datalines</a:t>
            </a:r>
            <a:endParaRPr lang="en-US" sz="2400" dirty="0" smtClean="0"/>
          </a:p>
          <a:p>
            <a:r>
              <a:rPr lang="en-US" dirty="0" smtClean="0"/>
              <a:t>Reading </a:t>
            </a:r>
            <a:r>
              <a:rPr lang="en-US" dirty="0" smtClean="0"/>
              <a:t>SAS </a:t>
            </a:r>
            <a:r>
              <a:rPr lang="en-US" dirty="0" smtClean="0"/>
              <a:t>Log, Checking Log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2645" y="3962400"/>
            <a:ext cx="68580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b="1" dirty="0" err="1" smtClean="0"/>
              <a:t>dsd</a:t>
            </a:r>
            <a:r>
              <a:rPr lang="en-US" b="1" dirty="0" smtClean="0"/>
              <a:t> option </a:t>
            </a:r>
            <a:r>
              <a:rPr lang="en-US" dirty="0" smtClean="0"/>
              <a:t>(delimiter-sensitive data):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Changes default delimiter from blank to comma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If two delimiters in a row, assumes missing value between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Quotes stripped from character values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8750" t="31250" r="9375" b="53125"/>
          <a:stretch>
            <a:fillRect/>
          </a:stretch>
        </p:blipFill>
        <p:spPr bwMode="auto">
          <a:xfrm>
            <a:off x="304800" y="1524000"/>
            <a:ext cx="8458200" cy="2004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8153400" y="1916595"/>
            <a:ext cx="685800" cy="6096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 animBg="1" autoUpdateAnimBg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4900" y="3568352"/>
            <a:ext cx="68580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 of PROC Print of “Demographics”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SAS data results are the same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6875" t="6250" r="32500" b="79688"/>
          <a:stretch>
            <a:fillRect/>
          </a:stretch>
        </p:blipFill>
        <p:spPr bwMode="auto">
          <a:xfrm>
            <a:off x="2362200" y="1219200"/>
            <a:ext cx="48006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</a:rPr>
              <a:t>dlm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</a:rPr>
              <a:t>=</a:t>
            </a:r>
            <a:r>
              <a:rPr lang="en-US" sz="2800" dirty="0" smtClean="0"/>
              <a:t> </a:t>
            </a:r>
            <a:r>
              <a:rPr lang="en-US" dirty="0" smtClean="0"/>
              <a:t>(or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</a:rPr>
              <a:t>delimiter=</a:t>
            </a:r>
            <a:r>
              <a:rPr lang="en-US" dirty="0" smtClean="0"/>
              <a:t>) option to specify data delimiters other than blanks or commas</a:t>
            </a:r>
          </a:p>
          <a:p>
            <a:pPr lvl="1"/>
            <a:r>
              <a:rPr lang="en-US" dirty="0" smtClean="0"/>
              <a:t>Example: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infile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800080"/>
                </a:solidFill>
                <a:latin typeface="Courier New"/>
              </a:rPr>
              <a:t>'D:\Data\mydata.txt'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dlm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b="1" dirty="0" smtClean="0">
                <a:solidFill>
                  <a:srgbClr val="800080"/>
                </a:solidFill>
                <a:latin typeface="Courier New"/>
              </a:rPr>
              <a:t>':'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 smtClean="0"/>
          </a:p>
          <a:p>
            <a:r>
              <a:rPr lang="en-US" dirty="0" smtClean="0"/>
              <a:t>Can use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</a:rPr>
              <a:t>dsd</a:t>
            </a:r>
            <a:r>
              <a:rPr lang="en-US" dirty="0" smtClean="0"/>
              <a:t> and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</a:rPr>
              <a:t>dlm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</a:rPr>
              <a:t>=</a:t>
            </a:r>
            <a:r>
              <a:rPr lang="en-US" dirty="0" smtClean="0"/>
              <a:t> options together</a:t>
            </a:r>
          </a:p>
          <a:p>
            <a:pPr lvl="1"/>
            <a:r>
              <a:rPr lang="en-US" dirty="0" smtClean="0"/>
              <a:t>Performs all functions of </a:t>
            </a:r>
            <a:r>
              <a:rPr lang="en-US" dirty="0" err="1" smtClean="0"/>
              <a:t>dsd</a:t>
            </a:r>
            <a:r>
              <a:rPr lang="en-US" dirty="0" smtClean="0"/>
              <a:t>, but overrides default delimiter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FILENAME statement assigns a </a:t>
            </a:r>
            <a:r>
              <a:rPr lang="en-US" dirty="0" err="1" smtClean="0"/>
              <a:t>fileref</a:t>
            </a:r>
            <a:endParaRPr lang="en-US" dirty="0" smtClean="0"/>
          </a:p>
          <a:p>
            <a:r>
              <a:rPr lang="en-US" dirty="0" err="1" smtClean="0"/>
              <a:t>Fileref</a:t>
            </a:r>
            <a:r>
              <a:rPr lang="en-US" dirty="0" smtClean="0"/>
              <a:t> (short for “File Reference”) is an alias or nickname for an external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8750" t="48438" r="37500" b="32812"/>
          <a:stretch>
            <a:fillRect/>
          </a:stretch>
        </p:blipFill>
        <p:spPr bwMode="auto">
          <a:xfrm>
            <a:off x="2438400" y="2667000"/>
            <a:ext cx="4114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Useful when you need to read two or more files with same format (such as quarterly data)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 l="18125" t="19531" r="20000" b="53125"/>
          <a:stretch>
            <a:fillRect/>
          </a:stretch>
        </p:blipFill>
        <p:spPr bwMode="auto">
          <a:xfrm>
            <a:off x="609600" y="2590800"/>
            <a:ext cx="800100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Allows dataset to be created within SAS program</a:t>
            </a:r>
          </a:p>
          <a:p>
            <a:r>
              <a:rPr lang="en-US" dirty="0" smtClean="0"/>
              <a:t>Can be useful for creating a quick set of test data</a:t>
            </a:r>
          </a:p>
          <a:p>
            <a:r>
              <a:rPr lang="en-US" dirty="0" smtClean="0"/>
              <a:t>Use either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</a:rPr>
              <a:t>datalines</a:t>
            </a:r>
            <a:r>
              <a:rPr lang="en-US" dirty="0" smtClean="0"/>
              <a:t> or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</a:rPr>
              <a:t>cards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Follow with semi-colon </a:t>
            </a:r>
            <a:r>
              <a:rPr lang="en-US" b="1" dirty="0" smtClean="0"/>
              <a:t>after</a:t>
            </a:r>
            <a:r>
              <a:rPr lang="en-US" dirty="0" smtClean="0"/>
              <a:t> last line of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8750" t="20313" r="44375" b="59375"/>
          <a:stretch>
            <a:fillRect/>
          </a:stretch>
        </p:blipFill>
        <p:spPr bwMode="auto">
          <a:xfrm>
            <a:off x="2133600" y="3352800"/>
            <a:ext cx="43434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1"/>
            <a:ext cx="9144000" cy="990599"/>
          </a:xfrm>
          <a:solidFill>
            <a:srgbClr val="6D97D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Log Check</a:t>
            </a:r>
            <a:endParaRPr lang="en-US" sz="3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812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that the log file </a:t>
            </a:r>
            <a:r>
              <a:rPr lang="en-US" dirty="0" err="1"/>
              <a:t>datetime</a:t>
            </a:r>
            <a:r>
              <a:rPr lang="en-US" dirty="0"/>
              <a:t> is the same as the data set or output </a:t>
            </a:r>
            <a:r>
              <a:rPr lang="en-US" dirty="0" err="1"/>
              <a:t>datetime</a:t>
            </a:r>
            <a:r>
              <a:rPr lang="en-US" dirty="0"/>
              <a:t>.</a:t>
            </a:r>
          </a:p>
          <a:p>
            <a:r>
              <a:rPr lang="en-US" dirty="0"/>
              <a:t>Check that the program </a:t>
            </a:r>
            <a:r>
              <a:rPr lang="en-US" dirty="0" err="1"/>
              <a:t>datetime</a:t>
            </a:r>
            <a:r>
              <a:rPr lang="en-US" dirty="0"/>
              <a:t> is earlier than the log file </a:t>
            </a:r>
            <a:r>
              <a:rPr lang="en-US" dirty="0" err="1"/>
              <a:t>datetime</a:t>
            </a:r>
            <a:r>
              <a:rPr lang="en-US" dirty="0"/>
              <a:t>.</a:t>
            </a:r>
          </a:p>
          <a:p>
            <a:r>
              <a:rPr lang="en-US" dirty="0"/>
              <a:t>Use %put to write message to the log that help reviewing the log.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3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Check					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05256"/>
            <a:ext cx="8473440" cy="541934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1800" dirty="0"/>
              <a:t>Programmer should check SAS log  for, at the very least, messages that start with the following   </a:t>
            </a:r>
          </a:p>
          <a:p>
            <a:r>
              <a:rPr lang="en-US" sz="1800" dirty="0"/>
              <a:t>keywords:</a:t>
            </a:r>
          </a:p>
          <a:p>
            <a:pPr lvl="0"/>
            <a:r>
              <a:rPr lang="en-US" sz="1800" dirty="0"/>
              <a:t>ERROR</a:t>
            </a:r>
          </a:p>
          <a:p>
            <a:pPr lvl="0"/>
            <a:r>
              <a:rPr lang="en-US" sz="1800" dirty="0"/>
              <a:t>WARNING</a:t>
            </a:r>
          </a:p>
          <a:p>
            <a:pPr lvl="0"/>
            <a:r>
              <a:rPr lang="en-US" sz="1800" dirty="0"/>
              <a:t>FATAL</a:t>
            </a:r>
          </a:p>
          <a:p>
            <a:pPr lvl="0"/>
            <a:r>
              <a:rPr lang="en-US" sz="1800" dirty="0"/>
              <a:t>Apparent symbolic reference</a:t>
            </a:r>
          </a:p>
          <a:p>
            <a:pPr lvl="0"/>
            <a:r>
              <a:rPr lang="en-US" sz="1800" dirty="0"/>
              <a:t>w\.d</a:t>
            </a:r>
          </a:p>
          <a:p>
            <a:pPr lvl="0"/>
            <a:r>
              <a:rPr lang="en-US" sz="1800" dirty="0"/>
              <a:t>Execution terminated by an ABORT</a:t>
            </a:r>
          </a:p>
          <a:p>
            <a:pPr lvl="0"/>
            <a:r>
              <a:rPr lang="en-US" sz="1800" dirty="0"/>
              <a:t>Expecting </a:t>
            </a:r>
            <a:r>
              <a:rPr lang="en-US" sz="1800" dirty="0" smtClean="0"/>
              <a:t>a</a:t>
            </a:r>
            <a:endParaRPr lang="en-US" sz="1800" dirty="0"/>
          </a:p>
          <a:p>
            <a:pPr lvl="0"/>
            <a:r>
              <a:rPr lang="en-US" sz="1800" dirty="0"/>
              <a:t>File is in use</a:t>
            </a:r>
          </a:p>
          <a:p>
            <a:pPr lvl="0"/>
            <a:r>
              <a:rPr lang="en-US" sz="1800" dirty="0"/>
              <a:t>Invalid</a:t>
            </a:r>
          </a:p>
          <a:p>
            <a:pPr lvl="0"/>
            <a:r>
              <a:rPr lang="en-US" sz="1800" dirty="0"/>
              <a:t>Data too long for column</a:t>
            </a:r>
          </a:p>
          <a:p>
            <a:pPr lvl="0"/>
            <a:r>
              <a:rPr lang="en-US" sz="1800" dirty="0"/>
              <a:t>Out of memory</a:t>
            </a:r>
          </a:p>
          <a:p>
            <a:pPr lvl="0"/>
            <a:r>
              <a:rPr lang="en-US" sz="1800" dirty="0"/>
              <a:t>insufficient memory</a:t>
            </a:r>
          </a:p>
          <a:p>
            <a:pPr lvl="0"/>
            <a:r>
              <a:rPr lang="en-US" sz="1800" dirty="0"/>
              <a:t>Open code statement recursion</a:t>
            </a:r>
          </a:p>
          <a:p>
            <a:pPr lvl="0"/>
            <a:r>
              <a:rPr lang="en-US" sz="1800" dirty="0"/>
              <a:t>unclosed DO block</a:t>
            </a:r>
          </a:p>
          <a:p>
            <a:pPr lvl="0"/>
            <a:r>
              <a:rPr lang="en-US" sz="1800" dirty="0"/>
              <a:t>Undetermined</a:t>
            </a:r>
          </a:p>
          <a:p>
            <a:pPr lvl="0"/>
            <a:r>
              <a:rPr lang="en-US" sz="1800" dirty="0"/>
              <a:t>Unrecognized keyword</a:t>
            </a:r>
          </a:p>
          <a:p>
            <a:pPr lvl="0"/>
            <a:r>
              <a:rPr lang="en-US" sz="1800" dirty="0"/>
              <a:t>Unrecoverable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5580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Check					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05256"/>
            <a:ext cx="8473440" cy="526694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In addition to keywords discussed in earlier slide, please check for occurrence of following:</a:t>
            </a:r>
          </a:p>
          <a:p>
            <a:pPr lvl="0"/>
            <a:r>
              <a:rPr lang="en-US" dirty="0"/>
              <a:t>INFO: Character</a:t>
            </a:r>
          </a:p>
          <a:p>
            <a:pPr lvl="0"/>
            <a:r>
              <a:rPr lang="en-US" dirty="0"/>
              <a:t>INFO: The variable</a:t>
            </a:r>
          </a:p>
          <a:p>
            <a:pPr lvl="0"/>
            <a:r>
              <a:rPr lang="en-US" dirty="0"/>
              <a:t>NOTE: At least</a:t>
            </a:r>
          </a:p>
          <a:p>
            <a:pPr lvl="0"/>
            <a:r>
              <a:rPr lang="en-US" dirty="0"/>
              <a:t>NOTE: Character</a:t>
            </a:r>
          </a:p>
          <a:p>
            <a:pPr lvl="0"/>
            <a:r>
              <a:rPr lang="en-US" dirty="0"/>
              <a:t>NOTE: Division</a:t>
            </a:r>
          </a:p>
          <a:p>
            <a:pPr lvl="0"/>
            <a:r>
              <a:rPr lang="en-US" dirty="0"/>
              <a:t>NOTE: Mathematical</a:t>
            </a:r>
          </a:p>
          <a:p>
            <a:pPr lvl="0"/>
            <a:r>
              <a:rPr lang="en-US" dirty="0"/>
              <a:t>NOTE: Merge</a:t>
            </a:r>
          </a:p>
          <a:p>
            <a:pPr lvl="0"/>
            <a:r>
              <a:rPr lang="en-US" dirty="0"/>
              <a:t>NOTE: Missing</a:t>
            </a:r>
          </a:p>
          <a:p>
            <a:pPr lvl="0"/>
            <a:r>
              <a:rPr lang="en-US" dirty="0"/>
              <a:t>NOTE: NOSPOOL</a:t>
            </a:r>
          </a:p>
          <a:p>
            <a:pPr lvl="0"/>
            <a:r>
              <a:rPr lang="en-US" dirty="0"/>
              <a:t>NOTE: Numeric</a:t>
            </a:r>
          </a:p>
          <a:p>
            <a:pPr lvl="0"/>
            <a:r>
              <a:rPr lang="en-US" dirty="0"/>
              <a:t>NOTE: Variable</a:t>
            </a:r>
          </a:p>
          <a:p>
            <a:pPr lvl="0"/>
            <a:r>
              <a:rPr lang="en-US" dirty="0"/>
              <a:t>NOTE: Repeats of </a:t>
            </a:r>
          </a:p>
          <a:p>
            <a:pPr lvl="0"/>
            <a:r>
              <a:rPr lang="en-US" dirty="0"/>
              <a:t>NOTE: Uninitialized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1"/>
            <a:ext cx="9144000" cy="990599"/>
          </a:xfrm>
          <a:solidFill>
            <a:srgbClr val="6D97D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SAS libraries</a:t>
            </a:r>
          </a:p>
        </p:txBody>
      </p:sp>
    </p:spTree>
    <p:extLst>
      <p:ext uri="{BB962C8B-B14F-4D97-AF65-F5344CB8AC3E}">
        <p14:creationId xmlns:p14="http://schemas.microsoft.com/office/powerpoint/2010/main" val="3781903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log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05256"/>
            <a:ext cx="8473440" cy="5419344"/>
          </a:xfrm>
        </p:spPr>
        <p:txBody>
          <a:bodyPr>
            <a:normAutofit/>
          </a:bodyPr>
          <a:lstStyle/>
          <a:p>
            <a:r>
              <a:rPr lang="en-US" b="1" dirty="0" smtClean="0"/>
              <a:t>Errors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you get an error message in your program, you </a:t>
            </a:r>
            <a:r>
              <a:rPr lang="en-US" dirty="0" smtClean="0"/>
              <a:t>will know </a:t>
            </a:r>
            <a:r>
              <a:rPr lang="en-US" dirty="0"/>
              <a:t>it. Error messages get your attention </a:t>
            </a:r>
            <a:r>
              <a:rPr lang="en-US" dirty="0" smtClean="0"/>
              <a:t>because SAS </a:t>
            </a:r>
            <a:r>
              <a:rPr lang="en-US" dirty="0"/>
              <a:t>will not run a job with one of these bugs. </a:t>
            </a:r>
            <a:r>
              <a:rPr lang="en-US" dirty="0" smtClean="0"/>
              <a:t>Error messages </a:t>
            </a:r>
            <a:r>
              <a:rPr lang="en-US" dirty="0"/>
              <a:t>are not quiet, discrete, or subtle; they </a:t>
            </a:r>
            <a:r>
              <a:rPr lang="en-US" dirty="0" smtClean="0"/>
              <a:t>are the </a:t>
            </a:r>
            <a:r>
              <a:rPr lang="en-US" dirty="0"/>
              <a:t>loud, rabble-rousers of SAS messages. </a:t>
            </a:r>
            <a:r>
              <a:rPr lang="en-US" dirty="0" smtClean="0"/>
              <a:t>This message</a:t>
            </a:r>
            <a:r>
              <a:rPr lang="en-US" dirty="0"/>
              <a:t>, for </a:t>
            </a:r>
            <a:r>
              <a:rPr lang="en-US" dirty="0" smtClean="0"/>
              <a:t>example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This message tells </a:t>
            </a:r>
            <a:r>
              <a:rPr lang="en-US" sz="2000" dirty="0"/>
              <a:t>you that SAS could not find any data to read </a:t>
            </a:r>
            <a:r>
              <a:rPr lang="en-US" sz="2000" dirty="0" smtClean="0"/>
              <a:t>with the </a:t>
            </a:r>
            <a:r>
              <a:rPr lang="en-US" sz="2000" dirty="0"/>
              <a:t>INPUT statement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error occurs when you are attempting to format a character variable with a numeric format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3962400" cy="689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" y="4601945"/>
            <a:ext cx="7324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974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2" y="762000"/>
            <a:ext cx="2362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762000"/>
            <a:ext cx="6248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2" y="1782871"/>
            <a:ext cx="8610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33298"/>
            <a:ext cx="8610600" cy="131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428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05256"/>
            <a:ext cx="8473440" cy="5343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Warnings are less dire than errors. SAS </a:t>
            </a:r>
            <a:r>
              <a:rPr lang="en-US" dirty="0" smtClean="0"/>
              <a:t>prints warnings </a:t>
            </a:r>
            <a:r>
              <a:rPr lang="en-US" dirty="0"/>
              <a:t>in your log and then goes ahead and </a:t>
            </a:r>
            <a:r>
              <a:rPr lang="en-US" dirty="0" smtClean="0"/>
              <a:t>runs the </a:t>
            </a:r>
            <a:r>
              <a:rPr lang="en-US" dirty="0"/>
              <a:t>job anyway. Many people, including </a:t>
            </a:r>
            <a:r>
              <a:rPr lang="en-US" dirty="0" smtClean="0"/>
              <a:t>some professional </a:t>
            </a:r>
            <a:r>
              <a:rPr lang="en-US" dirty="0"/>
              <a:t>programmers, try to ignore warnings</a:t>
            </a:r>
            <a:r>
              <a:rPr lang="en-US" dirty="0" smtClean="0"/>
              <a:t>. Don’t </a:t>
            </a:r>
            <a:r>
              <a:rPr lang="en-US" dirty="0"/>
              <a:t>you be one of them. Sometimes the </a:t>
            </a:r>
            <a:r>
              <a:rPr lang="en-US" dirty="0" smtClean="0"/>
              <a:t>situations that </a:t>
            </a:r>
            <a:r>
              <a:rPr lang="en-US" dirty="0"/>
              <a:t>result in warnings are indeed harmless; </a:t>
            </a:r>
            <a:r>
              <a:rPr lang="en-US" dirty="0" smtClean="0"/>
              <a:t>other times </a:t>
            </a:r>
            <a:r>
              <a:rPr lang="en-US" dirty="0"/>
              <a:t>they indicate grave problems which, </a:t>
            </a:r>
            <a:r>
              <a:rPr lang="en-US" dirty="0" smtClean="0"/>
              <a:t>if unresolved</a:t>
            </a:r>
            <a:r>
              <a:rPr lang="en-US" dirty="0"/>
              <a:t>, will render your results worthless. </a:t>
            </a:r>
            <a:r>
              <a:rPr lang="en-US" dirty="0" smtClean="0"/>
              <a:t>You should </a:t>
            </a:r>
            <a:r>
              <a:rPr lang="en-US" dirty="0"/>
              <a:t>check all warnings to see if they are </a:t>
            </a:r>
            <a:r>
              <a:rPr lang="en-US" dirty="0" smtClean="0"/>
              <a:t>harmless or hazardous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warning alerts you that different lengths have been specified for a variable. This can be helpful if you were not aware this occurred; also it prevents data values being truncated.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3810000"/>
            <a:ext cx="7743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4333874"/>
            <a:ext cx="7791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798"/>
            <a:ext cx="4810125" cy="22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324225"/>
            <a:ext cx="78962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399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are the most innocuous messages that </a:t>
            </a:r>
            <a:r>
              <a:rPr lang="en-US" dirty="0" smtClean="0"/>
              <a:t>SAS writes </a:t>
            </a:r>
            <a:r>
              <a:rPr lang="en-US" dirty="0"/>
              <a:t>in your SAS log. They simply inform you of </a:t>
            </a:r>
            <a:r>
              <a:rPr lang="en-US" dirty="0" smtClean="0"/>
              <a:t>the status </a:t>
            </a:r>
            <a:r>
              <a:rPr lang="en-US" dirty="0"/>
              <a:t>of your program. Notes contain </a:t>
            </a:r>
            <a:r>
              <a:rPr lang="en-US" dirty="0" smtClean="0"/>
              <a:t>information such </a:t>
            </a:r>
            <a:r>
              <a:rPr lang="en-US" dirty="0"/>
              <a:t>as the number of records input from an </a:t>
            </a:r>
            <a:r>
              <a:rPr lang="en-US" dirty="0" smtClean="0"/>
              <a:t>external file</a:t>
            </a:r>
            <a:r>
              <a:rPr lang="en-US" dirty="0"/>
              <a:t>, or the number of </a:t>
            </a:r>
            <a:r>
              <a:rPr lang="en-US" dirty="0" smtClean="0"/>
              <a:t>observations </a:t>
            </a:r>
            <a:r>
              <a:rPr lang="en-US" dirty="0"/>
              <a:t>written in a </a:t>
            </a:r>
            <a:r>
              <a:rPr lang="en-US" dirty="0" smtClean="0"/>
              <a:t>SAS data </a:t>
            </a:r>
            <a:r>
              <a:rPr lang="en-US" dirty="0"/>
              <a:t>set. Don’t be fooled by demure little notes; </a:t>
            </a:r>
            <a:r>
              <a:rPr lang="en-US" dirty="0" smtClean="0"/>
              <a:t>they are </a:t>
            </a:r>
            <a:r>
              <a:rPr lang="en-US" dirty="0"/>
              <a:t>a critically important way of catching errors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1"/>
            <a:ext cx="38576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1"/>
            <a:ext cx="8305800" cy="152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342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						Contd..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" y="990600"/>
            <a:ext cx="7981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29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0217"/>
            <a:ext cx="16668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87367"/>
            <a:ext cx="1952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20716"/>
            <a:ext cx="18954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495800"/>
            <a:ext cx="32385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75768"/>
              </p:ext>
            </p:extLst>
          </p:nvPr>
        </p:nvGraphicFramePr>
        <p:xfrm>
          <a:off x="7391400" y="54102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showAsIcon="1" r:id="rId9" imgW="914400" imgH="771480" progId="AcroExch.Document.11">
                  <p:embed/>
                </p:oleObj>
              </mc:Choice>
              <mc:Fallback>
                <p:oleObj name="Acrobat Document" showAsIcon="1" r:id="rId9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91400" y="54102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609600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Refer to attached paper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33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LIBNAME statement assigns a libref</a:t>
            </a:r>
          </a:p>
          <a:p>
            <a:r>
              <a:rPr lang="en-US" dirty="0" smtClean="0"/>
              <a:t>Libref (short for “Library Reference”) is an alias or nickname for a directory or folder for </a:t>
            </a:r>
            <a:r>
              <a:rPr lang="en-US" b="1" dirty="0" smtClean="0"/>
              <a:t>SAS datasets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4844" r="17500" b="25781"/>
          <a:stretch>
            <a:fillRect/>
          </a:stretch>
        </p:blipFill>
        <p:spPr bwMode="auto">
          <a:xfrm>
            <a:off x="762000" y="762000"/>
            <a:ext cx="7772400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19400" y="2971800"/>
            <a:ext cx="43434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SAS Datasets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Permanent location of all SAS Datasets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4419600"/>
            <a:ext cx="43434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and CSV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Text and CSV data files used to create the SAS Datasets</a:t>
            </a:r>
            <a:endParaRPr lang="en-US" dirty="0"/>
          </a:p>
        </p:txBody>
      </p:sp>
      <p:sp>
        <p:nvSpPr>
          <p:cNvPr id="7" name="Right Arrow Callout 6"/>
          <p:cNvSpPr/>
          <p:nvPr/>
        </p:nvSpPr>
        <p:spPr>
          <a:xfrm>
            <a:off x="152400" y="2514600"/>
            <a:ext cx="2667000" cy="1905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37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Would assign libref using LIBNAME statement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0" y="1143000"/>
            <a:ext cx="3276600" cy="419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LIBNAME statement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Assigns a libref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Libref is an alias for a directory or folder where you store permanent SAS datasets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Libref can be anything you choose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Libref only exists for current SAS session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6406" r="51250" b="60156"/>
          <a:stretch>
            <a:fillRect/>
          </a:stretch>
        </p:blipFill>
        <p:spPr bwMode="auto">
          <a:xfrm>
            <a:off x="766175" y="1485900"/>
            <a:ext cx="36576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04800" y="2133600"/>
            <a:ext cx="4876800" cy="29718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 autoUpdateAnimBg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LIBNAME statement assigns a libref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Libref (short for “Library Reference”) is an alias or nickname for a directory or folder for </a:t>
            </a:r>
            <a:r>
              <a:rPr lang="en-US" b="1" dirty="0" smtClean="0">
                <a:solidFill>
                  <a:schemeClr val="accent6"/>
                </a:solidFill>
              </a:rPr>
              <a:t>SAS datasets</a:t>
            </a:r>
          </a:p>
          <a:p>
            <a:r>
              <a:rPr lang="en-US" dirty="0" smtClean="0"/>
              <a:t>Dataset references contain two parts:</a:t>
            </a:r>
          </a:p>
          <a:p>
            <a:pPr lvl="1"/>
            <a:r>
              <a:rPr lang="en-US" dirty="0" smtClean="0"/>
              <a:t>libref </a:t>
            </a:r>
          </a:p>
          <a:p>
            <a:pPr lvl="1"/>
            <a:r>
              <a:rPr lang="en-US" dirty="0" smtClean="0"/>
              <a:t>dataset-name</a:t>
            </a:r>
          </a:p>
          <a:p>
            <a:pPr lvl="1"/>
            <a:r>
              <a:rPr lang="en-US" dirty="0" smtClean="0"/>
              <a:t>Looks like: </a:t>
            </a:r>
            <a:r>
              <a:rPr lang="en-US" i="1" dirty="0" err="1" smtClean="0"/>
              <a:t>libref.dataset</a:t>
            </a:r>
            <a:r>
              <a:rPr lang="en-US" i="1" dirty="0" smtClean="0"/>
              <a:t>-name</a:t>
            </a:r>
          </a:p>
          <a:p>
            <a:r>
              <a:rPr lang="en-US" dirty="0" smtClean="0"/>
              <a:t>If libref is blank, the default is the Work library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0" y="1676400"/>
            <a:ext cx="3276600" cy="419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Dataset reference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Consists of two parts – </a:t>
            </a:r>
          </a:p>
          <a:p>
            <a:pPr algn="ctr"/>
            <a:r>
              <a:rPr lang="en-US" i="1" dirty="0" err="1" smtClean="0"/>
              <a:t>Libref.dataset</a:t>
            </a:r>
            <a:r>
              <a:rPr lang="en-US" i="1" dirty="0" smtClean="0"/>
              <a:t>-name</a:t>
            </a:r>
          </a:p>
          <a:p>
            <a:pPr algn="ctr"/>
            <a:endParaRPr lang="en-US" dirty="0" smtClean="0"/>
          </a:p>
          <a:p>
            <a:pPr algn="ctr"/>
            <a:r>
              <a:rPr lang="en-US" b="1" i="1" dirty="0" err="1" smtClean="0"/>
              <a:t>mozart.test_scores</a:t>
            </a:r>
            <a:r>
              <a:rPr lang="en-US" dirty="0" smtClean="0"/>
              <a:t> is short for </a:t>
            </a:r>
            <a:r>
              <a:rPr lang="en-US" b="1" dirty="0" smtClean="0"/>
              <a:t>c:\books\learning\test_scores</a:t>
            </a:r>
          </a:p>
          <a:p>
            <a:pPr algn="ctr"/>
            <a:endParaRPr lang="en-US" b="1" i="1" dirty="0" smtClean="0"/>
          </a:p>
          <a:p>
            <a:pPr algn="ctr"/>
            <a:r>
              <a:rPr lang="en-US" dirty="0" smtClean="0"/>
              <a:t>Default is Work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6406" r="51250" b="60156"/>
          <a:stretch>
            <a:fillRect/>
          </a:stretch>
        </p:blipFill>
        <p:spPr bwMode="auto">
          <a:xfrm>
            <a:off x="762000" y="1905000"/>
            <a:ext cx="36576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57200" y="2743200"/>
            <a:ext cx="4724400" cy="1752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28800"/>
            <a:ext cx="5181600" cy="5334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 autoUpdateAnimBg="0"/>
      <p:bldP spid="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work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Work is a temporary library</a:t>
            </a:r>
          </a:p>
          <a:p>
            <a:r>
              <a:rPr lang="en-US" dirty="0" smtClean="0"/>
              <a:t>SAS datasets created in Work only exist during SAS session</a:t>
            </a:r>
          </a:p>
          <a:p>
            <a:r>
              <a:rPr lang="en-US" dirty="0" smtClean="0"/>
              <a:t>Once SAS session ends, datasets are erased</a:t>
            </a:r>
          </a:p>
          <a:p>
            <a:r>
              <a:rPr lang="en-US" dirty="0" smtClean="0"/>
              <a:t>Do not need to assign a libref for Work or specify it in dataset references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Test_Scores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  is the same as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work.Test_Scores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i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theme/theme1.xml><?xml version="1.0" encoding="utf-8"?>
<a:theme xmlns:a="http://schemas.openxmlformats.org/drawingml/2006/main" name="TCSTheme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0x0101000C0AA65B93E28740ADBC3831F31D27FD</ContentTypeId>
    <TemplateUrl xmlns="http://schemas.microsoft.com/sharepoint/v3" xsi:nil="true"/>
    <_SourceUrl xmlns="http://schemas.microsoft.com/sharepoint/v3" xsi:nil="true"/>
    <Editor xmlns="http://schemas.microsoft.com/sharepoint/v3">
      <UserInfo>
        <DisplayName/>
        <AccountId xsi:nil="true"/>
        <AccountType/>
      </UserInfo>
    </Editor>
    <xd_ProgID xmlns="http://schemas.microsoft.com/sharepoint/v3" xsi:nil="true"/>
    <Order xmlns="http://schemas.microsoft.com/sharepoint/v3" xsi:nil="true"/>
    <_SharedFileIndex xmlns="http://schemas.microsoft.com/sharepoint/v3" xsi:nil="true"/>
    <Author0 xmlns="cbd10ab3-8ab6-4ae2-a2c1-1c07dd313c6d">Hitendra &amp; Anagha</Author0>
    <MetaInfo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AA65B93E28740ADBC3831F31D27FD" ma:contentTypeVersion="3" ma:contentTypeDescription="Create a new document." ma:contentTypeScope="" ma:versionID="34cc660fff297b57c6a0d8b61198f00b">
  <xsd:schema xmlns:xsd="http://www.w3.org/2001/XMLSchema" xmlns:p="http://schemas.microsoft.com/office/2006/metadata/properties" xmlns:ns1="http://schemas.microsoft.com/sharepoint/v3" xmlns:ns2="cbd10ab3-8ab6-4ae2-a2c1-1c07dd313c6d" targetNamespace="http://schemas.microsoft.com/office/2006/metadata/properties" ma:root="true" ma:fieldsID="4d15b48bb9b2053321e0e6f310b29dfb" ns1:_="" ns2:_="">
    <xsd:import namespace="http://schemas.microsoft.com/sharepoint/v3"/>
    <xsd:import namespace="cbd10ab3-8ab6-4ae2-a2c1-1c07dd313c6d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2:Author0" minOccurs="0"/>
                <xsd:element ref="ns1:Editor" minOccurs="0"/>
                <xsd:element ref="ns1:ID" minOccurs="0"/>
                <xsd:element ref="ns1:Auth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Editor" ma:index="14" nillable="true" ma:displayName="Modified By" ma:list="UserInfo" ma:internalName="Edi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4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5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6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7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8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49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0" nillable="true" ma:displayName="Level" ma:hidden="true" ma:internalName="_Level" ma:readOnly="true">
      <xsd:simpleType>
        <xsd:restriction base="dms:Unknown"/>
      </xsd:simpleType>
    </xsd:element>
    <xsd:element name="_IsCurrentVersion" ma:index="51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6" nillable="true" ma:displayName="UI Version" ma:hidden="true" ma:internalName="_UIVersion" ma:readOnly="true">
      <xsd:simpleType>
        <xsd:restriction base="dms:Unknown"/>
      </xsd:simpleType>
    </xsd:element>
    <xsd:element name="_UIVersionString" ma:index="57" nillable="true" ma:displayName="Version" ma:internalName="_UIVersionString" ma:readOnly="true">
      <xsd:simpleType>
        <xsd:restriction base="dms:Text"/>
      </xsd:simpleType>
    </xsd:element>
    <xsd:element name="InstanceID" ma:index="58" nillable="true" ma:displayName="Instance ID" ma:hidden="true" ma:internalName="InstanceID" ma:readOnly="true">
      <xsd:simpleType>
        <xsd:restriction base="dms:Unknown"/>
      </xsd:simpleType>
    </xsd:element>
    <xsd:element name="Order" ma:index="59" nillable="true" ma:displayName="Order" ma:hidden="true" ma:internalName="Order">
      <xsd:simpleType>
        <xsd:restriction base="dms:Number"/>
      </xsd:simpleType>
    </xsd:element>
    <xsd:element name="GUID" ma:index="60" nillable="true" ma:displayName="GUID" ma:hidden="true" ma:internalName="GUID" ma:readOnly="true">
      <xsd:simpleType>
        <xsd:restriction base="dms:Unknown"/>
      </xsd:simpleType>
    </xsd:element>
    <xsd:element name="WorkflowVersion" ma:index="6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bd10ab3-8ab6-4ae2-a2c1-1c07dd313c6d" elementFormDefault="qualified">
    <xsd:import namespace="http://schemas.microsoft.com/office/2006/documentManagement/types"/>
    <xsd:element name="Author0" ma:index="13" nillable="true" ma:displayName="Author" ma:internalName="Autho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43C12A2-6B48-458D-A1DE-A48C6E81DB08}">
  <ds:schemaRefs>
    <ds:schemaRef ds:uri="http://www.w3.org/XML/1998/namespace"/>
    <ds:schemaRef ds:uri="http://purl.org/dc/elements/1.1/"/>
    <ds:schemaRef ds:uri="cbd10ab3-8ab6-4ae2-a2c1-1c07dd313c6d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446C2DE-869D-4977-AB6A-3028E88EA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988B3-A57B-4937-8F40-464671375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bd10ab3-8ab6-4ae2-a2c1-1c07dd313c6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TCSTheme1</Template>
  <TotalTime>3908</TotalTime>
  <Words>1121</Words>
  <Application>Microsoft Office PowerPoint</Application>
  <PresentationFormat>On-screen Show (4:3)</PresentationFormat>
  <Paragraphs>184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TCSTheme1</vt:lpstr>
      <vt:lpstr>1_Thank You</vt:lpstr>
      <vt:lpstr>Acrobat Document</vt:lpstr>
      <vt:lpstr> SAS® Training</vt:lpstr>
      <vt:lpstr>Topics covered…</vt:lpstr>
      <vt:lpstr>PowerPoint Presentation</vt:lpstr>
      <vt:lpstr>SAS libraries</vt:lpstr>
      <vt:lpstr>PowerPoint Presentation</vt:lpstr>
      <vt:lpstr>SAS libraries</vt:lpstr>
      <vt:lpstr>SAS libraries</vt:lpstr>
      <vt:lpstr>SAS libraries</vt:lpstr>
      <vt:lpstr>SAS work library</vt:lpstr>
      <vt:lpstr>SAS libraries</vt:lpstr>
      <vt:lpstr>PowerPoint Presentation</vt:lpstr>
      <vt:lpstr>PowerPoint Presentation</vt:lpstr>
      <vt:lpstr>LIBNAME examples</vt:lpstr>
      <vt:lpstr>LIBNAME trick</vt:lpstr>
      <vt:lpstr>PowerPoint Presentation</vt:lpstr>
      <vt:lpstr>Reading data from a text file</vt:lpstr>
      <vt:lpstr>Reading data from a text file</vt:lpstr>
      <vt:lpstr>Reading data from a text file</vt:lpstr>
      <vt:lpstr>Reading data from a csv file</vt:lpstr>
      <vt:lpstr>Reading data from a csv file</vt:lpstr>
      <vt:lpstr>Reading data from a csv file</vt:lpstr>
      <vt:lpstr>Other delimiters</vt:lpstr>
      <vt:lpstr>Filename</vt:lpstr>
      <vt:lpstr>Filename</vt:lpstr>
      <vt:lpstr>Datalines</vt:lpstr>
      <vt:lpstr>PowerPoint Presentation</vt:lpstr>
      <vt:lpstr>Log Check</vt:lpstr>
      <vt:lpstr>Log Check     contd…</vt:lpstr>
      <vt:lpstr>Log Check     contd…</vt:lpstr>
      <vt:lpstr>Examples: log Check</vt:lpstr>
      <vt:lpstr>Errors</vt:lpstr>
      <vt:lpstr>Warnings</vt:lpstr>
      <vt:lpstr>Notes</vt:lpstr>
      <vt:lpstr>Note      Contd..</vt:lpstr>
    </vt:vector>
  </TitlesOfParts>
  <Company>State of Oregon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nchapman</dc:creator>
  <cp:lastModifiedBy>Anagha Bhatkhande</cp:lastModifiedBy>
  <cp:revision>243</cp:revision>
  <dcterms:created xsi:type="dcterms:W3CDTF">2012-12-06T18:06:55Z</dcterms:created>
  <dcterms:modified xsi:type="dcterms:W3CDTF">2017-07-18T07:11:50Z</dcterms:modified>
</cp:coreProperties>
</file>