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24" r:id="rId5"/>
  </p:sldMasterIdLst>
  <p:notesMasterIdLst>
    <p:notesMasterId r:id="rId58"/>
  </p:notesMasterIdLst>
  <p:sldIdLst>
    <p:sldId id="256" r:id="rId6"/>
    <p:sldId id="260" r:id="rId7"/>
    <p:sldId id="350" r:id="rId8"/>
    <p:sldId id="343" r:id="rId9"/>
    <p:sldId id="344" r:id="rId10"/>
    <p:sldId id="352" r:id="rId11"/>
    <p:sldId id="320" r:id="rId12"/>
    <p:sldId id="321" r:id="rId13"/>
    <p:sldId id="322" r:id="rId14"/>
    <p:sldId id="323" r:id="rId15"/>
    <p:sldId id="354" r:id="rId16"/>
    <p:sldId id="324" r:id="rId17"/>
    <p:sldId id="325" r:id="rId18"/>
    <p:sldId id="326" r:id="rId19"/>
    <p:sldId id="327" r:id="rId20"/>
    <p:sldId id="328" r:id="rId21"/>
    <p:sldId id="356" r:id="rId22"/>
    <p:sldId id="413" r:id="rId23"/>
    <p:sldId id="414" r:id="rId24"/>
    <p:sldId id="415" r:id="rId25"/>
    <p:sldId id="416" r:id="rId26"/>
    <p:sldId id="417" r:id="rId27"/>
    <p:sldId id="418" r:id="rId28"/>
    <p:sldId id="419" r:id="rId29"/>
    <p:sldId id="42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478"/>
    <a:srgbClr val="94739D"/>
    <a:srgbClr val="2CB2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0586" autoAdjust="0"/>
  </p:normalViewPr>
  <p:slideViewPr>
    <p:cSldViewPr>
      <p:cViewPr varScale="1">
        <p:scale>
          <a:sx n="63" d="100"/>
          <a:sy n="63" d="100"/>
        </p:scale>
        <p:origin x="-151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3E5E0B5-CC09-47F0-915A-115797C68C88}" type="datetimeFigureOut">
              <a:rPr lang="en-US" smtClean="0"/>
              <a:pPr/>
              <a:t>7/18/2017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2B60268-940A-45F1-BD62-E29FAA0CD375}" type="slidenum">
              <a:rPr lang="en-US" smtClean="0"/>
              <a:pPr/>
              <a:t>‹#›</a:t>
            </a:fld>
            <a:endParaRPr lang="en-US"/>
          </a:p>
        </p:txBody>
      </p:sp>
    </p:spTree>
    <p:extLst>
      <p:ext uri="{BB962C8B-B14F-4D97-AF65-F5344CB8AC3E}">
        <p14:creationId xmlns:p14="http://schemas.microsoft.com/office/powerpoint/2010/main" val="391935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60268-940A-45F1-BD62-E29FAA0CD375}" type="slidenum">
              <a:rPr lang="en-US" smtClean="0"/>
              <a:pPr/>
              <a:t>18</a:t>
            </a:fld>
            <a:endParaRPr lang="en-US"/>
          </a:p>
        </p:txBody>
      </p:sp>
    </p:spTree>
    <p:extLst>
      <p:ext uri="{BB962C8B-B14F-4D97-AF65-F5344CB8AC3E}">
        <p14:creationId xmlns:p14="http://schemas.microsoft.com/office/powerpoint/2010/main" val="254512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a few of things to keep in mind when using these options. First, if you use the RENAME= option, SAS</a:t>
            </a:r>
          </a:p>
          <a:p>
            <a:r>
              <a:rPr lang="en-US" sz="1200" b="0" i="0" u="none" strike="noStrike" kern="1200" baseline="0" dirty="0" smtClean="0">
                <a:solidFill>
                  <a:schemeClr val="tx1"/>
                </a:solidFill>
                <a:latin typeface="+mn-lt"/>
                <a:ea typeface="+mn-ea"/>
                <a:cs typeface="+mn-cs"/>
              </a:rPr>
              <a:t>changes the name of the variable in that procedure. Second, if you use RENAME= with either the DROP= or the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KEEP= options, the DROP= and the KEEP= options are applied before RENAME=. Thus, use the “old name” in the</a:t>
            </a:r>
          </a:p>
          <a:p>
            <a:r>
              <a:rPr lang="en-US" sz="1200" b="0" i="0" u="none" strike="noStrike" kern="1200" baseline="0" dirty="0" smtClean="0">
                <a:solidFill>
                  <a:schemeClr val="tx1"/>
                </a:solidFill>
                <a:latin typeface="+mn-lt"/>
                <a:ea typeface="+mn-ea"/>
                <a:cs typeface="+mn-cs"/>
              </a:rPr>
              <a:t>DROP= and KEEP= options. The order in which you place the RENAME=, DROP=, and KEEP= options does not</a:t>
            </a:r>
          </a:p>
          <a:p>
            <a:r>
              <a:rPr lang="en-US" sz="1200" b="0" i="0" u="none" strike="noStrike" kern="1200" baseline="0" dirty="0" smtClean="0">
                <a:solidFill>
                  <a:schemeClr val="tx1"/>
                </a:solidFill>
                <a:latin typeface="+mn-lt"/>
                <a:ea typeface="+mn-ea"/>
                <a:cs typeface="+mn-cs"/>
              </a:rPr>
              <a:t>matter and does not change process order. In regard to using parentheses, a list of </a:t>
            </a:r>
            <a:r>
              <a:rPr lang="en-US" sz="1200" b="0" i="1" u="none" strike="noStrike" kern="1200" baseline="0" dirty="0" smtClean="0">
                <a:solidFill>
                  <a:schemeClr val="tx1"/>
                </a:solidFill>
                <a:latin typeface="+mn-lt"/>
                <a:ea typeface="+mn-ea"/>
                <a:cs typeface="+mn-cs"/>
              </a:rPr>
              <a:t>multiple </a:t>
            </a:r>
            <a:r>
              <a:rPr lang="en-US" sz="1200" b="0" i="0" u="none" strike="noStrike" kern="1200" baseline="0" dirty="0" smtClean="0">
                <a:solidFill>
                  <a:schemeClr val="tx1"/>
                </a:solidFill>
                <a:latin typeface="+mn-lt"/>
                <a:ea typeface="+mn-ea"/>
                <a:cs typeface="+mn-cs"/>
              </a:rPr>
              <a:t>variables to rename must</a:t>
            </a:r>
          </a:p>
          <a:p>
            <a:r>
              <a:rPr lang="en-US" sz="1200" b="0" i="0" u="none" strike="noStrike" kern="1200" baseline="0" dirty="0" smtClean="0">
                <a:solidFill>
                  <a:schemeClr val="tx1"/>
                </a:solidFill>
                <a:latin typeface="+mn-lt"/>
                <a:ea typeface="+mn-ea"/>
                <a:cs typeface="+mn-cs"/>
              </a:rPr>
              <a:t>be enclosed in parentheses, renaming just one variable does not, and the KEEP= variables should not be enclosed in</a:t>
            </a:r>
          </a:p>
          <a:p>
            <a:r>
              <a:rPr lang="en-US" sz="1200" b="0" i="0" u="none" strike="noStrike" kern="1200" baseline="0" dirty="0" smtClean="0">
                <a:solidFill>
                  <a:schemeClr val="tx1"/>
                </a:solidFill>
                <a:latin typeface="+mn-lt"/>
                <a:ea typeface="+mn-ea"/>
                <a:cs typeface="+mn-cs"/>
              </a:rPr>
              <a:t>parentheses. Another thing to remember is that you cannot drop and rename the same variable in the same</a:t>
            </a:r>
          </a:p>
          <a:p>
            <a:r>
              <a:rPr lang="en-US" sz="1200" b="0" i="0" u="none" strike="noStrike" kern="1200" baseline="0" dirty="0" smtClean="0">
                <a:solidFill>
                  <a:schemeClr val="tx1"/>
                </a:solidFill>
                <a:latin typeface="+mn-lt"/>
                <a:ea typeface="+mn-ea"/>
                <a:cs typeface="+mn-cs"/>
              </a:rPr>
              <a:t>statement.</a:t>
            </a:r>
            <a:endParaRPr lang="en-US" dirty="0"/>
          </a:p>
        </p:txBody>
      </p:sp>
      <p:sp>
        <p:nvSpPr>
          <p:cNvPr id="4" name="Slide Number Placeholder 3"/>
          <p:cNvSpPr>
            <a:spLocks noGrp="1"/>
          </p:cNvSpPr>
          <p:nvPr>
            <p:ph type="sldNum" sz="quarter" idx="10"/>
          </p:nvPr>
        </p:nvSpPr>
        <p:spPr/>
        <p:txBody>
          <a:bodyPr/>
          <a:lstStyle/>
          <a:p>
            <a:fld id="{C2B60268-940A-45F1-BD62-E29FAA0CD375}" type="slidenum">
              <a:rPr lang="en-US" smtClean="0"/>
              <a:pPr/>
              <a:t>21</a:t>
            </a:fld>
            <a:endParaRPr lang="en-US"/>
          </a:p>
        </p:txBody>
      </p:sp>
    </p:spTree>
    <p:extLst>
      <p:ext uri="{BB962C8B-B14F-4D97-AF65-F5344CB8AC3E}">
        <p14:creationId xmlns:p14="http://schemas.microsoft.com/office/powerpoint/2010/main" val="338760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example, the format $SEX was created in the FORMAT procedure. This format was then applied to the</a:t>
            </a:r>
          </a:p>
          <a:p>
            <a:r>
              <a:rPr lang="en-US" sz="1200" b="0" i="0" u="none" strike="noStrike" kern="1200" baseline="0" dirty="0" smtClean="0">
                <a:solidFill>
                  <a:schemeClr val="tx1"/>
                </a:solidFill>
                <a:latin typeface="+mn-lt"/>
                <a:ea typeface="+mn-ea"/>
                <a:cs typeface="+mn-cs"/>
              </a:rPr>
              <a:t>variable SEX in a PROC SORT statement. Now, in the output data set, instead of ‘F’ and ‘M’, you see the formatted</a:t>
            </a:r>
          </a:p>
          <a:p>
            <a:r>
              <a:rPr lang="en-US" sz="1200" b="0" i="0" u="none" strike="noStrike" kern="1200" baseline="0" dirty="0" smtClean="0">
                <a:solidFill>
                  <a:schemeClr val="tx1"/>
                </a:solidFill>
                <a:latin typeface="+mn-lt"/>
                <a:ea typeface="+mn-ea"/>
                <a:cs typeface="+mn-cs"/>
              </a:rPr>
              <a:t>values ‘Female’ and ‘Male’. Note that the FORMAT statement does not permanently alter the variables in the input</a:t>
            </a:r>
          </a:p>
          <a:p>
            <a:r>
              <a:rPr lang="en-US" sz="1200" b="0" i="0" u="none" strike="noStrike" kern="1200" baseline="0" dirty="0" smtClean="0">
                <a:solidFill>
                  <a:schemeClr val="tx1"/>
                </a:solidFill>
                <a:latin typeface="+mn-lt"/>
                <a:ea typeface="+mn-ea"/>
                <a:cs typeface="+mn-cs"/>
              </a:rPr>
              <a:t>data set</a:t>
            </a:r>
            <a:endParaRPr lang="en-US" dirty="0"/>
          </a:p>
        </p:txBody>
      </p:sp>
      <p:sp>
        <p:nvSpPr>
          <p:cNvPr id="4" name="Slide Number Placeholder 3"/>
          <p:cNvSpPr>
            <a:spLocks noGrp="1"/>
          </p:cNvSpPr>
          <p:nvPr>
            <p:ph type="sldNum" sz="quarter" idx="10"/>
          </p:nvPr>
        </p:nvSpPr>
        <p:spPr/>
        <p:txBody>
          <a:bodyPr/>
          <a:lstStyle/>
          <a:p>
            <a:fld id="{C2B60268-940A-45F1-BD62-E29FAA0CD375}" type="slidenum">
              <a:rPr lang="en-US" smtClean="0"/>
              <a:pPr/>
              <a:t>22</a:t>
            </a:fld>
            <a:endParaRPr lang="en-US"/>
          </a:p>
        </p:txBody>
      </p:sp>
    </p:spTree>
    <p:extLst>
      <p:ext uri="{BB962C8B-B14F-4D97-AF65-F5344CB8AC3E}">
        <p14:creationId xmlns:p14="http://schemas.microsoft.com/office/powerpoint/2010/main" val="196355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Both of these statements work similarly by selecting observations that meet the condition specified in the WHERE expression before SAS brings them into the PROC SORT for processing. This may improve the efficiency of your SAS programs because SAS is not required to read all observations from the input data</a:t>
            </a:r>
          </a:p>
          <a:p>
            <a:r>
              <a:rPr lang="en-US" sz="1200" b="0" i="0" u="none" strike="noStrike" kern="1200" baseline="0" dirty="0" smtClean="0">
                <a:solidFill>
                  <a:schemeClr val="tx1"/>
                </a:solidFill>
                <a:latin typeface="+mn-lt"/>
                <a:ea typeface="+mn-ea"/>
                <a:cs typeface="+mn-cs"/>
              </a:rPr>
              <a:t>set.</a:t>
            </a:r>
            <a:endParaRPr lang="en-US" dirty="0"/>
          </a:p>
        </p:txBody>
      </p:sp>
      <p:sp>
        <p:nvSpPr>
          <p:cNvPr id="4" name="Slide Number Placeholder 3"/>
          <p:cNvSpPr>
            <a:spLocks noGrp="1"/>
          </p:cNvSpPr>
          <p:nvPr>
            <p:ph type="sldNum" sz="quarter" idx="10"/>
          </p:nvPr>
        </p:nvSpPr>
        <p:spPr/>
        <p:txBody>
          <a:bodyPr/>
          <a:lstStyle/>
          <a:p>
            <a:fld id="{C2B60268-940A-45F1-BD62-E29FAA0CD375}" type="slidenum">
              <a:rPr lang="en-US" smtClean="0"/>
              <a:pPr/>
              <a:t>24</a:t>
            </a:fld>
            <a:endParaRPr lang="en-US"/>
          </a:p>
        </p:txBody>
      </p:sp>
    </p:spTree>
    <p:extLst>
      <p:ext uri="{BB962C8B-B14F-4D97-AF65-F5344CB8AC3E}">
        <p14:creationId xmlns:p14="http://schemas.microsoft.com/office/powerpoint/2010/main" val="1520628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you use the NODUP option, PROC SORT compares </a:t>
            </a:r>
            <a:r>
              <a:rPr lang="en-US" sz="1200" b="0" i="1" u="none" strike="noStrike" kern="1200" baseline="0" dirty="0" smtClean="0">
                <a:solidFill>
                  <a:schemeClr val="tx1"/>
                </a:solidFill>
                <a:latin typeface="+mn-lt"/>
                <a:ea typeface="+mn-ea"/>
                <a:cs typeface="+mn-cs"/>
              </a:rPr>
              <a:t>all </a:t>
            </a:r>
            <a:r>
              <a:rPr lang="en-US" sz="1200" b="0" i="0" u="none" strike="noStrike" kern="1200" baseline="0" dirty="0" smtClean="0">
                <a:solidFill>
                  <a:schemeClr val="tx1"/>
                </a:solidFill>
                <a:latin typeface="+mn-lt"/>
                <a:ea typeface="+mn-ea"/>
                <a:cs typeface="+mn-cs"/>
              </a:rPr>
              <a:t>variable values for each observation to those for the previous observation that </a:t>
            </a:r>
          </a:p>
          <a:p>
            <a:r>
              <a:rPr lang="en-US" sz="1200" b="0" i="0" u="none" strike="noStrike" kern="1200" baseline="0" dirty="0" smtClean="0">
                <a:solidFill>
                  <a:schemeClr val="tx1"/>
                </a:solidFill>
                <a:latin typeface="+mn-lt"/>
                <a:ea typeface="+mn-ea"/>
                <a:cs typeface="+mn-cs"/>
              </a:rPr>
              <a:t>was written to the output data set. If an exact match is found, the observation is not written to the output data set. If you specify the </a:t>
            </a:r>
          </a:p>
          <a:p>
            <a:r>
              <a:rPr lang="en-US" sz="1200" b="0" i="0" u="none" strike="noStrike" kern="1200" baseline="0" dirty="0" smtClean="0">
                <a:solidFill>
                  <a:schemeClr val="tx1"/>
                </a:solidFill>
                <a:latin typeface="+mn-lt"/>
                <a:ea typeface="+mn-ea"/>
                <a:cs typeface="+mn-cs"/>
              </a:rPr>
              <a:t>NODUPKEY option, PROC SORT compares all </a:t>
            </a:r>
            <a:r>
              <a:rPr lang="en-US" sz="1200" b="0" i="1" u="none" strike="noStrike" kern="1200" baseline="0" dirty="0" smtClean="0">
                <a:solidFill>
                  <a:schemeClr val="tx1"/>
                </a:solidFill>
                <a:latin typeface="+mn-lt"/>
                <a:ea typeface="+mn-ea"/>
                <a:cs typeface="+mn-cs"/>
              </a:rPr>
              <a:t>BY </a:t>
            </a:r>
            <a:r>
              <a:rPr lang="en-US" sz="1200" b="0" i="0" u="none" strike="noStrike" kern="1200" baseline="0" dirty="0" smtClean="0">
                <a:solidFill>
                  <a:schemeClr val="tx1"/>
                </a:solidFill>
                <a:latin typeface="+mn-lt"/>
                <a:ea typeface="+mn-ea"/>
                <a:cs typeface="+mn-cs"/>
              </a:rPr>
              <a:t>variable values for each observation to those for the previous observation written to the </a:t>
            </a:r>
          </a:p>
          <a:p>
            <a:r>
              <a:rPr lang="en-US" sz="1200" b="0" i="0" u="none" strike="noStrike" kern="1200" baseline="0" dirty="0" smtClean="0">
                <a:solidFill>
                  <a:schemeClr val="tx1"/>
                </a:solidFill>
                <a:latin typeface="+mn-lt"/>
                <a:ea typeface="+mn-ea"/>
                <a:cs typeface="+mn-cs"/>
              </a:rPr>
              <a:t>output data set. If an exact match using the BY variable values is found, the observation is not written to the output data set.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this example, using NODUPKEY instead of NODUP may not be the better option to use because by using NODUPKEY, you eliminate the</a:t>
            </a:r>
          </a:p>
          <a:p>
            <a:r>
              <a:rPr lang="en-US" sz="1200" b="0" i="0" u="none" strike="noStrike" kern="1200" baseline="0" dirty="0" smtClean="0">
                <a:solidFill>
                  <a:schemeClr val="tx1"/>
                </a:solidFill>
                <a:latin typeface="+mn-lt"/>
                <a:ea typeface="+mn-ea"/>
                <a:cs typeface="+mn-cs"/>
              </a:rPr>
              <a:t>second observation for patient 04 even though there was a different performance score for this observation. This may be important </a:t>
            </a:r>
          </a:p>
          <a:p>
            <a:r>
              <a:rPr lang="en-US" sz="1200" b="0" i="0" u="none" strike="noStrike" kern="1200" baseline="0" dirty="0" smtClean="0">
                <a:solidFill>
                  <a:schemeClr val="tx1"/>
                </a:solidFill>
                <a:latin typeface="+mn-lt"/>
                <a:ea typeface="+mn-ea"/>
                <a:cs typeface="+mn-cs"/>
              </a:rPr>
              <a:t>information that needs to be kept in the data set.</a:t>
            </a:r>
            <a:endParaRPr lang="en-US" dirty="0"/>
          </a:p>
        </p:txBody>
      </p:sp>
      <p:sp>
        <p:nvSpPr>
          <p:cNvPr id="4" name="Slide Number Placeholder 3"/>
          <p:cNvSpPr>
            <a:spLocks noGrp="1"/>
          </p:cNvSpPr>
          <p:nvPr>
            <p:ph type="sldNum" sz="quarter" idx="10"/>
          </p:nvPr>
        </p:nvSpPr>
        <p:spPr/>
        <p:txBody>
          <a:bodyPr/>
          <a:lstStyle/>
          <a:p>
            <a:fld id="{C2B60268-940A-45F1-BD62-E29FAA0CD375}" type="slidenum">
              <a:rPr lang="en-US" smtClean="0"/>
              <a:pPr/>
              <a:t>25</a:t>
            </a:fld>
            <a:endParaRPr lang="en-US"/>
          </a:p>
        </p:txBody>
      </p:sp>
    </p:spTree>
    <p:extLst>
      <p:ext uri="{BB962C8B-B14F-4D97-AF65-F5344CB8AC3E}">
        <p14:creationId xmlns:p14="http://schemas.microsoft.com/office/powerpoint/2010/main" val="385409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44CF70-AF0B-4042-ADFB-CD374E8C468A}" type="slidenum">
              <a:rPr lang="en-US" smtClean="0"/>
              <a:pPr/>
              <a:t>40</a:t>
            </a:fld>
            <a:endParaRPr lang="en-US" dirty="0"/>
          </a:p>
        </p:txBody>
      </p:sp>
    </p:spTree>
    <p:extLst>
      <p:ext uri="{BB962C8B-B14F-4D97-AF65-F5344CB8AC3E}">
        <p14:creationId xmlns:p14="http://schemas.microsoft.com/office/powerpoint/2010/main" val="1555335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a:effectLst/>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marL="342900" lvl="0" indent="-342900" algn="l" defTabSz="914400" rtl="0" eaLnBrk="1" latinLnBrk="0" hangingPunct="1">
              <a:spcBef>
                <a:spcPct val="20000"/>
              </a:spcBef>
              <a:buClr>
                <a:srgbClr val="4E84C4"/>
              </a:buClr>
              <a:buFont typeface="Wingdings" pitchFamily="2" charset="2"/>
              <a:buChar char="§"/>
            </a:pPr>
            <a:r>
              <a:rPr lang="en-US" smtClean="0"/>
              <a:t>Click to edit Master text styles</a:t>
            </a:r>
          </a:p>
          <a:p>
            <a:pPr marL="342900" lvl="1" indent="-342900" algn="l" defTabSz="914400" rtl="0" eaLnBrk="1" latinLnBrk="0" hangingPunct="1">
              <a:spcBef>
                <a:spcPct val="20000"/>
              </a:spcBef>
              <a:buClr>
                <a:srgbClr val="4E84C4"/>
              </a:buClr>
              <a:buFont typeface="Wingdings" pitchFamily="2" charset="2"/>
              <a:buChar char="§"/>
            </a:pPr>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9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a:prstGeom prst="rect">
            <a:avLst/>
          </a:prstGeo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a:prstGeom prst="rect">
            <a:avLst/>
          </a:prstGeo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79408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p:cNvPicPr>
            <a:picLocks noChangeAspect="1" noChangeArrowheads="1"/>
          </p:cNvPicPr>
          <p:nvPr/>
        </p:nvPicPr>
        <p:blipFill>
          <a:blip r:embed="rId4" cstate="print"/>
          <a:srcRect l="19375" t="20410" r="5469" b="9375"/>
          <a:stretch>
            <a:fillRect/>
          </a:stretch>
        </p:blipFill>
        <p:spPr bwMode="auto">
          <a:xfrm>
            <a:off x="-28576" y="0"/>
            <a:ext cx="9172575" cy="6848475"/>
          </a:xfrm>
          <a:prstGeom prst="rect">
            <a:avLst/>
          </a:prstGeom>
          <a:noFill/>
          <a:ln w="9525">
            <a:noFill/>
            <a:miter lim="800000"/>
            <a:headEnd/>
            <a:tailEnd/>
          </a:ln>
          <a:effectLst/>
        </p:spPr>
      </p:pic>
      <p:sp>
        <p:nvSpPr>
          <p:cNvPr id="2" name="Title Placeholder 1"/>
          <p:cNvSpPr>
            <a:spLocks noGrp="1"/>
          </p:cNvSpPr>
          <p:nvPr>
            <p:ph type="title"/>
          </p:nvPr>
        </p:nvSpPr>
        <p:spPr>
          <a:xfrm>
            <a:off x="1271016" y="114300"/>
            <a:ext cx="7635240" cy="533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 y="905256"/>
            <a:ext cx="8473440" cy="4525963"/>
          </a:xfrm>
          <a:prstGeom prst="rect">
            <a:avLst/>
          </a:prstGeom>
        </p:spPr>
        <p:txBody>
          <a:bodyPr vert="horz" lIns="91440" tIns="45720" rIns="91440" bIns="45720" rtlCol="0">
            <a:normAutofit/>
          </a:bodyPr>
          <a:lstStyle/>
          <a:p>
            <a:pPr marL="342900" lvl="0" indent="-342900" algn="l" defTabSz="914400" rtl="0" eaLnBrk="1" latinLnBrk="0" hangingPunct="1">
              <a:spcBef>
                <a:spcPct val="20000"/>
              </a:spcBef>
              <a:buClr>
                <a:srgbClr val="4E84C4"/>
              </a:buClr>
              <a:buFont typeface="Wingdings" pitchFamily="2" charset="2"/>
              <a:buChar char="§"/>
            </a:pPr>
            <a:r>
              <a:rPr lang="en-US" dirty="0" smtClean="0"/>
              <a:t>Click to edit Master text styles</a:t>
            </a:r>
          </a:p>
          <a:p>
            <a:pPr marL="742950" lvl="1" indent="-285750" algn="l" defTabSz="914400" rtl="0" eaLnBrk="1" latinLnBrk="0" hangingPunct="1">
              <a:spcBef>
                <a:spcPct val="20000"/>
              </a:spcBef>
              <a:buClr>
                <a:srgbClr val="6CCFF6"/>
              </a:buClr>
              <a:buFont typeface="Wingdings" pitchFamily="2" charset="2"/>
              <a:buChar char="§"/>
            </a:pPr>
            <a:r>
              <a:rPr lang="en-US" dirty="0" smtClean="0"/>
              <a:t>Second level</a:t>
            </a:r>
          </a:p>
        </p:txBody>
      </p:sp>
      <p:sp>
        <p:nvSpPr>
          <p:cNvPr id="8" name="Rectangle 71"/>
          <p:cNvSpPr txBox="1">
            <a:spLocks noChangeArrowheads="1"/>
          </p:cNvSpPr>
          <p:nvPr/>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Lst>
  <p:hf sldNum="0" hdr="0" ftr="0" dt="0"/>
  <p:txStyles>
    <p:titleStyle>
      <a:lvl1pPr algn="l" defTabSz="914400" rtl="0" eaLnBrk="1" latinLnBrk="0" hangingPunct="1">
        <a:spcBef>
          <a:spcPct val="0"/>
        </a:spcBef>
        <a:buNone/>
        <a:defRPr lang="en-US" sz="2800" b="0" kern="1200" dirty="0" smtClean="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a:spcBef>
                <a:spcPct val="0"/>
              </a:spcBef>
              <a:defRPr/>
            </a:pPr>
            <a:r>
              <a:rPr lang="en-US" sz="3000" dirty="0">
                <a:solidFill>
                  <a:prstClr val="white"/>
                </a:solidFill>
                <a:latin typeface="Arial" pitchFamily="34" charset="0"/>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a:defRPr/>
            </a:pPr>
            <a:endParaRPr lang="en-US" dirty="0">
              <a:solidFill>
                <a:srgbClr val="000000"/>
              </a:solidFill>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a:defRPr/>
            </a:pPr>
            <a:endParaRPr lang="en-US" dirty="0">
              <a:solidFill>
                <a:srgbClr val="000000"/>
              </a:solidFill>
            </a:endParaRPr>
          </a:p>
        </p:txBody>
      </p:sp>
      <p:grpSp>
        <p:nvGrpSpPr>
          <p:cNvPr id="14341"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a:defRPr/>
              </a:pPr>
              <a:endParaRPr lang="en-US" dirty="0">
                <a:solidFill>
                  <a:srgbClr val="000000"/>
                </a:solidFill>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a:defRPr/>
              </a:pPr>
              <a:endParaRPr lang="en-US" dirty="0">
                <a:solidFill>
                  <a:srgbClr val="000000"/>
                </a:solidFill>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dirty="0">
              <a:solidFill>
                <a:srgbClr val="000000"/>
              </a:solidFill>
            </a:endParaRPr>
          </a:p>
        </p:txBody>
      </p:sp>
      <p:pic>
        <p:nvPicPr>
          <p:cNvPr id="14343" name="Picture 4" descr="Q:\Repro 2\New guidelines 2011_12\Final 260411\PPT\OLD\050511\WMF\TATA Patter revised.wmf"/>
          <p:cNvPicPr>
            <a:picLocks noChangeAspect="1" noChangeArrowheads="1"/>
          </p:cNvPicPr>
          <p:nvPr/>
        </p:nvPicPr>
        <p:blipFill>
          <a:blip r:embed="rId4" cstate="print"/>
          <a:srcRect/>
          <a:stretch>
            <a:fillRect/>
          </a:stretch>
        </p:blipFill>
        <p:spPr bwMode="auto">
          <a:xfrm>
            <a:off x="0" y="1344613"/>
            <a:ext cx="2462213" cy="1260475"/>
          </a:xfrm>
          <a:prstGeom prst="rect">
            <a:avLst/>
          </a:prstGeom>
          <a:noFill/>
          <a:ln w="9525">
            <a:noFill/>
            <a:miter lim="800000"/>
            <a:headEnd/>
            <a:tailEnd/>
          </a:ln>
        </p:spPr>
      </p:pic>
    </p:spTree>
    <p:extLst>
      <p:ext uri="{BB962C8B-B14F-4D97-AF65-F5344CB8AC3E}">
        <p14:creationId xmlns:p14="http://schemas.microsoft.com/office/powerpoint/2010/main" val="2408314839"/>
      </p:ext>
    </p:extLst>
  </p:cSld>
  <p:clrMap bg1="lt1" tx1="dk1" bg2="lt2" tx2="dk2" accent1="accent1" accent2="accent2" accent3="accent3" accent4="accent4" accent5="accent5" accent6="accent6" hlink="hlink" folHlink="folHlink"/>
  <p:sldLayoutIdLst>
    <p:sldLayoutId id="2147483725" r:id="rId1"/>
    <p:sldLayoutId id="2147483726" r:id="rId2"/>
  </p:sldLayoutIdLst>
  <p:txStyles>
    <p:titleStyle>
      <a:lvl1pPr algn="l" rtl="0" eaLnBrk="1" fontAlgn="base" hangingPunct="1">
        <a:spcBef>
          <a:spcPct val="0"/>
        </a:spcBef>
        <a:spcAft>
          <a:spcPct val="0"/>
        </a:spcAft>
        <a:defRPr sz="3000" kern="1200">
          <a:solidFill>
            <a:schemeClr val="bg1"/>
          </a:solidFill>
          <a:latin typeface="Myriad Pro" pitchFamily="34" charset="0"/>
          <a:ea typeface="+mj-ea"/>
          <a:cs typeface="+mj-cs"/>
        </a:defRPr>
      </a:lvl1pPr>
      <a:lvl2pPr algn="l" rtl="0" eaLnBrk="1" fontAlgn="base" hangingPunct="1">
        <a:spcBef>
          <a:spcPct val="0"/>
        </a:spcBef>
        <a:spcAft>
          <a:spcPct val="0"/>
        </a:spcAft>
        <a:defRPr sz="3000">
          <a:solidFill>
            <a:schemeClr val="bg1"/>
          </a:solidFill>
          <a:latin typeface="Myriad Pro"/>
        </a:defRPr>
      </a:lvl2pPr>
      <a:lvl3pPr algn="l" rtl="0" eaLnBrk="1" fontAlgn="base" hangingPunct="1">
        <a:spcBef>
          <a:spcPct val="0"/>
        </a:spcBef>
        <a:spcAft>
          <a:spcPct val="0"/>
        </a:spcAft>
        <a:defRPr sz="3000">
          <a:solidFill>
            <a:schemeClr val="bg1"/>
          </a:solidFill>
          <a:latin typeface="Myriad Pro"/>
        </a:defRPr>
      </a:lvl3pPr>
      <a:lvl4pPr algn="l" rtl="0" eaLnBrk="1" fontAlgn="base" hangingPunct="1">
        <a:spcBef>
          <a:spcPct val="0"/>
        </a:spcBef>
        <a:spcAft>
          <a:spcPct val="0"/>
        </a:spcAft>
        <a:defRPr sz="3000">
          <a:solidFill>
            <a:schemeClr val="bg1"/>
          </a:solidFill>
          <a:latin typeface="Myriad Pro"/>
        </a:defRPr>
      </a:lvl4pPr>
      <a:lvl5pPr algn="l" rtl="0" eaLnBrk="1" fontAlgn="base" hangingPunct="1">
        <a:spcBef>
          <a:spcPct val="0"/>
        </a:spcBef>
        <a:spcAft>
          <a:spcPct val="0"/>
        </a:spcAft>
        <a:defRPr sz="3000">
          <a:solidFill>
            <a:schemeClr val="bg1"/>
          </a:solidFill>
          <a:latin typeface="Myriad Pro"/>
        </a:defRPr>
      </a:lvl5pPr>
      <a:lvl6pPr marL="457200" algn="l" rtl="0" eaLnBrk="1" fontAlgn="base" hangingPunct="1">
        <a:spcBef>
          <a:spcPct val="0"/>
        </a:spcBef>
        <a:spcAft>
          <a:spcPct val="0"/>
        </a:spcAft>
        <a:defRPr sz="3000">
          <a:solidFill>
            <a:schemeClr val="bg1"/>
          </a:solidFill>
          <a:latin typeface="Myriad Pro"/>
        </a:defRPr>
      </a:lvl6pPr>
      <a:lvl7pPr marL="914400" algn="l" rtl="0" eaLnBrk="1" fontAlgn="base" hangingPunct="1">
        <a:spcBef>
          <a:spcPct val="0"/>
        </a:spcBef>
        <a:spcAft>
          <a:spcPct val="0"/>
        </a:spcAft>
        <a:defRPr sz="3000">
          <a:solidFill>
            <a:schemeClr val="bg1"/>
          </a:solidFill>
          <a:latin typeface="Myriad Pro"/>
        </a:defRPr>
      </a:lvl7pPr>
      <a:lvl8pPr marL="1371600" algn="l" rtl="0" eaLnBrk="1" fontAlgn="base" hangingPunct="1">
        <a:spcBef>
          <a:spcPct val="0"/>
        </a:spcBef>
        <a:spcAft>
          <a:spcPct val="0"/>
        </a:spcAft>
        <a:defRPr sz="3000">
          <a:solidFill>
            <a:schemeClr val="bg1"/>
          </a:solidFill>
          <a:latin typeface="Myriad Pro"/>
        </a:defRPr>
      </a:lvl8pPr>
      <a:lvl9pPr marL="1828800" algn="l" rtl="0" eaLnBrk="1" fontAlgn="base" hangingPunct="1">
        <a:spcBef>
          <a:spcPct val="0"/>
        </a:spcBef>
        <a:spcAft>
          <a:spcPct val="0"/>
        </a:spcAft>
        <a:defRPr sz="3000">
          <a:solidFill>
            <a:schemeClr val="bg1"/>
          </a:solidFill>
          <a:latin typeface="Myriad Pro"/>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hyperlink" Target="http://www2.sas.com/proceedings/sugi31/238-31.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143000"/>
            <a:ext cx="6324600" cy="1143000"/>
          </a:xfrm>
        </p:spPr>
        <p:txBody>
          <a:bodyPr/>
          <a:lstStyle/>
          <a:p>
            <a:r>
              <a:rPr lang="en-US" dirty="0" smtClean="0"/>
              <a:t>	SAS</a:t>
            </a:r>
            <a:r>
              <a:rPr lang="en-US" baseline="30000" dirty="0" smtClean="0"/>
              <a:t>®</a:t>
            </a:r>
            <a:r>
              <a:rPr lang="en-US" dirty="0" smtClean="0"/>
              <a:t> Training</a:t>
            </a:r>
            <a:endParaRPr lang="en-US" dirty="0"/>
          </a:p>
        </p:txBody>
      </p:sp>
      <p:sp>
        <p:nvSpPr>
          <p:cNvPr id="3" name="Subtitle 2"/>
          <p:cNvSpPr>
            <a:spLocks noGrp="1"/>
          </p:cNvSpPr>
          <p:nvPr>
            <p:ph type="subTitle" idx="1"/>
          </p:nvPr>
        </p:nvSpPr>
        <p:spPr>
          <a:xfrm>
            <a:off x="0" y="2971800"/>
            <a:ext cx="9144000" cy="1143000"/>
          </a:xfrm>
        </p:spPr>
        <p:txBody>
          <a:bodyPr>
            <a:normAutofit/>
          </a:bodyPr>
          <a:lstStyle/>
          <a:p>
            <a:pPr algn="ctr"/>
            <a:r>
              <a:rPr lang="en-US" dirty="0" smtClean="0">
                <a:latin typeface="+mj-lt"/>
              </a:rPr>
              <a:t>Basic SAS Procedures</a:t>
            </a:r>
            <a:endParaRPr lang="en-US" b="1"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42681" y="3200400"/>
            <a:ext cx="42672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We’ll discuss other PROC Print options in later chapters</a:t>
            </a:r>
          </a:p>
        </p:txBody>
      </p:sp>
      <p:sp>
        <p:nvSpPr>
          <p:cNvPr id="6" name="Title 1"/>
          <p:cNvSpPr>
            <a:spLocks noGrp="1"/>
          </p:cNvSpPr>
          <p:nvPr>
            <p:ph type="title"/>
          </p:nvPr>
        </p:nvSpPr>
        <p:spPr/>
        <p:txBody>
          <a:bodyPr/>
          <a:lstStyle/>
          <a:p>
            <a:r>
              <a:rPr lang="en-US" dirty="0" smtClean="0"/>
              <a:t>PROC Print </a:t>
            </a:r>
            <a:endParaRPr lang="en-US" dirty="0"/>
          </a:p>
        </p:txBody>
      </p:sp>
      <p:pic>
        <p:nvPicPr>
          <p:cNvPr id="2" name="Picture 2"/>
          <p:cNvPicPr>
            <a:picLocks noChangeAspect="1" noChangeArrowheads="1"/>
          </p:cNvPicPr>
          <p:nvPr/>
        </p:nvPicPr>
        <p:blipFill>
          <a:blip r:embed="rId2" cstate="print"/>
          <a:srcRect l="39375" t="6250" r="35000" b="80469"/>
          <a:stretch>
            <a:fillRect/>
          </a:stretch>
        </p:blipFill>
        <p:spPr bwMode="auto">
          <a:xfrm>
            <a:off x="2242681" y="1143000"/>
            <a:ext cx="4267200" cy="1295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PROC Contents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09481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Contents</a:t>
            </a:r>
            <a:endParaRPr lang="en-US" dirty="0"/>
          </a:p>
        </p:txBody>
      </p:sp>
      <p:sp>
        <p:nvSpPr>
          <p:cNvPr id="3" name="Content Placeholder 2"/>
          <p:cNvSpPr>
            <a:spLocks noGrp="1"/>
          </p:cNvSpPr>
          <p:nvPr>
            <p:ph idx="1"/>
          </p:nvPr>
        </p:nvSpPr>
        <p:spPr>
          <a:xfrm>
            <a:off x="609600" y="1025047"/>
            <a:ext cx="8153400" cy="4724400"/>
          </a:xfrm>
        </p:spPr>
        <p:txBody>
          <a:bodyPr>
            <a:normAutofit/>
          </a:bodyPr>
          <a:lstStyle/>
          <a:p>
            <a:r>
              <a:rPr lang="en-US" dirty="0" smtClean="0"/>
              <a:t>PROC Contents can be used to display the metadata (descriptor portion) of the SAS dataset</a:t>
            </a:r>
          </a:p>
          <a:p>
            <a:endParaRPr lang="en-US" dirty="0" smtClean="0"/>
          </a:p>
          <a:p>
            <a:endParaRPr lang="en-US" dirty="0" smtClean="0"/>
          </a:p>
          <a:p>
            <a:endParaRPr lang="en-US" dirty="0" smtClean="0"/>
          </a:p>
          <a:p>
            <a:endParaRPr lang="en-US" dirty="0" smtClean="0"/>
          </a:p>
        </p:txBody>
      </p:sp>
      <p:pic>
        <p:nvPicPr>
          <p:cNvPr id="7170" name="Picture 2"/>
          <p:cNvPicPr>
            <a:picLocks noChangeAspect="1" noChangeArrowheads="1"/>
          </p:cNvPicPr>
          <p:nvPr/>
        </p:nvPicPr>
        <p:blipFill>
          <a:blip r:embed="rId2" cstate="print"/>
          <a:srcRect l="18125" t="10157" r="50000" b="62500"/>
          <a:stretch>
            <a:fillRect/>
          </a:stretch>
        </p:blipFill>
        <p:spPr bwMode="auto">
          <a:xfrm>
            <a:off x="2438400" y="2667000"/>
            <a:ext cx="3886200" cy="2667000"/>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2590800" y="4610100"/>
            <a:ext cx="1981200" cy="8382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PROC Contents </a:t>
            </a:r>
            <a:endParaRPr lang="en-US" dirty="0"/>
          </a:p>
        </p:txBody>
      </p:sp>
      <p:pic>
        <p:nvPicPr>
          <p:cNvPr id="8194" name="Picture 2"/>
          <p:cNvPicPr>
            <a:picLocks noChangeAspect="1" noChangeArrowheads="1"/>
          </p:cNvPicPr>
          <p:nvPr/>
        </p:nvPicPr>
        <p:blipFill>
          <a:blip r:embed="rId2" cstate="print"/>
          <a:srcRect l="23750" t="6250" r="22500" b="44532"/>
          <a:stretch>
            <a:fillRect/>
          </a:stretch>
        </p:blipFill>
        <p:spPr bwMode="auto">
          <a:xfrm>
            <a:off x="328808" y="1028700"/>
            <a:ext cx="7291192" cy="49911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715000" y="2514600"/>
            <a:ext cx="3276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Results of PROC Contents of “Demographics”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PROC Contents </a:t>
            </a:r>
            <a:endParaRPr lang="en-US" dirty="0"/>
          </a:p>
        </p:txBody>
      </p:sp>
      <p:pic>
        <p:nvPicPr>
          <p:cNvPr id="8194" name="Picture 2"/>
          <p:cNvPicPr>
            <a:picLocks noChangeAspect="1" noChangeArrowheads="1"/>
          </p:cNvPicPr>
          <p:nvPr/>
        </p:nvPicPr>
        <p:blipFill>
          <a:blip r:embed="rId2" cstate="print"/>
          <a:srcRect l="23750" t="6250" r="22500" b="44532"/>
          <a:stretch>
            <a:fillRect/>
          </a:stretch>
        </p:blipFill>
        <p:spPr bwMode="auto">
          <a:xfrm>
            <a:off x="320458" y="1333500"/>
            <a:ext cx="6553200" cy="4800600"/>
          </a:xfrm>
          <a:prstGeom prst="rect">
            <a:avLst/>
          </a:prstGeom>
          <a:ln>
            <a:noFill/>
          </a:ln>
          <a:effectLst>
            <a:outerShdw blurRad="292100" dist="139700" dir="2700000" algn="tl" rotWithShape="0">
              <a:srgbClr val="333333">
                <a:alpha val="65000"/>
              </a:srgbClr>
            </a:outerShdw>
          </a:effectLst>
        </p:spPr>
      </p:pic>
      <p:sp>
        <p:nvSpPr>
          <p:cNvPr id="8" name="Right Arrow Callout 7"/>
          <p:cNvSpPr/>
          <p:nvPr/>
        </p:nvSpPr>
        <p:spPr>
          <a:xfrm flipH="1">
            <a:off x="6629400" y="1447800"/>
            <a:ext cx="2286000" cy="1219200"/>
          </a:xfrm>
          <a:prstGeom prst="rightArrowCallout">
            <a:avLst>
              <a:gd name="adj1" fmla="val 25000"/>
              <a:gd name="adj2" fmla="val 25000"/>
              <a:gd name="adj3" fmla="val 25000"/>
              <a:gd name="adj4" fmla="val 705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Number of observations and variables</a:t>
            </a:r>
            <a:endParaRPr lang="en-US" dirty="0"/>
          </a:p>
        </p:txBody>
      </p:sp>
      <p:sp>
        <p:nvSpPr>
          <p:cNvPr id="9" name="Right Arrow Callout 8"/>
          <p:cNvSpPr/>
          <p:nvPr/>
        </p:nvSpPr>
        <p:spPr>
          <a:xfrm flipH="1">
            <a:off x="5029200" y="5135671"/>
            <a:ext cx="2971800" cy="1143000"/>
          </a:xfrm>
          <a:prstGeom prst="rightArrowCallout">
            <a:avLst>
              <a:gd name="adj1" fmla="val 25000"/>
              <a:gd name="adj2" fmla="val 25000"/>
              <a:gd name="adj3" fmla="val 25000"/>
              <a:gd name="adj4" fmla="val 7826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Variable list</a:t>
            </a:r>
            <a:endParaRPr lang="en-US" dirty="0"/>
          </a:p>
        </p:txBody>
      </p:sp>
      <p:sp>
        <p:nvSpPr>
          <p:cNvPr id="11" name="Down Arrow Callout 10"/>
          <p:cNvSpPr/>
          <p:nvPr/>
        </p:nvSpPr>
        <p:spPr>
          <a:xfrm>
            <a:off x="1905000" y="792271"/>
            <a:ext cx="1905000" cy="990600"/>
          </a:xfrm>
          <a:prstGeom prst="down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Dataset name</a:t>
            </a:r>
            <a:endParaRPr lang="en-US" dirty="0"/>
          </a:p>
        </p:txBody>
      </p:sp>
      <p:sp>
        <p:nvSpPr>
          <p:cNvPr id="12" name="Right Arrow Callout 11"/>
          <p:cNvSpPr/>
          <p:nvPr/>
        </p:nvSpPr>
        <p:spPr>
          <a:xfrm flipH="1">
            <a:off x="6781800" y="3886200"/>
            <a:ext cx="2133600" cy="1219200"/>
          </a:xfrm>
          <a:prstGeom prst="rightArrowCallout">
            <a:avLst>
              <a:gd name="adj1" fmla="val 25000"/>
              <a:gd name="adj2" fmla="val 25000"/>
              <a:gd name="adj3" fmla="val 25000"/>
              <a:gd name="adj4" fmla="val 705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File name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PROC Contents variable list </a:t>
            </a:r>
            <a:endParaRPr lang="en-US" dirty="0"/>
          </a:p>
        </p:txBody>
      </p:sp>
      <p:sp>
        <p:nvSpPr>
          <p:cNvPr id="10" name="Content Placeholder 2"/>
          <p:cNvSpPr>
            <a:spLocks noGrp="1"/>
          </p:cNvSpPr>
          <p:nvPr>
            <p:ph idx="1"/>
          </p:nvPr>
        </p:nvSpPr>
        <p:spPr>
          <a:xfrm>
            <a:off x="609600" y="961895"/>
            <a:ext cx="8153400" cy="4800600"/>
          </a:xfrm>
        </p:spPr>
        <p:txBody>
          <a:bodyPr>
            <a:normAutofit/>
          </a:bodyPr>
          <a:lstStyle/>
          <a:p>
            <a:r>
              <a:rPr lang="en-US" b="1" dirty="0" smtClean="0"/>
              <a:t>#</a:t>
            </a:r>
            <a:r>
              <a:rPr lang="en-US" dirty="0" smtClean="0"/>
              <a:t> - Variable number (varnum)</a:t>
            </a:r>
          </a:p>
          <a:p>
            <a:r>
              <a:rPr lang="en-US" b="1" dirty="0" smtClean="0"/>
              <a:t>Variable</a:t>
            </a:r>
            <a:r>
              <a:rPr lang="en-US" dirty="0" smtClean="0"/>
              <a:t> – Name of variable</a:t>
            </a:r>
          </a:p>
          <a:p>
            <a:r>
              <a:rPr lang="en-US" b="1" dirty="0" smtClean="0"/>
              <a:t>Type</a:t>
            </a:r>
            <a:r>
              <a:rPr lang="en-US" dirty="0" smtClean="0"/>
              <a:t> – Numeric or Character</a:t>
            </a:r>
          </a:p>
          <a:p>
            <a:r>
              <a:rPr lang="en-US" b="1" dirty="0" smtClean="0"/>
              <a:t>Len</a:t>
            </a:r>
            <a:r>
              <a:rPr lang="en-US" dirty="0" smtClean="0"/>
              <a:t> – Variable length</a:t>
            </a:r>
          </a:p>
          <a:p>
            <a:r>
              <a:rPr lang="en-US" b="1" dirty="0" smtClean="0"/>
              <a:t>Format</a:t>
            </a:r>
            <a:r>
              <a:rPr lang="en-US" dirty="0" smtClean="0"/>
              <a:t> – How the data is displayed</a:t>
            </a:r>
          </a:p>
          <a:p>
            <a:r>
              <a:rPr lang="en-US" b="1" dirty="0" smtClean="0"/>
              <a:t>Informat</a:t>
            </a:r>
            <a:r>
              <a:rPr lang="en-US" dirty="0" smtClean="0"/>
              <a:t> – How the data was read by SAS</a:t>
            </a:r>
          </a:p>
          <a:p>
            <a:pPr>
              <a:buNone/>
            </a:pPr>
            <a:endParaRPr lang="en-US" dirty="0" smtClean="0"/>
          </a:p>
        </p:txBody>
      </p:sp>
      <p:pic>
        <p:nvPicPr>
          <p:cNvPr id="9218" name="Picture 2"/>
          <p:cNvPicPr>
            <a:picLocks noChangeAspect="1" noChangeArrowheads="1"/>
          </p:cNvPicPr>
          <p:nvPr/>
        </p:nvPicPr>
        <p:blipFill>
          <a:blip r:embed="rId2" cstate="print"/>
          <a:srcRect l="30625" t="42188" r="28750" b="42968"/>
          <a:stretch>
            <a:fillRect/>
          </a:stretch>
        </p:blipFill>
        <p:spPr bwMode="auto">
          <a:xfrm>
            <a:off x="1805836" y="3962400"/>
            <a:ext cx="5585564" cy="1676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PROC Contents variable list </a:t>
            </a:r>
            <a:endParaRPr lang="en-US" dirty="0"/>
          </a:p>
        </p:txBody>
      </p:sp>
      <p:sp>
        <p:nvSpPr>
          <p:cNvPr id="7" name="Content Placeholder 2"/>
          <p:cNvSpPr>
            <a:spLocks noGrp="1"/>
          </p:cNvSpPr>
          <p:nvPr>
            <p:ph idx="1"/>
          </p:nvPr>
        </p:nvSpPr>
        <p:spPr>
          <a:xfrm>
            <a:off x="533400" y="990600"/>
            <a:ext cx="8153400" cy="4800600"/>
          </a:xfrm>
        </p:spPr>
        <p:txBody>
          <a:bodyPr>
            <a:normAutofit/>
          </a:bodyPr>
          <a:lstStyle/>
          <a:p>
            <a:r>
              <a:rPr lang="en-US" dirty="0" smtClean="0"/>
              <a:t>Variables listed in alphabetical order by default</a:t>
            </a:r>
          </a:p>
          <a:p>
            <a:pPr lvl="1"/>
            <a:r>
              <a:rPr lang="en-US" dirty="0" smtClean="0"/>
              <a:t>Uppercase alphabetized before lowercase (e.g., “ZZTOP” would be alphabetized before “</a:t>
            </a:r>
            <a:r>
              <a:rPr lang="en-US" dirty="0" err="1" smtClean="0"/>
              <a:t>aerosmith</a:t>
            </a:r>
            <a:r>
              <a:rPr lang="en-US" dirty="0" smtClean="0"/>
              <a:t>”)</a:t>
            </a:r>
          </a:p>
          <a:p>
            <a:r>
              <a:rPr lang="en-US" sz="2600" dirty="0" smtClean="0"/>
              <a:t>Use the </a:t>
            </a:r>
            <a:r>
              <a:rPr lang="en-US" sz="2800" dirty="0" smtClean="0">
                <a:solidFill>
                  <a:srgbClr val="0000FF"/>
                </a:solidFill>
                <a:latin typeface="Courier New"/>
              </a:rPr>
              <a:t>varnum</a:t>
            </a:r>
            <a:r>
              <a:rPr lang="en-US" dirty="0" smtClean="0"/>
              <a:t> option to list variables in order they were created in</a:t>
            </a:r>
          </a:p>
          <a:p>
            <a:pPr>
              <a:buNone/>
            </a:pPr>
            <a:endParaRPr lang="en-US" dirty="0" smtClean="0"/>
          </a:p>
        </p:txBody>
      </p:sp>
      <p:pic>
        <p:nvPicPr>
          <p:cNvPr id="10243" name="Picture 3"/>
          <p:cNvPicPr>
            <a:picLocks noChangeAspect="1" noChangeArrowheads="1"/>
          </p:cNvPicPr>
          <p:nvPr/>
        </p:nvPicPr>
        <p:blipFill>
          <a:blip r:embed="rId2" cstate="print"/>
          <a:srcRect l="30625" t="41406" r="26875" b="38281"/>
          <a:stretch>
            <a:fillRect/>
          </a:stretch>
        </p:blipFill>
        <p:spPr bwMode="auto">
          <a:xfrm>
            <a:off x="3588706" y="3505200"/>
            <a:ext cx="5326693" cy="1981200"/>
          </a:xfrm>
          <a:prstGeom prst="rect">
            <a:avLst/>
          </a:prstGeom>
          <a:ln>
            <a:noFill/>
          </a:ln>
          <a:effectLst>
            <a:outerShdw blurRad="292100" dist="139700" dir="2700000" algn="tl" rotWithShape="0">
              <a:srgbClr val="333333">
                <a:alpha val="65000"/>
              </a:srgbClr>
            </a:outerShdw>
          </a:effectLst>
        </p:spPr>
      </p:pic>
      <p:pic>
        <p:nvPicPr>
          <p:cNvPr id="10244" name="Picture 4"/>
          <p:cNvPicPr>
            <a:picLocks noChangeAspect="1" noChangeArrowheads="1"/>
          </p:cNvPicPr>
          <p:nvPr/>
        </p:nvPicPr>
        <p:blipFill>
          <a:blip r:embed="rId3" cstate="print"/>
          <a:srcRect l="18750" t="37500" r="60000" b="55469"/>
          <a:stretch>
            <a:fillRect/>
          </a:stretch>
        </p:blipFill>
        <p:spPr bwMode="auto">
          <a:xfrm>
            <a:off x="533400" y="3505200"/>
            <a:ext cx="2819400" cy="914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PROC SORT</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094812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sp>
        <p:nvSpPr>
          <p:cNvPr id="3" name="Content Placeholder 2"/>
          <p:cNvSpPr>
            <a:spLocks noGrp="1"/>
          </p:cNvSpPr>
          <p:nvPr>
            <p:ph idx="1"/>
          </p:nvPr>
        </p:nvSpPr>
        <p:spPr>
          <a:xfrm>
            <a:off x="365760" y="905256"/>
            <a:ext cx="8473440" cy="5533644"/>
          </a:xfrm>
        </p:spPr>
        <p:txBody>
          <a:bodyPr/>
          <a:lstStyle/>
          <a:p>
            <a:r>
              <a:rPr lang="en-US" dirty="0"/>
              <a:t>The SORT procedure sorts observations in a SAS data set by one or more </a:t>
            </a:r>
            <a:r>
              <a:rPr lang="en-US" dirty="0" smtClean="0"/>
              <a:t>character or </a:t>
            </a:r>
            <a:r>
              <a:rPr lang="en-US" dirty="0"/>
              <a:t>numeric variables, either replacing the original data set or creating a new, </a:t>
            </a:r>
            <a:r>
              <a:rPr lang="en-US" dirty="0" smtClean="0"/>
              <a:t>sorted data </a:t>
            </a:r>
            <a:r>
              <a:rPr lang="en-US" dirty="0"/>
              <a:t>set</a:t>
            </a:r>
            <a:r>
              <a:rPr lang="en-US" dirty="0" smtClean="0"/>
              <a:t>.</a:t>
            </a:r>
          </a:p>
          <a:p>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4876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343400"/>
            <a:ext cx="4343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52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 Descending Option</a:t>
            </a:r>
            <a:endParaRPr lang="en-US" dirty="0"/>
          </a:p>
        </p:txBody>
      </p:sp>
      <p:sp>
        <p:nvSpPr>
          <p:cNvPr id="3" name="Content Placeholder 2"/>
          <p:cNvSpPr>
            <a:spLocks noGrp="1"/>
          </p:cNvSpPr>
          <p:nvPr>
            <p:ph idx="1"/>
          </p:nvPr>
        </p:nvSpPr>
        <p:spPr>
          <a:xfrm>
            <a:off x="365760" y="905256"/>
            <a:ext cx="8473440" cy="5343144"/>
          </a:xfrm>
        </p:spPr>
        <p:txBody>
          <a:bodyPr/>
          <a:lstStyle/>
          <a:p>
            <a:r>
              <a:rPr lang="en-US" dirty="0" smtClean="0"/>
              <a:t>By default SAS sorts the data with the BY variables in </a:t>
            </a:r>
            <a:r>
              <a:rPr lang="en-US" i="1" dirty="0" smtClean="0"/>
              <a:t>ascending</a:t>
            </a:r>
            <a:r>
              <a:rPr lang="en-US" dirty="0" smtClean="0"/>
              <a:t> order. If we want the data to be sorted by the BY variables in </a:t>
            </a:r>
            <a:r>
              <a:rPr lang="en-US" i="1" dirty="0" smtClean="0"/>
              <a:t>descending</a:t>
            </a:r>
            <a:r>
              <a:rPr lang="en-US" dirty="0" smtClean="0"/>
              <a:t> order then we can use the </a:t>
            </a:r>
            <a:r>
              <a:rPr lang="en-US" i="1" dirty="0"/>
              <a:t>descending</a:t>
            </a:r>
            <a:r>
              <a:rPr lang="en-US" dirty="0"/>
              <a:t> </a:t>
            </a:r>
            <a:r>
              <a:rPr lang="en-US" dirty="0" smtClean="0"/>
              <a:t>option in SAS.</a:t>
            </a:r>
          </a:p>
          <a:p>
            <a:endParaRPr lang="en-US" dirty="0" smtClean="0"/>
          </a:p>
          <a:p>
            <a:endParaRPr lang="en-US" dirty="0"/>
          </a:p>
          <a:p>
            <a:endParaRPr lang="en-US" dirty="0" smtClean="0"/>
          </a:p>
          <a:p>
            <a:r>
              <a:rPr lang="en-US" dirty="0" smtClean="0"/>
              <a:t>SAS Output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3505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62400"/>
            <a:ext cx="43434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27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533400" y="990600"/>
            <a:ext cx="8458200" cy="5181600"/>
          </a:xfrm>
        </p:spPr>
        <p:txBody>
          <a:bodyPr>
            <a:normAutofit/>
          </a:bodyPr>
          <a:lstStyle/>
          <a:p>
            <a:r>
              <a:rPr lang="en-US" dirty="0" smtClean="0"/>
              <a:t>SET statement</a:t>
            </a:r>
          </a:p>
          <a:p>
            <a:r>
              <a:rPr lang="en-US" dirty="0" smtClean="0"/>
              <a:t>Basic PROC Print</a:t>
            </a:r>
          </a:p>
          <a:p>
            <a:r>
              <a:rPr lang="en-US" dirty="0" smtClean="0"/>
              <a:t>Basic PROC Contents</a:t>
            </a:r>
          </a:p>
          <a:p>
            <a:r>
              <a:rPr lang="en-US" dirty="0" smtClean="0"/>
              <a:t>SORT</a:t>
            </a:r>
          </a:p>
          <a:p>
            <a:r>
              <a:rPr lang="en-US" dirty="0"/>
              <a:t>Conditional logic</a:t>
            </a:r>
          </a:p>
          <a:p>
            <a:pPr lvl="1"/>
            <a:r>
              <a:rPr lang="en-US" dirty="0"/>
              <a:t>If, Then, Else</a:t>
            </a:r>
          </a:p>
          <a:p>
            <a:r>
              <a:rPr lang="en-US" dirty="0" err="1"/>
              <a:t>Subsetting</a:t>
            </a:r>
            <a:r>
              <a:rPr lang="en-US" dirty="0"/>
              <a:t> datasets</a:t>
            </a:r>
          </a:p>
          <a:p>
            <a:pPr lvl="1"/>
            <a:r>
              <a:rPr lang="en-US" dirty="0"/>
              <a:t>IF and WHERE</a:t>
            </a:r>
          </a:p>
          <a:p>
            <a:endParaRPr lang="en-US" dirty="0" smtClean="0"/>
          </a:p>
          <a:p>
            <a:endParaRPr lang="en-US" dirty="0"/>
          </a:p>
          <a:p>
            <a:endParaRPr lang="en-US" dirty="0" smtClean="0"/>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 KEEP=, AND RENAME= OPTIONS</a:t>
            </a:r>
            <a:endParaRPr lang="en-US" dirty="0"/>
          </a:p>
        </p:txBody>
      </p:sp>
      <p:sp>
        <p:nvSpPr>
          <p:cNvPr id="3" name="Content Placeholder 2"/>
          <p:cNvSpPr>
            <a:spLocks noGrp="1"/>
          </p:cNvSpPr>
          <p:nvPr>
            <p:ph idx="1"/>
          </p:nvPr>
        </p:nvSpPr>
        <p:spPr>
          <a:xfrm>
            <a:off x="365760" y="905256"/>
            <a:ext cx="8473440" cy="4962144"/>
          </a:xfrm>
        </p:spPr>
        <p:txBody>
          <a:bodyPr/>
          <a:lstStyle/>
          <a:p>
            <a:r>
              <a:rPr lang="en-US" dirty="0"/>
              <a:t>You can use the DROP=, KEEP=, and RENAME= options within the SORT procedure just as you can within a </a:t>
            </a:r>
            <a:r>
              <a:rPr lang="en-US" dirty="0" smtClean="0"/>
              <a:t>DATA step</a:t>
            </a:r>
            <a:r>
              <a:rPr lang="en-US" dirty="0"/>
              <a:t>. Here are some examples using these options along with how the output data sets look: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7772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86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365760" y="905256"/>
            <a:ext cx="8473440" cy="5133594"/>
          </a:xfrm>
        </p:spPr>
        <p:txBody>
          <a:bodyPr/>
          <a:lstStyle/>
          <a:p>
            <a:r>
              <a:rPr lang="en-US" dirty="0" smtClean="0"/>
              <a:t>DEMO3 dataset:			DEMO4 Dataset: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DEMO5 Dataset: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2971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466850"/>
            <a:ext cx="31242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114800"/>
            <a:ext cx="388620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47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 AND LABEL STATEMENTS</a:t>
            </a:r>
            <a:endParaRPr lang="en-US" dirty="0"/>
          </a:p>
        </p:txBody>
      </p:sp>
      <p:sp>
        <p:nvSpPr>
          <p:cNvPr id="3" name="Content Placeholder 2"/>
          <p:cNvSpPr>
            <a:spLocks noGrp="1"/>
          </p:cNvSpPr>
          <p:nvPr>
            <p:ph idx="1"/>
          </p:nvPr>
        </p:nvSpPr>
        <p:spPr>
          <a:xfrm>
            <a:off x="365760" y="905256"/>
            <a:ext cx="8473440" cy="5190744"/>
          </a:xfrm>
        </p:spPr>
        <p:txBody>
          <a:bodyPr/>
          <a:lstStyle/>
          <a:p>
            <a:r>
              <a:rPr lang="en-US" dirty="0"/>
              <a:t>Other statements that are the same in the SORT procedure as in a DATA step are the FORMAT and </a:t>
            </a:r>
            <a:r>
              <a:rPr lang="en-US" dirty="0" smtClean="0"/>
              <a:t>LABEL statements</a:t>
            </a:r>
            <a:r>
              <a:rPr lang="en-US" dirty="0"/>
              <a:t>. You can apply a variable format or create variable labels within PROC SORT</a:t>
            </a:r>
            <a:r>
              <a:rPr lang="en-US" dirty="0" smtClean="0"/>
              <a:t>. Example:</a:t>
            </a:r>
          </a:p>
          <a:p>
            <a:endParaRPr lang="en-US" dirty="0"/>
          </a:p>
          <a:p>
            <a:endParaRPr lang="en-US" dirty="0" smtClean="0"/>
          </a:p>
          <a:p>
            <a:endParaRPr lang="en-US" dirty="0"/>
          </a:p>
          <a:p>
            <a:endParaRPr lang="en-US" dirty="0" smtClean="0"/>
          </a:p>
          <a:p>
            <a:endParaRPr lang="en-US" dirty="0"/>
          </a:p>
          <a:p>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14600"/>
            <a:ext cx="38862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27896"/>
            <a:ext cx="3657600" cy="229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475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Using Labels</a:t>
            </a:r>
            <a:br>
              <a:rPr lang="en-US" dirty="0"/>
            </a:br>
            <a:endParaRPr lang="en-US" dirty="0"/>
          </a:p>
        </p:txBody>
      </p:sp>
      <p:sp>
        <p:nvSpPr>
          <p:cNvPr id="3" name="Content Placeholder 2"/>
          <p:cNvSpPr>
            <a:spLocks noGrp="1"/>
          </p:cNvSpPr>
          <p:nvPr>
            <p:ph idx="1"/>
          </p:nvPr>
        </p:nvSpPr>
        <p:spPr>
          <a:xfrm>
            <a:off x="365760" y="905256"/>
            <a:ext cx="8473440" cy="5419344"/>
          </a:xfrm>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NOTE: By </a:t>
            </a:r>
            <a:r>
              <a:rPr lang="en-US" dirty="0"/>
              <a:t>using the PRINT procedure with the label option following the PROC SORT statement, you can see the </a:t>
            </a:r>
            <a:r>
              <a:rPr lang="en-US" dirty="0" smtClean="0"/>
              <a:t>labels created </a:t>
            </a:r>
            <a:r>
              <a:rPr lang="en-US" dirty="0"/>
              <a:t>for the variables PS and AGE. Like the FORMAT statement, the LABEL statement does not </a:t>
            </a:r>
            <a:r>
              <a:rPr lang="en-US" dirty="0" smtClean="0"/>
              <a:t>permanently alter </a:t>
            </a:r>
            <a:r>
              <a:rPr lang="en-US" dirty="0"/>
              <a:t>the variables in the input data set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464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2438400"/>
            <a:ext cx="4724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92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OPTION OR WHERE STATEMENT</a:t>
            </a:r>
            <a:endParaRPr lang="en-US" dirty="0"/>
          </a:p>
        </p:txBody>
      </p:sp>
      <p:sp>
        <p:nvSpPr>
          <p:cNvPr id="3" name="Content Placeholder 2"/>
          <p:cNvSpPr>
            <a:spLocks noGrp="1"/>
          </p:cNvSpPr>
          <p:nvPr>
            <p:ph idx="1"/>
          </p:nvPr>
        </p:nvSpPr>
        <p:spPr>
          <a:xfrm>
            <a:off x="365760" y="905256"/>
            <a:ext cx="8473440" cy="5324094"/>
          </a:xfrm>
        </p:spPr>
        <p:txBody>
          <a:bodyPr/>
          <a:lstStyle/>
          <a:p>
            <a:r>
              <a:rPr lang="en-US" dirty="0"/>
              <a:t>SORT procedure allows you </a:t>
            </a:r>
            <a:r>
              <a:rPr lang="en-US" dirty="0" smtClean="0"/>
              <a:t>to </a:t>
            </a:r>
            <a:r>
              <a:rPr lang="en-US" dirty="0"/>
              <a:t>subset your </a:t>
            </a:r>
            <a:r>
              <a:rPr lang="en-US" dirty="0" smtClean="0"/>
              <a:t>data </a:t>
            </a:r>
            <a:r>
              <a:rPr lang="en-US" dirty="0"/>
              <a:t>by using </a:t>
            </a:r>
            <a:r>
              <a:rPr lang="en-US" dirty="0" smtClean="0"/>
              <a:t>the WHERE</a:t>
            </a:r>
            <a:r>
              <a:rPr lang="en-US" dirty="0"/>
              <a:t>= option or WHERE </a:t>
            </a:r>
            <a:r>
              <a:rPr lang="en-US" dirty="0" smtClean="0"/>
              <a:t>STATEMENT.</a:t>
            </a:r>
          </a:p>
          <a:p>
            <a:pPr lvl="2">
              <a:buFont typeface="Wingdings" panose="05000000000000000000" pitchFamily="2" charset="2"/>
              <a:buChar char="Ø"/>
            </a:pPr>
            <a:r>
              <a:rPr lang="en-US" sz="2000" dirty="0" smtClean="0"/>
              <a:t>Example </a:t>
            </a:r>
            <a:r>
              <a:rPr lang="en-US" sz="2000" dirty="0"/>
              <a:t>using the WHERE= option</a:t>
            </a:r>
            <a:r>
              <a:rPr lang="en-US" sz="2000" dirty="0" smtClean="0"/>
              <a:t>:</a:t>
            </a:r>
          </a:p>
          <a:p>
            <a:pPr lvl="2">
              <a:buFont typeface="Wingdings" panose="05000000000000000000" pitchFamily="2" charset="2"/>
              <a:buChar char="Ø"/>
            </a:pPr>
            <a:endParaRPr lang="en-US" sz="2000" dirty="0"/>
          </a:p>
          <a:p>
            <a:pPr lvl="2">
              <a:buFont typeface="Wingdings" panose="05000000000000000000" pitchFamily="2" charset="2"/>
              <a:buChar char="Ø"/>
            </a:pPr>
            <a:endParaRPr lang="en-US" sz="2000" dirty="0" smtClean="0"/>
          </a:p>
          <a:p>
            <a:pPr lvl="2">
              <a:buFont typeface="Wingdings" panose="05000000000000000000" pitchFamily="2" charset="2"/>
              <a:buChar char="Ø"/>
            </a:pPr>
            <a:endParaRPr lang="en-US" sz="2000" dirty="0" smtClean="0"/>
          </a:p>
          <a:p>
            <a:pPr lvl="2">
              <a:buFont typeface="Wingdings" panose="05000000000000000000" pitchFamily="2" charset="2"/>
              <a:buChar char="Ø"/>
            </a:pPr>
            <a:r>
              <a:rPr lang="en-US" sz="2000" dirty="0" smtClean="0"/>
              <a:t>Example using WHERE statement:</a:t>
            </a:r>
          </a:p>
          <a:p>
            <a:pPr marL="914400" lvl="2" indent="0">
              <a:buNone/>
            </a:pPr>
            <a:endParaRPr lang="en-US" sz="2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40862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3581400"/>
            <a:ext cx="40862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799" y="4572000"/>
            <a:ext cx="4800601"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49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NODUPRECS AND NODUPKEY OPTIONS</a:t>
            </a:r>
            <a:endParaRPr lang="en-US" dirty="0"/>
          </a:p>
        </p:txBody>
      </p:sp>
      <p:sp>
        <p:nvSpPr>
          <p:cNvPr id="3" name="Content Placeholder 2"/>
          <p:cNvSpPr>
            <a:spLocks noGrp="1"/>
          </p:cNvSpPr>
          <p:nvPr>
            <p:ph idx="1"/>
          </p:nvPr>
        </p:nvSpPr>
        <p:spPr>
          <a:xfrm>
            <a:off x="365760" y="905256"/>
            <a:ext cx="8473440" cy="5343144"/>
          </a:xfrm>
        </p:spPr>
        <p:txBody>
          <a:bodyPr/>
          <a:lstStyle/>
          <a:p>
            <a:r>
              <a:rPr lang="en-US" dirty="0"/>
              <a:t>The NODUPRECS (or NODUP) and NODUPKEY options work similarly in that they both can eliminate </a:t>
            </a:r>
            <a:r>
              <a:rPr lang="en-US" dirty="0" smtClean="0"/>
              <a:t>unwanted observations</a:t>
            </a:r>
            <a:r>
              <a:rPr lang="en-US" dirty="0"/>
              <a:t>, but NODUP compares </a:t>
            </a:r>
            <a:r>
              <a:rPr lang="en-US" i="1" dirty="0"/>
              <a:t>all </a:t>
            </a:r>
            <a:r>
              <a:rPr lang="en-US" dirty="0"/>
              <a:t>the variables in your data set while NODUPKEY compares just the </a:t>
            </a:r>
            <a:r>
              <a:rPr lang="en-US" i="1" dirty="0" smtClean="0"/>
              <a:t>BY </a:t>
            </a:r>
            <a:r>
              <a:rPr lang="en-US" dirty="0" smtClean="0"/>
              <a:t>variables</a:t>
            </a:r>
            <a:r>
              <a:rPr lang="en-US" dirty="0"/>
              <a: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3886200" cy="268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514600"/>
            <a:ext cx="33528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2704" y="4572000"/>
            <a:ext cx="32766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141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95601"/>
            <a:ext cx="9144000" cy="1600200"/>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Conditional Logic</a:t>
            </a:r>
          </a:p>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If, Then, Else</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187085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09600" y="1066800"/>
            <a:ext cx="8153400" cy="4724400"/>
          </a:xfrm>
        </p:spPr>
        <p:txBody>
          <a:bodyPr>
            <a:normAutofit/>
          </a:bodyPr>
          <a:lstStyle/>
          <a:p>
            <a:pPr>
              <a:buNone/>
            </a:pPr>
            <a:r>
              <a:rPr lang="en-US" sz="2400" b="1" dirty="0" smtClean="0">
                <a:latin typeface="Courier New" pitchFamily="49" charset="0"/>
                <a:cs typeface="Courier New" pitchFamily="49" charset="0"/>
              </a:rPr>
              <a:t>IF &lt;</a:t>
            </a:r>
            <a:r>
              <a:rPr lang="en-US" sz="2400" b="1" i="1" dirty="0" smtClean="0">
                <a:latin typeface="Courier New" pitchFamily="49" charset="0"/>
                <a:cs typeface="Courier New" pitchFamily="49" charset="0"/>
              </a:rPr>
              <a:t>condition</a:t>
            </a:r>
            <a:r>
              <a:rPr lang="en-US" sz="2400" b="1" dirty="0" smtClean="0">
                <a:latin typeface="Courier New" pitchFamily="49" charset="0"/>
                <a:cs typeface="Courier New" pitchFamily="49" charset="0"/>
              </a:rPr>
              <a:t>&gt; THEN &lt;</a:t>
            </a:r>
            <a:r>
              <a:rPr lang="en-US" sz="2400" b="1" i="1" dirty="0" smtClean="0">
                <a:latin typeface="Courier New" pitchFamily="49" charset="0"/>
                <a:cs typeface="Courier New" pitchFamily="49" charset="0"/>
              </a:rPr>
              <a:t>X</a:t>
            </a:r>
            <a:r>
              <a:rPr lang="en-US" sz="2400" b="1" dirty="0" smtClean="0">
                <a:latin typeface="Courier New" pitchFamily="49" charset="0"/>
                <a:cs typeface="Courier New" pitchFamily="49" charset="0"/>
              </a:rPr>
              <a:t>&gt;; </a:t>
            </a:r>
          </a:p>
          <a:p>
            <a:pPr>
              <a:buNone/>
            </a:pPr>
            <a:r>
              <a:rPr lang="en-US" sz="2400" b="1" dirty="0" smtClean="0">
                <a:latin typeface="Courier New" pitchFamily="49" charset="0"/>
                <a:cs typeface="Courier New" pitchFamily="49" charset="0"/>
              </a:rPr>
              <a:t>ELSE &lt;</a:t>
            </a:r>
            <a:r>
              <a:rPr lang="en-US" sz="2400" b="1" i="1" dirty="0" smtClean="0">
                <a:latin typeface="Courier New" pitchFamily="49" charset="0"/>
                <a:cs typeface="Courier New" pitchFamily="49" charset="0"/>
              </a:rPr>
              <a:t>Y</a:t>
            </a:r>
            <a:r>
              <a:rPr lang="en-US" sz="2400" b="1" dirty="0" smtClean="0">
                <a:latin typeface="Courier New" pitchFamily="49" charset="0"/>
                <a:cs typeface="Courier New" pitchFamily="49" charset="0"/>
              </a:rPr>
              <a:t>&gt;;</a:t>
            </a:r>
          </a:p>
          <a:p>
            <a:pPr>
              <a:buNone/>
            </a:pPr>
            <a:endParaRPr lang="en-US" sz="1400" dirty="0" smtClean="0">
              <a:solidFill>
                <a:srgbClr val="0000FF"/>
              </a:solidFill>
              <a:latin typeface="Courier New"/>
            </a:endParaRPr>
          </a:p>
          <a:p>
            <a:pPr>
              <a:buNone/>
            </a:pPr>
            <a:r>
              <a:rPr lang="en-US" sz="2000" b="1" dirty="0" smtClean="0">
                <a:solidFill>
                  <a:srgbClr val="0000FF"/>
                </a:solidFill>
                <a:latin typeface="Courier New"/>
              </a:rPr>
              <a:t>If</a:t>
            </a:r>
            <a:r>
              <a:rPr lang="en-US" sz="2000" b="1" dirty="0" smtClean="0">
                <a:solidFill>
                  <a:srgbClr val="000000"/>
                </a:solidFill>
                <a:latin typeface="Courier New"/>
              </a:rPr>
              <a:t> Score &gt;= </a:t>
            </a:r>
            <a:r>
              <a:rPr lang="en-US" sz="2000" b="1" dirty="0" smtClean="0">
                <a:solidFill>
                  <a:srgbClr val="008080"/>
                </a:solidFill>
                <a:latin typeface="Courier New"/>
              </a:rPr>
              <a:t>7</a:t>
            </a:r>
            <a:r>
              <a:rPr lang="en-US" sz="2000" b="1" dirty="0" smtClean="0">
                <a:solidFill>
                  <a:srgbClr val="000000"/>
                </a:solidFill>
                <a:latin typeface="Courier New"/>
              </a:rPr>
              <a:t> </a:t>
            </a:r>
            <a:r>
              <a:rPr lang="en-US" sz="2000" b="1" dirty="0" smtClean="0">
                <a:solidFill>
                  <a:srgbClr val="0000FF"/>
                </a:solidFill>
                <a:latin typeface="Courier New"/>
              </a:rPr>
              <a:t>Then</a:t>
            </a:r>
            <a:r>
              <a:rPr lang="en-US" sz="2000" b="1" dirty="0" smtClean="0">
                <a:solidFill>
                  <a:srgbClr val="000000"/>
                </a:solidFill>
                <a:latin typeface="Courier New"/>
              </a:rPr>
              <a:t> Response = </a:t>
            </a:r>
            <a:r>
              <a:rPr lang="en-US" sz="2000" b="1" dirty="0" smtClean="0">
                <a:solidFill>
                  <a:srgbClr val="800080"/>
                </a:solidFill>
                <a:latin typeface="Courier New"/>
              </a:rPr>
              <a:t>'Passing Grade'</a:t>
            </a:r>
            <a:r>
              <a:rPr lang="en-US" sz="2000" b="1" dirty="0" smtClean="0">
                <a:solidFill>
                  <a:srgbClr val="000000"/>
                </a:solidFill>
                <a:latin typeface="Courier New"/>
              </a:rPr>
              <a:t>;</a:t>
            </a:r>
          </a:p>
          <a:p>
            <a:pPr>
              <a:buNone/>
            </a:pPr>
            <a:r>
              <a:rPr lang="en-US" sz="2000" b="1" dirty="0" smtClean="0">
                <a:solidFill>
                  <a:srgbClr val="0000FF"/>
                </a:solidFill>
                <a:latin typeface="Courier New"/>
              </a:rPr>
              <a:t>Else</a:t>
            </a:r>
            <a:r>
              <a:rPr lang="en-US" sz="2000" b="1" dirty="0" smtClean="0">
                <a:solidFill>
                  <a:srgbClr val="000000"/>
                </a:solidFill>
                <a:latin typeface="Courier New"/>
              </a:rPr>
              <a:t> Grade = </a:t>
            </a:r>
            <a:r>
              <a:rPr lang="en-US" sz="2000" b="1" dirty="0" smtClean="0">
                <a:solidFill>
                  <a:srgbClr val="800080"/>
                </a:solidFill>
                <a:latin typeface="Courier New"/>
              </a:rPr>
              <a:t>Failing Grade'</a:t>
            </a:r>
            <a:r>
              <a:rPr lang="en-US" sz="2000" b="1" dirty="0" smtClean="0">
                <a:solidFill>
                  <a:srgbClr val="000000"/>
                </a:solidFill>
                <a:latin typeface="Courier New"/>
              </a:rPr>
              <a:t>;</a:t>
            </a:r>
            <a:endParaRPr lang="en-US" sz="2000" b="1" dirty="0" smtClean="0">
              <a:solidFill>
                <a:srgbClr val="0000FF"/>
              </a:solidFill>
              <a:latin typeface="Courier New"/>
            </a:endParaRPr>
          </a:p>
        </p:txBody>
      </p:sp>
      <p:cxnSp>
        <p:nvCxnSpPr>
          <p:cNvPr id="6" name="Straight Connector 5"/>
          <p:cNvCxnSpPr/>
          <p:nvPr/>
        </p:nvCxnSpPr>
        <p:spPr>
          <a:xfrm>
            <a:off x="609600" y="2514600"/>
            <a:ext cx="7848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365636400"/>
              </p:ext>
            </p:extLst>
          </p:nvPr>
        </p:nvGraphicFramePr>
        <p:xfrm>
          <a:off x="1485900" y="35814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Failing Grade</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Failing Grade</a:t>
                      </a:r>
                      <a:endParaRPr lang="en-US" dirty="0"/>
                    </a:p>
                  </a:txBody>
                  <a:tcPr/>
                </a:tc>
              </a:tr>
            </a:tbl>
          </a:graphicData>
        </a:graphic>
      </p:graphicFrame>
    </p:spTree>
    <p:extLst>
      <p:ext uri="{BB962C8B-B14F-4D97-AF65-F5344CB8AC3E}">
        <p14:creationId xmlns:p14="http://schemas.microsoft.com/office/powerpoint/2010/main" val="252899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09600" y="914400"/>
            <a:ext cx="8153400" cy="5410200"/>
          </a:xfrm>
        </p:spPr>
        <p:txBody>
          <a:bodyPr>
            <a:normAutofit/>
          </a:bodyPr>
          <a:lstStyle/>
          <a:p>
            <a:pPr>
              <a:buNone/>
            </a:pPr>
            <a:r>
              <a:rPr lang="en-US" sz="2400" b="1" dirty="0" smtClean="0">
                <a:latin typeface="Courier New" pitchFamily="49" charset="0"/>
                <a:cs typeface="Courier New" pitchFamily="49" charset="0"/>
              </a:rPr>
              <a:t>IF &lt;</a:t>
            </a:r>
            <a:r>
              <a:rPr lang="en-US" sz="2400" b="1" i="1" dirty="0" smtClean="0">
                <a:latin typeface="Courier New" pitchFamily="49" charset="0"/>
                <a:cs typeface="Courier New" pitchFamily="49" charset="0"/>
              </a:rPr>
              <a:t>condition</a:t>
            </a:r>
            <a:r>
              <a:rPr lang="en-US" sz="2400" b="1" dirty="0" smtClean="0">
                <a:latin typeface="Courier New" pitchFamily="49" charset="0"/>
                <a:cs typeface="Courier New" pitchFamily="49" charset="0"/>
              </a:rPr>
              <a:t>&gt; THEN &lt;</a:t>
            </a:r>
            <a:r>
              <a:rPr lang="en-US" sz="2400" b="1" i="1" dirty="0" smtClean="0">
                <a:latin typeface="Courier New" pitchFamily="49" charset="0"/>
                <a:cs typeface="Courier New" pitchFamily="49" charset="0"/>
              </a:rPr>
              <a:t>X</a:t>
            </a:r>
            <a:r>
              <a:rPr lang="en-US" sz="2400" b="1" dirty="0" smtClean="0">
                <a:latin typeface="Courier New" pitchFamily="49" charset="0"/>
                <a:cs typeface="Courier New" pitchFamily="49" charset="0"/>
              </a:rPr>
              <a:t>&gt;; </a:t>
            </a:r>
          </a:p>
          <a:p>
            <a:pPr>
              <a:buNone/>
            </a:pPr>
            <a:r>
              <a:rPr lang="en-US" sz="2400" b="1" dirty="0" smtClean="0">
                <a:latin typeface="Courier New" pitchFamily="49" charset="0"/>
                <a:cs typeface="Courier New" pitchFamily="49" charset="0"/>
              </a:rPr>
              <a:t>ELSE &lt;</a:t>
            </a:r>
            <a:r>
              <a:rPr lang="en-US" sz="2400" b="1" i="1" dirty="0" smtClean="0">
                <a:latin typeface="Courier New" pitchFamily="49" charset="0"/>
                <a:cs typeface="Courier New" pitchFamily="49" charset="0"/>
              </a:rPr>
              <a:t>Y</a:t>
            </a:r>
            <a:r>
              <a:rPr lang="en-US" sz="2400" b="1" dirty="0" smtClean="0">
                <a:latin typeface="Courier New" pitchFamily="49" charset="0"/>
                <a:cs typeface="Courier New" pitchFamily="49" charset="0"/>
              </a:rPr>
              <a:t>&gt;;</a:t>
            </a:r>
          </a:p>
          <a:p>
            <a:pPr>
              <a:buNone/>
            </a:pPr>
            <a:endParaRPr lang="en-US" sz="1400" dirty="0" smtClean="0">
              <a:solidFill>
                <a:srgbClr val="0000FF"/>
              </a:solidFill>
              <a:latin typeface="Courier New"/>
            </a:endParaRPr>
          </a:p>
          <a:p>
            <a:pPr>
              <a:buNone/>
            </a:pPr>
            <a:r>
              <a:rPr lang="en-US" sz="2000" b="1" dirty="0" smtClean="0">
                <a:solidFill>
                  <a:srgbClr val="0000FF"/>
                </a:solidFill>
                <a:latin typeface="Courier New"/>
              </a:rPr>
              <a:t>If</a:t>
            </a:r>
            <a:r>
              <a:rPr lang="en-US" sz="2000" b="1" dirty="0" smtClean="0">
                <a:solidFill>
                  <a:srgbClr val="000000"/>
                </a:solidFill>
                <a:latin typeface="Courier New"/>
              </a:rPr>
              <a:t> Score &gt;= </a:t>
            </a:r>
            <a:r>
              <a:rPr lang="en-US" sz="2000" b="1" dirty="0" smtClean="0">
                <a:solidFill>
                  <a:srgbClr val="008080"/>
                </a:solidFill>
                <a:latin typeface="Courier New"/>
              </a:rPr>
              <a:t>70</a:t>
            </a:r>
            <a:r>
              <a:rPr lang="en-US" sz="2000" b="1" dirty="0" smtClean="0">
                <a:solidFill>
                  <a:srgbClr val="000000"/>
                </a:solidFill>
                <a:latin typeface="Courier New"/>
              </a:rPr>
              <a:t> </a:t>
            </a:r>
            <a:r>
              <a:rPr lang="en-US" sz="2000" b="1" dirty="0" smtClean="0">
                <a:solidFill>
                  <a:srgbClr val="0000FF"/>
                </a:solidFill>
                <a:latin typeface="Courier New"/>
              </a:rPr>
              <a:t>Then</a:t>
            </a:r>
            <a:r>
              <a:rPr lang="en-US" sz="2000" b="1" dirty="0" smtClean="0">
                <a:solidFill>
                  <a:srgbClr val="000000"/>
                </a:solidFill>
                <a:latin typeface="Courier New"/>
              </a:rPr>
              <a:t> Grade = </a:t>
            </a:r>
            <a:r>
              <a:rPr lang="en-US" sz="2000" b="1" dirty="0" smtClean="0">
                <a:solidFill>
                  <a:srgbClr val="800080"/>
                </a:solidFill>
                <a:latin typeface="Courier New"/>
              </a:rPr>
              <a:t>'Passing Grade'</a:t>
            </a:r>
            <a:r>
              <a:rPr lang="en-US" sz="2000" b="1" dirty="0" smtClean="0">
                <a:solidFill>
                  <a:srgbClr val="000000"/>
                </a:solidFill>
                <a:latin typeface="Courier New"/>
              </a:rPr>
              <a:t>;</a:t>
            </a:r>
          </a:p>
          <a:p>
            <a:pPr>
              <a:buNone/>
            </a:pPr>
            <a:r>
              <a:rPr lang="en-US" sz="2000" b="1" dirty="0" smtClean="0">
                <a:solidFill>
                  <a:srgbClr val="0000FF"/>
                </a:solidFill>
                <a:latin typeface="Courier New"/>
              </a:rPr>
              <a:t>Else</a:t>
            </a:r>
            <a:r>
              <a:rPr lang="en-US" sz="2000" b="1" dirty="0" smtClean="0">
                <a:solidFill>
                  <a:srgbClr val="000000"/>
                </a:solidFill>
                <a:latin typeface="Courier New"/>
              </a:rPr>
              <a:t> Grade = </a:t>
            </a:r>
            <a:r>
              <a:rPr lang="en-US" sz="2000" b="1" dirty="0" smtClean="0">
                <a:solidFill>
                  <a:srgbClr val="800080"/>
                </a:solidFill>
                <a:latin typeface="Courier New"/>
              </a:rPr>
              <a:t>'Failing Grade'</a:t>
            </a:r>
            <a:r>
              <a:rPr lang="en-US" sz="20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4" name="Table 3"/>
          <p:cNvGraphicFramePr>
            <a:graphicFrameLocks noGrp="1"/>
          </p:cNvGraphicFramePr>
          <p:nvPr>
            <p:extLst>
              <p:ext uri="{D42A27DB-BD31-4B8C-83A1-F6EECF244321}">
                <p14:modId xmlns:p14="http://schemas.microsoft.com/office/powerpoint/2010/main" val="2158775507"/>
              </p:ext>
            </p:extLst>
          </p:nvPr>
        </p:nvGraphicFramePr>
        <p:xfrm>
          <a:off x="1600200" y="44196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Failing Grade</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Failing Grade</a:t>
                      </a:r>
                      <a:endParaRPr lang="en-US" dirty="0"/>
                    </a:p>
                  </a:txBody>
                  <a:tcPr/>
                </a:tc>
              </a:tr>
            </a:tbl>
          </a:graphicData>
        </a:graphic>
      </p:graphicFrame>
      <p:cxnSp>
        <p:nvCxnSpPr>
          <p:cNvPr id="6" name="Straight Connector 5"/>
          <p:cNvCxnSpPr/>
          <p:nvPr/>
        </p:nvCxnSpPr>
        <p:spPr>
          <a:xfrm>
            <a:off x="609600" y="2514600"/>
            <a:ext cx="7848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Up Arrow Callout 6"/>
          <p:cNvSpPr/>
          <p:nvPr/>
        </p:nvSpPr>
        <p:spPr>
          <a:xfrm>
            <a:off x="2438400" y="2518719"/>
            <a:ext cx="3657600" cy="1748481"/>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Assignment statement</a:t>
            </a:r>
          </a:p>
          <a:p>
            <a:pPr algn="ctr"/>
            <a:r>
              <a:rPr lang="en-US" dirty="0" smtClean="0"/>
              <a:t>Used to create new variables</a:t>
            </a:r>
            <a:endParaRPr lang="en-US" dirty="0"/>
          </a:p>
        </p:txBody>
      </p:sp>
      <p:sp>
        <p:nvSpPr>
          <p:cNvPr id="10" name="Oval 9"/>
          <p:cNvSpPr/>
          <p:nvPr/>
        </p:nvSpPr>
        <p:spPr>
          <a:xfrm>
            <a:off x="3352800" y="1981200"/>
            <a:ext cx="1828800" cy="4572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111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21957" y="990600"/>
            <a:ext cx="8153400" cy="5105400"/>
          </a:xfrm>
        </p:spPr>
        <p:txBody>
          <a:bodyPr>
            <a:normAutofit/>
          </a:bodyPr>
          <a:lstStyle/>
          <a:p>
            <a:pPr>
              <a:buNone/>
            </a:pPr>
            <a:r>
              <a:rPr lang="en-US" sz="2400" b="1" dirty="0" smtClean="0">
                <a:latin typeface="Courier New" pitchFamily="49" charset="0"/>
                <a:cs typeface="Courier New" pitchFamily="49" charset="0"/>
              </a:rPr>
              <a:t>IF &lt;</a:t>
            </a:r>
            <a:r>
              <a:rPr lang="en-US" sz="2400" b="1" i="1" dirty="0" smtClean="0">
                <a:latin typeface="Courier New" pitchFamily="49" charset="0"/>
                <a:cs typeface="Courier New" pitchFamily="49" charset="0"/>
              </a:rPr>
              <a:t>condition</a:t>
            </a:r>
            <a:r>
              <a:rPr lang="en-US" sz="2400" b="1" dirty="0" smtClean="0">
                <a:latin typeface="Courier New" pitchFamily="49" charset="0"/>
                <a:cs typeface="Courier New" pitchFamily="49" charset="0"/>
              </a:rPr>
              <a:t>&gt; THEN &lt;</a:t>
            </a:r>
            <a:r>
              <a:rPr lang="en-US" sz="2400" b="1" i="1" dirty="0" smtClean="0">
                <a:latin typeface="Courier New" pitchFamily="49" charset="0"/>
                <a:cs typeface="Courier New" pitchFamily="49" charset="0"/>
              </a:rPr>
              <a:t>X</a:t>
            </a:r>
            <a:r>
              <a:rPr lang="en-US" sz="2400" b="1" dirty="0" smtClean="0">
                <a:latin typeface="Courier New" pitchFamily="49" charset="0"/>
                <a:cs typeface="Courier New" pitchFamily="49" charset="0"/>
              </a:rPr>
              <a:t>&gt;; </a:t>
            </a:r>
          </a:p>
          <a:p>
            <a:pPr>
              <a:buNone/>
            </a:pPr>
            <a:r>
              <a:rPr lang="en-US" sz="2400" b="1" dirty="0" smtClean="0">
                <a:latin typeface="Courier New" pitchFamily="49" charset="0"/>
                <a:cs typeface="Courier New" pitchFamily="49" charset="0"/>
              </a:rPr>
              <a:t>ELSE IF &lt;condition2&gt; THEN &lt;</a:t>
            </a:r>
            <a:r>
              <a:rPr lang="en-US" sz="2400" b="1" i="1" dirty="0" smtClean="0">
                <a:latin typeface="Courier New" pitchFamily="49" charset="0"/>
                <a:cs typeface="Courier New" pitchFamily="49" charset="0"/>
              </a:rPr>
              <a:t>Y</a:t>
            </a:r>
            <a:r>
              <a:rPr lang="en-US" sz="2400" b="1" dirty="0" smtClean="0">
                <a:latin typeface="Courier New" pitchFamily="49" charset="0"/>
                <a:cs typeface="Courier New" pitchFamily="49" charset="0"/>
              </a:rPr>
              <a:t>&gt;;</a:t>
            </a:r>
          </a:p>
          <a:p>
            <a:pPr>
              <a:buNone/>
            </a:pPr>
            <a:r>
              <a:rPr lang="en-US" sz="2400" b="1" dirty="0" smtClean="0">
                <a:latin typeface="Courier New" pitchFamily="49" charset="0"/>
                <a:cs typeface="Courier New" pitchFamily="49" charset="0"/>
              </a:rPr>
              <a:t>ELSE &lt;Z&gt;;</a:t>
            </a:r>
          </a:p>
          <a:p>
            <a:pPr>
              <a:buNone/>
            </a:pPr>
            <a:endParaRPr lang="en-US" sz="1400" dirty="0" smtClean="0">
              <a:solidFill>
                <a:srgbClr val="0000FF"/>
              </a:solidFill>
              <a:latin typeface="Courier New"/>
            </a:endParaRPr>
          </a:p>
          <a:p>
            <a:pPr>
              <a:buNone/>
            </a:pPr>
            <a:r>
              <a:rPr lang="en-US" sz="2000" b="1" dirty="0" smtClean="0">
                <a:solidFill>
                  <a:srgbClr val="0000FF"/>
                </a:solidFill>
                <a:latin typeface="Courier New"/>
              </a:rPr>
              <a:t>If</a:t>
            </a:r>
            <a:r>
              <a:rPr lang="en-US" sz="2000" b="1" dirty="0" smtClean="0">
                <a:solidFill>
                  <a:srgbClr val="000000"/>
                </a:solidFill>
                <a:latin typeface="Courier New"/>
              </a:rPr>
              <a:t> Score &gt;= </a:t>
            </a:r>
            <a:r>
              <a:rPr lang="en-US" sz="2000" b="1" dirty="0" smtClean="0">
                <a:solidFill>
                  <a:srgbClr val="008080"/>
                </a:solidFill>
                <a:latin typeface="Courier New"/>
              </a:rPr>
              <a:t>7</a:t>
            </a:r>
            <a:r>
              <a:rPr lang="en-US" sz="2000" b="1" dirty="0" smtClean="0">
                <a:solidFill>
                  <a:srgbClr val="000000"/>
                </a:solidFill>
                <a:latin typeface="Courier New"/>
              </a:rPr>
              <a:t> </a:t>
            </a:r>
            <a:r>
              <a:rPr lang="en-US" sz="2000" b="1" dirty="0" smtClean="0">
                <a:solidFill>
                  <a:srgbClr val="0000FF"/>
                </a:solidFill>
                <a:latin typeface="Courier New"/>
              </a:rPr>
              <a:t>Then</a:t>
            </a:r>
            <a:r>
              <a:rPr lang="en-US" sz="2000" b="1" dirty="0" smtClean="0">
                <a:solidFill>
                  <a:srgbClr val="000000"/>
                </a:solidFill>
                <a:latin typeface="Courier New"/>
              </a:rPr>
              <a:t> Grade = </a:t>
            </a:r>
            <a:r>
              <a:rPr lang="en-US" sz="2000" b="1" dirty="0" smtClean="0">
                <a:solidFill>
                  <a:srgbClr val="800080"/>
                </a:solidFill>
                <a:latin typeface="Courier New"/>
              </a:rPr>
              <a:t>'Passing Grade'</a:t>
            </a:r>
            <a:r>
              <a:rPr lang="en-US" sz="2000" b="1" dirty="0" smtClean="0">
                <a:solidFill>
                  <a:srgbClr val="000000"/>
                </a:solidFill>
                <a:latin typeface="Courier New"/>
              </a:rPr>
              <a:t>;</a:t>
            </a:r>
          </a:p>
          <a:p>
            <a:pPr>
              <a:buNone/>
            </a:pPr>
            <a:r>
              <a:rPr lang="en-US" sz="2000" b="1" dirty="0" smtClean="0">
                <a:solidFill>
                  <a:srgbClr val="0000FF"/>
                </a:solidFill>
                <a:latin typeface="Courier New"/>
              </a:rPr>
              <a:t>Else</a:t>
            </a:r>
            <a:r>
              <a:rPr lang="en-US" sz="2000" b="1" dirty="0" smtClean="0">
                <a:solidFill>
                  <a:srgbClr val="000000"/>
                </a:solidFill>
                <a:latin typeface="Courier New"/>
              </a:rPr>
              <a:t> </a:t>
            </a:r>
            <a:r>
              <a:rPr lang="en-US" sz="2000" b="1" dirty="0" smtClean="0">
                <a:solidFill>
                  <a:srgbClr val="0000FF"/>
                </a:solidFill>
                <a:latin typeface="Courier New"/>
              </a:rPr>
              <a:t>If</a:t>
            </a:r>
            <a:r>
              <a:rPr lang="en-US" sz="2000" b="1" dirty="0" smtClean="0">
                <a:solidFill>
                  <a:srgbClr val="000000"/>
                </a:solidFill>
                <a:latin typeface="Courier New"/>
              </a:rPr>
              <a:t> </a:t>
            </a:r>
            <a:r>
              <a:rPr lang="en-US" sz="2000" b="1" dirty="0" smtClean="0">
                <a:solidFill>
                  <a:srgbClr val="008080"/>
                </a:solidFill>
                <a:latin typeface="Courier New"/>
              </a:rPr>
              <a:t>60</a:t>
            </a:r>
            <a:r>
              <a:rPr lang="en-US" sz="2000" b="1" dirty="0" smtClean="0">
                <a:solidFill>
                  <a:srgbClr val="000000"/>
                </a:solidFill>
                <a:latin typeface="Courier New"/>
              </a:rPr>
              <a:t> &lt;= Score &lt;= </a:t>
            </a:r>
            <a:r>
              <a:rPr lang="en-US" sz="2000" b="1" dirty="0" smtClean="0">
                <a:solidFill>
                  <a:srgbClr val="008080"/>
                </a:solidFill>
                <a:latin typeface="Courier New"/>
              </a:rPr>
              <a:t>69</a:t>
            </a:r>
            <a:r>
              <a:rPr lang="en-US" sz="2000" b="1" dirty="0" smtClean="0">
                <a:solidFill>
                  <a:srgbClr val="000000"/>
                </a:solidFill>
                <a:latin typeface="Courier New"/>
              </a:rPr>
              <a:t> </a:t>
            </a:r>
            <a:r>
              <a:rPr lang="en-US" sz="2000" b="1" dirty="0" smtClean="0">
                <a:solidFill>
                  <a:srgbClr val="0000FF"/>
                </a:solidFill>
                <a:latin typeface="Courier New"/>
              </a:rPr>
              <a:t>Then</a:t>
            </a:r>
            <a:r>
              <a:rPr lang="en-US" sz="2000" b="1" dirty="0" smtClean="0">
                <a:solidFill>
                  <a:srgbClr val="000000"/>
                </a:solidFill>
                <a:latin typeface="Courier New"/>
              </a:rPr>
              <a:t> Grade = </a:t>
            </a:r>
            <a:r>
              <a:rPr lang="en-US" sz="2000" b="1" dirty="0" smtClean="0">
                <a:solidFill>
                  <a:srgbClr val="800080"/>
                </a:solidFill>
                <a:latin typeface="Courier New"/>
              </a:rPr>
              <a:t>'Incomplete'</a:t>
            </a:r>
            <a:r>
              <a:rPr lang="en-US" sz="2000" b="1" dirty="0" smtClean="0">
                <a:solidFill>
                  <a:srgbClr val="000000"/>
                </a:solidFill>
                <a:latin typeface="Courier New"/>
              </a:rPr>
              <a:t>;</a:t>
            </a:r>
          </a:p>
          <a:p>
            <a:pPr>
              <a:buNone/>
            </a:pPr>
            <a:r>
              <a:rPr lang="en-US" sz="2000" b="1" dirty="0" smtClean="0">
                <a:solidFill>
                  <a:srgbClr val="0000FF"/>
                </a:solidFill>
                <a:latin typeface="Courier New"/>
              </a:rPr>
              <a:t>Else</a:t>
            </a:r>
            <a:r>
              <a:rPr lang="en-US" sz="2000" b="1" dirty="0" smtClean="0">
                <a:solidFill>
                  <a:srgbClr val="000000"/>
                </a:solidFill>
                <a:latin typeface="Courier New"/>
              </a:rPr>
              <a:t> Grade = </a:t>
            </a:r>
            <a:r>
              <a:rPr lang="en-US" sz="2000" b="1" dirty="0" smtClean="0">
                <a:solidFill>
                  <a:srgbClr val="800080"/>
                </a:solidFill>
                <a:latin typeface="Courier New"/>
              </a:rPr>
              <a:t>'Failing Grade'</a:t>
            </a:r>
            <a:r>
              <a:rPr lang="en-US" sz="2000" b="1" dirty="0" smtClean="0">
                <a:solidFill>
                  <a:srgbClr val="000000"/>
                </a:solidFill>
                <a:latin typeface="Courier New"/>
              </a:rPr>
              <a:t>;</a:t>
            </a:r>
            <a:endParaRPr lang="en-US" sz="2000" b="1" dirty="0" smtClean="0">
              <a:solidFill>
                <a:srgbClr val="0000FF"/>
              </a:solidFill>
              <a:latin typeface="Courier New"/>
            </a:endParaRPr>
          </a:p>
        </p:txBody>
      </p:sp>
      <p:cxnSp>
        <p:nvCxnSpPr>
          <p:cNvPr id="5" name="Straight Connector 4"/>
          <p:cNvCxnSpPr/>
          <p:nvPr/>
        </p:nvCxnSpPr>
        <p:spPr>
          <a:xfrm>
            <a:off x="609600" y="2971800"/>
            <a:ext cx="7848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639947948"/>
              </p:ext>
            </p:extLst>
          </p:nvPr>
        </p:nvGraphicFramePr>
        <p:xfrm>
          <a:off x="1600200" y="38862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Failing Grade</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Incomplete</a:t>
                      </a:r>
                      <a:endParaRPr lang="en-US" dirty="0"/>
                    </a:p>
                  </a:txBody>
                  <a:tcPr/>
                </a:tc>
              </a:tr>
            </a:tbl>
          </a:graphicData>
        </a:graphic>
      </p:graphicFrame>
    </p:spTree>
    <p:extLst>
      <p:ext uri="{BB962C8B-B14F-4D97-AF65-F5344CB8AC3E}">
        <p14:creationId xmlns:p14="http://schemas.microsoft.com/office/powerpoint/2010/main" val="71761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SET Statement</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09481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09600" y="1143000"/>
            <a:ext cx="8153400" cy="4724400"/>
          </a:xfrm>
        </p:spPr>
        <p:txBody>
          <a:bodyPr>
            <a:normAutofit/>
          </a:bodyPr>
          <a:lstStyle/>
          <a:p>
            <a:r>
              <a:rPr lang="en-US" dirty="0" smtClean="0"/>
              <a:t>When using ELSE IF:</a:t>
            </a:r>
          </a:p>
          <a:p>
            <a:pPr lvl="1"/>
            <a:r>
              <a:rPr lang="en-US" dirty="0" smtClean="0"/>
              <a:t>Processes IF-THEN conditions until first true statement is met, then it moves on to the next observation</a:t>
            </a:r>
          </a:p>
          <a:p>
            <a:pPr lvl="1"/>
            <a:r>
              <a:rPr lang="en-US" dirty="0" smtClean="0"/>
              <a:t>Once a condition is met, the observation is not reevaluated</a:t>
            </a:r>
          </a:p>
          <a:p>
            <a:endParaRPr lang="en-US" sz="1100" dirty="0" smtClean="0"/>
          </a:p>
        </p:txBody>
      </p:sp>
    </p:spTree>
    <p:extLst>
      <p:ext uri="{BB962C8B-B14F-4D97-AF65-F5344CB8AC3E}">
        <p14:creationId xmlns:p14="http://schemas.microsoft.com/office/powerpoint/2010/main" val="384198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85800" y="914400"/>
            <a:ext cx="8153400" cy="4724400"/>
          </a:xfrm>
        </p:spPr>
        <p:txBody>
          <a:bodyPr>
            <a:normAutofit/>
          </a:bodyPr>
          <a:lstStyle/>
          <a:p>
            <a:pPr>
              <a:buNone/>
            </a:pPr>
            <a:endParaRPr lang="en-US" sz="1400" dirty="0" smtClean="0">
              <a:solidFill>
                <a:srgbClr val="0000FF"/>
              </a:solidFill>
              <a:latin typeface="Courier New"/>
            </a:endParaRPr>
          </a:p>
          <a:p>
            <a:pPr>
              <a:buNone/>
            </a:pPr>
            <a:r>
              <a:rPr lang="en-US" sz="2000" b="1" dirty="0" smtClean="0">
                <a:solidFill>
                  <a:srgbClr val="0000FF"/>
                </a:solidFill>
                <a:latin typeface="Courier New"/>
              </a:rPr>
              <a:t>If</a:t>
            </a:r>
            <a:r>
              <a:rPr lang="en-US" sz="2000" b="1" dirty="0" smtClean="0">
                <a:solidFill>
                  <a:srgbClr val="000000"/>
                </a:solidFill>
                <a:latin typeface="Courier New"/>
              </a:rPr>
              <a:t> Score &gt;= </a:t>
            </a:r>
            <a:r>
              <a:rPr lang="en-US" sz="2000" b="1" dirty="0" smtClean="0">
                <a:solidFill>
                  <a:srgbClr val="008080"/>
                </a:solidFill>
                <a:latin typeface="Courier New"/>
              </a:rPr>
              <a:t>70</a:t>
            </a:r>
            <a:r>
              <a:rPr lang="en-US" sz="2000" b="1" dirty="0" smtClean="0">
                <a:solidFill>
                  <a:srgbClr val="000000"/>
                </a:solidFill>
                <a:latin typeface="Courier New"/>
              </a:rPr>
              <a:t> </a:t>
            </a:r>
            <a:r>
              <a:rPr lang="en-US" sz="2000" b="1" dirty="0" smtClean="0">
                <a:solidFill>
                  <a:srgbClr val="0000FF"/>
                </a:solidFill>
                <a:latin typeface="Courier New"/>
              </a:rPr>
              <a:t>Then</a:t>
            </a:r>
            <a:r>
              <a:rPr lang="en-US" sz="2000" b="1" dirty="0" smtClean="0">
                <a:solidFill>
                  <a:srgbClr val="000000"/>
                </a:solidFill>
                <a:latin typeface="Courier New"/>
              </a:rPr>
              <a:t> Grade = </a:t>
            </a:r>
            <a:r>
              <a:rPr lang="en-US" sz="2000" b="1" dirty="0" smtClean="0">
                <a:solidFill>
                  <a:srgbClr val="800080"/>
                </a:solidFill>
                <a:latin typeface="Courier New"/>
              </a:rPr>
              <a:t>'Passing Grade'</a:t>
            </a:r>
            <a:r>
              <a:rPr lang="en-US" sz="2000" b="1" dirty="0" smtClean="0">
                <a:solidFill>
                  <a:srgbClr val="000000"/>
                </a:solidFill>
                <a:latin typeface="Courier New"/>
              </a:rPr>
              <a:t>;</a:t>
            </a:r>
          </a:p>
          <a:p>
            <a:pPr>
              <a:buNone/>
            </a:pPr>
            <a:r>
              <a:rPr lang="en-US" sz="2000" b="1" dirty="0" smtClean="0">
                <a:solidFill>
                  <a:srgbClr val="0000FF"/>
                </a:solidFill>
                <a:latin typeface="Courier New"/>
              </a:rPr>
              <a:t>Else</a:t>
            </a:r>
            <a:r>
              <a:rPr lang="en-US" sz="2000" b="1" dirty="0" smtClean="0">
                <a:solidFill>
                  <a:srgbClr val="000000"/>
                </a:solidFill>
                <a:latin typeface="Courier New"/>
              </a:rPr>
              <a:t> </a:t>
            </a:r>
            <a:r>
              <a:rPr lang="en-US" sz="2000" b="1" dirty="0" smtClean="0">
                <a:solidFill>
                  <a:srgbClr val="0000FF"/>
                </a:solidFill>
                <a:latin typeface="Courier New"/>
              </a:rPr>
              <a:t>If</a:t>
            </a:r>
            <a:r>
              <a:rPr lang="en-US" sz="2000" b="1" dirty="0" smtClean="0">
                <a:solidFill>
                  <a:srgbClr val="000000"/>
                </a:solidFill>
                <a:latin typeface="Courier New"/>
              </a:rPr>
              <a:t> </a:t>
            </a:r>
            <a:r>
              <a:rPr lang="en-US" sz="2000" b="1" dirty="0" smtClean="0">
                <a:solidFill>
                  <a:srgbClr val="008080"/>
                </a:solidFill>
                <a:latin typeface="Courier New"/>
              </a:rPr>
              <a:t>60</a:t>
            </a:r>
            <a:r>
              <a:rPr lang="en-US" sz="2000" b="1" dirty="0" smtClean="0">
                <a:solidFill>
                  <a:srgbClr val="000000"/>
                </a:solidFill>
                <a:latin typeface="Courier New"/>
              </a:rPr>
              <a:t> &lt;= Score &lt;= </a:t>
            </a:r>
            <a:r>
              <a:rPr lang="en-US" sz="2000" b="1" dirty="0" smtClean="0">
                <a:solidFill>
                  <a:srgbClr val="008080"/>
                </a:solidFill>
                <a:latin typeface="Courier New"/>
              </a:rPr>
              <a:t>69</a:t>
            </a:r>
            <a:r>
              <a:rPr lang="en-US" sz="2000" b="1" dirty="0" smtClean="0">
                <a:solidFill>
                  <a:srgbClr val="000000"/>
                </a:solidFill>
                <a:latin typeface="Courier New"/>
              </a:rPr>
              <a:t> </a:t>
            </a:r>
            <a:r>
              <a:rPr lang="en-US" sz="2000" b="1" dirty="0" smtClean="0">
                <a:solidFill>
                  <a:srgbClr val="0000FF"/>
                </a:solidFill>
                <a:latin typeface="Courier New"/>
              </a:rPr>
              <a:t>Then</a:t>
            </a:r>
            <a:r>
              <a:rPr lang="en-US" sz="2000" b="1" dirty="0" smtClean="0">
                <a:solidFill>
                  <a:srgbClr val="000000"/>
                </a:solidFill>
                <a:latin typeface="Courier New"/>
              </a:rPr>
              <a:t> Grade = </a:t>
            </a:r>
            <a:r>
              <a:rPr lang="en-US" sz="2000" b="1" dirty="0" smtClean="0">
                <a:solidFill>
                  <a:srgbClr val="800080"/>
                </a:solidFill>
                <a:latin typeface="Courier New"/>
              </a:rPr>
              <a:t>'Incomplete'</a:t>
            </a:r>
            <a:r>
              <a:rPr lang="en-US" sz="2000" b="1" dirty="0" smtClean="0">
                <a:solidFill>
                  <a:srgbClr val="000000"/>
                </a:solidFill>
                <a:latin typeface="Courier New"/>
              </a:rPr>
              <a:t>;</a:t>
            </a:r>
          </a:p>
          <a:p>
            <a:pPr>
              <a:buNone/>
            </a:pPr>
            <a:r>
              <a:rPr lang="en-US" sz="2000" b="1" dirty="0" smtClean="0">
                <a:solidFill>
                  <a:srgbClr val="0000FF"/>
                </a:solidFill>
                <a:latin typeface="Courier New"/>
              </a:rPr>
              <a:t>Else</a:t>
            </a:r>
            <a:r>
              <a:rPr lang="en-US" sz="2000" b="1" dirty="0" smtClean="0">
                <a:solidFill>
                  <a:srgbClr val="000000"/>
                </a:solidFill>
                <a:latin typeface="Courier New"/>
              </a:rPr>
              <a:t> Grade = </a:t>
            </a:r>
            <a:r>
              <a:rPr lang="en-US" sz="2000" b="1" dirty="0" smtClean="0">
                <a:solidFill>
                  <a:srgbClr val="800080"/>
                </a:solidFill>
                <a:latin typeface="Courier New"/>
              </a:rPr>
              <a:t>'Failing Grade'</a:t>
            </a:r>
            <a:r>
              <a:rPr lang="en-US" sz="20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6" name="Table 5"/>
          <p:cNvGraphicFramePr>
            <a:graphicFrameLocks noGrp="1"/>
          </p:cNvGraphicFramePr>
          <p:nvPr>
            <p:extLst>
              <p:ext uri="{D42A27DB-BD31-4B8C-83A1-F6EECF244321}">
                <p14:modId xmlns:p14="http://schemas.microsoft.com/office/powerpoint/2010/main" val="2649776499"/>
              </p:ext>
            </p:extLst>
          </p:nvPr>
        </p:nvGraphicFramePr>
        <p:xfrm>
          <a:off x="1676400" y="3048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Failing Grade</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Passing Grade</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Incomplete</a:t>
                      </a:r>
                      <a:endParaRPr lang="en-US" dirty="0"/>
                    </a:p>
                  </a:txBody>
                  <a:tcPr/>
                </a:tc>
              </a:tr>
            </a:tbl>
          </a:graphicData>
        </a:graphic>
      </p:graphicFrame>
    </p:spTree>
    <p:extLst>
      <p:ext uri="{BB962C8B-B14F-4D97-AF65-F5344CB8AC3E}">
        <p14:creationId xmlns:p14="http://schemas.microsoft.com/office/powerpoint/2010/main" val="2686495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09600" y="990600"/>
            <a:ext cx="8153400" cy="4724400"/>
          </a:xfrm>
        </p:spPr>
        <p:txBody>
          <a:bodyPr>
            <a:normAutofit/>
          </a:bodyPr>
          <a:lstStyle/>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90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'A'</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80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'B'</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70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'C'</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'D'</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&lt;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'F'</a:t>
            </a:r>
            <a:r>
              <a:rPr lang="en-US" sz="24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6" name="Table 5"/>
          <p:cNvGraphicFramePr>
            <a:graphicFrameLocks noGrp="1"/>
          </p:cNvGraphicFramePr>
          <p:nvPr>
            <p:extLst>
              <p:ext uri="{D42A27DB-BD31-4B8C-83A1-F6EECF244321}">
                <p14:modId xmlns:p14="http://schemas.microsoft.com/office/powerpoint/2010/main" val="4154827676"/>
              </p:ext>
            </p:extLst>
          </p:nvPr>
        </p:nvGraphicFramePr>
        <p:xfrm>
          <a:off x="1524000" y="34925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D</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D</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D</a:t>
                      </a:r>
                      <a:endParaRPr lang="en-US" dirty="0"/>
                    </a:p>
                  </a:txBody>
                  <a:tcPr/>
                </a:tc>
              </a:tr>
            </a:tbl>
          </a:graphicData>
        </a:graphic>
      </p:graphicFrame>
    </p:spTree>
    <p:extLst>
      <p:ext uri="{BB962C8B-B14F-4D97-AF65-F5344CB8AC3E}">
        <p14:creationId xmlns:p14="http://schemas.microsoft.com/office/powerpoint/2010/main" val="1197566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12648" y="1600200"/>
            <a:ext cx="8153400" cy="4724400"/>
          </a:xfrm>
        </p:spPr>
        <p:txBody>
          <a:bodyPr>
            <a:normAutofit/>
          </a:bodyPr>
          <a:lstStyle/>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90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'A'</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80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'B'</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70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'C'</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'D'</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&lt;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'F'</a:t>
            </a:r>
            <a:r>
              <a:rPr lang="en-US" sz="24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6" name="Table 5"/>
          <p:cNvGraphicFramePr>
            <a:graphicFrameLocks noGrp="1"/>
          </p:cNvGraphicFramePr>
          <p:nvPr>
            <p:extLst>
              <p:ext uri="{D42A27DB-BD31-4B8C-83A1-F6EECF244321}">
                <p14:modId xmlns:p14="http://schemas.microsoft.com/office/powerpoint/2010/main" val="3743100744"/>
              </p:ext>
            </p:extLst>
          </p:nvPr>
        </p:nvGraphicFramePr>
        <p:xfrm>
          <a:off x="838200" y="4166286"/>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D</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D</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D</a:t>
                      </a:r>
                      <a:endParaRPr lang="en-US" dirty="0"/>
                    </a:p>
                  </a:txBody>
                  <a:tcPr/>
                </a:tc>
              </a:tr>
            </a:tbl>
          </a:graphicData>
        </a:graphic>
      </p:graphicFrame>
      <p:sp>
        <p:nvSpPr>
          <p:cNvPr id="7" name="Left Arrow Callout 6"/>
          <p:cNvSpPr/>
          <p:nvPr/>
        </p:nvSpPr>
        <p:spPr>
          <a:xfrm>
            <a:off x="6477000" y="1600200"/>
            <a:ext cx="2514600" cy="2590800"/>
          </a:xfrm>
          <a:prstGeom prst="leftArrowCallout">
            <a:avLst>
              <a:gd name="adj1" fmla="val 25000"/>
              <a:gd name="adj2" fmla="val 25000"/>
              <a:gd name="adj3" fmla="val 25000"/>
              <a:gd name="adj4" fmla="val 6934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Common </a:t>
            </a:r>
            <a:r>
              <a:rPr lang="en-US" u="sng" dirty="0" smtClean="0"/>
              <a:t>mistake:</a:t>
            </a:r>
          </a:p>
          <a:p>
            <a:pPr algn="ctr"/>
            <a:r>
              <a:rPr lang="en-US" dirty="0" smtClean="0"/>
              <a:t>Not using </a:t>
            </a:r>
          </a:p>
          <a:p>
            <a:pPr algn="ctr"/>
            <a:r>
              <a:rPr lang="en-US" b="1" dirty="0" smtClean="0"/>
              <a:t>ELSE IF</a:t>
            </a:r>
          </a:p>
          <a:p>
            <a:pPr algn="ctr"/>
            <a:endParaRPr lang="en-US" sz="1000" dirty="0" smtClean="0"/>
          </a:p>
          <a:p>
            <a:pPr algn="ctr"/>
            <a:r>
              <a:rPr lang="en-US" dirty="0" smtClean="0"/>
              <a:t>Each subsequent </a:t>
            </a:r>
            <a:r>
              <a:rPr lang="en-US" b="1" dirty="0" smtClean="0"/>
              <a:t>IF</a:t>
            </a:r>
            <a:r>
              <a:rPr lang="en-US" dirty="0" smtClean="0"/>
              <a:t> re-evaluated every observation</a:t>
            </a:r>
            <a:endParaRPr lang="en-US" dirty="0"/>
          </a:p>
        </p:txBody>
      </p:sp>
    </p:spTree>
    <p:extLst>
      <p:ext uri="{BB962C8B-B14F-4D97-AF65-F5344CB8AC3E}">
        <p14:creationId xmlns:p14="http://schemas.microsoft.com/office/powerpoint/2010/main" val="54981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12648" y="1600200"/>
            <a:ext cx="8153400" cy="4724400"/>
          </a:xfrm>
        </p:spPr>
        <p:txBody>
          <a:bodyPr>
            <a:normAutofit/>
          </a:bodyPr>
          <a:lstStyle/>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90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'A'</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80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'B'</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70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'C'</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'D'</a:t>
            </a:r>
            <a:r>
              <a:rPr lang="en-US" sz="2400" b="1" dirty="0" smtClean="0">
                <a:solidFill>
                  <a:srgbClr val="000000"/>
                </a:solidFill>
                <a:latin typeface="Courier New"/>
              </a:rPr>
              <a:t>;</a:t>
            </a:r>
          </a:p>
          <a:p>
            <a:pPr>
              <a:buNone/>
            </a:pPr>
            <a:r>
              <a:rPr lang="en-US" sz="2400" b="1" dirty="0" smtClean="0">
                <a:solidFill>
                  <a:srgbClr val="0000FF"/>
                </a:solidFill>
                <a:latin typeface="Courier New"/>
              </a:rPr>
              <a:t>If</a:t>
            </a:r>
            <a:r>
              <a:rPr lang="en-US" sz="2400" b="1" dirty="0" smtClean="0">
                <a:solidFill>
                  <a:srgbClr val="000000"/>
                </a:solidFill>
                <a:latin typeface="Courier New"/>
              </a:rPr>
              <a:t> Score &lt;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'F'</a:t>
            </a:r>
            <a:r>
              <a:rPr lang="en-US" sz="24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6" name="Table 5"/>
          <p:cNvGraphicFramePr>
            <a:graphicFrameLocks noGrp="1"/>
          </p:cNvGraphicFramePr>
          <p:nvPr/>
        </p:nvGraphicFramePr>
        <p:xfrm>
          <a:off x="1600200" y="46228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Jack</a:t>
                      </a:r>
                    </a:p>
                  </a:txBody>
                  <a:tcPr/>
                </a:tc>
                <a:tc>
                  <a:txBody>
                    <a:bodyPr/>
                    <a:lstStyle/>
                    <a:p>
                      <a:pPr algn="ctr"/>
                      <a:r>
                        <a:rPr lang="en-US" dirty="0" smtClean="0"/>
                        <a:t>90</a:t>
                      </a:r>
                      <a:endParaRPr lang="en-US" dirty="0"/>
                    </a:p>
                  </a:txBody>
                  <a:tcPr/>
                </a:tc>
                <a:tc>
                  <a:txBody>
                    <a:bodyPr/>
                    <a:lstStyle/>
                    <a:p>
                      <a:pPr algn="ctr"/>
                      <a:endParaRPr lang="en-US" dirty="0"/>
                    </a:p>
                  </a:txBody>
                  <a:tcPr/>
                </a:tc>
              </a:tr>
            </a:tbl>
          </a:graphicData>
        </a:graphic>
      </p:graphicFrame>
      <p:sp>
        <p:nvSpPr>
          <p:cNvPr id="8" name="TextBox 7"/>
          <p:cNvSpPr txBox="1"/>
          <p:nvPr/>
        </p:nvSpPr>
        <p:spPr>
          <a:xfrm>
            <a:off x="5867400" y="4953000"/>
            <a:ext cx="381000"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6248400" y="4953000"/>
            <a:ext cx="381000" cy="369332"/>
          </a:xfrm>
          <a:prstGeom prst="rect">
            <a:avLst/>
          </a:prstGeom>
          <a:noFill/>
        </p:spPr>
        <p:txBody>
          <a:bodyPr wrap="square" rtlCol="0">
            <a:spAutoFit/>
          </a:bodyPr>
          <a:lstStyle/>
          <a:p>
            <a:r>
              <a:rPr lang="en-US" dirty="0" smtClean="0"/>
              <a:t>B</a:t>
            </a:r>
            <a:endParaRPr lang="en-US" dirty="0"/>
          </a:p>
        </p:txBody>
      </p:sp>
      <p:sp>
        <p:nvSpPr>
          <p:cNvPr id="10" name="TextBox 9"/>
          <p:cNvSpPr txBox="1"/>
          <p:nvPr/>
        </p:nvSpPr>
        <p:spPr>
          <a:xfrm>
            <a:off x="6629400" y="4953000"/>
            <a:ext cx="381000" cy="369332"/>
          </a:xfrm>
          <a:prstGeom prst="rect">
            <a:avLst/>
          </a:prstGeom>
          <a:noFill/>
        </p:spPr>
        <p:txBody>
          <a:bodyPr wrap="square" rtlCol="0">
            <a:spAutoFit/>
          </a:bodyPr>
          <a:lstStyle/>
          <a:p>
            <a:r>
              <a:rPr lang="en-US" dirty="0" smtClean="0"/>
              <a:t>C</a:t>
            </a:r>
            <a:endParaRPr lang="en-US" dirty="0"/>
          </a:p>
        </p:txBody>
      </p:sp>
      <p:sp>
        <p:nvSpPr>
          <p:cNvPr id="11" name="TextBox 10"/>
          <p:cNvSpPr txBox="1"/>
          <p:nvPr/>
        </p:nvSpPr>
        <p:spPr>
          <a:xfrm>
            <a:off x="7010400" y="4953000"/>
            <a:ext cx="381000" cy="369332"/>
          </a:xfrm>
          <a:prstGeom prst="rect">
            <a:avLst/>
          </a:prstGeom>
          <a:noFill/>
        </p:spPr>
        <p:txBody>
          <a:bodyPr wrap="square" rtlCol="0">
            <a:spAutoFit/>
          </a:bodyPr>
          <a:lstStyle/>
          <a:p>
            <a:r>
              <a:rPr lang="en-US" dirty="0" smtClean="0"/>
              <a:t>D</a:t>
            </a:r>
            <a:endParaRPr lang="en-US" dirty="0"/>
          </a:p>
        </p:txBody>
      </p:sp>
      <p:sp>
        <p:nvSpPr>
          <p:cNvPr id="12" name="Multiply 11"/>
          <p:cNvSpPr/>
          <p:nvPr/>
        </p:nvSpPr>
        <p:spPr>
          <a:xfrm>
            <a:off x="5791200" y="4953000"/>
            <a:ext cx="457200" cy="381000"/>
          </a:xfrm>
          <a:prstGeom prst="mathMultiply">
            <a:avLst>
              <a:gd name="adj1" fmla="val 17520"/>
            </a:avLst>
          </a:prstGeom>
          <a:solidFill>
            <a:schemeClr val="accent2">
              <a:alpha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Multiply 12"/>
          <p:cNvSpPr/>
          <p:nvPr/>
        </p:nvSpPr>
        <p:spPr>
          <a:xfrm>
            <a:off x="6172200" y="4953000"/>
            <a:ext cx="457200" cy="381000"/>
          </a:xfrm>
          <a:prstGeom prst="mathMultiply">
            <a:avLst>
              <a:gd name="adj1" fmla="val 17520"/>
            </a:avLst>
          </a:prstGeom>
          <a:solidFill>
            <a:schemeClr val="accent2">
              <a:alpha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Multiply 13"/>
          <p:cNvSpPr/>
          <p:nvPr/>
        </p:nvSpPr>
        <p:spPr>
          <a:xfrm>
            <a:off x="6553200" y="4953000"/>
            <a:ext cx="457200" cy="381000"/>
          </a:xfrm>
          <a:prstGeom prst="mathMultiply">
            <a:avLst>
              <a:gd name="adj1" fmla="val 17520"/>
            </a:avLst>
          </a:prstGeom>
          <a:solidFill>
            <a:schemeClr val="accent2">
              <a:alpha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304800" y="16002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0" name="Rectangle 19"/>
          <p:cNvSpPr/>
          <p:nvPr/>
        </p:nvSpPr>
        <p:spPr>
          <a:xfrm>
            <a:off x="304800" y="20574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1" name="Rectangle 20"/>
          <p:cNvSpPr/>
          <p:nvPr/>
        </p:nvSpPr>
        <p:spPr>
          <a:xfrm>
            <a:off x="304800" y="25146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2" name="Rectangle 21"/>
          <p:cNvSpPr/>
          <p:nvPr/>
        </p:nvSpPr>
        <p:spPr>
          <a:xfrm>
            <a:off x="304800" y="29718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3" name="Rectangle 22"/>
          <p:cNvSpPr/>
          <p:nvPr/>
        </p:nvSpPr>
        <p:spPr>
          <a:xfrm>
            <a:off x="304800" y="34290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4" name="Rectangle 23"/>
          <p:cNvSpPr/>
          <p:nvPr/>
        </p:nvSpPr>
        <p:spPr>
          <a:xfrm>
            <a:off x="304800" y="16002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5" name="Rectangle 24"/>
          <p:cNvSpPr/>
          <p:nvPr/>
        </p:nvSpPr>
        <p:spPr>
          <a:xfrm>
            <a:off x="304800" y="20574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6" name="L-Shape 25"/>
          <p:cNvSpPr/>
          <p:nvPr/>
        </p:nvSpPr>
        <p:spPr>
          <a:xfrm rot="18796424">
            <a:off x="7373804" y="1612276"/>
            <a:ext cx="598017" cy="338480"/>
          </a:xfrm>
          <a:prstGeom prst="corner">
            <a:avLst>
              <a:gd name="adj1" fmla="val 38312"/>
              <a:gd name="adj2" fmla="val 33117"/>
            </a:avLst>
          </a:prstGeom>
          <a:solidFill>
            <a:srgbClr val="33CC33"/>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 name="L-Shape 26"/>
          <p:cNvSpPr/>
          <p:nvPr/>
        </p:nvSpPr>
        <p:spPr>
          <a:xfrm rot="18796424">
            <a:off x="7373804" y="1993275"/>
            <a:ext cx="598017" cy="338480"/>
          </a:xfrm>
          <a:prstGeom prst="corner">
            <a:avLst>
              <a:gd name="adj1" fmla="val 38312"/>
              <a:gd name="adj2" fmla="val 33117"/>
            </a:avLst>
          </a:prstGeom>
          <a:solidFill>
            <a:srgbClr val="33CC33"/>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L-Shape 27"/>
          <p:cNvSpPr/>
          <p:nvPr/>
        </p:nvSpPr>
        <p:spPr>
          <a:xfrm rot="18796424">
            <a:off x="7373803" y="2450475"/>
            <a:ext cx="598017" cy="338480"/>
          </a:xfrm>
          <a:prstGeom prst="corner">
            <a:avLst>
              <a:gd name="adj1" fmla="val 38312"/>
              <a:gd name="adj2" fmla="val 33117"/>
            </a:avLst>
          </a:prstGeom>
          <a:solidFill>
            <a:srgbClr val="33CC33"/>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9" name="L-Shape 28"/>
          <p:cNvSpPr/>
          <p:nvPr/>
        </p:nvSpPr>
        <p:spPr>
          <a:xfrm rot="18796424">
            <a:off x="7373803" y="2831476"/>
            <a:ext cx="598017" cy="338480"/>
          </a:xfrm>
          <a:prstGeom prst="corner">
            <a:avLst>
              <a:gd name="adj1" fmla="val 38312"/>
              <a:gd name="adj2" fmla="val 33117"/>
            </a:avLst>
          </a:prstGeom>
          <a:solidFill>
            <a:srgbClr val="33CC33"/>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0" name="Multiply 29"/>
          <p:cNvSpPr/>
          <p:nvPr/>
        </p:nvSpPr>
        <p:spPr>
          <a:xfrm rot="16200000">
            <a:off x="7300876" y="3326893"/>
            <a:ext cx="598017" cy="649831"/>
          </a:xfrm>
          <a:prstGeom prst="mathMultiply">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ectangle 30"/>
          <p:cNvSpPr/>
          <p:nvPr/>
        </p:nvSpPr>
        <p:spPr>
          <a:xfrm>
            <a:off x="304800" y="25146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2" name="Rectangle 31"/>
          <p:cNvSpPr/>
          <p:nvPr/>
        </p:nvSpPr>
        <p:spPr>
          <a:xfrm>
            <a:off x="304800" y="29718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85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13" grpId="0" animBg="1"/>
      <p:bldP spid="14" grpId="0" animBg="1"/>
      <p:bldP spid="15"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12648" y="1600200"/>
            <a:ext cx="8153400" cy="4724400"/>
          </a:xfrm>
        </p:spPr>
        <p:txBody>
          <a:bodyPr>
            <a:normAutofit/>
          </a:bodyPr>
          <a:lstStyle/>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90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'A'</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&gt;= </a:t>
            </a:r>
            <a:r>
              <a:rPr lang="en-US" sz="2400" b="1" dirty="0" smtClean="0">
                <a:solidFill>
                  <a:srgbClr val="008080"/>
                </a:solidFill>
                <a:latin typeface="Courier New"/>
              </a:rPr>
              <a:t>80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'B'</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&gt;= </a:t>
            </a:r>
            <a:r>
              <a:rPr lang="en-US" sz="2400" b="1" dirty="0" smtClean="0">
                <a:solidFill>
                  <a:srgbClr val="008080"/>
                </a:solidFill>
                <a:latin typeface="Courier New"/>
              </a:rPr>
              <a:t>70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'C'</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&gt;=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'D'</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&lt;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'F'</a:t>
            </a:r>
            <a:r>
              <a:rPr lang="en-US" sz="24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6" name="Table 5"/>
          <p:cNvGraphicFramePr>
            <a:graphicFrameLocks noGrp="1"/>
          </p:cNvGraphicFramePr>
          <p:nvPr/>
        </p:nvGraphicFramePr>
        <p:xfrm>
          <a:off x="1600200" y="46228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endParaRPr lang="en-US" dirty="0"/>
                    </a:p>
                  </a:txBody>
                  <a:tcPr/>
                </a:tc>
              </a:tr>
            </a:tbl>
          </a:graphicData>
        </a:graphic>
      </p:graphicFrame>
      <p:sp>
        <p:nvSpPr>
          <p:cNvPr id="5" name="Rectangle 4"/>
          <p:cNvSpPr/>
          <p:nvPr/>
        </p:nvSpPr>
        <p:spPr>
          <a:xfrm>
            <a:off x="304800" y="1600200"/>
            <a:ext cx="6934200" cy="4572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7" name="TextBox 6"/>
          <p:cNvSpPr txBox="1"/>
          <p:nvPr/>
        </p:nvSpPr>
        <p:spPr>
          <a:xfrm>
            <a:off x="5867400" y="4953000"/>
            <a:ext cx="381000" cy="369332"/>
          </a:xfrm>
          <a:prstGeom prst="rect">
            <a:avLst/>
          </a:prstGeom>
          <a:noFill/>
        </p:spPr>
        <p:txBody>
          <a:bodyPr wrap="square" rtlCol="0">
            <a:spAutoFit/>
          </a:bodyPr>
          <a:lstStyle/>
          <a:p>
            <a:r>
              <a:rPr lang="en-US" dirty="0" smtClean="0"/>
              <a:t>A</a:t>
            </a:r>
            <a:endParaRPr lang="en-US" dirty="0"/>
          </a:p>
        </p:txBody>
      </p:sp>
      <p:sp>
        <p:nvSpPr>
          <p:cNvPr id="8" name="Multiply 7"/>
          <p:cNvSpPr/>
          <p:nvPr/>
        </p:nvSpPr>
        <p:spPr>
          <a:xfrm>
            <a:off x="0" y="1752600"/>
            <a:ext cx="7239000" cy="2743200"/>
          </a:xfrm>
          <a:prstGeom prst="mathMultiply">
            <a:avLst>
              <a:gd name="adj1" fmla="val 17520"/>
            </a:avLst>
          </a:prstGeom>
          <a:solidFill>
            <a:schemeClr val="accent2">
              <a:alpha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L-Shape 8"/>
          <p:cNvSpPr/>
          <p:nvPr/>
        </p:nvSpPr>
        <p:spPr>
          <a:xfrm rot="18796424">
            <a:off x="7373804" y="1612276"/>
            <a:ext cx="598017" cy="338480"/>
          </a:xfrm>
          <a:prstGeom prst="corner">
            <a:avLst>
              <a:gd name="adj1" fmla="val 38312"/>
              <a:gd name="adj2" fmla="val 33117"/>
            </a:avLst>
          </a:prstGeom>
          <a:solidFill>
            <a:srgbClr val="33CC33"/>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42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12648" y="1600200"/>
            <a:ext cx="8153400" cy="4724400"/>
          </a:xfrm>
        </p:spPr>
        <p:txBody>
          <a:bodyPr>
            <a:normAutofit/>
          </a:bodyPr>
          <a:lstStyle/>
          <a:p>
            <a:pPr>
              <a:buNone/>
            </a:pPr>
            <a:r>
              <a:rPr lang="en-US" sz="2400" b="1" dirty="0" smtClean="0">
                <a:solidFill>
                  <a:srgbClr val="0000FF"/>
                </a:solidFill>
                <a:latin typeface="Courier New"/>
              </a:rPr>
              <a:t>If</a:t>
            </a:r>
            <a:r>
              <a:rPr lang="en-US" sz="2400" b="1" dirty="0" smtClean="0">
                <a:solidFill>
                  <a:srgbClr val="000000"/>
                </a:solidFill>
                <a:latin typeface="Courier New"/>
              </a:rPr>
              <a:t> Score &gt;= </a:t>
            </a:r>
            <a:r>
              <a:rPr lang="en-US" sz="2400" b="1" dirty="0" smtClean="0">
                <a:solidFill>
                  <a:srgbClr val="008080"/>
                </a:solidFill>
                <a:latin typeface="Courier New"/>
              </a:rPr>
              <a:t>90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'A'</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&gt;= </a:t>
            </a:r>
            <a:r>
              <a:rPr lang="en-US" sz="2400" b="1" dirty="0" smtClean="0">
                <a:solidFill>
                  <a:srgbClr val="008080"/>
                </a:solidFill>
                <a:latin typeface="Courier New"/>
              </a:rPr>
              <a:t>80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'B'</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&gt;= </a:t>
            </a:r>
            <a:r>
              <a:rPr lang="en-US" sz="2400" b="1" dirty="0" smtClean="0">
                <a:solidFill>
                  <a:srgbClr val="008080"/>
                </a:solidFill>
                <a:latin typeface="Courier New"/>
              </a:rPr>
              <a:t>70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'C'</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&gt;=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'D'</a:t>
            </a:r>
            <a:r>
              <a:rPr lang="en-US" sz="2400" b="1" dirty="0" smtClean="0">
                <a:solidFill>
                  <a:srgbClr val="000000"/>
                </a:solidFill>
                <a:latin typeface="Courier New"/>
              </a:rPr>
              <a:t>;</a:t>
            </a:r>
          </a:p>
          <a:p>
            <a:pPr>
              <a:buNone/>
            </a:pPr>
            <a:r>
              <a:rPr lang="en-US" sz="2400" b="1" dirty="0" smtClean="0">
                <a:solidFill>
                  <a:srgbClr val="0000FF"/>
                </a:solidFill>
                <a:latin typeface="Courier New"/>
              </a:rPr>
              <a:t>ELSE If</a:t>
            </a:r>
            <a:r>
              <a:rPr lang="en-US" sz="2400" b="1" dirty="0" smtClean="0">
                <a:solidFill>
                  <a:srgbClr val="000000"/>
                </a:solidFill>
                <a:latin typeface="Courier New"/>
              </a:rPr>
              <a:t> Score &lt; </a:t>
            </a:r>
            <a:r>
              <a:rPr lang="en-US" sz="2400" b="1" dirty="0" smtClean="0">
                <a:solidFill>
                  <a:srgbClr val="008080"/>
                </a:solidFill>
                <a:latin typeface="Courier New"/>
              </a:rPr>
              <a:t>60</a:t>
            </a:r>
            <a:r>
              <a:rPr lang="en-US" sz="2400" b="1" dirty="0" smtClean="0">
                <a:solidFill>
                  <a:srgbClr val="000000"/>
                </a:solidFill>
                <a:latin typeface="Courier New"/>
              </a:rPr>
              <a:t> </a:t>
            </a:r>
            <a:r>
              <a:rPr lang="en-US" sz="2400" b="1" dirty="0" smtClean="0">
                <a:solidFill>
                  <a:srgbClr val="0000FF"/>
                </a:solidFill>
                <a:latin typeface="Courier New"/>
              </a:rPr>
              <a:t>Then</a:t>
            </a:r>
            <a:r>
              <a:rPr lang="en-US" sz="2400" b="1" dirty="0" smtClean="0">
                <a:solidFill>
                  <a:srgbClr val="000000"/>
                </a:solidFill>
                <a:latin typeface="Courier New"/>
              </a:rPr>
              <a:t> Grade = </a:t>
            </a:r>
            <a:r>
              <a:rPr lang="en-US" sz="2400" b="1" dirty="0" smtClean="0">
                <a:solidFill>
                  <a:srgbClr val="800080"/>
                </a:solidFill>
                <a:latin typeface="Courier New"/>
              </a:rPr>
              <a:t>'F'</a:t>
            </a:r>
            <a:r>
              <a:rPr lang="en-US" sz="2400" b="1" dirty="0" smtClean="0">
                <a:solidFill>
                  <a:srgbClr val="000000"/>
                </a:solidFill>
                <a:latin typeface="Courier New"/>
              </a:rPr>
              <a:t>;</a:t>
            </a:r>
            <a:endParaRPr lang="en-US" sz="2000" b="1" dirty="0" smtClean="0">
              <a:solidFill>
                <a:srgbClr val="0000FF"/>
              </a:solidFill>
              <a:latin typeface="Courier New"/>
            </a:endParaRPr>
          </a:p>
        </p:txBody>
      </p:sp>
      <p:graphicFrame>
        <p:nvGraphicFramePr>
          <p:cNvPr id="6" name="Table 5"/>
          <p:cNvGraphicFramePr>
            <a:graphicFrameLocks noGrp="1"/>
          </p:cNvGraphicFramePr>
          <p:nvPr/>
        </p:nvGraphicFramePr>
        <p:xfrm>
          <a:off x="1600200" y="46228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Student</a:t>
                      </a:r>
                      <a:endParaRPr lang="en-US" dirty="0"/>
                    </a:p>
                  </a:txBody>
                  <a:tcPr/>
                </a:tc>
                <a:tc>
                  <a:txBody>
                    <a:bodyPr/>
                    <a:lstStyle/>
                    <a:p>
                      <a:pPr algn="ctr"/>
                      <a:r>
                        <a:rPr lang="en-US" dirty="0" smtClean="0"/>
                        <a:t>Score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Jane</a:t>
                      </a:r>
                    </a:p>
                  </a:txBody>
                  <a:tcPr/>
                </a:tc>
                <a:tc>
                  <a:txBody>
                    <a:bodyPr/>
                    <a:lstStyle/>
                    <a:p>
                      <a:pPr algn="ctr"/>
                      <a:r>
                        <a:rPr lang="en-US" dirty="0" smtClean="0"/>
                        <a:t>75</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Dave</a:t>
                      </a:r>
                      <a:endParaRPr lang="en-US" dirty="0"/>
                    </a:p>
                  </a:txBody>
                  <a:tcPr/>
                </a:tc>
                <a:tc>
                  <a:txBody>
                    <a:bodyPr/>
                    <a:lstStyle/>
                    <a:p>
                      <a:pPr algn="ctr"/>
                      <a:r>
                        <a:rPr lang="en-US" dirty="0" smtClean="0"/>
                        <a:t>56</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Jack</a:t>
                      </a:r>
                      <a:endParaRPr lang="en-US" dirty="0"/>
                    </a:p>
                  </a:txBody>
                  <a:tcPr/>
                </a:tc>
                <a:tc>
                  <a:txBody>
                    <a:bodyPr/>
                    <a:lstStyle/>
                    <a:p>
                      <a:pPr algn="ctr"/>
                      <a:r>
                        <a:rPr lang="en-US" dirty="0" smtClean="0"/>
                        <a:t>90</a:t>
                      </a:r>
                      <a:endParaRPr lang="en-US" dirty="0"/>
                    </a:p>
                  </a:txBody>
                  <a:tcPr/>
                </a:tc>
                <a:tc>
                  <a:txBody>
                    <a:bodyPr/>
                    <a:lstStyle/>
                    <a:p>
                      <a:pPr algn="ctr"/>
                      <a:r>
                        <a:rPr lang="en-US" dirty="0" smtClean="0"/>
                        <a:t>A</a:t>
                      </a:r>
                      <a:endParaRPr lang="en-US" dirty="0"/>
                    </a:p>
                  </a:txBody>
                  <a:tcPr/>
                </a:tc>
              </a:tr>
              <a:tr h="370840">
                <a:tc>
                  <a:txBody>
                    <a:bodyPr/>
                    <a:lstStyle/>
                    <a:p>
                      <a:pPr algn="ctr"/>
                      <a:r>
                        <a:rPr lang="en-US" dirty="0" smtClean="0"/>
                        <a:t>Sue</a:t>
                      </a:r>
                      <a:endParaRPr lang="en-US" dirty="0"/>
                    </a:p>
                  </a:txBody>
                  <a:tcPr/>
                </a:tc>
                <a:tc>
                  <a:txBody>
                    <a:bodyPr/>
                    <a:lstStyle/>
                    <a:p>
                      <a:pPr algn="ctr"/>
                      <a:r>
                        <a:rPr lang="en-US" dirty="0" smtClean="0"/>
                        <a:t>68</a:t>
                      </a:r>
                      <a:endParaRPr lang="en-US" dirty="0"/>
                    </a:p>
                  </a:txBody>
                  <a:tcPr/>
                </a:tc>
                <a:tc>
                  <a:txBody>
                    <a:bodyPr/>
                    <a:lstStyle/>
                    <a:p>
                      <a:pPr algn="ctr"/>
                      <a:r>
                        <a:rPr lang="en-US" dirty="0" smtClean="0"/>
                        <a:t>D</a:t>
                      </a:r>
                      <a:endParaRPr lang="en-US" dirty="0"/>
                    </a:p>
                  </a:txBody>
                  <a:tcPr/>
                </a:tc>
              </a:tr>
            </a:tbl>
          </a:graphicData>
        </a:graphic>
      </p:graphicFrame>
    </p:spTree>
    <p:extLst>
      <p:ext uri="{BB962C8B-B14F-4D97-AF65-F5344CB8AC3E}">
        <p14:creationId xmlns:p14="http://schemas.microsoft.com/office/powerpoint/2010/main" val="548173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Operators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301922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Arithmetic operators</a:t>
            </a:r>
            <a:endParaRPr lang="en-US" dirty="0"/>
          </a:p>
        </p:txBody>
      </p:sp>
      <p:graphicFrame>
        <p:nvGraphicFramePr>
          <p:cNvPr id="4" name="Content Placeholder 3"/>
          <p:cNvGraphicFramePr>
            <a:graphicFrameLocks noGrp="1"/>
          </p:cNvGraphicFramePr>
          <p:nvPr>
            <p:ph idx="1"/>
          </p:nvPr>
        </p:nvGraphicFramePr>
        <p:xfrm>
          <a:off x="365125" y="904875"/>
          <a:ext cx="8474076" cy="2595880"/>
        </p:xfrm>
        <a:graphic>
          <a:graphicData uri="http://schemas.openxmlformats.org/drawingml/2006/table">
            <a:tbl>
              <a:tblPr firstRow="1" bandRow="1">
                <a:tableStyleId>{7DF18680-E054-41AD-8BC1-D1AEF772440D}</a:tableStyleId>
              </a:tblPr>
              <a:tblGrid>
                <a:gridCol w="2824692"/>
                <a:gridCol w="2824692"/>
                <a:gridCol w="2824692"/>
              </a:tblGrid>
              <a:tr h="370840">
                <a:tc>
                  <a:txBody>
                    <a:bodyPr/>
                    <a:lstStyle/>
                    <a:p>
                      <a:pPr algn="ctr"/>
                      <a:r>
                        <a:rPr lang="en-US" dirty="0" smtClean="0"/>
                        <a:t>Arithmetic</a:t>
                      </a:r>
                      <a:endParaRPr lang="en-US" dirty="0"/>
                    </a:p>
                  </a:txBody>
                  <a:tcPr marL="95036" marR="95036"/>
                </a:tc>
                <a:tc>
                  <a:txBody>
                    <a:bodyPr/>
                    <a:lstStyle/>
                    <a:p>
                      <a:pPr algn="ctr"/>
                      <a:r>
                        <a:rPr lang="en-US" dirty="0" smtClean="0"/>
                        <a:t>Symbol</a:t>
                      </a:r>
                      <a:endParaRPr lang="en-US" dirty="0"/>
                    </a:p>
                  </a:txBody>
                  <a:tcPr marL="95036" marR="95036"/>
                </a:tc>
                <a:tc>
                  <a:txBody>
                    <a:bodyPr/>
                    <a:lstStyle/>
                    <a:p>
                      <a:pPr algn="ctr"/>
                      <a:r>
                        <a:rPr lang="en-US" dirty="0" smtClean="0"/>
                        <a:t>Example</a:t>
                      </a:r>
                      <a:endParaRPr lang="en-US" dirty="0"/>
                    </a:p>
                  </a:txBody>
                  <a:tcPr marL="95036" marR="95036"/>
                </a:tc>
              </a:tr>
              <a:tr h="370840">
                <a:tc>
                  <a:txBody>
                    <a:bodyPr/>
                    <a:lstStyle/>
                    <a:p>
                      <a:r>
                        <a:rPr lang="en-US" dirty="0" smtClean="0"/>
                        <a:t>Addition</a:t>
                      </a:r>
                      <a:endParaRPr lang="en-US" dirty="0"/>
                    </a:p>
                  </a:txBody>
                  <a:tcPr marL="95036" marR="95036"/>
                </a:tc>
                <a:tc>
                  <a:txBody>
                    <a:bodyPr/>
                    <a:lstStyle/>
                    <a:p>
                      <a:pPr algn="ctr"/>
                      <a:r>
                        <a:rPr lang="en-US" dirty="0" smtClean="0"/>
                        <a:t>+</a:t>
                      </a:r>
                      <a:endParaRPr lang="en-US" dirty="0"/>
                    </a:p>
                  </a:txBody>
                  <a:tcPr marL="95036" marR="9503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000000"/>
                          </a:solidFill>
                          <a:latin typeface="Courier New"/>
                        </a:rPr>
                        <a:t>Xplus</a:t>
                      </a:r>
                      <a:r>
                        <a:rPr lang="en-US" sz="1800" b="1" dirty="0" smtClean="0">
                          <a:solidFill>
                            <a:srgbClr val="000000"/>
                          </a:solidFill>
                          <a:latin typeface="Courier New"/>
                        </a:rPr>
                        <a:t> = </a:t>
                      </a:r>
                      <a:r>
                        <a:rPr lang="en-US" sz="1800" b="1" dirty="0" smtClean="0">
                          <a:solidFill>
                            <a:srgbClr val="008080"/>
                          </a:solidFill>
                          <a:latin typeface="Courier New"/>
                        </a:rPr>
                        <a:t>4</a:t>
                      </a:r>
                      <a:r>
                        <a:rPr lang="en-US" sz="1800" b="1" dirty="0" smtClean="0">
                          <a:solidFill>
                            <a:srgbClr val="000000"/>
                          </a:solidFill>
                          <a:latin typeface="Courier New"/>
                        </a:rPr>
                        <a:t>+</a:t>
                      </a:r>
                      <a:r>
                        <a:rPr lang="en-US" sz="1800" b="1" dirty="0" smtClean="0">
                          <a:solidFill>
                            <a:srgbClr val="008080"/>
                          </a:solidFill>
                          <a:latin typeface="Courier New"/>
                        </a:rPr>
                        <a:t>2</a:t>
                      </a:r>
                      <a:r>
                        <a:rPr lang="en-US" sz="1800" b="1" dirty="0" smtClean="0">
                          <a:solidFill>
                            <a:srgbClr val="000000"/>
                          </a:solidFill>
                          <a:latin typeface="Courier New"/>
                        </a:rPr>
                        <a:t>;</a:t>
                      </a:r>
                      <a:endParaRPr lang="en-US" b="1" dirty="0"/>
                    </a:p>
                  </a:txBody>
                  <a:tcPr marL="95036" marR="95036"/>
                </a:tc>
              </a:tr>
              <a:tr h="370840">
                <a:tc>
                  <a:txBody>
                    <a:bodyPr/>
                    <a:lstStyle/>
                    <a:p>
                      <a:r>
                        <a:rPr lang="en-US" dirty="0" smtClean="0"/>
                        <a:t>Subtraction</a:t>
                      </a:r>
                      <a:endParaRPr lang="en-US" dirty="0"/>
                    </a:p>
                  </a:txBody>
                  <a:tcPr marL="95036" marR="95036"/>
                </a:tc>
                <a:tc>
                  <a:txBody>
                    <a:bodyPr/>
                    <a:lstStyle/>
                    <a:p>
                      <a:pPr algn="ctr"/>
                      <a:r>
                        <a:rPr lang="en-US" dirty="0" smtClean="0"/>
                        <a:t>–</a:t>
                      </a:r>
                      <a:endParaRPr lang="en-US" dirty="0"/>
                    </a:p>
                  </a:txBody>
                  <a:tcPr marL="95036" marR="9503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000000"/>
                          </a:solidFill>
                          <a:latin typeface="Courier New"/>
                        </a:rPr>
                        <a:t>Xminus</a:t>
                      </a:r>
                      <a:r>
                        <a:rPr lang="en-US" sz="1800" b="1" dirty="0" smtClean="0">
                          <a:solidFill>
                            <a:srgbClr val="000000"/>
                          </a:solidFill>
                          <a:latin typeface="Courier New"/>
                        </a:rPr>
                        <a:t> = </a:t>
                      </a:r>
                      <a:r>
                        <a:rPr lang="en-US" sz="1800" b="1" dirty="0" smtClean="0">
                          <a:solidFill>
                            <a:srgbClr val="008080"/>
                          </a:solidFill>
                          <a:latin typeface="Courier New"/>
                        </a:rPr>
                        <a:t>4</a:t>
                      </a:r>
                      <a:r>
                        <a:rPr lang="en-US" sz="1800" b="1" dirty="0" smtClean="0">
                          <a:solidFill>
                            <a:srgbClr val="000000"/>
                          </a:solidFill>
                          <a:latin typeface="Courier New"/>
                        </a:rPr>
                        <a:t>-</a:t>
                      </a:r>
                      <a:r>
                        <a:rPr lang="en-US" sz="1800" b="1" dirty="0" smtClean="0">
                          <a:solidFill>
                            <a:srgbClr val="008080"/>
                          </a:solidFill>
                          <a:latin typeface="Courier New"/>
                        </a:rPr>
                        <a:t>2</a:t>
                      </a:r>
                      <a:r>
                        <a:rPr lang="en-US" sz="1800" b="1" dirty="0" smtClean="0">
                          <a:solidFill>
                            <a:srgbClr val="000000"/>
                          </a:solidFill>
                          <a:latin typeface="Courier New"/>
                        </a:rPr>
                        <a:t>;</a:t>
                      </a:r>
                      <a:endParaRPr lang="en-US" b="1" dirty="0">
                        <a:solidFill>
                          <a:schemeClr val="accent2"/>
                        </a:solidFill>
                      </a:endParaRPr>
                    </a:p>
                  </a:txBody>
                  <a:tcPr marL="95036" marR="95036"/>
                </a:tc>
              </a:tr>
              <a:tr h="370840">
                <a:tc>
                  <a:txBody>
                    <a:bodyPr/>
                    <a:lstStyle/>
                    <a:p>
                      <a:r>
                        <a:rPr lang="en-US" dirty="0" smtClean="0"/>
                        <a:t>Multiplication</a:t>
                      </a:r>
                      <a:endParaRPr lang="en-US" dirty="0"/>
                    </a:p>
                  </a:txBody>
                  <a:tcPr marL="95036" marR="95036"/>
                </a:tc>
                <a:tc>
                  <a:txBody>
                    <a:bodyPr/>
                    <a:lstStyle/>
                    <a:p>
                      <a:pPr algn="ctr"/>
                      <a:r>
                        <a:rPr lang="en-US" dirty="0" smtClean="0"/>
                        <a:t>*</a:t>
                      </a:r>
                      <a:endParaRPr lang="en-US" dirty="0"/>
                    </a:p>
                  </a:txBody>
                  <a:tcPr marL="95036" marR="9503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000000"/>
                          </a:solidFill>
                          <a:latin typeface="Courier New"/>
                        </a:rPr>
                        <a:t>Xmult</a:t>
                      </a:r>
                      <a:r>
                        <a:rPr lang="en-US" sz="1800" b="1" dirty="0" smtClean="0">
                          <a:solidFill>
                            <a:srgbClr val="000000"/>
                          </a:solidFill>
                          <a:latin typeface="Courier New"/>
                        </a:rPr>
                        <a:t> = </a:t>
                      </a:r>
                      <a:r>
                        <a:rPr lang="en-US" sz="1800" b="1" dirty="0" smtClean="0">
                          <a:solidFill>
                            <a:srgbClr val="008080"/>
                          </a:solidFill>
                          <a:latin typeface="Courier New"/>
                        </a:rPr>
                        <a:t>4</a:t>
                      </a:r>
                      <a:r>
                        <a:rPr lang="en-US" sz="1800" b="1" dirty="0" smtClean="0">
                          <a:solidFill>
                            <a:srgbClr val="000000"/>
                          </a:solidFill>
                          <a:latin typeface="Courier New"/>
                        </a:rPr>
                        <a:t>*</a:t>
                      </a:r>
                      <a:r>
                        <a:rPr lang="en-US" sz="1800" b="1" dirty="0" smtClean="0">
                          <a:solidFill>
                            <a:srgbClr val="008080"/>
                          </a:solidFill>
                          <a:latin typeface="Courier New"/>
                        </a:rPr>
                        <a:t>2</a:t>
                      </a:r>
                      <a:r>
                        <a:rPr lang="en-US" sz="1800" b="1" dirty="0" smtClean="0">
                          <a:solidFill>
                            <a:srgbClr val="000000"/>
                          </a:solidFill>
                          <a:latin typeface="Courier New"/>
                        </a:rPr>
                        <a:t>;</a:t>
                      </a:r>
                      <a:endParaRPr lang="en-US" b="1" dirty="0"/>
                    </a:p>
                  </a:txBody>
                  <a:tcPr marL="95036" marR="95036"/>
                </a:tc>
              </a:tr>
              <a:tr h="370840">
                <a:tc>
                  <a:txBody>
                    <a:bodyPr/>
                    <a:lstStyle/>
                    <a:p>
                      <a:r>
                        <a:rPr lang="en-US" dirty="0" smtClean="0"/>
                        <a:t>Division</a:t>
                      </a:r>
                      <a:endParaRPr lang="en-US" dirty="0"/>
                    </a:p>
                  </a:txBody>
                  <a:tcPr marL="95036" marR="95036"/>
                </a:tc>
                <a:tc>
                  <a:txBody>
                    <a:bodyPr/>
                    <a:lstStyle/>
                    <a:p>
                      <a:pPr algn="ctr"/>
                      <a:r>
                        <a:rPr lang="en-US" dirty="0" smtClean="0"/>
                        <a:t>/</a:t>
                      </a:r>
                      <a:endParaRPr lang="en-US" dirty="0"/>
                    </a:p>
                  </a:txBody>
                  <a:tcPr marL="95036" marR="9503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000000"/>
                          </a:solidFill>
                          <a:latin typeface="Courier New"/>
                        </a:rPr>
                        <a:t>Xdiv</a:t>
                      </a:r>
                      <a:r>
                        <a:rPr lang="en-US" sz="1800" b="1" dirty="0" smtClean="0">
                          <a:solidFill>
                            <a:srgbClr val="000000"/>
                          </a:solidFill>
                          <a:latin typeface="Courier New"/>
                        </a:rPr>
                        <a:t> = </a:t>
                      </a:r>
                      <a:r>
                        <a:rPr lang="en-US" sz="1800" b="1" dirty="0" smtClean="0">
                          <a:solidFill>
                            <a:srgbClr val="008080"/>
                          </a:solidFill>
                          <a:latin typeface="Courier New"/>
                        </a:rPr>
                        <a:t>4</a:t>
                      </a:r>
                      <a:r>
                        <a:rPr lang="en-US" sz="1800" b="1" dirty="0" smtClean="0">
                          <a:solidFill>
                            <a:srgbClr val="000000"/>
                          </a:solidFill>
                          <a:latin typeface="Courier New"/>
                        </a:rPr>
                        <a:t>/</a:t>
                      </a:r>
                      <a:r>
                        <a:rPr lang="en-US" sz="1800" b="1" dirty="0" smtClean="0">
                          <a:solidFill>
                            <a:srgbClr val="008080"/>
                          </a:solidFill>
                          <a:latin typeface="Courier New"/>
                        </a:rPr>
                        <a:t>2</a:t>
                      </a:r>
                      <a:r>
                        <a:rPr lang="en-US" sz="1800" b="1" dirty="0" smtClean="0">
                          <a:solidFill>
                            <a:srgbClr val="000000"/>
                          </a:solidFill>
                          <a:latin typeface="Courier New"/>
                        </a:rPr>
                        <a:t>;</a:t>
                      </a:r>
                      <a:endParaRPr lang="en-US" b="1" dirty="0"/>
                    </a:p>
                  </a:txBody>
                  <a:tcPr marL="95036" marR="95036"/>
                </a:tc>
              </a:tr>
              <a:tr h="370840">
                <a:tc>
                  <a:txBody>
                    <a:bodyPr/>
                    <a:lstStyle/>
                    <a:p>
                      <a:r>
                        <a:rPr lang="en-US" dirty="0" smtClean="0"/>
                        <a:t>Exponents</a:t>
                      </a:r>
                      <a:endParaRPr lang="en-US" dirty="0"/>
                    </a:p>
                  </a:txBody>
                  <a:tcPr marL="95036" marR="95036"/>
                </a:tc>
                <a:tc>
                  <a:txBody>
                    <a:bodyPr/>
                    <a:lstStyle/>
                    <a:p>
                      <a:pPr algn="ctr"/>
                      <a:r>
                        <a:rPr lang="en-US" dirty="0" smtClean="0"/>
                        <a:t>**</a:t>
                      </a:r>
                      <a:endParaRPr lang="en-US" dirty="0"/>
                    </a:p>
                  </a:txBody>
                  <a:tcPr marL="95036" marR="9503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000000"/>
                          </a:solidFill>
                          <a:latin typeface="Courier New"/>
                        </a:rPr>
                        <a:t>Xexp</a:t>
                      </a:r>
                      <a:r>
                        <a:rPr lang="en-US" sz="1800" b="1" dirty="0" smtClean="0">
                          <a:solidFill>
                            <a:srgbClr val="000000"/>
                          </a:solidFill>
                          <a:latin typeface="Courier New"/>
                        </a:rPr>
                        <a:t> = </a:t>
                      </a:r>
                      <a:r>
                        <a:rPr lang="en-US" sz="1800" b="1" dirty="0" smtClean="0">
                          <a:solidFill>
                            <a:srgbClr val="008080"/>
                          </a:solidFill>
                          <a:latin typeface="Courier New"/>
                        </a:rPr>
                        <a:t>4</a:t>
                      </a:r>
                      <a:r>
                        <a:rPr lang="en-US" sz="1800" b="1" dirty="0" smtClean="0">
                          <a:solidFill>
                            <a:srgbClr val="000000"/>
                          </a:solidFill>
                          <a:latin typeface="Courier New"/>
                        </a:rPr>
                        <a:t>**</a:t>
                      </a:r>
                      <a:r>
                        <a:rPr lang="en-US" sz="1800" b="1" dirty="0" smtClean="0">
                          <a:solidFill>
                            <a:srgbClr val="008080"/>
                          </a:solidFill>
                          <a:latin typeface="Courier New"/>
                        </a:rPr>
                        <a:t>2</a:t>
                      </a:r>
                      <a:r>
                        <a:rPr lang="en-US" sz="1800" b="1" dirty="0" smtClean="0">
                          <a:solidFill>
                            <a:srgbClr val="000000"/>
                          </a:solidFill>
                          <a:latin typeface="Courier New"/>
                        </a:rPr>
                        <a:t>;</a:t>
                      </a:r>
                      <a:endParaRPr lang="en-US" b="1" dirty="0"/>
                    </a:p>
                  </a:txBody>
                  <a:tcPr marL="95036" marR="95036"/>
                </a:tc>
              </a:tr>
              <a:tr h="370840">
                <a:tc>
                  <a:txBody>
                    <a:bodyPr/>
                    <a:lstStyle/>
                    <a:p>
                      <a:r>
                        <a:rPr lang="en-US" dirty="0" smtClean="0"/>
                        <a:t>Negative numbers</a:t>
                      </a:r>
                      <a:endParaRPr lang="en-US" dirty="0"/>
                    </a:p>
                  </a:txBody>
                  <a:tcPr marL="95036" marR="95036"/>
                </a:tc>
                <a:tc>
                  <a:txBody>
                    <a:bodyPr/>
                    <a:lstStyle/>
                    <a:p>
                      <a:pPr algn="ctr"/>
                      <a:r>
                        <a:rPr lang="en-US" dirty="0" smtClean="0"/>
                        <a:t>–</a:t>
                      </a:r>
                      <a:endParaRPr lang="en-US" dirty="0"/>
                    </a:p>
                  </a:txBody>
                  <a:tcPr marL="95036" marR="9503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000000"/>
                          </a:solidFill>
                          <a:latin typeface="Courier New"/>
                        </a:rPr>
                        <a:t>Xneg</a:t>
                      </a:r>
                      <a:r>
                        <a:rPr lang="en-US" sz="1800" b="1" dirty="0" smtClean="0">
                          <a:solidFill>
                            <a:srgbClr val="000000"/>
                          </a:solidFill>
                          <a:latin typeface="Courier New"/>
                        </a:rPr>
                        <a:t> = -</a:t>
                      </a:r>
                      <a:r>
                        <a:rPr lang="en-US" sz="1800" b="1" dirty="0" smtClean="0">
                          <a:solidFill>
                            <a:srgbClr val="008080"/>
                          </a:solidFill>
                          <a:latin typeface="Courier New"/>
                        </a:rPr>
                        <a:t>2</a:t>
                      </a:r>
                      <a:r>
                        <a:rPr lang="en-US" sz="1800" b="1" dirty="0" smtClean="0">
                          <a:solidFill>
                            <a:srgbClr val="000000"/>
                          </a:solidFill>
                          <a:latin typeface="Courier New"/>
                        </a:rPr>
                        <a:t>;</a:t>
                      </a:r>
                      <a:endParaRPr lang="en-US" b="1" dirty="0"/>
                    </a:p>
                  </a:txBody>
                  <a:tcPr marL="95036" marR="95036"/>
                </a:tc>
              </a:tr>
            </a:tbl>
          </a:graphicData>
        </a:graphic>
      </p:graphicFrame>
    </p:spTree>
    <p:extLst>
      <p:ext uri="{BB962C8B-B14F-4D97-AF65-F5344CB8AC3E}">
        <p14:creationId xmlns:p14="http://schemas.microsoft.com/office/powerpoint/2010/main" val="2179576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graphicFrame>
        <p:nvGraphicFramePr>
          <p:cNvPr id="4" name="Content Placeholder 3"/>
          <p:cNvGraphicFramePr>
            <a:graphicFrameLocks noGrp="1"/>
          </p:cNvGraphicFramePr>
          <p:nvPr>
            <p:ph idx="1"/>
          </p:nvPr>
        </p:nvGraphicFramePr>
        <p:xfrm>
          <a:off x="365125" y="904875"/>
          <a:ext cx="8474076" cy="3337560"/>
        </p:xfrm>
        <a:graphic>
          <a:graphicData uri="http://schemas.openxmlformats.org/drawingml/2006/table">
            <a:tbl>
              <a:tblPr firstRow="1" bandRow="1">
                <a:tableStyleId>{7DF18680-E054-41AD-8BC1-D1AEF772440D}</a:tableStyleId>
              </a:tblPr>
              <a:tblGrid>
                <a:gridCol w="2824692"/>
                <a:gridCol w="2824692"/>
                <a:gridCol w="2824692"/>
              </a:tblGrid>
              <a:tr h="370840">
                <a:tc>
                  <a:txBody>
                    <a:bodyPr/>
                    <a:lstStyle/>
                    <a:p>
                      <a:pPr algn="ctr"/>
                      <a:r>
                        <a:rPr lang="en-US" dirty="0" smtClean="0"/>
                        <a:t>Logical comparison</a:t>
                      </a:r>
                      <a:endParaRPr lang="en-US" dirty="0"/>
                    </a:p>
                  </a:txBody>
                  <a:tcPr marL="95036" marR="95036"/>
                </a:tc>
                <a:tc>
                  <a:txBody>
                    <a:bodyPr/>
                    <a:lstStyle/>
                    <a:p>
                      <a:pPr algn="ctr"/>
                      <a:r>
                        <a:rPr lang="en-US" dirty="0" smtClean="0"/>
                        <a:t>Mnemonic</a:t>
                      </a:r>
                      <a:endParaRPr lang="en-US" dirty="0"/>
                    </a:p>
                  </a:txBody>
                  <a:tcPr marL="95036" marR="95036"/>
                </a:tc>
                <a:tc>
                  <a:txBody>
                    <a:bodyPr/>
                    <a:lstStyle/>
                    <a:p>
                      <a:pPr algn="ctr"/>
                      <a:r>
                        <a:rPr lang="en-US" dirty="0" smtClean="0"/>
                        <a:t>Symbol</a:t>
                      </a:r>
                      <a:endParaRPr lang="en-US" dirty="0"/>
                    </a:p>
                  </a:txBody>
                  <a:tcPr marL="95036" marR="95036"/>
                </a:tc>
              </a:tr>
              <a:tr h="370840">
                <a:tc>
                  <a:txBody>
                    <a:bodyPr/>
                    <a:lstStyle/>
                    <a:p>
                      <a:r>
                        <a:rPr lang="en-US" dirty="0" smtClean="0"/>
                        <a:t>Equal to</a:t>
                      </a:r>
                      <a:endParaRPr lang="en-US" dirty="0"/>
                    </a:p>
                  </a:txBody>
                  <a:tcPr marL="95036" marR="95036"/>
                </a:tc>
                <a:tc>
                  <a:txBody>
                    <a:bodyPr/>
                    <a:lstStyle/>
                    <a:p>
                      <a:pPr algn="ctr"/>
                      <a:r>
                        <a:rPr lang="en-US" dirty="0" smtClean="0"/>
                        <a:t>EQ</a:t>
                      </a:r>
                      <a:endParaRPr lang="en-US" dirty="0"/>
                    </a:p>
                  </a:txBody>
                  <a:tcPr marL="95036" marR="95036"/>
                </a:tc>
                <a:tc>
                  <a:txBody>
                    <a:bodyPr/>
                    <a:lstStyle/>
                    <a:p>
                      <a:pPr algn="ctr"/>
                      <a:r>
                        <a:rPr lang="en-US" dirty="0" smtClean="0"/>
                        <a:t>=</a:t>
                      </a:r>
                      <a:endParaRPr lang="en-US" b="1" dirty="0"/>
                    </a:p>
                  </a:txBody>
                  <a:tcPr marL="95036" marR="95036"/>
                </a:tc>
              </a:tr>
              <a:tr h="370840">
                <a:tc>
                  <a:txBody>
                    <a:bodyPr/>
                    <a:lstStyle/>
                    <a:p>
                      <a:r>
                        <a:rPr lang="en-US" dirty="0" smtClean="0"/>
                        <a:t>Not equal to</a:t>
                      </a:r>
                      <a:endParaRPr lang="en-US" dirty="0"/>
                    </a:p>
                  </a:txBody>
                  <a:tcPr marL="95036" marR="95036"/>
                </a:tc>
                <a:tc>
                  <a:txBody>
                    <a:bodyPr/>
                    <a:lstStyle/>
                    <a:p>
                      <a:pPr algn="ctr"/>
                      <a:r>
                        <a:rPr lang="en-US" dirty="0" smtClean="0"/>
                        <a:t>NE</a:t>
                      </a:r>
                      <a:endParaRPr lang="en-US" dirty="0"/>
                    </a:p>
                  </a:txBody>
                  <a:tcPr marL="95036" marR="95036"/>
                </a:tc>
                <a:tc>
                  <a:txBody>
                    <a:bodyPr/>
                    <a:lstStyle/>
                    <a:p>
                      <a:pPr algn="ctr"/>
                      <a:r>
                        <a:rPr lang="en-US" dirty="0" smtClean="0"/>
                        <a:t>^= or ~=</a:t>
                      </a:r>
                      <a:endParaRPr lang="en-US" b="1" dirty="0">
                        <a:solidFill>
                          <a:schemeClr val="accent2"/>
                        </a:solidFill>
                      </a:endParaRPr>
                    </a:p>
                  </a:txBody>
                  <a:tcPr marL="95036" marR="95036"/>
                </a:tc>
              </a:tr>
              <a:tr h="370840">
                <a:tc>
                  <a:txBody>
                    <a:bodyPr/>
                    <a:lstStyle/>
                    <a:p>
                      <a:r>
                        <a:rPr lang="en-US" dirty="0" smtClean="0"/>
                        <a:t>Less than</a:t>
                      </a:r>
                      <a:endParaRPr lang="en-US" dirty="0"/>
                    </a:p>
                  </a:txBody>
                  <a:tcPr marL="95036" marR="95036"/>
                </a:tc>
                <a:tc>
                  <a:txBody>
                    <a:bodyPr/>
                    <a:lstStyle/>
                    <a:p>
                      <a:pPr algn="ctr"/>
                      <a:r>
                        <a:rPr lang="en-US" dirty="0" smtClean="0"/>
                        <a:t>LT</a:t>
                      </a:r>
                      <a:endParaRPr lang="en-US" dirty="0"/>
                    </a:p>
                  </a:txBody>
                  <a:tcPr marL="95036" marR="95036"/>
                </a:tc>
                <a:tc>
                  <a:txBody>
                    <a:bodyPr/>
                    <a:lstStyle/>
                    <a:p>
                      <a:pPr algn="ctr"/>
                      <a:r>
                        <a:rPr lang="en-US" dirty="0" smtClean="0"/>
                        <a:t>&lt;</a:t>
                      </a:r>
                      <a:endParaRPr lang="en-US" b="1" dirty="0"/>
                    </a:p>
                  </a:txBody>
                  <a:tcPr marL="95036" marR="95036"/>
                </a:tc>
              </a:tr>
              <a:tr h="370840">
                <a:tc>
                  <a:txBody>
                    <a:bodyPr/>
                    <a:lstStyle/>
                    <a:p>
                      <a:r>
                        <a:rPr lang="en-US" dirty="0" smtClean="0"/>
                        <a:t>Less than or equal to</a:t>
                      </a:r>
                      <a:endParaRPr lang="en-US" dirty="0"/>
                    </a:p>
                  </a:txBody>
                  <a:tcPr marL="95036" marR="95036"/>
                </a:tc>
                <a:tc>
                  <a:txBody>
                    <a:bodyPr/>
                    <a:lstStyle/>
                    <a:p>
                      <a:pPr algn="ctr"/>
                      <a:r>
                        <a:rPr lang="en-US" dirty="0" smtClean="0"/>
                        <a:t>LE</a:t>
                      </a:r>
                      <a:endParaRPr lang="en-US" dirty="0"/>
                    </a:p>
                  </a:txBody>
                  <a:tcPr marL="95036" marR="95036"/>
                </a:tc>
                <a:tc>
                  <a:txBody>
                    <a:bodyPr/>
                    <a:lstStyle/>
                    <a:p>
                      <a:pPr algn="ctr"/>
                      <a:r>
                        <a:rPr lang="en-US" dirty="0" smtClean="0"/>
                        <a:t>&lt;=</a:t>
                      </a:r>
                      <a:endParaRPr lang="en-US" b="1" dirty="0"/>
                    </a:p>
                  </a:txBody>
                  <a:tcPr marL="95036" marR="95036"/>
                </a:tc>
              </a:tr>
              <a:tr h="370840">
                <a:tc>
                  <a:txBody>
                    <a:bodyPr/>
                    <a:lstStyle/>
                    <a:p>
                      <a:r>
                        <a:rPr lang="en-US" dirty="0" smtClean="0"/>
                        <a:t>Greater than</a:t>
                      </a:r>
                      <a:endParaRPr lang="en-US" dirty="0"/>
                    </a:p>
                  </a:txBody>
                  <a:tcPr marL="95036" marR="95036"/>
                </a:tc>
                <a:tc>
                  <a:txBody>
                    <a:bodyPr/>
                    <a:lstStyle/>
                    <a:p>
                      <a:pPr algn="ctr"/>
                      <a:r>
                        <a:rPr lang="en-US" dirty="0" smtClean="0"/>
                        <a:t>GT</a:t>
                      </a:r>
                      <a:endParaRPr lang="en-US" dirty="0"/>
                    </a:p>
                  </a:txBody>
                  <a:tcPr marL="95036" marR="95036"/>
                </a:tc>
                <a:tc>
                  <a:txBody>
                    <a:bodyPr/>
                    <a:lstStyle/>
                    <a:p>
                      <a:pPr algn="ctr"/>
                      <a:r>
                        <a:rPr lang="en-US" dirty="0" smtClean="0"/>
                        <a:t>&gt;</a:t>
                      </a:r>
                      <a:endParaRPr lang="en-US" b="1" dirty="0"/>
                    </a:p>
                  </a:txBody>
                  <a:tcPr marL="95036" marR="95036"/>
                </a:tc>
              </a:tr>
              <a:tr h="370840">
                <a:tc>
                  <a:txBody>
                    <a:bodyPr/>
                    <a:lstStyle/>
                    <a:p>
                      <a:r>
                        <a:rPr lang="en-US" dirty="0" smtClean="0"/>
                        <a:t>Greater</a:t>
                      </a:r>
                      <a:r>
                        <a:rPr lang="en-US" baseline="0" dirty="0" smtClean="0"/>
                        <a:t> than or equal to</a:t>
                      </a:r>
                      <a:endParaRPr lang="en-US" dirty="0"/>
                    </a:p>
                  </a:txBody>
                  <a:tcPr marL="95036" marR="95036"/>
                </a:tc>
                <a:tc>
                  <a:txBody>
                    <a:bodyPr/>
                    <a:lstStyle/>
                    <a:p>
                      <a:pPr algn="ctr"/>
                      <a:r>
                        <a:rPr lang="en-US" dirty="0" smtClean="0"/>
                        <a:t>GE</a:t>
                      </a:r>
                      <a:endParaRPr lang="en-US" dirty="0"/>
                    </a:p>
                  </a:txBody>
                  <a:tcPr marL="95036" marR="95036"/>
                </a:tc>
                <a:tc>
                  <a:txBody>
                    <a:bodyPr/>
                    <a:lstStyle/>
                    <a:p>
                      <a:pPr algn="ctr"/>
                      <a:r>
                        <a:rPr lang="en-US" dirty="0" smtClean="0"/>
                        <a:t>&gt;=</a:t>
                      </a:r>
                      <a:endParaRPr lang="en-US" b="1" dirty="0"/>
                    </a:p>
                  </a:txBody>
                  <a:tcPr marL="95036" marR="95036"/>
                </a:tc>
              </a:tr>
              <a:tr h="370840">
                <a:tc>
                  <a:txBody>
                    <a:bodyPr/>
                    <a:lstStyle/>
                    <a:p>
                      <a:r>
                        <a:rPr lang="en-US" dirty="0" smtClean="0"/>
                        <a:t>Equal to one in a</a:t>
                      </a:r>
                      <a:r>
                        <a:rPr lang="en-US" baseline="0" dirty="0" smtClean="0"/>
                        <a:t> list</a:t>
                      </a:r>
                      <a:endParaRPr lang="en-US" dirty="0"/>
                    </a:p>
                  </a:txBody>
                  <a:tcPr marL="95036" marR="95036"/>
                </a:tc>
                <a:tc>
                  <a:txBody>
                    <a:bodyPr/>
                    <a:lstStyle/>
                    <a:p>
                      <a:pPr algn="ctr"/>
                      <a:r>
                        <a:rPr lang="en-US" dirty="0" smtClean="0"/>
                        <a:t>IN</a:t>
                      </a:r>
                      <a:endParaRPr lang="en-US" dirty="0"/>
                    </a:p>
                  </a:txBody>
                  <a:tcPr marL="95036" marR="95036"/>
                </a:tc>
                <a:tc>
                  <a:txBody>
                    <a:bodyPr/>
                    <a:lstStyle/>
                    <a:p>
                      <a:pPr algn="ctr"/>
                      <a:endParaRPr lang="en-US" b="1" dirty="0"/>
                    </a:p>
                  </a:txBody>
                  <a:tcPr marL="95036" marR="95036"/>
                </a:tc>
              </a:tr>
              <a:tr h="370840">
                <a:tc>
                  <a:txBody>
                    <a:bodyPr/>
                    <a:lstStyle/>
                    <a:p>
                      <a:r>
                        <a:rPr lang="en-US" dirty="0" smtClean="0"/>
                        <a:t>Not equal to any in a list</a:t>
                      </a:r>
                      <a:endParaRPr lang="en-US" dirty="0"/>
                    </a:p>
                  </a:txBody>
                  <a:tcPr marL="95036" marR="95036"/>
                </a:tc>
                <a:tc>
                  <a:txBody>
                    <a:bodyPr/>
                    <a:lstStyle/>
                    <a:p>
                      <a:pPr algn="ctr"/>
                      <a:r>
                        <a:rPr lang="en-US" dirty="0" smtClean="0"/>
                        <a:t>NOT IN</a:t>
                      </a:r>
                      <a:endParaRPr lang="en-US" dirty="0"/>
                    </a:p>
                  </a:txBody>
                  <a:tcPr marL="95036" marR="95036"/>
                </a:tc>
                <a:tc>
                  <a:txBody>
                    <a:bodyPr/>
                    <a:lstStyle/>
                    <a:p>
                      <a:pPr algn="ctr"/>
                      <a:endParaRPr lang="en-US" b="1" dirty="0"/>
                    </a:p>
                  </a:txBody>
                  <a:tcPr marL="95036" marR="95036"/>
                </a:tc>
              </a:tr>
            </a:tbl>
          </a:graphicData>
        </a:graphic>
      </p:graphicFrame>
      <p:sp>
        <p:nvSpPr>
          <p:cNvPr id="6" name="TextBox 5"/>
          <p:cNvSpPr txBox="1"/>
          <p:nvPr/>
        </p:nvSpPr>
        <p:spPr>
          <a:xfrm>
            <a:off x="533400" y="6172200"/>
            <a:ext cx="8229600" cy="369332"/>
          </a:xfrm>
          <a:prstGeom prst="rect">
            <a:avLst/>
          </a:prstGeom>
          <a:noFill/>
        </p:spPr>
        <p:txBody>
          <a:bodyPr wrap="square" rtlCol="0">
            <a:spAutoFit/>
          </a:bodyPr>
          <a:lstStyle/>
          <a:p>
            <a:r>
              <a:rPr lang="en-US" dirty="0" smtClean="0">
                <a:solidFill>
                  <a:schemeClr val="accent2"/>
                </a:solidFill>
              </a:rPr>
              <a:t>Note:</a:t>
            </a:r>
            <a:r>
              <a:rPr lang="en-US" b="1" dirty="0" smtClean="0">
                <a:solidFill>
                  <a:schemeClr val="accent2"/>
                </a:solidFill>
              </a:rPr>
              <a:t> &lt;&gt; </a:t>
            </a:r>
            <a:r>
              <a:rPr lang="en-US" dirty="0" smtClean="0">
                <a:solidFill>
                  <a:schemeClr val="accent2"/>
                </a:solidFill>
              </a:rPr>
              <a:t>also used for not equal to, but only in PROC SQL</a:t>
            </a:r>
            <a:endParaRPr lang="en-US" dirty="0">
              <a:solidFill>
                <a:schemeClr val="accent2"/>
              </a:solidFill>
            </a:endParaRPr>
          </a:p>
        </p:txBody>
      </p:sp>
    </p:spTree>
    <p:extLst>
      <p:ext uri="{BB962C8B-B14F-4D97-AF65-F5344CB8AC3E}">
        <p14:creationId xmlns:p14="http://schemas.microsoft.com/office/powerpoint/2010/main" val="176809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statement</a:t>
            </a:r>
            <a:endParaRPr lang="en-US" dirty="0"/>
          </a:p>
        </p:txBody>
      </p:sp>
      <p:sp>
        <p:nvSpPr>
          <p:cNvPr id="3" name="Content Placeholder 2"/>
          <p:cNvSpPr>
            <a:spLocks noGrp="1"/>
          </p:cNvSpPr>
          <p:nvPr>
            <p:ph idx="1"/>
          </p:nvPr>
        </p:nvSpPr>
        <p:spPr>
          <a:xfrm>
            <a:off x="609600" y="994253"/>
            <a:ext cx="8153400" cy="4724400"/>
          </a:xfrm>
        </p:spPr>
        <p:txBody>
          <a:bodyPr>
            <a:normAutofit/>
          </a:bodyPr>
          <a:lstStyle/>
          <a:p>
            <a:r>
              <a:rPr lang="en-US" dirty="0" smtClean="0"/>
              <a:t>After you’ve brought your data into a SAS dataset, most of your DATA steps will look like this:</a:t>
            </a:r>
          </a:p>
          <a:p>
            <a:endParaRPr lang="en-US" dirty="0" smtClean="0"/>
          </a:p>
          <a:p>
            <a:endParaRPr lang="en-US" dirty="0" smtClean="0"/>
          </a:p>
          <a:p>
            <a:endParaRPr lang="en-US" dirty="0" smtClean="0"/>
          </a:p>
          <a:p>
            <a:endParaRPr lang="en-US" dirty="0" smtClean="0"/>
          </a:p>
        </p:txBody>
      </p:sp>
      <p:pic>
        <p:nvPicPr>
          <p:cNvPr id="1027" name="Picture 3"/>
          <p:cNvPicPr>
            <a:picLocks noChangeAspect="1" noChangeArrowheads="1"/>
          </p:cNvPicPr>
          <p:nvPr/>
        </p:nvPicPr>
        <p:blipFill>
          <a:blip r:embed="rId2" cstate="print"/>
          <a:srcRect l="18750" t="58735" r="65000" b="32648"/>
          <a:stretch>
            <a:fillRect/>
          </a:stretch>
        </p:blipFill>
        <p:spPr bwMode="auto">
          <a:xfrm>
            <a:off x="2057400" y="2250510"/>
            <a:ext cx="5029200" cy="2133600"/>
          </a:xfrm>
          <a:prstGeom prst="rect">
            <a:avLst/>
          </a:prstGeom>
          <a:ln>
            <a:noFill/>
          </a:ln>
          <a:effectLst>
            <a:outerShdw blurRad="292100" dist="139700" dir="2700000" algn="tl" rotWithShape="0">
              <a:srgbClr val="333333">
                <a:alpha val="65000"/>
              </a:srgbClr>
            </a:outerShdw>
          </a:effectLst>
        </p:spPr>
      </p:pic>
      <p:sp>
        <p:nvSpPr>
          <p:cNvPr id="5" name="Right Arrow Callout 4"/>
          <p:cNvSpPr/>
          <p:nvPr/>
        </p:nvSpPr>
        <p:spPr>
          <a:xfrm>
            <a:off x="158663" y="2163872"/>
            <a:ext cx="2743200" cy="1143000"/>
          </a:xfrm>
          <a:prstGeom prst="rightArrowCallout">
            <a:avLst>
              <a:gd name="adj1" fmla="val 21800"/>
              <a:gd name="adj2" fmla="val 25000"/>
              <a:gd name="adj3" fmla="val 27400"/>
              <a:gd name="adj4" fmla="val 8115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Creates a new dataset called “Females”</a:t>
            </a:r>
            <a:endParaRPr lang="en-US" dirty="0"/>
          </a:p>
        </p:txBody>
      </p:sp>
      <p:sp>
        <p:nvSpPr>
          <p:cNvPr id="8" name="Right Arrow Callout 7"/>
          <p:cNvSpPr/>
          <p:nvPr/>
        </p:nvSpPr>
        <p:spPr>
          <a:xfrm flipH="1">
            <a:off x="5334000" y="2476500"/>
            <a:ext cx="3657600" cy="1295400"/>
          </a:xfrm>
          <a:prstGeom prst="rightArrowCallout">
            <a:avLst>
              <a:gd name="adj1" fmla="val 21800"/>
              <a:gd name="adj2" fmla="val 25000"/>
              <a:gd name="adj3" fmla="val 27400"/>
              <a:gd name="adj4" fmla="val 5918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Uses previous dataset “</a:t>
            </a:r>
            <a:r>
              <a:rPr lang="en-US" dirty="0" err="1" smtClean="0"/>
              <a:t>AllData</a:t>
            </a:r>
            <a:r>
              <a:rPr lang="en-US" dirty="0" smtClean="0"/>
              <a:t>” as the basis of the new dataset</a:t>
            </a:r>
            <a:endParaRPr lang="en-US" dirty="0"/>
          </a:p>
        </p:txBody>
      </p:sp>
      <p:sp>
        <p:nvSpPr>
          <p:cNvPr id="9" name="Right Brace 8"/>
          <p:cNvSpPr/>
          <p:nvPr/>
        </p:nvSpPr>
        <p:spPr>
          <a:xfrm rot="5400000">
            <a:off x="4343400" y="2514600"/>
            <a:ext cx="609600" cy="3352800"/>
          </a:xfrm>
          <a:prstGeom prst="rightBrace">
            <a:avLst>
              <a:gd name="adj1" fmla="val 8333"/>
              <a:gd name="adj2" fmla="val 49182"/>
            </a:avLst>
          </a:pr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0" name="Up Arrow Callout 9"/>
          <p:cNvSpPr/>
          <p:nvPr/>
        </p:nvSpPr>
        <p:spPr>
          <a:xfrm>
            <a:off x="2362200" y="4648200"/>
            <a:ext cx="4648200" cy="13716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Applies these modifications to the new dataset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969649"/>
              </p:ext>
            </p:extLst>
          </p:nvPr>
        </p:nvGraphicFramePr>
        <p:xfrm>
          <a:off x="3124200" y="1219200"/>
          <a:ext cx="2717800" cy="1483360"/>
        </p:xfrm>
        <a:graphic>
          <a:graphicData uri="http://schemas.openxmlformats.org/drawingml/2006/table">
            <a:tbl>
              <a:tblPr firstRow="1" bandRow="1">
                <a:tableStyleId>{7DF18680-E054-41AD-8BC1-D1AEF772440D}</a:tableStyleId>
              </a:tblPr>
              <a:tblGrid>
                <a:gridCol w="2717800"/>
              </a:tblGrid>
              <a:tr h="370840">
                <a:tc>
                  <a:txBody>
                    <a:bodyPr/>
                    <a:lstStyle/>
                    <a:p>
                      <a:pPr algn="ctr"/>
                      <a:r>
                        <a:rPr lang="en-US" dirty="0" smtClean="0"/>
                        <a:t>Boolean operator</a:t>
                      </a:r>
                      <a:endParaRPr lang="en-US" dirty="0"/>
                    </a:p>
                  </a:txBody>
                  <a:tcPr/>
                </a:tc>
              </a:tr>
              <a:tr h="370840">
                <a:tc>
                  <a:txBody>
                    <a:bodyPr/>
                    <a:lstStyle/>
                    <a:p>
                      <a:pPr algn="ctr"/>
                      <a:r>
                        <a:rPr lang="en-US" dirty="0" smtClean="0"/>
                        <a:t>And</a:t>
                      </a:r>
                      <a:endParaRPr lang="en-US" dirty="0"/>
                    </a:p>
                  </a:txBody>
                  <a:tcPr/>
                </a:tc>
              </a:tr>
              <a:tr h="370840">
                <a:tc>
                  <a:txBody>
                    <a:bodyPr/>
                    <a:lstStyle/>
                    <a:p>
                      <a:pPr algn="ctr"/>
                      <a:r>
                        <a:rPr lang="en-US" dirty="0" smtClean="0"/>
                        <a:t>Or</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Not</a:t>
                      </a:r>
                      <a:endParaRPr lang="en-US" dirty="0"/>
                    </a:p>
                  </a:txBody>
                  <a:tcPr/>
                </a:tc>
              </a:tr>
            </a:tbl>
          </a:graphicData>
        </a:graphic>
      </p:graphicFrame>
      <p:pic>
        <p:nvPicPr>
          <p:cNvPr id="2050" name="Picture 2"/>
          <p:cNvPicPr>
            <a:picLocks noChangeAspect="1" noChangeArrowheads="1"/>
          </p:cNvPicPr>
          <p:nvPr/>
        </p:nvPicPr>
        <p:blipFill>
          <a:blip r:embed="rId3" cstate="print"/>
          <a:srcRect l="18750" t="58594" r="35625" b="28125"/>
          <a:stretch>
            <a:fillRect/>
          </a:stretch>
        </p:blipFill>
        <p:spPr bwMode="auto">
          <a:xfrm>
            <a:off x="1219200" y="3009900"/>
            <a:ext cx="6705600" cy="1295400"/>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4" cstate="print"/>
          <a:srcRect l="18750" t="67188" r="35625" b="21093"/>
          <a:stretch>
            <a:fillRect/>
          </a:stretch>
        </p:blipFill>
        <p:spPr bwMode="auto">
          <a:xfrm>
            <a:off x="1219200" y="4572000"/>
            <a:ext cx="6705600" cy="1143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054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5" name="Content Placeholder 4"/>
          <p:cNvSpPr>
            <a:spLocks noGrp="1"/>
          </p:cNvSpPr>
          <p:nvPr>
            <p:ph idx="1"/>
          </p:nvPr>
        </p:nvSpPr>
        <p:spPr/>
        <p:txBody>
          <a:bodyPr/>
          <a:lstStyle/>
          <a:p>
            <a:r>
              <a:rPr lang="en-US" dirty="0" smtClean="0"/>
              <a:t>POP QUIZ:</a:t>
            </a:r>
          </a:p>
          <a:p>
            <a:pPr>
              <a:buNone/>
            </a:pPr>
            <a:endParaRPr lang="en-US" dirty="0" smtClean="0"/>
          </a:p>
          <a:p>
            <a:pPr algn="ctr">
              <a:buNone/>
            </a:pPr>
            <a:r>
              <a:rPr lang="en-US" sz="3200" dirty="0" smtClean="0">
                <a:solidFill>
                  <a:srgbClr val="0000FF"/>
                </a:solidFill>
                <a:latin typeface="Courier New"/>
                <a:ea typeface="Times New Roman"/>
              </a:rPr>
              <a:t>If</a:t>
            </a:r>
            <a:r>
              <a:rPr lang="en-US" sz="3200" dirty="0" smtClean="0">
                <a:solidFill>
                  <a:srgbClr val="000000"/>
                </a:solidFill>
                <a:latin typeface="Courier New"/>
                <a:ea typeface="Times New Roman"/>
              </a:rPr>
              <a:t> A or B and C;</a:t>
            </a:r>
          </a:p>
          <a:p>
            <a:pPr algn="ctr"/>
            <a:endParaRPr lang="en-US" sz="2400" dirty="0" smtClean="0">
              <a:ea typeface="Times New Roman"/>
            </a:endParaRPr>
          </a:p>
          <a:p>
            <a:pPr algn="ctr">
              <a:buNone/>
            </a:pPr>
            <a:r>
              <a:rPr lang="en-US" sz="2400" dirty="0" smtClean="0">
                <a:ea typeface="Times New Roman"/>
              </a:rPr>
              <a:t>is the same as…</a:t>
            </a:r>
          </a:p>
          <a:p>
            <a:pPr algn="ctr">
              <a:buNone/>
            </a:pPr>
            <a:endParaRPr lang="en-US" sz="2400" dirty="0" smtClean="0">
              <a:ea typeface="Times New Roman"/>
            </a:endParaRPr>
          </a:p>
          <a:p>
            <a:pPr algn="ctr">
              <a:buNone/>
            </a:pPr>
            <a:r>
              <a:rPr lang="en-US" sz="3200" dirty="0" smtClean="0">
                <a:solidFill>
                  <a:srgbClr val="0000FF"/>
                </a:solidFill>
                <a:latin typeface="Courier New"/>
                <a:ea typeface="Times New Roman"/>
              </a:rPr>
              <a:t>If</a:t>
            </a:r>
            <a:r>
              <a:rPr lang="en-US" sz="3200" dirty="0" smtClean="0">
                <a:solidFill>
                  <a:srgbClr val="000000"/>
                </a:solidFill>
                <a:latin typeface="Courier New"/>
                <a:ea typeface="Times New Roman"/>
              </a:rPr>
              <a:t> (A or B) and C;</a:t>
            </a:r>
          </a:p>
          <a:p>
            <a:pPr algn="ctr">
              <a:buNone/>
            </a:pPr>
            <a:r>
              <a:rPr lang="en-US" sz="3200" dirty="0" smtClean="0">
                <a:solidFill>
                  <a:srgbClr val="0000FF"/>
                </a:solidFill>
                <a:latin typeface="Courier New"/>
                <a:ea typeface="Times New Roman"/>
              </a:rPr>
              <a:t>If</a:t>
            </a:r>
            <a:r>
              <a:rPr lang="en-US" sz="3200" dirty="0" smtClean="0">
                <a:solidFill>
                  <a:srgbClr val="000000"/>
                </a:solidFill>
                <a:latin typeface="Courier New"/>
                <a:ea typeface="Times New Roman"/>
              </a:rPr>
              <a:t> A or (B and C);</a:t>
            </a:r>
          </a:p>
          <a:p>
            <a:endParaRPr lang="en-US" dirty="0"/>
          </a:p>
        </p:txBody>
      </p:sp>
      <p:cxnSp>
        <p:nvCxnSpPr>
          <p:cNvPr id="7" name="Straight Connector 6"/>
          <p:cNvCxnSpPr/>
          <p:nvPr/>
        </p:nvCxnSpPr>
        <p:spPr>
          <a:xfrm>
            <a:off x="2133600" y="5181600"/>
            <a:ext cx="495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3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5" name="Content Placeholder 4"/>
          <p:cNvSpPr>
            <a:spLocks noGrp="1"/>
          </p:cNvSpPr>
          <p:nvPr>
            <p:ph idx="1"/>
          </p:nvPr>
        </p:nvSpPr>
        <p:spPr/>
        <p:txBody>
          <a:bodyPr/>
          <a:lstStyle/>
          <a:p>
            <a:r>
              <a:rPr lang="en-US" dirty="0" smtClean="0"/>
              <a:t>POP QUIZ:</a:t>
            </a:r>
          </a:p>
          <a:p>
            <a:pPr>
              <a:buNone/>
            </a:pPr>
            <a:endParaRPr lang="en-US" dirty="0" smtClean="0"/>
          </a:p>
          <a:p>
            <a:pPr algn="ctr">
              <a:buNone/>
            </a:pPr>
            <a:r>
              <a:rPr lang="en-US" sz="3200" dirty="0" smtClean="0">
                <a:solidFill>
                  <a:srgbClr val="0000FF"/>
                </a:solidFill>
                <a:latin typeface="Courier New"/>
                <a:ea typeface="Times New Roman"/>
              </a:rPr>
              <a:t>If</a:t>
            </a:r>
            <a:r>
              <a:rPr lang="en-US" sz="3200" dirty="0" smtClean="0">
                <a:solidFill>
                  <a:srgbClr val="000000"/>
                </a:solidFill>
                <a:latin typeface="Courier New"/>
                <a:ea typeface="Times New Roman"/>
              </a:rPr>
              <a:t> A or B and C;</a:t>
            </a:r>
          </a:p>
          <a:p>
            <a:pPr algn="ctr"/>
            <a:endParaRPr lang="en-US" sz="2400" dirty="0" smtClean="0">
              <a:ea typeface="Times New Roman"/>
            </a:endParaRPr>
          </a:p>
          <a:p>
            <a:pPr algn="ctr">
              <a:buNone/>
            </a:pPr>
            <a:r>
              <a:rPr lang="en-US" sz="2400" dirty="0" smtClean="0">
                <a:ea typeface="Times New Roman"/>
              </a:rPr>
              <a:t>is the same as…</a:t>
            </a:r>
          </a:p>
          <a:p>
            <a:pPr algn="ctr">
              <a:buNone/>
            </a:pPr>
            <a:endParaRPr lang="en-US" sz="2400" dirty="0" smtClean="0">
              <a:ea typeface="Times New Roman"/>
            </a:endParaRPr>
          </a:p>
          <a:p>
            <a:pPr algn="ctr">
              <a:buNone/>
            </a:pPr>
            <a:r>
              <a:rPr lang="en-US" sz="3200" dirty="0" smtClean="0">
                <a:solidFill>
                  <a:srgbClr val="0000FF"/>
                </a:solidFill>
                <a:latin typeface="Courier New"/>
                <a:ea typeface="Times New Roman"/>
              </a:rPr>
              <a:t>If</a:t>
            </a:r>
            <a:r>
              <a:rPr lang="en-US" sz="3200" dirty="0" smtClean="0">
                <a:solidFill>
                  <a:srgbClr val="000000"/>
                </a:solidFill>
                <a:latin typeface="Courier New"/>
                <a:ea typeface="Times New Roman"/>
              </a:rPr>
              <a:t> (A or B) and C;</a:t>
            </a:r>
          </a:p>
          <a:p>
            <a:pPr algn="ctr">
              <a:buNone/>
            </a:pPr>
            <a:r>
              <a:rPr lang="en-US" sz="3200" dirty="0" smtClean="0">
                <a:solidFill>
                  <a:srgbClr val="0000FF"/>
                </a:solidFill>
                <a:latin typeface="Courier New"/>
                <a:ea typeface="Times New Roman"/>
              </a:rPr>
              <a:t>If</a:t>
            </a:r>
            <a:r>
              <a:rPr lang="en-US" sz="3200" dirty="0" smtClean="0">
                <a:solidFill>
                  <a:srgbClr val="000000"/>
                </a:solidFill>
                <a:latin typeface="Courier New"/>
                <a:ea typeface="Times New Roman"/>
              </a:rPr>
              <a:t> A or (B and C);</a:t>
            </a:r>
          </a:p>
          <a:p>
            <a:endParaRPr lang="en-US" dirty="0"/>
          </a:p>
        </p:txBody>
      </p:sp>
      <p:cxnSp>
        <p:nvCxnSpPr>
          <p:cNvPr id="7" name="Straight Connector 6"/>
          <p:cNvCxnSpPr/>
          <p:nvPr/>
        </p:nvCxnSpPr>
        <p:spPr>
          <a:xfrm>
            <a:off x="2133600" y="5181600"/>
            <a:ext cx="4953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5000" y="5105400"/>
            <a:ext cx="5486400" cy="762000"/>
          </a:xfrm>
          <a:prstGeom prst="rect">
            <a:avLst/>
          </a:prstGeom>
          <a:no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1010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operations</a:t>
            </a:r>
            <a:endParaRPr lang="en-US" dirty="0"/>
          </a:p>
        </p:txBody>
      </p:sp>
      <p:sp>
        <p:nvSpPr>
          <p:cNvPr id="5" name="Content Placeholder 4"/>
          <p:cNvSpPr>
            <a:spLocks noGrp="1"/>
          </p:cNvSpPr>
          <p:nvPr>
            <p:ph idx="1"/>
          </p:nvPr>
        </p:nvSpPr>
        <p:spPr/>
        <p:txBody>
          <a:bodyPr>
            <a:normAutofit/>
          </a:bodyPr>
          <a:lstStyle/>
          <a:p>
            <a:pPr marL="1051560" lvl="2" indent="-457200">
              <a:buFont typeface="+mj-lt"/>
              <a:buAutoNum type="arabicPeriod"/>
            </a:pPr>
            <a:r>
              <a:rPr lang="en-US" sz="2900" dirty="0" smtClean="0">
                <a:solidFill>
                  <a:srgbClr val="000000"/>
                </a:solidFill>
                <a:ea typeface="Times New Roman"/>
              </a:rPr>
              <a:t>Arithmetic operators</a:t>
            </a:r>
          </a:p>
          <a:p>
            <a:pPr marL="1051560" lvl="2" indent="-457200">
              <a:buFont typeface="+mj-lt"/>
              <a:buAutoNum type="arabicPeriod"/>
            </a:pPr>
            <a:r>
              <a:rPr lang="en-US" sz="2900" dirty="0" smtClean="0">
                <a:solidFill>
                  <a:srgbClr val="000000"/>
                </a:solidFill>
                <a:ea typeface="Times New Roman"/>
              </a:rPr>
              <a:t>Comparison </a:t>
            </a:r>
            <a:r>
              <a:rPr lang="en-US" sz="2900" dirty="0" smtClean="0"/>
              <a:t>operators (&lt;, &gt;, =, LIKE, etc.)</a:t>
            </a:r>
          </a:p>
          <a:p>
            <a:pPr marL="1051560" lvl="2" indent="-457200">
              <a:buFont typeface="+mj-lt"/>
              <a:buAutoNum type="arabicPeriod"/>
            </a:pPr>
            <a:r>
              <a:rPr lang="en-US" sz="2900" dirty="0" smtClean="0"/>
              <a:t>Logical operators </a:t>
            </a:r>
          </a:p>
          <a:p>
            <a:pPr marL="1703070" lvl="3" indent="-514350">
              <a:buFont typeface="+mj-lt"/>
              <a:buAutoNum type="alphaLcPeriod"/>
            </a:pPr>
            <a:r>
              <a:rPr lang="en-US" sz="2900" dirty="0" smtClean="0"/>
              <a:t>NOT</a:t>
            </a:r>
          </a:p>
          <a:p>
            <a:pPr marL="1645920" lvl="3" indent="-457200">
              <a:buFont typeface="+mj-lt"/>
              <a:buAutoNum type="alphaLcPeriod"/>
            </a:pPr>
            <a:r>
              <a:rPr lang="en-US" sz="2900" dirty="0" smtClean="0"/>
              <a:t>AND</a:t>
            </a:r>
          </a:p>
          <a:p>
            <a:pPr marL="1645920" lvl="3" indent="-457200">
              <a:buFont typeface="+mj-lt"/>
              <a:buAutoNum type="alphaLcPeriod"/>
            </a:pPr>
            <a:r>
              <a:rPr lang="en-US" sz="2900" dirty="0" smtClean="0"/>
              <a:t>OR </a:t>
            </a:r>
            <a:endParaRPr lang="en-US" sz="2900" dirty="0" smtClean="0">
              <a:solidFill>
                <a:srgbClr val="000000"/>
              </a:solidFill>
            </a:endParaRPr>
          </a:p>
          <a:p>
            <a:pPr marL="594360" indent="-457200">
              <a:buNone/>
            </a:pPr>
            <a:endParaRPr lang="en-US" sz="3800" dirty="0" smtClean="0">
              <a:solidFill>
                <a:srgbClr val="000000"/>
              </a:solidFill>
            </a:endParaRPr>
          </a:p>
          <a:p>
            <a:pPr marL="594360" indent="-457200">
              <a:buNone/>
            </a:pPr>
            <a:r>
              <a:rPr lang="en-US" sz="2800" dirty="0" smtClean="0">
                <a:solidFill>
                  <a:srgbClr val="000000"/>
                </a:solidFill>
              </a:rPr>
              <a:t>Use parentheses to control the order of operations</a:t>
            </a:r>
          </a:p>
        </p:txBody>
      </p:sp>
    </p:spTree>
    <p:extLst>
      <p:ext uri="{BB962C8B-B14F-4D97-AF65-F5344CB8AC3E}">
        <p14:creationId xmlns:p14="http://schemas.microsoft.com/office/powerpoint/2010/main" val="9656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Then, Else</a:t>
            </a:r>
            <a:endParaRPr lang="en-US" dirty="0"/>
          </a:p>
        </p:txBody>
      </p:sp>
      <p:sp>
        <p:nvSpPr>
          <p:cNvPr id="3" name="Content Placeholder 2"/>
          <p:cNvSpPr>
            <a:spLocks noGrp="1"/>
          </p:cNvSpPr>
          <p:nvPr>
            <p:ph idx="1"/>
          </p:nvPr>
        </p:nvSpPr>
        <p:spPr>
          <a:xfrm>
            <a:off x="609600" y="1143000"/>
            <a:ext cx="8153400" cy="4724400"/>
          </a:xfrm>
        </p:spPr>
        <p:txBody>
          <a:bodyPr>
            <a:normAutofit/>
          </a:bodyPr>
          <a:lstStyle/>
          <a:p>
            <a:r>
              <a:rPr lang="en-US" dirty="0" smtClean="0"/>
              <a:t>Logical conditions can be as complicated as you need them to be</a:t>
            </a:r>
          </a:p>
          <a:p>
            <a:pPr lvl="1"/>
            <a:r>
              <a:rPr lang="en-US" dirty="0" smtClean="0"/>
              <a:t>Just make sure your order of operations is correct</a:t>
            </a:r>
          </a:p>
          <a:p>
            <a:endParaRPr lang="en-US" dirty="0" smtClean="0"/>
          </a:p>
          <a:p>
            <a:endParaRPr lang="en-US" dirty="0" smtClean="0"/>
          </a:p>
        </p:txBody>
      </p:sp>
      <p:pic>
        <p:nvPicPr>
          <p:cNvPr id="3074" name="Picture 2"/>
          <p:cNvPicPr>
            <a:picLocks noChangeAspect="1" noChangeArrowheads="1"/>
          </p:cNvPicPr>
          <p:nvPr/>
        </p:nvPicPr>
        <p:blipFill>
          <a:blip r:embed="rId2" cstate="print"/>
          <a:srcRect l="18125" t="47656" r="20625" b="32032"/>
          <a:stretch>
            <a:fillRect/>
          </a:stretch>
        </p:blipFill>
        <p:spPr bwMode="auto">
          <a:xfrm>
            <a:off x="762000" y="3124200"/>
            <a:ext cx="7467600"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26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1"/>
            <a:ext cx="9144000" cy="1676400"/>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lnSpcReduction="10000"/>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Subsetting Datasets</a:t>
            </a:r>
          </a:p>
          <a:p>
            <a:pPr marL="0" indent="0" algn="ctr">
              <a:buNone/>
            </a:pPr>
            <a:endParaRPr lang="en-US" sz="3000" dirty="0" smtClean="0">
              <a:effectLst>
                <a:outerShdw blurRad="63500" sx="102000" sy="102000" algn="ctr" rotWithShape="0">
                  <a:prstClr val="black">
                    <a:alpha val="40000"/>
                  </a:prstClr>
                </a:outerShdw>
                <a:reflection blurRad="6350" stA="60000" endA="900" endPos="60000" dist="29997" dir="5400000" sy="-100000" algn="bl" rotWithShape="0"/>
              </a:effectLst>
            </a:endParaRPr>
          </a:p>
          <a:p>
            <a:pPr marL="0" indent="0" algn="ctr">
              <a:buNone/>
            </a:pPr>
            <a:r>
              <a:rPr lang="en-US" sz="3000" dirty="0" smtClean="0">
                <a:effectLst>
                  <a:outerShdw blurRad="63500" sx="102000" sy="102000" algn="ctr" rotWithShape="0">
                    <a:prstClr val="black">
                      <a:alpha val="40000"/>
                    </a:prstClr>
                  </a:outerShdw>
                  <a:reflection blurRad="6350" stA="60000" endA="900" endPos="60000" dist="29997" dir="5400000" sy="-100000" algn="bl" rotWithShape="0"/>
                </a:effectLst>
              </a:rPr>
              <a:t>Using IF and Where</a:t>
            </a:r>
            <a:endParaRPr lang="en-US" sz="30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66592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Subsetting datasets</a:t>
            </a:r>
            <a:endParaRPr lang="en-US" dirty="0"/>
          </a:p>
        </p:txBody>
      </p:sp>
      <p:sp>
        <p:nvSpPr>
          <p:cNvPr id="3" name="Content Placeholder 2"/>
          <p:cNvSpPr>
            <a:spLocks noGrp="1"/>
          </p:cNvSpPr>
          <p:nvPr>
            <p:ph idx="1"/>
          </p:nvPr>
        </p:nvSpPr>
        <p:spPr>
          <a:xfrm>
            <a:off x="685800" y="1066800"/>
            <a:ext cx="8153400" cy="4724400"/>
          </a:xfrm>
        </p:spPr>
        <p:txBody>
          <a:bodyPr>
            <a:normAutofit/>
          </a:bodyPr>
          <a:lstStyle/>
          <a:p>
            <a:r>
              <a:rPr lang="en-US" dirty="0" smtClean="0"/>
              <a:t>Can use IF or WHERE statements to only include observations you need</a:t>
            </a:r>
          </a:p>
          <a:p>
            <a:pPr lvl="1"/>
            <a:r>
              <a:rPr lang="en-US" dirty="0" smtClean="0"/>
              <a:t>Both IF and WHERE statements can be used within DATA step if using SET statement to read in SAS data</a:t>
            </a:r>
          </a:p>
          <a:p>
            <a:pPr lvl="1"/>
            <a:r>
              <a:rPr lang="en-US" dirty="0" smtClean="0"/>
              <a:t>IF statement must be used within DATA step if using INPUT statement to read raw data</a:t>
            </a:r>
          </a:p>
          <a:p>
            <a:pPr lvl="1"/>
            <a:r>
              <a:rPr lang="en-US" dirty="0" smtClean="0"/>
              <a:t>WHERE statement must be used within PROC step</a:t>
            </a:r>
          </a:p>
          <a:p>
            <a:endParaRPr lang="en-US" dirty="0" smtClean="0"/>
          </a:p>
        </p:txBody>
      </p:sp>
      <p:pic>
        <p:nvPicPr>
          <p:cNvPr id="4" name="Picture 2" descr="C:\Users\nchapman\AppData\Local\Microsoft\Windows\Temporary Internet Files\Content.IE5\F4ZMF9H0\MC900311014[1].wmf">
            <a:hlinkClick r:id="rId2"/>
          </p:cNvPr>
          <p:cNvPicPr>
            <a:picLocks noChangeAspect="1" noChangeArrowheads="1"/>
          </p:cNvPicPr>
          <p:nvPr/>
        </p:nvPicPr>
        <p:blipFill>
          <a:blip r:embed="rId3" cstate="print"/>
          <a:srcRect/>
          <a:stretch>
            <a:fillRect/>
          </a:stretch>
        </p:blipFill>
        <p:spPr bwMode="auto">
          <a:xfrm>
            <a:off x="8534400" y="6300086"/>
            <a:ext cx="609600" cy="557914"/>
          </a:xfrm>
          <a:prstGeom prst="rect">
            <a:avLst/>
          </a:prstGeom>
          <a:noFill/>
        </p:spPr>
      </p:pic>
    </p:spTree>
    <p:extLst>
      <p:ext uri="{BB962C8B-B14F-4D97-AF65-F5344CB8AC3E}">
        <p14:creationId xmlns:p14="http://schemas.microsoft.com/office/powerpoint/2010/main" val="197833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Subsetting datasets</a:t>
            </a:r>
            <a:endParaRPr lang="en-US" dirty="0"/>
          </a:p>
        </p:txBody>
      </p:sp>
      <p:sp>
        <p:nvSpPr>
          <p:cNvPr id="3" name="Content Placeholder 2"/>
          <p:cNvSpPr>
            <a:spLocks noGrp="1"/>
          </p:cNvSpPr>
          <p:nvPr>
            <p:ph idx="1"/>
          </p:nvPr>
        </p:nvSpPr>
        <p:spPr>
          <a:xfrm>
            <a:off x="457200" y="990600"/>
            <a:ext cx="8153400" cy="5029200"/>
          </a:xfrm>
        </p:spPr>
        <p:txBody>
          <a:bodyPr>
            <a:normAutofit/>
          </a:bodyPr>
          <a:lstStyle/>
          <a:p>
            <a:r>
              <a:rPr lang="en-US" dirty="0" smtClean="0"/>
              <a:t>Can use either IF or WHERE in a DATA step with SET statement </a:t>
            </a:r>
          </a:p>
          <a:p>
            <a:endParaRPr lang="en-US" dirty="0" smtClean="0"/>
          </a:p>
          <a:p>
            <a:endParaRPr lang="en-US" dirty="0" smtClean="0"/>
          </a:p>
          <a:p>
            <a:endParaRPr lang="en-US" dirty="0" smtClean="0"/>
          </a:p>
          <a:p>
            <a:endParaRPr lang="en-US" dirty="0" smtClean="0"/>
          </a:p>
          <a:p>
            <a:endParaRPr lang="en-US" sz="1400" dirty="0" smtClean="0"/>
          </a:p>
          <a:p>
            <a:endParaRPr lang="en-US" sz="1400" dirty="0" smtClean="0"/>
          </a:p>
          <a:p>
            <a:pPr marL="0" indent="0">
              <a:buNone/>
            </a:pPr>
            <a:endParaRPr lang="en-US" sz="1400" dirty="0" smtClean="0"/>
          </a:p>
          <a:p>
            <a:r>
              <a:rPr lang="en-US" dirty="0" smtClean="0"/>
              <a:t>In both examples “Minors” dataset will only include observations where age is less than 18 </a:t>
            </a:r>
          </a:p>
          <a:p>
            <a:pPr marL="0" indent="0">
              <a:buNone/>
            </a:pPr>
            <a:endParaRPr lang="en-US" dirty="0" smtClean="0"/>
          </a:p>
        </p:txBody>
      </p:sp>
      <p:pic>
        <p:nvPicPr>
          <p:cNvPr id="1027" name="Picture 3"/>
          <p:cNvPicPr>
            <a:picLocks noChangeAspect="1" noChangeArrowheads="1"/>
          </p:cNvPicPr>
          <p:nvPr/>
        </p:nvPicPr>
        <p:blipFill>
          <a:blip r:embed="rId2" cstate="print"/>
          <a:srcRect l="18750" t="47656" r="60000" b="44532"/>
          <a:stretch>
            <a:fillRect/>
          </a:stretch>
        </p:blipFill>
        <p:spPr bwMode="auto">
          <a:xfrm>
            <a:off x="2971800" y="1600200"/>
            <a:ext cx="2590800" cy="76200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2" cstate="print"/>
          <a:srcRect l="18750" t="60156" r="60000" b="32031"/>
          <a:stretch>
            <a:fillRect/>
          </a:stretch>
        </p:blipFill>
        <p:spPr bwMode="auto">
          <a:xfrm>
            <a:off x="2971800" y="3227173"/>
            <a:ext cx="2590800" cy="762000"/>
          </a:xfrm>
          <a:prstGeom prst="rect">
            <a:avLst/>
          </a:prstGeom>
          <a:ln>
            <a:noFill/>
          </a:ln>
          <a:effectLst>
            <a:outerShdw blurRad="292100" dist="139700" dir="2700000" algn="tl" rotWithShape="0">
              <a:srgbClr val="333333">
                <a:alpha val="65000"/>
              </a:srgbClr>
            </a:outerShdw>
          </a:effectLst>
        </p:spPr>
      </p:pic>
      <p:sp>
        <p:nvSpPr>
          <p:cNvPr id="9" name="Equal 8"/>
          <p:cNvSpPr/>
          <p:nvPr/>
        </p:nvSpPr>
        <p:spPr>
          <a:xfrm>
            <a:off x="3657600" y="2514600"/>
            <a:ext cx="1219200" cy="53340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29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Subsetting datasets</a:t>
            </a:r>
            <a:endParaRPr lang="en-US" dirty="0"/>
          </a:p>
        </p:txBody>
      </p:sp>
      <p:sp>
        <p:nvSpPr>
          <p:cNvPr id="3" name="Content Placeholder 2"/>
          <p:cNvSpPr>
            <a:spLocks noGrp="1"/>
          </p:cNvSpPr>
          <p:nvPr>
            <p:ph idx="1"/>
          </p:nvPr>
        </p:nvSpPr>
        <p:spPr>
          <a:xfrm>
            <a:off x="609600" y="1009135"/>
            <a:ext cx="8153400" cy="5029200"/>
          </a:xfrm>
        </p:spPr>
        <p:txBody>
          <a:bodyPr>
            <a:normAutofit/>
          </a:bodyPr>
          <a:lstStyle/>
          <a:p>
            <a:r>
              <a:rPr lang="en-US" dirty="0" smtClean="0"/>
              <a:t>Think of </a:t>
            </a:r>
            <a:r>
              <a:rPr lang="en-US" sz="2800" b="1" dirty="0" smtClean="0">
                <a:solidFill>
                  <a:srgbClr val="0000FF"/>
                </a:solidFill>
                <a:latin typeface="Courier New"/>
              </a:rPr>
              <a:t>if</a:t>
            </a:r>
            <a:r>
              <a:rPr lang="en-US" sz="2800" b="1" dirty="0" smtClean="0">
                <a:solidFill>
                  <a:srgbClr val="000000"/>
                </a:solidFill>
                <a:latin typeface="Courier New"/>
              </a:rPr>
              <a:t> age </a:t>
            </a:r>
            <a:r>
              <a:rPr lang="en-US" sz="2800" b="1" dirty="0" err="1" smtClean="0">
                <a:solidFill>
                  <a:srgbClr val="000000"/>
                </a:solidFill>
                <a:latin typeface="Courier New"/>
              </a:rPr>
              <a:t>lt</a:t>
            </a:r>
            <a:r>
              <a:rPr lang="en-US" sz="2800" b="1" dirty="0" smtClean="0">
                <a:solidFill>
                  <a:srgbClr val="000000"/>
                </a:solidFill>
                <a:latin typeface="Courier New"/>
              </a:rPr>
              <a:t> </a:t>
            </a:r>
            <a:r>
              <a:rPr lang="en-US" sz="2800" b="1" dirty="0" smtClean="0">
                <a:solidFill>
                  <a:srgbClr val="008080"/>
                </a:solidFill>
                <a:latin typeface="Courier New"/>
              </a:rPr>
              <a:t>18</a:t>
            </a:r>
            <a:r>
              <a:rPr lang="en-US" sz="2800" b="1" dirty="0" smtClean="0">
                <a:solidFill>
                  <a:srgbClr val="000000"/>
                </a:solidFill>
                <a:latin typeface="Courier New"/>
              </a:rPr>
              <a:t>; </a:t>
            </a:r>
            <a:r>
              <a:rPr lang="en-US" dirty="0" smtClean="0"/>
              <a:t>as short for </a:t>
            </a:r>
            <a:br>
              <a:rPr lang="en-US" dirty="0" smtClean="0"/>
            </a:br>
            <a:r>
              <a:rPr lang="en-US" dirty="0" smtClean="0"/>
              <a:t>	</a:t>
            </a:r>
            <a:r>
              <a:rPr lang="en-US" sz="2800" b="1" dirty="0" smtClean="0">
                <a:solidFill>
                  <a:srgbClr val="0000FF"/>
                </a:solidFill>
                <a:latin typeface="Courier New"/>
              </a:rPr>
              <a:t>if</a:t>
            </a:r>
            <a:r>
              <a:rPr lang="en-US" sz="2800" b="1" dirty="0" smtClean="0">
                <a:solidFill>
                  <a:srgbClr val="000000"/>
                </a:solidFill>
                <a:latin typeface="Courier New"/>
              </a:rPr>
              <a:t> age </a:t>
            </a:r>
            <a:r>
              <a:rPr lang="en-US" sz="2800" b="1" dirty="0" err="1" smtClean="0">
                <a:solidFill>
                  <a:srgbClr val="000000"/>
                </a:solidFill>
                <a:latin typeface="Courier New"/>
              </a:rPr>
              <a:t>lt</a:t>
            </a:r>
            <a:r>
              <a:rPr lang="en-US" sz="2800" b="1" dirty="0" smtClean="0">
                <a:solidFill>
                  <a:srgbClr val="000000"/>
                </a:solidFill>
                <a:latin typeface="Courier New"/>
              </a:rPr>
              <a:t> </a:t>
            </a:r>
            <a:r>
              <a:rPr lang="en-US" sz="2800" b="1" dirty="0" smtClean="0">
                <a:solidFill>
                  <a:srgbClr val="008080"/>
                </a:solidFill>
                <a:latin typeface="Courier New"/>
              </a:rPr>
              <a:t>18</a:t>
            </a:r>
            <a:r>
              <a:rPr lang="en-US" sz="2800" b="1" dirty="0" smtClean="0">
                <a:solidFill>
                  <a:srgbClr val="000000"/>
                </a:solidFill>
                <a:latin typeface="Courier New"/>
              </a:rPr>
              <a:t> </a:t>
            </a:r>
            <a:r>
              <a:rPr lang="en-US" sz="2800" b="1" dirty="0" smtClean="0">
                <a:solidFill>
                  <a:srgbClr val="0000FF"/>
                </a:solidFill>
                <a:latin typeface="Courier New"/>
              </a:rPr>
              <a:t>then</a:t>
            </a:r>
            <a:r>
              <a:rPr lang="en-US" sz="2800" b="1" dirty="0" smtClean="0">
                <a:solidFill>
                  <a:srgbClr val="000000"/>
                </a:solidFill>
                <a:latin typeface="Courier New"/>
              </a:rPr>
              <a:t> </a:t>
            </a:r>
            <a:r>
              <a:rPr lang="en-US" sz="2800" b="1" dirty="0" smtClean="0">
                <a:solidFill>
                  <a:srgbClr val="0000FF"/>
                </a:solidFill>
                <a:latin typeface="Courier New"/>
              </a:rPr>
              <a:t>output</a:t>
            </a:r>
            <a:r>
              <a:rPr lang="en-US" sz="2800" b="1" dirty="0" smtClean="0">
                <a:solidFill>
                  <a:srgbClr val="000000"/>
                </a:solidFill>
                <a:latin typeface="Courier New"/>
              </a:rPr>
              <a:t>;</a:t>
            </a:r>
            <a:endParaRPr lang="en-US" b="1" dirty="0" smtClean="0"/>
          </a:p>
          <a:p>
            <a:endParaRPr lang="en-US" b="1" dirty="0" smtClean="0"/>
          </a:p>
          <a:p>
            <a:endParaRPr lang="en-US" dirty="0" smtClean="0"/>
          </a:p>
          <a:p>
            <a:endParaRPr lang="en-US" dirty="0" smtClean="0"/>
          </a:p>
          <a:p>
            <a:r>
              <a:rPr lang="en-US" dirty="0" smtClean="0"/>
              <a:t>Can output to multiple datasets using IF/THEN logic</a:t>
            </a:r>
          </a:p>
          <a:p>
            <a:endParaRPr lang="en-US" dirty="0" smtClean="0"/>
          </a:p>
          <a:p>
            <a:endParaRPr lang="en-US" dirty="0" smtClean="0"/>
          </a:p>
          <a:p>
            <a:endParaRPr lang="en-US" dirty="0" smtClean="0"/>
          </a:p>
          <a:p>
            <a:endParaRPr lang="en-US" sz="1400" dirty="0" smtClean="0"/>
          </a:p>
          <a:p>
            <a:endParaRPr lang="en-US" dirty="0" smtClean="0"/>
          </a:p>
        </p:txBody>
      </p:sp>
      <p:pic>
        <p:nvPicPr>
          <p:cNvPr id="1027" name="Picture 3"/>
          <p:cNvPicPr>
            <a:picLocks noChangeAspect="1" noChangeArrowheads="1"/>
          </p:cNvPicPr>
          <p:nvPr/>
        </p:nvPicPr>
        <p:blipFill>
          <a:blip r:embed="rId2" cstate="print"/>
          <a:srcRect l="18750" t="47656" r="60000" b="44532"/>
          <a:stretch>
            <a:fillRect/>
          </a:stretch>
        </p:blipFill>
        <p:spPr bwMode="auto">
          <a:xfrm>
            <a:off x="2971800" y="2133600"/>
            <a:ext cx="2590800" cy="762000"/>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srcRect l="18750" t="54688" r="53125" b="35156"/>
          <a:stretch>
            <a:fillRect/>
          </a:stretch>
        </p:blipFill>
        <p:spPr bwMode="auto">
          <a:xfrm>
            <a:off x="2722605" y="3733800"/>
            <a:ext cx="3429000" cy="990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51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Subsetting IF</a:t>
            </a:r>
            <a:endParaRPr lang="en-US" dirty="0"/>
          </a:p>
        </p:txBody>
      </p:sp>
      <p:sp>
        <p:nvSpPr>
          <p:cNvPr id="3" name="Content Placeholder 2"/>
          <p:cNvSpPr>
            <a:spLocks noGrp="1"/>
          </p:cNvSpPr>
          <p:nvPr>
            <p:ph idx="1"/>
          </p:nvPr>
        </p:nvSpPr>
        <p:spPr>
          <a:xfrm>
            <a:off x="609600" y="990600"/>
            <a:ext cx="8153400" cy="5029200"/>
          </a:xfrm>
        </p:spPr>
        <p:txBody>
          <a:bodyPr>
            <a:normAutofit/>
          </a:bodyPr>
          <a:lstStyle/>
          <a:p>
            <a:r>
              <a:rPr lang="en-US" dirty="0" smtClean="0"/>
              <a:t>Use IF in the DATA step to bring in only the selected observations when using an INPUT statement</a:t>
            </a:r>
          </a:p>
          <a:p>
            <a:endParaRPr lang="en-US" dirty="0" smtClean="0"/>
          </a:p>
          <a:p>
            <a:endParaRPr lang="en-US" dirty="0" smtClean="0"/>
          </a:p>
          <a:p>
            <a:endParaRPr lang="en-US" dirty="0" smtClean="0"/>
          </a:p>
          <a:p>
            <a:pPr marL="0" indent="0">
              <a:buNone/>
            </a:pPr>
            <a:endParaRPr lang="en-US" dirty="0" smtClean="0"/>
          </a:p>
          <a:p>
            <a:endParaRPr lang="en-US" sz="1400" dirty="0" smtClean="0"/>
          </a:p>
          <a:p>
            <a:endParaRPr lang="en-US" sz="1400" dirty="0" smtClean="0"/>
          </a:p>
          <a:p>
            <a:r>
              <a:rPr lang="en-US" dirty="0" smtClean="0"/>
              <a:t>“Females” dataset will only include observations where gender = ‘F’ </a:t>
            </a:r>
          </a:p>
          <a:p>
            <a:endParaRPr lang="en-US" dirty="0" smtClean="0"/>
          </a:p>
        </p:txBody>
      </p:sp>
      <p:pic>
        <p:nvPicPr>
          <p:cNvPr id="1026" name="Picture 2"/>
          <p:cNvPicPr>
            <a:picLocks noChangeAspect="1" noChangeArrowheads="1"/>
          </p:cNvPicPr>
          <p:nvPr/>
        </p:nvPicPr>
        <p:blipFill>
          <a:blip r:embed="rId2" cstate="print"/>
          <a:srcRect l="18125" t="37500" r="52500" b="41406"/>
          <a:stretch>
            <a:fillRect/>
          </a:stretch>
        </p:blipFill>
        <p:spPr bwMode="auto">
          <a:xfrm>
            <a:off x="2856470" y="1861753"/>
            <a:ext cx="3581400" cy="2057400"/>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3048000" y="3276600"/>
            <a:ext cx="1828800" cy="4572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9121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statement</a:t>
            </a:r>
            <a:endParaRPr lang="en-US" dirty="0"/>
          </a:p>
        </p:txBody>
      </p:sp>
      <p:sp>
        <p:nvSpPr>
          <p:cNvPr id="3" name="Content Placeholder 2"/>
          <p:cNvSpPr>
            <a:spLocks noGrp="1"/>
          </p:cNvSpPr>
          <p:nvPr>
            <p:ph idx="1"/>
          </p:nvPr>
        </p:nvSpPr>
        <p:spPr>
          <a:xfrm>
            <a:off x="495300" y="914400"/>
            <a:ext cx="8153400" cy="4724400"/>
          </a:xfrm>
        </p:spPr>
        <p:txBody>
          <a:bodyPr>
            <a:normAutofit/>
          </a:bodyPr>
          <a:lstStyle/>
          <a:p>
            <a:r>
              <a:rPr lang="en-US" dirty="0" smtClean="0"/>
              <a:t>The SET statement is similar to an INPUT statement</a:t>
            </a:r>
          </a:p>
          <a:p>
            <a:pPr lvl="1"/>
            <a:r>
              <a:rPr lang="en-US" dirty="0" smtClean="0"/>
              <a:t>Except instead of a raw data file, you are reading observations from a SAS dataset</a:t>
            </a:r>
          </a:p>
          <a:p>
            <a:r>
              <a:rPr lang="en-US" dirty="0" smtClean="0"/>
              <a:t>Can read in temporary or permanent SAS datasets</a:t>
            </a:r>
          </a:p>
        </p:txBody>
      </p:sp>
      <p:pic>
        <p:nvPicPr>
          <p:cNvPr id="1026" name="Picture 2"/>
          <p:cNvPicPr>
            <a:picLocks noChangeAspect="1" noChangeArrowheads="1"/>
          </p:cNvPicPr>
          <p:nvPr/>
        </p:nvPicPr>
        <p:blipFill>
          <a:blip r:embed="rId2" cstate="print"/>
          <a:srcRect l="18125" t="33594" r="44375" b="39062"/>
          <a:stretch>
            <a:fillRect/>
          </a:stretch>
        </p:blipFill>
        <p:spPr bwMode="auto">
          <a:xfrm>
            <a:off x="2286000" y="2895600"/>
            <a:ext cx="4572000" cy="2667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Subsetting IF</a:t>
            </a:r>
            <a:endParaRPr lang="en-US" dirty="0"/>
          </a:p>
        </p:txBody>
      </p:sp>
      <p:sp>
        <p:nvSpPr>
          <p:cNvPr id="3" name="Content Placeholder 2"/>
          <p:cNvSpPr>
            <a:spLocks noGrp="1"/>
          </p:cNvSpPr>
          <p:nvPr>
            <p:ph idx="1"/>
          </p:nvPr>
        </p:nvSpPr>
        <p:spPr>
          <a:xfrm>
            <a:off x="647700" y="1066800"/>
            <a:ext cx="8153400" cy="5029200"/>
          </a:xfrm>
        </p:spPr>
        <p:txBody>
          <a:bodyPr>
            <a:normAutofit/>
          </a:bodyPr>
          <a:lstStyle/>
          <a:p>
            <a:r>
              <a:rPr lang="en-US" dirty="0" smtClean="0"/>
              <a:t>To improve efficiency, read the value of gender before using it to subset the data</a:t>
            </a:r>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r>
              <a:rPr lang="en-US" dirty="0" smtClean="0"/>
              <a:t>Must use a trailing @ sign </a:t>
            </a:r>
          </a:p>
          <a:p>
            <a:pPr lvl="1"/>
            <a:r>
              <a:rPr lang="en-US" dirty="0" smtClean="0"/>
              <a:t>(See chapter 21, section 11)</a:t>
            </a:r>
          </a:p>
          <a:p>
            <a:endParaRPr lang="en-US" dirty="0" smtClean="0"/>
          </a:p>
        </p:txBody>
      </p:sp>
      <p:pic>
        <p:nvPicPr>
          <p:cNvPr id="1026" name="Picture 2"/>
          <p:cNvPicPr>
            <a:picLocks noChangeAspect="1" noChangeArrowheads="1"/>
          </p:cNvPicPr>
          <p:nvPr/>
        </p:nvPicPr>
        <p:blipFill>
          <a:blip r:embed="rId2" cstate="print"/>
          <a:srcRect l="18125" t="37500" r="52500" b="41406"/>
          <a:stretch>
            <a:fillRect/>
          </a:stretch>
        </p:blipFill>
        <p:spPr bwMode="auto">
          <a:xfrm>
            <a:off x="2857500" y="1752600"/>
            <a:ext cx="3581400" cy="2057400"/>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3" cstate="print"/>
          <a:srcRect l="18125" t="47656" r="51875" b="28906"/>
          <a:stretch>
            <a:fillRect/>
          </a:stretch>
        </p:blipFill>
        <p:spPr bwMode="auto">
          <a:xfrm>
            <a:off x="2913105" y="1771135"/>
            <a:ext cx="3657600" cy="2286000"/>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2743200" y="3124200"/>
            <a:ext cx="3200400" cy="8382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3859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statement</a:t>
            </a:r>
            <a:endParaRPr lang="en-US" dirty="0"/>
          </a:p>
        </p:txBody>
      </p:sp>
      <p:sp>
        <p:nvSpPr>
          <p:cNvPr id="3" name="Content Placeholder 2"/>
          <p:cNvSpPr>
            <a:spLocks noGrp="1"/>
          </p:cNvSpPr>
          <p:nvPr>
            <p:ph idx="1"/>
          </p:nvPr>
        </p:nvSpPr>
        <p:spPr>
          <a:xfrm>
            <a:off x="612648" y="1600200"/>
            <a:ext cx="8153400" cy="5029200"/>
          </a:xfrm>
        </p:spPr>
        <p:txBody>
          <a:bodyPr>
            <a:normAutofit/>
          </a:bodyPr>
          <a:lstStyle/>
          <a:p>
            <a:r>
              <a:rPr lang="en-US" dirty="0" smtClean="0"/>
              <a:t>Use a WHERE statement in a PROC step to only include selected observations </a:t>
            </a:r>
          </a:p>
          <a:p>
            <a:endParaRPr lang="en-US" dirty="0" smtClean="0"/>
          </a:p>
          <a:p>
            <a:endParaRPr lang="en-US" dirty="0" smtClean="0"/>
          </a:p>
          <a:p>
            <a:endParaRPr lang="en-US" dirty="0" smtClean="0"/>
          </a:p>
          <a:p>
            <a:r>
              <a:rPr lang="en-US" dirty="0" smtClean="0"/>
              <a:t>“</a:t>
            </a:r>
            <a:r>
              <a:rPr lang="en-US" dirty="0" err="1" smtClean="0"/>
              <a:t>Test_data</a:t>
            </a:r>
            <a:r>
              <a:rPr lang="en-US" dirty="0" smtClean="0"/>
              <a:t>” dataset still includes all observations</a:t>
            </a:r>
          </a:p>
          <a:p>
            <a:r>
              <a:rPr lang="en-US" dirty="0" smtClean="0"/>
              <a:t>Only observations where age is less than 18 will be included in the calculations and output of the procedure</a:t>
            </a:r>
          </a:p>
          <a:p>
            <a:endParaRPr lang="en-US" dirty="0" smtClean="0"/>
          </a:p>
        </p:txBody>
      </p:sp>
      <p:pic>
        <p:nvPicPr>
          <p:cNvPr id="3074" name="Picture 2"/>
          <p:cNvPicPr>
            <a:picLocks noChangeAspect="1" noChangeArrowheads="1"/>
          </p:cNvPicPr>
          <p:nvPr/>
        </p:nvPicPr>
        <p:blipFill>
          <a:blip r:embed="rId2" cstate="print"/>
          <a:srcRect l="18750" t="56251" r="60000" b="35937"/>
          <a:stretch>
            <a:fillRect/>
          </a:stretch>
        </p:blipFill>
        <p:spPr bwMode="auto">
          <a:xfrm>
            <a:off x="2901779" y="2438400"/>
            <a:ext cx="2590800" cy="76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6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statement</a:t>
            </a:r>
            <a:endParaRPr lang="en-US" dirty="0"/>
          </a:p>
        </p:txBody>
      </p:sp>
      <p:graphicFrame>
        <p:nvGraphicFramePr>
          <p:cNvPr id="4" name="Content Placeholder 3"/>
          <p:cNvGraphicFramePr>
            <a:graphicFrameLocks noGrp="1"/>
          </p:cNvGraphicFramePr>
          <p:nvPr>
            <p:ph idx="1"/>
          </p:nvPr>
        </p:nvGraphicFramePr>
        <p:xfrm>
          <a:off x="612775" y="2438400"/>
          <a:ext cx="8153400" cy="3881120"/>
        </p:xfrm>
        <a:graphic>
          <a:graphicData uri="http://schemas.openxmlformats.org/drawingml/2006/table">
            <a:tbl>
              <a:tblPr firstRow="1" bandRow="1">
                <a:tableStyleId>{5C22544A-7EE6-4342-B048-85BDC9FD1C3A}</a:tableStyleId>
              </a:tblPr>
              <a:tblGrid>
                <a:gridCol w="1216025"/>
                <a:gridCol w="1905000"/>
                <a:gridCol w="2667000"/>
                <a:gridCol w="2365375"/>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c>
                  <a:txBody>
                    <a:bodyPr/>
                    <a:lstStyle/>
                    <a:p>
                      <a:r>
                        <a:rPr lang="en-US" dirty="0" smtClean="0"/>
                        <a:t>Matches</a:t>
                      </a:r>
                      <a:endParaRPr lang="en-US" dirty="0"/>
                    </a:p>
                  </a:txBody>
                  <a:tcPr/>
                </a:tc>
              </a:tr>
              <a:tr h="370840">
                <a:tc>
                  <a:txBody>
                    <a:bodyPr/>
                    <a:lstStyle/>
                    <a:p>
                      <a:r>
                        <a:rPr lang="en-US" sz="1600" dirty="0" smtClean="0"/>
                        <a:t>IS MISSING</a:t>
                      </a:r>
                      <a:endParaRPr lang="en-US" sz="1600" dirty="0"/>
                    </a:p>
                  </a:txBody>
                  <a:tcPr/>
                </a:tc>
                <a:tc>
                  <a:txBody>
                    <a:bodyPr/>
                    <a:lstStyle/>
                    <a:p>
                      <a:r>
                        <a:rPr lang="en-US" sz="1600" dirty="0" smtClean="0"/>
                        <a:t>Matches a missing value</a:t>
                      </a:r>
                      <a:endParaRPr lang="en-US" sz="1600" dirty="0"/>
                    </a:p>
                  </a:txBody>
                  <a:tcPr/>
                </a:tc>
                <a:tc>
                  <a:txBody>
                    <a:bodyPr/>
                    <a:lstStyle/>
                    <a:p>
                      <a:r>
                        <a:rPr lang="en-US" sz="1400" b="1" dirty="0" smtClean="0">
                          <a:solidFill>
                            <a:srgbClr val="0000FF"/>
                          </a:solidFill>
                          <a:latin typeface="Courier New"/>
                        </a:rPr>
                        <a:t>where</a:t>
                      </a:r>
                      <a:r>
                        <a:rPr lang="en-US" sz="1400" b="1" dirty="0" smtClean="0">
                          <a:solidFill>
                            <a:srgbClr val="000000"/>
                          </a:solidFill>
                          <a:latin typeface="Courier New"/>
                        </a:rPr>
                        <a:t> gender is missing;</a:t>
                      </a:r>
                      <a:endParaRPr lang="en-US" sz="1400" b="1" dirty="0"/>
                    </a:p>
                  </a:txBody>
                  <a:tcPr/>
                </a:tc>
                <a:tc>
                  <a:txBody>
                    <a:bodyPr/>
                    <a:lstStyle/>
                    <a:p>
                      <a:r>
                        <a:rPr lang="en-US" sz="1600" dirty="0" smtClean="0"/>
                        <a:t>A</a:t>
                      </a:r>
                      <a:r>
                        <a:rPr lang="en-US" sz="1600" baseline="0" dirty="0" smtClean="0"/>
                        <a:t> missing character value</a:t>
                      </a:r>
                      <a:endParaRPr lang="en-US" sz="1600" dirty="0"/>
                    </a:p>
                  </a:txBody>
                  <a:tcPr/>
                </a:tc>
              </a:tr>
              <a:tr h="370840">
                <a:tc>
                  <a:txBody>
                    <a:bodyPr/>
                    <a:lstStyle/>
                    <a:p>
                      <a:r>
                        <a:rPr lang="en-US" sz="1600" dirty="0" smtClean="0"/>
                        <a:t>IS NULL</a:t>
                      </a:r>
                      <a:endParaRPr lang="en-US" sz="1600" dirty="0"/>
                    </a:p>
                  </a:txBody>
                  <a:tcPr/>
                </a:tc>
                <a:tc>
                  <a:txBody>
                    <a:bodyPr/>
                    <a:lstStyle/>
                    <a:p>
                      <a:r>
                        <a:rPr lang="en-US" sz="1600" dirty="0" smtClean="0"/>
                        <a:t>Equivalent</a:t>
                      </a:r>
                      <a:r>
                        <a:rPr lang="en-US" sz="1600" baseline="0" dirty="0" smtClean="0"/>
                        <a:t> to IS MISSING</a:t>
                      </a:r>
                      <a:endParaRPr lang="en-US" sz="1600" dirty="0"/>
                    </a:p>
                  </a:txBody>
                  <a:tcPr/>
                </a:tc>
                <a:tc>
                  <a:txBody>
                    <a:bodyPr/>
                    <a:lstStyle/>
                    <a:p>
                      <a:r>
                        <a:rPr lang="en-US" sz="1400" b="1" dirty="0" smtClean="0">
                          <a:solidFill>
                            <a:srgbClr val="0000FF"/>
                          </a:solidFill>
                          <a:latin typeface="Courier New"/>
                        </a:rPr>
                        <a:t>where</a:t>
                      </a:r>
                      <a:r>
                        <a:rPr lang="en-US" sz="1400" b="1" dirty="0" smtClean="0">
                          <a:solidFill>
                            <a:srgbClr val="000000"/>
                          </a:solidFill>
                          <a:latin typeface="Courier New"/>
                        </a:rPr>
                        <a:t> age is null;</a:t>
                      </a:r>
                      <a:endParaRPr lang="en-US" sz="1400" b="1" dirty="0"/>
                    </a:p>
                  </a:txBody>
                  <a:tcPr/>
                </a:tc>
                <a:tc>
                  <a:txBody>
                    <a:bodyPr/>
                    <a:lstStyle/>
                    <a:p>
                      <a:r>
                        <a:rPr lang="en-US" sz="1600" dirty="0" smtClean="0"/>
                        <a:t>A missing numeric value</a:t>
                      </a:r>
                      <a:endParaRPr lang="en-US" sz="1600" dirty="0"/>
                    </a:p>
                  </a:txBody>
                  <a:tcPr/>
                </a:tc>
              </a:tr>
              <a:tr h="370840">
                <a:tc>
                  <a:txBody>
                    <a:bodyPr/>
                    <a:lstStyle/>
                    <a:p>
                      <a:r>
                        <a:rPr lang="en-US" sz="1600" dirty="0" smtClean="0"/>
                        <a:t>BETWEEN AND</a:t>
                      </a:r>
                      <a:endParaRPr lang="en-US" sz="1600" dirty="0"/>
                    </a:p>
                  </a:txBody>
                  <a:tcPr/>
                </a:tc>
                <a:tc>
                  <a:txBody>
                    <a:bodyPr/>
                    <a:lstStyle/>
                    <a:p>
                      <a:r>
                        <a:rPr lang="en-US" sz="1600" dirty="0" smtClean="0"/>
                        <a:t>An inclusive range</a:t>
                      </a:r>
                      <a:endParaRPr lang="en-US" sz="1600" dirty="0"/>
                    </a:p>
                  </a:txBody>
                  <a:tcPr/>
                </a:tc>
                <a:tc>
                  <a:txBody>
                    <a:bodyPr/>
                    <a:lstStyle/>
                    <a:p>
                      <a:r>
                        <a:rPr lang="en-US" sz="1400" b="1" dirty="0" smtClean="0">
                          <a:solidFill>
                            <a:srgbClr val="0000FF"/>
                          </a:solidFill>
                          <a:latin typeface="Courier New"/>
                        </a:rPr>
                        <a:t>where</a:t>
                      </a:r>
                      <a:r>
                        <a:rPr lang="en-US" sz="1400" b="1" dirty="0" smtClean="0">
                          <a:solidFill>
                            <a:srgbClr val="000000"/>
                          </a:solidFill>
                          <a:latin typeface="Courier New"/>
                        </a:rPr>
                        <a:t> age between </a:t>
                      </a:r>
                      <a:r>
                        <a:rPr lang="en-US" sz="1400" b="1" dirty="0" smtClean="0">
                          <a:solidFill>
                            <a:srgbClr val="008080"/>
                          </a:solidFill>
                          <a:latin typeface="Courier New"/>
                        </a:rPr>
                        <a:t>20</a:t>
                      </a:r>
                      <a:r>
                        <a:rPr lang="en-US" sz="1400" b="1" dirty="0" smtClean="0">
                          <a:solidFill>
                            <a:srgbClr val="000000"/>
                          </a:solidFill>
                          <a:latin typeface="Courier New"/>
                        </a:rPr>
                        <a:t> and </a:t>
                      </a:r>
                      <a:r>
                        <a:rPr lang="en-US" sz="1400" b="1" dirty="0" smtClean="0">
                          <a:solidFill>
                            <a:srgbClr val="008080"/>
                          </a:solidFill>
                          <a:latin typeface="Courier New"/>
                        </a:rPr>
                        <a:t>40</a:t>
                      </a:r>
                      <a:r>
                        <a:rPr lang="en-US" sz="1400" b="1" dirty="0" smtClean="0">
                          <a:solidFill>
                            <a:srgbClr val="000000"/>
                          </a:solidFill>
                          <a:latin typeface="Courier New"/>
                        </a:rPr>
                        <a:t>;</a:t>
                      </a:r>
                      <a:endParaRPr lang="en-US" sz="1400" b="1" dirty="0"/>
                    </a:p>
                  </a:txBody>
                  <a:tcPr/>
                </a:tc>
                <a:tc>
                  <a:txBody>
                    <a:bodyPr/>
                    <a:lstStyle/>
                    <a:p>
                      <a:r>
                        <a:rPr lang="en-US" sz="1600" dirty="0" smtClean="0"/>
                        <a:t>All values between 20 and 40, including 20 and 40</a:t>
                      </a:r>
                      <a:endParaRPr lang="en-US" sz="1600" dirty="0"/>
                    </a:p>
                  </a:txBody>
                  <a:tcPr/>
                </a:tc>
              </a:tr>
              <a:tr h="370840">
                <a:tc>
                  <a:txBody>
                    <a:bodyPr/>
                    <a:lstStyle/>
                    <a:p>
                      <a:r>
                        <a:rPr lang="en-US" sz="1600" dirty="0" smtClean="0"/>
                        <a:t>CONTAINS</a:t>
                      </a:r>
                      <a:endParaRPr lang="en-US" sz="1600" dirty="0"/>
                    </a:p>
                  </a:txBody>
                  <a:tcPr/>
                </a:tc>
                <a:tc>
                  <a:txBody>
                    <a:bodyPr/>
                    <a:lstStyle/>
                    <a:p>
                      <a:r>
                        <a:rPr lang="en-US" sz="1600" dirty="0" smtClean="0"/>
                        <a:t>Matches a substring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00FF"/>
                          </a:solidFill>
                          <a:latin typeface="Courier New"/>
                        </a:rPr>
                        <a:t>where</a:t>
                      </a:r>
                      <a:r>
                        <a:rPr lang="en-US" sz="1400" b="1" dirty="0" smtClean="0">
                          <a:solidFill>
                            <a:srgbClr val="000000"/>
                          </a:solidFill>
                          <a:latin typeface="Courier New"/>
                        </a:rPr>
                        <a:t> name contains </a:t>
                      </a:r>
                      <a:r>
                        <a:rPr lang="en-US" sz="1400" b="1" dirty="0" smtClean="0">
                          <a:solidFill>
                            <a:srgbClr val="800080"/>
                          </a:solidFill>
                          <a:latin typeface="Courier New"/>
                        </a:rPr>
                        <a:t>'MAC'</a:t>
                      </a:r>
                      <a:r>
                        <a:rPr lang="en-US" sz="1400" b="1" dirty="0" smtClean="0">
                          <a:solidFill>
                            <a:srgbClr val="000000"/>
                          </a:solidFill>
                          <a:latin typeface="Courier New"/>
                        </a:rPr>
                        <a:t>;</a:t>
                      </a:r>
                      <a:endParaRPr lang="en-US" sz="1400" b="1" dirty="0"/>
                    </a:p>
                  </a:txBody>
                  <a:tcPr/>
                </a:tc>
                <a:tc>
                  <a:txBody>
                    <a:bodyPr/>
                    <a:lstStyle/>
                    <a:p>
                      <a:r>
                        <a:rPr lang="en-US" sz="1600" dirty="0" smtClean="0"/>
                        <a:t>MACON, IMMACULATE</a:t>
                      </a:r>
                      <a:endParaRPr lang="en-US" sz="1600" dirty="0"/>
                    </a:p>
                  </a:txBody>
                  <a:tcPr/>
                </a:tc>
              </a:tr>
              <a:tr h="370840">
                <a:tc>
                  <a:txBody>
                    <a:bodyPr/>
                    <a:lstStyle/>
                    <a:p>
                      <a:r>
                        <a:rPr lang="en-US" sz="1600" dirty="0" smtClean="0"/>
                        <a:t>LIKE</a:t>
                      </a:r>
                    </a:p>
                  </a:txBody>
                  <a:tcPr/>
                </a:tc>
                <a:tc>
                  <a:txBody>
                    <a:bodyPr/>
                    <a:lstStyle/>
                    <a:p>
                      <a:r>
                        <a:rPr lang="en-US" sz="1600" dirty="0" smtClean="0"/>
                        <a:t>Matching with wild</a:t>
                      </a:r>
                      <a:r>
                        <a:rPr lang="en-US" sz="1600" baseline="0" dirty="0" smtClean="0"/>
                        <a:t>cards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00FF"/>
                          </a:solidFill>
                          <a:latin typeface="Courier New"/>
                        </a:rPr>
                        <a:t>where</a:t>
                      </a:r>
                      <a:r>
                        <a:rPr lang="en-US" sz="1400" b="1" dirty="0" smtClean="0">
                          <a:solidFill>
                            <a:srgbClr val="000000"/>
                          </a:solidFill>
                          <a:latin typeface="Courier New"/>
                        </a:rPr>
                        <a:t> name like </a:t>
                      </a:r>
                      <a:r>
                        <a:rPr lang="en-US" sz="1400" b="1" dirty="0" smtClean="0">
                          <a:solidFill>
                            <a:srgbClr val="800080"/>
                          </a:solidFill>
                          <a:latin typeface="Courier New"/>
                        </a:rPr>
                        <a:t>'R_N%'</a:t>
                      </a:r>
                      <a:r>
                        <a:rPr lang="en-US" sz="1400" b="1" dirty="0" smtClean="0">
                          <a:solidFill>
                            <a:srgbClr val="000000"/>
                          </a:solidFill>
                          <a:latin typeface="Courier New"/>
                        </a:rPr>
                        <a:t>;</a:t>
                      </a:r>
                      <a:endParaRPr lang="en-US" sz="1400" b="1" dirty="0"/>
                    </a:p>
                  </a:txBody>
                  <a:tcPr/>
                </a:tc>
                <a:tc>
                  <a:txBody>
                    <a:bodyPr/>
                    <a:lstStyle/>
                    <a:p>
                      <a:r>
                        <a:rPr lang="en-US" sz="1600" dirty="0" smtClean="0"/>
                        <a:t>RON,</a:t>
                      </a:r>
                      <a:r>
                        <a:rPr lang="en-US" sz="1600" baseline="0" dirty="0" smtClean="0"/>
                        <a:t> RONALD, RUN, RUNNING</a:t>
                      </a:r>
                      <a:endParaRPr lang="en-US" sz="1600" dirty="0"/>
                    </a:p>
                  </a:txBody>
                  <a:tcPr/>
                </a:tc>
              </a:tr>
              <a:tr h="370840">
                <a:tc>
                  <a:txBody>
                    <a:bodyPr/>
                    <a:lstStyle/>
                    <a:p>
                      <a:r>
                        <a:rPr lang="en-US" sz="1600" dirty="0" smtClean="0"/>
                        <a:t>=*</a:t>
                      </a:r>
                      <a:endParaRPr lang="en-US" sz="1600" dirty="0"/>
                    </a:p>
                  </a:txBody>
                  <a:tcPr/>
                </a:tc>
                <a:tc>
                  <a:txBody>
                    <a:bodyPr/>
                    <a:lstStyle/>
                    <a:p>
                      <a:r>
                        <a:rPr lang="en-US" sz="1600" dirty="0" smtClean="0"/>
                        <a:t>Phonetic</a:t>
                      </a:r>
                      <a:r>
                        <a:rPr lang="en-US" sz="1600" baseline="0" dirty="0" smtClean="0"/>
                        <a:t> matching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00FF"/>
                          </a:solidFill>
                          <a:latin typeface="Courier New"/>
                        </a:rPr>
                        <a:t>where</a:t>
                      </a:r>
                      <a:r>
                        <a:rPr lang="en-US" sz="1400" b="1" dirty="0" smtClean="0">
                          <a:solidFill>
                            <a:srgbClr val="000000"/>
                          </a:solidFill>
                          <a:latin typeface="Courier New"/>
                        </a:rPr>
                        <a:t> name =* </a:t>
                      </a:r>
                      <a:r>
                        <a:rPr lang="en-US" sz="1400" b="1" dirty="0" smtClean="0">
                          <a:solidFill>
                            <a:srgbClr val="800080"/>
                          </a:solidFill>
                          <a:latin typeface="Courier New"/>
                        </a:rPr>
                        <a:t>'NICK'</a:t>
                      </a:r>
                      <a:r>
                        <a:rPr lang="en-US" sz="1400" b="1" dirty="0" smtClean="0">
                          <a:solidFill>
                            <a:srgbClr val="000000"/>
                          </a:solidFill>
                          <a:latin typeface="Courier New"/>
                        </a:rPr>
                        <a:t>;</a:t>
                      </a:r>
                      <a:endParaRPr lang="en-US" sz="1400" b="1" dirty="0"/>
                    </a:p>
                  </a:txBody>
                  <a:tcPr/>
                </a:tc>
                <a:tc>
                  <a:txBody>
                    <a:bodyPr/>
                    <a:lstStyle/>
                    <a:p>
                      <a:r>
                        <a:rPr lang="en-US" sz="1600" dirty="0" smtClean="0"/>
                        <a:t>NICK, NACK, NIKKI</a:t>
                      </a:r>
                      <a:endParaRPr lang="en-US" sz="1600" dirty="0"/>
                    </a:p>
                  </a:txBody>
                  <a:tcPr/>
                </a:tc>
              </a:tr>
            </a:tbl>
          </a:graphicData>
        </a:graphic>
      </p:graphicFrame>
      <p:sp>
        <p:nvSpPr>
          <p:cNvPr id="5" name="Content Placeholder 2"/>
          <p:cNvSpPr txBox="1">
            <a:spLocks/>
          </p:cNvSpPr>
          <p:nvPr/>
        </p:nvSpPr>
        <p:spPr>
          <a:xfrm>
            <a:off x="612648" y="1295400"/>
            <a:ext cx="8153400" cy="50292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WHERE statement allows for additional operators</a:t>
            </a:r>
          </a:p>
        </p:txBody>
      </p:sp>
    </p:spTree>
    <p:extLst>
      <p:ext uri="{BB962C8B-B14F-4D97-AF65-F5344CB8AC3E}">
        <p14:creationId xmlns:p14="http://schemas.microsoft.com/office/powerpoint/2010/main" val="691228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PROC Print</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09481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Print</a:t>
            </a:r>
            <a:endParaRPr lang="en-US" dirty="0"/>
          </a:p>
        </p:txBody>
      </p:sp>
      <p:sp>
        <p:nvSpPr>
          <p:cNvPr id="3" name="Content Placeholder 2"/>
          <p:cNvSpPr>
            <a:spLocks noGrp="1"/>
          </p:cNvSpPr>
          <p:nvPr>
            <p:ph idx="1"/>
          </p:nvPr>
        </p:nvSpPr>
        <p:spPr>
          <a:xfrm>
            <a:off x="533400" y="838200"/>
            <a:ext cx="8153400" cy="4724400"/>
          </a:xfrm>
        </p:spPr>
        <p:txBody>
          <a:bodyPr>
            <a:normAutofit/>
          </a:bodyPr>
          <a:lstStyle/>
          <a:p>
            <a:r>
              <a:rPr lang="en-US" dirty="0" smtClean="0"/>
              <a:t>PROC Print can be used to list the data in a SAS dataset</a:t>
            </a:r>
          </a:p>
          <a:p>
            <a:endParaRPr lang="en-US" dirty="0" smtClean="0"/>
          </a:p>
          <a:p>
            <a:endParaRPr lang="en-US" dirty="0" smtClean="0"/>
          </a:p>
          <a:p>
            <a:endParaRPr lang="en-US" dirty="0" smtClean="0"/>
          </a:p>
          <a:p>
            <a:endParaRPr lang="en-US" dirty="0" smtClean="0"/>
          </a:p>
        </p:txBody>
      </p:sp>
      <p:pic>
        <p:nvPicPr>
          <p:cNvPr id="4098" name="Picture 2"/>
          <p:cNvPicPr>
            <a:picLocks noChangeAspect="1" noChangeArrowheads="1"/>
          </p:cNvPicPr>
          <p:nvPr/>
        </p:nvPicPr>
        <p:blipFill>
          <a:blip r:embed="rId2" cstate="print"/>
          <a:srcRect l="18125" t="10156" r="49375" b="62500"/>
          <a:stretch>
            <a:fillRect/>
          </a:stretch>
        </p:blipFill>
        <p:spPr bwMode="auto">
          <a:xfrm>
            <a:off x="1981200" y="1981200"/>
            <a:ext cx="4800600" cy="2667000"/>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2438400" y="3810000"/>
            <a:ext cx="1981200" cy="9906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44196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Results of PROC Print of “Demographics”</a:t>
            </a:r>
          </a:p>
        </p:txBody>
      </p:sp>
      <p:sp>
        <p:nvSpPr>
          <p:cNvPr id="6" name="Title 1"/>
          <p:cNvSpPr>
            <a:spLocks noGrp="1"/>
          </p:cNvSpPr>
          <p:nvPr>
            <p:ph type="title"/>
          </p:nvPr>
        </p:nvSpPr>
        <p:spPr/>
        <p:txBody>
          <a:bodyPr/>
          <a:lstStyle/>
          <a:p>
            <a:r>
              <a:rPr lang="en-US" dirty="0" smtClean="0"/>
              <a:t>PROC Print </a:t>
            </a:r>
            <a:endParaRPr lang="en-US" dirty="0"/>
          </a:p>
        </p:txBody>
      </p:sp>
      <p:pic>
        <p:nvPicPr>
          <p:cNvPr id="6146" name="Picture 2"/>
          <p:cNvPicPr>
            <a:picLocks noChangeAspect="1" noChangeArrowheads="1"/>
          </p:cNvPicPr>
          <p:nvPr/>
        </p:nvPicPr>
        <p:blipFill>
          <a:blip r:embed="rId2" cstate="print"/>
          <a:srcRect l="36875" t="6250" r="32500" b="79688"/>
          <a:stretch>
            <a:fillRect/>
          </a:stretch>
        </p:blipFill>
        <p:spPr bwMode="auto">
          <a:xfrm>
            <a:off x="2590800" y="2133600"/>
            <a:ext cx="3733800" cy="1371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Print</a:t>
            </a:r>
            <a:endParaRPr lang="en-US" dirty="0"/>
          </a:p>
        </p:txBody>
      </p:sp>
      <p:sp>
        <p:nvSpPr>
          <p:cNvPr id="3" name="Content Placeholder 2"/>
          <p:cNvSpPr>
            <a:spLocks noGrp="1"/>
          </p:cNvSpPr>
          <p:nvPr>
            <p:ph idx="1"/>
          </p:nvPr>
        </p:nvSpPr>
        <p:spPr>
          <a:xfrm>
            <a:off x="609600" y="1066800"/>
            <a:ext cx="8153400" cy="4800600"/>
          </a:xfrm>
        </p:spPr>
        <p:txBody>
          <a:bodyPr>
            <a:normAutofit/>
          </a:bodyPr>
          <a:lstStyle/>
          <a:p>
            <a:r>
              <a:rPr lang="en-US" dirty="0" smtClean="0"/>
              <a:t>Many options to control output of PROC Print</a:t>
            </a:r>
          </a:p>
          <a:p>
            <a:pPr lvl="1"/>
            <a:r>
              <a:rPr lang="en-US" sz="2800" dirty="0" err="1" smtClean="0">
                <a:solidFill>
                  <a:srgbClr val="0000FF"/>
                </a:solidFill>
                <a:latin typeface="Courier New"/>
              </a:rPr>
              <a:t>noobs</a:t>
            </a:r>
            <a:r>
              <a:rPr lang="en-US" dirty="0" smtClean="0"/>
              <a:t> – Suppresses “OBS” column in output</a:t>
            </a:r>
          </a:p>
          <a:p>
            <a:pPr lvl="1"/>
            <a:r>
              <a:rPr lang="en-US" sz="2800" dirty="0" smtClean="0">
                <a:solidFill>
                  <a:srgbClr val="000000"/>
                </a:solidFill>
                <a:latin typeface="Courier New"/>
              </a:rPr>
              <a:t>(</a:t>
            </a:r>
            <a:r>
              <a:rPr lang="en-US" sz="2800" dirty="0" err="1" smtClean="0">
                <a:solidFill>
                  <a:srgbClr val="0000FF"/>
                </a:solidFill>
                <a:latin typeface="Courier New"/>
              </a:rPr>
              <a:t>obs</a:t>
            </a:r>
            <a:r>
              <a:rPr lang="en-US" sz="2800" dirty="0" smtClean="0">
                <a:solidFill>
                  <a:srgbClr val="000000"/>
                </a:solidFill>
                <a:latin typeface="Courier New"/>
              </a:rPr>
              <a:t>=</a:t>
            </a:r>
            <a:r>
              <a:rPr lang="en-US" sz="2800" b="1" dirty="0" smtClean="0">
                <a:solidFill>
                  <a:srgbClr val="008080"/>
                </a:solidFill>
                <a:latin typeface="Courier New"/>
              </a:rPr>
              <a:t>2</a:t>
            </a:r>
            <a:r>
              <a:rPr lang="en-US" sz="2800" dirty="0" smtClean="0">
                <a:solidFill>
                  <a:srgbClr val="000000"/>
                </a:solidFill>
                <a:latin typeface="Courier New"/>
              </a:rPr>
              <a:t>)</a:t>
            </a:r>
            <a:r>
              <a:rPr lang="en-US" dirty="0" smtClean="0"/>
              <a:t> – Only prints the first two observations</a:t>
            </a:r>
          </a:p>
          <a:p>
            <a:pPr lvl="2"/>
            <a:r>
              <a:rPr lang="en-US" dirty="0" smtClean="0"/>
              <a:t>Can put in any number: 1 through N</a:t>
            </a:r>
          </a:p>
          <a:p>
            <a:pPr lvl="2"/>
            <a:r>
              <a:rPr lang="en-US" dirty="0" smtClean="0"/>
              <a:t>Must be placed in parentheses after </a:t>
            </a:r>
            <a:r>
              <a:rPr lang="en-US" sz="2400" b="1" dirty="0" smtClean="0">
                <a:solidFill>
                  <a:srgbClr val="0000FF"/>
                </a:solidFill>
                <a:latin typeface="Courier New"/>
              </a:rPr>
              <a:t>data</a:t>
            </a:r>
            <a:r>
              <a:rPr lang="en-US" sz="2400" b="1" dirty="0" smtClean="0">
                <a:solidFill>
                  <a:srgbClr val="000000"/>
                </a:solidFill>
                <a:latin typeface="Courier New"/>
              </a:rPr>
              <a:t>=</a:t>
            </a:r>
            <a:r>
              <a:rPr lang="en-US" sz="2400" dirty="0" smtClean="0">
                <a:solidFill>
                  <a:srgbClr val="000000"/>
                </a:solidFill>
                <a:latin typeface="Courier New"/>
              </a:rPr>
              <a:t> </a:t>
            </a:r>
            <a:r>
              <a:rPr lang="en-US" sz="2600" dirty="0" smtClean="0"/>
              <a:t>option</a:t>
            </a:r>
          </a:p>
          <a:p>
            <a:pPr lvl="1"/>
            <a:r>
              <a:rPr lang="en-US" sz="3200" dirty="0" err="1" smtClean="0">
                <a:solidFill>
                  <a:srgbClr val="0000FF"/>
                </a:solidFill>
                <a:latin typeface="Courier New"/>
              </a:rPr>
              <a:t>var</a:t>
            </a:r>
            <a:r>
              <a:rPr lang="en-US" dirty="0" smtClean="0"/>
              <a:t> statement – Only prints listed variables</a:t>
            </a:r>
          </a:p>
          <a:p>
            <a:pPr>
              <a:buNone/>
            </a:pPr>
            <a:endParaRPr lang="en-US" dirty="0" smtClean="0"/>
          </a:p>
        </p:txBody>
      </p:sp>
      <p:pic>
        <p:nvPicPr>
          <p:cNvPr id="5122" name="Picture 2"/>
          <p:cNvPicPr>
            <a:picLocks noChangeAspect="1" noChangeArrowheads="1"/>
          </p:cNvPicPr>
          <p:nvPr/>
        </p:nvPicPr>
        <p:blipFill>
          <a:blip r:embed="rId2" cstate="print"/>
          <a:srcRect l="18750" t="30469" r="48750" b="59375"/>
          <a:stretch>
            <a:fillRect/>
          </a:stretch>
        </p:blipFill>
        <p:spPr bwMode="auto">
          <a:xfrm>
            <a:off x="2286000" y="4648200"/>
            <a:ext cx="3962400" cy="990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theme/theme1.xml><?xml version="1.0" encoding="utf-8"?>
<a:theme xmlns:a="http://schemas.openxmlformats.org/drawingml/2006/main" name="TCSTheme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1_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Hitendra Pandey</Author0>
    <MetaInfo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3CA7C48-6AE4-4D74-8C72-433E62C80674}">
  <ds:schemaRefs>
    <ds:schemaRef ds:uri="http://schemas.microsoft.com/sharepoint/v3/contenttype/forms"/>
  </ds:schemaRefs>
</ds:datastoreItem>
</file>

<file path=customXml/itemProps2.xml><?xml version="1.0" encoding="utf-8"?>
<ds:datastoreItem xmlns:ds="http://schemas.openxmlformats.org/officeDocument/2006/customXml" ds:itemID="{D80A9174-F256-493E-8752-3D6A45525572}">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bd10ab3-8ab6-4ae2-a2c1-1c07dd313c6d"/>
    <ds:schemaRef ds:uri="http://schemas.microsoft.com/sharepoint/v3"/>
    <ds:schemaRef ds:uri="http://purl.org/dc/dcmitype/"/>
  </ds:schemaRefs>
</ds:datastoreItem>
</file>

<file path=customXml/itemProps3.xml><?xml version="1.0" encoding="utf-8"?>
<ds:datastoreItem xmlns:ds="http://schemas.openxmlformats.org/officeDocument/2006/customXml" ds:itemID="{F66D6592-4512-4112-8DCE-98A8664CB8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TCSTheme1</Template>
  <TotalTime>3673</TotalTime>
  <Words>2278</Words>
  <Application>Microsoft Office PowerPoint</Application>
  <PresentationFormat>On-screen Show (4:3)</PresentationFormat>
  <Paragraphs>502</Paragraphs>
  <Slides>52</Slides>
  <Notes>6</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TCSTheme1</vt:lpstr>
      <vt:lpstr>1_Thank You</vt:lpstr>
      <vt:lpstr> SAS® Training</vt:lpstr>
      <vt:lpstr>Topics covered…</vt:lpstr>
      <vt:lpstr>PowerPoint Presentation</vt:lpstr>
      <vt:lpstr>SET statement</vt:lpstr>
      <vt:lpstr>SET statement</vt:lpstr>
      <vt:lpstr>PowerPoint Presentation</vt:lpstr>
      <vt:lpstr>PROC Print</vt:lpstr>
      <vt:lpstr>PROC Print </vt:lpstr>
      <vt:lpstr>PROC Print</vt:lpstr>
      <vt:lpstr>PROC Print </vt:lpstr>
      <vt:lpstr>PowerPoint Presentation</vt:lpstr>
      <vt:lpstr>PROC Contents</vt:lpstr>
      <vt:lpstr>PROC Contents </vt:lpstr>
      <vt:lpstr>PROC Contents </vt:lpstr>
      <vt:lpstr>PROC Contents variable list </vt:lpstr>
      <vt:lpstr>PROC Contents variable list </vt:lpstr>
      <vt:lpstr>PowerPoint Presentation</vt:lpstr>
      <vt:lpstr>SORT</vt:lpstr>
      <vt:lpstr>SORT – Descending Option</vt:lpstr>
      <vt:lpstr>DROP=, KEEP=, AND RENAME= OPTIONS</vt:lpstr>
      <vt:lpstr>Examples:</vt:lpstr>
      <vt:lpstr>FORMAT AND LABEL STATEMENTS</vt:lpstr>
      <vt:lpstr>Example Using Labels </vt:lpstr>
      <vt:lpstr>WHERE= OPTION OR WHERE STATEMENT</vt:lpstr>
      <vt:lpstr>NODUPRECS AND NODUPKEY OPTIONS</vt:lpstr>
      <vt:lpstr>PowerPoint Presentation</vt:lpstr>
      <vt:lpstr>If, Then, Else</vt:lpstr>
      <vt:lpstr>If, Then, Else</vt:lpstr>
      <vt:lpstr>If, Then, Else</vt:lpstr>
      <vt:lpstr>If, Then, Else</vt:lpstr>
      <vt:lpstr>If, Then, Else</vt:lpstr>
      <vt:lpstr>If, Then, Else</vt:lpstr>
      <vt:lpstr>If, Then, Else</vt:lpstr>
      <vt:lpstr>If, Then, Else</vt:lpstr>
      <vt:lpstr>If, Then, Else</vt:lpstr>
      <vt:lpstr>If, Then, Else</vt:lpstr>
      <vt:lpstr>PowerPoint Presentation</vt:lpstr>
      <vt:lpstr>Arithmetic operators</vt:lpstr>
      <vt:lpstr>Comparison operators</vt:lpstr>
      <vt:lpstr>Logical operators</vt:lpstr>
      <vt:lpstr>Logical operators</vt:lpstr>
      <vt:lpstr>Logical operators</vt:lpstr>
      <vt:lpstr>Order of operations</vt:lpstr>
      <vt:lpstr>If, Then, Else</vt:lpstr>
      <vt:lpstr>PowerPoint Presentation</vt:lpstr>
      <vt:lpstr>Subsetting datasets</vt:lpstr>
      <vt:lpstr>Subsetting datasets</vt:lpstr>
      <vt:lpstr>Subsetting datasets</vt:lpstr>
      <vt:lpstr>Subsetting IF</vt:lpstr>
      <vt:lpstr>Subsetting IF</vt:lpstr>
      <vt:lpstr>WHERE statement</vt:lpstr>
      <vt:lpstr>WHERE statement</vt:lpstr>
    </vt:vector>
  </TitlesOfParts>
  <Company>State of Oregon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nchapman</dc:creator>
  <cp:lastModifiedBy>Anagha Bhatkhande</cp:lastModifiedBy>
  <cp:revision>237</cp:revision>
  <dcterms:created xsi:type="dcterms:W3CDTF">2012-12-06T18:06:55Z</dcterms:created>
  <dcterms:modified xsi:type="dcterms:W3CDTF">2017-07-18T07:15:38Z</dcterms:modified>
</cp:coreProperties>
</file>