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 id="2147483724" r:id="rId5"/>
  </p:sldMasterIdLst>
  <p:notesMasterIdLst>
    <p:notesMasterId r:id="rId50"/>
  </p:notesMasterIdLst>
  <p:sldIdLst>
    <p:sldId id="256" r:id="rId6"/>
    <p:sldId id="260" r:id="rId7"/>
    <p:sldId id="388" r:id="rId8"/>
    <p:sldId id="389" r:id="rId9"/>
    <p:sldId id="390" r:id="rId10"/>
    <p:sldId id="391" r:id="rId11"/>
    <p:sldId id="392" r:id="rId12"/>
    <p:sldId id="393" r:id="rId13"/>
    <p:sldId id="394" r:id="rId14"/>
    <p:sldId id="395" r:id="rId15"/>
    <p:sldId id="396" r:id="rId16"/>
    <p:sldId id="397" r:id="rId17"/>
    <p:sldId id="398" r:id="rId18"/>
    <p:sldId id="399" r:id="rId19"/>
    <p:sldId id="400" r:id="rId20"/>
    <p:sldId id="401" r:id="rId21"/>
    <p:sldId id="402" r:id="rId22"/>
    <p:sldId id="403" r:id="rId23"/>
    <p:sldId id="404" r:id="rId24"/>
    <p:sldId id="405" r:id="rId25"/>
    <p:sldId id="406" r:id="rId26"/>
    <p:sldId id="407" r:id="rId27"/>
    <p:sldId id="408" r:id="rId28"/>
    <p:sldId id="409" r:id="rId29"/>
    <p:sldId id="410" r:id="rId30"/>
    <p:sldId id="411" r:id="rId31"/>
    <p:sldId id="412" r:id="rId32"/>
    <p:sldId id="435" r:id="rId33"/>
    <p:sldId id="436" r:id="rId34"/>
    <p:sldId id="437" r:id="rId35"/>
    <p:sldId id="438" r:id="rId36"/>
    <p:sldId id="439" r:id="rId37"/>
    <p:sldId id="440" r:id="rId38"/>
    <p:sldId id="441" r:id="rId39"/>
    <p:sldId id="442" r:id="rId40"/>
    <p:sldId id="443" r:id="rId41"/>
    <p:sldId id="427" r:id="rId42"/>
    <p:sldId id="428" r:id="rId43"/>
    <p:sldId id="429" r:id="rId44"/>
    <p:sldId id="430" r:id="rId45"/>
    <p:sldId id="431" r:id="rId46"/>
    <p:sldId id="432" r:id="rId47"/>
    <p:sldId id="433" r:id="rId48"/>
    <p:sldId id="434" r:id="rId49"/>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5478"/>
    <a:srgbClr val="94739D"/>
    <a:srgbClr val="2CB22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8" autoAdjust="0"/>
    <p:restoredTop sz="90586" autoAdjust="0"/>
  </p:normalViewPr>
  <p:slideViewPr>
    <p:cSldViewPr>
      <p:cViewPr varScale="1">
        <p:scale>
          <a:sx n="63" d="100"/>
          <a:sy n="63" d="100"/>
        </p:scale>
        <p:origin x="-151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D3E5E0B5-CC09-47F0-915A-115797C68C88}" type="datetimeFigureOut">
              <a:rPr lang="en-US" smtClean="0"/>
              <a:pPr/>
              <a:t>7/18/2017</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C2B60268-940A-45F1-BD62-E29FAA0CD375}" type="slidenum">
              <a:rPr lang="en-US" smtClean="0"/>
              <a:pPr/>
              <a:t>‹#›</a:t>
            </a:fld>
            <a:endParaRPr lang="en-US"/>
          </a:p>
        </p:txBody>
      </p:sp>
    </p:spTree>
    <p:extLst>
      <p:ext uri="{BB962C8B-B14F-4D97-AF65-F5344CB8AC3E}">
        <p14:creationId xmlns:p14="http://schemas.microsoft.com/office/powerpoint/2010/main" val="3919355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srcRect l="19609" t="20313" r="5391" b="9277"/>
          <a:stretch>
            <a:fillRect/>
          </a:stretch>
        </p:blipFill>
        <p:spPr bwMode="auto">
          <a:xfrm>
            <a:off x="0" y="-9525"/>
            <a:ext cx="9144000" cy="6867525"/>
          </a:xfrm>
          <a:prstGeom prst="rect">
            <a:avLst/>
          </a:prstGeom>
          <a:noFill/>
          <a:ln w="9525">
            <a:noFill/>
            <a:miter lim="800000"/>
            <a:headEnd/>
            <a:tailEnd/>
          </a:ln>
          <a:effectLst/>
        </p:spPr>
      </p:pic>
      <p:sp>
        <p:nvSpPr>
          <p:cNvPr id="2" name="Title 1"/>
          <p:cNvSpPr>
            <a:spLocks noGrp="1"/>
          </p:cNvSpPr>
          <p:nvPr>
            <p:ph type="ctrTitle"/>
          </p:nvPr>
        </p:nvSpPr>
        <p:spPr>
          <a:xfrm>
            <a:off x="374904" y="3440303"/>
            <a:ext cx="7772400" cy="669926"/>
          </a:xfrm>
        </p:spPr>
        <p:txBody>
          <a:bodyPr>
            <a:normAutofit/>
          </a:bodyPr>
          <a:lstStyle>
            <a:lvl1pPr algn="l">
              <a:defRPr kumimoji="0" lang="en-US" sz="3800" b="0" i="0" u="none" strike="noStrike" kern="1200" cap="none" spc="0" normalizeH="0" baseline="0" noProof="0" dirty="0" smtClean="0">
                <a:ln>
                  <a:noFill/>
                </a:ln>
                <a:solidFill>
                  <a:srgbClr val="FFFFFF"/>
                </a:solidFill>
                <a:effectLst/>
                <a:uLnTx/>
                <a:uFillTx/>
                <a:latin typeface="Myriad Pro" pitchFamily="34" charset="0"/>
                <a:ea typeface="+mn-ea"/>
                <a:cs typeface="+mn-cs"/>
              </a:defRPr>
            </a:lvl1pPr>
          </a:lstStyle>
          <a:p>
            <a:pPr marL="0" lvl="0" indent="0" algn="l" defTabSz="914400" rtl="0" eaLnBrk="1" latinLnBrk="0" hangingPunct="1">
              <a:spcBef>
                <a:spcPct val="20000"/>
              </a:spcBef>
              <a:buClr>
                <a:srgbClr val="4E84C4"/>
              </a:buClr>
              <a:buFont typeface="Wingdings" pitchFamily="2" charset="2"/>
              <a:buNone/>
              <a:tabLst/>
            </a:pPr>
            <a:r>
              <a:rPr lang="en-US" smtClean="0"/>
              <a:t>Click to edit Master title style</a:t>
            </a:r>
            <a:endParaRPr lang="en-US" dirty="0"/>
          </a:p>
        </p:txBody>
      </p:sp>
      <p:sp>
        <p:nvSpPr>
          <p:cNvPr id="3" name="Subtitle 2"/>
          <p:cNvSpPr>
            <a:spLocks noGrp="1"/>
          </p:cNvSpPr>
          <p:nvPr>
            <p:ph type="subTitle" idx="1"/>
          </p:nvPr>
        </p:nvSpPr>
        <p:spPr>
          <a:xfrm>
            <a:off x="371856" y="4123944"/>
            <a:ext cx="7781544" cy="496824"/>
          </a:xfrm>
        </p:spPr>
        <p:txBody>
          <a:bodyPr>
            <a:noAutofit/>
          </a:bodyPr>
          <a:lstStyle>
            <a:lvl1pPr marL="0" indent="0" algn="l">
              <a:buNone/>
              <a:defRPr kumimoji="0" lang="en-US" sz="3200" b="0" i="0" u="none" strike="noStrike" kern="1200" cap="none" spc="0" normalizeH="0" baseline="0" noProof="0" dirty="0" smtClean="0">
                <a:ln>
                  <a:noFill/>
                </a:ln>
                <a:solidFill>
                  <a:srgbClr val="FFFFFF"/>
                </a:solidFill>
                <a:effectLst/>
                <a:uLnTx/>
                <a:uFillTx/>
                <a:latin typeface="Myriad Pro"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Clr>
                <a:srgbClr val="4E84C4"/>
              </a:buClr>
              <a:buFont typeface="Wingdings" pitchFamily="2" charset="2"/>
              <a:buNone/>
              <a:tabLst/>
            </a:pPr>
            <a:r>
              <a:rPr lang="en-US"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lgn="l" defTabSz="914400" rtl="0" eaLnBrk="1" latinLnBrk="0" hangingPunct="1">
              <a:spcBef>
                <a:spcPct val="20000"/>
              </a:spcBef>
              <a:buClr>
                <a:srgbClr val="4E84C4"/>
              </a:buClr>
              <a:buFont typeface="Wingdings" pitchFamily="2" charset="2"/>
              <a:buChar char="§"/>
              <a:defRPr lang="en-US" sz="2200" kern="1200" dirty="0" smtClean="0">
                <a:solidFill>
                  <a:schemeClr val="bg2"/>
                </a:solidFill>
                <a:latin typeface="Myriad Pro" pitchFamily="34" charset="0"/>
                <a:ea typeface="+mn-ea"/>
                <a:cs typeface="+mn-cs"/>
              </a:defRPr>
            </a:lvl1pPr>
            <a:lvl2pPr algn="l" defTabSz="914400" rtl="0" eaLnBrk="1" latinLnBrk="0" hangingPunct="1">
              <a:spcBef>
                <a:spcPct val="20000"/>
              </a:spcBef>
              <a:buClr>
                <a:srgbClr val="4E84C4"/>
              </a:buClr>
              <a:buFont typeface="Myriad Pro" pitchFamily="34" charset="0"/>
              <a:buChar char="–"/>
              <a:defRPr lang="en-US" sz="2200" kern="1200" dirty="0" smtClean="0">
                <a:solidFill>
                  <a:schemeClr val="bg2"/>
                </a:solidFill>
                <a:latin typeface="Myriad Pro" pitchFamily="34" charset="0"/>
                <a:ea typeface="+mn-ea"/>
                <a:cs typeface="+mn-cs"/>
              </a:defRPr>
            </a:lvl2pPr>
          </a:lstStyle>
          <a:p>
            <a:pPr marL="342900" lvl="0" indent="-342900" algn="l" defTabSz="914400" rtl="0" eaLnBrk="1" latinLnBrk="0" hangingPunct="1">
              <a:spcBef>
                <a:spcPct val="20000"/>
              </a:spcBef>
              <a:buClr>
                <a:srgbClr val="4E84C4"/>
              </a:buClr>
              <a:buFont typeface="Wingdings" pitchFamily="2" charset="2"/>
              <a:buChar char="§"/>
            </a:pPr>
            <a:r>
              <a:rPr lang="en-US" smtClean="0"/>
              <a:t>Click to edit Master text styles</a:t>
            </a:r>
          </a:p>
          <a:p>
            <a:pPr marL="342900" lvl="1" indent="-342900" algn="l" defTabSz="914400" rtl="0" eaLnBrk="1" latinLnBrk="0" hangingPunct="1">
              <a:spcBef>
                <a:spcPct val="20000"/>
              </a:spcBef>
              <a:buClr>
                <a:srgbClr val="4E84C4"/>
              </a:buClr>
              <a:buFont typeface="Wingdings" pitchFamily="2" charset="2"/>
              <a:buChar char="§"/>
            </a:pPr>
            <a:r>
              <a:rPr lang="en-US" smtClean="0"/>
              <a:t>Second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096000" y="6248400"/>
            <a:ext cx="2667000" cy="365125"/>
          </a:xfrm>
          <a:prstGeom prst="rect">
            <a:avLst/>
          </a:prstGeom>
        </p:spPr>
        <p:txBody>
          <a:bodyPr/>
          <a:lstStyle/>
          <a:p>
            <a:fld id="{D763724C-E7A2-4A6D-A4BD-CDB6C1C03172}" type="datetimeFigureOut">
              <a:rPr lang="en-US" smtClean="0"/>
              <a:pPr/>
              <a:t>7/18/2017</a:t>
            </a:fld>
            <a:endParaRPr lang="en-US" dirty="0"/>
          </a:p>
        </p:txBody>
      </p:sp>
      <p:sp>
        <p:nvSpPr>
          <p:cNvPr id="4" name="Footer Placeholder 3"/>
          <p:cNvSpPr>
            <a:spLocks noGrp="1"/>
          </p:cNvSpPr>
          <p:nvPr>
            <p:ph type="ftr" sz="quarter" idx="11"/>
          </p:nvPr>
        </p:nvSpPr>
        <p:spPr>
          <a:xfrm>
            <a:off x="609600" y="6248206"/>
            <a:ext cx="5421083"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0" y="1272222"/>
            <a:ext cx="533400" cy="244476"/>
          </a:xfrm>
          <a:prstGeom prst="rect">
            <a:avLst/>
          </a:prstGeom>
        </p:spPr>
        <p:txBody>
          <a:bodyPr/>
          <a:lstStyle>
            <a:lvl1pPr>
              <a:defRPr>
                <a:solidFill>
                  <a:srgbClr val="FFFFFF"/>
                </a:solidFill>
              </a:defRPr>
            </a:lvl1pPr>
          </a:lstStyle>
          <a:p>
            <a:fld id="{04A3A10D-7D5E-4932-A76F-CD1632FD3D96}" type="slidenum">
              <a:rPr lang="en-US" smtClean="0"/>
              <a:pPr/>
              <a:t>‹#›</a:t>
            </a:fld>
            <a:endParaRPr lang="en-US" dirty="0"/>
          </a:p>
        </p:txBody>
      </p:sp>
    </p:spTree>
    <p:extLst>
      <p:ext uri="{BB962C8B-B14F-4D97-AF65-F5344CB8AC3E}">
        <p14:creationId xmlns:p14="http://schemas.microsoft.com/office/powerpoint/2010/main" val="1112108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r>
              <a:rPr lang="en-US"/>
              <a:t>TCS Confidential</a:t>
            </a:r>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a:defRPr/>
            </a:lvl1pPr>
          </a:lstStyle>
          <a:p>
            <a:fld id="{A9CF9141-3724-4508-B695-8917F1296D78}" type="slidenum">
              <a:rPr lang="en-US"/>
              <a:pPr/>
              <a:t>‹#›</a:t>
            </a:fld>
            <a:endParaRPr lang="en-US"/>
          </a:p>
        </p:txBody>
      </p:sp>
    </p:spTree>
    <p:extLst>
      <p:ext uri="{BB962C8B-B14F-4D97-AF65-F5344CB8AC3E}">
        <p14:creationId xmlns:p14="http://schemas.microsoft.com/office/powerpoint/2010/main" val="363066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r>
              <a:rPr lang="en-US"/>
              <a:t>TCS Confidential</a:t>
            </a:r>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a:defRPr/>
            </a:lvl1pPr>
          </a:lstStyle>
          <a:p>
            <a:fld id="{4DA66757-DBB4-48F4-AE78-A659A28DE9B7}" type="slidenum">
              <a:rPr lang="en-US"/>
              <a:pPr/>
              <a:t>‹#›</a:t>
            </a:fld>
            <a:endParaRPr lang="en-US"/>
          </a:p>
        </p:txBody>
      </p:sp>
    </p:spTree>
    <p:extLst>
      <p:ext uri="{BB962C8B-B14F-4D97-AF65-F5344CB8AC3E}">
        <p14:creationId xmlns:p14="http://schemas.microsoft.com/office/powerpoint/2010/main" val="282294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760999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l="19609" t="20313" r="5391" b="9277"/>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54512" y="3200401"/>
            <a:ext cx="7772400" cy="609600"/>
          </a:xfrm>
          <a:prstGeom prst="rect">
            <a:avLst/>
          </a:prstGeo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4512" y="3858638"/>
            <a:ext cx="7785100" cy="609600"/>
          </a:xfrm>
          <a:prstGeom prst="rect">
            <a:avLst/>
          </a:prstGeo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794086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3.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75000"/>
          </a:schemeClr>
        </a:solidFill>
        <a:effectLst/>
      </p:bgPr>
    </p:bg>
    <p:spTree>
      <p:nvGrpSpPr>
        <p:cNvPr id="1" name=""/>
        <p:cNvGrpSpPr/>
        <p:nvPr/>
      </p:nvGrpSpPr>
      <p:grpSpPr>
        <a:xfrm>
          <a:off x="0" y="0"/>
          <a:ext cx="0" cy="0"/>
          <a:chOff x="0" y="0"/>
          <a:chExt cx="0" cy="0"/>
        </a:xfrm>
      </p:grpSpPr>
      <p:sp>
        <p:nvSpPr>
          <p:cNvPr id="10" name="Rectangle 9"/>
          <p:cNvSpPr/>
          <p:nvPr/>
        </p:nvSpPr>
        <p:spPr>
          <a:xfrm>
            <a:off x="228600" y="228600"/>
            <a:ext cx="381000" cy="2286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52400" y="304800"/>
            <a:ext cx="152400" cy="152400"/>
          </a:xfrm>
          <a:prstGeom prst="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066800" y="2971800"/>
            <a:ext cx="533400" cy="381000"/>
          </a:xfrm>
          <a:prstGeom prst="rect">
            <a:avLst/>
          </a:prstGeom>
          <a:solidFill>
            <a:srgbClr val="6DCFF6"/>
          </a:solidFill>
          <a:ln w="12700">
            <a:solidFill>
              <a:srgbClr val="B9AF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3"/>
          <p:cNvPicPr>
            <a:picLocks noChangeAspect="1" noChangeArrowheads="1"/>
          </p:cNvPicPr>
          <p:nvPr/>
        </p:nvPicPr>
        <p:blipFill>
          <a:blip r:embed="rId7" cstate="print"/>
          <a:srcRect l="19375" t="20410" r="5469" b="9375"/>
          <a:stretch>
            <a:fillRect/>
          </a:stretch>
        </p:blipFill>
        <p:spPr bwMode="auto">
          <a:xfrm>
            <a:off x="-28576" y="0"/>
            <a:ext cx="9172575" cy="6848475"/>
          </a:xfrm>
          <a:prstGeom prst="rect">
            <a:avLst/>
          </a:prstGeom>
          <a:noFill/>
          <a:ln w="9525">
            <a:noFill/>
            <a:miter lim="800000"/>
            <a:headEnd/>
            <a:tailEnd/>
          </a:ln>
          <a:effectLst/>
        </p:spPr>
      </p:pic>
      <p:sp>
        <p:nvSpPr>
          <p:cNvPr id="2" name="Title Placeholder 1"/>
          <p:cNvSpPr>
            <a:spLocks noGrp="1"/>
          </p:cNvSpPr>
          <p:nvPr>
            <p:ph type="title"/>
          </p:nvPr>
        </p:nvSpPr>
        <p:spPr>
          <a:xfrm>
            <a:off x="1271016" y="114300"/>
            <a:ext cx="7635240" cy="533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65760" y="905256"/>
            <a:ext cx="8473440" cy="4525963"/>
          </a:xfrm>
          <a:prstGeom prst="rect">
            <a:avLst/>
          </a:prstGeom>
        </p:spPr>
        <p:txBody>
          <a:bodyPr vert="horz" lIns="91440" tIns="45720" rIns="91440" bIns="45720" rtlCol="0">
            <a:normAutofit/>
          </a:bodyPr>
          <a:lstStyle/>
          <a:p>
            <a:pPr marL="342900" lvl="0" indent="-342900" algn="l" defTabSz="914400" rtl="0" eaLnBrk="1" latinLnBrk="0" hangingPunct="1">
              <a:spcBef>
                <a:spcPct val="20000"/>
              </a:spcBef>
              <a:buClr>
                <a:srgbClr val="4E84C4"/>
              </a:buClr>
              <a:buFont typeface="Wingdings" pitchFamily="2" charset="2"/>
              <a:buChar char="§"/>
            </a:pPr>
            <a:r>
              <a:rPr lang="en-US" dirty="0" smtClean="0"/>
              <a:t>Click to edit Master text styles</a:t>
            </a:r>
          </a:p>
          <a:p>
            <a:pPr marL="742950" lvl="1" indent="-285750" algn="l" defTabSz="914400" rtl="0" eaLnBrk="1" latinLnBrk="0" hangingPunct="1">
              <a:spcBef>
                <a:spcPct val="20000"/>
              </a:spcBef>
              <a:buClr>
                <a:srgbClr val="6CCFF6"/>
              </a:buClr>
              <a:buFont typeface="Wingdings" pitchFamily="2" charset="2"/>
              <a:buChar char="§"/>
            </a:pPr>
            <a:r>
              <a:rPr lang="en-US" dirty="0" smtClean="0"/>
              <a:t>Second level</a:t>
            </a:r>
          </a:p>
        </p:txBody>
      </p:sp>
      <p:sp>
        <p:nvSpPr>
          <p:cNvPr id="8" name="Rectangle 71"/>
          <p:cNvSpPr txBox="1">
            <a:spLocks noChangeArrowheads="1"/>
          </p:cNvSpPr>
          <p:nvPr/>
        </p:nvSpPr>
        <p:spPr bwMode="auto">
          <a:xfrm>
            <a:off x="8205320" y="63246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3B55AB4-0D57-4FBE-946B-A81E4A9D2A4C}"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7" r:id="rId3"/>
    <p:sldLayoutId id="2147483728" r:id="rId4"/>
    <p:sldLayoutId id="2147483729" r:id="rId5"/>
  </p:sldLayoutIdLst>
  <p:hf sldNum="0" hdr="0" ftr="0" dt="0"/>
  <p:txStyles>
    <p:titleStyle>
      <a:lvl1pPr algn="l" defTabSz="914400" rtl="0" eaLnBrk="1" latinLnBrk="0" hangingPunct="1">
        <a:spcBef>
          <a:spcPct val="0"/>
        </a:spcBef>
        <a:buNone/>
        <a:defRPr lang="en-US" sz="2800" b="0" kern="1200" dirty="0" smtClean="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Clr>
          <a:srgbClr val="4E84C4"/>
        </a:buClr>
        <a:buFont typeface="Wingdings" pitchFamily="2" charset="2"/>
        <a:buChar char="§"/>
        <a:defRPr lang="en-US" sz="2200" kern="1200" dirty="0" smtClean="0">
          <a:solidFill>
            <a:schemeClr val="bg2"/>
          </a:solidFill>
          <a:latin typeface="Myriad Pro" pitchFamily="34" charset="0"/>
          <a:ea typeface="+mn-ea"/>
          <a:cs typeface="+mn-cs"/>
        </a:defRPr>
      </a:lvl1pPr>
      <a:lvl2pPr marL="742950" indent="-285750" algn="l" defTabSz="914400" rtl="0" eaLnBrk="1" latinLnBrk="0" hangingPunct="1">
        <a:spcBef>
          <a:spcPct val="20000"/>
        </a:spcBef>
        <a:buClr>
          <a:srgbClr val="4E84C4"/>
        </a:buClr>
        <a:buFont typeface="Myriad Pro" pitchFamily="34" charset="0"/>
        <a:buChar char="–"/>
        <a:defRPr lang="en-US" sz="2200" kern="1200" dirty="0" smtClean="0">
          <a:solidFill>
            <a:schemeClr val="bg2"/>
          </a:solidFill>
          <a:latin typeface="Myriad Pro"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4038"/>
          </a:xfrm>
          <a:prstGeom prst="rect">
            <a:avLst/>
          </a:prstGeom>
          <a:noFill/>
        </p:spPr>
        <p:txBody>
          <a:bodyPr/>
          <a:lstStyle/>
          <a:p>
            <a:pPr>
              <a:spcBef>
                <a:spcPct val="0"/>
              </a:spcBef>
              <a:defRPr/>
            </a:pPr>
            <a:r>
              <a:rPr lang="en-US" sz="3000" dirty="0">
                <a:solidFill>
                  <a:prstClr val="white"/>
                </a:solidFill>
                <a:latin typeface="Arial" pitchFamily="34" charset="0"/>
                <a:cs typeface="Arial" pitchFamily="34" charset="0"/>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a:lstStyle/>
          <a:p>
            <a:pPr>
              <a:defRPr/>
            </a:pPr>
            <a:endParaRPr lang="en-US" dirty="0">
              <a:solidFill>
                <a:srgbClr val="000000"/>
              </a:solidFill>
            </a:endParaRPr>
          </a:p>
        </p:txBody>
      </p:sp>
      <p:sp>
        <p:nvSpPr>
          <p:cNvPr id="62" name="Freeform 6"/>
          <p:cNvSpPr>
            <a:spLocks noChangeAspect="1" noEditPoints="1"/>
          </p:cNvSpPr>
          <p:nvPr/>
        </p:nvSpPr>
        <p:spPr bwMode="auto">
          <a:xfrm>
            <a:off x="425450" y="5899150"/>
            <a:ext cx="1370013" cy="579438"/>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a:lstStyle/>
          <a:p>
            <a:pPr>
              <a:defRPr/>
            </a:pPr>
            <a:endParaRPr lang="en-US" dirty="0">
              <a:solidFill>
                <a:srgbClr val="000000"/>
              </a:solidFill>
            </a:endParaRPr>
          </a:p>
        </p:txBody>
      </p:sp>
      <p:grpSp>
        <p:nvGrpSpPr>
          <p:cNvPr id="14341"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a:lstStyle/>
            <a:p>
              <a:pPr>
                <a:defRPr/>
              </a:pPr>
              <a:endParaRPr lang="en-US" dirty="0">
                <a:solidFill>
                  <a:srgbClr val="000000"/>
                </a:solidFill>
              </a:endParaRPr>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a:lstStyle/>
            <a:p>
              <a:pPr>
                <a:defRPr/>
              </a:pPr>
              <a:endParaRPr lang="en-US" dirty="0">
                <a:solidFill>
                  <a:srgbClr val="000000"/>
                </a:solidFill>
              </a:endParaRPr>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a:lstStyle/>
            <a:p>
              <a:pPr>
                <a:defRPr/>
              </a:pPr>
              <a:endParaRPr lang="en-US" dirty="0">
                <a:solidFill>
                  <a:srgbClr val="000000"/>
                </a:solidFill>
              </a:endParaRPr>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a:lstStyle/>
            <a:p>
              <a:pPr>
                <a:defRPr/>
              </a:pPr>
              <a:endParaRPr lang="en-US" dirty="0">
                <a:solidFill>
                  <a:srgbClr val="000000"/>
                </a:solidFill>
              </a:endParaRPr>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a:lstStyle/>
            <a:p>
              <a:pPr>
                <a:defRPr/>
              </a:pPr>
              <a:endParaRPr lang="en-US" dirty="0">
                <a:solidFill>
                  <a:srgbClr val="000000"/>
                </a:solidFill>
              </a:endParaRPr>
            </a:p>
          </p:txBody>
        </p:sp>
      </p:grpSp>
      <p:sp>
        <p:nvSpPr>
          <p:cNvPr id="19" name="Freeform 9"/>
          <p:cNvSpPr>
            <a:spLocks noEditPoints="1"/>
          </p:cNvSpPr>
          <p:nvPr/>
        </p:nvSpPr>
        <p:spPr bwMode="auto">
          <a:xfrm>
            <a:off x="8181975" y="425450"/>
            <a:ext cx="485775" cy="423863"/>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a:lstStyle/>
          <a:p>
            <a:pPr>
              <a:defRPr/>
            </a:pPr>
            <a:endParaRPr lang="en-US" dirty="0">
              <a:solidFill>
                <a:srgbClr val="000000"/>
              </a:solidFill>
            </a:endParaRPr>
          </a:p>
        </p:txBody>
      </p:sp>
      <p:pic>
        <p:nvPicPr>
          <p:cNvPr id="14343" name="Picture 4" descr="Q:\Repro 2\New guidelines 2011_12\Final 260411\PPT\OLD\050511\WMF\TATA Patter revised.wmf"/>
          <p:cNvPicPr>
            <a:picLocks noChangeAspect="1" noChangeArrowheads="1"/>
          </p:cNvPicPr>
          <p:nvPr/>
        </p:nvPicPr>
        <p:blipFill>
          <a:blip r:embed="rId4" cstate="print"/>
          <a:srcRect/>
          <a:stretch>
            <a:fillRect/>
          </a:stretch>
        </p:blipFill>
        <p:spPr bwMode="auto">
          <a:xfrm>
            <a:off x="0" y="1344613"/>
            <a:ext cx="2462213" cy="1260475"/>
          </a:xfrm>
          <a:prstGeom prst="rect">
            <a:avLst/>
          </a:prstGeom>
          <a:noFill/>
          <a:ln w="9525">
            <a:noFill/>
            <a:miter lim="800000"/>
            <a:headEnd/>
            <a:tailEnd/>
          </a:ln>
        </p:spPr>
      </p:pic>
    </p:spTree>
    <p:extLst>
      <p:ext uri="{BB962C8B-B14F-4D97-AF65-F5344CB8AC3E}">
        <p14:creationId xmlns:p14="http://schemas.microsoft.com/office/powerpoint/2010/main" val="2408314839"/>
      </p:ext>
    </p:extLst>
  </p:cSld>
  <p:clrMap bg1="lt1" tx1="dk1" bg2="lt2" tx2="dk2" accent1="accent1" accent2="accent2" accent3="accent3" accent4="accent4" accent5="accent5" accent6="accent6" hlink="hlink" folHlink="folHlink"/>
  <p:sldLayoutIdLst>
    <p:sldLayoutId id="2147483725" r:id="rId1"/>
    <p:sldLayoutId id="2147483726" r:id="rId2"/>
  </p:sldLayoutIdLst>
  <p:txStyles>
    <p:titleStyle>
      <a:lvl1pPr algn="l" rtl="0" eaLnBrk="1" fontAlgn="base" hangingPunct="1">
        <a:spcBef>
          <a:spcPct val="0"/>
        </a:spcBef>
        <a:spcAft>
          <a:spcPct val="0"/>
        </a:spcAft>
        <a:defRPr sz="3000" kern="1200">
          <a:solidFill>
            <a:schemeClr val="bg1"/>
          </a:solidFill>
          <a:latin typeface="Myriad Pro" pitchFamily="34" charset="0"/>
          <a:ea typeface="+mj-ea"/>
          <a:cs typeface="+mj-cs"/>
        </a:defRPr>
      </a:lvl1pPr>
      <a:lvl2pPr algn="l" rtl="0" eaLnBrk="1" fontAlgn="base" hangingPunct="1">
        <a:spcBef>
          <a:spcPct val="0"/>
        </a:spcBef>
        <a:spcAft>
          <a:spcPct val="0"/>
        </a:spcAft>
        <a:defRPr sz="3000">
          <a:solidFill>
            <a:schemeClr val="bg1"/>
          </a:solidFill>
          <a:latin typeface="Myriad Pro"/>
        </a:defRPr>
      </a:lvl2pPr>
      <a:lvl3pPr algn="l" rtl="0" eaLnBrk="1" fontAlgn="base" hangingPunct="1">
        <a:spcBef>
          <a:spcPct val="0"/>
        </a:spcBef>
        <a:spcAft>
          <a:spcPct val="0"/>
        </a:spcAft>
        <a:defRPr sz="3000">
          <a:solidFill>
            <a:schemeClr val="bg1"/>
          </a:solidFill>
          <a:latin typeface="Myriad Pro"/>
        </a:defRPr>
      </a:lvl3pPr>
      <a:lvl4pPr algn="l" rtl="0" eaLnBrk="1" fontAlgn="base" hangingPunct="1">
        <a:spcBef>
          <a:spcPct val="0"/>
        </a:spcBef>
        <a:spcAft>
          <a:spcPct val="0"/>
        </a:spcAft>
        <a:defRPr sz="3000">
          <a:solidFill>
            <a:schemeClr val="bg1"/>
          </a:solidFill>
          <a:latin typeface="Myriad Pro"/>
        </a:defRPr>
      </a:lvl4pPr>
      <a:lvl5pPr algn="l" rtl="0" eaLnBrk="1" fontAlgn="base" hangingPunct="1">
        <a:spcBef>
          <a:spcPct val="0"/>
        </a:spcBef>
        <a:spcAft>
          <a:spcPct val="0"/>
        </a:spcAft>
        <a:defRPr sz="3000">
          <a:solidFill>
            <a:schemeClr val="bg1"/>
          </a:solidFill>
          <a:latin typeface="Myriad Pro"/>
        </a:defRPr>
      </a:lvl5pPr>
      <a:lvl6pPr marL="457200" algn="l" rtl="0" eaLnBrk="1" fontAlgn="base" hangingPunct="1">
        <a:spcBef>
          <a:spcPct val="0"/>
        </a:spcBef>
        <a:spcAft>
          <a:spcPct val="0"/>
        </a:spcAft>
        <a:defRPr sz="3000">
          <a:solidFill>
            <a:schemeClr val="bg1"/>
          </a:solidFill>
          <a:latin typeface="Myriad Pro"/>
        </a:defRPr>
      </a:lvl6pPr>
      <a:lvl7pPr marL="914400" algn="l" rtl="0" eaLnBrk="1" fontAlgn="base" hangingPunct="1">
        <a:spcBef>
          <a:spcPct val="0"/>
        </a:spcBef>
        <a:spcAft>
          <a:spcPct val="0"/>
        </a:spcAft>
        <a:defRPr sz="3000">
          <a:solidFill>
            <a:schemeClr val="bg1"/>
          </a:solidFill>
          <a:latin typeface="Myriad Pro"/>
        </a:defRPr>
      </a:lvl7pPr>
      <a:lvl8pPr marL="1371600" algn="l" rtl="0" eaLnBrk="1" fontAlgn="base" hangingPunct="1">
        <a:spcBef>
          <a:spcPct val="0"/>
        </a:spcBef>
        <a:spcAft>
          <a:spcPct val="0"/>
        </a:spcAft>
        <a:defRPr sz="3000">
          <a:solidFill>
            <a:schemeClr val="bg1"/>
          </a:solidFill>
          <a:latin typeface="Myriad Pro"/>
        </a:defRPr>
      </a:lvl8pPr>
      <a:lvl9pPr marL="1828800" algn="l" rtl="0" eaLnBrk="1" fontAlgn="base" hangingPunct="1">
        <a:spcBef>
          <a:spcPct val="0"/>
        </a:spcBef>
        <a:spcAft>
          <a:spcPct val="0"/>
        </a:spcAft>
        <a:defRPr sz="3000">
          <a:solidFill>
            <a:schemeClr val="bg1"/>
          </a:solidFill>
          <a:latin typeface="Myriad Pro"/>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lexjansen.com/wuss/2005/coders_corner/cc_illustrating_concate.pdf"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143000"/>
            <a:ext cx="6324600" cy="1143000"/>
          </a:xfrm>
        </p:spPr>
        <p:txBody>
          <a:bodyPr/>
          <a:lstStyle/>
          <a:p>
            <a:r>
              <a:rPr lang="en-US" dirty="0" smtClean="0"/>
              <a:t>	SAS</a:t>
            </a:r>
            <a:r>
              <a:rPr lang="en-US" baseline="30000" dirty="0" smtClean="0"/>
              <a:t>®</a:t>
            </a:r>
            <a:r>
              <a:rPr lang="en-US" dirty="0" smtClean="0"/>
              <a:t> Training</a:t>
            </a:r>
            <a:endParaRPr lang="en-US" dirty="0"/>
          </a:p>
        </p:txBody>
      </p:sp>
      <p:sp>
        <p:nvSpPr>
          <p:cNvPr id="3" name="Subtitle 2"/>
          <p:cNvSpPr>
            <a:spLocks noGrp="1"/>
          </p:cNvSpPr>
          <p:nvPr>
            <p:ph type="subTitle" idx="1"/>
          </p:nvPr>
        </p:nvSpPr>
        <p:spPr>
          <a:xfrm>
            <a:off x="0" y="2971800"/>
            <a:ext cx="9144000" cy="1143000"/>
          </a:xfrm>
        </p:spPr>
        <p:txBody>
          <a:bodyPr>
            <a:normAutofit/>
          </a:bodyPr>
          <a:lstStyle/>
          <a:p>
            <a:pPr algn="ctr"/>
            <a:r>
              <a:rPr lang="en-US" dirty="0" smtClean="0">
                <a:latin typeface="+mj-lt"/>
              </a:rPr>
              <a:t>Basic SAS Procedures</a:t>
            </a:r>
            <a:endParaRPr lang="en-US" b="1"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statement</a:t>
            </a:r>
            <a:endParaRPr lang="en-US" dirty="0"/>
          </a:p>
        </p:txBody>
      </p:sp>
      <p:sp>
        <p:nvSpPr>
          <p:cNvPr id="3" name="Content Placeholder 2"/>
          <p:cNvSpPr>
            <a:spLocks noGrp="1"/>
          </p:cNvSpPr>
          <p:nvPr>
            <p:ph idx="1"/>
          </p:nvPr>
        </p:nvSpPr>
        <p:spPr>
          <a:xfrm>
            <a:off x="685800" y="1028700"/>
            <a:ext cx="8153400" cy="5105400"/>
          </a:xfrm>
        </p:spPr>
        <p:txBody>
          <a:bodyPr>
            <a:normAutofit/>
          </a:bodyPr>
          <a:lstStyle/>
          <a:p>
            <a:r>
              <a:rPr lang="en-US" dirty="0" smtClean="0"/>
              <a:t>The simplest method for adding observations to a SAS dataset is through the SET statement</a:t>
            </a:r>
          </a:p>
          <a:p>
            <a:endParaRPr lang="en-US" dirty="0" smtClean="0"/>
          </a:p>
          <a:p>
            <a:endParaRPr lang="en-US" dirty="0" smtClean="0"/>
          </a:p>
          <a:p>
            <a:pPr marL="0" indent="0">
              <a:buNone/>
            </a:pPr>
            <a:endParaRPr lang="en-US" dirty="0" smtClean="0"/>
          </a:p>
          <a:p>
            <a:r>
              <a:rPr lang="en-US" dirty="0" smtClean="0"/>
              <a:t>Datasets are simply stacked on top of each other (concatenation)</a:t>
            </a:r>
          </a:p>
          <a:p>
            <a:r>
              <a:rPr lang="en-US" dirty="0" smtClean="0"/>
              <a:t>Can use a BY statement to interleave datasets (if input datasets are sorted)</a:t>
            </a:r>
          </a:p>
          <a:p>
            <a:r>
              <a:rPr lang="en-US" dirty="0" smtClean="0"/>
              <a:t>Duplicate observations are not overwritten</a:t>
            </a:r>
          </a:p>
          <a:p>
            <a:endParaRPr lang="en-US" dirty="0" smtClean="0"/>
          </a:p>
          <a:p>
            <a:endParaRPr lang="en-US" dirty="0" smtClean="0"/>
          </a:p>
        </p:txBody>
      </p:sp>
      <p:pic>
        <p:nvPicPr>
          <p:cNvPr id="7170" name="Picture 2"/>
          <p:cNvPicPr>
            <a:picLocks noChangeAspect="1" noChangeArrowheads="1"/>
          </p:cNvPicPr>
          <p:nvPr/>
        </p:nvPicPr>
        <p:blipFill>
          <a:blip r:embed="rId2" cstate="print"/>
          <a:srcRect l="18750" t="58594" r="56875" b="29687"/>
          <a:stretch>
            <a:fillRect/>
          </a:stretch>
        </p:blipFill>
        <p:spPr bwMode="auto">
          <a:xfrm>
            <a:off x="2743200" y="1875138"/>
            <a:ext cx="3352800" cy="1143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1436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Append</a:t>
            </a:r>
            <a:endParaRPr lang="en-US" dirty="0"/>
          </a:p>
        </p:txBody>
      </p:sp>
      <p:sp>
        <p:nvSpPr>
          <p:cNvPr id="3" name="Content Placeholder 2"/>
          <p:cNvSpPr>
            <a:spLocks noGrp="1"/>
          </p:cNvSpPr>
          <p:nvPr>
            <p:ph idx="1"/>
          </p:nvPr>
        </p:nvSpPr>
        <p:spPr>
          <a:xfrm>
            <a:off x="647700" y="876300"/>
            <a:ext cx="8153400" cy="5105400"/>
          </a:xfrm>
        </p:spPr>
        <p:txBody>
          <a:bodyPr>
            <a:normAutofit/>
          </a:bodyPr>
          <a:lstStyle/>
          <a:p>
            <a:r>
              <a:rPr lang="en-US" dirty="0" smtClean="0"/>
              <a:t>SET statement method works best if datasets are small and manageable</a:t>
            </a:r>
          </a:p>
          <a:p>
            <a:r>
              <a:rPr lang="en-US" dirty="0" smtClean="0"/>
              <a:t>For better processing efficiency, use PROC Append</a:t>
            </a:r>
          </a:p>
          <a:p>
            <a:endParaRPr lang="en-US" dirty="0" smtClean="0"/>
          </a:p>
          <a:p>
            <a:endParaRPr lang="en-US" dirty="0" smtClean="0"/>
          </a:p>
          <a:p>
            <a:endParaRPr lang="en-US" dirty="0" smtClean="0"/>
          </a:p>
          <a:p>
            <a:pPr marL="0" indent="0">
              <a:buNone/>
            </a:pPr>
            <a:endParaRPr lang="en-US" dirty="0" smtClean="0"/>
          </a:p>
          <a:p>
            <a:pPr marL="0" indent="0">
              <a:buNone/>
            </a:pPr>
            <a:endParaRPr lang="en-US" sz="1050" dirty="0" smtClean="0"/>
          </a:p>
          <a:p>
            <a:pPr marL="0" indent="0">
              <a:buNone/>
            </a:pPr>
            <a:endParaRPr lang="en-US" sz="1050" dirty="0"/>
          </a:p>
          <a:p>
            <a:pPr marL="0" indent="0">
              <a:buNone/>
            </a:pPr>
            <a:endParaRPr lang="en-US" sz="1050" dirty="0" smtClean="0"/>
          </a:p>
          <a:p>
            <a:pPr marL="0" indent="0">
              <a:buNone/>
            </a:pPr>
            <a:endParaRPr lang="en-US" sz="1050" dirty="0" smtClean="0"/>
          </a:p>
          <a:p>
            <a:r>
              <a:rPr lang="en-US" dirty="0" smtClean="0"/>
              <a:t>Can only append one dataset at a time</a:t>
            </a:r>
          </a:p>
          <a:p>
            <a:r>
              <a:rPr lang="en-US" dirty="0" smtClean="0"/>
              <a:t>Input datasets must have same variables and attributes (otherwise use FORCE option)</a:t>
            </a:r>
          </a:p>
          <a:p>
            <a:endParaRPr lang="en-US" dirty="0" smtClean="0"/>
          </a:p>
        </p:txBody>
      </p:sp>
      <p:pic>
        <p:nvPicPr>
          <p:cNvPr id="8194" name="Picture 2"/>
          <p:cNvPicPr>
            <a:picLocks noChangeAspect="1" noChangeArrowheads="1"/>
          </p:cNvPicPr>
          <p:nvPr/>
        </p:nvPicPr>
        <p:blipFill>
          <a:blip r:embed="rId2" cstate="print"/>
          <a:srcRect l="18750" t="66406" r="46875" b="27344"/>
          <a:stretch>
            <a:fillRect/>
          </a:stretch>
        </p:blipFill>
        <p:spPr bwMode="auto">
          <a:xfrm>
            <a:off x="2232454" y="2133600"/>
            <a:ext cx="4191000" cy="609600"/>
          </a:xfrm>
          <a:prstGeom prst="rect">
            <a:avLst/>
          </a:prstGeom>
          <a:ln>
            <a:noFill/>
          </a:ln>
          <a:effectLst>
            <a:outerShdw blurRad="292100" dist="139700" dir="2700000" algn="tl" rotWithShape="0">
              <a:srgbClr val="333333">
                <a:alpha val="65000"/>
              </a:srgbClr>
            </a:outerShdw>
          </a:effectLst>
        </p:spPr>
      </p:pic>
      <p:sp>
        <p:nvSpPr>
          <p:cNvPr id="6" name="Up Arrow Callout 5"/>
          <p:cNvSpPr/>
          <p:nvPr/>
        </p:nvSpPr>
        <p:spPr>
          <a:xfrm>
            <a:off x="3124200" y="2769973"/>
            <a:ext cx="1295400" cy="1676400"/>
          </a:xfrm>
          <a:prstGeom prst="up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Master (larger) dataset</a:t>
            </a:r>
            <a:endParaRPr lang="en-US" dirty="0"/>
          </a:p>
        </p:txBody>
      </p:sp>
      <p:sp>
        <p:nvSpPr>
          <p:cNvPr id="7" name="Up Arrow Callout 6"/>
          <p:cNvSpPr/>
          <p:nvPr/>
        </p:nvSpPr>
        <p:spPr>
          <a:xfrm>
            <a:off x="4684241" y="2769973"/>
            <a:ext cx="1295400" cy="1676400"/>
          </a:xfrm>
          <a:prstGeom prst="up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Smaller dataset to be added</a:t>
            </a:r>
            <a:endParaRPr lang="en-US" dirty="0"/>
          </a:p>
        </p:txBody>
      </p:sp>
      <p:pic>
        <p:nvPicPr>
          <p:cNvPr id="8" name="Picture 2" descr="C:\Users\nchapman\AppData\Local\Microsoft\Windows\Temporary Internet Files\Content.IE5\F4ZMF9H0\MC900311014[1].wmf">
            <a:hlinkClick r:id="rId3"/>
          </p:cNvPr>
          <p:cNvPicPr>
            <a:picLocks noChangeAspect="1" noChangeArrowheads="1"/>
          </p:cNvPicPr>
          <p:nvPr/>
        </p:nvPicPr>
        <p:blipFill>
          <a:blip r:embed="rId4" cstate="print"/>
          <a:srcRect/>
          <a:stretch>
            <a:fillRect/>
          </a:stretch>
        </p:blipFill>
        <p:spPr bwMode="auto">
          <a:xfrm>
            <a:off x="8534400" y="6300086"/>
            <a:ext cx="609600" cy="557914"/>
          </a:xfrm>
          <a:prstGeom prst="rect">
            <a:avLst/>
          </a:prstGeom>
          <a:noFill/>
        </p:spPr>
      </p:pic>
    </p:spTree>
    <p:extLst>
      <p:ext uri="{BB962C8B-B14F-4D97-AF65-F5344CB8AC3E}">
        <p14:creationId xmlns:p14="http://schemas.microsoft.com/office/powerpoint/2010/main" val="412220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Appending raw data</a:t>
            </a:r>
            <a:endParaRPr lang="en-US" dirty="0"/>
          </a:p>
        </p:txBody>
      </p:sp>
      <p:sp>
        <p:nvSpPr>
          <p:cNvPr id="3" name="Content Placeholder 2"/>
          <p:cNvSpPr>
            <a:spLocks noGrp="1"/>
          </p:cNvSpPr>
          <p:nvPr>
            <p:ph idx="1"/>
          </p:nvPr>
        </p:nvSpPr>
        <p:spPr>
          <a:xfrm>
            <a:off x="533400" y="1219200"/>
            <a:ext cx="8153400" cy="5105400"/>
          </a:xfrm>
        </p:spPr>
        <p:txBody>
          <a:bodyPr>
            <a:noAutofit/>
          </a:bodyPr>
          <a:lstStyle/>
          <a:p>
            <a:r>
              <a:rPr lang="en-US" dirty="0" smtClean="0"/>
              <a:t>Use FILENAME statement to append raw data during input</a:t>
            </a:r>
          </a:p>
          <a:p>
            <a:endParaRPr lang="en-US" dirty="0" smtClean="0"/>
          </a:p>
          <a:p>
            <a:endParaRPr lang="en-US" dirty="0" smtClean="0"/>
          </a:p>
          <a:p>
            <a:endParaRPr lang="en-US" dirty="0" smtClean="0"/>
          </a:p>
          <a:p>
            <a:endParaRPr lang="en-US" dirty="0" smtClean="0"/>
          </a:p>
          <a:p>
            <a:endParaRPr lang="en-US" dirty="0" smtClean="0"/>
          </a:p>
          <a:p>
            <a:endParaRPr lang="en-US" sz="2000" dirty="0" smtClean="0"/>
          </a:p>
          <a:p>
            <a:r>
              <a:rPr lang="en-US" dirty="0" smtClean="0"/>
              <a:t>Input datasets must have same format (same variables and attributes)</a:t>
            </a:r>
          </a:p>
          <a:p>
            <a:endParaRPr lang="en-US" dirty="0" smtClean="0"/>
          </a:p>
          <a:p>
            <a:endParaRPr lang="en-US" dirty="0" smtClean="0"/>
          </a:p>
          <a:p>
            <a:endParaRPr lang="en-US" dirty="0" smtClean="0"/>
          </a:p>
          <a:p>
            <a:endParaRPr lang="en-US" dirty="0" smtClean="0"/>
          </a:p>
        </p:txBody>
      </p:sp>
      <p:pic>
        <p:nvPicPr>
          <p:cNvPr id="3077" name="Picture 5"/>
          <p:cNvPicPr>
            <a:picLocks noChangeAspect="1" noChangeArrowheads="1"/>
          </p:cNvPicPr>
          <p:nvPr/>
        </p:nvPicPr>
        <p:blipFill>
          <a:blip r:embed="rId2" cstate="print"/>
          <a:srcRect l="18125" t="19531" r="20000" b="53125"/>
          <a:stretch>
            <a:fillRect/>
          </a:stretch>
        </p:blipFill>
        <p:spPr bwMode="auto">
          <a:xfrm>
            <a:off x="838200" y="2438400"/>
            <a:ext cx="7543800" cy="2667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3177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1"/>
            <a:ext cx="9144000" cy="1142999"/>
          </a:xfrm>
          <a:solidFill>
            <a:srgbClr val="6D97D8"/>
          </a:solidFill>
          <a:effectLst>
            <a:outerShdw blurRad="63500" sx="102000" sy="102000" algn="ctr" rotWithShape="0">
              <a:prstClr val="black">
                <a:alpha val="40000"/>
              </a:prstClr>
            </a:outerShdw>
            <a:reflection blurRad="6350" stA="50000" endA="300" endPos="55500" dist="50800" dir="5400000" sy="-100000" algn="bl" rotWithShape="0"/>
          </a:effectLst>
        </p:spPr>
        <p:txBody>
          <a:bodyPr>
            <a:normAutofit/>
          </a:bodyPr>
          <a:lstStyle/>
          <a:p>
            <a:pPr marL="0" indent="0" algn="ctr">
              <a:buNone/>
            </a:pPr>
            <a:r>
              <a:rPr lang="en-US" sz="3400" dirty="0" smtClean="0">
                <a:effectLst>
                  <a:outerShdw blurRad="63500" sx="102000" sy="102000" algn="ctr" rotWithShape="0">
                    <a:prstClr val="black">
                      <a:alpha val="40000"/>
                    </a:prstClr>
                  </a:outerShdw>
                  <a:reflection blurRad="6350" stA="60000" endA="900" endPos="60000" dist="29997" dir="5400000" sy="-100000" algn="bl" rotWithShape="0"/>
                </a:effectLst>
              </a:rPr>
              <a:t>Joins and Merge</a:t>
            </a:r>
            <a:endParaRPr lang="en-US" sz="3400" dirty="0">
              <a:effectLst>
                <a:outerShdw blurRad="63500" sx="102000" sy="102000" algn="ctr" rotWithShape="0">
                  <a:prstClr val="black">
                    <a:alpha val="40000"/>
                  </a:prst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1644118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 and merges</a:t>
            </a:r>
            <a:endParaRPr lang="en-US" dirty="0"/>
          </a:p>
        </p:txBody>
      </p:sp>
      <p:sp>
        <p:nvSpPr>
          <p:cNvPr id="3" name="Content Placeholder 2"/>
          <p:cNvSpPr>
            <a:spLocks noGrp="1"/>
          </p:cNvSpPr>
          <p:nvPr>
            <p:ph idx="1"/>
          </p:nvPr>
        </p:nvSpPr>
        <p:spPr>
          <a:xfrm>
            <a:off x="685800" y="990600"/>
            <a:ext cx="8153400" cy="5105400"/>
          </a:xfrm>
        </p:spPr>
        <p:txBody>
          <a:bodyPr>
            <a:normAutofit/>
          </a:bodyPr>
          <a:lstStyle/>
          <a:p>
            <a:r>
              <a:rPr lang="en-US" dirty="0" smtClean="0"/>
              <a:t>Merging data – combining columns from two or more datasets</a:t>
            </a:r>
          </a:p>
          <a:p>
            <a:r>
              <a:rPr lang="en-US" dirty="0" smtClean="0"/>
              <a:t>Can use DATA step MERGE statement or PROC SQL</a:t>
            </a:r>
          </a:p>
          <a:p>
            <a:r>
              <a:rPr lang="en-US" dirty="0" smtClean="0"/>
              <a:t>Can produce inner joins and outer joins</a:t>
            </a:r>
          </a:p>
          <a:p>
            <a:r>
              <a:rPr lang="en-US" dirty="0" smtClean="0"/>
              <a:t>Can merge entire datasets or subsets of datasets</a:t>
            </a:r>
          </a:p>
          <a:p>
            <a:r>
              <a:rPr lang="en-US" dirty="0" smtClean="0"/>
              <a:t>Can produce one-to-one and one-to-many, but not many-to-many joins</a:t>
            </a:r>
          </a:p>
          <a:p>
            <a:pPr lvl="1"/>
            <a:r>
              <a:rPr lang="en-US" dirty="0" smtClean="0"/>
              <a:t>Can produce many-to-many joins in PROC SQL</a:t>
            </a:r>
          </a:p>
          <a:p>
            <a:endParaRPr lang="en-US" dirty="0" smtClean="0"/>
          </a:p>
          <a:p>
            <a:endParaRPr lang="en-US" dirty="0" smtClean="0"/>
          </a:p>
        </p:txBody>
      </p:sp>
    </p:spTree>
    <p:extLst>
      <p:ext uri="{BB962C8B-B14F-4D97-AF65-F5344CB8AC3E}">
        <p14:creationId xmlns:p14="http://schemas.microsoft.com/office/powerpoint/2010/main" val="97012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statement</a:t>
            </a:r>
            <a:endParaRPr lang="en-US" dirty="0"/>
          </a:p>
        </p:txBody>
      </p:sp>
      <p:sp>
        <p:nvSpPr>
          <p:cNvPr id="3" name="Content Placeholder 2"/>
          <p:cNvSpPr>
            <a:spLocks noGrp="1"/>
          </p:cNvSpPr>
          <p:nvPr>
            <p:ph idx="1"/>
          </p:nvPr>
        </p:nvSpPr>
        <p:spPr>
          <a:xfrm>
            <a:off x="685800" y="990600"/>
            <a:ext cx="8153400" cy="5105400"/>
          </a:xfrm>
        </p:spPr>
        <p:txBody>
          <a:bodyPr>
            <a:normAutofit/>
          </a:bodyPr>
          <a:lstStyle/>
          <a:p>
            <a:r>
              <a:rPr lang="en-US" dirty="0" smtClean="0"/>
              <a:t>Input datasets must have a common identifying variable (primary key)</a:t>
            </a:r>
          </a:p>
          <a:p>
            <a:r>
              <a:rPr lang="en-US" dirty="0" smtClean="0"/>
              <a:t>Input datasets must be sorted by this key variable</a:t>
            </a:r>
          </a:p>
          <a:p>
            <a:r>
              <a:rPr lang="en-US" dirty="0" smtClean="0"/>
              <a:t>Key variable must have same name and attributes</a:t>
            </a:r>
          </a:p>
          <a:p>
            <a:r>
              <a:rPr lang="en-US" dirty="0" smtClean="0"/>
              <a:t>All other variables must have a unique name or they will be overwritten by last merged dataset</a:t>
            </a:r>
          </a:p>
          <a:p>
            <a:endParaRPr lang="en-US" dirty="0" smtClean="0"/>
          </a:p>
          <a:p>
            <a:endParaRPr lang="en-US" dirty="0" smtClean="0"/>
          </a:p>
        </p:txBody>
      </p:sp>
    </p:spTree>
    <p:extLst>
      <p:ext uri="{BB962C8B-B14F-4D97-AF65-F5344CB8AC3E}">
        <p14:creationId xmlns:p14="http://schemas.microsoft.com/office/powerpoint/2010/main" val="24870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One-to-one joins</a:t>
            </a:r>
            <a:endParaRPr lang="en-US" dirty="0"/>
          </a:p>
        </p:txBody>
      </p:sp>
      <p:sp>
        <p:nvSpPr>
          <p:cNvPr id="4" name="Rectangle 3"/>
          <p:cNvSpPr/>
          <p:nvPr/>
        </p:nvSpPr>
        <p:spPr>
          <a:xfrm>
            <a:off x="762000" y="1828800"/>
            <a:ext cx="2286000"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Quiz 1</a:t>
            </a:r>
            <a:endParaRPr lang="en-US" dirty="0"/>
          </a:p>
        </p:txBody>
      </p:sp>
      <p:sp>
        <p:nvSpPr>
          <p:cNvPr id="5" name="Rectangle 4"/>
          <p:cNvSpPr/>
          <p:nvPr/>
        </p:nvSpPr>
        <p:spPr>
          <a:xfrm>
            <a:off x="6019800" y="1828800"/>
            <a:ext cx="2286000" cy="1371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Quiz 2</a:t>
            </a:r>
            <a:endParaRPr lang="en-US" dirty="0"/>
          </a:p>
        </p:txBody>
      </p:sp>
      <p:sp>
        <p:nvSpPr>
          <p:cNvPr id="6" name="Left-Right Arrow 5"/>
          <p:cNvSpPr/>
          <p:nvPr/>
        </p:nvSpPr>
        <p:spPr>
          <a:xfrm>
            <a:off x="3124200" y="2133600"/>
            <a:ext cx="2743200" cy="762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One-to-one</a:t>
            </a:r>
            <a:endParaRPr lang="en-US" sz="1400" dirty="0"/>
          </a:p>
        </p:txBody>
      </p:sp>
      <p:graphicFrame>
        <p:nvGraphicFramePr>
          <p:cNvPr id="7" name="Table 6"/>
          <p:cNvGraphicFramePr>
            <a:graphicFrameLocks noGrp="1"/>
          </p:cNvGraphicFramePr>
          <p:nvPr/>
        </p:nvGraphicFramePr>
        <p:xfrm>
          <a:off x="457200" y="3810000"/>
          <a:ext cx="3581400" cy="1828800"/>
        </p:xfrm>
        <a:graphic>
          <a:graphicData uri="http://schemas.openxmlformats.org/drawingml/2006/table">
            <a:tbl>
              <a:tblPr firstRow="1" bandRow="1">
                <a:tableStyleId>{F5AB1C69-6EDB-4FF4-983F-18BD219EF322}</a:tableStyleId>
              </a:tblPr>
              <a:tblGrid>
                <a:gridCol w="1790700"/>
                <a:gridCol w="1790700"/>
              </a:tblGrid>
              <a:tr h="274320">
                <a:tc>
                  <a:txBody>
                    <a:bodyPr/>
                    <a:lstStyle/>
                    <a:p>
                      <a:pPr algn="ctr"/>
                      <a:r>
                        <a:rPr lang="en-US" dirty="0" err="1" smtClean="0"/>
                        <a:t>Student_ID</a:t>
                      </a:r>
                      <a:endParaRPr lang="en-US" dirty="0"/>
                    </a:p>
                  </a:txBody>
                  <a:tcPr/>
                </a:tc>
                <a:tc>
                  <a:txBody>
                    <a:bodyPr/>
                    <a:lstStyle/>
                    <a:p>
                      <a:pPr algn="ctr"/>
                      <a:r>
                        <a:rPr lang="en-US" dirty="0" smtClean="0"/>
                        <a:t>Quiz1</a:t>
                      </a:r>
                      <a:endParaRPr lang="en-US" dirty="0"/>
                    </a:p>
                  </a:txBody>
                  <a:tcPr/>
                </a:tc>
              </a:tr>
              <a:tr h="274320">
                <a:tc>
                  <a:txBody>
                    <a:bodyPr/>
                    <a:lstStyle/>
                    <a:p>
                      <a:pPr algn="ctr"/>
                      <a:r>
                        <a:rPr lang="en-US" dirty="0" smtClean="0"/>
                        <a:t>001</a:t>
                      </a:r>
                      <a:endParaRPr lang="en-US" dirty="0"/>
                    </a:p>
                  </a:txBody>
                  <a:tcPr/>
                </a:tc>
                <a:tc>
                  <a:txBody>
                    <a:bodyPr/>
                    <a:lstStyle/>
                    <a:p>
                      <a:pPr algn="ctr"/>
                      <a:r>
                        <a:rPr lang="en-US" dirty="0" smtClean="0"/>
                        <a:t>85</a:t>
                      </a:r>
                      <a:endParaRPr lang="en-US" dirty="0"/>
                    </a:p>
                  </a:txBody>
                  <a:tcPr/>
                </a:tc>
              </a:tr>
              <a:tr h="274320">
                <a:tc>
                  <a:txBody>
                    <a:bodyPr/>
                    <a:lstStyle/>
                    <a:p>
                      <a:pPr algn="ctr"/>
                      <a:r>
                        <a:rPr lang="en-US" dirty="0" smtClean="0"/>
                        <a:t>002</a:t>
                      </a:r>
                      <a:endParaRPr lang="en-US" dirty="0"/>
                    </a:p>
                  </a:txBody>
                  <a:tcPr/>
                </a:tc>
                <a:tc>
                  <a:txBody>
                    <a:bodyPr/>
                    <a:lstStyle/>
                    <a:p>
                      <a:pPr algn="ctr"/>
                      <a:r>
                        <a:rPr lang="en-US" dirty="0" smtClean="0"/>
                        <a:t>86</a:t>
                      </a:r>
                      <a:endParaRPr lang="en-US" dirty="0"/>
                    </a:p>
                  </a:txBody>
                  <a:tcPr/>
                </a:tc>
              </a:tr>
              <a:tr h="274320">
                <a:tc>
                  <a:txBody>
                    <a:bodyPr/>
                    <a:lstStyle/>
                    <a:p>
                      <a:pPr algn="ctr"/>
                      <a:r>
                        <a:rPr lang="en-US" dirty="0" smtClean="0"/>
                        <a:t>003</a:t>
                      </a:r>
                      <a:endParaRPr lang="en-US" dirty="0"/>
                    </a:p>
                  </a:txBody>
                  <a:tcPr/>
                </a:tc>
                <a:tc>
                  <a:txBody>
                    <a:bodyPr/>
                    <a:lstStyle/>
                    <a:p>
                      <a:pPr algn="ctr"/>
                      <a:r>
                        <a:rPr lang="en-US" dirty="0" smtClean="0"/>
                        <a:t>95</a:t>
                      </a:r>
                      <a:endParaRPr lang="en-US" dirty="0"/>
                    </a:p>
                  </a:txBody>
                  <a:tcPr/>
                </a:tc>
              </a:tr>
              <a:tr h="274320">
                <a:tc>
                  <a:txBody>
                    <a:bodyPr/>
                    <a:lstStyle/>
                    <a:p>
                      <a:pPr algn="ctr"/>
                      <a:r>
                        <a:rPr lang="en-US" dirty="0" smtClean="0"/>
                        <a:t>004</a:t>
                      </a:r>
                      <a:endParaRPr lang="en-US" dirty="0"/>
                    </a:p>
                  </a:txBody>
                  <a:tcPr/>
                </a:tc>
                <a:tc>
                  <a:txBody>
                    <a:bodyPr/>
                    <a:lstStyle/>
                    <a:p>
                      <a:pPr algn="ctr"/>
                      <a:r>
                        <a:rPr lang="en-US" dirty="0" smtClean="0"/>
                        <a:t>97</a:t>
                      </a:r>
                      <a:endParaRPr lang="en-US" dirty="0"/>
                    </a:p>
                  </a:txBody>
                  <a:tcPr/>
                </a:tc>
              </a:tr>
            </a:tbl>
          </a:graphicData>
        </a:graphic>
      </p:graphicFrame>
      <p:graphicFrame>
        <p:nvGraphicFramePr>
          <p:cNvPr id="8" name="Table 7"/>
          <p:cNvGraphicFramePr>
            <a:graphicFrameLocks noGrp="1"/>
          </p:cNvGraphicFramePr>
          <p:nvPr/>
        </p:nvGraphicFramePr>
        <p:xfrm>
          <a:off x="5029200" y="3810000"/>
          <a:ext cx="3581400" cy="1828800"/>
        </p:xfrm>
        <a:graphic>
          <a:graphicData uri="http://schemas.openxmlformats.org/drawingml/2006/table">
            <a:tbl>
              <a:tblPr firstRow="1" bandRow="1">
                <a:tableStyleId>{7DF18680-E054-41AD-8BC1-D1AEF772440D}</a:tableStyleId>
              </a:tblPr>
              <a:tblGrid>
                <a:gridCol w="1790700"/>
                <a:gridCol w="1790700"/>
              </a:tblGrid>
              <a:tr h="274320">
                <a:tc>
                  <a:txBody>
                    <a:bodyPr/>
                    <a:lstStyle/>
                    <a:p>
                      <a:pPr algn="ctr"/>
                      <a:r>
                        <a:rPr lang="en-US" dirty="0" err="1" smtClean="0"/>
                        <a:t>Student_ID</a:t>
                      </a:r>
                      <a:endParaRPr lang="en-US" dirty="0"/>
                    </a:p>
                  </a:txBody>
                  <a:tcPr/>
                </a:tc>
                <a:tc>
                  <a:txBody>
                    <a:bodyPr/>
                    <a:lstStyle/>
                    <a:p>
                      <a:pPr algn="ctr"/>
                      <a:r>
                        <a:rPr lang="en-US" dirty="0" smtClean="0"/>
                        <a:t>Quiz2</a:t>
                      </a:r>
                      <a:endParaRPr lang="en-US" dirty="0"/>
                    </a:p>
                  </a:txBody>
                  <a:tcPr/>
                </a:tc>
              </a:tr>
              <a:tr h="274320">
                <a:tc>
                  <a:txBody>
                    <a:bodyPr/>
                    <a:lstStyle/>
                    <a:p>
                      <a:pPr algn="ctr"/>
                      <a:r>
                        <a:rPr lang="en-US" dirty="0" smtClean="0"/>
                        <a:t>001</a:t>
                      </a:r>
                      <a:endParaRPr lang="en-US" dirty="0"/>
                    </a:p>
                  </a:txBody>
                  <a:tcPr/>
                </a:tc>
                <a:tc>
                  <a:txBody>
                    <a:bodyPr/>
                    <a:lstStyle/>
                    <a:p>
                      <a:pPr algn="ctr"/>
                      <a:r>
                        <a:rPr lang="en-US" dirty="0" smtClean="0"/>
                        <a:t>96</a:t>
                      </a:r>
                      <a:endParaRPr lang="en-US" dirty="0"/>
                    </a:p>
                  </a:txBody>
                  <a:tcPr/>
                </a:tc>
              </a:tr>
              <a:tr h="274320">
                <a:tc>
                  <a:txBody>
                    <a:bodyPr/>
                    <a:lstStyle/>
                    <a:p>
                      <a:pPr algn="ctr"/>
                      <a:r>
                        <a:rPr lang="en-US" dirty="0" smtClean="0"/>
                        <a:t>002</a:t>
                      </a:r>
                      <a:endParaRPr lang="en-US" dirty="0"/>
                    </a:p>
                  </a:txBody>
                  <a:tcPr/>
                </a:tc>
                <a:tc>
                  <a:txBody>
                    <a:bodyPr/>
                    <a:lstStyle/>
                    <a:p>
                      <a:pPr algn="ctr"/>
                      <a:r>
                        <a:rPr lang="en-US" dirty="0" smtClean="0"/>
                        <a:t>88</a:t>
                      </a:r>
                      <a:endParaRPr lang="en-US" dirty="0"/>
                    </a:p>
                  </a:txBody>
                  <a:tcPr/>
                </a:tc>
              </a:tr>
              <a:tr h="274320">
                <a:tc>
                  <a:txBody>
                    <a:bodyPr/>
                    <a:lstStyle/>
                    <a:p>
                      <a:pPr algn="ctr"/>
                      <a:r>
                        <a:rPr lang="en-US" dirty="0" smtClean="0"/>
                        <a:t>003</a:t>
                      </a:r>
                      <a:endParaRPr lang="en-US" dirty="0"/>
                    </a:p>
                  </a:txBody>
                  <a:tcPr/>
                </a:tc>
                <a:tc>
                  <a:txBody>
                    <a:bodyPr/>
                    <a:lstStyle/>
                    <a:p>
                      <a:pPr algn="ctr"/>
                      <a:r>
                        <a:rPr lang="en-US" dirty="0" smtClean="0"/>
                        <a:t>85</a:t>
                      </a:r>
                      <a:endParaRPr lang="en-US" dirty="0"/>
                    </a:p>
                  </a:txBody>
                  <a:tcPr/>
                </a:tc>
              </a:tr>
              <a:tr h="274320">
                <a:tc>
                  <a:txBody>
                    <a:bodyPr/>
                    <a:lstStyle/>
                    <a:p>
                      <a:pPr algn="ctr"/>
                      <a:r>
                        <a:rPr lang="en-US" dirty="0" smtClean="0"/>
                        <a:t>004</a:t>
                      </a:r>
                      <a:endParaRPr lang="en-US" dirty="0"/>
                    </a:p>
                  </a:txBody>
                  <a:tcPr/>
                </a:tc>
                <a:tc>
                  <a:txBody>
                    <a:bodyPr/>
                    <a:lstStyle/>
                    <a:p>
                      <a:pPr algn="ctr"/>
                      <a:r>
                        <a:rPr lang="en-US" dirty="0" smtClean="0"/>
                        <a:t>94</a:t>
                      </a:r>
                      <a:endParaRPr lang="en-US" dirty="0"/>
                    </a:p>
                  </a:txBody>
                  <a:tcPr/>
                </a:tc>
              </a:tr>
            </a:tbl>
          </a:graphicData>
        </a:graphic>
      </p:graphicFrame>
    </p:spTree>
    <p:extLst>
      <p:ext uri="{BB962C8B-B14F-4D97-AF65-F5344CB8AC3E}">
        <p14:creationId xmlns:p14="http://schemas.microsoft.com/office/powerpoint/2010/main" val="1387824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457200" y="3810000"/>
          <a:ext cx="8153400" cy="1828800"/>
        </p:xfrm>
        <a:graphic>
          <a:graphicData uri="http://schemas.openxmlformats.org/drawingml/2006/table">
            <a:tbl>
              <a:tblPr firstRow="1" bandRow="1">
                <a:tableStyleId>{5C22544A-7EE6-4342-B048-85BDC9FD1C3A}</a:tableStyleId>
              </a:tblPr>
              <a:tblGrid>
                <a:gridCol w="2717800"/>
                <a:gridCol w="2717800"/>
                <a:gridCol w="2717800"/>
              </a:tblGrid>
              <a:tr h="194264">
                <a:tc>
                  <a:txBody>
                    <a:bodyPr/>
                    <a:lstStyle/>
                    <a:p>
                      <a:pPr algn="ctr"/>
                      <a:r>
                        <a:rPr lang="en-US" dirty="0" err="1" smtClean="0"/>
                        <a:t>Student_ID</a:t>
                      </a:r>
                      <a:endParaRPr lang="en-US" dirty="0"/>
                    </a:p>
                  </a:txBody>
                  <a:tcPr/>
                </a:tc>
                <a:tc>
                  <a:txBody>
                    <a:bodyPr/>
                    <a:lstStyle/>
                    <a:p>
                      <a:pPr algn="ctr"/>
                      <a:r>
                        <a:rPr lang="en-US" dirty="0" smtClean="0"/>
                        <a:t>Quiz1</a:t>
                      </a:r>
                      <a:endParaRPr lang="en-US" dirty="0"/>
                    </a:p>
                  </a:txBody>
                  <a:tcPr/>
                </a:tc>
                <a:tc>
                  <a:txBody>
                    <a:bodyPr/>
                    <a:lstStyle/>
                    <a:p>
                      <a:pPr algn="ctr"/>
                      <a:r>
                        <a:rPr lang="en-US" dirty="0" smtClean="0"/>
                        <a:t>Quiz2</a:t>
                      </a:r>
                      <a:endParaRPr lang="en-US" dirty="0"/>
                    </a:p>
                  </a:txBody>
                  <a:tcPr/>
                </a:tc>
              </a:tr>
              <a:tr h="122884">
                <a:tc>
                  <a:txBody>
                    <a:bodyPr/>
                    <a:lstStyle/>
                    <a:p>
                      <a:pPr algn="ctr"/>
                      <a:r>
                        <a:rPr lang="en-US" dirty="0" smtClean="0"/>
                        <a:t>001</a:t>
                      </a:r>
                      <a:endParaRPr lang="en-US" dirty="0"/>
                    </a:p>
                  </a:txBody>
                  <a:tcPr/>
                </a:tc>
                <a:tc>
                  <a:txBody>
                    <a:bodyPr/>
                    <a:lstStyle/>
                    <a:p>
                      <a:pPr algn="ctr"/>
                      <a:r>
                        <a:rPr lang="en-US" dirty="0" smtClean="0"/>
                        <a:t>85</a:t>
                      </a:r>
                      <a:endParaRPr lang="en-US" dirty="0"/>
                    </a:p>
                  </a:txBody>
                  <a:tcPr/>
                </a:tc>
                <a:tc>
                  <a:txBody>
                    <a:bodyPr/>
                    <a:lstStyle/>
                    <a:p>
                      <a:pPr algn="ctr"/>
                      <a:r>
                        <a:rPr lang="en-US" dirty="0" smtClean="0"/>
                        <a:t>96</a:t>
                      </a:r>
                      <a:endParaRPr lang="en-US" dirty="0"/>
                    </a:p>
                  </a:txBody>
                  <a:tcPr/>
                </a:tc>
              </a:tr>
              <a:tr h="122884">
                <a:tc>
                  <a:txBody>
                    <a:bodyPr/>
                    <a:lstStyle/>
                    <a:p>
                      <a:pPr algn="ctr"/>
                      <a:r>
                        <a:rPr lang="en-US" dirty="0" smtClean="0"/>
                        <a:t>002</a:t>
                      </a:r>
                      <a:endParaRPr lang="en-US" dirty="0"/>
                    </a:p>
                  </a:txBody>
                  <a:tcPr/>
                </a:tc>
                <a:tc>
                  <a:txBody>
                    <a:bodyPr/>
                    <a:lstStyle/>
                    <a:p>
                      <a:pPr algn="ctr"/>
                      <a:r>
                        <a:rPr lang="en-US" dirty="0" smtClean="0"/>
                        <a:t>86</a:t>
                      </a:r>
                      <a:endParaRPr lang="en-US" dirty="0"/>
                    </a:p>
                  </a:txBody>
                  <a:tcPr/>
                </a:tc>
                <a:tc>
                  <a:txBody>
                    <a:bodyPr/>
                    <a:lstStyle/>
                    <a:p>
                      <a:pPr algn="ctr"/>
                      <a:r>
                        <a:rPr lang="en-US" dirty="0" smtClean="0"/>
                        <a:t>88</a:t>
                      </a:r>
                      <a:endParaRPr lang="en-US" dirty="0"/>
                    </a:p>
                  </a:txBody>
                  <a:tcPr/>
                </a:tc>
              </a:tr>
              <a:tr h="122884">
                <a:tc>
                  <a:txBody>
                    <a:bodyPr/>
                    <a:lstStyle/>
                    <a:p>
                      <a:pPr algn="ctr"/>
                      <a:r>
                        <a:rPr lang="en-US" dirty="0" smtClean="0"/>
                        <a:t>003</a:t>
                      </a:r>
                      <a:endParaRPr lang="en-US" dirty="0"/>
                    </a:p>
                  </a:txBody>
                  <a:tcPr/>
                </a:tc>
                <a:tc>
                  <a:txBody>
                    <a:bodyPr/>
                    <a:lstStyle/>
                    <a:p>
                      <a:pPr algn="ctr"/>
                      <a:r>
                        <a:rPr lang="en-US" dirty="0" smtClean="0"/>
                        <a:t>95</a:t>
                      </a:r>
                      <a:endParaRPr lang="en-US" dirty="0"/>
                    </a:p>
                  </a:txBody>
                  <a:tcPr/>
                </a:tc>
                <a:tc>
                  <a:txBody>
                    <a:bodyPr/>
                    <a:lstStyle/>
                    <a:p>
                      <a:pPr algn="ctr"/>
                      <a:r>
                        <a:rPr lang="en-US" dirty="0" smtClean="0"/>
                        <a:t>85</a:t>
                      </a:r>
                      <a:endParaRPr lang="en-US" dirty="0"/>
                    </a:p>
                  </a:txBody>
                  <a:tcPr/>
                </a:tc>
              </a:tr>
              <a:tr h="122884">
                <a:tc>
                  <a:txBody>
                    <a:bodyPr/>
                    <a:lstStyle/>
                    <a:p>
                      <a:pPr algn="ctr"/>
                      <a:r>
                        <a:rPr lang="en-US" dirty="0" smtClean="0"/>
                        <a:t>004</a:t>
                      </a:r>
                      <a:endParaRPr lang="en-US" dirty="0"/>
                    </a:p>
                  </a:txBody>
                  <a:tcPr/>
                </a:tc>
                <a:tc>
                  <a:txBody>
                    <a:bodyPr/>
                    <a:lstStyle/>
                    <a:p>
                      <a:pPr algn="ctr"/>
                      <a:r>
                        <a:rPr lang="en-US" dirty="0" smtClean="0"/>
                        <a:t>97</a:t>
                      </a:r>
                      <a:endParaRPr lang="en-US" dirty="0"/>
                    </a:p>
                  </a:txBody>
                  <a:tcPr/>
                </a:tc>
                <a:tc>
                  <a:txBody>
                    <a:bodyPr/>
                    <a:lstStyle/>
                    <a:p>
                      <a:pPr algn="ctr"/>
                      <a:r>
                        <a:rPr lang="en-US" dirty="0" smtClean="0"/>
                        <a:t>94</a:t>
                      </a:r>
                      <a:endParaRPr lang="en-US" dirty="0"/>
                    </a:p>
                  </a:txBody>
                  <a:tcPr/>
                </a:tc>
              </a:tr>
            </a:tbl>
          </a:graphicData>
        </a:graphic>
      </p:graphicFrame>
      <p:sp>
        <p:nvSpPr>
          <p:cNvPr id="2" name="Title 1"/>
          <p:cNvSpPr>
            <a:spLocks noGrp="1"/>
          </p:cNvSpPr>
          <p:nvPr>
            <p:ph type="title"/>
          </p:nvPr>
        </p:nvSpPr>
        <p:spPr/>
        <p:txBody>
          <a:bodyPr/>
          <a:lstStyle/>
          <a:p>
            <a:r>
              <a:rPr lang="en-US" dirty="0" smtClean="0"/>
              <a:t>One-to-one joins</a:t>
            </a:r>
            <a:endParaRPr lang="en-US" dirty="0"/>
          </a:p>
        </p:txBody>
      </p:sp>
      <p:sp>
        <p:nvSpPr>
          <p:cNvPr id="4" name="Rectangle 3"/>
          <p:cNvSpPr/>
          <p:nvPr/>
        </p:nvSpPr>
        <p:spPr>
          <a:xfrm>
            <a:off x="762000" y="1828800"/>
            <a:ext cx="2286000"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Quiz 1</a:t>
            </a:r>
            <a:endParaRPr lang="en-US" dirty="0"/>
          </a:p>
        </p:txBody>
      </p:sp>
      <p:sp>
        <p:nvSpPr>
          <p:cNvPr id="5" name="Rectangle 4"/>
          <p:cNvSpPr/>
          <p:nvPr/>
        </p:nvSpPr>
        <p:spPr>
          <a:xfrm>
            <a:off x="6019800" y="1828800"/>
            <a:ext cx="2286000" cy="1371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Quiz 2</a:t>
            </a:r>
            <a:endParaRPr lang="en-US" dirty="0"/>
          </a:p>
        </p:txBody>
      </p:sp>
      <p:sp>
        <p:nvSpPr>
          <p:cNvPr id="6" name="Left-Right Arrow 5"/>
          <p:cNvSpPr/>
          <p:nvPr/>
        </p:nvSpPr>
        <p:spPr>
          <a:xfrm>
            <a:off x="3124200" y="2133600"/>
            <a:ext cx="2743200" cy="762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One-to-one</a:t>
            </a:r>
            <a:endParaRPr lang="en-US" sz="1400" dirty="0"/>
          </a:p>
        </p:txBody>
      </p:sp>
    </p:spTree>
    <p:extLst>
      <p:ext uri="{BB962C8B-B14F-4D97-AF65-F5344CB8AC3E}">
        <p14:creationId xmlns:p14="http://schemas.microsoft.com/office/powerpoint/2010/main" val="4044862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One-to-many joins</a:t>
            </a:r>
            <a:endParaRPr lang="en-US" dirty="0"/>
          </a:p>
        </p:txBody>
      </p:sp>
      <p:sp>
        <p:nvSpPr>
          <p:cNvPr id="4" name="Rectangle 3"/>
          <p:cNvSpPr/>
          <p:nvPr/>
        </p:nvSpPr>
        <p:spPr>
          <a:xfrm>
            <a:off x="790832" y="1371600"/>
            <a:ext cx="2286000" cy="137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Student demographics</a:t>
            </a:r>
            <a:endParaRPr lang="en-US" dirty="0"/>
          </a:p>
        </p:txBody>
      </p:sp>
      <p:sp>
        <p:nvSpPr>
          <p:cNvPr id="5" name="Rectangle 4"/>
          <p:cNvSpPr/>
          <p:nvPr/>
        </p:nvSpPr>
        <p:spPr>
          <a:xfrm>
            <a:off x="6019800" y="1406611"/>
            <a:ext cx="2286000" cy="1371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Courses taken</a:t>
            </a:r>
            <a:endParaRPr lang="en-US" dirty="0"/>
          </a:p>
        </p:txBody>
      </p:sp>
      <p:graphicFrame>
        <p:nvGraphicFramePr>
          <p:cNvPr id="7" name="Table 6"/>
          <p:cNvGraphicFramePr>
            <a:graphicFrameLocks noGrp="1"/>
          </p:cNvGraphicFramePr>
          <p:nvPr/>
        </p:nvGraphicFramePr>
        <p:xfrm>
          <a:off x="457200" y="3810000"/>
          <a:ext cx="3581400" cy="1828800"/>
        </p:xfrm>
        <a:graphic>
          <a:graphicData uri="http://schemas.openxmlformats.org/drawingml/2006/table">
            <a:tbl>
              <a:tblPr firstRow="1" bandRow="1">
                <a:tableStyleId>{93296810-A885-4BE3-A3E7-6D5BEEA58F35}</a:tableStyleId>
              </a:tblPr>
              <a:tblGrid>
                <a:gridCol w="1790700"/>
                <a:gridCol w="1790700"/>
              </a:tblGrid>
              <a:tr h="274320">
                <a:tc>
                  <a:txBody>
                    <a:bodyPr/>
                    <a:lstStyle/>
                    <a:p>
                      <a:pPr algn="ctr"/>
                      <a:r>
                        <a:rPr lang="en-US" dirty="0" err="1" smtClean="0"/>
                        <a:t>Student_ID</a:t>
                      </a:r>
                      <a:endParaRPr lang="en-US" dirty="0"/>
                    </a:p>
                  </a:txBody>
                  <a:tcPr/>
                </a:tc>
                <a:tc>
                  <a:txBody>
                    <a:bodyPr/>
                    <a:lstStyle/>
                    <a:p>
                      <a:pPr algn="ctr"/>
                      <a:r>
                        <a:rPr lang="en-US" dirty="0" smtClean="0"/>
                        <a:t>Gender</a:t>
                      </a:r>
                      <a:endParaRPr lang="en-US" dirty="0"/>
                    </a:p>
                  </a:txBody>
                  <a:tcPr/>
                </a:tc>
              </a:tr>
              <a:tr h="274320">
                <a:tc>
                  <a:txBody>
                    <a:bodyPr/>
                    <a:lstStyle/>
                    <a:p>
                      <a:pPr algn="ctr"/>
                      <a:r>
                        <a:rPr lang="en-US" dirty="0" smtClean="0"/>
                        <a:t>001</a:t>
                      </a:r>
                      <a:endParaRPr lang="en-US" dirty="0"/>
                    </a:p>
                  </a:txBody>
                  <a:tcPr/>
                </a:tc>
                <a:tc>
                  <a:txBody>
                    <a:bodyPr/>
                    <a:lstStyle/>
                    <a:p>
                      <a:pPr algn="ctr"/>
                      <a:r>
                        <a:rPr lang="en-US" dirty="0" smtClean="0"/>
                        <a:t>F</a:t>
                      </a:r>
                      <a:endParaRPr lang="en-US" dirty="0"/>
                    </a:p>
                  </a:txBody>
                  <a:tcPr/>
                </a:tc>
              </a:tr>
              <a:tr h="274320">
                <a:tc>
                  <a:txBody>
                    <a:bodyPr/>
                    <a:lstStyle/>
                    <a:p>
                      <a:pPr algn="ctr"/>
                      <a:r>
                        <a:rPr lang="en-US" dirty="0" smtClean="0"/>
                        <a:t>002</a:t>
                      </a:r>
                      <a:endParaRPr lang="en-US" dirty="0"/>
                    </a:p>
                  </a:txBody>
                  <a:tcPr/>
                </a:tc>
                <a:tc>
                  <a:txBody>
                    <a:bodyPr/>
                    <a:lstStyle/>
                    <a:p>
                      <a:pPr algn="ctr"/>
                      <a:r>
                        <a:rPr lang="en-US" dirty="0" smtClean="0"/>
                        <a:t>M</a:t>
                      </a:r>
                      <a:endParaRPr lang="en-US" dirty="0"/>
                    </a:p>
                  </a:txBody>
                  <a:tcPr/>
                </a:tc>
              </a:tr>
              <a:tr h="274320">
                <a:tc>
                  <a:txBody>
                    <a:bodyPr/>
                    <a:lstStyle/>
                    <a:p>
                      <a:pPr algn="ctr"/>
                      <a:r>
                        <a:rPr lang="en-US" dirty="0" smtClean="0"/>
                        <a:t>003</a:t>
                      </a:r>
                      <a:endParaRPr lang="en-US" dirty="0"/>
                    </a:p>
                  </a:txBody>
                  <a:tcPr/>
                </a:tc>
                <a:tc>
                  <a:txBody>
                    <a:bodyPr/>
                    <a:lstStyle/>
                    <a:p>
                      <a:pPr algn="ctr"/>
                      <a:r>
                        <a:rPr lang="en-US" dirty="0" smtClean="0"/>
                        <a:t>M</a:t>
                      </a:r>
                      <a:endParaRPr lang="en-US" dirty="0"/>
                    </a:p>
                  </a:txBody>
                  <a:tcPr/>
                </a:tc>
              </a:tr>
              <a:tr h="274320">
                <a:tc>
                  <a:txBody>
                    <a:bodyPr/>
                    <a:lstStyle/>
                    <a:p>
                      <a:pPr algn="ctr"/>
                      <a:r>
                        <a:rPr lang="en-US" dirty="0" smtClean="0"/>
                        <a:t>004</a:t>
                      </a:r>
                      <a:endParaRPr lang="en-US" dirty="0"/>
                    </a:p>
                  </a:txBody>
                  <a:tcPr/>
                </a:tc>
                <a:tc>
                  <a:txBody>
                    <a:bodyPr/>
                    <a:lstStyle/>
                    <a:p>
                      <a:pPr algn="ctr"/>
                      <a:r>
                        <a:rPr lang="en-US" dirty="0" smtClean="0"/>
                        <a:t>F</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82051395"/>
              </p:ext>
            </p:extLst>
          </p:nvPr>
        </p:nvGraphicFramePr>
        <p:xfrm>
          <a:off x="5029200" y="3048000"/>
          <a:ext cx="3581400" cy="3638566"/>
        </p:xfrm>
        <a:graphic>
          <a:graphicData uri="http://schemas.openxmlformats.org/drawingml/2006/table">
            <a:tbl>
              <a:tblPr firstRow="1" bandRow="1">
                <a:tableStyleId>{00A15C55-8517-42AA-B614-E9B94910E393}</a:tableStyleId>
              </a:tblPr>
              <a:tblGrid>
                <a:gridCol w="1790700"/>
                <a:gridCol w="1790700"/>
              </a:tblGrid>
              <a:tr h="529606">
                <a:tc>
                  <a:txBody>
                    <a:bodyPr/>
                    <a:lstStyle/>
                    <a:p>
                      <a:pPr algn="ctr"/>
                      <a:r>
                        <a:rPr lang="en-US" dirty="0" err="1" smtClean="0"/>
                        <a:t>Student_ID</a:t>
                      </a:r>
                      <a:endParaRPr lang="en-US" dirty="0"/>
                    </a:p>
                  </a:txBody>
                  <a:tcPr/>
                </a:tc>
                <a:tc>
                  <a:txBody>
                    <a:bodyPr/>
                    <a:lstStyle/>
                    <a:p>
                      <a:pPr algn="ctr"/>
                      <a:r>
                        <a:rPr lang="en-US" dirty="0" err="1" smtClean="0"/>
                        <a:t>Course</a:t>
                      </a:r>
                      <a:r>
                        <a:rPr lang="en-US" baseline="0" dirty="0" err="1" smtClean="0"/>
                        <a:t>_Title</a:t>
                      </a:r>
                      <a:endParaRPr lang="en-US" dirty="0"/>
                    </a:p>
                  </a:txBody>
                  <a:tcPr/>
                </a:tc>
              </a:tr>
              <a:tr h="534181">
                <a:tc>
                  <a:txBody>
                    <a:bodyPr/>
                    <a:lstStyle/>
                    <a:p>
                      <a:pPr algn="ctr"/>
                      <a:r>
                        <a:rPr lang="en-US" dirty="0" smtClean="0"/>
                        <a:t>001</a:t>
                      </a:r>
                      <a:endParaRPr lang="en-US" dirty="0"/>
                    </a:p>
                  </a:txBody>
                  <a:tcPr/>
                </a:tc>
                <a:tc>
                  <a:txBody>
                    <a:bodyPr/>
                    <a:lstStyle/>
                    <a:p>
                      <a:pPr algn="ctr"/>
                      <a:r>
                        <a:rPr lang="en-US" dirty="0" smtClean="0"/>
                        <a:t>Psychology 101</a:t>
                      </a:r>
                      <a:endParaRPr lang="en-US" dirty="0"/>
                    </a:p>
                  </a:txBody>
                  <a:tcPr/>
                </a:tc>
              </a:tr>
              <a:tr h="305246">
                <a:tc>
                  <a:txBody>
                    <a:bodyPr/>
                    <a:lstStyle/>
                    <a:p>
                      <a:pPr algn="ctr"/>
                      <a:r>
                        <a:rPr lang="en-US" dirty="0" smtClean="0"/>
                        <a:t>001</a:t>
                      </a:r>
                      <a:endParaRPr lang="en-US" dirty="0"/>
                    </a:p>
                  </a:txBody>
                  <a:tcPr/>
                </a:tc>
                <a:tc>
                  <a:txBody>
                    <a:bodyPr/>
                    <a:lstStyle/>
                    <a:p>
                      <a:pPr algn="ctr"/>
                      <a:r>
                        <a:rPr lang="en-US" dirty="0" smtClean="0"/>
                        <a:t>Philosophy</a:t>
                      </a:r>
                      <a:r>
                        <a:rPr lang="en-US" baseline="0" dirty="0" smtClean="0"/>
                        <a:t> 105</a:t>
                      </a:r>
                      <a:endParaRPr lang="en-US" dirty="0"/>
                    </a:p>
                  </a:txBody>
                  <a:tcPr/>
                </a:tc>
              </a:tr>
              <a:tr h="305246">
                <a:tc>
                  <a:txBody>
                    <a:bodyPr/>
                    <a:lstStyle/>
                    <a:p>
                      <a:pPr algn="ctr"/>
                      <a:r>
                        <a:rPr lang="en-US" dirty="0" smtClean="0"/>
                        <a:t>001</a:t>
                      </a:r>
                      <a:endParaRPr lang="en-US" dirty="0"/>
                    </a:p>
                  </a:txBody>
                  <a:tcPr/>
                </a:tc>
                <a:tc>
                  <a:txBody>
                    <a:bodyPr/>
                    <a:lstStyle/>
                    <a:p>
                      <a:pPr algn="ctr"/>
                      <a:r>
                        <a:rPr lang="en-US" dirty="0" smtClean="0"/>
                        <a:t>Math</a:t>
                      </a:r>
                      <a:r>
                        <a:rPr lang="en-US" baseline="0" dirty="0" smtClean="0"/>
                        <a:t> 212</a:t>
                      </a:r>
                      <a:endParaRPr lang="en-US" dirty="0"/>
                    </a:p>
                  </a:txBody>
                  <a:tcPr/>
                </a:tc>
              </a:tr>
              <a:tr h="305246">
                <a:tc>
                  <a:txBody>
                    <a:bodyPr/>
                    <a:lstStyle/>
                    <a:p>
                      <a:pPr algn="ctr"/>
                      <a:r>
                        <a:rPr lang="en-US" dirty="0" smtClean="0"/>
                        <a:t>002</a:t>
                      </a:r>
                      <a:endParaRPr lang="en-US" dirty="0"/>
                    </a:p>
                  </a:txBody>
                  <a:tcPr/>
                </a:tc>
                <a:tc>
                  <a:txBody>
                    <a:bodyPr/>
                    <a:lstStyle/>
                    <a:p>
                      <a:pPr algn="ctr"/>
                      <a:r>
                        <a:rPr lang="en-US" dirty="0" smtClean="0"/>
                        <a:t>Writing</a:t>
                      </a:r>
                      <a:r>
                        <a:rPr lang="en-US" baseline="0" dirty="0" smtClean="0"/>
                        <a:t> 222</a:t>
                      </a:r>
                      <a:endParaRPr lang="en-US" dirty="0"/>
                    </a:p>
                  </a:txBody>
                  <a:tcPr/>
                </a:tc>
              </a:tr>
              <a:tr h="534181">
                <a:tc>
                  <a:txBody>
                    <a:bodyPr/>
                    <a:lstStyle/>
                    <a:p>
                      <a:pPr algn="ctr"/>
                      <a:r>
                        <a:rPr lang="en-US" dirty="0" smtClean="0"/>
                        <a:t>002</a:t>
                      </a:r>
                      <a:endParaRPr lang="en-US" dirty="0"/>
                    </a:p>
                  </a:txBody>
                  <a:tcPr/>
                </a:tc>
                <a:tc>
                  <a:txBody>
                    <a:bodyPr/>
                    <a:lstStyle/>
                    <a:p>
                      <a:pPr algn="ctr"/>
                      <a:r>
                        <a:rPr lang="en-US" dirty="0" smtClean="0"/>
                        <a:t>Psychology 101</a:t>
                      </a:r>
                      <a:endParaRPr lang="en-US" dirty="0"/>
                    </a:p>
                  </a:txBody>
                  <a:tcPr/>
                </a:tc>
              </a:tr>
              <a:tr h="305246">
                <a:tc>
                  <a:txBody>
                    <a:bodyPr/>
                    <a:lstStyle/>
                    <a:p>
                      <a:pPr algn="ctr"/>
                      <a:r>
                        <a:rPr lang="en-US" dirty="0" smtClean="0"/>
                        <a:t>002</a:t>
                      </a:r>
                      <a:endParaRPr lang="en-US" dirty="0"/>
                    </a:p>
                  </a:txBody>
                  <a:tcPr/>
                </a:tc>
                <a:tc>
                  <a:txBody>
                    <a:bodyPr/>
                    <a:lstStyle/>
                    <a:p>
                      <a:pPr algn="ctr"/>
                      <a:r>
                        <a:rPr lang="en-US" dirty="0" smtClean="0"/>
                        <a:t>Spanish</a:t>
                      </a:r>
                      <a:r>
                        <a:rPr lang="en-US" baseline="0" dirty="0" smtClean="0"/>
                        <a:t> 301</a:t>
                      </a:r>
                      <a:endParaRPr lang="en-US" dirty="0"/>
                    </a:p>
                  </a:txBody>
                  <a:tcPr/>
                </a:tc>
              </a:tr>
              <a:tr h="305246">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
        <p:nvSpPr>
          <p:cNvPr id="12" name="Freeform 11"/>
          <p:cNvSpPr/>
          <p:nvPr/>
        </p:nvSpPr>
        <p:spPr>
          <a:xfrm>
            <a:off x="3124200" y="1635211"/>
            <a:ext cx="2819400" cy="914400"/>
          </a:xfrm>
          <a:custGeom>
            <a:avLst/>
            <a:gdLst>
              <a:gd name="connsiteX0" fmla="*/ 0 w 2379059"/>
              <a:gd name="connsiteY0" fmla="*/ 194209 h 704007"/>
              <a:gd name="connsiteX1" fmla="*/ 1820708 w 2379059"/>
              <a:gd name="connsiteY1" fmla="*/ 194209 h 704007"/>
              <a:gd name="connsiteX2" fmla="*/ 2217218 w 2379059"/>
              <a:gd name="connsiteY2" fmla="*/ 0 h 704007"/>
              <a:gd name="connsiteX3" fmla="*/ 2290046 w 2379059"/>
              <a:gd name="connsiteY3" fmla="*/ 137565 h 704007"/>
              <a:gd name="connsiteX4" fmla="*/ 1982549 w 2379059"/>
              <a:gd name="connsiteY4" fmla="*/ 275130 h 704007"/>
              <a:gd name="connsiteX5" fmla="*/ 2379059 w 2379059"/>
              <a:gd name="connsiteY5" fmla="*/ 275130 h 704007"/>
              <a:gd name="connsiteX6" fmla="*/ 2379059 w 2379059"/>
              <a:gd name="connsiteY6" fmla="*/ 412694 h 704007"/>
              <a:gd name="connsiteX7" fmla="*/ 2006825 w 2379059"/>
              <a:gd name="connsiteY7" fmla="*/ 412694 h 704007"/>
              <a:gd name="connsiteX8" fmla="*/ 2306230 w 2379059"/>
              <a:gd name="connsiteY8" fmla="*/ 582627 h 704007"/>
              <a:gd name="connsiteX9" fmla="*/ 2192942 w 2379059"/>
              <a:gd name="connsiteY9" fmla="*/ 704007 h 704007"/>
              <a:gd name="connsiteX10" fmla="*/ 1836892 w 2379059"/>
              <a:gd name="connsiteY10" fmla="*/ 453154 h 704007"/>
              <a:gd name="connsiteX11" fmla="*/ 16184 w 2379059"/>
              <a:gd name="connsiteY11" fmla="*/ 453154 h 704007"/>
              <a:gd name="connsiteX12" fmla="*/ 0 w 2379059"/>
              <a:gd name="connsiteY12" fmla="*/ 194209 h 704007"/>
              <a:gd name="connsiteX0" fmla="*/ 0 w 2379059"/>
              <a:gd name="connsiteY0" fmla="*/ 194209 h 704007"/>
              <a:gd name="connsiteX1" fmla="*/ 1820708 w 2379059"/>
              <a:gd name="connsiteY1" fmla="*/ 194209 h 704007"/>
              <a:gd name="connsiteX2" fmla="*/ 2217218 w 2379059"/>
              <a:gd name="connsiteY2" fmla="*/ 0 h 704007"/>
              <a:gd name="connsiteX3" fmla="*/ 2290046 w 2379059"/>
              <a:gd name="connsiteY3" fmla="*/ 137565 h 704007"/>
              <a:gd name="connsiteX4" fmla="*/ 1982549 w 2379059"/>
              <a:gd name="connsiteY4" fmla="*/ 275130 h 704007"/>
              <a:gd name="connsiteX5" fmla="*/ 2379059 w 2379059"/>
              <a:gd name="connsiteY5" fmla="*/ 275130 h 704007"/>
              <a:gd name="connsiteX6" fmla="*/ 2379059 w 2379059"/>
              <a:gd name="connsiteY6" fmla="*/ 412694 h 704007"/>
              <a:gd name="connsiteX7" fmla="*/ 2006825 w 2379059"/>
              <a:gd name="connsiteY7" fmla="*/ 412694 h 704007"/>
              <a:gd name="connsiteX8" fmla="*/ 2306230 w 2379059"/>
              <a:gd name="connsiteY8" fmla="*/ 582627 h 704007"/>
              <a:gd name="connsiteX9" fmla="*/ 2192942 w 2379059"/>
              <a:gd name="connsiteY9" fmla="*/ 704007 h 704007"/>
              <a:gd name="connsiteX10" fmla="*/ 1836892 w 2379059"/>
              <a:gd name="connsiteY10" fmla="*/ 453154 h 704007"/>
              <a:gd name="connsiteX11" fmla="*/ 0 w 2379059"/>
              <a:gd name="connsiteY11" fmla="*/ 457200 h 704007"/>
              <a:gd name="connsiteX12" fmla="*/ 0 w 2379059"/>
              <a:gd name="connsiteY12" fmla="*/ 194209 h 704007"/>
              <a:gd name="connsiteX0" fmla="*/ 0 w 2379059"/>
              <a:gd name="connsiteY0" fmla="*/ 194209 h 704007"/>
              <a:gd name="connsiteX1" fmla="*/ 1820708 w 2379059"/>
              <a:gd name="connsiteY1" fmla="*/ 194209 h 704007"/>
              <a:gd name="connsiteX2" fmla="*/ 2217218 w 2379059"/>
              <a:gd name="connsiteY2" fmla="*/ 0 h 704007"/>
              <a:gd name="connsiteX3" fmla="*/ 2290046 w 2379059"/>
              <a:gd name="connsiteY3" fmla="*/ 137565 h 704007"/>
              <a:gd name="connsiteX4" fmla="*/ 1982549 w 2379059"/>
              <a:gd name="connsiteY4" fmla="*/ 275130 h 704007"/>
              <a:gd name="connsiteX5" fmla="*/ 2379059 w 2379059"/>
              <a:gd name="connsiteY5" fmla="*/ 275130 h 704007"/>
              <a:gd name="connsiteX6" fmla="*/ 2379059 w 2379059"/>
              <a:gd name="connsiteY6" fmla="*/ 412694 h 704007"/>
              <a:gd name="connsiteX7" fmla="*/ 2006825 w 2379059"/>
              <a:gd name="connsiteY7" fmla="*/ 412694 h 704007"/>
              <a:gd name="connsiteX8" fmla="*/ 2306230 w 2379059"/>
              <a:gd name="connsiteY8" fmla="*/ 582627 h 704007"/>
              <a:gd name="connsiteX9" fmla="*/ 2192942 w 2379059"/>
              <a:gd name="connsiteY9" fmla="*/ 704007 h 704007"/>
              <a:gd name="connsiteX10" fmla="*/ 1828800 w 2379059"/>
              <a:gd name="connsiteY10" fmla="*/ 457200 h 704007"/>
              <a:gd name="connsiteX11" fmla="*/ 0 w 2379059"/>
              <a:gd name="connsiteY11" fmla="*/ 457200 h 704007"/>
              <a:gd name="connsiteX12" fmla="*/ 0 w 2379059"/>
              <a:gd name="connsiteY12" fmla="*/ 194209 h 704007"/>
              <a:gd name="connsiteX0" fmla="*/ 0 w 2379059"/>
              <a:gd name="connsiteY0" fmla="*/ 194209 h 704007"/>
              <a:gd name="connsiteX1" fmla="*/ 1820708 w 2379059"/>
              <a:gd name="connsiteY1" fmla="*/ 194209 h 704007"/>
              <a:gd name="connsiteX2" fmla="*/ 2246889 w 2379059"/>
              <a:gd name="connsiteY2" fmla="*/ 0 h 704007"/>
              <a:gd name="connsiteX3" fmla="*/ 2290046 w 2379059"/>
              <a:gd name="connsiteY3" fmla="*/ 137565 h 704007"/>
              <a:gd name="connsiteX4" fmla="*/ 1982549 w 2379059"/>
              <a:gd name="connsiteY4" fmla="*/ 275130 h 704007"/>
              <a:gd name="connsiteX5" fmla="*/ 2379059 w 2379059"/>
              <a:gd name="connsiteY5" fmla="*/ 275130 h 704007"/>
              <a:gd name="connsiteX6" fmla="*/ 2379059 w 2379059"/>
              <a:gd name="connsiteY6" fmla="*/ 412694 h 704007"/>
              <a:gd name="connsiteX7" fmla="*/ 2006825 w 2379059"/>
              <a:gd name="connsiteY7" fmla="*/ 412694 h 704007"/>
              <a:gd name="connsiteX8" fmla="*/ 2306230 w 2379059"/>
              <a:gd name="connsiteY8" fmla="*/ 582627 h 704007"/>
              <a:gd name="connsiteX9" fmla="*/ 2192942 w 2379059"/>
              <a:gd name="connsiteY9" fmla="*/ 704007 h 704007"/>
              <a:gd name="connsiteX10" fmla="*/ 1828800 w 2379059"/>
              <a:gd name="connsiteY10" fmla="*/ 457200 h 704007"/>
              <a:gd name="connsiteX11" fmla="*/ 0 w 2379059"/>
              <a:gd name="connsiteY11" fmla="*/ 457200 h 704007"/>
              <a:gd name="connsiteX12" fmla="*/ 0 w 2379059"/>
              <a:gd name="connsiteY12" fmla="*/ 194209 h 704007"/>
              <a:gd name="connsiteX0" fmla="*/ 0 w 2379059"/>
              <a:gd name="connsiteY0" fmla="*/ 194209 h 704007"/>
              <a:gd name="connsiteX1" fmla="*/ 1820708 w 2379059"/>
              <a:gd name="connsiteY1" fmla="*/ 194209 h 704007"/>
              <a:gd name="connsiteX2" fmla="*/ 2246889 w 2379059"/>
              <a:gd name="connsiteY2" fmla="*/ 0 h 704007"/>
              <a:gd name="connsiteX3" fmla="*/ 2312974 w 2379059"/>
              <a:gd name="connsiteY3" fmla="*/ 108309 h 704007"/>
              <a:gd name="connsiteX4" fmla="*/ 1982549 w 2379059"/>
              <a:gd name="connsiteY4" fmla="*/ 275130 h 704007"/>
              <a:gd name="connsiteX5" fmla="*/ 2379059 w 2379059"/>
              <a:gd name="connsiteY5" fmla="*/ 275130 h 704007"/>
              <a:gd name="connsiteX6" fmla="*/ 2379059 w 2379059"/>
              <a:gd name="connsiteY6" fmla="*/ 412694 h 704007"/>
              <a:gd name="connsiteX7" fmla="*/ 2006825 w 2379059"/>
              <a:gd name="connsiteY7" fmla="*/ 412694 h 704007"/>
              <a:gd name="connsiteX8" fmla="*/ 2306230 w 2379059"/>
              <a:gd name="connsiteY8" fmla="*/ 582627 h 704007"/>
              <a:gd name="connsiteX9" fmla="*/ 2192942 w 2379059"/>
              <a:gd name="connsiteY9" fmla="*/ 704007 h 704007"/>
              <a:gd name="connsiteX10" fmla="*/ 1828800 w 2379059"/>
              <a:gd name="connsiteY10" fmla="*/ 457200 h 704007"/>
              <a:gd name="connsiteX11" fmla="*/ 0 w 2379059"/>
              <a:gd name="connsiteY11" fmla="*/ 457200 h 704007"/>
              <a:gd name="connsiteX12" fmla="*/ 0 w 2379059"/>
              <a:gd name="connsiteY12" fmla="*/ 194209 h 704007"/>
              <a:gd name="connsiteX0" fmla="*/ 0 w 2379059"/>
              <a:gd name="connsiteY0" fmla="*/ 194209 h 649853"/>
              <a:gd name="connsiteX1" fmla="*/ 1820708 w 2379059"/>
              <a:gd name="connsiteY1" fmla="*/ 194209 h 649853"/>
              <a:gd name="connsiteX2" fmla="*/ 2246889 w 2379059"/>
              <a:gd name="connsiteY2" fmla="*/ 0 h 649853"/>
              <a:gd name="connsiteX3" fmla="*/ 2312974 w 2379059"/>
              <a:gd name="connsiteY3" fmla="*/ 108309 h 649853"/>
              <a:gd name="connsiteX4" fmla="*/ 1982549 w 2379059"/>
              <a:gd name="connsiteY4" fmla="*/ 275130 h 649853"/>
              <a:gd name="connsiteX5" fmla="*/ 2379059 w 2379059"/>
              <a:gd name="connsiteY5" fmla="*/ 275130 h 649853"/>
              <a:gd name="connsiteX6" fmla="*/ 2379059 w 2379059"/>
              <a:gd name="connsiteY6" fmla="*/ 412694 h 649853"/>
              <a:gd name="connsiteX7" fmla="*/ 2006825 w 2379059"/>
              <a:gd name="connsiteY7" fmla="*/ 412694 h 649853"/>
              <a:gd name="connsiteX8" fmla="*/ 2306230 w 2379059"/>
              <a:gd name="connsiteY8" fmla="*/ 582627 h 649853"/>
              <a:gd name="connsiteX9" fmla="*/ 2246889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379059"/>
              <a:gd name="connsiteY0" fmla="*/ 194209 h 649853"/>
              <a:gd name="connsiteX1" fmla="*/ 1820708 w 2379059"/>
              <a:gd name="connsiteY1" fmla="*/ 194209 h 649853"/>
              <a:gd name="connsiteX2" fmla="*/ 2246889 w 2379059"/>
              <a:gd name="connsiteY2" fmla="*/ 0 h 649853"/>
              <a:gd name="connsiteX3" fmla="*/ 2312974 w 2379059"/>
              <a:gd name="connsiteY3" fmla="*/ 108309 h 649853"/>
              <a:gd name="connsiteX4" fmla="*/ 1982549 w 2379059"/>
              <a:gd name="connsiteY4" fmla="*/ 275130 h 649853"/>
              <a:gd name="connsiteX5" fmla="*/ 2379059 w 2379059"/>
              <a:gd name="connsiteY5" fmla="*/ 275130 h 649853"/>
              <a:gd name="connsiteX6" fmla="*/ 2379059 w 2379059"/>
              <a:gd name="connsiteY6" fmla="*/ 412694 h 649853"/>
              <a:gd name="connsiteX7" fmla="*/ 2006825 w 2379059"/>
              <a:gd name="connsiteY7" fmla="*/ 412694 h 649853"/>
              <a:gd name="connsiteX8" fmla="*/ 2312974 w 2379059"/>
              <a:gd name="connsiteY8" fmla="*/ 541544 h 649853"/>
              <a:gd name="connsiteX9" fmla="*/ 2246889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379059"/>
              <a:gd name="connsiteY0" fmla="*/ 194209 h 649853"/>
              <a:gd name="connsiteX1" fmla="*/ 1820708 w 2379059"/>
              <a:gd name="connsiteY1" fmla="*/ 194209 h 649853"/>
              <a:gd name="connsiteX2" fmla="*/ 2246889 w 2379059"/>
              <a:gd name="connsiteY2" fmla="*/ 0 h 649853"/>
              <a:gd name="connsiteX3" fmla="*/ 2312974 w 2379059"/>
              <a:gd name="connsiteY3" fmla="*/ 162464 h 649853"/>
              <a:gd name="connsiteX4" fmla="*/ 1982549 w 2379059"/>
              <a:gd name="connsiteY4" fmla="*/ 275130 h 649853"/>
              <a:gd name="connsiteX5" fmla="*/ 2379059 w 2379059"/>
              <a:gd name="connsiteY5" fmla="*/ 275130 h 649853"/>
              <a:gd name="connsiteX6" fmla="*/ 2379059 w 2379059"/>
              <a:gd name="connsiteY6" fmla="*/ 412694 h 649853"/>
              <a:gd name="connsiteX7" fmla="*/ 2006825 w 2379059"/>
              <a:gd name="connsiteY7" fmla="*/ 412694 h 649853"/>
              <a:gd name="connsiteX8" fmla="*/ 2312974 w 2379059"/>
              <a:gd name="connsiteY8" fmla="*/ 541544 h 649853"/>
              <a:gd name="connsiteX9" fmla="*/ 2246889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379059"/>
              <a:gd name="connsiteY0" fmla="*/ 140054 h 595698"/>
              <a:gd name="connsiteX1" fmla="*/ 1820708 w 2379059"/>
              <a:gd name="connsiteY1" fmla="*/ 140054 h 595698"/>
              <a:gd name="connsiteX2" fmla="*/ 2246889 w 2379059"/>
              <a:gd name="connsiteY2" fmla="*/ 0 h 595698"/>
              <a:gd name="connsiteX3" fmla="*/ 2312974 w 2379059"/>
              <a:gd name="connsiteY3" fmla="*/ 108309 h 595698"/>
              <a:gd name="connsiteX4" fmla="*/ 1982549 w 2379059"/>
              <a:gd name="connsiteY4" fmla="*/ 220975 h 595698"/>
              <a:gd name="connsiteX5" fmla="*/ 2379059 w 2379059"/>
              <a:gd name="connsiteY5" fmla="*/ 220975 h 595698"/>
              <a:gd name="connsiteX6" fmla="*/ 2379059 w 2379059"/>
              <a:gd name="connsiteY6" fmla="*/ 358539 h 595698"/>
              <a:gd name="connsiteX7" fmla="*/ 2006825 w 2379059"/>
              <a:gd name="connsiteY7" fmla="*/ 358539 h 595698"/>
              <a:gd name="connsiteX8" fmla="*/ 2312974 w 2379059"/>
              <a:gd name="connsiteY8" fmla="*/ 487389 h 595698"/>
              <a:gd name="connsiteX9" fmla="*/ 2246889 w 2379059"/>
              <a:gd name="connsiteY9" fmla="*/ 595698 h 595698"/>
              <a:gd name="connsiteX10" fmla="*/ 1828800 w 2379059"/>
              <a:gd name="connsiteY10" fmla="*/ 403045 h 595698"/>
              <a:gd name="connsiteX11" fmla="*/ 0 w 2379059"/>
              <a:gd name="connsiteY11" fmla="*/ 403045 h 595698"/>
              <a:gd name="connsiteX12" fmla="*/ 0 w 2379059"/>
              <a:gd name="connsiteY12" fmla="*/ 140054 h 595698"/>
              <a:gd name="connsiteX0" fmla="*/ 0 w 2379059"/>
              <a:gd name="connsiteY0" fmla="*/ 140055 h 595699"/>
              <a:gd name="connsiteX1" fmla="*/ 1820708 w 2379059"/>
              <a:gd name="connsiteY1" fmla="*/ 140055 h 595699"/>
              <a:gd name="connsiteX2" fmla="*/ 2312974 w 2379059"/>
              <a:gd name="connsiteY2" fmla="*/ 0 h 595699"/>
              <a:gd name="connsiteX3" fmla="*/ 2312974 w 2379059"/>
              <a:gd name="connsiteY3" fmla="*/ 108310 h 595699"/>
              <a:gd name="connsiteX4" fmla="*/ 1982549 w 2379059"/>
              <a:gd name="connsiteY4" fmla="*/ 220976 h 595699"/>
              <a:gd name="connsiteX5" fmla="*/ 2379059 w 2379059"/>
              <a:gd name="connsiteY5" fmla="*/ 220976 h 595699"/>
              <a:gd name="connsiteX6" fmla="*/ 2379059 w 2379059"/>
              <a:gd name="connsiteY6" fmla="*/ 358540 h 595699"/>
              <a:gd name="connsiteX7" fmla="*/ 2006825 w 2379059"/>
              <a:gd name="connsiteY7" fmla="*/ 358540 h 595699"/>
              <a:gd name="connsiteX8" fmla="*/ 2312974 w 2379059"/>
              <a:gd name="connsiteY8" fmla="*/ 487390 h 595699"/>
              <a:gd name="connsiteX9" fmla="*/ 2246889 w 2379059"/>
              <a:gd name="connsiteY9" fmla="*/ 595699 h 595699"/>
              <a:gd name="connsiteX10" fmla="*/ 1828800 w 2379059"/>
              <a:gd name="connsiteY10" fmla="*/ 403046 h 595699"/>
              <a:gd name="connsiteX11" fmla="*/ 0 w 2379059"/>
              <a:gd name="connsiteY11" fmla="*/ 403046 h 595699"/>
              <a:gd name="connsiteX12" fmla="*/ 0 w 2379059"/>
              <a:gd name="connsiteY12" fmla="*/ 140055 h 595699"/>
              <a:gd name="connsiteX0" fmla="*/ 0 w 2379059"/>
              <a:gd name="connsiteY0" fmla="*/ 140055 h 595699"/>
              <a:gd name="connsiteX1" fmla="*/ 1820708 w 2379059"/>
              <a:gd name="connsiteY1" fmla="*/ 140055 h 595699"/>
              <a:gd name="connsiteX2" fmla="*/ 2312974 w 2379059"/>
              <a:gd name="connsiteY2" fmla="*/ 0 h 595699"/>
              <a:gd name="connsiteX3" fmla="*/ 2379059 w 2379059"/>
              <a:gd name="connsiteY3" fmla="*/ 108309 h 595699"/>
              <a:gd name="connsiteX4" fmla="*/ 1982549 w 2379059"/>
              <a:gd name="connsiteY4" fmla="*/ 220976 h 595699"/>
              <a:gd name="connsiteX5" fmla="*/ 2379059 w 2379059"/>
              <a:gd name="connsiteY5" fmla="*/ 220976 h 595699"/>
              <a:gd name="connsiteX6" fmla="*/ 2379059 w 2379059"/>
              <a:gd name="connsiteY6" fmla="*/ 358540 h 595699"/>
              <a:gd name="connsiteX7" fmla="*/ 2006825 w 2379059"/>
              <a:gd name="connsiteY7" fmla="*/ 358540 h 595699"/>
              <a:gd name="connsiteX8" fmla="*/ 2312974 w 2379059"/>
              <a:gd name="connsiteY8" fmla="*/ 487390 h 595699"/>
              <a:gd name="connsiteX9" fmla="*/ 2246889 w 2379059"/>
              <a:gd name="connsiteY9" fmla="*/ 595699 h 595699"/>
              <a:gd name="connsiteX10" fmla="*/ 1828800 w 2379059"/>
              <a:gd name="connsiteY10" fmla="*/ 403046 h 595699"/>
              <a:gd name="connsiteX11" fmla="*/ 0 w 2379059"/>
              <a:gd name="connsiteY11" fmla="*/ 403046 h 595699"/>
              <a:gd name="connsiteX12" fmla="*/ 0 w 2379059"/>
              <a:gd name="connsiteY12" fmla="*/ 140055 h 595699"/>
              <a:gd name="connsiteX0" fmla="*/ 0 w 2379059"/>
              <a:gd name="connsiteY0" fmla="*/ 140055 h 595699"/>
              <a:gd name="connsiteX1" fmla="*/ 1820708 w 2379059"/>
              <a:gd name="connsiteY1" fmla="*/ 140055 h 595699"/>
              <a:gd name="connsiteX2" fmla="*/ 2312974 w 2379059"/>
              <a:gd name="connsiteY2" fmla="*/ 0 h 595699"/>
              <a:gd name="connsiteX3" fmla="*/ 2379059 w 2379059"/>
              <a:gd name="connsiteY3" fmla="*/ 108309 h 595699"/>
              <a:gd name="connsiteX4" fmla="*/ 1982549 w 2379059"/>
              <a:gd name="connsiteY4" fmla="*/ 220976 h 595699"/>
              <a:gd name="connsiteX5" fmla="*/ 2379059 w 2379059"/>
              <a:gd name="connsiteY5" fmla="*/ 220976 h 595699"/>
              <a:gd name="connsiteX6" fmla="*/ 2379059 w 2379059"/>
              <a:gd name="connsiteY6" fmla="*/ 358540 h 595699"/>
              <a:gd name="connsiteX7" fmla="*/ 2006825 w 2379059"/>
              <a:gd name="connsiteY7" fmla="*/ 358540 h 595699"/>
              <a:gd name="connsiteX8" fmla="*/ 2379059 w 2379059"/>
              <a:gd name="connsiteY8" fmla="*/ 487390 h 595699"/>
              <a:gd name="connsiteX9" fmla="*/ 2246889 w 2379059"/>
              <a:gd name="connsiteY9" fmla="*/ 595699 h 595699"/>
              <a:gd name="connsiteX10" fmla="*/ 1828800 w 2379059"/>
              <a:gd name="connsiteY10" fmla="*/ 403046 h 595699"/>
              <a:gd name="connsiteX11" fmla="*/ 0 w 2379059"/>
              <a:gd name="connsiteY11" fmla="*/ 403046 h 595699"/>
              <a:gd name="connsiteX12" fmla="*/ 0 w 2379059"/>
              <a:gd name="connsiteY12" fmla="*/ 140055 h 595699"/>
              <a:gd name="connsiteX0" fmla="*/ 0 w 2379059"/>
              <a:gd name="connsiteY0" fmla="*/ 140055 h 595699"/>
              <a:gd name="connsiteX1" fmla="*/ 1820708 w 2379059"/>
              <a:gd name="connsiteY1" fmla="*/ 140055 h 595699"/>
              <a:gd name="connsiteX2" fmla="*/ 2312974 w 2379059"/>
              <a:gd name="connsiteY2" fmla="*/ 0 h 595699"/>
              <a:gd name="connsiteX3" fmla="*/ 2379059 w 2379059"/>
              <a:gd name="connsiteY3" fmla="*/ 108309 h 595699"/>
              <a:gd name="connsiteX4" fmla="*/ 1982549 w 2379059"/>
              <a:gd name="connsiteY4" fmla="*/ 220976 h 595699"/>
              <a:gd name="connsiteX5" fmla="*/ 2379059 w 2379059"/>
              <a:gd name="connsiteY5" fmla="*/ 220976 h 595699"/>
              <a:gd name="connsiteX6" fmla="*/ 2379059 w 2379059"/>
              <a:gd name="connsiteY6" fmla="*/ 358540 h 595699"/>
              <a:gd name="connsiteX7" fmla="*/ 2006825 w 2379059"/>
              <a:gd name="connsiteY7" fmla="*/ 358540 h 595699"/>
              <a:gd name="connsiteX8" fmla="*/ 2379059 w 2379059"/>
              <a:gd name="connsiteY8" fmla="*/ 487390 h 595699"/>
              <a:gd name="connsiteX9" fmla="*/ 2312974 w 2379059"/>
              <a:gd name="connsiteY9" fmla="*/ 595699 h 595699"/>
              <a:gd name="connsiteX10" fmla="*/ 1828800 w 2379059"/>
              <a:gd name="connsiteY10" fmla="*/ 403046 h 595699"/>
              <a:gd name="connsiteX11" fmla="*/ 0 w 2379059"/>
              <a:gd name="connsiteY11" fmla="*/ 403046 h 595699"/>
              <a:gd name="connsiteX12" fmla="*/ 0 w 2379059"/>
              <a:gd name="connsiteY12" fmla="*/ 140055 h 595699"/>
              <a:gd name="connsiteX0" fmla="*/ 0 w 2379059"/>
              <a:gd name="connsiteY0" fmla="*/ 194209 h 649853"/>
              <a:gd name="connsiteX1" fmla="*/ 1820708 w 2379059"/>
              <a:gd name="connsiteY1" fmla="*/ 194209 h 649853"/>
              <a:gd name="connsiteX2" fmla="*/ 2312974 w 2379059"/>
              <a:gd name="connsiteY2" fmla="*/ 0 h 649853"/>
              <a:gd name="connsiteX3" fmla="*/ 2379059 w 2379059"/>
              <a:gd name="connsiteY3" fmla="*/ 162463 h 649853"/>
              <a:gd name="connsiteX4" fmla="*/ 1982549 w 2379059"/>
              <a:gd name="connsiteY4" fmla="*/ 275130 h 649853"/>
              <a:gd name="connsiteX5" fmla="*/ 2379059 w 2379059"/>
              <a:gd name="connsiteY5" fmla="*/ 275130 h 649853"/>
              <a:gd name="connsiteX6" fmla="*/ 2379059 w 2379059"/>
              <a:gd name="connsiteY6" fmla="*/ 412694 h 649853"/>
              <a:gd name="connsiteX7" fmla="*/ 2006825 w 2379059"/>
              <a:gd name="connsiteY7" fmla="*/ 412694 h 649853"/>
              <a:gd name="connsiteX8" fmla="*/ 2379059 w 2379059"/>
              <a:gd name="connsiteY8" fmla="*/ 541544 h 649853"/>
              <a:gd name="connsiteX9" fmla="*/ 2312974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379059"/>
              <a:gd name="connsiteY0" fmla="*/ 194209 h 649853"/>
              <a:gd name="connsiteX1" fmla="*/ 1820708 w 2379059"/>
              <a:gd name="connsiteY1" fmla="*/ 194209 h 649853"/>
              <a:gd name="connsiteX2" fmla="*/ 2312974 w 2379059"/>
              <a:gd name="connsiteY2" fmla="*/ 0 h 649853"/>
              <a:gd name="connsiteX3" fmla="*/ 2379059 w 2379059"/>
              <a:gd name="connsiteY3" fmla="*/ 108309 h 649853"/>
              <a:gd name="connsiteX4" fmla="*/ 1982549 w 2379059"/>
              <a:gd name="connsiteY4" fmla="*/ 275130 h 649853"/>
              <a:gd name="connsiteX5" fmla="*/ 2379059 w 2379059"/>
              <a:gd name="connsiteY5" fmla="*/ 275130 h 649853"/>
              <a:gd name="connsiteX6" fmla="*/ 2379059 w 2379059"/>
              <a:gd name="connsiteY6" fmla="*/ 412694 h 649853"/>
              <a:gd name="connsiteX7" fmla="*/ 2006825 w 2379059"/>
              <a:gd name="connsiteY7" fmla="*/ 412694 h 649853"/>
              <a:gd name="connsiteX8" fmla="*/ 2379059 w 2379059"/>
              <a:gd name="connsiteY8" fmla="*/ 541544 h 649853"/>
              <a:gd name="connsiteX9" fmla="*/ 2312974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379059"/>
              <a:gd name="connsiteY0" fmla="*/ 194209 h 649853"/>
              <a:gd name="connsiteX1" fmla="*/ 1820708 w 2379059"/>
              <a:gd name="connsiteY1" fmla="*/ 194209 h 649853"/>
              <a:gd name="connsiteX2" fmla="*/ 2312974 w 2379059"/>
              <a:gd name="connsiteY2" fmla="*/ 0 h 649853"/>
              <a:gd name="connsiteX3" fmla="*/ 2379059 w 2379059"/>
              <a:gd name="connsiteY3" fmla="*/ 108309 h 649853"/>
              <a:gd name="connsiteX4" fmla="*/ 1982549 w 2379059"/>
              <a:gd name="connsiteY4" fmla="*/ 275130 h 649853"/>
              <a:gd name="connsiteX5" fmla="*/ 2379059 w 2379059"/>
              <a:gd name="connsiteY5" fmla="*/ 275130 h 649853"/>
              <a:gd name="connsiteX6" fmla="*/ 2379059 w 2379059"/>
              <a:gd name="connsiteY6" fmla="*/ 412694 h 649853"/>
              <a:gd name="connsiteX7" fmla="*/ 1982549 w 2379059"/>
              <a:gd name="connsiteY7" fmla="*/ 379081 h 649853"/>
              <a:gd name="connsiteX8" fmla="*/ 2379059 w 2379059"/>
              <a:gd name="connsiteY8" fmla="*/ 541544 h 649853"/>
              <a:gd name="connsiteX9" fmla="*/ 2312974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379059"/>
              <a:gd name="connsiteY0" fmla="*/ 194209 h 649853"/>
              <a:gd name="connsiteX1" fmla="*/ 1820708 w 2379059"/>
              <a:gd name="connsiteY1" fmla="*/ 194209 h 649853"/>
              <a:gd name="connsiteX2" fmla="*/ 2312974 w 2379059"/>
              <a:gd name="connsiteY2" fmla="*/ 0 h 649853"/>
              <a:gd name="connsiteX3" fmla="*/ 2379059 w 2379059"/>
              <a:gd name="connsiteY3" fmla="*/ 108309 h 649853"/>
              <a:gd name="connsiteX4" fmla="*/ 1982549 w 2379059"/>
              <a:gd name="connsiteY4" fmla="*/ 275130 h 649853"/>
              <a:gd name="connsiteX5" fmla="*/ 2379059 w 2379059"/>
              <a:gd name="connsiteY5" fmla="*/ 275130 h 649853"/>
              <a:gd name="connsiteX6" fmla="*/ 2379059 w 2379059"/>
              <a:gd name="connsiteY6" fmla="*/ 379081 h 649853"/>
              <a:gd name="connsiteX7" fmla="*/ 1982549 w 2379059"/>
              <a:gd name="connsiteY7" fmla="*/ 379081 h 649853"/>
              <a:gd name="connsiteX8" fmla="*/ 2379059 w 2379059"/>
              <a:gd name="connsiteY8" fmla="*/ 541544 h 649853"/>
              <a:gd name="connsiteX9" fmla="*/ 2312974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445144"/>
              <a:gd name="connsiteY0" fmla="*/ 194209 h 649853"/>
              <a:gd name="connsiteX1" fmla="*/ 1820708 w 2445144"/>
              <a:gd name="connsiteY1" fmla="*/ 194209 h 649853"/>
              <a:gd name="connsiteX2" fmla="*/ 2312974 w 2445144"/>
              <a:gd name="connsiteY2" fmla="*/ 0 h 649853"/>
              <a:gd name="connsiteX3" fmla="*/ 2379059 w 2445144"/>
              <a:gd name="connsiteY3" fmla="*/ 108309 h 649853"/>
              <a:gd name="connsiteX4" fmla="*/ 1982549 w 2445144"/>
              <a:gd name="connsiteY4" fmla="*/ 275130 h 649853"/>
              <a:gd name="connsiteX5" fmla="*/ 2379059 w 2445144"/>
              <a:gd name="connsiteY5" fmla="*/ 275130 h 649853"/>
              <a:gd name="connsiteX6" fmla="*/ 2445144 w 2445144"/>
              <a:gd name="connsiteY6" fmla="*/ 379081 h 649853"/>
              <a:gd name="connsiteX7" fmla="*/ 1982549 w 2445144"/>
              <a:gd name="connsiteY7" fmla="*/ 379081 h 649853"/>
              <a:gd name="connsiteX8" fmla="*/ 2379059 w 2445144"/>
              <a:gd name="connsiteY8" fmla="*/ 541544 h 649853"/>
              <a:gd name="connsiteX9" fmla="*/ 2312974 w 2445144"/>
              <a:gd name="connsiteY9" fmla="*/ 649853 h 649853"/>
              <a:gd name="connsiteX10" fmla="*/ 1828800 w 2445144"/>
              <a:gd name="connsiteY10" fmla="*/ 457200 h 649853"/>
              <a:gd name="connsiteX11" fmla="*/ 0 w 2445144"/>
              <a:gd name="connsiteY11" fmla="*/ 457200 h 649853"/>
              <a:gd name="connsiteX12" fmla="*/ 0 w 2445144"/>
              <a:gd name="connsiteY12" fmla="*/ 194209 h 649853"/>
              <a:gd name="connsiteX0" fmla="*/ 0 w 2445144"/>
              <a:gd name="connsiteY0" fmla="*/ 194209 h 649853"/>
              <a:gd name="connsiteX1" fmla="*/ 1820708 w 2445144"/>
              <a:gd name="connsiteY1" fmla="*/ 194209 h 649853"/>
              <a:gd name="connsiteX2" fmla="*/ 2312974 w 2445144"/>
              <a:gd name="connsiteY2" fmla="*/ 0 h 649853"/>
              <a:gd name="connsiteX3" fmla="*/ 2379059 w 2445144"/>
              <a:gd name="connsiteY3" fmla="*/ 108309 h 649853"/>
              <a:gd name="connsiteX4" fmla="*/ 1982549 w 2445144"/>
              <a:gd name="connsiteY4" fmla="*/ 275130 h 649853"/>
              <a:gd name="connsiteX5" fmla="*/ 2445144 w 2445144"/>
              <a:gd name="connsiteY5" fmla="*/ 270772 h 649853"/>
              <a:gd name="connsiteX6" fmla="*/ 2445144 w 2445144"/>
              <a:gd name="connsiteY6" fmla="*/ 379081 h 649853"/>
              <a:gd name="connsiteX7" fmla="*/ 1982549 w 2445144"/>
              <a:gd name="connsiteY7" fmla="*/ 379081 h 649853"/>
              <a:gd name="connsiteX8" fmla="*/ 2379059 w 2445144"/>
              <a:gd name="connsiteY8" fmla="*/ 541544 h 649853"/>
              <a:gd name="connsiteX9" fmla="*/ 2312974 w 2445144"/>
              <a:gd name="connsiteY9" fmla="*/ 649853 h 649853"/>
              <a:gd name="connsiteX10" fmla="*/ 1828800 w 2445144"/>
              <a:gd name="connsiteY10" fmla="*/ 457200 h 649853"/>
              <a:gd name="connsiteX11" fmla="*/ 0 w 2445144"/>
              <a:gd name="connsiteY11" fmla="*/ 457200 h 649853"/>
              <a:gd name="connsiteX12" fmla="*/ 0 w 2445144"/>
              <a:gd name="connsiteY12" fmla="*/ 194209 h 649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45144" h="649853">
                <a:moveTo>
                  <a:pt x="0" y="194209"/>
                </a:moveTo>
                <a:lnTo>
                  <a:pt x="1820708" y="194209"/>
                </a:lnTo>
                <a:lnTo>
                  <a:pt x="2312974" y="0"/>
                </a:lnTo>
                <a:lnTo>
                  <a:pt x="2379059" y="108309"/>
                </a:lnTo>
                <a:lnTo>
                  <a:pt x="1982549" y="275130"/>
                </a:lnTo>
                <a:lnTo>
                  <a:pt x="2445144" y="270772"/>
                </a:lnTo>
                <a:lnTo>
                  <a:pt x="2445144" y="379081"/>
                </a:lnTo>
                <a:lnTo>
                  <a:pt x="1982549" y="379081"/>
                </a:lnTo>
                <a:lnTo>
                  <a:pt x="2379059" y="541544"/>
                </a:lnTo>
                <a:lnTo>
                  <a:pt x="2312974" y="649853"/>
                </a:lnTo>
                <a:lnTo>
                  <a:pt x="1828800" y="457200"/>
                </a:lnTo>
                <a:lnTo>
                  <a:pt x="0" y="457200"/>
                </a:lnTo>
                <a:lnTo>
                  <a:pt x="0" y="19420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One-to-many</a:t>
            </a:r>
            <a:endParaRPr lang="en-US" dirty="0"/>
          </a:p>
        </p:txBody>
      </p:sp>
    </p:spTree>
    <p:extLst>
      <p:ext uri="{BB962C8B-B14F-4D97-AF65-F5344CB8AC3E}">
        <p14:creationId xmlns:p14="http://schemas.microsoft.com/office/powerpoint/2010/main" val="37315327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One-to-many joins</a:t>
            </a:r>
            <a:endParaRPr lang="en-US" dirty="0"/>
          </a:p>
        </p:txBody>
      </p:sp>
      <p:sp>
        <p:nvSpPr>
          <p:cNvPr id="4" name="Rectangle 3"/>
          <p:cNvSpPr/>
          <p:nvPr/>
        </p:nvSpPr>
        <p:spPr>
          <a:xfrm>
            <a:off x="782595" y="914400"/>
            <a:ext cx="2286000" cy="137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Student demographics</a:t>
            </a:r>
            <a:endParaRPr lang="en-US" dirty="0"/>
          </a:p>
        </p:txBody>
      </p:sp>
      <p:sp>
        <p:nvSpPr>
          <p:cNvPr id="5" name="Rectangle 4"/>
          <p:cNvSpPr/>
          <p:nvPr/>
        </p:nvSpPr>
        <p:spPr>
          <a:xfrm>
            <a:off x="5943600" y="914400"/>
            <a:ext cx="2286000" cy="1371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Courses taken</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732882343"/>
              </p:ext>
            </p:extLst>
          </p:nvPr>
        </p:nvGraphicFramePr>
        <p:xfrm>
          <a:off x="488092" y="2819400"/>
          <a:ext cx="8153400" cy="2926080"/>
        </p:xfrm>
        <a:graphic>
          <a:graphicData uri="http://schemas.openxmlformats.org/drawingml/2006/table">
            <a:tbl>
              <a:tblPr firstRow="1" bandRow="1">
                <a:tableStyleId>{5C22544A-7EE6-4342-B048-85BDC9FD1C3A}</a:tableStyleId>
              </a:tblPr>
              <a:tblGrid>
                <a:gridCol w="2717800"/>
                <a:gridCol w="2717800"/>
                <a:gridCol w="2717800"/>
              </a:tblGrid>
              <a:tr h="244539">
                <a:tc>
                  <a:txBody>
                    <a:bodyPr/>
                    <a:lstStyle/>
                    <a:p>
                      <a:pPr algn="ctr"/>
                      <a:r>
                        <a:rPr lang="en-US" dirty="0" err="1" smtClean="0"/>
                        <a:t>Student_ID</a:t>
                      </a:r>
                      <a:endParaRPr lang="en-US" dirty="0"/>
                    </a:p>
                  </a:txBody>
                  <a:tcPr/>
                </a:tc>
                <a:tc>
                  <a:txBody>
                    <a:bodyPr/>
                    <a:lstStyle/>
                    <a:p>
                      <a:pPr algn="ctr"/>
                      <a:r>
                        <a:rPr lang="en-US" dirty="0" smtClean="0"/>
                        <a:t>Gender</a:t>
                      </a:r>
                      <a:endParaRPr lang="en-US" dirty="0"/>
                    </a:p>
                  </a:txBody>
                  <a:tcPr/>
                </a:tc>
                <a:tc>
                  <a:txBody>
                    <a:bodyPr/>
                    <a:lstStyle/>
                    <a:p>
                      <a:pPr algn="ctr"/>
                      <a:r>
                        <a:rPr lang="en-US" dirty="0" err="1" smtClean="0"/>
                        <a:t>Course_Title</a:t>
                      </a:r>
                      <a:endParaRPr lang="en-US" dirty="0"/>
                    </a:p>
                  </a:txBody>
                  <a:tcPr/>
                </a:tc>
              </a:tr>
              <a:tr h="162444">
                <a:tc>
                  <a:txBody>
                    <a:bodyPr/>
                    <a:lstStyle/>
                    <a:p>
                      <a:pPr algn="ctr"/>
                      <a:r>
                        <a:rPr lang="en-US" dirty="0" smtClean="0"/>
                        <a:t>001</a:t>
                      </a:r>
                      <a:endParaRPr lang="en-US" dirty="0"/>
                    </a:p>
                  </a:txBody>
                  <a:tcPr/>
                </a:tc>
                <a:tc>
                  <a:txBody>
                    <a:bodyPr/>
                    <a:lstStyle/>
                    <a:p>
                      <a:pPr algn="ctr"/>
                      <a:r>
                        <a:rPr lang="en-US" dirty="0" smtClean="0"/>
                        <a:t>F</a:t>
                      </a:r>
                      <a:endParaRPr lang="en-US" dirty="0"/>
                    </a:p>
                  </a:txBody>
                  <a:tcPr/>
                </a:tc>
                <a:tc>
                  <a:txBody>
                    <a:bodyPr/>
                    <a:lstStyle/>
                    <a:p>
                      <a:pPr algn="ctr"/>
                      <a:r>
                        <a:rPr lang="en-US" dirty="0" smtClean="0"/>
                        <a:t>Psychology 101</a:t>
                      </a:r>
                      <a:endParaRPr lang="en-US" dirty="0"/>
                    </a:p>
                  </a:txBody>
                  <a:tcPr/>
                </a:tc>
              </a:tr>
              <a:tr h="162444">
                <a:tc>
                  <a:txBody>
                    <a:bodyPr/>
                    <a:lstStyle/>
                    <a:p>
                      <a:pPr algn="ctr"/>
                      <a:r>
                        <a:rPr lang="en-US" dirty="0" smtClean="0"/>
                        <a:t>001</a:t>
                      </a:r>
                      <a:endParaRPr lang="en-US" dirty="0"/>
                    </a:p>
                  </a:txBody>
                  <a:tcPr/>
                </a:tc>
                <a:tc>
                  <a:txBody>
                    <a:bodyPr/>
                    <a:lstStyle/>
                    <a:p>
                      <a:pPr algn="ctr"/>
                      <a:r>
                        <a:rPr lang="en-US" dirty="0" smtClean="0"/>
                        <a:t>F</a:t>
                      </a:r>
                      <a:endParaRPr lang="en-US" dirty="0"/>
                    </a:p>
                  </a:txBody>
                  <a:tcPr/>
                </a:tc>
                <a:tc>
                  <a:txBody>
                    <a:bodyPr/>
                    <a:lstStyle/>
                    <a:p>
                      <a:pPr algn="ctr"/>
                      <a:r>
                        <a:rPr lang="en-US" dirty="0" smtClean="0"/>
                        <a:t>Philosophy</a:t>
                      </a:r>
                      <a:r>
                        <a:rPr lang="en-US" baseline="0" dirty="0" smtClean="0"/>
                        <a:t> 105</a:t>
                      </a:r>
                      <a:endParaRPr lang="en-US" dirty="0"/>
                    </a:p>
                  </a:txBody>
                  <a:tcPr/>
                </a:tc>
              </a:tr>
              <a:tr h="162444">
                <a:tc>
                  <a:txBody>
                    <a:bodyPr/>
                    <a:lstStyle/>
                    <a:p>
                      <a:pPr algn="ctr"/>
                      <a:r>
                        <a:rPr lang="en-US" dirty="0" smtClean="0"/>
                        <a:t>001</a:t>
                      </a:r>
                      <a:endParaRPr lang="en-US" dirty="0"/>
                    </a:p>
                  </a:txBody>
                  <a:tcPr/>
                </a:tc>
                <a:tc>
                  <a:txBody>
                    <a:bodyPr/>
                    <a:lstStyle/>
                    <a:p>
                      <a:pPr algn="ctr"/>
                      <a:r>
                        <a:rPr lang="en-US" dirty="0" smtClean="0"/>
                        <a:t>F</a:t>
                      </a:r>
                      <a:endParaRPr lang="en-US" dirty="0"/>
                    </a:p>
                  </a:txBody>
                  <a:tcPr/>
                </a:tc>
                <a:tc>
                  <a:txBody>
                    <a:bodyPr/>
                    <a:lstStyle/>
                    <a:p>
                      <a:pPr algn="ctr"/>
                      <a:r>
                        <a:rPr lang="en-US" dirty="0" smtClean="0"/>
                        <a:t>Math</a:t>
                      </a:r>
                      <a:r>
                        <a:rPr lang="en-US" baseline="0" dirty="0" smtClean="0"/>
                        <a:t> 212</a:t>
                      </a:r>
                      <a:endParaRPr lang="en-US" dirty="0"/>
                    </a:p>
                  </a:txBody>
                  <a:tcPr/>
                </a:tc>
              </a:tr>
              <a:tr h="162444">
                <a:tc>
                  <a:txBody>
                    <a:bodyPr/>
                    <a:lstStyle/>
                    <a:p>
                      <a:pPr algn="ctr"/>
                      <a:r>
                        <a:rPr lang="en-US" dirty="0" smtClean="0"/>
                        <a:t>002</a:t>
                      </a:r>
                      <a:endParaRPr lang="en-US" dirty="0"/>
                    </a:p>
                  </a:txBody>
                  <a:tcPr/>
                </a:tc>
                <a:tc>
                  <a:txBody>
                    <a:bodyPr/>
                    <a:lstStyle/>
                    <a:p>
                      <a:pPr algn="ctr"/>
                      <a:r>
                        <a:rPr lang="en-US" dirty="0" smtClean="0"/>
                        <a:t>M</a:t>
                      </a:r>
                      <a:endParaRPr lang="en-US" dirty="0"/>
                    </a:p>
                  </a:txBody>
                  <a:tcPr/>
                </a:tc>
                <a:tc>
                  <a:txBody>
                    <a:bodyPr/>
                    <a:lstStyle/>
                    <a:p>
                      <a:pPr algn="ctr"/>
                      <a:r>
                        <a:rPr lang="en-US" dirty="0" smtClean="0"/>
                        <a:t>Writing</a:t>
                      </a:r>
                      <a:r>
                        <a:rPr lang="en-US" baseline="0" dirty="0" smtClean="0"/>
                        <a:t> 222</a:t>
                      </a:r>
                      <a:endParaRPr lang="en-US" dirty="0"/>
                    </a:p>
                  </a:txBody>
                  <a:tcPr/>
                </a:tc>
              </a:tr>
              <a:tr h="162444">
                <a:tc>
                  <a:txBody>
                    <a:bodyPr/>
                    <a:lstStyle/>
                    <a:p>
                      <a:pPr algn="ctr"/>
                      <a:r>
                        <a:rPr lang="en-US" dirty="0" smtClean="0"/>
                        <a:t>002</a:t>
                      </a:r>
                      <a:endParaRPr lang="en-US" dirty="0"/>
                    </a:p>
                  </a:txBody>
                  <a:tcPr/>
                </a:tc>
                <a:tc>
                  <a:txBody>
                    <a:bodyPr/>
                    <a:lstStyle/>
                    <a:p>
                      <a:pPr algn="ctr"/>
                      <a:r>
                        <a:rPr lang="en-US" dirty="0" smtClean="0"/>
                        <a:t>M</a:t>
                      </a:r>
                      <a:endParaRPr lang="en-US" dirty="0"/>
                    </a:p>
                  </a:txBody>
                  <a:tcPr/>
                </a:tc>
                <a:tc>
                  <a:txBody>
                    <a:bodyPr/>
                    <a:lstStyle/>
                    <a:p>
                      <a:pPr algn="ctr"/>
                      <a:r>
                        <a:rPr lang="en-US" dirty="0" smtClean="0"/>
                        <a:t>Psychology 101</a:t>
                      </a:r>
                      <a:endParaRPr lang="en-US" dirty="0"/>
                    </a:p>
                  </a:txBody>
                  <a:tcPr/>
                </a:tc>
              </a:tr>
              <a:tr h="162444">
                <a:tc>
                  <a:txBody>
                    <a:bodyPr/>
                    <a:lstStyle/>
                    <a:p>
                      <a:pPr algn="ctr"/>
                      <a:r>
                        <a:rPr lang="en-US" dirty="0" smtClean="0"/>
                        <a:t>002</a:t>
                      </a:r>
                      <a:endParaRPr lang="en-US" dirty="0"/>
                    </a:p>
                  </a:txBody>
                  <a:tcPr/>
                </a:tc>
                <a:tc>
                  <a:txBody>
                    <a:bodyPr/>
                    <a:lstStyle/>
                    <a:p>
                      <a:pPr algn="ctr"/>
                      <a:r>
                        <a:rPr lang="en-US" dirty="0" smtClean="0"/>
                        <a:t>M</a:t>
                      </a:r>
                      <a:endParaRPr lang="en-US" dirty="0"/>
                    </a:p>
                  </a:txBody>
                  <a:tcPr/>
                </a:tc>
                <a:tc>
                  <a:txBody>
                    <a:bodyPr/>
                    <a:lstStyle/>
                    <a:p>
                      <a:pPr algn="ctr"/>
                      <a:r>
                        <a:rPr lang="en-US" dirty="0" smtClean="0"/>
                        <a:t>Spanish</a:t>
                      </a:r>
                      <a:r>
                        <a:rPr lang="en-US" baseline="0" dirty="0" smtClean="0"/>
                        <a:t> 301</a:t>
                      </a:r>
                      <a:endParaRPr lang="en-US" dirty="0"/>
                    </a:p>
                  </a:txBody>
                  <a:tcPr/>
                </a:tc>
              </a:tr>
              <a:tr h="162444">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
        <p:nvSpPr>
          <p:cNvPr id="12" name="Freeform 11"/>
          <p:cNvSpPr/>
          <p:nvPr/>
        </p:nvSpPr>
        <p:spPr>
          <a:xfrm>
            <a:off x="3155092" y="1143000"/>
            <a:ext cx="2819400" cy="914400"/>
          </a:xfrm>
          <a:custGeom>
            <a:avLst/>
            <a:gdLst>
              <a:gd name="connsiteX0" fmla="*/ 0 w 2379059"/>
              <a:gd name="connsiteY0" fmla="*/ 194209 h 704007"/>
              <a:gd name="connsiteX1" fmla="*/ 1820708 w 2379059"/>
              <a:gd name="connsiteY1" fmla="*/ 194209 h 704007"/>
              <a:gd name="connsiteX2" fmla="*/ 2217218 w 2379059"/>
              <a:gd name="connsiteY2" fmla="*/ 0 h 704007"/>
              <a:gd name="connsiteX3" fmla="*/ 2290046 w 2379059"/>
              <a:gd name="connsiteY3" fmla="*/ 137565 h 704007"/>
              <a:gd name="connsiteX4" fmla="*/ 1982549 w 2379059"/>
              <a:gd name="connsiteY4" fmla="*/ 275130 h 704007"/>
              <a:gd name="connsiteX5" fmla="*/ 2379059 w 2379059"/>
              <a:gd name="connsiteY5" fmla="*/ 275130 h 704007"/>
              <a:gd name="connsiteX6" fmla="*/ 2379059 w 2379059"/>
              <a:gd name="connsiteY6" fmla="*/ 412694 h 704007"/>
              <a:gd name="connsiteX7" fmla="*/ 2006825 w 2379059"/>
              <a:gd name="connsiteY7" fmla="*/ 412694 h 704007"/>
              <a:gd name="connsiteX8" fmla="*/ 2306230 w 2379059"/>
              <a:gd name="connsiteY8" fmla="*/ 582627 h 704007"/>
              <a:gd name="connsiteX9" fmla="*/ 2192942 w 2379059"/>
              <a:gd name="connsiteY9" fmla="*/ 704007 h 704007"/>
              <a:gd name="connsiteX10" fmla="*/ 1836892 w 2379059"/>
              <a:gd name="connsiteY10" fmla="*/ 453154 h 704007"/>
              <a:gd name="connsiteX11" fmla="*/ 16184 w 2379059"/>
              <a:gd name="connsiteY11" fmla="*/ 453154 h 704007"/>
              <a:gd name="connsiteX12" fmla="*/ 0 w 2379059"/>
              <a:gd name="connsiteY12" fmla="*/ 194209 h 704007"/>
              <a:gd name="connsiteX0" fmla="*/ 0 w 2379059"/>
              <a:gd name="connsiteY0" fmla="*/ 194209 h 704007"/>
              <a:gd name="connsiteX1" fmla="*/ 1820708 w 2379059"/>
              <a:gd name="connsiteY1" fmla="*/ 194209 h 704007"/>
              <a:gd name="connsiteX2" fmla="*/ 2217218 w 2379059"/>
              <a:gd name="connsiteY2" fmla="*/ 0 h 704007"/>
              <a:gd name="connsiteX3" fmla="*/ 2290046 w 2379059"/>
              <a:gd name="connsiteY3" fmla="*/ 137565 h 704007"/>
              <a:gd name="connsiteX4" fmla="*/ 1982549 w 2379059"/>
              <a:gd name="connsiteY4" fmla="*/ 275130 h 704007"/>
              <a:gd name="connsiteX5" fmla="*/ 2379059 w 2379059"/>
              <a:gd name="connsiteY5" fmla="*/ 275130 h 704007"/>
              <a:gd name="connsiteX6" fmla="*/ 2379059 w 2379059"/>
              <a:gd name="connsiteY6" fmla="*/ 412694 h 704007"/>
              <a:gd name="connsiteX7" fmla="*/ 2006825 w 2379059"/>
              <a:gd name="connsiteY7" fmla="*/ 412694 h 704007"/>
              <a:gd name="connsiteX8" fmla="*/ 2306230 w 2379059"/>
              <a:gd name="connsiteY8" fmla="*/ 582627 h 704007"/>
              <a:gd name="connsiteX9" fmla="*/ 2192942 w 2379059"/>
              <a:gd name="connsiteY9" fmla="*/ 704007 h 704007"/>
              <a:gd name="connsiteX10" fmla="*/ 1836892 w 2379059"/>
              <a:gd name="connsiteY10" fmla="*/ 453154 h 704007"/>
              <a:gd name="connsiteX11" fmla="*/ 0 w 2379059"/>
              <a:gd name="connsiteY11" fmla="*/ 457200 h 704007"/>
              <a:gd name="connsiteX12" fmla="*/ 0 w 2379059"/>
              <a:gd name="connsiteY12" fmla="*/ 194209 h 704007"/>
              <a:gd name="connsiteX0" fmla="*/ 0 w 2379059"/>
              <a:gd name="connsiteY0" fmla="*/ 194209 h 704007"/>
              <a:gd name="connsiteX1" fmla="*/ 1820708 w 2379059"/>
              <a:gd name="connsiteY1" fmla="*/ 194209 h 704007"/>
              <a:gd name="connsiteX2" fmla="*/ 2217218 w 2379059"/>
              <a:gd name="connsiteY2" fmla="*/ 0 h 704007"/>
              <a:gd name="connsiteX3" fmla="*/ 2290046 w 2379059"/>
              <a:gd name="connsiteY3" fmla="*/ 137565 h 704007"/>
              <a:gd name="connsiteX4" fmla="*/ 1982549 w 2379059"/>
              <a:gd name="connsiteY4" fmla="*/ 275130 h 704007"/>
              <a:gd name="connsiteX5" fmla="*/ 2379059 w 2379059"/>
              <a:gd name="connsiteY5" fmla="*/ 275130 h 704007"/>
              <a:gd name="connsiteX6" fmla="*/ 2379059 w 2379059"/>
              <a:gd name="connsiteY6" fmla="*/ 412694 h 704007"/>
              <a:gd name="connsiteX7" fmla="*/ 2006825 w 2379059"/>
              <a:gd name="connsiteY7" fmla="*/ 412694 h 704007"/>
              <a:gd name="connsiteX8" fmla="*/ 2306230 w 2379059"/>
              <a:gd name="connsiteY8" fmla="*/ 582627 h 704007"/>
              <a:gd name="connsiteX9" fmla="*/ 2192942 w 2379059"/>
              <a:gd name="connsiteY9" fmla="*/ 704007 h 704007"/>
              <a:gd name="connsiteX10" fmla="*/ 1828800 w 2379059"/>
              <a:gd name="connsiteY10" fmla="*/ 457200 h 704007"/>
              <a:gd name="connsiteX11" fmla="*/ 0 w 2379059"/>
              <a:gd name="connsiteY11" fmla="*/ 457200 h 704007"/>
              <a:gd name="connsiteX12" fmla="*/ 0 w 2379059"/>
              <a:gd name="connsiteY12" fmla="*/ 194209 h 704007"/>
              <a:gd name="connsiteX0" fmla="*/ 0 w 2379059"/>
              <a:gd name="connsiteY0" fmla="*/ 194209 h 704007"/>
              <a:gd name="connsiteX1" fmla="*/ 1820708 w 2379059"/>
              <a:gd name="connsiteY1" fmla="*/ 194209 h 704007"/>
              <a:gd name="connsiteX2" fmla="*/ 2246889 w 2379059"/>
              <a:gd name="connsiteY2" fmla="*/ 0 h 704007"/>
              <a:gd name="connsiteX3" fmla="*/ 2290046 w 2379059"/>
              <a:gd name="connsiteY3" fmla="*/ 137565 h 704007"/>
              <a:gd name="connsiteX4" fmla="*/ 1982549 w 2379059"/>
              <a:gd name="connsiteY4" fmla="*/ 275130 h 704007"/>
              <a:gd name="connsiteX5" fmla="*/ 2379059 w 2379059"/>
              <a:gd name="connsiteY5" fmla="*/ 275130 h 704007"/>
              <a:gd name="connsiteX6" fmla="*/ 2379059 w 2379059"/>
              <a:gd name="connsiteY6" fmla="*/ 412694 h 704007"/>
              <a:gd name="connsiteX7" fmla="*/ 2006825 w 2379059"/>
              <a:gd name="connsiteY7" fmla="*/ 412694 h 704007"/>
              <a:gd name="connsiteX8" fmla="*/ 2306230 w 2379059"/>
              <a:gd name="connsiteY8" fmla="*/ 582627 h 704007"/>
              <a:gd name="connsiteX9" fmla="*/ 2192942 w 2379059"/>
              <a:gd name="connsiteY9" fmla="*/ 704007 h 704007"/>
              <a:gd name="connsiteX10" fmla="*/ 1828800 w 2379059"/>
              <a:gd name="connsiteY10" fmla="*/ 457200 h 704007"/>
              <a:gd name="connsiteX11" fmla="*/ 0 w 2379059"/>
              <a:gd name="connsiteY11" fmla="*/ 457200 h 704007"/>
              <a:gd name="connsiteX12" fmla="*/ 0 w 2379059"/>
              <a:gd name="connsiteY12" fmla="*/ 194209 h 704007"/>
              <a:gd name="connsiteX0" fmla="*/ 0 w 2379059"/>
              <a:gd name="connsiteY0" fmla="*/ 194209 h 704007"/>
              <a:gd name="connsiteX1" fmla="*/ 1820708 w 2379059"/>
              <a:gd name="connsiteY1" fmla="*/ 194209 h 704007"/>
              <a:gd name="connsiteX2" fmla="*/ 2246889 w 2379059"/>
              <a:gd name="connsiteY2" fmla="*/ 0 h 704007"/>
              <a:gd name="connsiteX3" fmla="*/ 2312974 w 2379059"/>
              <a:gd name="connsiteY3" fmla="*/ 108309 h 704007"/>
              <a:gd name="connsiteX4" fmla="*/ 1982549 w 2379059"/>
              <a:gd name="connsiteY4" fmla="*/ 275130 h 704007"/>
              <a:gd name="connsiteX5" fmla="*/ 2379059 w 2379059"/>
              <a:gd name="connsiteY5" fmla="*/ 275130 h 704007"/>
              <a:gd name="connsiteX6" fmla="*/ 2379059 w 2379059"/>
              <a:gd name="connsiteY6" fmla="*/ 412694 h 704007"/>
              <a:gd name="connsiteX7" fmla="*/ 2006825 w 2379059"/>
              <a:gd name="connsiteY7" fmla="*/ 412694 h 704007"/>
              <a:gd name="connsiteX8" fmla="*/ 2306230 w 2379059"/>
              <a:gd name="connsiteY8" fmla="*/ 582627 h 704007"/>
              <a:gd name="connsiteX9" fmla="*/ 2192942 w 2379059"/>
              <a:gd name="connsiteY9" fmla="*/ 704007 h 704007"/>
              <a:gd name="connsiteX10" fmla="*/ 1828800 w 2379059"/>
              <a:gd name="connsiteY10" fmla="*/ 457200 h 704007"/>
              <a:gd name="connsiteX11" fmla="*/ 0 w 2379059"/>
              <a:gd name="connsiteY11" fmla="*/ 457200 h 704007"/>
              <a:gd name="connsiteX12" fmla="*/ 0 w 2379059"/>
              <a:gd name="connsiteY12" fmla="*/ 194209 h 704007"/>
              <a:gd name="connsiteX0" fmla="*/ 0 w 2379059"/>
              <a:gd name="connsiteY0" fmla="*/ 194209 h 649853"/>
              <a:gd name="connsiteX1" fmla="*/ 1820708 w 2379059"/>
              <a:gd name="connsiteY1" fmla="*/ 194209 h 649853"/>
              <a:gd name="connsiteX2" fmla="*/ 2246889 w 2379059"/>
              <a:gd name="connsiteY2" fmla="*/ 0 h 649853"/>
              <a:gd name="connsiteX3" fmla="*/ 2312974 w 2379059"/>
              <a:gd name="connsiteY3" fmla="*/ 108309 h 649853"/>
              <a:gd name="connsiteX4" fmla="*/ 1982549 w 2379059"/>
              <a:gd name="connsiteY4" fmla="*/ 275130 h 649853"/>
              <a:gd name="connsiteX5" fmla="*/ 2379059 w 2379059"/>
              <a:gd name="connsiteY5" fmla="*/ 275130 h 649853"/>
              <a:gd name="connsiteX6" fmla="*/ 2379059 w 2379059"/>
              <a:gd name="connsiteY6" fmla="*/ 412694 h 649853"/>
              <a:gd name="connsiteX7" fmla="*/ 2006825 w 2379059"/>
              <a:gd name="connsiteY7" fmla="*/ 412694 h 649853"/>
              <a:gd name="connsiteX8" fmla="*/ 2306230 w 2379059"/>
              <a:gd name="connsiteY8" fmla="*/ 582627 h 649853"/>
              <a:gd name="connsiteX9" fmla="*/ 2246889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379059"/>
              <a:gd name="connsiteY0" fmla="*/ 194209 h 649853"/>
              <a:gd name="connsiteX1" fmla="*/ 1820708 w 2379059"/>
              <a:gd name="connsiteY1" fmla="*/ 194209 h 649853"/>
              <a:gd name="connsiteX2" fmla="*/ 2246889 w 2379059"/>
              <a:gd name="connsiteY2" fmla="*/ 0 h 649853"/>
              <a:gd name="connsiteX3" fmla="*/ 2312974 w 2379059"/>
              <a:gd name="connsiteY3" fmla="*/ 108309 h 649853"/>
              <a:gd name="connsiteX4" fmla="*/ 1982549 w 2379059"/>
              <a:gd name="connsiteY4" fmla="*/ 275130 h 649853"/>
              <a:gd name="connsiteX5" fmla="*/ 2379059 w 2379059"/>
              <a:gd name="connsiteY5" fmla="*/ 275130 h 649853"/>
              <a:gd name="connsiteX6" fmla="*/ 2379059 w 2379059"/>
              <a:gd name="connsiteY6" fmla="*/ 412694 h 649853"/>
              <a:gd name="connsiteX7" fmla="*/ 2006825 w 2379059"/>
              <a:gd name="connsiteY7" fmla="*/ 412694 h 649853"/>
              <a:gd name="connsiteX8" fmla="*/ 2312974 w 2379059"/>
              <a:gd name="connsiteY8" fmla="*/ 541544 h 649853"/>
              <a:gd name="connsiteX9" fmla="*/ 2246889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379059"/>
              <a:gd name="connsiteY0" fmla="*/ 194209 h 649853"/>
              <a:gd name="connsiteX1" fmla="*/ 1820708 w 2379059"/>
              <a:gd name="connsiteY1" fmla="*/ 194209 h 649853"/>
              <a:gd name="connsiteX2" fmla="*/ 2246889 w 2379059"/>
              <a:gd name="connsiteY2" fmla="*/ 0 h 649853"/>
              <a:gd name="connsiteX3" fmla="*/ 2312974 w 2379059"/>
              <a:gd name="connsiteY3" fmla="*/ 162464 h 649853"/>
              <a:gd name="connsiteX4" fmla="*/ 1982549 w 2379059"/>
              <a:gd name="connsiteY4" fmla="*/ 275130 h 649853"/>
              <a:gd name="connsiteX5" fmla="*/ 2379059 w 2379059"/>
              <a:gd name="connsiteY5" fmla="*/ 275130 h 649853"/>
              <a:gd name="connsiteX6" fmla="*/ 2379059 w 2379059"/>
              <a:gd name="connsiteY6" fmla="*/ 412694 h 649853"/>
              <a:gd name="connsiteX7" fmla="*/ 2006825 w 2379059"/>
              <a:gd name="connsiteY7" fmla="*/ 412694 h 649853"/>
              <a:gd name="connsiteX8" fmla="*/ 2312974 w 2379059"/>
              <a:gd name="connsiteY8" fmla="*/ 541544 h 649853"/>
              <a:gd name="connsiteX9" fmla="*/ 2246889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379059"/>
              <a:gd name="connsiteY0" fmla="*/ 140054 h 595698"/>
              <a:gd name="connsiteX1" fmla="*/ 1820708 w 2379059"/>
              <a:gd name="connsiteY1" fmla="*/ 140054 h 595698"/>
              <a:gd name="connsiteX2" fmla="*/ 2246889 w 2379059"/>
              <a:gd name="connsiteY2" fmla="*/ 0 h 595698"/>
              <a:gd name="connsiteX3" fmla="*/ 2312974 w 2379059"/>
              <a:gd name="connsiteY3" fmla="*/ 108309 h 595698"/>
              <a:gd name="connsiteX4" fmla="*/ 1982549 w 2379059"/>
              <a:gd name="connsiteY4" fmla="*/ 220975 h 595698"/>
              <a:gd name="connsiteX5" fmla="*/ 2379059 w 2379059"/>
              <a:gd name="connsiteY5" fmla="*/ 220975 h 595698"/>
              <a:gd name="connsiteX6" fmla="*/ 2379059 w 2379059"/>
              <a:gd name="connsiteY6" fmla="*/ 358539 h 595698"/>
              <a:gd name="connsiteX7" fmla="*/ 2006825 w 2379059"/>
              <a:gd name="connsiteY7" fmla="*/ 358539 h 595698"/>
              <a:gd name="connsiteX8" fmla="*/ 2312974 w 2379059"/>
              <a:gd name="connsiteY8" fmla="*/ 487389 h 595698"/>
              <a:gd name="connsiteX9" fmla="*/ 2246889 w 2379059"/>
              <a:gd name="connsiteY9" fmla="*/ 595698 h 595698"/>
              <a:gd name="connsiteX10" fmla="*/ 1828800 w 2379059"/>
              <a:gd name="connsiteY10" fmla="*/ 403045 h 595698"/>
              <a:gd name="connsiteX11" fmla="*/ 0 w 2379059"/>
              <a:gd name="connsiteY11" fmla="*/ 403045 h 595698"/>
              <a:gd name="connsiteX12" fmla="*/ 0 w 2379059"/>
              <a:gd name="connsiteY12" fmla="*/ 140054 h 595698"/>
              <a:gd name="connsiteX0" fmla="*/ 0 w 2379059"/>
              <a:gd name="connsiteY0" fmla="*/ 140055 h 595699"/>
              <a:gd name="connsiteX1" fmla="*/ 1820708 w 2379059"/>
              <a:gd name="connsiteY1" fmla="*/ 140055 h 595699"/>
              <a:gd name="connsiteX2" fmla="*/ 2312974 w 2379059"/>
              <a:gd name="connsiteY2" fmla="*/ 0 h 595699"/>
              <a:gd name="connsiteX3" fmla="*/ 2312974 w 2379059"/>
              <a:gd name="connsiteY3" fmla="*/ 108310 h 595699"/>
              <a:gd name="connsiteX4" fmla="*/ 1982549 w 2379059"/>
              <a:gd name="connsiteY4" fmla="*/ 220976 h 595699"/>
              <a:gd name="connsiteX5" fmla="*/ 2379059 w 2379059"/>
              <a:gd name="connsiteY5" fmla="*/ 220976 h 595699"/>
              <a:gd name="connsiteX6" fmla="*/ 2379059 w 2379059"/>
              <a:gd name="connsiteY6" fmla="*/ 358540 h 595699"/>
              <a:gd name="connsiteX7" fmla="*/ 2006825 w 2379059"/>
              <a:gd name="connsiteY7" fmla="*/ 358540 h 595699"/>
              <a:gd name="connsiteX8" fmla="*/ 2312974 w 2379059"/>
              <a:gd name="connsiteY8" fmla="*/ 487390 h 595699"/>
              <a:gd name="connsiteX9" fmla="*/ 2246889 w 2379059"/>
              <a:gd name="connsiteY9" fmla="*/ 595699 h 595699"/>
              <a:gd name="connsiteX10" fmla="*/ 1828800 w 2379059"/>
              <a:gd name="connsiteY10" fmla="*/ 403046 h 595699"/>
              <a:gd name="connsiteX11" fmla="*/ 0 w 2379059"/>
              <a:gd name="connsiteY11" fmla="*/ 403046 h 595699"/>
              <a:gd name="connsiteX12" fmla="*/ 0 w 2379059"/>
              <a:gd name="connsiteY12" fmla="*/ 140055 h 595699"/>
              <a:gd name="connsiteX0" fmla="*/ 0 w 2379059"/>
              <a:gd name="connsiteY0" fmla="*/ 140055 h 595699"/>
              <a:gd name="connsiteX1" fmla="*/ 1820708 w 2379059"/>
              <a:gd name="connsiteY1" fmla="*/ 140055 h 595699"/>
              <a:gd name="connsiteX2" fmla="*/ 2312974 w 2379059"/>
              <a:gd name="connsiteY2" fmla="*/ 0 h 595699"/>
              <a:gd name="connsiteX3" fmla="*/ 2379059 w 2379059"/>
              <a:gd name="connsiteY3" fmla="*/ 108309 h 595699"/>
              <a:gd name="connsiteX4" fmla="*/ 1982549 w 2379059"/>
              <a:gd name="connsiteY4" fmla="*/ 220976 h 595699"/>
              <a:gd name="connsiteX5" fmla="*/ 2379059 w 2379059"/>
              <a:gd name="connsiteY5" fmla="*/ 220976 h 595699"/>
              <a:gd name="connsiteX6" fmla="*/ 2379059 w 2379059"/>
              <a:gd name="connsiteY6" fmla="*/ 358540 h 595699"/>
              <a:gd name="connsiteX7" fmla="*/ 2006825 w 2379059"/>
              <a:gd name="connsiteY7" fmla="*/ 358540 h 595699"/>
              <a:gd name="connsiteX8" fmla="*/ 2312974 w 2379059"/>
              <a:gd name="connsiteY8" fmla="*/ 487390 h 595699"/>
              <a:gd name="connsiteX9" fmla="*/ 2246889 w 2379059"/>
              <a:gd name="connsiteY9" fmla="*/ 595699 h 595699"/>
              <a:gd name="connsiteX10" fmla="*/ 1828800 w 2379059"/>
              <a:gd name="connsiteY10" fmla="*/ 403046 h 595699"/>
              <a:gd name="connsiteX11" fmla="*/ 0 w 2379059"/>
              <a:gd name="connsiteY11" fmla="*/ 403046 h 595699"/>
              <a:gd name="connsiteX12" fmla="*/ 0 w 2379059"/>
              <a:gd name="connsiteY12" fmla="*/ 140055 h 595699"/>
              <a:gd name="connsiteX0" fmla="*/ 0 w 2379059"/>
              <a:gd name="connsiteY0" fmla="*/ 140055 h 595699"/>
              <a:gd name="connsiteX1" fmla="*/ 1820708 w 2379059"/>
              <a:gd name="connsiteY1" fmla="*/ 140055 h 595699"/>
              <a:gd name="connsiteX2" fmla="*/ 2312974 w 2379059"/>
              <a:gd name="connsiteY2" fmla="*/ 0 h 595699"/>
              <a:gd name="connsiteX3" fmla="*/ 2379059 w 2379059"/>
              <a:gd name="connsiteY3" fmla="*/ 108309 h 595699"/>
              <a:gd name="connsiteX4" fmla="*/ 1982549 w 2379059"/>
              <a:gd name="connsiteY4" fmla="*/ 220976 h 595699"/>
              <a:gd name="connsiteX5" fmla="*/ 2379059 w 2379059"/>
              <a:gd name="connsiteY5" fmla="*/ 220976 h 595699"/>
              <a:gd name="connsiteX6" fmla="*/ 2379059 w 2379059"/>
              <a:gd name="connsiteY6" fmla="*/ 358540 h 595699"/>
              <a:gd name="connsiteX7" fmla="*/ 2006825 w 2379059"/>
              <a:gd name="connsiteY7" fmla="*/ 358540 h 595699"/>
              <a:gd name="connsiteX8" fmla="*/ 2379059 w 2379059"/>
              <a:gd name="connsiteY8" fmla="*/ 487390 h 595699"/>
              <a:gd name="connsiteX9" fmla="*/ 2246889 w 2379059"/>
              <a:gd name="connsiteY9" fmla="*/ 595699 h 595699"/>
              <a:gd name="connsiteX10" fmla="*/ 1828800 w 2379059"/>
              <a:gd name="connsiteY10" fmla="*/ 403046 h 595699"/>
              <a:gd name="connsiteX11" fmla="*/ 0 w 2379059"/>
              <a:gd name="connsiteY11" fmla="*/ 403046 h 595699"/>
              <a:gd name="connsiteX12" fmla="*/ 0 w 2379059"/>
              <a:gd name="connsiteY12" fmla="*/ 140055 h 595699"/>
              <a:gd name="connsiteX0" fmla="*/ 0 w 2379059"/>
              <a:gd name="connsiteY0" fmla="*/ 140055 h 595699"/>
              <a:gd name="connsiteX1" fmla="*/ 1820708 w 2379059"/>
              <a:gd name="connsiteY1" fmla="*/ 140055 h 595699"/>
              <a:gd name="connsiteX2" fmla="*/ 2312974 w 2379059"/>
              <a:gd name="connsiteY2" fmla="*/ 0 h 595699"/>
              <a:gd name="connsiteX3" fmla="*/ 2379059 w 2379059"/>
              <a:gd name="connsiteY3" fmla="*/ 108309 h 595699"/>
              <a:gd name="connsiteX4" fmla="*/ 1982549 w 2379059"/>
              <a:gd name="connsiteY4" fmla="*/ 220976 h 595699"/>
              <a:gd name="connsiteX5" fmla="*/ 2379059 w 2379059"/>
              <a:gd name="connsiteY5" fmla="*/ 220976 h 595699"/>
              <a:gd name="connsiteX6" fmla="*/ 2379059 w 2379059"/>
              <a:gd name="connsiteY6" fmla="*/ 358540 h 595699"/>
              <a:gd name="connsiteX7" fmla="*/ 2006825 w 2379059"/>
              <a:gd name="connsiteY7" fmla="*/ 358540 h 595699"/>
              <a:gd name="connsiteX8" fmla="*/ 2379059 w 2379059"/>
              <a:gd name="connsiteY8" fmla="*/ 487390 h 595699"/>
              <a:gd name="connsiteX9" fmla="*/ 2312974 w 2379059"/>
              <a:gd name="connsiteY9" fmla="*/ 595699 h 595699"/>
              <a:gd name="connsiteX10" fmla="*/ 1828800 w 2379059"/>
              <a:gd name="connsiteY10" fmla="*/ 403046 h 595699"/>
              <a:gd name="connsiteX11" fmla="*/ 0 w 2379059"/>
              <a:gd name="connsiteY11" fmla="*/ 403046 h 595699"/>
              <a:gd name="connsiteX12" fmla="*/ 0 w 2379059"/>
              <a:gd name="connsiteY12" fmla="*/ 140055 h 595699"/>
              <a:gd name="connsiteX0" fmla="*/ 0 w 2379059"/>
              <a:gd name="connsiteY0" fmla="*/ 194209 h 649853"/>
              <a:gd name="connsiteX1" fmla="*/ 1820708 w 2379059"/>
              <a:gd name="connsiteY1" fmla="*/ 194209 h 649853"/>
              <a:gd name="connsiteX2" fmla="*/ 2312974 w 2379059"/>
              <a:gd name="connsiteY2" fmla="*/ 0 h 649853"/>
              <a:gd name="connsiteX3" fmla="*/ 2379059 w 2379059"/>
              <a:gd name="connsiteY3" fmla="*/ 162463 h 649853"/>
              <a:gd name="connsiteX4" fmla="*/ 1982549 w 2379059"/>
              <a:gd name="connsiteY4" fmla="*/ 275130 h 649853"/>
              <a:gd name="connsiteX5" fmla="*/ 2379059 w 2379059"/>
              <a:gd name="connsiteY5" fmla="*/ 275130 h 649853"/>
              <a:gd name="connsiteX6" fmla="*/ 2379059 w 2379059"/>
              <a:gd name="connsiteY6" fmla="*/ 412694 h 649853"/>
              <a:gd name="connsiteX7" fmla="*/ 2006825 w 2379059"/>
              <a:gd name="connsiteY7" fmla="*/ 412694 h 649853"/>
              <a:gd name="connsiteX8" fmla="*/ 2379059 w 2379059"/>
              <a:gd name="connsiteY8" fmla="*/ 541544 h 649853"/>
              <a:gd name="connsiteX9" fmla="*/ 2312974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379059"/>
              <a:gd name="connsiteY0" fmla="*/ 194209 h 649853"/>
              <a:gd name="connsiteX1" fmla="*/ 1820708 w 2379059"/>
              <a:gd name="connsiteY1" fmla="*/ 194209 h 649853"/>
              <a:gd name="connsiteX2" fmla="*/ 2312974 w 2379059"/>
              <a:gd name="connsiteY2" fmla="*/ 0 h 649853"/>
              <a:gd name="connsiteX3" fmla="*/ 2379059 w 2379059"/>
              <a:gd name="connsiteY3" fmla="*/ 108309 h 649853"/>
              <a:gd name="connsiteX4" fmla="*/ 1982549 w 2379059"/>
              <a:gd name="connsiteY4" fmla="*/ 275130 h 649853"/>
              <a:gd name="connsiteX5" fmla="*/ 2379059 w 2379059"/>
              <a:gd name="connsiteY5" fmla="*/ 275130 h 649853"/>
              <a:gd name="connsiteX6" fmla="*/ 2379059 w 2379059"/>
              <a:gd name="connsiteY6" fmla="*/ 412694 h 649853"/>
              <a:gd name="connsiteX7" fmla="*/ 2006825 w 2379059"/>
              <a:gd name="connsiteY7" fmla="*/ 412694 h 649853"/>
              <a:gd name="connsiteX8" fmla="*/ 2379059 w 2379059"/>
              <a:gd name="connsiteY8" fmla="*/ 541544 h 649853"/>
              <a:gd name="connsiteX9" fmla="*/ 2312974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379059"/>
              <a:gd name="connsiteY0" fmla="*/ 194209 h 649853"/>
              <a:gd name="connsiteX1" fmla="*/ 1820708 w 2379059"/>
              <a:gd name="connsiteY1" fmla="*/ 194209 h 649853"/>
              <a:gd name="connsiteX2" fmla="*/ 2312974 w 2379059"/>
              <a:gd name="connsiteY2" fmla="*/ 0 h 649853"/>
              <a:gd name="connsiteX3" fmla="*/ 2379059 w 2379059"/>
              <a:gd name="connsiteY3" fmla="*/ 108309 h 649853"/>
              <a:gd name="connsiteX4" fmla="*/ 1982549 w 2379059"/>
              <a:gd name="connsiteY4" fmla="*/ 275130 h 649853"/>
              <a:gd name="connsiteX5" fmla="*/ 2379059 w 2379059"/>
              <a:gd name="connsiteY5" fmla="*/ 275130 h 649853"/>
              <a:gd name="connsiteX6" fmla="*/ 2379059 w 2379059"/>
              <a:gd name="connsiteY6" fmla="*/ 412694 h 649853"/>
              <a:gd name="connsiteX7" fmla="*/ 1982549 w 2379059"/>
              <a:gd name="connsiteY7" fmla="*/ 379081 h 649853"/>
              <a:gd name="connsiteX8" fmla="*/ 2379059 w 2379059"/>
              <a:gd name="connsiteY8" fmla="*/ 541544 h 649853"/>
              <a:gd name="connsiteX9" fmla="*/ 2312974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379059"/>
              <a:gd name="connsiteY0" fmla="*/ 194209 h 649853"/>
              <a:gd name="connsiteX1" fmla="*/ 1820708 w 2379059"/>
              <a:gd name="connsiteY1" fmla="*/ 194209 h 649853"/>
              <a:gd name="connsiteX2" fmla="*/ 2312974 w 2379059"/>
              <a:gd name="connsiteY2" fmla="*/ 0 h 649853"/>
              <a:gd name="connsiteX3" fmla="*/ 2379059 w 2379059"/>
              <a:gd name="connsiteY3" fmla="*/ 108309 h 649853"/>
              <a:gd name="connsiteX4" fmla="*/ 1982549 w 2379059"/>
              <a:gd name="connsiteY4" fmla="*/ 275130 h 649853"/>
              <a:gd name="connsiteX5" fmla="*/ 2379059 w 2379059"/>
              <a:gd name="connsiteY5" fmla="*/ 275130 h 649853"/>
              <a:gd name="connsiteX6" fmla="*/ 2379059 w 2379059"/>
              <a:gd name="connsiteY6" fmla="*/ 379081 h 649853"/>
              <a:gd name="connsiteX7" fmla="*/ 1982549 w 2379059"/>
              <a:gd name="connsiteY7" fmla="*/ 379081 h 649853"/>
              <a:gd name="connsiteX8" fmla="*/ 2379059 w 2379059"/>
              <a:gd name="connsiteY8" fmla="*/ 541544 h 649853"/>
              <a:gd name="connsiteX9" fmla="*/ 2312974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445144"/>
              <a:gd name="connsiteY0" fmla="*/ 194209 h 649853"/>
              <a:gd name="connsiteX1" fmla="*/ 1820708 w 2445144"/>
              <a:gd name="connsiteY1" fmla="*/ 194209 h 649853"/>
              <a:gd name="connsiteX2" fmla="*/ 2312974 w 2445144"/>
              <a:gd name="connsiteY2" fmla="*/ 0 h 649853"/>
              <a:gd name="connsiteX3" fmla="*/ 2379059 w 2445144"/>
              <a:gd name="connsiteY3" fmla="*/ 108309 h 649853"/>
              <a:gd name="connsiteX4" fmla="*/ 1982549 w 2445144"/>
              <a:gd name="connsiteY4" fmla="*/ 275130 h 649853"/>
              <a:gd name="connsiteX5" fmla="*/ 2379059 w 2445144"/>
              <a:gd name="connsiteY5" fmla="*/ 275130 h 649853"/>
              <a:gd name="connsiteX6" fmla="*/ 2445144 w 2445144"/>
              <a:gd name="connsiteY6" fmla="*/ 379081 h 649853"/>
              <a:gd name="connsiteX7" fmla="*/ 1982549 w 2445144"/>
              <a:gd name="connsiteY7" fmla="*/ 379081 h 649853"/>
              <a:gd name="connsiteX8" fmla="*/ 2379059 w 2445144"/>
              <a:gd name="connsiteY8" fmla="*/ 541544 h 649853"/>
              <a:gd name="connsiteX9" fmla="*/ 2312974 w 2445144"/>
              <a:gd name="connsiteY9" fmla="*/ 649853 h 649853"/>
              <a:gd name="connsiteX10" fmla="*/ 1828800 w 2445144"/>
              <a:gd name="connsiteY10" fmla="*/ 457200 h 649853"/>
              <a:gd name="connsiteX11" fmla="*/ 0 w 2445144"/>
              <a:gd name="connsiteY11" fmla="*/ 457200 h 649853"/>
              <a:gd name="connsiteX12" fmla="*/ 0 w 2445144"/>
              <a:gd name="connsiteY12" fmla="*/ 194209 h 649853"/>
              <a:gd name="connsiteX0" fmla="*/ 0 w 2445144"/>
              <a:gd name="connsiteY0" fmla="*/ 194209 h 649853"/>
              <a:gd name="connsiteX1" fmla="*/ 1820708 w 2445144"/>
              <a:gd name="connsiteY1" fmla="*/ 194209 h 649853"/>
              <a:gd name="connsiteX2" fmla="*/ 2312974 w 2445144"/>
              <a:gd name="connsiteY2" fmla="*/ 0 h 649853"/>
              <a:gd name="connsiteX3" fmla="*/ 2379059 w 2445144"/>
              <a:gd name="connsiteY3" fmla="*/ 108309 h 649853"/>
              <a:gd name="connsiteX4" fmla="*/ 1982549 w 2445144"/>
              <a:gd name="connsiteY4" fmla="*/ 275130 h 649853"/>
              <a:gd name="connsiteX5" fmla="*/ 2445144 w 2445144"/>
              <a:gd name="connsiteY5" fmla="*/ 270772 h 649853"/>
              <a:gd name="connsiteX6" fmla="*/ 2445144 w 2445144"/>
              <a:gd name="connsiteY6" fmla="*/ 379081 h 649853"/>
              <a:gd name="connsiteX7" fmla="*/ 1982549 w 2445144"/>
              <a:gd name="connsiteY7" fmla="*/ 379081 h 649853"/>
              <a:gd name="connsiteX8" fmla="*/ 2379059 w 2445144"/>
              <a:gd name="connsiteY8" fmla="*/ 541544 h 649853"/>
              <a:gd name="connsiteX9" fmla="*/ 2312974 w 2445144"/>
              <a:gd name="connsiteY9" fmla="*/ 649853 h 649853"/>
              <a:gd name="connsiteX10" fmla="*/ 1828800 w 2445144"/>
              <a:gd name="connsiteY10" fmla="*/ 457200 h 649853"/>
              <a:gd name="connsiteX11" fmla="*/ 0 w 2445144"/>
              <a:gd name="connsiteY11" fmla="*/ 457200 h 649853"/>
              <a:gd name="connsiteX12" fmla="*/ 0 w 2445144"/>
              <a:gd name="connsiteY12" fmla="*/ 194209 h 649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45144" h="649853">
                <a:moveTo>
                  <a:pt x="0" y="194209"/>
                </a:moveTo>
                <a:lnTo>
                  <a:pt x="1820708" y="194209"/>
                </a:lnTo>
                <a:lnTo>
                  <a:pt x="2312974" y="0"/>
                </a:lnTo>
                <a:lnTo>
                  <a:pt x="2379059" y="108309"/>
                </a:lnTo>
                <a:lnTo>
                  <a:pt x="1982549" y="275130"/>
                </a:lnTo>
                <a:lnTo>
                  <a:pt x="2445144" y="270772"/>
                </a:lnTo>
                <a:lnTo>
                  <a:pt x="2445144" y="379081"/>
                </a:lnTo>
                <a:lnTo>
                  <a:pt x="1982549" y="379081"/>
                </a:lnTo>
                <a:lnTo>
                  <a:pt x="2379059" y="541544"/>
                </a:lnTo>
                <a:lnTo>
                  <a:pt x="2312974" y="649853"/>
                </a:lnTo>
                <a:lnTo>
                  <a:pt x="1828800" y="457200"/>
                </a:lnTo>
                <a:lnTo>
                  <a:pt x="0" y="457200"/>
                </a:lnTo>
                <a:lnTo>
                  <a:pt x="0" y="19420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One-to-many</a:t>
            </a:r>
            <a:endParaRPr lang="en-US" dirty="0"/>
          </a:p>
        </p:txBody>
      </p:sp>
    </p:spTree>
    <p:extLst>
      <p:ext uri="{BB962C8B-B14F-4D97-AF65-F5344CB8AC3E}">
        <p14:creationId xmlns:p14="http://schemas.microsoft.com/office/powerpoint/2010/main" val="1977165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a:xfrm>
            <a:off x="533400" y="838200"/>
            <a:ext cx="8458200" cy="5181600"/>
          </a:xfrm>
        </p:spPr>
        <p:txBody>
          <a:bodyPr>
            <a:normAutofit/>
          </a:bodyPr>
          <a:lstStyle/>
          <a:p>
            <a:r>
              <a:rPr lang="en-US" dirty="0" smtClean="0"/>
              <a:t>Selecting </a:t>
            </a:r>
            <a:r>
              <a:rPr lang="en-US" dirty="0"/>
              <a:t>variables</a:t>
            </a:r>
          </a:p>
          <a:p>
            <a:pPr lvl="1"/>
            <a:r>
              <a:rPr lang="en-US" dirty="0"/>
              <a:t>DROP and KEEP</a:t>
            </a:r>
          </a:p>
          <a:p>
            <a:r>
              <a:rPr lang="en-US" dirty="0"/>
              <a:t>Appending datasets</a:t>
            </a:r>
          </a:p>
          <a:p>
            <a:pPr lvl="1"/>
            <a:r>
              <a:rPr lang="en-US" dirty="0"/>
              <a:t>Joins and merges</a:t>
            </a:r>
          </a:p>
          <a:p>
            <a:pPr lvl="1"/>
            <a:r>
              <a:rPr lang="en-US" dirty="0" smtClean="0"/>
              <a:t>MERGE</a:t>
            </a:r>
          </a:p>
          <a:p>
            <a:pPr marL="0" indent="0">
              <a:buNone/>
            </a:pPr>
            <a:endParaRPr lang="en-US" dirty="0"/>
          </a:p>
          <a:p>
            <a:endParaRPr lang="en-US" dirty="0" smtClean="0"/>
          </a:p>
          <a:p>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statement</a:t>
            </a:r>
            <a:endParaRPr lang="en-US" dirty="0"/>
          </a:p>
        </p:txBody>
      </p:sp>
      <p:sp>
        <p:nvSpPr>
          <p:cNvPr id="3" name="Content Placeholder 2"/>
          <p:cNvSpPr>
            <a:spLocks noGrp="1"/>
          </p:cNvSpPr>
          <p:nvPr>
            <p:ph idx="1"/>
          </p:nvPr>
        </p:nvSpPr>
        <p:spPr>
          <a:xfrm>
            <a:off x="612648" y="1600200"/>
            <a:ext cx="8153400" cy="5105400"/>
          </a:xfrm>
        </p:spPr>
        <p:txBody>
          <a:bodyPr>
            <a:normAutofit/>
          </a:bodyPr>
          <a:lstStyle/>
          <a:p>
            <a:r>
              <a:rPr lang="en-US" dirty="0" smtClean="0"/>
              <a:t>Example – 3 datasets</a:t>
            </a:r>
          </a:p>
          <a:p>
            <a:endParaRPr lang="en-US" dirty="0" smtClean="0"/>
          </a:p>
          <a:p>
            <a:endParaRPr lang="en-US" dirty="0" smtClean="0"/>
          </a:p>
        </p:txBody>
      </p:sp>
      <p:sp>
        <p:nvSpPr>
          <p:cNvPr id="13" name="Rectangle 12"/>
          <p:cNvSpPr/>
          <p:nvPr/>
        </p:nvSpPr>
        <p:spPr>
          <a:xfrm>
            <a:off x="5867400" y="2590800"/>
            <a:ext cx="2743200" cy="3505200"/>
          </a:xfrm>
          <a:prstGeom prst="rect">
            <a:avLst/>
          </a:prstGeom>
        </p:spPr>
        <p:style>
          <a:lnRef idx="1">
            <a:schemeClr val="accent1"/>
          </a:lnRef>
          <a:fillRef idx="2">
            <a:schemeClr val="accent1"/>
          </a:fillRef>
          <a:effectRef idx="1">
            <a:schemeClr val="accent1"/>
          </a:effectRef>
          <a:fontRef idx="minor">
            <a:schemeClr val="dk1"/>
          </a:fontRef>
        </p:style>
        <p:txBody>
          <a:bodyPr lIns="274320" rIns="274320" rtlCol="0" anchor="ctr"/>
          <a:lstStyle/>
          <a:p>
            <a:pPr algn="ctr"/>
            <a:r>
              <a:rPr lang="en-US" dirty="0" smtClean="0"/>
              <a:t>Want one dataset with all three quiz grades</a:t>
            </a:r>
            <a:endParaRPr lang="en-US" dirty="0"/>
          </a:p>
        </p:txBody>
      </p:sp>
      <p:grpSp>
        <p:nvGrpSpPr>
          <p:cNvPr id="17" name="Group 16"/>
          <p:cNvGrpSpPr/>
          <p:nvPr/>
        </p:nvGrpSpPr>
        <p:grpSpPr>
          <a:xfrm>
            <a:off x="304800" y="2438400"/>
            <a:ext cx="4953000" cy="1143000"/>
            <a:chOff x="304800" y="2438400"/>
            <a:chExt cx="4953000" cy="1143000"/>
          </a:xfrm>
        </p:grpSpPr>
        <p:sp>
          <p:nvSpPr>
            <p:cNvPr id="7" name="TextBox 6"/>
            <p:cNvSpPr txBox="1"/>
            <p:nvPr/>
          </p:nvSpPr>
          <p:spPr>
            <a:xfrm>
              <a:off x="304800" y="2590800"/>
              <a:ext cx="1447800" cy="369332"/>
            </a:xfrm>
            <a:prstGeom prst="rect">
              <a:avLst/>
            </a:prstGeom>
            <a:noFill/>
          </p:spPr>
          <p:txBody>
            <a:bodyPr wrap="square" rtlCol="0">
              <a:spAutoFit/>
            </a:bodyPr>
            <a:lstStyle/>
            <a:p>
              <a:pPr algn="r"/>
              <a:r>
                <a:rPr lang="en-US" dirty="0" err="1" smtClean="0"/>
                <a:t>PersQuiz</a:t>
              </a:r>
              <a:endParaRPr lang="en-US" dirty="0"/>
            </a:p>
          </p:txBody>
        </p:sp>
        <p:pic>
          <p:nvPicPr>
            <p:cNvPr id="9221" name="Picture 5"/>
            <p:cNvPicPr>
              <a:picLocks noChangeAspect="1" noChangeArrowheads="1"/>
            </p:cNvPicPr>
            <p:nvPr/>
          </p:nvPicPr>
          <p:blipFill>
            <a:blip r:embed="rId2" cstate="print"/>
            <a:srcRect l="37500" t="42188" r="34375" b="46094"/>
            <a:stretch>
              <a:fillRect/>
            </a:stretch>
          </p:blipFill>
          <p:spPr bwMode="auto">
            <a:xfrm>
              <a:off x="1828800" y="2438400"/>
              <a:ext cx="3429000" cy="1143000"/>
            </a:xfrm>
            <a:prstGeom prst="rect">
              <a:avLst/>
            </a:prstGeom>
            <a:ln>
              <a:noFill/>
            </a:ln>
            <a:effectLst>
              <a:outerShdw blurRad="292100" dist="139700" dir="2700000" algn="tl" rotWithShape="0">
                <a:srgbClr val="333333">
                  <a:alpha val="65000"/>
                </a:srgbClr>
              </a:outerShdw>
            </a:effectLst>
          </p:spPr>
        </p:pic>
      </p:grpSp>
      <p:grpSp>
        <p:nvGrpSpPr>
          <p:cNvPr id="18" name="Group 17"/>
          <p:cNvGrpSpPr/>
          <p:nvPr/>
        </p:nvGrpSpPr>
        <p:grpSpPr>
          <a:xfrm>
            <a:off x="304800" y="3733800"/>
            <a:ext cx="4953000" cy="1143000"/>
            <a:chOff x="304800" y="3733800"/>
            <a:chExt cx="4953000" cy="1143000"/>
          </a:xfrm>
        </p:grpSpPr>
        <p:sp>
          <p:nvSpPr>
            <p:cNvPr id="8" name="TextBox 7"/>
            <p:cNvSpPr txBox="1"/>
            <p:nvPr/>
          </p:nvSpPr>
          <p:spPr>
            <a:xfrm>
              <a:off x="304800" y="3886200"/>
              <a:ext cx="1447800" cy="369332"/>
            </a:xfrm>
            <a:prstGeom prst="rect">
              <a:avLst/>
            </a:prstGeom>
            <a:noFill/>
          </p:spPr>
          <p:txBody>
            <a:bodyPr wrap="square" rtlCol="0">
              <a:spAutoFit/>
            </a:bodyPr>
            <a:lstStyle/>
            <a:p>
              <a:pPr algn="r"/>
              <a:r>
                <a:rPr lang="en-US" dirty="0" err="1" smtClean="0"/>
                <a:t>SocQuiz</a:t>
              </a:r>
              <a:endParaRPr lang="en-US" dirty="0"/>
            </a:p>
          </p:txBody>
        </p:sp>
        <p:pic>
          <p:nvPicPr>
            <p:cNvPr id="9222" name="Picture 6"/>
            <p:cNvPicPr>
              <a:picLocks noChangeAspect="1" noChangeArrowheads="1"/>
            </p:cNvPicPr>
            <p:nvPr/>
          </p:nvPicPr>
          <p:blipFill>
            <a:blip r:embed="rId3" cstate="print"/>
            <a:srcRect l="37500" t="42187" r="34375" b="46094"/>
            <a:stretch>
              <a:fillRect/>
            </a:stretch>
          </p:blipFill>
          <p:spPr bwMode="auto">
            <a:xfrm>
              <a:off x="1828800" y="3733800"/>
              <a:ext cx="3429000" cy="1143000"/>
            </a:xfrm>
            <a:prstGeom prst="rect">
              <a:avLst/>
            </a:prstGeom>
            <a:ln>
              <a:noFill/>
            </a:ln>
            <a:effectLst>
              <a:outerShdw blurRad="292100" dist="139700" dir="2700000" algn="tl" rotWithShape="0">
                <a:srgbClr val="333333">
                  <a:alpha val="65000"/>
                </a:srgbClr>
              </a:outerShdw>
            </a:effectLst>
          </p:spPr>
        </p:pic>
      </p:grpSp>
      <p:grpSp>
        <p:nvGrpSpPr>
          <p:cNvPr id="19" name="Group 18"/>
          <p:cNvGrpSpPr/>
          <p:nvPr/>
        </p:nvGrpSpPr>
        <p:grpSpPr>
          <a:xfrm>
            <a:off x="304800" y="5029200"/>
            <a:ext cx="4953000" cy="1143000"/>
            <a:chOff x="304800" y="5029200"/>
            <a:chExt cx="4953000" cy="1143000"/>
          </a:xfrm>
        </p:grpSpPr>
        <p:sp>
          <p:nvSpPr>
            <p:cNvPr id="9" name="TextBox 8"/>
            <p:cNvSpPr txBox="1"/>
            <p:nvPr/>
          </p:nvSpPr>
          <p:spPr>
            <a:xfrm>
              <a:off x="304800" y="5181600"/>
              <a:ext cx="1447800" cy="369332"/>
            </a:xfrm>
            <a:prstGeom prst="rect">
              <a:avLst/>
            </a:prstGeom>
            <a:noFill/>
          </p:spPr>
          <p:txBody>
            <a:bodyPr wrap="square" rtlCol="0">
              <a:spAutoFit/>
            </a:bodyPr>
            <a:lstStyle/>
            <a:p>
              <a:pPr algn="r"/>
              <a:r>
                <a:rPr lang="en-US" dirty="0" err="1" smtClean="0"/>
                <a:t>CogQuiz</a:t>
              </a:r>
              <a:endParaRPr lang="en-US" dirty="0"/>
            </a:p>
          </p:txBody>
        </p:sp>
        <p:pic>
          <p:nvPicPr>
            <p:cNvPr id="9223" name="Picture 7"/>
            <p:cNvPicPr>
              <a:picLocks noChangeAspect="1" noChangeArrowheads="1"/>
            </p:cNvPicPr>
            <p:nvPr/>
          </p:nvPicPr>
          <p:blipFill>
            <a:blip r:embed="rId4" cstate="print"/>
            <a:srcRect l="37500" t="42187" r="34375" b="46094"/>
            <a:stretch>
              <a:fillRect/>
            </a:stretch>
          </p:blipFill>
          <p:spPr bwMode="auto">
            <a:xfrm>
              <a:off x="1828800" y="5029200"/>
              <a:ext cx="3429000" cy="1143000"/>
            </a:xfrm>
            <a:prstGeom prst="rect">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238344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statement</a:t>
            </a:r>
            <a:endParaRPr lang="en-US" dirty="0"/>
          </a:p>
        </p:txBody>
      </p:sp>
      <p:sp>
        <p:nvSpPr>
          <p:cNvPr id="3" name="Content Placeholder 2"/>
          <p:cNvSpPr>
            <a:spLocks noGrp="1"/>
          </p:cNvSpPr>
          <p:nvPr>
            <p:ph idx="1"/>
          </p:nvPr>
        </p:nvSpPr>
        <p:spPr>
          <a:xfrm>
            <a:off x="612648" y="1600200"/>
            <a:ext cx="8153400" cy="5105400"/>
          </a:xfrm>
        </p:spPr>
        <p:txBody>
          <a:bodyPr>
            <a:normAutofit/>
          </a:bodyPr>
          <a:lstStyle/>
          <a:p>
            <a:r>
              <a:rPr lang="en-US" dirty="0" smtClean="0"/>
              <a:t>First sort the datasets using the PROC Sort</a:t>
            </a:r>
          </a:p>
          <a:p>
            <a:endParaRPr lang="en-US" dirty="0" smtClean="0"/>
          </a:p>
          <a:p>
            <a:endParaRPr lang="en-US" dirty="0" smtClean="0"/>
          </a:p>
        </p:txBody>
      </p:sp>
      <p:sp>
        <p:nvSpPr>
          <p:cNvPr id="13" name="Rectangle 12"/>
          <p:cNvSpPr/>
          <p:nvPr/>
        </p:nvSpPr>
        <p:spPr>
          <a:xfrm>
            <a:off x="5867400" y="2590800"/>
            <a:ext cx="2743200" cy="3505200"/>
          </a:xfrm>
          <a:prstGeom prst="rect">
            <a:avLst/>
          </a:prstGeom>
        </p:spPr>
        <p:style>
          <a:lnRef idx="1">
            <a:schemeClr val="accent1"/>
          </a:lnRef>
          <a:fillRef idx="2">
            <a:schemeClr val="accent1"/>
          </a:fillRef>
          <a:effectRef idx="1">
            <a:schemeClr val="accent1"/>
          </a:effectRef>
          <a:fontRef idx="minor">
            <a:schemeClr val="dk1"/>
          </a:fontRef>
        </p:style>
        <p:txBody>
          <a:bodyPr lIns="274320" rIns="274320" rtlCol="0" anchor="ctr"/>
          <a:lstStyle/>
          <a:p>
            <a:pPr algn="ctr"/>
            <a:r>
              <a:rPr lang="en-US" dirty="0" smtClean="0"/>
              <a:t>Datasets </a:t>
            </a:r>
            <a:r>
              <a:rPr lang="en-US" b="1" dirty="0" smtClean="0"/>
              <a:t>must</a:t>
            </a:r>
            <a:r>
              <a:rPr lang="en-US" dirty="0" smtClean="0"/>
              <a:t> be sorted or the merge will not work properly</a:t>
            </a:r>
            <a:endParaRPr lang="en-US" dirty="0"/>
          </a:p>
        </p:txBody>
      </p:sp>
      <p:pic>
        <p:nvPicPr>
          <p:cNvPr id="10242" name="Picture 2"/>
          <p:cNvPicPr>
            <a:picLocks noChangeAspect="1" noChangeArrowheads="1"/>
          </p:cNvPicPr>
          <p:nvPr/>
        </p:nvPicPr>
        <p:blipFill>
          <a:blip r:embed="rId2" cstate="print"/>
          <a:srcRect l="18750" t="59375" r="48750" b="27344"/>
          <a:stretch>
            <a:fillRect/>
          </a:stretch>
        </p:blipFill>
        <p:spPr bwMode="auto">
          <a:xfrm>
            <a:off x="1219200" y="3200400"/>
            <a:ext cx="3962400" cy="1295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4265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statement</a:t>
            </a:r>
            <a:endParaRPr lang="en-US" dirty="0"/>
          </a:p>
        </p:txBody>
      </p:sp>
      <p:sp>
        <p:nvSpPr>
          <p:cNvPr id="3" name="Content Placeholder 2"/>
          <p:cNvSpPr>
            <a:spLocks noGrp="1"/>
          </p:cNvSpPr>
          <p:nvPr>
            <p:ph idx="1"/>
          </p:nvPr>
        </p:nvSpPr>
        <p:spPr>
          <a:xfrm>
            <a:off x="612648" y="1600200"/>
            <a:ext cx="8153400" cy="5105400"/>
          </a:xfrm>
        </p:spPr>
        <p:txBody>
          <a:bodyPr>
            <a:normAutofit/>
          </a:bodyPr>
          <a:lstStyle/>
          <a:p>
            <a:r>
              <a:rPr lang="en-US" dirty="0" smtClean="0"/>
              <a:t>Then merge in the DATA step</a:t>
            </a:r>
          </a:p>
          <a:p>
            <a:endParaRPr lang="en-US" dirty="0" smtClean="0"/>
          </a:p>
          <a:p>
            <a:endParaRPr lang="en-US" dirty="0" smtClean="0"/>
          </a:p>
        </p:txBody>
      </p:sp>
      <p:pic>
        <p:nvPicPr>
          <p:cNvPr id="11266" name="Picture 2"/>
          <p:cNvPicPr>
            <a:picLocks noChangeAspect="1" noChangeArrowheads="1"/>
          </p:cNvPicPr>
          <p:nvPr/>
        </p:nvPicPr>
        <p:blipFill>
          <a:blip r:embed="rId2" cstate="print"/>
          <a:srcRect l="18750" t="63281" r="48750" b="25781"/>
          <a:stretch>
            <a:fillRect/>
          </a:stretch>
        </p:blipFill>
        <p:spPr bwMode="auto">
          <a:xfrm>
            <a:off x="2438400" y="2514600"/>
            <a:ext cx="3962400" cy="1066800"/>
          </a:xfrm>
          <a:prstGeom prst="rect">
            <a:avLst/>
          </a:prstGeom>
          <a:ln>
            <a:noFill/>
          </a:ln>
          <a:effectLst>
            <a:outerShdw blurRad="292100" dist="139700" dir="2700000" algn="tl" rotWithShape="0">
              <a:srgbClr val="333333">
                <a:alpha val="65000"/>
              </a:srgbClr>
            </a:outerShdw>
          </a:effectLst>
        </p:spPr>
      </p:pic>
      <p:pic>
        <p:nvPicPr>
          <p:cNvPr id="11267" name="Picture 3"/>
          <p:cNvPicPr>
            <a:picLocks noChangeAspect="1" noChangeArrowheads="1"/>
          </p:cNvPicPr>
          <p:nvPr/>
        </p:nvPicPr>
        <p:blipFill>
          <a:blip r:embed="rId3" cstate="print"/>
          <a:srcRect l="37500" t="42188" r="33750" b="44531"/>
          <a:stretch>
            <a:fillRect/>
          </a:stretch>
        </p:blipFill>
        <p:spPr bwMode="auto">
          <a:xfrm>
            <a:off x="838200" y="4114800"/>
            <a:ext cx="3505200" cy="1295400"/>
          </a:xfrm>
          <a:prstGeom prst="rect">
            <a:avLst/>
          </a:prstGeom>
          <a:ln>
            <a:noFill/>
          </a:ln>
          <a:effectLst>
            <a:outerShdw blurRad="292100" dist="139700" dir="2700000" algn="tl" rotWithShape="0">
              <a:srgbClr val="333333">
                <a:alpha val="65000"/>
              </a:srgbClr>
            </a:outerShdw>
          </a:effectLst>
        </p:spPr>
      </p:pic>
      <p:pic>
        <p:nvPicPr>
          <p:cNvPr id="11268" name="Picture 4"/>
          <p:cNvPicPr>
            <a:picLocks noChangeAspect="1" noChangeArrowheads="1"/>
          </p:cNvPicPr>
          <p:nvPr/>
        </p:nvPicPr>
        <p:blipFill>
          <a:blip r:embed="rId4" cstate="print"/>
          <a:srcRect l="36875" t="7813" r="34375" b="78907"/>
          <a:stretch>
            <a:fillRect/>
          </a:stretch>
        </p:blipFill>
        <p:spPr bwMode="auto">
          <a:xfrm>
            <a:off x="4800600" y="4114800"/>
            <a:ext cx="3505200" cy="1295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1424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Joins</a:t>
            </a:r>
            <a:endParaRPr lang="en-US" dirty="0"/>
          </a:p>
        </p:txBody>
      </p:sp>
      <p:sp>
        <p:nvSpPr>
          <p:cNvPr id="3" name="Content Placeholder 2"/>
          <p:cNvSpPr>
            <a:spLocks noGrp="1"/>
          </p:cNvSpPr>
          <p:nvPr>
            <p:ph idx="1"/>
          </p:nvPr>
        </p:nvSpPr>
        <p:spPr>
          <a:xfrm>
            <a:off x="612648" y="1600200"/>
            <a:ext cx="8153400" cy="5105400"/>
          </a:xfrm>
        </p:spPr>
        <p:txBody>
          <a:bodyPr>
            <a:normAutofit/>
          </a:bodyPr>
          <a:lstStyle/>
          <a:p>
            <a:r>
              <a:rPr lang="en-US" dirty="0" smtClean="0"/>
              <a:t>Example – 2 datasets</a:t>
            </a:r>
          </a:p>
          <a:p>
            <a:pPr lvl="1"/>
            <a:r>
              <a:rPr lang="en-US" dirty="0" smtClean="0"/>
              <a:t>Some students took quiz 1, but not quiz 2</a:t>
            </a:r>
          </a:p>
          <a:p>
            <a:pPr lvl="1"/>
            <a:r>
              <a:rPr lang="en-US" dirty="0" smtClean="0"/>
              <a:t>Some students took quiz 2, but not quiz 1</a:t>
            </a:r>
          </a:p>
          <a:p>
            <a:pPr lvl="1"/>
            <a:r>
              <a:rPr lang="en-US" dirty="0" smtClean="0"/>
              <a:t>Some students took both quizzes</a:t>
            </a:r>
          </a:p>
          <a:p>
            <a:pPr lvl="1"/>
            <a:endParaRPr lang="en-US" dirty="0" smtClean="0"/>
          </a:p>
          <a:p>
            <a:endParaRPr lang="en-US" dirty="0" smtClean="0"/>
          </a:p>
          <a:p>
            <a:endParaRPr lang="en-US" dirty="0" smtClean="0"/>
          </a:p>
        </p:txBody>
      </p:sp>
      <p:pic>
        <p:nvPicPr>
          <p:cNvPr id="12291" name="Picture 3"/>
          <p:cNvPicPr>
            <a:picLocks noChangeAspect="1" noChangeArrowheads="1"/>
          </p:cNvPicPr>
          <p:nvPr/>
        </p:nvPicPr>
        <p:blipFill>
          <a:blip r:embed="rId2" cstate="print"/>
          <a:srcRect l="18125" t="23438" r="61875" b="47656"/>
          <a:stretch>
            <a:fillRect/>
          </a:stretch>
        </p:blipFill>
        <p:spPr bwMode="auto">
          <a:xfrm>
            <a:off x="3200400" y="3657600"/>
            <a:ext cx="2438400" cy="2819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9559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391400" cy="685800"/>
          </a:xfrm>
        </p:spPr>
        <p:txBody>
          <a:bodyPr>
            <a:normAutofit/>
          </a:bodyPr>
          <a:lstStyle/>
          <a:p>
            <a:r>
              <a:rPr lang="en-US" dirty="0" smtClean="0"/>
              <a:t>       Inner Joins</a:t>
            </a:r>
            <a:endParaRPr lang="en-US" dirty="0"/>
          </a:p>
        </p:txBody>
      </p:sp>
      <p:sp>
        <p:nvSpPr>
          <p:cNvPr id="4" name="Oval 3"/>
          <p:cNvSpPr/>
          <p:nvPr/>
        </p:nvSpPr>
        <p:spPr>
          <a:xfrm>
            <a:off x="3673929" y="1752600"/>
            <a:ext cx="3978729" cy="3962400"/>
          </a:xfrm>
          <a:prstGeom prst="ellipse">
            <a:avLst/>
          </a:prstGeom>
          <a:solidFill>
            <a:schemeClr val="accent2">
              <a:lumMod val="75000"/>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dirty="0" smtClean="0"/>
              <a:t>Students </a:t>
            </a:r>
          </a:p>
          <a:p>
            <a:pPr algn="r"/>
            <a:r>
              <a:rPr lang="en-US" sz="2800" dirty="0" smtClean="0"/>
              <a:t>who took </a:t>
            </a:r>
          </a:p>
          <a:p>
            <a:pPr algn="r"/>
            <a:r>
              <a:rPr lang="en-US" sz="2800" dirty="0" smtClean="0"/>
              <a:t>quiz 2</a:t>
            </a:r>
            <a:endParaRPr lang="en-US" dirty="0"/>
          </a:p>
        </p:txBody>
      </p:sp>
      <p:sp>
        <p:nvSpPr>
          <p:cNvPr id="3" name="Oval 2"/>
          <p:cNvSpPr/>
          <p:nvPr/>
        </p:nvSpPr>
        <p:spPr>
          <a:xfrm>
            <a:off x="1447800" y="1752600"/>
            <a:ext cx="3978729" cy="3962400"/>
          </a:xfrm>
          <a:prstGeom prst="ellipse">
            <a:avLst/>
          </a:prstGeom>
          <a:solidFill>
            <a:schemeClr val="accent1">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Students </a:t>
            </a:r>
          </a:p>
          <a:p>
            <a:r>
              <a:rPr lang="en-US" sz="2800" dirty="0" smtClean="0"/>
              <a:t>who took </a:t>
            </a:r>
          </a:p>
          <a:p>
            <a:r>
              <a:rPr lang="en-US" sz="2800" dirty="0" smtClean="0"/>
              <a:t>quiz 1</a:t>
            </a:r>
            <a:endParaRPr lang="en-US" dirty="0"/>
          </a:p>
        </p:txBody>
      </p:sp>
      <p:sp>
        <p:nvSpPr>
          <p:cNvPr id="5" name="TextBox 4"/>
          <p:cNvSpPr txBox="1"/>
          <p:nvPr/>
        </p:nvSpPr>
        <p:spPr>
          <a:xfrm>
            <a:off x="3918858" y="3002340"/>
            <a:ext cx="1355271" cy="1569660"/>
          </a:xfrm>
          <a:prstGeom prst="rect">
            <a:avLst/>
          </a:prstGeom>
          <a:noFill/>
        </p:spPr>
        <p:txBody>
          <a:bodyPr wrap="square" rtlCol="0">
            <a:spAutoFit/>
          </a:bodyPr>
          <a:lstStyle/>
          <a:p>
            <a:pPr algn="ctr"/>
            <a:r>
              <a:rPr lang="en-US" sz="2400" dirty="0" smtClean="0">
                <a:solidFill>
                  <a:schemeClr val="bg1"/>
                </a:solidFill>
              </a:rPr>
              <a:t>Students who took both quizzes</a:t>
            </a:r>
            <a:endParaRPr lang="en-US" sz="2400" dirty="0">
              <a:solidFill>
                <a:schemeClr val="bg1"/>
              </a:solidFill>
            </a:endParaRPr>
          </a:p>
        </p:txBody>
      </p:sp>
      <p:sp>
        <p:nvSpPr>
          <p:cNvPr id="7" name="Double Brace 6"/>
          <p:cNvSpPr/>
          <p:nvPr/>
        </p:nvSpPr>
        <p:spPr>
          <a:xfrm>
            <a:off x="3429000" y="2514600"/>
            <a:ext cx="2286000" cy="2514600"/>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194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Joins</a:t>
            </a:r>
            <a:endParaRPr lang="en-US" dirty="0"/>
          </a:p>
        </p:txBody>
      </p:sp>
      <p:sp>
        <p:nvSpPr>
          <p:cNvPr id="3" name="Content Placeholder 2"/>
          <p:cNvSpPr>
            <a:spLocks noGrp="1"/>
          </p:cNvSpPr>
          <p:nvPr>
            <p:ph idx="1"/>
          </p:nvPr>
        </p:nvSpPr>
        <p:spPr>
          <a:xfrm>
            <a:off x="571500" y="838200"/>
            <a:ext cx="8153400" cy="5105400"/>
          </a:xfrm>
        </p:spPr>
        <p:txBody>
          <a:bodyPr>
            <a:normAutofit/>
          </a:bodyPr>
          <a:lstStyle/>
          <a:p>
            <a:r>
              <a:rPr lang="en-US" dirty="0" smtClean="0"/>
              <a:t>Use the IN= option</a:t>
            </a:r>
          </a:p>
          <a:p>
            <a:endParaRPr lang="en-US" dirty="0" smtClean="0"/>
          </a:p>
          <a:p>
            <a:endParaRPr lang="en-US" dirty="0" smtClean="0"/>
          </a:p>
        </p:txBody>
      </p:sp>
      <p:pic>
        <p:nvPicPr>
          <p:cNvPr id="13314" name="Picture 2"/>
          <p:cNvPicPr>
            <a:picLocks noChangeAspect="1" noChangeArrowheads="1"/>
          </p:cNvPicPr>
          <p:nvPr/>
        </p:nvPicPr>
        <p:blipFill>
          <a:blip r:embed="rId2" cstate="print"/>
          <a:srcRect l="18750" t="55469" r="43125" b="34375"/>
          <a:stretch>
            <a:fillRect/>
          </a:stretch>
        </p:blipFill>
        <p:spPr bwMode="auto">
          <a:xfrm>
            <a:off x="1995616" y="2743200"/>
            <a:ext cx="4648200" cy="990600"/>
          </a:xfrm>
          <a:prstGeom prst="rect">
            <a:avLst/>
          </a:prstGeom>
          <a:ln>
            <a:noFill/>
          </a:ln>
          <a:effectLst>
            <a:outerShdw blurRad="292100" dist="139700" dir="2700000" algn="tl" rotWithShape="0">
              <a:srgbClr val="333333">
                <a:alpha val="65000"/>
              </a:srgbClr>
            </a:outerShdw>
          </a:effectLst>
        </p:spPr>
      </p:pic>
      <p:sp>
        <p:nvSpPr>
          <p:cNvPr id="8" name="Down Arrow Callout 7"/>
          <p:cNvSpPr/>
          <p:nvPr/>
        </p:nvSpPr>
        <p:spPr>
          <a:xfrm>
            <a:off x="4648200" y="914400"/>
            <a:ext cx="2819400" cy="1676400"/>
          </a:xfrm>
          <a:prstGeom prst="down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Use IN= to create temporary aliases for the input datasets</a:t>
            </a:r>
            <a:endParaRPr lang="en-US" dirty="0"/>
          </a:p>
        </p:txBody>
      </p:sp>
      <p:sp>
        <p:nvSpPr>
          <p:cNvPr id="9" name="Up Arrow Callout 8"/>
          <p:cNvSpPr/>
          <p:nvPr/>
        </p:nvSpPr>
        <p:spPr>
          <a:xfrm>
            <a:off x="990600" y="4114800"/>
            <a:ext cx="3581400" cy="2057400"/>
          </a:xfrm>
          <a:prstGeom prst="up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Use </a:t>
            </a:r>
            <a:r>
              <a:rPr lang="en-US" dirty="0" err="1" smtClean="0"/>
              <a:t>subsetting</a:t>
            </a:r>
            <a:r>
              <a:rPr lang="en-US" dirty="0" smtClean="0"/>
              <a:t> IF to only include observations in both datasets</a:t>
            </a:r>
          </a:p>
          <a:p>
            <a:pPr algn="ctr"/>
            <a:endParaRPr lang="en-US" dirty="0" smtClean="0"/>
          </a:p>
          <a:p>
            <a:pPr algn="ctr"/>
            <a:r>
              <a:rPr lang="en-US" sz="1600" b="1" dirty="0" smtClean="0">
                <a:solidFill>
                  <a:srgbClr val="000000"/>
                </a:solidFill>
                <a:latin typeface="Courier New"/>
              </a:rPr>
              <a:t>Q1 = </a:t>
            </a:r>
            <a:r>
              <a:rPr lang="en-US" sz="1600" b="1" dirty="0" smtClean="0">
                <a:solidFill>
                  <a:srgbClr val="008080"/>
                </a:solidFill>
                <a:latin typeface="Courier New"/>
              </a:rPr>
              <a:t>1</a:t>
            </a:r>
            <a:r>
              <a:rPr lang="en-US" sz="1600" dirty="0" smtClean="0"/>
              <a:t> means the observation is in the Q1 (</a:t>
            </a:r>
            <a:r>
              <a:rPr lang="en-US" sz="1600" dirty="0" err="1" smtClean="0"/>
              <a:t>PersQuiz</a:t>
            </a:r>
            <a:r>
              <a:rPr lang="en-US" sz="1600" dirty="0" smtClean="0"/>
              <a:t>) dataset</a:t>
            </a:r>
            <a:endParaRPr lang="en-US" sz="1600" dirty="0"/>
          </a:p>
        </p:txBody>
      </p:sp>
      <p:pic>
        <p:nvPicPr>
          <p:cNvPr id="13315" name="Picture 3"/>
          <p:cNvPicPr>
            <a:picLocks noChangeAspect="1" noChangeArrowheads="1"/>
          </p:cNvPicPr>
          <p:nvPr/>
        </p:nvPicPr>
        <p:blipFill>
          <a:blip r:embed="rId3" cstate="print"/>
          <a:srcRect l="39375" t="7813" r="37500" b="81250"/>
          <a:stretch>
            <a:fillRect/>
          </a:stretch>
        </p:blipFill>
        <p:spPr bwMode="auto">
          <a:xfrm>
            <a:off x="5533768" y="4876800"/>
            <a:ext cx="2924432" cy="1066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201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391400" cy="685800"/>
          </a:xfrm>
        </p:spPr>
        <p:txBody>
          <a:bodyPr>
            <a:normAutofit/>
          </a:bodyPr>
          <a:lstStyle/>
          <a:p>
            <a:r>
              <a:rPr lang="en-US" dirty="0" smtClean="0"/>
              <a:t>Excluding Joins</a:t>
            </a:r>
            <a:endParaRPr lang="en-US" dirty="0"/>
          </a:p>
        </p:txBody>
      </p:sp>
      <p:sp>
        <p:nvSpPr>
          <p:cNvPr id="4" name="Oval 3"/>
          <p:cNvSpPr/>
          <p:nvPr/>
        </p:nvSpPr>
        <p:spPr>
          <a:xfrm>
            <a:off x="3673929" y="1752600"/>
            <a:ext cx="3978729" cy="3962400"/>
          </a:xfrm>
          <a:prstGeom prst="ellipse">
            <a:avLst/>
          </a:prstGeom>
          <a:solidFill>
            <a:schemeClr val="accent2">
              <a:lumMod val="75000"/>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dirty="0" smtClean="0"/>
              <a:t>Students </a:t>
            </a:r>
          </a:p>
          <a:p>
            <a:pPr algn="r"/>
            <a:r>
              <a:rPr lang="en-US" sz="2800" dirty="0" smtClean="0"/>
              <a:t>who took </a:t>
            </a:r>
          </a:p>
          <a:p>
            <a:pPr algn="r"/>
            <a:r>
              <a:rPr lang="en-US" sz="2800" dirty="0" smtClean="0"/>
              <a:t>quiz 2</a:t>
            </a:r>
            <a:endParaRPr lang="en-US" dirty="0"/>
          </a:p>
        </p:txBody>
      </p:sp>
      <p:sp>
        <p:nvSpPr>
          <p:cNvPr id="3" name="Oval 2"/>
          <p:cNvSpPr/>
          <p:nvPr/>
        </p:nvSpPr>
        <p:spPr>
          <a:xfrm>
            <a:off x="1447800" y="1752600"/>
            <a:ext cx="3978729" cy="3962400"/>
          </a:xfrm>
          <a:prstGeom prst="ellipse">
            <a:avLst/>
          </a:prstGeom>
          <a:solidFill>
            <a:schemeClr val="accent1">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Students </a:t>
            </a:r>
          </a:p>
          <a:p>
            <a:r>
              <a:rPr lang="en-US" sz="2800" dirty="0" smtClean="0"/>
              <a:t>who took </a:t>
            </a:r>
          </a:p>
          <a:p>
            <a:r>
              <a:rPr lang="en-US" sz="2800" dirty="0" smtClean="0"/>
              <a:t>quiz 1</a:t>
            </a:r>
            <a:endParaRPr lang="en-US" dirty="0"/>
          </a:p>
        </p:txBody>
      </p:sp>
      <p:sp>
        <p:nvSpPr>
          <p:cNvPr id="5" name="TextBox 4"/>
          <p:cNvSpPr txBox="1"/>
          <p:nvPr/>
        </p:nvSpPr>
        <p:spPr>
          <a:xfrm>
            <a:off x="3918858" y="3002340"/>
            <a:ext cx="1355271" cy="1569660"/>
          </a:xfrm>
          <a:prstGeom prst="rect">
            <a:avLst/>
          </a:prstGeom>
          <a:noFill/>
        </p:spPr>
        <p:txBody>
          <a:bodyPr wrap="square" rtlCol="0">
            <a:spAutoFit/>
          </a:bodyPr>
          <a:lstStyle/>
          <a:p>
            <a:pPr algn="ctr"/>
            <a:r>
              <a:rPr lang="en-US" sz="2400" dirty="0" smtClean="0">
                <a:solidFill>
                  <a:schemeClr val="bg1"/>
                </a:solidFill>
              </a:rPr>
              <a:t>Students who took both quizzes</a:t>
            </a:r>
            <a:endParaRPr lang="en-US" sz="2400" dirty="0">
              <a:solidFill>
                <a:schemeClr val="bg1"/>
              </a:solidFill>
            </a:endParaRPr>
          </a:p>
        </p:txBody>
      </p:sp>
      <p:sp>
        <p:nvSpPr>
          <p:cNvPr id="7" name="Double Brace 6"/>
          <p:cNvSpPr/>
          <p:nvPr/>
        </p:nvSpPr>
        <p:spPr>
          <a:xfrm>
            <a:off x="1600200" y="2438400"/>
            <a:ext cx="2209800" cy="2514600"/>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3607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l="18750" t="55470" r="43125" b="34374"/>
          <a:stretch>
            <a:fillRect/>
          </a:stretch>
        </p:blipFill>
        <p:spPr bwMode="auto">
          <a:xfrm>
            <a:off x="990600" y="1981200"/>
            <a:ext cx="4648200" cy="990600"/>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1271016" y="0"/>
            <a:ext cx="7635240" cy="647700"/>
          </a:xfrm>
        </p:spPr>
        <p:txBody>
          <a:bodyPr/>
          <a:lstStyle/>
          <a:p>
            <a:r>
              <a:rPr lang="en-US" dirty="0" smtClean="0"/>
              <a:t>Excluding Joins</a:t>
            </a:r>
            <a:endParaRPr lang="en-US" dirty="0"/>
          </a:p>
        </p:txBody>
      </p:sp>
      <p:sp>
        <p:nvSpPr>
          <p:cNvPr id="3" name="Content Placeholder 2"/>
          <p:cNvSpPr>
            <a:spLocks noGrp="1"/>
          </p:cNvSpPr>
          <p:nvPr>
            <p:ph idx="1"/>
          </p:nvPr>
        </p:nvSpPr>
        <p:spPr>
          <a:xfrm>
            <a:off x="536448" y="1066800"/>
            <a:ext cx="8455152" cy="5105400"/>
          </a:xfrm>
        </p:spPr>
        <p:txBody>
          <a:bodyPr>
            <a:normAutofit/>
          </a:bodyPr>
          <a:lstStyle/>
          <a:p>
            <a:r>
              <a:rPr lang="en-US" dirty="0" smtClean="0"/>
              <a:t>Who took Quiz 1, but not Quiz 2?</a:t>
            </a:r>
          </a:p>
          <a:p>
            <a:endParaRPr lang="en-US" dirty="0" smtClean="0"/>
          </a:p>
          <a:p>
            <a:endParaRPr lang="en-US" dirty="0" smtClean="0"/>
          </a:p>
        </p:txBody>
      </p:sp>
      <p:sp>
        <p:nvSpPr>
          <p:cNvPr id="9" name="Up Arrow Callout 8"/>
          <p:cNvSpPr/>
          <p:nvPr/>
        </p:nvSpPr>
        <p:spPr>
          <a:xfrm>
            <a:off x="957649" y="3429000"/>
            <a:ext cx="3581400" cy="2590800"/>
          </a:xfrm>
          <a:prstGeom prst="upArrowCallout">
            <a:avLst>
              <a:gd name="adj1" fmla="val 25000"/>
              <a:gd name="adj2" fmla="val 25000"/>
              <a:gd name="adj3" fmla="val 25000"/>
              <a:gd name="adj4" fmla="val 67159"/>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Use </a:t>
            </a:r>
            <a:r>
              <a:rPr lang="en-US" dirty="0" err="1" smtClean="0"/>
              <a:t>subsetting</a:t>
            </a:r>
            <a:r>
              <a:rPr lang="en-US" dirty="0" smtClean="0"/>
              <a:t> IF to only include observations in one dataset that are not in the other</a:t>
            </a:r>
          </a:p>
          <a:p>
            <a:pPr algn="ctr"/>
            <a:endParaRPr lang="en-US" dirty="0" smtClean="0"/>
          </a:p>
          <a:p>
            <a:pPr algn="ctr"/>
            <a:r>
              <a:rPr lang="en-US" sz="1600" b="1" dirty="0" smtClean="0">
                <a:solidFill>
                  <a:srgbClr val="000000"/>
                </a:solidFill>
                <a:latin typeface="Courier New"/>
              </a:rPr>
              <a:t>Q2 = </a:t>
            </a:r>
            <a:r>
              <a:rPr lang="en-US" sz="1600" b="1" dirty="0" smtClean="0">
                <a:solidFill>
                  <a:srgbClr val="008080"/>
                </a:solidFill>
                <a:latin typeface="Courier New"/>
              </a:rPr>
              <a:t>0</a:t>
            </a:r>
            <a:r>
              <a:rPr lang="en-US" sz="1600" dirty="0" smtClean="0"/>
              <a:t> means the observation is in </a:t>
            </a:r>
            <a:r>
              <a:rPr lang="en-US" sz="1600" b="1" dirty="0" smtClean="0"/>
              <a:t>not</a:t>
            </a:r>
            <a:r>
              <a:rPr lang="en-US" sz="1600" dirty="0" smtClean="0"/>
              <a:t> Q2 (</a:t>
            </a:r>
            <a:r>
              <a:rPr lang="en-US" sz="1600" dirty="0" err="1" smtClean="0"/>
              <a:t>SocQuiz</a:t>
            </a:r>
            <a:r>
              <a:rPr lang="en-US" sz="1600" dirty="0" smtClean="0"/>
              <a:t>) dataset</a:t>
            </a:r>
            <a:endParaRPr lang="en-US" sz="1600" dirty="0"/>
          </a:p>
        </p:txBody>
      </p:sp>
      <p:sp>
        <p:nvSpPr>
          <p:cNvPr id="10" name="Rectangle 9"/>
          <p:cNvSpPr/>
          <p:nvPr/>
        </p:nvSpPr>
        <p:spPr>
          <a:xfrm>
            <a:off x="6400800" y="1828800"/>
            <a:ext cx="2438400" cy="1295400"/>
          </a:xfrm>
          <a:prstGeom prst="rect">
            <a:avLst/>
          </a:prstGeom>
        </p:spPr>
        <p:style>
          <a:lnRef idx="1">
            <a:schemeClr val="accent1"/>
          </a:lnRef>
          <a:fillRef idx="2">
            <a:schemeClr val="accent1"/>
          </a:fillRef>
          <a:effectRef idx="1">
            <a:schemeClr val="accent1"/>
          </a:effectRef>
          <a:fontRef idx="minor">
            <a:schemeClr val="dk1"/>
          </a:fontRef>
        </p:style>
        <p:txBody>
          <a:bodyPr lIns="274320" rIns="274320" rtlCol="0" anchor="ctr"/>
          <a:lstStyle/>
          <a:p>
            <a:pPr algn="ctr"/>
            <a:r>
              <a:rPr lang="en-US" dirty="0" smtClean="0"/>
              <a:t>We’ll discuss other inner and outer joins with PROC SQL</a:t>
            </a:r>
            <a:endParaRPr lang="en-US" dirty="0"/>
          </a:p>
        </p:txBody>
      </p:sp>
      <p:pic>
        <p:nvPicPr>
          <p:cNvPr id="14339" name="Picture 3"/>
          <p:cNvPicPr>
            <a:picLocks noChangeAspect="1" noChangeArrowheads="1"/>
          </p:cNvPicPr>
          <p:nvPr/>
        </p:nvPicPr>
        <p:blipFill>
          <a:blip r:embed="rId3" cstate="print"/>
          <a:srcRect l="38750" t="7813" r="37500" b="83594"/>
          <a:stretch>
            <a:fillRect/>
          </a:stretch>
        </p:blipFill>
        <p:spPr bwMode="auto">
          <a:xfrm>
            <a:off x="5486400" y="4572000"/>
            <a:ext cx="2895600" cy="838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2095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build="allAtOnce"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Arial" charset="0"/>
              </a:rPr>
              <a:t>SAS SQL Procedure</a:t>
            </a:r>
            <a:endParaRPr lang="en-US" dirty="0"/>
          </a:p>
        </p:txBody>
      </p:sp>
      <p:sp>
        <p:nvSpPr>
          <p:cNvPr id="3" name="Content Placeholder 2"/>
          <p:cNvSpPr>
            <a:spLocks noGrp="1"/>
          </p:cNvSpPr>
          <p:nvPr>
            <p:ph idx="1"/>
          </p:nvPr>
        </p:nvSpPr>
        <p:spPr/>
        <p:txBody>
          <a:bodyPr/>
          <a:lstStyle/>
          <a:p>
            <a:pPr>
              <a:buClr>
                <a:schemeClr val="tx1"/>
              </a:buClr>
              <a:buFont typeface="Wingdings" pitchFamily="2" charset="2"/>
              <a:buChar char="ü"/>
            </a:pPr>
            <a:r>
              <a:rPr lang="en-US" dirty="0">
                <a:solidFill>
                  <a:schemeClr val="tx1"/>
                </a:solidFill>
              </a:rPr>
              <a:t>The SQL procedure is SAS implementation of Structured Query Language. </a:t>
            </a:r>
          </a:p>
          <a:p>
            <a:pPr>
              <a:buClr>
                <a:schemeClr val="tx1"/>
              </a:buClr>
              <a:buFont typeface="Wingdings" pitchFamily="2" charset="2"/>
              <a:buChar char="ü"/>
            </a:pPr>
            <a:endParaRPr lang="en-US" dirty="0">
              <a:solidFill>
                <a:schemeClr val="tx1"/>
              </a:solidFill>
            </a:endParaRPr>
          </a:p>
          <a:p>
            <a:pPr>
              <a:buClr>
                <a:schemeClr val="tx1"/>
              </a:buClr>
              <a:buFont typeface="Wingdings" pitchFamily="2" charset="2"/>
              <a:buChar char="ü"/>
            </a:pPr>
            <a:r>
              <a:rPr lang="en-US" dirty="0">
                <a:solidFill>
                  <a:schemeClr val="tx1"/>
                </a:solidFill>
              </a:rPr>
              <a:t>PROC SQL is part of Base SAS software, and you can use it with any SAS data set (table).</a:t>
            </a:r>
          </a:p>
          <a:p>
            <a:pPr>
              <a:buClr>
                <a:schemeClr val="tx1"/>
              </a:buClr>
              <a:buNone/>
            </a:pPr>
            <a:endParaRPr lang="en-US" dirty="0">
              <a:solidFill>
                <a:schemeClr val="tx1"/>
              </a:solidFill>
            </a:endParaRPr>
          </a:p>
          <a:p>
            <a:pPr>
              <a:buClr>
                <a:schemeClr val="tx1"/>
              </a:buClr>
              <a:buFont typeface="Wingdings" pitchFamily="2" charset="2"/>
              <a:buChar char="ü"/>
            </a:pPr>
            <a:r>
              <a:rPr lang="en-US" dirty="0">
                <a:solidFill>
                  <a:schemeClr val="tx1"/>
                </a:solidFill>
              </a:rPr>
              <a:t> SAS language elements such as global statements, data set options, functions, </a:t>
            </a:r>
            <a:r>
              <a:rPr lang="en-US" dirty="0" err="1">
                <a:solidFill>
                  <a:schemeClr val="tx1"/>
                </a:solidFill>
              </a:rPr>
              <a:t>informats</a:t>
            </a:r>
            <a:r>
              <a:rPr lang="en-US" dirty="0">
                <a:solidFill>
                  <a:schemeClr val="tx1"/>
                </a:solidFill>
              </a:rPr>
              <a:t>, and formats can be used with PROC SQL just as you can with other SAS procedures</a:t>
            </a:r>
          </a:p>
          <a:p>
            <a:pPr>
              <a:buClr>
                <a:schemeClr val="tx1"/>
              </a:buClr>
              <a:buNone/>
            </a:pPr>
            <a:r>
              <a:rPr lang="en-US" dirty="0">
                <a:solidFill>
                  <a:schemeClr val="tx1"/>
                </a:solidFill>
              </a:rPr>
              <a:t> </a:t>
            </a:r>
          </a:p>
          <a:p>
            <a:pPr>
              <a:buClr>
                <a:schemeClr val="tx1"/>
              </a:buClr>
              <a:buFont typeface="Wingdings" pitchFamily="2" charset="2"/>
              <a:buChar char="ü"/>
            </a:pPr>
            <a:r>
              <a:rPr lang="en-US" dirty="0">
                <a:solidFill>
                  <a:schemeClr val="tx1"/>
                </a:solidFill>
              </a:rPr>
              <a:t> PROC SQL can be used in an interactive SAS session or within batch programs</a:t>
            </a:r>
          </a:p>
          <a:p>
            <a:endParaRPr lang="en-US" dirty="0">
              <a:solidFill>
                <a:schemeClr val="tx1"/>
              </a:solidFill>
            </a:endParaRPr>
          </a:p>
        </p:txBody>
      </p:sp>
    </p:spTree>
    <p:extLst>
      <p:ext uri="{BB962C8B-B14F-4D97-AF65-F5344CB8AC3E}">
        <p14:creationId xmlns:p14="http://schemas.microsoft.com/office/powerpoint/2010/main" val="1909075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SQL</a:t>
            </a:r>
            <a:endParaRPr lang="en-US" dirty="0"/>
          </a:p>
        </p:txBody>
      </p:sp>
      <p:sp>
        <p:nvSpPr>
          <p:cNvPr id="3" name="Content Placeholder 2"/>
          <p:cNvSpPr>
            <a:spLocks noGrp="1"/>
          </p:cNvSpPr>
          <p:nvPr>
            <p:ph idx="1"/>
          </p:nvPr>
        </p:nvSpPr>
        <p:spPr/>
        <p:txBody>
          <a:bodyPr/>
          <a:lstStyle/>
          <a:p>
            <a:pPr>
              <a:lnSpc>
                <a:spcPct val="80000"/>
              </a:lnSpc>
            </a:pPr>
            <a:r>
              <a:rPr lang="en-US" sz="2400" dirty="0">
                <a:solidFill>
                  <a:schemeClr val="tx1"/>
                </a:solidFill>
              </a:rPr>
              <a:t>PROC SQL can :  </a:t>
            </a:r>
          </a:p>
          <a:p>
            <a:pPr>
              <a:lnSpc>
                <a:spcPct val="80000"/>
              </a:lnSpc>
            </a:pPr>
            <a:endParaRPr lang="en-US" sz="2400" dirty="0">
              <a:solidFill>
                <a:schemeClr val="tx1"/>
              </a:solidFill>
            </a:endParaRPr>
          </a:p>
          <a:p>
            <a:pPr>
              <a:lnSpc>
                <a:spcPct val="80000"/>
              </a:lnSpc>
              <a:buClr>
                <a:schemeClr val="tx2"/>
              </a:buClr>
              <a:buFont typeface="Wingdings" pitchFamily="2" charset="2"/>
              <a:buChar char="Ø"/>
            </a:pPr>
            <a:r>
              <a:rPr lang="en-US" sz="2400" dirty="0">
                <a:solidFill>
                  <a:schemeClr val="tx1"/>
                </a:solidFill>
              </a:rPr>
              <a:t> generate reports</a:t>
            </a:r>
          </a:p>
          <a:p>
            <a:pPr>
              <a:lnSpc>
                <a:spcPct val="80000"/>
              </a:lnSpc>
              <a:buClr>
                <a:schemeClr val="tx2"/>
              </a:buClr>
              <a:buFont typeface="Wingdings" pitchFamily="2" charset="2"/>
              <a:buChar char="Ø"/>
            </a:pPr>
            <a:r>
              <a:rPr lang="en-US" sz="2400" dirty="0">
                <a:solidFill>
                  <a:schemeClr val="tx1"/>
                </a:solidFill>
              </a:rPr>
              <a:t>generate summary statistics</a:t>
            </a:r>
          </a:p>
          <a:p>
            <a:pPr>
              <a:lnSpc>
                <a:spcPct val="80000"/>
              </a:lnSpc>
              <a:buClr>
                <a:schemeClr val="tx2"/>
              </a:buClr>
              <a:buFont typeface="Wingdings" pitchFamily="2" charset="2"/>
              <a:buChar char="Ø"/>
            </a:pPr>
            <a:r>
              <a:rPr lang="en-US" sz="2400" dirty="0">
                <a:solidFill>
                  <a:schemeClr val="tx1"/>
                </a:solidFill>
              </a:rPr>
              <a:t>retrieve data from tables or views</a:t>
            </a:r>
          </a:p>
          <a:p>
            <a:pPr>
              <a:lnSpc>
                <a:spcPct val="80000"/>
              </a:lnSpc>
              <a:buClr>
                <a:schemeClr val="tx2"/>
              </a:buClr>
              <a:buFont typeface="Wingdings" pitchFamily="2" charset="2"/>
              <a:buChar char="Ø"/>
            </a:pPr>
            <a:r>
              <a:rPr lang="en-US" sz="2400" dirty="0">
                <a:solidFill>
                  <a:schemeClr val="tx1"/>
                </a:solidFill>
              </a:rPr>
              <a:t>combine data from tables or views</a:t>
            </a:r>
          </a:p>
          <a:p>
            <a:pPr>
              <a:lnSpc>
                <a:spcPct val="80000"/>
              </a:lnSpc>
              <a:buClr>
                <a:schemeClr val="tx2"/>
              </a:buClr>
              <a:buFont typeface="Wingdings" pitchFamily="2" charset="2"/>
              <a:buChar char="Ø"/>
            </a:pPr>
            <a:r>
              <a:rPr lang="en-US" sz="2400" dirty="0">
                <a:solidFill>
                  <a:schemeClr val="tx1"/>
                </a:solidFill>
              </a:rPr>
              <a:t>create tables, views, and indexes</a:t>
            </a:r>
          </a:p>
          <a:p>
            <a:pPr>
              <a:lnSpc>
                <a:spcPct val="80000"/>
              </a:lnSpc>
              <a:buClr>
                <a:schemeClr val="tx2"/>
              </a:buClr>
              <a:buFont typeface="Wingdings" pitchFamily="2" charset="2"/>
              <a:buChar char="Ø"/>
            </a:pPr>
            <a:r>
              <a:rPr lang="en-US" sz="2400" dirty="0">
                <a:solidFill>
                  <a:schemeClr val="tx1"/>
                </a:solidFill>
              </a:rPr>
              <a:t>update the data values in PROC SQL tables</a:t>
            </a:r>
          </a:p>
          <a:p>
            <a:pPr>
              <a:lnSpc>
                <a:spcPct val="80000"/>
              </a:lnSpc>
              <a:buClr>
                <a:schemeClr val="tx2"/>
              </a:buClr>
              <a:buFont typeface="Wingdings" pitchFamily="2" charset="2"/>
              <a:buChar char="Ø"/>
            </a:pPr>
            <a:r>
              <a:rPr lang="en-US" sz="2400" dirty="0">
                <a:solidFill>
                  <a:schemeClr val="tx1"/>
                </a:solidFill>
              </a:rPr>
              <a:t>update and retrieve data from DBMS tables</a:t>
            </a:r>
          </a:p>
          <a:p>
            <a:pPr>
              <a:lnSpc>
                <a:spcPct val="80000"/>
              </a:lnSpc>
              <a:buClr>
                <a:schemeClr val="tx2"/>
              </a:buClr>
              <a:buFont typeface="Wingdings" pitchFamily="2" charset="2"/>
              <a:buChar char="Ø"/>
            </a:pPr>
            <a:r>
              <a:rPr lang="en-US" sz="2400" dirty="0">
                <a:solidFill>
                  <a:schemeClr val="tx1"/>
                </a:solidFill>
              </a:rPr>
              <a:t>modify a PROC SQL table</a:t>
            </a:r>
            <a:endParaRPr lang="en-US" sz="28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715537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667001"/>
            <a:ext cx="9144000" cy="1371600"/>
          </a:xfrm>
          <a:solidFill>
            <a:srgbClr val="6D97D8"/>
          </a:solidFill>
          <a:effectLst>
            <a:outerShdw blurRad="63500" sx="102000" sy="102000" algn="ctr" rotWithShape="0">
              <a:prstClr val="black">
                <a:alpha val="40000"/>
              </a:prstClr>
            </a:outerShdw>
            <a:reflection blurRad="6350" stA="50000" endA="300" endPos="55500" dist="50800" dir="5400000" sy="-100000" algn="bl" rotWithShape="0"/>
          </a:effectLst>
        </p:spPr>
        <p:txBody>
          <a:bodyPr>
            <a:normAutofit/>
          </a:bodyPr>
          <a:lstStyle/>
          <a:p>
            <a:pPr marL="0" indent="0" algn="ctr">
              <a:buNone/>
            </a:pPr>
            <a:r>
              <a:rPr lang="en-US" sz="3400" dirty="0" smtClean="0">
                <a:effectLst>
                  <a:outerShdw blurRad="63500" sx="102000" sy="102000" algn="ctr" rotWithShape="0">
                    <a:prstClr val="black">
                      <a:alpha val="40000"/>
                    </a:prstClr>
                  </a:outerShdw>
                  <a:reflection blurRad="6350" stA="60000" endA="900" endPos="60000" dist="29997" dir="5400000" sy="-100000" algn="bl" rotWithShape="0"/>
                </a:effectLst>
              </a:rPr>
              <a:t>Selecting variables</a:t>
            </a:r>
          </a:p>
          <a:p>
            <a:pPr marL="0" indent="0" algn="ctr">
              <a:buNone/>
            </a:pPr>
            <a:r>
              <a:rPr lang="en-US" sz="3200" dirty="0" smtClean="0">
                <a:effectLst>
                  <a:outerShdw blurRad="63500" sx="102000" sy="102000" algn="ctr" rotWithShape="0">
                    <a:prstClr val="black">
                      <a:alpha val="40000"/>
                    </a:prstClr>
                  </a:outerShdw>
                  <a:reflection blurRad="6350" stA="60000" endA="900" endPos="60000" dist="29997" dir="5400000" sy="-100000" algn="bl" rotWithShape="0"/>
                </a:effectLst>
              </a:rPr>
              <a:t>Using DROP and KEEP</a:t>
            </a:r>
            <a:endParaRPr lang="en-US" sz="3200" dirty="0">
              <a:effectLst>
                <a:outerShdw blurRad="63500" sx="102000" sy="102000" algn="ctr" rotWithShape="0">
                  <a:prstClr val="black">
                    <a:alpha val="40000"/>
                  </a:prst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1459713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Terminology</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lnSpc>
                <a:spcPct val="80000"/>
              </a:lnSpc>
              <a:buClr>
                <a:schemeClr val="tx2"/>
              </a:buClr>
              <a:buFont typeface="Wingdings" pitchFamily="2" charset="2"/>
              <a:buChar char="Ø"/>
            </a:pPr>
            <a:r>
              <a:rPr lang="en-US" sz="2800" b="1" dirty="0">
                <a:solidFill>
                  <a:schemeClr val="tx1"/>
                </a:solidFill>
                <a:cs typeface="Arial" charset="0"/>
              </a:rPr>
              <a:t>Tables :</a:t>
            </a:r>
          </a:p>
          <a:p>
            <a:pPr algn="just">
              <a:lnSpc>
                <a:spcPct val="80000"/>
              </a:lnSpc>
            </a:pPr>
            <a:r>
              <a:rPr lang="en-US" sz="2000" b="1" dirty="0">
                <a:solidFill>
                  <a:schemeClr val="tx1"/>
                </a:solidFill>
                <a:cs typeface="Arial" charset="0"/>
              </a:rPr>
              <a:t> </a:t>
            </a:r>
            <a:r>
              <a:rPr lang="en-US" sz="2400" dirty="0">
                <a:solidFill>
                  <a:schemeClr val="tx1"/>
                </a:solidFill>
                <a:cs typeface="Arial" charset="0"/>
              </a:rPr>
              <a:t>A PROC SQL table is the same as a SAS data file. It is a SAS file of type DATA. PROC SQL tables consist of rows and columns</a:t>
            </a:r>
            <a:r>
              <a:rPr lang="en-US" sz="2400" dirty="0" smtClean="0">
                <a:solidFill>
                  <a:schemeClr val="tx1"/>
                </a:solidFill>
                <a:cs typeface="Arial" charset="0"/>
              </a:rPr>
              <a:t>.</a:t>
            </a:r>
          </a:p>
          <a:p>
            <a:pPr marL="0" indent="0" algn="just">
              <a:lnSpc>
                <a:spcPct val="80000"/>
              </a:lnSpc>
              <a:buNone/>
            </a:pPr>
            <a:endParaRPr lang="en-US" sz="2400" dirty="0">
              <a:solidFill>
                <a:schemeClr val="tx1"/>
              </a:solidFill>
              <a:cs typeface="Arial" charset="0"/>
            </a:endParaRPr>
          </a:p>
          <a:p>
            <a:pPr>
              <a:lnSpc>
                <a:spcPct val="80000"/>
              </a:lnSpc>
              <a:buFont typeface="Wingdings" pitchFamily="2" charset="2"/>
              <a:buChar char="Ø"/>
            </a:pPr>
            <a:r>
              <a:rPr lang="en-US" sz="2800" b="1" dirty="0">
                <a:solidFill>
                  <a:schemeClr val="tx1"/>
                </a:solidFill>
                <a:cs typeface="Arial" charset="0"/>
              </a:rPr>
              <a:t>Queries : </a:t>
            </a:r>
          </a:p>
          <a:p>
            <a:pPr algn="just">
              <a:lnSpc>
                <a:spcPct val="80000"/>
              </a:lnSpc>
            </a:pPr>
            <a:r>
              <a:rPr lang="en-US" sz="2400" dirty="0">
                <a:solidFill>
                  <a:schemeClr val="tx1"/>
                </a:solidFill>
                <a:cs typeface="Arial" charset="0"/>
              </a:rPr>
              <a:t>Queries retrieve data from a table, view, or DBMS. A query returns a query result, which consists of rows and columns from a </a:t>
            </a:r>
            <a:r>
              <a:rPr lang="en-US" sz="2400" dirty="0" smtClean="0">
                <a:solidFill>
                  <a:schemeClr val="tx1"/>
                </a:solidFill>
                <a:cs typeface="Arial" charset="0"/>
              </a:rPr>
              <a:t>table.</a:t>
            </a:r>
          </a:p>
          <a:p>
            <a:pPr marL="0" indent="0" algn="just">
              <a:lnSpc>
                <a:spcPct val="80000"/>
              </a:lnSpc>
              <a:buNone/>
            </a:pPr>
            <a:endParaRPr lang="en-US" sz="2400" dirty="0" smtClean="0">
              <a:solidFill>
                <a:schemeClr val="tx1"/>
              </a:solidFill>
              <a:cs typeface="Arial" charset="0"/>
            </a:endParaRPr>
          </a:p>
          <a:p>
            <a:pPr algn="just">
              <a:lnSpc>
                <a:spcPct val="80000"/>
              </a:lnSpc>
              <a:buClr>
                <a:schemeClr val="tx2"/>
              </a:buClr>
              <a:buFont typeface="Wingdings" pitchFamily="2" charset="2"/>
              <a:buChar char="Ø"/>
            </a:pPr>
            <a:r>
              <a:rPr lang="en-US" sz="2800" b="1" dirty="0">
                <a:solidFill>
                  <a:schemeClr val="tx1"/>
                </a:solidFill>
                <a:cs typeface="Arial" charset="0"/>
              </a:rPr>
              <a:t>Views :</a:t>
            </a:r>
          </a:p>
          <a:p>
            <a:pPr algn="just">
              <a:lnSpc>
                <a:spcPct val="80000"/>
              </a:lnSpc>
            </a:pPr>
            <a:r>
              <a:rPr lang="en-US" sz="2400" dirty="0">
                <a:solidFill>
                  <a:schemeClr val="tx1"/>
                </a:solidFill>
                <a:cs typeface="Arial" charset="0"/>
              </a:rPr>
              <a:t>PROC SQL views do not actually contain data as tables do. Rather, a PROC SQL view contains a stored SELECT statement or query. The query executes when you use the view in a SAS procedure or DATA step. When a view executes, it displays data that is derived from existing tables or from other </a:t>
            </a:r>
            <a:r>
              <a:rPr lang="en-US" sz="2400" dirty="0" smtClean="0">
                <a:solidFill>
                  <a:schemeClr val="tx1"/>
                </a:solidFill>
                <a:cs typeface="Arial" charset="0"/>
              </a:rPr>
              <a:t>views</a:t>
            </a:r>
          </a:p>
          <a:p>
            <a:pPr marL="0" indent="0" algn="just">
              <a:lnSpc>
                <a:spcPct val="80000"/>
              </a:lnSpc>
              <a:buNone/>
            </a:pPr>
            <a:endParaRPr lang="en-US" sz="2400" dirty="0">
              <a:solidFill>
                <a:schemeClr val="tx1"/>
              </a:solidFill>
              <a:cs typeface="Arial" charset="0"/>
            </a:endParaRPr>
          </a:p>
          <a:p>
            <a:pPr algn="just">
              <a:lnSpc>
                <a:spcPct val="80000"/>
              </a:lnSpc>
              <a:buClr>
                <a:schemeClr val="tx2"/>
              </a:buClr>
              <a:buFont typeface="Wingdings" pitchFamily="2" charset="2"/>
              <a:buChar char="Ø"/>
            </a:pPr>
            <a:r>
              <a:rPr lang="en-US" sz="2800" b="1" dirty="0">
                <a:solidFill>
                  <a:schemeClr val="tx1"/>
                </a:solidFill>
                <a:cs typeface="Arial" charset="0"/>
              </a:rPr>
              <a:t> Null Values :</a:t>
            </a:r>
          </a:p>
          <a:p>
            <a:pPr algn="just">
              <a:lnSpc>
                <a:spcPct val="80000"/>
              </a:lnSpc>
            </a:pPr>
            <a:r>
              <a:rPr lang="en-US" sz="2400" dirty="0">
                <a:solidFill>
                  <a:schemeClr val="tx1"/>
                </a:solidFill>
                <a:cs typeface="Arial" charset="0"/>
              </a:rPr>
              <a:t>To be compatible with the rest of SAS, PROC SQL treats missing values the same as blanks or zero values, and considers all three to be null values.</a:t>
            </a:r>
            <a:endParaRPr lang="en-US" dirty="0">
              <a:solidFill>
                <a:schemeClr val="tx1"/>
              </a:solidFill>
            </a:endParaRPr>
          </a:p>
        </p:txBody>
      </p:sp>
    </p:spTree>
    <p:extLst>
      <p:ext uri="{BB962C8B-B14F-4D97-AF65-F5344CB8AC3E}">
        <p14:creationId xmlns:p14="http://schemas.microsoft.com/office/powerpoint/2010/main" val="2410510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Arial" charset="0"/>
              </a:rPr>
              <a:t>SELECT and </a:t>
            </a:r>
            <a:r>
              <a:rPr lang="en-US" b="1" dirty="0" smtClean="0">
                <a:cs typeface="Arial" charset="0"/>
              </a:rPr>
              <a:t>FROM, </a:t>
            </a:r>
            <a:r>
              <a:rPr lang="en-US" b="1" dirty="0">
                <a:cs typeface="Arial" charset="0"/>
              </a:rPr>
              <a:t>WHERE</a:t>
            </a:r>
            <a:r>
              <a:rPr lang="en-US" b="1" dirty="0">
                <a:solidFill>
                  <a:schemeClr val="tx2"/>
                </a:solidFill>
                <a:cs typeface="Arial" charset="0"/>
              </a:rPr>
              <a:t> </a:t>
            </a:r>
            <a:r>
              <a:rPr lang="en-US" b="1" dirty="0" smtClean="0">
                <a:cs typeface="Arial" charset="0"/>
              </a:rPr>
              <a:t>Clauses</a:t>
            </a:r>
            <a:endParaRPr lang="en-US" dirty="0"/>
          </a:p>
        </p:txBody>
      </p:sp>
      <p:sp>
        <p:nvSpPr>
          <p:cNvPr id="3" name="Content Placeholder 2"/>
          <p:cNvSpPr>
            <a:spLocks noGrp="1"/>
          </p:cNvSpPr>
          <p:nvPr>
            <p:ph idx="1"/>
          </p:nvPr>
        </p:nvSpPr>
        <p:spPr/>
        <p:txBody>
          <a:bodyPr/>
          <a:lstStyle/>
          <a:p>
            <a:pPr>
              <a:lnSpc>
                <a:spcPct val="90000"/>
              </a:lnSpc>
              <a:buClr>
                <a:schemeClr val="tx2"/>
              </a:buClr>
              <a:buFont typeface="Wingdings" pitchFamily="2" charset="2"/>
              <a:buChar char="Ø"/>
            </a:pPr>
            <a:r>
              <a:rPr lang="en-US" b="1" dirty="0">
                <a:solidFill>
                  <a:schemeClr val="tx2"/>
                </a:solidFill>
                <a:cs typeface="Arial" charset="0"/>
              </a:rPr>
              <a:t>SELECT and FROM Clauses :</a:t>
            </a:r>
            <a:endParaRPr lang="en-US" dirty="0">
              <a:solidFill>
                <a:schemeClr val="tx2"/>
              </a:solidFill>
            </a:endParaRPr>
          </a:p>
          <a:p>
            <a:pPr>
              <a:lnSpc>
                <a:spcPct val="90000"/>
              </a:lnSpc>
            </a:pPr>
            <a:r>
              <a:rPr lang="en-US" sz="2400" dirty="0"/>
              <a:t>select Name from </a:t>
            </a:r>
            <a:r>
              <a:rPr lang="en-US" sz="2400" dirty="0" err="1"/>
              <a:t>sql.countries</a:t>
            </a:r>
            <a:r>
              <a:rPr lang="en-US" dirty="0"/>
              <a:t>;</a:t>
            </a:r>
          </a:p>
          <a:p>
            <a:pPr>
              <a:lnSpc>
                <a:spcPct val="90000"/>
              </a:lnSpc>
            </a:pPr>
            <a:endParaRPr lang="en-US" dirty="0">
              <a:solidFill>
                <a:schemeClr val="tx2"/>
              </a:solidFill>
            </a:endParaRPr>
          </a:p>
          <a:p>
            <a:pPr>
              <a:lnSpc>
                <a:spcPct val="90000"/>
              </a:lnSpc>
              <a:buClr>
                <a:schemeClr val="tx2"/>
              </a:buClr>
              <a:buFont typeface="Wingdings" pitchFamily="2" charset="2"/>
              <a:buChar char="Ø"/>
            </a:pPr>
            <a:r>
              <a:rPr lang="en-US" b="1" dirty="0">
                <a:solidFill>
                  <a:schemeClr val="tx2"/>
                </a:solidFill>
                <a:cs typeface="Arial" charset="0"/>
              </a:rPr>
              <a:t> WHERE Clause : </a:t>
            </a:r>
            <a:r>
              <a:rPr lang="en-US" sz="2400" dirty="0">
                <a:solidFill>
                  <a:schemeClr val="tx2"/>
                </a:solidFill>
                <a:cs typeface="Arial" charset="0"/>
              </a:rPr>
              <a:t>Enables you to restrict the data that you retrieve by specifying a condition</a:t>
            </a:r>
            <a:r>
              <a:rPr lang="en-US" dirty="0">
                <a:solidFill>
                  <a:schemeClr val="tx2"/>
                </a:solidFill>
                <a:cs typeface="Arial" charset="0"/>
              </a:rPr>
              <a:t> </a:t>
            </a:r>
          </a:p>
          <a:p>
            <a:pPr>
              <a:lnSpc>
                <a:spcPct val="90000"/>
              </a:lnSpc>
            </a:pPr>
            <a:endParaRPr lang="en-US" dirty="0">
              <a:solidFill>
                <a:schemeClr val="tx2"/>
              </a:solidFill>
              <a:cs typeface="Arial" charset="0"/>
            </a:endParaRPr>
          </a:p>
          <a:p>
            <a:pPr>
              <a:lnSpc>
                <a:spcPct val="90000"/>
              </a:lnSpc>
            </a:pPr>
            <a:r>
              <a:rPr lang="en-US" sz="2400" dirty="0">
                <a:cs typeface="Arial" charset="0"/>
              </a:rPr>
              <a:t>select Name </a:t>
            </a:r>
          </a:p>
          <a:p>
            <a:pPr>
              <a:lnSpc>
                <a:spcPct val="90000"/>
              </a:lnSpc>
            </a:pPr>
            <a:r>
              <a:rPr lang="en-US" sz="2400" dirty="0">
                <a:cs typeface="Arial" charset="0"/>
              </a:rPr>
              <a:t>from </a:t>
            </a:r>
            <a:r>
              <a:rPr lang="en-US" sz="2400" dirty="0" err="1">
                <a:cs typeface="Arial" charset="0"/>
              </a:rPr>
              <a:t>sql.countries</a:t>
            </a:r>
            <a:r>
              <a:rPr lang="en-US" sz="2400" dirty="0">
                <a:cs typeface="Arial" charset="0"/>
              </a:rPr>
              <a:t> </a:t>
            </a:r>
          </a:p>
          <a:p>
            <a:pPr>
              <a:lnSpc>
                <a:spcPct val="90000"/>
              </a:lnSpc>
            </a:pPr>
            <a:r>
              <a:rPr lang="en-US" sz="2400" dirty="0">
                <a:cs typeface="Arial" charset="0"/>
              </a:rPr>
              <a:t>where Population </a:t>
            </a:r>
            <a:r>
              <a:rPr lang="en-US" sz="2400" dirty="0" err="1">
                <a:cs typeface="Arial" charset="0"/>
              </a:rPr>
              <a:t>gt</a:t>
            </a:r>
            <a:r>
              <a:rPr lang="en-US" sz="2400" dirty="0">
                <a:cs typeface="Arial" charset="0"/>
              </a:rPr>
              <a:t> 5000000;</a:t>
            </a:r>
            <a:endParaRPr lang="en-US" dirty="0"/>
          </a:p>
        </p:txBody>
      </p:sp>
    </p:spTree>
    <p:extLst>
      <p:ext uri="{BB962C8B-B14F-4D97-AF65-F5344CB8AC3E}">
        <p14:creationId xmlns:p14="http://schemas.microsoft.com/office/powerpoint/2010/main" val="4289981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Arial" charset="0"/>
              </a:rPr>
              <a:t>ORDER BY Clause</a:t>
            </a:r>
            <a:endParaRPr lang="en-US" dirty="0"/>
          </a:p>
        </p:txBody>
      </p:sp>
      <p:sp>
        <p:nvSpPr>
          <p:cNvPr id="3" name="Content Placeholder 2"/>
          <p:cNvSpPr>
            <a:spLocks noGrp="1"/>
          </p:cNvSpPr>
          <p:nvPr>
            <p:ph idx="1"/>
          </p:nvPr>
        </p:nvSpPr>
        <p:spPr/>
        <p:txBody>
          <a:bodyPr/>
          <a:lstStyle/>
          <a:p>
            <a:pPr algn="just">
              <a:lnSpc>
                <a:spcPct val="80000"/>
              </a:lnSpc>
              <a:buClr>
                <a:schemeClr val="tx1"/>
              </a:buClr>
              <a:buFont typeface="Wingdings" pitchFamily="2" charset="2"/>
              <a:buChar char="ü"/>
            </a:pPr>
            <a:r>
              <a:rPr lang="en-US" sz="2400" dirty="0">
                <a:solidFill>
                  <a:schemeClr val="tx2"/>
                </a:solidFill>
              </a:rPr>
              <a:t>The ORDER BY clause enables you to sort the output from a table by one or more columns; </a:t>
            </a:r>
          </a:p>
          <a:p>
            <a:pPr algn="just">
              <a:lnSpc>
                <a:spcPct val="80000"/>
              </a:lnSpc>
              <a:buClr>
                <a:schemeClr val="tx1"/>
              </a:buClr>
              <a:buFont typeface="Wingdings" pitchFamily="2" charset="2"/>
              <a:buChar char="ü"/>
            </a:pPr>
            <a:r>
              <a:rPr lang="en-US" sz="2400" dirty="0">
                <a:solidFill>
                  <a:schemeClr val="tx2"/>
                </a:solidFill>
              </a:rPr>
              <a:t> you can put  values in either ascending or descending alphabetical order The default order is ascending</a:t>
            </a:r>
          </a:p>
          <a:p>
            <a:pPr algn="just">
              <a:lnSpc>
                <a:spcPct val="80000"/>
              </a:lnSpc>
              <a:buClr>
                <a:schemeClr val="tx1"/>
              </a:buClr>
              <a:buNone/>
            </a:pPr>
            <a:endParaRPr lang="en-US" sz="2400" dirty="0">
              <a:solidFill>
                <a:schemeClr val="tx2"/>
              </a:solidFill>
            </a:endParaRPr>
          </a:p>
          <a:p>
            <a:pPr>
              <a:lnSpc>
                <a:spcPct val="80000"/>
              </a:lnSpc>
            </a:pPr>
            <a:r>
              <a:rPr lang="en-US" sz="2400" dirty="0"/>
              <a:t>select Name from </a:t>
            </a:r>
            <a:r>
              <a:rPr lang="en-US" sz="2400" dirty="0" err="1"/>
              <a:t>sql.countries</a:t>
            </a:r>
            <a:r>
              <a:rPr lang="en-US" sz="2400" dirty="0"/>
              <a:t> </a:t>
            </a:r>
          </a:p>
          <a:p>
            <a:pPr>
              <a:lnSpc>
                <a:spcPct val="80000"/>
              </a:lnSpc>
            </a:pPr>
            <a:r>
              <a:rPr lang="en-US" sz="2400" dirty="0"/>
              <a:t>where Population </a:t>
            </a:r>
            <a:r>
              <a:rPr lang="en-US" sz="2400" dirty="0" err="1"/>
              <a:t>gt</a:t>
            </a:r>
            <a:r>
              <a:rPr lang="en-US" sz="2400" dirty="0"/>
              <a:t> 5000000 </a:t>
            </a:r>
          </a:p>
          <a:p>
            <a:pPr>
              <a:lnSpc>
                <a:spcPct val="80000"/>
              </a:lnSpc>
            </a:pPr>
            <a:r>
              <a:rPr lang="en-US" sz="2400" dirty="0"/>
              <a:t>order by Population </a:t>
            </a:r>
            <a:r>
              <a:rPr lang="en-US" sz="2400" dirty="0" err="1"/>
              <a:t>desc</a:t>
            </a:r>
            <a:r>
              <a:rPr lang="en-US" sz="2800" dirty="0"/>
              <a:t>;</a:t>
            </a:r>
          </a:p>
          <a:p>
            <a:pPr marL="0" indent="0">
              <a:buNone/>
            </a:pPr>
            <a:endParaRPr lang="en-US" dirty="0"/>
          </a:p>
        </p:txBody>
      </p:sp>
    </p:spTree>
    <p:extLst>
      <p:ext uri="{BB962C8B-B14F-4D97-AF65-F5344CB8AC3E}">
        <p14:creationId xmlns:p14="http://schemas.microsoft.com/office/powerpoint/2010/main" val="2716305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Arial" charset="0"/>
              </a:rPr>
              <a:t>GROUP BY Clause</a:t>
            </a:r>
            <a:endParaRPr lang="en-US" dirty="0"/>
          </a:p>
        </p:txBody>
      </p:sp>
      <p:sp>
        <p:nvSpPr>
          <p:cNvPr id="3" name="Content Placeholder 2"/>
          <p:cNvSpPr>
            <a:spLocks noGrp="1"/>
          </p:cNvSpPr>
          <p:nvPr>
            <p:ph idx="1"/>
          </p:nvPr>
        </p:nvSpPr>
        <p:spPr/>
        <p:txBody>
          <a:bodyPr/>
          <a:lstStyle/>
          <a:p>
            <a:pPr algn="just">
              <a:lnSpc>
                <a:spcPct val="80000"/>
              </a:lnSpc>
            </a:pPr>
            <a:r>
              <a:rPr lang="en-US" sz="2000" dirty="0">
                <a:solidFill>
                  <a:schemeClr val="tx2"/>
                </a:solidFill>
              </a:rPr>
              <a:t>The GROUP BY clause enables you to break query results into subsets of rows. When you use the GROUP BY clause, you use an aggregate function in the SELECT clause or a HAVING clause to instruct PROC SQL how to group the data. </a:t>
            </a:r>
          </a:p>
          <a:p>
            <a:pPr>
              <a:lnSpc>
                <a:spcPct val="80000"/>
              </a:lnSpc>
            </a:pPr>
            <a:r>
              <a:rPr lang="en-US" sz="2000" dirty="0" err="1">
                <a:solidFill>
                  <a:schemeClr val="tx2"/>
                </a:solidFill>
              </a:rPr>
              <a:t>Exp</a:t>
            </a:r>
            <a:r>
              <a:rPr lang="en-US" sz="2000" dirty="0">
                <a:solidFill>
                  <a:schemeClr val="tx2"/>
                </a:solidFill>
              </a:rPr>
              <a:t>: </a:t>
            </a:r>
          </a:p>
          <a:p>
            <a:pPr>
              <a:lnSpc>
                <a:spcPct val="80000"/>
              </a:lnSpc>
            </a:pPr>
            <a:r>
              <a:rPr lang="en-US" sz="2000" dirty="0">
                <a:solidFill>
                  <a:schemeClr val="tx2"/>
                </a:solidFill>
              </a:rPr>
              <a:t>    </a:t>
            </a:r>
            <a:r>
              <a:rPr lang="en-US" sz="2000" dirty="0"/>
              <a:t>select Continent, </a:t>
            </a:r>
          </a:p>
          <a:p>
            <a:pPr>
              <a:lnSpc>
                <a:spcPct val="80000"/>
              </a:lnSpc>
            </a:pPr>
            <a:r>
              <a:rPr lang="en-US" sz="2000" dirty="0"/>
              <a:t>    sum(Population) as total</a:t>
            </a:r>
          </a:p>
          <a:p>
            <a:pPr>
              <a:lnSpc>
                <a:spcPct val="80000"/>
              </a:lnSpc>
            </a:pPr>
            <a:r>
              <a:rPr lang="en-US" sz="2000" dirty="0"/>
              <a:t>    from </a:t>
            </a:r>
            <a:r>
              <a:rPr lang="en-US" sz="2000" dirty="0" err="1"/>
              <a:t>sql.countries</a:t>
            </a:r>
            <a:r>
              <a:rPr lang="en-US" sz="2000" dirty="0"/>
              <a:t> </a:t>
            </a:r>
          </a:p>
          <a:p>
            <a:pPr>
              <a:lnSpc>
                <a:spcPct val="80000"/>
              </a:lnSpc>
            </a:pPr>
            <a:r>
              <a:rPr lang="en-US" sz="2000" dirty="0"/>
              <a:t>    group by </a:t>
            </a:r>
            <a:r>
              <a:rPr lang="en-US" sz="2000" dirty="0" err="1"/>
              <a:t>Continen</a:t>
            </a:r>
            <a:endParaRPr lang="en-US" dirty="0"/>
          </a:p>
        </p:txBody>
      </p:sp>
      <p:graphicFrame>
        <p:nvGraphicFramePr>
          <p:cNvPr id="5" name="Group 127"/>
          <p:cNvGraphicFramePr>
            <a:graphicFrameLocks noGrp="1"/>
          </p:cNvGraphicFramePr>
          <p:nvPr>
            <p:extLst>
              <p:ext uri="{D42A27DB-BD31-4B8C-83A1-F6EECF244321}">
                <p14:modId xmlns:p14="http://schemas.microsoft.com/office/powerpoint/2010/main" val="1864368800"/>
              </p:ext>
            </p:extLst>
          </p:nvPr>
        </p:nvGraphicFramePr>
        <p:xfrm>
          <a:off x="4343400" y="1981200"/>
          <a:ext cx="4571999" cy="2378076"/>
        </p:xfrm>
        <a:graphic>
          <a:graphicData uri="http://schemas.openxmlformats.org/drawingml/2006/table">
            <a:tbl>
              <a:tblPr/>
              <a:tblGrid>
                <a:gridCol w="1582615"/>
                <a:gridCol w="1525832"/>
                <a:gridCol w="1463552"/>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Arial" charset="0"/>
                        </a:rPr>
                        <a:t>continent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hlink"/>
                          </a:solidFill>
                          <a:effectLst/>
                          <a:latin typeface="Arial" charset="0"/>
                        </a:rPr>
                        <a:t>Country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hlink"/>
                          </a:solidFill>
                          <a:effectLst/>
                          <a:latin typeface="Arial" charset="0"/>
                        </a:rPr>
                        <a:t>Population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AUSTRALIA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AUSTRALIA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41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ASIA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INDIA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ASIA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PAK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250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41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hlink"/>
                          </a:solidFill>
                          <a:effectLst/>
                          <a:latin typeface="Arial" charset="0"/>
                        </a:rPr>
                        <a:t>EUROPE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UK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hlink"/>
                          </a:solidFill>
                          <a:effectLst/>
                          <a:latin typeface="Arial" charset="0"/>
                        </a:rPr>
                        <a:t>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bl>
          </a:graphicData>
        </a:graphic>
      </p:graphicFrame>
      <p:graphicFrame>
        <p:nvGraphicFramePr>
          <p:cNvPr id="6" name="Group 120"/>
          <p:cNvGraphicFramePr>
            <a:graphicFrameLocks noGrp="1"/>
          </p:cNvGraphicFramePr>
          <p:nvPr>
            <p:extLst>
              <p:ext uri="{D42A27DB-BD31-4B8C-83A1-F6EECF244321}">
                <p14:modId xmlns:p14="http://schemas.microsoft.com/office/powerpoint/2010/main" val="2424071973"/>
              </p:ext>
            </p:extLst>
          </p:nvPr>
        </p:nvGraphicFramePr>
        <p:xfrm>
          <a:off x="4343400" y="4572000"/>
          <a:ext cx="4572000" cy="1936751"/>
        </p:xfrm>
        <a:graphic>
          <a:graphicData uri="http://schemas.openxmlformats.org/drawingml/2006/table">
            <a:tbl>
              <a:tblPr/>
              <a:tblGrid>
                <a:gridCol w="1871955"/>
                <a:gridCol w="2700045"/>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Arial" charset="0"/>
                        </a:rPr>
                        <a:t>continent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hlink"/>
                          </a:solidFill>
                          <a:effectLst/>
                          <a:latin typeface="Arial"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hlink"/>
                          </a:solidFill>
                          <a:effectLst/>
                          <a:latin typeface="Arial" charset="0"/>
                        </a:rPr>
                        <a:t>ASIA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1250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41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AUSTRALIA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EUROPE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hlink"/>
                          </a:solidFill>
                          <a:effectLst/>
                          <a:latin typeface="Arial" charset="0"/>
                        </a:rPr>
                        <a:t>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bl>
          </a:graphicData>
        </a:graphic>
      </p:graphicFrame>
    </p:spTree>
    <p:extLst>
      <p:ext uri="{BB962C8B-B14F-4D97-AF65-F5344CB8AC3E}">
        <p14:creationId xmlns:p14="http://schemas.microsoft.com/office/powerpoint/2010/main" val="1379808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Arial" charset="0"/>
              </a:rPr>
              <a:t>HAVING Clause</a:t>
            </a:r>
            <a:endParaRPr lang="en-US" dirty="0"/>
          </a:p>
        </p:txBody>
      </p:sp>
      <p:sp>
        <p:nvSpPr>
          <p:cNvPr id="3" name="Content Placeholder 2"/>
          <p:cNvSpPr>
            <a:spLocks noGrp="1"/>
          </p:cNvSpPr>
          <p:nvPr>
            <p:ph idx="1"/>
          </p:nvPr>
        </p:nvSpPr>
        <p:spPr/>
        <p:txBody>
          <a:bodyPr/>
          <a:lstStyle/>
          <a:p>
            <a:pPr algn="just">
              <a:lnSpc>
                <a:spcPct val="80000"/>
              </a:lnSpc>
            </a:pPr>
            <a:r>
              <a:rPr lang="en-US" sz="2400" b="1" dirty="0">
                <a:solidFill>
                  <a:schemeClr val="tx2"/>
                </a:solidFill>
              </a:rPr>
              <a:t>The HAVING clause works with the GROUP BY clause to restrict the groups in a query's results based on a given condition. PROC SQL applies the HAVING condition after grouping the data and applying aggregate functions</a:t>
            </a:r>
          </a:p>
          <a:p>
            <a:pPr marL="0" indent="0">
              <a:lnSpc>
                <a:spcPct val="80000"/>
              </a:lnSpc>
              <a:buNone/>
            </a:pPr>
            <a:r>
              <a:rPr lang="en-US" sz="2000" dirty="0"/>
              <a:t>select Continent, sum(Population) a</a:t>
            </a:r>
          </a:p>
          <a:p>
            <a:pPr marL="0" indent="0">
              <a:lnSpc>
                <a:spcPct val="80000"/>
              </a:lnSpc>
              <a:buNone/>
            </a:pPr>
            <a:r>
              <a:rPr lang="en-US" sz="2000" dirty="0"/>
              <a:t>from </a:t>
            </a:r>
            <a:r>
              <a:rPr lang="en-US" sz="2000" dirty="0" err="1"/>
              <a:t>sql.countries</a:t>
            </a:r>
            <a:r>
              <a:rPr lang="en-US" sz="2000" dirty="0"/>
              <a:t> </a:t>
            </a:r>
          </a:p>
          <a:p>
            <a:pPr marL="0" indent="0">
              <a:lnSpc>
                <a:spcPct val="80000"/>
              </a:lnSpc>
              <a:buNone/>
            </a:pPr>
            <a:r>
              <a:rPr lang="en-US" sz="2000" dirty="0"/>
              <a:t>group by Continent </a:t>
            </a:r>
          </a:p>
          <a:p>
            <a:pPr marL="0" indent="0">
              <a:lnSpc>
                <a:spcPct val="80000"/>
              </a:lnSpc>
              <a:buNone/>
            </a:pPr>
            <a:r>
              <a:rPr lang="en-US" sz="2000" dirty="0"/>
              <a:t>having Continent in ('Asia', 'Europe') </a:t>
            </a:r>
          </a:p>
          <a:p>
            <a:pPr marL="0" indent="0">
              <a:lnSpc>
                <a:spcPct val="80000"/>
              </a:lnSpc>
              <a:buNone/>
            </a:pPr>
            <a:r>
              <a:rPr lang="en-US" sz="2000" dirty="0"/>
              <a:t>order by Continent</a:t>
            </a:r>
            <a:r>
              <a:rPr lang="en-US" sz="2000" dirty="0">
                <a:solidFill>
                  <a:schemeClr val="tx2"/>
                </a:solidFill>
              </a:rPr>
              <a:t>;</a:t>
            </a:r>
            <a:endParaRPr lang="en-US" sz="2000" dirty="0"/>
          </a:p>
        </p:txBody>
      </p:sp>
      <p:graphicFrame>
        <p:nvGraphicFramePr>
          <p:cNvPr id="4" name="Group 60"/>
          <p:cNvGraphicFramePr>
            <a:graphicFrameLocks noGrp="1"/>
          </p:cNvGraphicFramePr>
          <p:nvPr>
            <p:extLst>
              <p:ext uri="{D42A27DB-BD31-4B8C-83A1-F6EECF244321}">
                <p14:modId xmlns:p14="http://schemas.microsoft.com/office/powerpoint/2010/main" val="3173494364"/>
              </p:ext>
            </p:extLst>
          </p:nvPr>
        </p:nvGraphicFramePr>
        <p:xfrm>
          <a:off x="4953000" y="2362200"/>
          <a:ext cx="3810000" cy="2408556"/>
        </p:xfrm>
        <a:graphic>
          <a:graphicData uri="http://schemas.openxmlformats.org/drawingml/2006/table">
            <a:tbl>
              <a:tblPr/>
              <a:tblGrid>
                <a:gridCol w="1319213"/>
                <a:gridCol w="1271587"/>
                <a:gridCol w="1219200"/>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Arial" charset="0"/>
                        </a:rPr>
                        <a:t>continent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Arial" charset="0"/>
                        </a:rPr>
                        <a:t>Country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hlink"/>
                          </a:solidFill>
                          <a:effectLst/>
                          <a:latin typeface="Arial" charset="0"/>
                        </a:rPr>
                        <a:t>Population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AUSTRALIA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AUSTRALIA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41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ASIA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hlink"/>
                          </a:solidFill>
                          <a:effectLst/>
                          <a:latin typeface="Arial" charset="0"/>
                        </a:rPr>
                        <a:t>INDIA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ASIA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PAK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250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41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EUROPE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UK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hlink"/>
                          </a:solidFill>
                          <a:effectLst/>
                          <a:latin typeface="Arial" charset="0"/>
                        </a:rPr>
                        <a:t>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bl>
          </a:graphicData>
        </a:graphic>
      </p:graphicFrame>
      <p:graphicFrame>
        <p:nvGraphicFramePr>
          <p:cNvPr id="5" name="Group 61"/>
          <p:cNvGraphicFramePr>
            <a:graphicFrameLocks noGrp="1"/>
          </p:cNvGraphicFramePr>
          <p:nvPr>
            <p:extLst>
              <p:ext uri="{D42A27DB-BD31-4B8C-83A1-F6EECF244321}">
                <p14:modId xmlns:p14="http://schemas.microsoft.com/office/powerpoint/2010/main" val="784988652"/>
              </p:ext>
            </p:extLst>
          </p:nvPr>
        </p:nvGraphicFramePr>
        <p:xfrm>
          <a:off x="5562600" y="5029200"/>
          <a:ext cx="2895600" cy="1525906"/>
        </p:xfrm>
        <a:graphic>
          <a:graphicData uri="http://schemas.openxmlformats.org/drawingml/2006/table">
            <a:tbl>
              <a:tblPr/>
              <a:tblGrid>
                <a:gridCol w="1185863"/>
                <a:gridCol w="1709737"/>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Arial" charset="0"/>
                        </a:rPr>
                        <a:t>continent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Arial"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ASIA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1250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hlink"/>
                          </a:solidFill>
                          <a:effectLst/>
                          <a:latin typeface="Arial" charset="0"/>
                        </a:rPr>
                        <a:t>EUROPE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hlink"/>
                          </a:solidFill>
                          <a:effectLst/>
                          <a:latin typeface="Arial" charset="0"/>
                        </a:rPr>
                        <a:t>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bl>
          </a:graphicData>
        </a:graphic>
      </p:graphicFrame>
    </p:spTree>
    <p:extLst>
      <p:ext uri="{BB962C8B-B14F-4D97-AF65-F5344CB8AC3E}">
        <p14:creationId xmlns:p14="http://schemas.microsoft.com/office/powerpoint/2010/main" val="33930777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Arial" charset="0"/>
              </a:rPr>
              <a:t>Ordering the SELECT Statement</a:t>
            </a:r>
            <a:endParaRPr lang="en-US" dirty="0"/>
          </a:p>
        </p:txBody>
      </p:sp>
      <p:sp>
        <p:nvSpPr>
          <p:cNvPr id="3" name="Content Placeholder 2"/>
          <p:cNvSpPr>
            <a:spLocks noGrp="1"/>
          </p:cNvSpPr>
          <p:nvPr>
            <p:ph idx="1"/>
          </p:nvPr>
        </p:nvSpPr>
        <p:spPr/>
        <p:txBody>
          <a:bodyPr/>
          <a:lstStyle/>
          <a:p>
            <a:pPr marL="609600" indent="-609600">
              <a:lnSpc>
                <a:spcPct val="80000"/>
              </a:lnSpc>
            </a:pPr>
            <a:r>
              <a:rPr lang="en-US" sz="2000" dirty="0">
                <a:solidFill>
                  <a:schemeClr val="tx1"/>
                </a:solidFill>
              </a:rPr>
              <a:t>When you construct a SELECT statement, you must</a:t>
            </a:r>
          </a:p>
          <a:p>
            <a:pPr marL="609600" indent="-609600">
              <a:lnSpc>
                <a:spcPct val="80000"/>
              </a:lnSpc>
            </a:pPr>
            <a:r>
              <a:rPr lang="en-US" sz="2000" dirty="0">
                <a:solidFill>
                  <a:schemeClr val="tx1"/>
                </a:solidFill>
              </a:rPr>
              <a:t>specify the clauses in the following order:</a:t>
            </a:r>
          </a:p>
          <a:p>
            <a:pPr marL="609600" indent="-609600">
              <a:lnSpc>
                <a:spcPct val="80000"/>
              </a:lnSpc>
            </a:pPr>
            <a:endParaRPr lang="en-US" sz="2000" dirty="0">
              <a:solidFill>
                <a:schemeClr val="tx1"/>
              </a:solidFill>
            </a:endParaRPr>
          </a:p>
          <a:p>
            <a:pPr marL="609600" indent="-609600">
              <a:lnSpc>
                <a:spcPct val="80000"/>
              </a:lnSpc>
              <a:buClr>
                <a:schemeClr val="tx2"/>
              </a:buClr>
              <a:buFont typeface="Wingdings" pitchFamily="2" charset="2"/>
              <a:buChar char="Ø"/>
            </a:pPr>
            <a:r>
              <a:rPr lang="en-US" sz="2000" dirty="0">
                <a:solidFill>
                  <a:schemeClr val="tx1"/>
                </a:solidFill>
              </a:rPr>
              <a:t>SELECT</a:t>
            </a:r>
          </a:p>
          <a:p>
            <a:pPr marL="609600" indent="-609600">
              <a:lnSpc>
                <a:spcPct val="80000"/>
              </a:lnSpc>
              <a:buClr>
                <a:schemeClr val="tx2"/>
              </a:buClr>
              <a:buFont typeface="Wingdings" pitchFamily="2" charset="2"/>
              <a:buChar char="Ø"/>
            </a:pPr>
            <a:r>
              <a:rPr lang="en-US" sz="2000" dirty="0">
                <a:solidFill>
                  <a:schemeClr val="tx1"/>
                </a:solidFill>
              </a:rPr>
              <a:t> FROM</a:t>
            </a:r>
          </a:p>
          <a:p>
            <a:pPr marL="609600" indent="-609600">
              <a:lnSpc>
                <a:spcPct val="80000"/>
              </a:lnSpc>
              <a:buClr>
                <a:schemeClr val="tx2"/>
              </a:buClr>
              <a:buFont typeface="Wingdings" pitchFamily="2" charset="2"/>
              <a:buChar char="Ø"/>
            </a:pPr>
            <a:r>
              <a:rPr lang="en-US" sz="2000" dirty="0">
                <a:solidFill>
                  <a:schemeClr val="tx1"/>
                </a:solidFill>
              </a:rPr>
              <a:t> WHERE</a:t>
            </a:r>
          </a:p>
          <a:p>
            <a:pPr marL="609600" indent="-609600">
              <a:lnSpc>
                <a:spcPct val="80000"/>
              </a:lnSpc>
              <a:buClr>
                <a:schemeClr val="tx2"/>
              </a:buClr>
              <a:buFont typeface="Wingdings" pitchFamily="2" charset="2"/>
              <a:buChar char="Ø"/>
            </a:pPr>
            <a:r>
              <a:rPr lang="en-US" sz="2000" dirty="0">
                <a:solidFill>
                  <a:schemeClr val="tx1"/>
                </a:solidFill>
              </a:rPr>
              <a:t> GROUP BY</a:t>
            </a:r>
          </a:p>
          <a:p>
            <a:pPr marL="609600" indent="-609600">
              <a:lnSpc>
                <a:spcPct val="80000"/>
              </a:lnSpc>
              <a:buClr>
                <a:schemeClr val="tx2"/>
              </a:buClr>
              <a:buFont typeface="Wingdings" pitchFamily="2" charset="2"/>
              <a:buChar char="Ø"/>
            </a:pPr>
            <a:r>
              <a:rPr lang="en-US" sz="2000" dirty="0">
                <a:solidFill>
                  <a:schemeClr val="tx1"/>
                </a:solidFill>
              </a:rPr>
              <a:t> HAVING</a:t>
            </a:r>
          </a:p>
          <a:p>
            <a:pPr marL="609600" indent="-609600">
              <a:lnSpc>
                <a:spcPct val="80000"/>
              </a:lnSpc>
              <a:buClr>
                <a:schemeClr val="tx2"/>
              </a:buClr>
              <a:buFont typeface="Wingdings" pitchFamily="2" charset="2"/>
              <a:buChar char="Ø"/>
            </a:pPr>
            <a:r>
              <a:rPr lang="en-US" sz="2000" dirty="0">
                <a:solidFill>
                  <a:schemeClr val="tx1"/>
                </a:solidFill>
              </a:rPr>
              <a:t> ORDER BY</a:t>
            </a:r>
          </a:p>
          <a:p>
            <a:endParaRPr lang="en-US" dirty="0">
              <a:solidFill>
                <a:schemeClr val="tx1"/>
              </a:solidFill>
            </a:endParaRPr>
          </a:p>
        </p:txBody>
      </p:sp>
    </p:spTree>
    <p:extLst>
      <p:ext uri="{BB962C8B-B14F-4D97-AF65-F5344CB8AC3E}">
        <p14:creationId xmlns:p14="http://schemas.microsoft.com/office/powerpoint/2010/main" val="29127719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Arial" charset="0"/>
              </a:rPr>
              <a:t>Retrieving Data from Multiple Tables</a:t>
            </a:r>
            <a:endParaRPr lang="en-US" dirty="0"/>
          </a:p>
        </p:txBody>
      </p:sp>
      <p:sp>
        <p:nvSpPr>
          <p:cNvPr id="3" name="Content Placeholder 2"/>
          <p:cNvSpPr>
            <a:spLocks noGrp="1"/>
          </p:cNvSpPr>
          <p:nvPr>
            <p:ph idx="1"/>
          </p:nvPr>
        </p:nvSpPr>
        <p:spPr/>
        <p:txBody>
          <a:bodyPr/>
          <a:lstStyle/>
          <a:p>
            <a:pPr>
              <a:lnSpc>
                <a:spcPct val="80000"/>
              </a:lnSpc>
              <a:buClr>
                <a:schemeClr val="tx1"/>
              </a:buClr>
              <a:buFont typeface="Wingdings" pitchFamily="2" charset="2"/>
              <a:buChar char="ü"/>
            </a:pPr>
            <a:r>
              <a:rPr lang="en-US" sz="2000" dirty="0">
                <a:solidFill>
                  <a:schemeClr val="tx2"/>
                </a:solidFill>
              </a:rPr>
              <a:t>The data that you need for a report could be located in more than one table. </a:t>
            </a:r>
          </a:p>
          <a:p>
            <a:pPr>
              <a:lnSpc>
                <a:spcPct val="80000"/>
              </a:lnSpc>
              <a:buClr>
                <a:schemeClr val="tx1"/>
              </a:buClr>
              <a:buFont typeface="Wingdings" pitchFamily="2" charset="2"/>
              <a:buChar char="ü"/>
            </a:pPr>
            <a:r>
              <a:rPr lang="en-US" sz="2000" dirty="0">
                <a:solidFill>
                  <a:schemeClr val="tx2"/>
                </a:solidFill>
              </a:rPr>
              <a:t>In order to select the data from the tables, </a:t>
            </a:r>
            <a:r>
              <a:rPr lang="en-US" sz="2000" b="1" dirty="0">
                <a:solidFill>
                  <a:schemeClr val="tx2"/>
                </a:solidFill>
              </a:rPr>
              <a:t>join</a:t>
            </a:r>
            <a:r>
              <a:rPr lang="en-US" sz="2000" dirty="0">
                <a:solidFill>
                  <a:schemeClr val="tx2"/>
                </a:solidFill>
              </a:rPr>
              <a:t> the tables in a query. </a:t>
            </a:r>
          </a:p>
          <a:p>
            <a:pPr>
              <a:lnSpc>
                <a:spcPct val="80000"/>
              </a:lnSpc>
              <a:buClr>
                <a:schemeClr val="tx1"/>
              </a:buClr>
              <a:buFont typeface="Wingdings" pitchFamily="2" charset="2"/>
              <a:buChar char="ü"/>
            </a:pPr>
            <a:r>
              <a:rPr lang="en-US" sz="2000" dirty="0">
                <a:solidFill>
                  <a:schemeClr val="tx2"/>
                </a:solidFill>
              </a:rPr>
              <a:t>Joining tables enables you to select data from multiple tables as if the data were contained in one table. </a:t>
            </a:r>
          </a:p>
          <a:p>
            <a:pPr>
              <a:lnSpc>
                <a:spcPct val="80000"/>
              </a:lnSpc>
              <a:buClr>
                <a:schemeClr val="tx1"/>
              </a:buClr>
              <a:buFont typeface="Wingdings" pitchFamily="2" charset="2"/>
              <a:buChar char="ü"/>
            </a:pPr>
            <a:r>
              <a:rPr lang="en-US" sz="2000" dirty="0">
                <a:solidFill>
                  <a:schemeClr val="tx2"/>
                </a:solidFill>
              </a:rPr>
              <a:t>Joins do not alter the original tables.</a:t>
            </a:r>
            <a:r>
              <a:rPr lang="en-US" dirty="0">
                <a:solidFill>
                  <a:schemeClr val="tx2"/>
                </a:solidFill>
              </a:rPr>
              <a:t> </a:t>
            </a:r>
          </a:p>
          <a:p>
            <a:pPr>
              <a:lnSpc>
                <a:spcPct val="80000"/>
              </a:lnSpc>
              <a:buClr>
                <a:schemeClr val="tx1"/>
              </a:buClr>
              <a:buNone/>
            </a:pPr>
            <a:endParaRPr lang="en-US" dirty="0">
              <a:solidFill>
                <a:schemeClr val="tx2"/>
              </a:solidFill>
            </a:endParaRPr>
          </a:p>
          <a:p>
            <a:pPr>
              <a:lnSpc>
                <a:spcPct val="80000"/>
              </a:lnSpc>
            </a:pPr>
            <a:r>
              <a:rPr lang="en-US" sz="2000" dirty="0"/>
              <a:t>1.)Cartesian Product</a:t>
            </a:r>
          </a:p>
          <a:p>
            <a:pPr>
              <a:lnSpc>
                <a:spcPct val="80000"/>
              </a:lnSpc>
            </a:pPr>
            <a:r>
              <a:rPr lang="en-US" sz="2000" dirty="0"/>
              <a:t>2.)Inner Join</a:t>
            </a:r>
          </a:p>
          <a:p>
            <a:pPr>
              <a:lnSpc>
                <a:spcPct val="80000"/>
              </a:lnSpc>
            </a:pPr>
            <a:r>
              <a:rPr lang="en-US" sz="2000" dirty="0"/>
              <a:t>3.)Outer Join</a:t>
            </a:r>
          </a:p>
          <a:p>
            <a:pPr>
              <a:lnSpc>
                <a:spcPct val="80000"/>
              </a:lnSpc>
            </a:pPr>
            <a:r>
              <a:rPr lang="en-US" sz="2000" dirty="0"/>
              <a:t>    a.)Left outer Join</a:t>
            </a:r>
          </a:p>
          <a:p>
            <a:pPr>
              <a:lnSpc>
                <a:spcPct val="80000"/>
              </a:lnSpc>
            </a:pPr>
            <a:r>
              <a:rPr lang="en-US" sz="2000" dirty="0"/>
              <a:t>    b.)Right outer Join</a:t>
            </a:r>
          </a:p>
          <a:p>
            <a:endParaRPr lang="en-US" dirty="0"/>
          </a:p>
        </p:txBody>
      </p:sp>
    </p:spTree>
    <p:extLst>
      <p:ext uri="{BB962C8B-B14F-4D97-AF65-F5344CB8AC3E}">
        <p14:creationId xmlns:p14="http://schemas.microsoft.com/office/powerpoint/2010/main" val="4289691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ooter Placeholder 4"/>
          <p:cNvSpPr>
            <a:spLocks noGrp="1"/>
          </p:cNvSpPr>
          <p:nvPr>
            <p:ph type="ftr" sz="quarter" idx="4294967295"/>
          </p:nvPr>
        </p:nvSpPr>
        <p:spPr>
          <a:xfrm>
            <a:off x="3124200" y="6245225"/>
            <a:ext cx="2895600" cy="476250"/>
          </a:xfrm>
          <a:prstGeom prst="rect">
            <a:avLst/>
          </a:prstGeom>
        </p:spPr>
        <p:txBody>
          <a:bodyPr/>
          <a:lstStyle/>
          <a:p>
            <a:r>
              <a:rPr lang="en-US"/>
              <a:t>TCS Confidential</a:t>
            </a:r>
          </a:p>
        </p:txBody>
      </p:sp>
      <p:sp>
        <p:nvSpPr>
          <p:cNvPr id="39938" name="Rectangle 2"/>
          <p:cNvSpPr>
            <a:spLocks noGrp="1" noChangeArrowheads="1"/>
          </p:cNvSpPr>
          <p:nvPr>
            <p:ph type="ctrTitle"/>
          </p:nvPr>
        </p:nvSpPr>
        <p:spPr>
          <a:xfrm>
            <a:off x="2667000" y="304800"/>
            <a:ext cx="3886200" cy="1371600"/>
          </a:xfrm>
        </p:spPr>
        <p:txBody>
          <a:bodyPr/>
          <a:lstStyle/>
          <a:p>
            <a:r>
              <a:rPr lang="en-US"/>
              <a:t>Example Tables</a:t>
            </a:r>
          </a:p>
        </p:txBody>
      </p:sp>
      <p:graphicFrame>
        <p:nvGraphicFramePr>
          <p:cNvPr id="39939" name="Group 3"/>
          <p:cNvGraphicFramePr>
            <a:graphicFrameLocks noGrp="1"/>
          </p:cNvGraphicFramePr>
          <p:nvPr/>
        </p:nvGraphicFramePr>
        <p:xfrm>
          <a:off x="1219200" y="3657600"/>
          <a:ext cx="2693988" cy="2378076"/>
        </p:xfrm>
        <a:graphic>
          <a:graphicData uri="http://schemas.openxmlformats.org/drawingml/2006/table">
            <a:tbl>
              <a:tblPr/>
              <a:tblGrid>
                <a:gridCol w="1371600"/>
                <a:gridCol w="1322388"/>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0000"/>
                          </a:solidFill>
                          <a:effectLst/>
                          <a:latin typeface="Courier" pitchFamily="49" charset="0"/>
                        </a:rPr>
                        <a:t>Column1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0000"/>
                          </a:solidFill>
                          <a:effectLst/>
                          <a:latin typeface="Courier" pitchFamily="49" charset="0"/>
                        </a:rPr>
                        <a:t>Column2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hlink"/>
                          </a:solidFill>
                          <a:effectLst/>
                          <a:latin typeface="Arial" charset="0"/>
                        </a:rPr>
                        <a:t>aaa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hlink"/>
                          </a:solidFill>
                          <a:effectLst/>
                          <a:latin typeface="Arial" charset="0"/>
                        </a:rPr>
                        <a:t>bbb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41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hlink"/>
                          </a:solidFill>
                          <a:effectLst/>
                          <a:latin typeface="Arial" charset="0"/>
                        </a:rPr>
                        <a:t>ccc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hlink"/>
                          </a:solidFill>
                          <a:effectLst/>
                          <a:latin typeface="Arial" charset="0"/>
                        </a:rPr>
                        <a:t>ccc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hlink"/>
                          </a:solidFill>
                          <a:effectLst/>
                          <a:latin typeface="Arial" charset="0"/>
                        </a:rPr>
                        <a:t>xxx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hlink"/>
                          </a:solidFill>
                          <a:effectLst/>
                          <a:latin typeface="Arial" charset="0"/>
                        </a:rPr>
                        <a:t>yyy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41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hlink"/>
                          </a:solidFill>
                          <a:effectLst/>
                          <a:latin typeface="Arial" charset="0"/>
                        </a:rPr>
                        <a:t>hhh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hlink"/>
                          </a:solidFill>
                          <a:effectLst/>
                          <a:latin typeface="Arial" charset="0"/>
                        </a:rPr>
                        <a:t>zzz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bl>
          </a:graphicData>
        </a:graphic>
      </p:graphicFrame>
      <p:graphicFrame>
        <p:nvGraphicFramePr>
          <p:cNvPr id="39959" name="Group 23"/>
          <p:cNvGraphicFramePr>
            <a:graphicFrameLocks noGrp="1"/>
          </p:cNvGraphicFramePr>
          <p:nvPr/>
        </p:nvGraphicFramePr>
        <p:xfrm>
          <a:off x="5867400" y="3657600"/>
          <a:ext cx="2693988" cy="2057401"/>
        </p:xfrm>
        <a:graphic>
          <a:graphicData uri="http://schemas.openxmlformats.org/drawingml/2006/table">
            <a:tbl>
              <a:tblPr/>
              <a:tblGrid>
                <a:gridCol w="1371600"/>
                <a:gridCol w="1322388"/>
              </a:tblGrid>
              <a:tr h="839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0000"/>
                          </a:solidFill>
                          <a:effectLst/>
                          <a:latin typeface="Courier" pitchFamily="49" charset="0"/>
                        </a:rPr>
                        <a:t>Column1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0000"/>
                          </a:solidFill>
                          <a:effectLst/>
                          <a:latin typeface="Courier" pitchFamily="49" charset="0"/>
                        </a:rPr>
                        <a:t>Column2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hlink"/>
                          </a:solidFill>
                          <a:effectLst/>
                          <a:latin typeface="Arial" charset="0"/>
                        </a:rPr>
                        <a:t>ggg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hlink"/>
                          </a:solidFill>
                          <a:effectLst/>
                          <a:latin typeface="Arial" charset="0"/>
                        </a:rPr>
                        <a:t>hhh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608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hlink"/>
                          </a:solidFill>
                          <a:effectLst/>
                          <a:latin typeface="Arial" charset="0"/>
                        </a:rPr>
                        <a:t>xxx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hlink"/>
                          </a:solidFill>
                          <a:effectLst/>
                          <a:latin typeface="Arial" charset="0"/>
                        </a:rPr>
                        <a:t>zzz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bl>
          </a:graphicData>
        </a:graphic>
      </p:graphicFrame>
      <p:sp>
        <p:nvSpPr>
          <p:cNvPr id="39973" name="Rectangle 37"/>
          <p:cNvSpPr>
            <a:spLocks noChangeArrowheads="1"/>
          </p:cNvSpPr>
          <p:nvPr/>
        </p:nvSpPr>
        <p:spPr bwMode="auto">
          <a:xfrm>
            <a:off x="1219200" y="2209800"/>
            <a:ext cx="15240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ctr"/>
            <a:r>
              <a:rPr lang="en-US" sz="3200">
                <a:solidFill>
                  <a:schemeClr val="tx2"/>
                </a:solidFill>
                <a:effectLst>
                  <a:outerShdw blurRad="38100" dist="38100" dir="2700000" algn="tl">
                    <a:srgbClr val="FFFFFF"/>
                  </a:outerShdw>
                </a:effectLst>
              </a:rPr>
              <a:t>Table T1</a:t>
            </a:r>
          </a:p>
        </p:txBody>
      </p:sp>
      <p:sp>
        <p:nvSpPr>
          <p:cNvPr id="39974" name="Rectangle 38"/>
          <p:cNvSpPr>
            <a:spLocks noChangeArrowheads="1"/>
          </p:cNvSpPr>
          <p:nvPr/>
        </p:nvSpPr>
        <p:spPr bwMode="auto">
          <a:xfrm>
            <a:off x="5943600" y="1981200"/>
            <a:ext cx="15240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ctr"/>
            <a:r>
              <a:rPr lang="en-US" sz="3200">
                <a:solidFill>
                  <a:schemeClr val="tx2"/>
                </a:solidFill>
                <a:effectLst>
                  <a:outerShdw blurRad="38100" dist="38100" dir="2700000" algn="tl">
                    <a:srgbClr val="FFFFFF"/>
                  </a:outerShdw>
                </a:effectLst>
              </a:rPr>
              <a:t>Table T2</a:t>
            </a:r>
          </a:p>
        </p:txBody>
      </p:sp>
    </p:spTree>
    <p:extLst>
      <p:ext uri="{BB962C8B-B14F-4D97-AF65-F5344CB8AC3E}">
        <p14:creationId xmlns:p14="http://schemas.microsoft.com/office/powerpoint/2010/main" val="22666235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ooter Placeholder 5"/>
          <p:cNvSpPr>
            <a:spLocks noGrp="1"/>
          </p:cNvSpPr>
          <p:nvPr>
            <p:ph type="ftr" sz="quarter" idx="11"/>
          </p:nvPr>
        </p:nvSpPr>
        <p:spPr/>
        <p:txBody>
          <a:bodyPr/>
          <a:lstStyle/>
          <a:p>
            <a:r>
              <a:rPr lang="en-US"/>
              <a:t>TCS Confidential</a:t>
            </a:r>
          </a:p>
        </p:txBody>
      </p:sp>
      <p:sp>
        <p:nvSpPr>
          <p:cNvPr id="16386" name="Rectangle 2"/>
          <p:cNvSpPr>
            <a:spLocks noGrp="1" noChangeArrowheads="1"/>
          </p:cNvSpPr>
          <p:nvPr>
            <p:ph type="title"/>
          </p:nvPr>
        </p:nvSpPr>
        <p:spPr>
          <a:xfrm>
            <a:off x="381000" y="838200"/>
            <a:ext cx="8382000" cy="1905000"/>
          </a:xfrm>
        </p:spPr>
        <p:txBody>
          <a:bodyPr>
            <a:normAutofit fontScale="90000"/>
          </a:bodyPr>
          <a:lstStyle/>
          <a:p>
            <a:pPr algn="l">
              <a:buClr>
                <a:schemeClr val="tx1"/>
              </a:buClr>
              <a:buFont typeface="Symbol" pitchFamily="18" charset="2"/>
              <a:buNone/>
            </a:pPr>
            <a:r>
              <a:rPr lang="en-US" sz="2200" dirty="0"/>
              <a:t/>
            </a:r>
            <a:br>
              <a:rPr lang="en-US" sz="2200" dirty="0"/>
            </a:br>
            <a:r>
              <a:rPr lang="en-US" sz="2200" dirty="0"/>
              <a:t> </a:t>
            </a:r>
            <a:r>
              <a:rPr lang="en-US" sz="2200" b="1" dirty="0">
                <a:solidFill>
                  <a:schemeClr val="tx1"/>
                </a:solidFill>
              </a:rPr>
              <a:t>&lt;&gt;</a:t>
            </a:r>
            <a:r>
              <a:rPr lang="en-US" sz="2200" dirty="0"/>
              <a:t>  </a:t>
            </a:r>
            <a:r>
              <a:rPr lang="en-US" sz="2200" dirty="0">
                <a:solidFill>
                  <a:schemeClr val="tx1"/>
                </a:solidFill>
              </a:rPr>
              <a:t>Joining tables in this way returns the </a:t>
            </a:r>
            <a:r>
              <a:rPr lang="en-US" sz="2200" b="1" dirty="0">
                <a:solidFill>
                  <a:schemeClr val="tx1"/>
                </a:solidFill>
              </a:rPr>
              <a:t>Cartesian product</a:t>
            </a:r>
            <a:r>
              <a:rPr lang="en-US" sz="2200" dirty="0">
                <a:solidFill>
                  <a:schemeClr val="tx1"/>
                </a:solidFill>
              </a:rPr>
              <a:t> of the tables.</a:t>
            </a:r>
            <a:br>
              <a:rPr lang="en-US" sz="2200" dirty="0">
                <a:solidFill>
                  <a:schemeClr val="tx1"/>
                </a:solidFill>
              </a:rPr>
            </a:br>
            <a:r>
              <a:rPr lang="en-US" sz="2200" dirty="0">
                <a:solidFill>
                  <a:schemeClr val="tx1"/>
                </a:solidFill>
              </a:rPr>
              <a:t/>
            </a:r>
            <a:br>
              <a:rPr lang="en-US" sz="2200" dirty="0">
                <a:solidFill>
                  <a:schemeClr val="tx1"/>
                </a:solidFill>
              </a:rPr>
            </a:br>
            <a:r>
              <a:rPr lang="en-US" sz="2200" dirty="0">
                <a:solidFill>
                  <a:schemeClr val="tx1"/>
                </a:solidFill>
              </a:rPr>
              <a:t> </a:t>
            </a:r>
            <a:r>
              <a:rPr lang="en-US" sz="2200" b="1" dirty="0">
                <a:solidFill>
                  <a:schemeClr val="tx1"/>
                </a:solidFill>
              </a:rPr>
              <a:t>&lt;&gt;</a:t>
            </a:r>
            <a:r>
              <a:rPr lang="en-US" sz="2200" dirty="0">
                <a:solidFill>
                  <a:schemeClr val="tx1"/>
                </a:solidFill>
              </a:rPr>
              <a:t> Each row from the first table is combined with every row from the second table</a:t>
            </a:r>
          </a:p>
        </p:txBody>
      </p:sp>
      <p:sp>
        <p:nvSpPr>
          <p:cNvPr id="16387" name="Rectangle 3"/>
          <p:cNvSpPr>
            <a:spLocks noGrp="1" noChangeArrowheads="1"/>
          </p:cNvSpPr>
          <p:nvPr>
            <p:ph type="body" sz="half" idx="1"/>
          </p:nvPr>
        </p:nvSpPr>
        <p:spPr>
          <a:xfrm>
            <a:off x="228600" y="3429000"/>
            <a:ext cx="3581400" cy="1447800"/>
          </a:xfrm>
          <a:ln>
            <a:solidFill>
              <a:schemeClr val="tx1"/>
            </a:solidFill>
            <a:miter lim="800000"/>
            <a:headEnd/>
            <a:tailEnd/>
          </a:ln>
        </p:spPr>
        <p:txBody>
          <a:bodyPr/>
          <a:lstStyle/>
          <a:p>
            <a:pPr>
              <a:lnSpc>
                <a:spcPct val="80000"/>
              </a:lnSpc>
              <a:buFontTx/>
              <a:buNone/>
            </a:pPr>
            <a:r>
              <a:rPr lang="en-US" sz="2000" dirty="0" err="1"/>
              <a:t>proc</a:t>
            </a:r>
            <a:r>
              <a:rPr lang="en-US" sz="2000" dirty="0"/>
              <a:t> </a:t>
            </a:r>
            <a:r>
              <a:rPr lang="en-US" sz="2000" dirty="0" err="1"/>
              <a:t>sql</a:t>
            </a:r>
            <a:r>
              <a:rPr lang="en-US" sz="2000" dirty="0"/>
              <a:t>;</a:t>
            </a:r>
          </a:p>
          <a:p>
            <a:pPr>
              <a:lnSpc>
                <a:spcPct val="80000"/>
              </a:lnSpc>
              <a:buFontTx/>
              <a:buNone/>
            </a:pPr>
            <a:r>
              <a:rPr lang="en-US" sz="2000" dirty="0"/>
              <a:t>SELECT * FROM Table1</a:t>
            </a:r>
          </a:p>
          <a:p>
            <a:pPr>
              <a:lnSpc>
                <a:spcPct val="80000"/>
              </a:lnSpc>
              <a:buFontTx/>
              <a:buNone/>
            </a:pPr>
            <a:r>
              <a:rPr lang="en-US" sz="2000" dirty="0"/>
              <a:t>CROSS JOIN Table2 </a:t>
            </a:r>
          </a:p>
        </p:txBody>
      </p:sp>
      <p:sp>
        <p:nvSpPr>
          <p:cNvPr id="16389" name="Rectangle 5"/>
          <p:cNvSpPr>
            <a:spLocks noChangeArrowheads="1"/>
          </p:cNvSpPr>
          <p:nvPr/>
        </p:nvSpPr>
        <p:spPr bwMode="auto">
          <a:xfrm>
            <a:off x="533400" y="228600"/>
            <a:ext cx="8305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buClr>
                <a:schemeClr val="tx1"/>
              </a:buClr>
              <a:buFont typeface="Wingdings" pitchFamily="2" charset="2"/>
              <a:buNone/>
            </a:pPr>
            <a:r>
              <a:rPr lang="en-US" sz="3200" b="1" dirty="0">
                <a:solidFill>
                  <a:schemeClr val="bg1"/>
                </a:solidFill>
                <a:effectLst>
                  <a:outerShdw blurRad="38100" dist="38100" dir="2700000" algn="tl">
                    <a:srgbClr val="C0C0C0"/>
                  </a:outerShdw>
                </a:effectLst>
              </a:rPr>
              <a:t>Cartesian product or Cross Join</a:t>
            </a:r>
            <a:endParaRPr lang="en-US" sz="3200" dirty="0">
              <a:solidFill>
                <a:schemeClr val="bg1"/>
              </a:solidFill>
              <a:effectLst>
                <a:outerShdw blurRad="38100" dist="38100" dir="2700000" algn="tl">
                  <a:srgbClr val="C0C0C0"/>
                </a:outerShdw>
              </a:effectLst>
            </a:endParaRPr>
          </a:p>
        </p:txBody>
      </p:sp>
      <p:graphicFrame>
        <p:nvGraphicFramePr>
          <p:cNvPr id="16465" name="Group 81"/>
          <p:cNvGraphicFramePr>
            <a:graphicFrameLocks noGrp="1"/>
          </p:cNvGraphicFramePr>
          <p:nvPr/>
        </p:nvGraphicFramePr>
        <p:xfrm>
          <a:off x="4495800" y="2667000"/>
          <a:ext cx="4648200" cy="3536315"/>
        </p:xfrm>
        <a:graphic>
          <a:graphicData uri="http://schemas.openxmlformats.org/drawingml/2006/table">
            <a:tbl>
              <a:tblPr/>
              <a:tblGrid>
                <a:gridCol w="1143000"/>
                <a:gridCol w="1181100"/>
                <a:gridCol w="1162050"/>
                <a:gridCol w="1162050"/>
              </a:tblGrid>
              <a:tr h="193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hlink"/>
                          </a:solidFill>
                          <a:effectLst/>
                          <a:latin typeface="Courier" pitchFamily="49" charset="0"/>
                        </a:rPr>
                        <a:t>Column1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hlink"/>
                          </a:solidFill>
                          <a:effectLst/>
                          <a:latin typeface="Courier" pitchFamily="49" charset="0"/>
                        </a:rPr>
                        <a:t>Column2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hlink"/>
                          </a:solidFill>
                          <a:effectLst/>
                          <a:latin typeface="Courier" pitchFamily="49" charset="0"/>
                        </a:rPr>
                        <a:t>Column1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hlink"/>
                          </a:solidFill>
                          <a:effectLst/>
                          <a:latin typeface="Courier" pitchFamily="49" charset="0"/>
                        </a:rPr>
                        <a:t>Column2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aaa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bbb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ggg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hhh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aaa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bbb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xxx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zzz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ccc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ccc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ggg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hhh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ccc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ccc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xxx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zzz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xxx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yyy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ggg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hhh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xxx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yyy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xxx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zzz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hhh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zzz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ggg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hhh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hhh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zzz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xxx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zzz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extLst>
      <p:ext uri="{BB962C8B-B14F-4D97-AF65-F5344CB8AC3E}">
        <p14:creationId xmlns:p14="http://schemas.microsoft.com/office/powerpoint/2010/main" val="37211561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1"/>
          </p:nvPr>
        </p:nvSpPr>
        <p:spPr/>
        <p:txBody>
          <a:bodyPr/>
          <a:lstStyle/>
          <a:p>
            <a:r>
              <a:rPr lang="en-US"/>
              <a:t>TCS Confidential</a:t>
            </a:r>
          </a:p>
        </p:txBody>
      </p:sp>
      <p:sp>
        <p:nvSpPr>
          <p:cNvPr id="18434" name="Rectangle 2"/>
          <p:cNvSpPr>
            <a:spLocks noGrp="1" noChangeArrowheads="1"/>
          </p:cNvSpPr>
          <p:nvPr>
            <p:ph type="title"/>
          </p:nvPr>
        </p:nvSpPr>
        <p:spPr>
          <a:xfrm>
            <a:off x="563880" y="0"/>
            <a:ext cx="8229600" cy="1143000"/>
          </a:xfrm>
        </p:spPr>
        <p:txBody>
          <a:bodyPr/>
          <a:lstStyle/>
          <a:p>
            <a:r>
              <a:rPr lang="en-US" dirty="0">
                <a:solidFill>
                  <a:schemeClr val="tx1"/>
                </a:solidFill>
              </a:rPr>
              <a:t>Inner Join</a:t>
            </a:r>
          </a:p>
        </p:txBody>
      </p:sp>
      <p:sp>
        <p:nvSpPr>
          <p:cNvPr id="18435" name="Rectangle 3"/>
          <p:cNvSpPr>
            <a:spLocks noGrp="1" noChangeArrowheads="1"/>
          </p:cNvSpPr>
          <p:nvPr>
            <p:ph type="body" sz="half" idx="1"/>
          </p:nvPr>
        </p:nvSpPr>
        <p:spPr>
          <a:xfrm>
            <a:off x="457200" y="1600200"/>
            <a:ext cx="4760913" cy="4021138"/>
          </a:xfrm>
        </p:spPr>
        <p:txBody>
          <a:bodyPr/>
          <a:lstStyle/>
          <a:p>
            <a:pPr algn="just">
              <a:lnSpc>
                <a:spcPct val="80000"/>
              </a:lnSpc>
              <a:buClr>
                <a:schemeClr val="tx1"/>
              </a:buClr>
              <a:buFont typeface="Wingdings" pitchFamily="2" charset="2"/>
              <a:buChar char="ü"/>
            </a:pPr>
            <a:r>
              <a:rPr lang="en-US" sz="2700" dirty="0">
                <a:solidFill>
                  <a:schemeClr val="tx1"/>
                </a:solidFill>
              </a:rPr>
              <a:t>An inner join returns only the subset of rows from the first table that matches rows</a:t>
            </a:r>
          </a:p>
          <a:p>
            <a:pPr algn="just">
              <a:lnSpc>
                <a:spcPct val="80000"/>
              </a:lnSpc>
              <a:buClr>
                <a:schemeClr val="tx1"/>
              </a:buClr>
              <a:buFont typeface="Wingdings" pitchFamily="2" charset="2"/>
              <a:buNone/>
            </a:pPr>
            <a:r>
              <a:rPr lang="en-US" sz="2700" dirty="0">
                <a:solidFill>
                  <a:schemeClr val="tx1"/>
                </a:solidFill>
              </a:rPr>
              <a:t>     from the second table. </a:t>
            </a:r>
          </a:p>
          <a:p>
            <a:pPr algn="just">
              <a:lnSpc>
                <a:spcPct val="80000"/>
              </a:lnSpc>
              <a:buFontTx/>
              <a:buNone/>
            </a:pPr>
            <a:endParaRPr lang="en-US" sz="2700" dirty="0">
              <a:solidFill>
                <a:schemeClr val="tx1"/>
              </a:solidFill>
            </a:endParaRPr>
          </a:p>
          <a:p>
            <a:pPr algn="just">
              <a:lnSpc>
                <a:spcPct val="80000"/>
              </a:lnSpc>
              <a:buClr>
                <a:schemeClr val="tx1"/>
              </a:buClr>
              <a:buFont typeface="Wingdings" pitchFamily="2" charset="2"/>
              <a:buChar char="ü"/>
            </a:pPr>
            <a:r>
              <a:rPr lang="en-US" sz="2700" dirty="0">
                <a:solidFill>
                  <a:schemeClr val="tx1"/>
                </a:solidFill>
              </a:rPr>
              <a:t>You can specify the columns that you want to be compared for matching values in a WHERE clause.</a:t>
            </a:r>
            <a:r>
              <a:rPr lang="en-US" sz="2700" dirty="0">
                <a:solidFill>
                  <a:schemeClr val="tx2"/>
                </a:solidFill>
              </a:rPr>
              <a:t> </a:t>
            </a:r>
          </a:p>
          <a:p>
            <a:pPr algn="just">
              <a:lnSpc>
                <a:spcPct val="80000"/>
              </a:lnSpc>
              <a:buFontTx/>
              <a:buNone/>
            </a:pPr>
            <a:endParaRPr lang="en-US" sz="2700" dirty="0">
              <a:solidFill>
                <a:schemeClr val="tx2"/>
              </a:solidFill>
            </a:endParaRPr>
          </a:p>
        </p:txBody>
      </p:sp>
      <p:pic>
        <p:nvPicPr>
          <p:cNvPr id="18438" name="Picture 6" descr="[Inner join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981200"/>
            <a:ext cx="3276600" cy="3276600"/>
          </a:xfrm>
          <a:prstGeom prst="rect">
            <a:avLst/>
          </a:prstGeom>
          <a:noFill/>
          <a:extLst>
            <a:ext uri="{909E8E84-426E-40DD-AFC4-6F175D3DCCD1}">
              <a14:hiddenFill xmlns:a14="http://schemas.microsoft.com/office/drawing/2010/main">
                <a:solidFill>
                  <a:srgbClr val="FFFFFF"/>
                </a:solidFill>
              </a14:hiddenFill>
            </a:ext>
          </a:extLst>
        </p:spPr>
      </p:pic>
      <p:sp>
        <p:nvSpPr>
          <p:cNvPr id="18440" name="Rectangle 8"/>
          <p:cNvSpPr>
            <a:spLocks noChangeArrowheads="1"/>
          </p:cNvSpPr>
          <p:nvPr/>
        </p:nvSpPr>
        <p:spPr bwMode="auto">
          <a:xfrm>
            <a:off x="4800600" y="3048000"/>
            <a:ext cx="37338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2200">
              <a:latin typeface="Times New Roman" pitchFamily="18" charset="0"/>
            </a:endParaRPr>
          </a:p>
        </p:txBody>
      </p:sp>
    </p:spTree>
    <p:extLst>
      <p:ext uri="{BB962C8B-B14F-4D97-AF65-F5344CB8AC3E}">
        <p14:creationId xmlns:p14="http://schemas.microsoft.com/office/powerpoint/2010/main" val="2182032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variables</a:t>
            </a:r>
            <a:endParaRPr lang="en-US" dirty="0"/>
          </a:p>
        </p:txBody>
      </p:sp>
      <p:sp>
        <p:nvSpPr>
          <p:cNvPr id="3" name="Content Placeholder 2"/>
          <p:cNvSpPr>
            <a:spLocks noGrp="1"/>
          </p:cNvSpPr>
          <p:nvPr>
            <p:ph idx="1"/>
          </p:nvPr>
        </p:nvSpPr>
        <p:spPr>
          <a:xfrm>
            <a:off x="609600" y="1066800"/>
            <a:ext cx="8153400" cy="4953000"/>
          </a:xfrm>
        </p:spPr>
        <p:txBody>
          <a:bodyPr>
            <a:normAutofit/>
          </a:bodyPr>
          <a:lstStyle/>
          <a:p>
            <a:r>
              <a:rPr lang="en-US" dirty="0" smtClean="0"/>
              <a:t>By default, SAS will keep all variables of the input dataset</a:t>
            </a:r>
          </a:p>
          <a:p>
            <a:r>
              <a:rPr lang="en-US" dirty="0" smtClean="0"/>
              <a:t>Use DROP to exclude certain variables from the output dataset</a:t>
            </a:r>
          </a:p>
          <a:p>
            <a:r>
              <a:rPr lang="en-US" dirty="0" smtClean="0"/>
              <a:t>Use KEEP to include only certain variables from the output dataset</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381355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5"/>
          <p:cNvSpPr>
            <a:spLocks noGrp="1"/>
          </p:cNvSpPr>
          <p:nvPr>
            <p:ph type="ftr" sz="quarter" idx="11"/>
          </p:nvPr>
        </p:nvSpPr>
        <p:spPr/>
        <p:txBody>
          <a:bodyPr/>
          <a:lstStyle/>
          <a:p>
            <a:r>
              <a:rPr lang="en-US"/>
              <a:t>TCS Confidential</a:t>
            </a:r>
          </a:p>
        </p:txBody>
      </p:sp>
      <p:sp>
        <p:nvSpPr>
          <p:cNvPr id="21506" name="Rectangle 2"/>
          <p:cNvSpPr>
            <a:spLocks noGrp="1" noChangeArrowheads="1"/>
          </p:cNvSpPr>
          <p:nvPr>
            <p:ph type="title"/>
          </p:nvPr>
        </p:nvSpPr>
        <p:spPr>
          <a:xfrm>
            <a:off x="685800" y="990600"/>
            <a:ext cx="7772400" cy="1143000"/>
          </a:xfrm>
        </p:spPr>
        <p:txBody>
          <a:bodyPr/>
          <a:lstStyle/>
          <a:p>
            <a:r>
              <a:rPr lang="en-US" dirty="0">
                <a:solidFill>
                  <a:schemeClr val="tx1"/>
                </a:solidFill>
              </a:rPr>
              <a:t>Contd..</a:t>
            </a:r>
          </a:p>
        </p:txBody>
      </p:sp>
      <p:sp>
        <p:nvSpPr>
          <p:cNvPr id="21507" name="Rectangle 3"/>
          <p:cNvSpPr>
            <a:spLocks noGrp="1" noChangeArrowheads="1"/>
          </p:cNvSpPr>
          <p:nvPr>
            <p:ph type="body" sz="half" idx="1"/>
          </p:nvPr>
        </p:nvSpPr>
        <p:spPr>
          <a:xfrm>
            <a:off x="457200" y="1933575"/>
            <a:ext cx="3792538" cy="1593850"/>
          </a:xfrm>
        </p:spPr>
        <p:txBody>
          <a:bodyPr/>
          <a:lstStyle/>
          <a:p>
            <a:pPr>
              <a:lnSpc>
                <a:spcPct val="90000"/>
              </a:lnSpc>
              <a:buFontTx/>
              <a:buNone/>
            </a:pPr>
            <a:r>
              <a:rPr lang="en-US" dirty="0" err="1"/>
              <a:t>proc</a:t>
            </a:r>
            <a:r>
              <a:rPr lang="en-US" dirty="0"/>
              <a:t> </a:t>
            </a:r>
            <a:r>
              <a:rPr lang="en-US" dirty="0" err="1"/>
              <a:t>sql</a:t>
            </a:r>
            <a:r>
              <a:rPr lang="en-US" dirty="0"/>
              <a:t>; </a:t>
            </a:r>
          </a:p>
          <a:p>
            <a:pPr>
              <a:lnSpc>
                <a:spcPct val="90000"/>
              </a:lnSpc>
              <a:buFontTx/>
              <a:buNone/>
            </a:pPr>
            <a:r>
              <a:rPr lang="en-US" sz="2300" dirty="0"/>
              <a:t>SELECT * FROM Table1</a:t>
            </a:r>
          </a:p>
          <a:p>
            <a:pPr>
              <a:lnSpc>
                <a:spcPct val="90000"/>
              </a:lnSpc>
              <a:buFontTx/>
              <a:buNone/>
            </a:pPr>
            <a:r>
              <a:rPr lang="en-US" sz="2300" dirty="0"/>
              <a:t>NATURAL JOIN Table2;</a:t>
            </a:r>
            <a:endParaRPr lang="en-US" sz="2300" dirty="0">
              <a:latin typeface="Courier" pitchFamily="49" charset="0"/>
            </a:endParaRPr>
          </a:p>
        </p:txBody>
      </p:sp>
      <p:graphicFrame>
        <p:nvGraphicFramePr>
          <p:cNvPr id="21565" name="Group 61"/>
          <p:cNvGraphicFramePr>
            <a:graphicFrameLocks noGrp="1"/>
          </p:cNvGraphicFramePr>
          <p:nvPr/>
        </p:nvGraphicFramePr>
        <p:xfrm>
          <a:off x="2667000" y="4267200"/>
          <a:ext cx="5562600" cy="762000"/>
        </p:xfrm>
        <a:graphic>
          <a:graphicData uri="http://schemas.openxmlformats.org/drawingml/2006/table">
            <a:tbl>
              <a:tblPr/>
              <a:tblGrid>
                <a:gridCol w="1368425"/>
                <a:gridCol w="1412875"/>
                <a:gridCol w="1390650"/>
                <a:gridCol w="1390650"/>
              </a:tblGrid>
              <a:tr h="193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hlink"/>
                          </a:solidFill>
                          <a:effectLst/>
                          <a:latin typeface="Courier" pitchFamily="49" charset="0"/>
                        </a:rPr>
                        <a:t>Column1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hlink"/>
                          </a:solidFill>
                          <a:effectLst/>
                          <a:latin typeface="Courier" pitchFamily="49" charset="0"/>
                        </a:rPr>
                        <a:t>Column2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hlink"/>
                          </a:solidFill>
                          <a:effectLst/>
                          <a:latin typeface="Courier" pitchFamily="49" charset="0"/>
                        </a:rPr>
                        <a:t>Column1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hlink"/>
                          </a:solidFill>
                          <a:effectLst/>
                          <a:latin typeface="Courier" pitchFamily="49" charset="0"/>
                        </a:rPr>
                        <a:t>Column2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xxx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yyy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xxx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Arial" charset="0"/>
                        </a:rPr>
                        <a:t>zzz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extLst>
      <p:ext uri="{BB962C8B-B14F-4D97-AF65-F5344CB8AC3E}">
        <p14:creationId xmlns:p14="http://schemas.microsoft.com/office/powerpoint/2010/main" val="41655538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1"/>
          </p:nvPr>
        </p:nvSpPr>
        <p:spPr/>
        <p:txBody>
          <a:bodyPr/>
          <a:lstStyle/>
          <a:p>
            <a:r>
              <a:rPr lang="en-US"/>
              <a:t>TCS Confidential</a:t>
            </a:r>
          </a:p>
        </p:txBody>
      </p:sp>
      <p:sp>
        <p:nvSpPr>
          <p:cNvPr id="23554" name="Rectangle 2"/>
          <p:cNvSpPr>
            <a:spLocks noGrp="1" noChangeArrowheads="1"/>
          </p:cNvSpPr>
          <p:nvPr>
            <p:ph type="title"/>
          </p:nvPr>
        </p:nvSpPr>
        <p:spPr>
          <a:xfrm>
            <a:off x="1371600" y="0"/>
            <a:ext cx="4419600" cy="685800"/>
          </a:xfrm>
        </p:spPr>
        <p:txBody>
          <a:bodyPr/>
          <a:lstStyle/>
          <a:p>
            <a:r>
              <a:rPr lang="en-US" dirty="0">
                <a:solidFill>
                  <a:schemeClr val="tx1"/>
                </a:solidFill>
              </a:rPr>
              <a:t>Left outer Join</a:t>
            </a:r>
          </a:p>
        </p:txBody>
      </p:sp>
      <p:sp>
        <p:nvSpPr>
          <p:cNvPr id="23555" name="Rectangle 3"/>
          <p:cNvSpPr>
            <a:spLocks noGrp="1" noChangeArrowheads="1"/>
          </p:cNvSpPr>
          <p:nvPr>
            <p:ph type="body" sz="half" idx="1"/>
          </p:nvPr>
        </p:nvSpPr>
        <p:spPr>
          <a:xfrm>
            <a:off x="685800" y="1524000"/>
            <a:ext cx="4724400" cy="4572000"/>
          </a:xfrm>
        </p:spPr>
        <p:txBody>
          <a:bodyPr/>
          <a:lstStyle/>
          <a:p>
            <a:pPr>
              <a:lnSpc>
                <a:spcPct val="90000"/>
              </a:lnSpc>
              <a:buClr>
                <a:schemeClr val="tx1"/>
              </a:buClr>
              <a:buFont typeface="Wingdings" pitchFamily="2" charset="2"/>
              <a:buChar char="ü"/>
            </a:pPr>
            <a:r>
              <a:rPr lang="en-US" dirty="0">
                <a:solidFill>
                  <a:schemeClr val="tx1"/>
                </a:solidFill>
              </a:rPr>
              <a:t>A left outer join lists</a:t>
            </a:r>
          </a:p>
          <a:p>
            <a:pPr>
              <a:lnSpc>
                <a:spcPct val="90000"/>
              </a:lnSpc>
              <a:buFontTx/>
              <a:buNone/>
            </a:pPr>
            <a:r>
              <a:rPr lang="en-US" dirty="0">
                <a:solidFill>
                  <a:schemeClr val="tx1"/>
                </a:solidFill>
              </a:rPr>
              <a:t>all rows from the left-</a:t>
            </a:r>
          </a:p>
          <a:p>
            <a:pPr>
              <a:lnSpc>
                <a:spcPct val="90000"/>
              </a:lnSpc>
              <a:buFontTx/>
              <a:buNone/>
            </a:pPr>
            <a:r>
              <a:rPr lang="en-US" dirty="0">
                <a:solidFill>
                  <a:schemeClr val="tx1"/>
                </a:solidFill>
              </a:rPr>
              <a:t>hand table .</a:t>
            </a:r>
          </a:p>
          <a:p>
            <a:pPr>
              <a:lnSpc>
                <a:spcPct val="90000"/>
              </a:lnSpc>
              <a:buClr>
                <a:schemeClr val="tx1"/>
              </a:buClr>
              <a:buFont typeface="Wingdings" pitchFamily="2" charset="2"/>
              <a:buChar char="ü"/>
            </a:pPr>
            <a:r>
              <a:rPr lang="en-US" dirty="0">
                <a:solidFill>
                  <a:schemeClr val="tx1"/>
                </a:solidFill>
              </a:rPr>
              <a:t>The rows that do not</a:t>
            </a:r>
          </a:p>
          <a:p>
            <a:pPr>
              <a:lnSpc>
                <a:spcPct val="90000"/>
              </a:lnSpc>
              <a:buFontTx/>
              <a:buNone/>
            </a:pPr>
            <a:r>
              <a:rPr lang="en-US" dirty="0">
                <a:solidFill>
                  <a:schemeClr val="tx1"/>
                </a:solidFill>
              </a:rPr>
              <a:t>match any row in the right</a:t>
            </a:r>
          </a:p>
          <a:p>
            <a:pPr>
              <a:lnSpc>
                <a:spcPct val="90000"/>
              </a:lnSpc>
              <a:buFontTx/>
              <a:buNone/>
            </a:pPr>
            <a:r>
              <a:rPr lang="en-US" dirty="0">
                <a:solidFill>
                  <a:schemeClr val="tx1"/>
                </a:solidFill>
              </a:rPr>
              <a:t>hand table filled with null.</a:t>
            </a:r>
          </a:p>
          <a:p>
            <a:pPr>
              <a:lnSpc>
                <a:spcPct val="90000"/>
              </a:lnSpc>
              <a:buClr>
                <a:schemeClr val="tx1"/>
              </a:buClr>
              <a:buFont typeface="Wingdings" pitchFamily="2" charset="2"/>
              <a:buChar char="ü"/>
            </a:pPr>
            <a:r>
              <a:rPr lang="en-US" dirty="0">
                <a:solidFill>
                  <a:schemeClr val="tx1"/>
                </a:solidFill>
              </a:rPr>
              <a:t>A left join is specified with</a:t>
            </a:r>
          </a:p>
          <a:p>
            <a:pPr>
              <a:lnSpc>
                <a:spcPct val="90000"/>
              </a:lnSpc>
              <a:buFontTx/>
              <a:buNone/>
            </a:pPr>
            <a:r>
              <a:rPr lang="en-US" dirty="0">
                <a:solidFill>
                  <a:schemeClr val="tx1"/>
                </a:solidFill>
              </a:rPr>
              <a:t>the keywords LEFT JOIN</a:t>
            </a:r>
          </a:p>
          <a:p>
            <a:pPr>
              <a:lnSpc>
                <a:spcPct val="90000"/>
              </a:lnSpc>
              <a:buFontTx/>
              <a:buNone/>
            </a:pPr>
            <a:r>
              <a:rPr lang="en-US" dirty="0">
                <a:solidFill>
                  <a:schemeClr val="tx1"/>
                </a:solidFill>
              </a:rPr>
              <a:t>and ON.</a:t>
            </a:r>
          </a:p>
        </p:txBody>
      </p:sp>
      <p:sp>
        <p:nvSpPr>
          <p:cNvPr id="23556" name="Rectangle 4"/>
          <p:cNvSpPr>
            <a:spLocks noGrp="1" noChangeArrowheads="1"/>
          </p:cNvSpPr>
          <p:nvPr>
            <p:ph type="body" sz="half" idx="2"/>
          </p:nvPr>
        </p:nvSpPr>
        <p:spPr>
          <a:xfrm>
            <a:off x="4652963" y="1600200"/>
            <a:ext cx="4033837" cy="4525963"/>
          </a:xfrm>
        </p:spPr>
        <p:txBody>
          <a:bodyPr/>
          <a:lstStyle/>
          <a:p>
            <a:pPr>
              <a:lnSpc>
                <a:spcPct val="90000"/>
              </a:lnSpc>
              <a:buFontTx/>
              <a:buNone/>
            </a:pPr>
            <a:endParaRPr lang="en-US">
              <a:solidFill>
                <a:schemeClr val="tx2"/>
              </a:solidFill>
            </a:endParaRPr>
          </a:p>
          <a:p>
            <a:pPr>
              <a:lnSpc>
                <a:spcPct val="90000"/>
              </a:lnSpc>
            </a:pPr>
            <a:endParaRPr lang="en-US">
              <a:solidFill>
                <a:schemeClr val="tx2"/>
              </a:solidFill>
            </a:endParaRPr>
          </a:p>
          <a:p>
            <a:pPr>
              <a:lnSpc>
                <a:spcPct val="90000"/>
              </a:lnSpc>
              <a:buFontTx/>
              <a:buNone/>
            </a:pPr>
            <a:endParaRPr lang="en-US">
              <a:solidFill>
                <a:schemeClr val="tx2"/>
              </a:solidFill>
            </a:endParaRPr>
          </a:p>
          <a:p>
            <a:pPr>
              <a:lnSpc>
                <a:spcPct val="90000"/>
              </a:lnSpc>
              <a:buFontTx/>
              <a:buNone/>
            </a:pPr>
            <a:endParaRPr lang="en-US">
              <a:solidFill>
                <a:schemeClr val="tx2"/>
              </a:solidFill>
            </a:endParaRPr>
          </a:p>
        </p:txBody>
      </p:sp>
      <p:pic>
        <p:nvPicPr>
          <p:cNvPr id="23559" name="Picture 7" descr="[Left outer join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828800"/>
            <a:ext cx="30480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1812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5"/>
          <p:cNvSpPr>
            <a:spLocks noGrp="1"/>
          </p:cNvSpPr>
          <p:nvPr>
            <p:ph type="ftr" sz="quarter" idx="11"/>
          </p:nvPr>
        </p:nvSpPr>
        <p:spPr/>
        <p:txBody>
          <a:bodyPr/>
          <a:lstStyle/>
          <a:p>
            <a:r>
              <a:rPr lang="en-US"/>
              <a:t>TCS Confidential</a:t>
            </a:r>
          </a:p>
        </p:txBody>
      </p:sp>
      <p:sp>
        <p:nvSpPr>
          <p:cNvPr id="25602" name="Rectangle 2"/>
          <p:cNvSpPr>
            <a:spLocks noGrp="1" noChangeArrowheads="1"/>
          </p:cNvSpPr>
          <p:nvPr>
            <p:ph type="title"/>
          </p:nvPr>
        </p:nvSpPr>
        <p:spPr>
          <a:xfrm>
            <a:off x="2825750" y="152400"/>
            <a:ext cx="3492500" cy="604838"/>
          </a:xfrm>
        </p:spPr>
        <p:txBody>
          <a:bodyPr/>
          <a:lstStyle/>
          <a:p>
            <a:r>
              <a:rPr lang="en-US" dirty="0">
                <a:solidFill>
                  <a:schemeClr val="tx1"/>
                </a:solidFill>
              </a:rPr>
              <a:t>Contd.</a:t>
            </a:r>
            <a:r>
              <a:rPr lang="en-US" dirty="0"/>
              <a:t>.</a:t>
            </a:r>
          </a:p>
        </p:txBody>
      </p:sp>
      <p:sp>
        <p:nvSpPr>
          <p:cNvPr id="25603" name="Rectangle 3"/>
          <p:cNvSpPr>
            <a:spLocks noGrp="1" noChangeArrowheads="1"/>
          </p:cNvSpPr>
          <p:nvPr>
            <p:ph type="body" sz="half" idx="1"/>
          </p:nvPr>
        </p:nvSpPr>
        <p:spPr>
          <a:xfrm>
            <a:off x="304800" y="1066800"/>
            <a:ext cx="7086600" cy="1752600"/>
          </a:xfrm>
        </p:spPr>
        <p:txBody>
          <a:bodyPr/>
          <a:lstStyle/>
          <a:p>
            <a:pPr>
              <a:lnSpc>
                <a:spcPct val="90000"/>
              </a:lnSpc>
              <a:buFontTx/>
              <a:buNone/>
            </a:pPr>
            <a:r>
              <a:rPr lang="en-US" sz="2000" dirty="0" err="1"/>
              <a:t>proc</a:t>
            </a:r>
            <a:r>
              <a:rPr lang="en-US" sz="2000" dirty="0"/>
              <a:t> </a:t>
            </a:r>
            <a:r>
              <a:rPr lang="en-US" sz="2000" dirty="0" err="1"/>
              <a:t>sql</a:t>
            </a:r>
            <a:r>
              <a:rPr lang="en-US" sz="2000" dirty="0"/>
              <a:t> ; </a:t>
            </a:r>
          </a:p>
          <a:p>
            <a:pPr>
              <a:lnSpc>
                <a:spcPct val="90000"/>
              </a:lnSpc>
              <a:buFontTx/>
              <a:buNone/>
            </a:pPr>
            <a:r>
              <a:rPr lang="en-US" sz="2000" dirty="0"/>
              <a:t>Select * </a:t>
            </a:r>
          </a:p>
          <a:p>
            <a:pPr>
              <a:lnSpc>
                <a:spcPct val="90000"/>
              </a:lnSpc>
              <a:buFontTx/>
              <a:buNone/>
            </a:pPr>
            <a:r>
              <a:rPr lang="en-US" sz="2000" dirty="0"/>
              <a:t>from Table1 as T1</a:t>
            </a:r>
          </a:p>
          <a:p>
            <a:pPr>
              <a:lnSpc>
                <a:spcPct val="90000"/>
              </a:lnSpc>
              <a:buFontTx/>
              <a:buNone/>
            </a:pPr>
            <a:r>
              <a:rPr lang="en-US" sz="2000" dirty="0"/>
              <a:t>Left Outer Join Table2 as  T2</a:t>
            </a:r>
          </a:p>
          <a:p>
            <a:pPr>
              <a:lnSpc>
                <a:spcPct val="90000"/>
              </a:lnSpc>
              <a:buFontTx/>
              <a:buNone/>
            </a:pPr>
            <a:r>
              <a:rPr lang="en-US" sz="2000" dirty="0"/>
              <a:t>on T1.Column1=T2.Column3;</a:t>
            </a:r>
          </a:p>
        </p:txBody>
      </p:sp>
      <p:graphicFrame>
        <p:nvGraphicFramePr>
          <p:cNvPr id="25756" name="Group 156"/>
          <p:cNvGraphicFramePr>
            <a:graphicFrameLocks noGrp="1"/>
          </p:cNvGraphicFramePr>
          <p:nvPr/>
        </p:nvGraphicFramePr>
        <p:xfrm>
          <a:off x="1524000" y="3429000"/>
          <a:ext cx="6096000" cy="2735263"/>
        </p:xfrm>
        <a:graphic>
          <a:graphicData uri="http://schemas.openxmlformats.org/drawingml/2006/table">
            <a:tbl>
              <a:tblPr/>
              <a:tblGrid>
                <a:gridCol w="1524000"/>
                <a:gridCol w="1524000"/>
                <a:gridCol w="1524000"/>
                <a:gridCol w="1524000"/>
              </a:tblGrid>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hlink"/>
                          </a:solidFill>
                          <a:effectLst/>
                          <a:latin typeface="Courier" pitchFamily="49" charset="0"/>
                        </a:rPr>
                        <a:t>Column1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hlink"/>
                          </a:solidFill>
                          <a:effectLst/>
                          <a:latin typeface="Courier" pitchFamily="49" charset="0"/>
                        </a:rPr>
                        <a:t>Column2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hlink"/>
                          </a:solidFill>
                          <a:effectLst/>
                          <a:latin typeface="Courier" pitchFamily="49" charset="0"/>
                        </a:rPr>
                        <a:t>Column1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hlink"/>
                          </a:solidFill>
                          <a:effectLst/>
                          <a:latin typeface="Courier" pitchFamily="49" charset="0"/>
                        </a:rPr>
                        <a:t>Column2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2"/>
                          </a:solidFill>
                          <a:effectLst/>
                          <a:latin typeface="Arial" charset="0"/>
                        </a:rPr>
                        <a:t>aaa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2"/>
                          </a:solidFill>
                          <a:effectLst/>
                          <a:latin typeface="Arial" charset="0"/>
                        </a:rPr>
                        <a:t>bbb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2"/>
                          </a:solidFill>
                          <a:effectLst/>
                          <a:latin typeface="Arial" charset="0"/>
                        </a:rPr>
                        <a:t>ccc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2"/>
                          </a:solidFill>
                          <a:effectLst/>
                          <a:latin typeface="Arial" charset="0"/>
                        </a:rPr>
                        <a:t>ccc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63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2"/>
                          </a:solidFill>
                          <a:effectLst/>
                          <a:latin typeface="Arial" charset="0"/>
                        </a:rPr>
                        <a:t>xxx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2"/>
                          </a:solidFill>
                          <a:effectLst/>
                          <a:latin typeface="Arial" charset="0"/>
                        </a:rPr>
                        <a:t>yyy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2"/>
                          </a:solidFill>
                          <a:effectLst/>
                          <a:latin typeface="Arial" charset="0"/>
                        </a:rPr>
                        <a:t>hhh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2"/>
                          </a:solidFill>
                          <a:effectLst/>
                          <a:latin typeface="Arial" charset="0"/>
                        </a:rPr>
                        <a:t>zzz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2"/>
                          </a:solidFill>
                          <a:effectLst/>
                          <a:latin typeface="Arial" charset="0"/>
                        </a:rPr>
                        <a:t>ggg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2"/>
                          </a:solidFill>
                          <a:effectLst/>
                          <a:latin typeface="Arial" charset="0"/>
                        </a:rPr>
                        <a:t>hhh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extLst>
      <p:ext uri="{BB962C8B-B14F-4D97-AF65-F5344CB8AC3E}">
        <p14:creationId xmlns:p14="http://schemas.microsoft.com/office/powerpoint/2010/main" val="35953131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1"/>
          </p:nvPr>
        </p:nvSpPr>
        <p:spPr/>
        <p:txBody>
          <a:bodyPr/>
          <a:lstStyle/>
          <a:p>
            <a:r>
              <a:rPr lang="en-US"/>
              <a:t>TCS Confidential</a:t>
            </a:r>
          </a:p>
        </p:txBody>
      </p:sp>
      <p:sp>
        <p:nvSpPr>
          <p:cNvPr id="40962" name="Rectangle 2"/>
          <p:cNvSpPr>
            <a:spLocks noGrp="1" noChangeArrowheads="1"/>
          </p:cNvSpPr>
          <p:nvPr>
            <p:ph type="title"/>
          </p:nvPr>
        </p:nvSpPr>
        <p:spPr>
          <a:xfrm>
            <a:off x="1600200" y="152400"/>
            <a:ext cx="4419600" cy="533400"/>
          </a:xfrm>
        </p:spPr>
        <p:txBody>
          <a:bodyPr/>
          <a:lstStyle/>
          <a:p>
            <a:r>
              <a:rPr lang="en-US" dirty="0">
                <a:solidFill>
                  <a:schemeClr val="tx1"/>
                </a:solidFill>
              </a:rPr>
              <a:t>Right outer Join</a:t>
            </a:r>
          </a:p>
        </p:txBody>
      </p:sp>
      <p:sp>
        <p:nvSpPr>
          <p:cNvPr id="40963" name="Rectangle 3"/>
          <p:cNvSpPr>
            <a:spLocks noGrp="1" noChangeArrowheads="1"/>
          </p:cNvSpPr>
          <p:nvPr>
            <p:ph type="body" sz="half" idx="1"/>
          </p:nvPr>
        </p:nvSpPr>
        <p:spPr>
          <a:xfrm>
            <a:off x="762000" y="1219200"/>
            <a:ext cx="4343400" cy="4953000"/>
          </a:xfrm>
        </p:spPr>
        <p:txBody>
          <a:bodyPr/>
          <a:lstStyle/>
          <a:p>
            <a:pPr algn="just">
              <a:buClr>
                <a:schemeClr val="tx1"/>
              </a:buClr>
              <a:buFont typeface="Wingdings" pitchFamily="2" charset="2"/>
              <a:buChar char="ü"/>
            </a:pPr>
            <a:r>
              <a:rPr lang="en-US" sz="2400" dirty="0">
                <a:solidFill>
                  <a:schemeClr val="tx1"/>
                </a:solidFill>
              </a:rPr>
              <a:t>A right outer join lists</a:t>
            </a:r>
          </a:p>
          <a:p>
            <a:pPr algn="just">
              <a:buFontTx/>
              <a:buNone/>
            </a:pPr>
            <a:r>
              <a:rPr lang="en-US" sz="2400" dirty="0">
                <a:solidFill>
                  <a:schemeClr val="tx1"/>
                </a:solidFill>
              </a:rPr>
              <a:t>all rows from the right-</a:t>
            </a:r>
          </a:p>
          <a:p>
            <a:pPr algn="just">
              <a:buFontTx/>
              <a:buNone/>
            </a:pPr>
            <a:r>
              <a:rPr lang="en-US" sz="2400" dirty="0">
                <a:solidFill>
                  <a:schemeClr val="tx1"/>
                </a:solidFill>
              </a:rPr>
              <a:t>hand table .</a:t>
            </a:r>
          </a:p>
          <a:p>
            <a:pPr algn="just">
              <a:buFontTx/>
              <a:buNone/>
            </a:pPr>
            <a:endParaRPr lang="en-US" sz="2400" dirty="0">
              <a:solidFill>
                <a:schemeClr val="tx1"/>
              </a:solidFill>
            </a:endParaRPr>
          </a:p>
          <a:p>
            <a:pPr algn="just">
              <a:buClr>
                <a:schemeClr val="tx1"/>
              </a:buClr>
              <a:buFont typeface="Wingdings" pitchFamily="2" charset="2"/>
              <a:buChar char="ü"/>
            </a:pPr>
            <a:r>
              <a:rPr lang="en-US" sz="2400" dirty="0">
                <a:solidFill>
                  <a:schemeClr val="tx1"/>
                </a:solidFill>
              </a:rPr>
              <a:t>The rows that do not</a:t>
            </a:r>
          </a:p>
          <a:p>
            <a:pPr algn="just">
              <a:buFontTx/>
              <a:buNone/>
            </a:pPr>
            <a:r>
              <a:rPr lang="en-US" sz="2400" dirty="0">
                <a:solidFill>
                  <a:schemeClr val="tx1"/>
                </a:solidFill>
              </a:rPr>
              <a:t>match any row in the left</a:t>
            </a:r>
          </a:p>
          <a:p>
            <a:pPr algn="just">
              <a:buFontTx/>
              <a:buNone/>
            </a:pPr>
            <a:r>
              <a:rPr lang="en-US" sz="2400" dirty="0">
                <a:solidFill>
                  <a:schemeClr val="tx1"/>
                </a:solidFill>
              </a:rPr>
              <a:t>hand table filled with null.</a:t>
            </a:r>
          </a:p>
          <a:p>
            <a:pPr algn="just">
              <a:buFontTx/>
              <a:buNone/>
            </a:pPr>
            <a:endParaRPr lang="en-US" sz="2400" dirty="0">
              <a:solidFill>
                <a:schemeClr val="tx1"/>
              </a:solidFill>
            </a:endParaRPr>
          </a:p>
          <a:p>
            <a:pPr algn="just">
              <a:buClr>
                <a:schemeClr val="tx1"/>
              </a:buClr>
              <a:buFont typeface="Wingdings" pitchFamily="2" charset="2"/>
              <a:buChar char="ü"/>
            </a:pPr>
            <a:r>
              <a:rPr lang="en-US" sz="2400" dirty="0">
                <a:solidFill>
                  <a:schemeClr val="tx1"/>
                </a:solidFill>
              </a:rPr>
              <a:t>A Right join is specified </a:t>
            </a:r>
          </a:p>
          <a:p>
            <a:pPr algn="just">
              <a:buClr>
                <a:schemeClr val="tx1"/>
              </a:buClr>
              <a:buFont typeface="Wingdings" pitchFamily="2" charset="2"/>
              <a:buNone/>
            </a:pPr>
            <a:r>
              <a:rPr lang="en-US" sz="2400" dirty="0">
                <a:solidFill>
                  <a:schemeClr val="tx1"/>
                </a:solidFill>
              </a:rPr>
              <a:t>With the keywords Right Join</a:t>
            </a:r>
          </a:p>
          <a:p>
            <a:pPr algn="just">
              <a:buFontTx/>
              <a:buNone/>
            </a:pPr>
            <a:r>
              <a:rPr lang="en-US" sz="2400" dirty="0">
                <a:solidFill>
                  <a:schemeClr val="tx1"/>
                </a:solidFill>
              </a:rPr>
              <a:t>and ON. </a:t>
            </a:r>
          </a:p>
          <a:p>
            <a:pPr algn="just">
              <a:buFontTx/>
              <a:buNone/>
            </a:pPr>
            <a:endParaRPr lang="en-US" sz="2400" dirty="0">
              <a:solidFill>
                <a:schemeClr val="tx2"/>
              </a:solidFill>
            </a:endParaRPr>
          </a:p>
        </p:txBody>
      </p:sp>
      <p:sp>
        <p:nvSpPr>
          <p:cNvPr id="40964" name="Rectangle 4"/>
          <p:cNvSpPr>
            <a:spLocks noGrp="1" noChangeArrowheads="1"/>
          </p:cNvSpPr>
          <p:nvPr>
            <p:ph type="body" sz="half" idx="2"/>
          </p:nvPr>
        </p:nvSpPr>
        <p:spPr>
          <a:xfrm>
            <a:off x="4652963" y="1600200"/>
            <a:ext cx="4033837" cy="4525963"/>
          </a:xfrm>
        </p:spPr>
        <p:txBody>
          <a:bodyPr/>
          <a:lstStyle/>
          <a:p>
            <a:pPr>
              <a:buFontTx/>
              <a:buNone/>
            </a:pPr>
            <a:endParaRPr lang="en-US" sz="2400" dirty="0">
              <a:solidFill>
                <a:schemeClr val="tx2"/>
              </a:solidFill>
            </a:endParaRPr>
          </a:p>
          <a:p>
            <a:endParaRPr lang="en-US" sz="2400" dirty="0">
              <a:solidFill>
                <a:schemeClr val="tx2"/>
              </a:solidFill>
            </a:endParaRPr>
          </a:p>
          <a:p>
            <a:pPr>
              <a:buFontTx/>
              <a:buNone/>
            </a:pPr>
            <a:endParaRPr lang="en-US" sz="2400" dirty="0">
              <a:solidFill>
                <a:schemeClr val="tx2"/>
              </a:solidFill>
            </a:endParaRPr>
          </a:p>
          <a:p>
            <a:pPr>
              <a:buFontTx/>
              <a:buNone/>
            </a:pPr>
            <a:endParaRPr lang="en-US" sz="2400" dirty="0">
              <a:solidFill>
                <a:schemeClr val="tx2"/>
              </a:solidFill>
            </a:endParaRPr>
          </a:p>
        </p:txBody>
      </p:sp>
      <p:graphicFrame>
        <p:nvGraphicFramePr>
          <p:cNvPr id="40966" name="Object 6"/>
          <p:cNvGraphicFramePr>
            <a:graphicFrameLocks noChangeAspect="1"/>
          </p:cNvGraphicFramePr>
          <p:nvPr/>
        </p:nvGraphicFramePr>
        <p:xfrm>
          <a:off x="6400800" y="1676400"/>
          <a:ext cx="2571750" cy="3733800"/>
        </p:xfrm>
        <a:graphic>
          <a:graphicData uri="http://schemas.openxmlformats.org/presentationml/2006/ole">
            <mc:AlternateContent xmlns:mc="http://schemas.openxmlformats.org/markup-compatibility/2006">
              <mc:Choice xmlns:v="urn:schemas-microsoft-com:vml" Requires="v">
                <p:oleObj spid="_x0000_s1027" name="Bitmap Image" r:id="rId3" imgW="2572109" imgH="3285714" progId="Paint.Picture">
                  <p:embed/>
                </p:oleObj>
              </mc:Choice>
              <mc:Fallback>
                <p:oleObj name="Bitmap Image" r:id="rId3" imgW="2572109" imgH="328571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676400"/>
                        <a:ext cx="257175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106536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5"/>
          <p:cNvSpPr>
            <a:spLocks noGrp="1"/>
          </p:cNvSpPr>
          <p:nvPr>
            <p:ph type="ftr" sz="quarter" idx="11"/>
          </p:nvPr>
        </p:nvSpPr>
        <p:spPr/>
        <p:txBody>
          <a:bodyPr/>
          <a:lstStyle/>
          <a:p>
            <a:r>
              <a:rPr lang="en-US"/>
              <a:t>TCS Confidential</a:t>
            </a:r>
          </a:p>
        </p:txBody>
      </p:sp>
      <p:sp>
        <p:nvSpPr>
          <p:cNvPr id="41986" name="Rectangle 2"/>
          <p:cNvSpPr>
            <a:spLocks noGrp="1" noChangeArrowheads="1"/>
          </p:cNvSpPr>
          <p:nvPr>
            <p:ph type="title"/>
          </p:nvPr>
        </p:nvSpPr>
        <p:spPr>
          <a:xfrm>
            <a:off x="2825750" y="15240"/>
            <a:ext cx="3492500" cy="604838"/>
          </a:xfrm>
        </p:spPr>
        <p:txBody>
          <a:bodyPr/>
          <a:lstStyle/>
          <a:p>
            <a:r>
              <a:rPr lang="en-US" dirty="0">
                <a:solidFill>
                  <a:schemeClr val="tx1"/>
                </a:solidFill>
              </a:rPr>
              <a:t>Contd.</a:t>
            </a:r>
            <a:r>
              <a:rPr lang="en-US" dirty="0"/>
              <a:t>.</a:t>
            </a:r>
          </a:p>
        </p:txBody>
      </p:sp>
      <p:sp>
        <p:nvSpPr>
          <p:cNvPr id="41987" name="Rectangle 3"/>
          <p:cNvSpPr>
            <a:spLocks noGrp="1" noChangeArrowheads="1"/>
          </p:cNvSpPr>
          <p:nvPr>
            <p:ph type="body" sz="half" idx="1"/>
          </p:nvPr>
        </p:nvSpPr>
        <p:spPr>
          <a:xfrm>
            <a:off x="304800" y="1066800"/>
            <a:ext cx="7086600" cy="1752600"/>
          </a:xfrm>
        </p:spPr>
        <p:txBody>
          <a:bodyPr/>
          <a:lstStyle/>
          <a:p>
            <a:pPr>
              <a:lnSpc>
                <a:spcPct val="90000"/>
              </a:lnSpc>
              <a:buFontTx/>
              <a:buNone/>
            </a:pPr>
            <a:r>
              <a:rPr lang="en-US" sz="2000"/>
              <a:t>proc sql ; </a:t>
            </a:r>
          </a:p>
          <a:p>
            <a:pPr>
              <a:lnSpc>
                <a:spcPct val="90000"/>
              </a:lnSpc>
              <a:buFontTx/>
              <a:buNone/>
            </a:pPr>
            <a:r>
              <a:rPr lang="en-US" sz="2000"/>
              <a:t>Select * </a:t>
            </a:r>
          </a:p>
          <a:p>
            <a:pPr>
              <a:lnSpc>
                <a:spcPct val="90000"/>
              </a:lnSpc>
              <a:buFontTx/>
              <a:buNone/>
            </a:pPr>
            <a:r>
              <a:rPr lang="en-US" sz="2000"/>
              <a:t>from Table1 as T1</a:t>
            </a:r>
          </a:p>
          <a:p>
            <a:pPr>
              <a:lnSpc>
                <a:spcPct val="90000"/>
              </a:lnSpc>
              <a:buFontTx/>
              <a:buNone/>
            </a:pPr>
            <a:r>
              <a:rPr lang="en-US" sz="2000"/>
              <a:t>Right Outer Join Table2 as  T2</a:t>
            </a:r>
          </a:p>
          <a:p>
            <a:pPr>
              <a:lnSpc>
                <a:spcPct val="90000"/>
              </a:lnSpc>
              <a:buFontTx/>
              <a:buNone/>
            </a:pPr>
            <a:r>
              <a:rPr lang="en-US" sz="2000"/>
              <a:t>on T1.Column1=T2.Column3;</a:t>
            </a:r>
          </a:p>
        </p:txBody>
      </p:sp>
      <p:graphicFrame>
        <p:nvGraphicFramePr>
          <p:cNvPr id="42029" name="Group 45"/>
          <p:cNvGraphicFramePr>
            <a:graphicFrameLocks noGrp="1"/>
          </p:cNvGraphicFramePr>
          <p:nvPr/>
        </p:nvGraphicFramePr>
        <p:xfrm>
          <a:off x="1524000" y="3429000"/>
          <a:ext cx="6096000" cy="1606550"/>
        </p:xfrm>
        <a:graphic>
          <a:graphicData uri="http://schemas.openxmlformats.org/drawingml/2006/table">
            <a:tbl>
              <a:tblPr/>
              <a:tblGrid>
                <a:gridCol w="1524000"/>
                <a:gridCol w="1524000"/>
                <a:gridCol w="1524000"/>
                <a:gridCol w="1524000"/>
              </a:tblGrid>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hlink"/>
                          </a:solidFill>
                          <a:effectLst/>
                          <a:latin typeface="Courier" pitchFamily="49" charset="0"/>
                        </a:rPr>
                        <a:t>Column1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hlink"/>
                          </a:solidFill>
                          <a:effectLst/>
                          <a:latin typeface="Courier" pitchFamily="49" charset="0"/>
                        </a:rPr>
                        <a:t>Column2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hlink"/>
                          </a:solidFill>
                          <a:effectLst/>
                          <a:latin typeface="Courier" pitchFamily="49" charset="0"/>
                        </a:rPr>
                        <a:t>Column1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hlink"/>
                          </a:solidFill>
                          <a:effectLst/>
                          <a:latin typeface="Courier" pitchFamily="49" charset="0"/>
                        </a:rPr>
                        <a:t>Column2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2"/>
                          </a:solidFill>
                          <a:effectLst/>
                          <a:latin typeface="Arial" charset="0"/>
                        </a:rPr>
                        <a:t>hhh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2"/>
                          </a:solidFill>
                          <a:effectLst/>
                          <a:latin typeface="Arial" charset="0"/>
                        </a:rPr>
                        <a:t>zzz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2"/>
                          </a:solidFill>
                          <a:effectLst/>
                          <a:latin typeface="Arial" charset="0"/>
                        </a:rPr>
                        <a:t>ggg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2"/>
                          </a:solidFill>
                          <a:effectLst/>
                          <a:latin typeface="Arial" charset="0"/>
                        </a:rPr>
                        <a:t>hhh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2"/>
                          </a:solidFill>
                          <a:effectLst/>
                          <a:latin typeface="Arial" charset="0"/>
                        </a:rPr>
                        <a:t>xxx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2"/>
                          </a:solidFill>
                          <a:effectLst/>
                          <a:latin typeface="Arial" charset="0"/>
                        </a:rPr>
                        <a:t>zzz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extLst>
      <p:ext uri="{BB962C8B-B14F-4D97-AF65-F5344CB8AC3E}">
        <p14:creationId xmlns:p14="http://schemas.microsoft.com/office/powerpoint/2010/main" val="3205372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variables</a:t>
            </a:r>
            <a:endParaRPr lang="en-US" dirty="0"/>
          </a:p>
        </p:txBody>
      </p:sp>
      <p:sp>
        <p:nvSpPr>
          <p:cNvPr id="3" name="Content Placeholder 2"/>
          <p:cNvSpPr>
            <a:spLocks noGrp="1"/>
          </p:cNvSpPr>
          <p:nvPr>
            <p:ph idx="1"/>
          </p:nvPr>
        </p:nvSpPr>
        <p:spPr>
          <a:xfrm>
            <a:off x="571500" y="1143000"/>
            <a:ext cx="8153400" cy="4953000"/>
          </a:xfrm>
        </p:spPr>
        <p:txBody>
          <a:bodyPr>
            <a:normAutofit/>
          </a:bodyPr>
          <a:lstStyle/>
          <a:p>
            <a:r>
              <a:rPr lang="en-US" dirty="0" smtClean="0"/>
              <a:t>Can be written as statements in a DATA step or as DROP= / KEEP= DATA step options</a:t>
            </a:r>
          </a:p>
          <a:p>
            <a:endParaRPr lang="en-US" dirty="0" smtClean="0"/>
          </a:p>
          <a:p>
            <a:endParaRPr lang="en-US" dirty="0" smtClean="0"/>
          </a:p>
          <a:p>
            <a:endParaRPr lang="en-US" dirty="0" smtClean="0"/>
          </a:p>
          <a:p>
            <a:endParaRPr lang="en-US" dirty="0" smtClean="0"/>
          </a:p>
        </p:txBody>
      </p:sp>
      <p:pic>
        <p:nvPicPr>
          <p:cNvPr id="5122" name="Picture 2"/>
          <p:cNvPicPr>
            <a:picLocks noChangeAspect="1" noChangeArrowheads="1"/>
          </p:cNvPicPr>
          <p:nvPr/>
        </p:nvPicPr>
        <p:blipFill>
          <a:blip r:embed="rId2" cstate="print"/>
          <a:srcRect l="18750" t="36719" r="50000" b="53906"/>
          <a:stretch>
            <a:fillRect/>
          </a:stretch>
        </p:blipFill>
        <p:spPr bwMode="auto">
          <a:xfrm>
            <a:off x="838200" y="2514600"/>
            <a:ext cx="3810000" cy="914400"/>
          </a:xfrm>
          <a:prstGeom prst="rect">
            <a:avLst/>
          </a:prstGeom>
          <a:ln>
            <a:noFill/>
          </a:ln>
          <a:effectLst>
            <a:outerShdw blurRad="292100" dist="139700" dir="2700000" algn="tl" rotWithShape="0">
              <a:srgbClr val="333333">
                <a:alpha val="65000"/>
              </a:srgbClr>
            </a:outerShdw>
          </a:effectLst>
        </p:spPr>
      </p:pic>
      <p:pic>
        <p:nvPicPr>
          <p:cNvPr id="5123" name="Picture 3"/>
          <p:cNvPicPr>
            <a:picLocks noChangeAspect="1" noChangeArrowheads="1"/>
          </p:cNvPicPr>
          <p:nvPr/>
        </p:nvPicPr>
        <p:blipFill>
          <a:blip r:embed="rId3" cstate="print"/>
          <a:srcRect l="18750" t="46094" r="50000" b="44531"/>
          <a:stretch>
            <a:fillRect/>
          </a:stretch>
        </p:blipFill>
        <p:spPr bwMode="auto">
          <a:xfrm>
            <a:off x="838200" y="3766751"/>
            <a:ext cx="3810000" cy="914400"/>
          </a:xfrm>
          <a:prstGeom prst="rect">
            <a:avLst/>
          </a:prstGeom>
          <a:ln>
            <a:noFill/>
          </a:ln>
          <a:effectLst>
            <a:outerShdw blurRad="292100" dist="139700" dir="2700000" algn="tl" rotWithShape="0">
              <a:srgbClr val="333333">
                <a:alpha val="65000"/>
              </a:srgbClr>
            </a:outerShdw>
          </a:effectLst>
        </p:spPr>
      </p:pic>
      <p:pic>
        <p:nvPicPr>
          <p:cNvPr id="5124" name="Picture 4"/>
          <p:cNvPicPr>
            <a:picLocks noChangeAspect="1" noChangeArrowheads="1"/>
          </p:cNvPicPr>
          <p:nvPr/>
        </p:nvPicPr>
        <p:blipFill>
          <a:blip r:embed="rId3" cstate="print"/>
          <a:srcRect l="18750" t="57032" r="50000" b="33594"/>
          <a:stretch>
            <a:fillRect/>
          </a:stretch>
        </p:blipFill>
        <p:spPr bwMode="auto">
          <a:xfrm>
            <a:off x="838200" y="4953000"/>
            <a:ext cx="3810000" cy="914400"/>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5562600" y="2514600"/>
            <a:ext cx="3048000" cy="3505200"/>
          </a:xfrm>
          <a:prstGeom prst="rect">
            <a:avLst/>
          </a:prstGeom>
        </p:spPr>
        <p:style>
          <a:lnRef idx="1">
            <a:schemeClr val="accent1"/>
          </a:lnRef>
          <a:fillRef idx="2">
            <a:schemeClr val="accent1"/>
          </a:fillRef>
          <a:effectRef idx="1">
            <a:schemeClr val="accent1"/>
          </a:effectRef>
          <a:fontRef idx="minor">
            <a:schemeClr val="dk1"/>
          </a:fontRef>
        </p:style>
        <p:txBody>
          <a:bodyPr lIns="274320" rIns="274320" rtlCol="0" anchor="ctr"/>
          <a:lstStyle/>
          <a:p>
            <a:pPr algn="ctr"/>
            <a:r>
              <a:rPr lang="en-US" dirty="0" smtClean="0"/>
              <a:t>Which method you use will affect which variables are available within the DATA step as well as processing efficiency.</a:t>
            </a:r>
            <a:endParaRPr lang="en-US" dirty="0"/>
          </a:p>
        </p:txBody>
      </p:sp>
    </p:spTree>
    <p:extLst>
      <p:ext uri="{BB962C8B-B14F-4D97-AF65-F5344CB8AC3E}">
        <p14:creationId xmlns:p14="http://schemas.microsoft.com/office/powerpoint/2010/main" val="214175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variables</a:t>
            </a:r>
            <a:endParaRPr lang="en-US" dirty="0"/>
          </a:p>
        </p:txBody>
      </p:sp>
      <p:sp>
        <p:nvSpPr>
          <p:cNvPr id="3" name="Content Placeholder 2"/>
          <p:cNvSpPr>
            <a:spLocks noGrp="1"/>
          </p:cNvSpPr>
          <p:nvPr>
            <p:ph idx="1"/>
          </p:nvPr>
        </p:nvSpPr>
        <p:spPr>
          <a:xfrm>
            <a:off x="571500" y="1028700"/>
            <a:ext cx="8153400" cy="4953000"/>
          </a:xfrm>
        </p:spPr>
        <p:txBody>
          <a:bodyPr>
            <a:normAutofit/>
          </a:bodyPr>
          <a:lstStyle/>
          <a:p>
            <a:r>
              <a:rPr lang="en-US" dirty="0" smtClean="0"/>
              <a:t>Can be written as statements in a DATA step or as DROP= / KEEP= DATA step options</a:t>
            </a:r>
          </a:p>
          <a:p>
            <a:endParaRPr lang="en-US" dirty="0" smtClean="0"/>
          </a:p>
          <a:p>
            <a:endParaRPr lang="en-US" dirty="0" smtClean="0"/>
          </a:p>
          <a:p>
            <a:endParaRPr lang="en-US" dirty="0" smtClean="0"/>
          </a:p>
          <a:p>
            <a:endParaRPr lang="en-US" dirty="0" smtClean="0"/>
          </a:p>
        </p:txBody>
      </p:sp>
      <p:pic>
        <p:nvPicPr>
          <p:cNvPr id="5122" name="Picture 2"/>
          <p:cNvPicPr>
            <a:picLocks noChangeAspect="1" noChangeArrowheads="1"/>
          </p:cNvPicPr>
          <p:nvPr/>
        </p:nvPicPr>
        <p:blipFill>
          <a:blip r:embed="rId2" cstate="print"/>
          <a:srcRect l="18750" t="36719" r="50000" b="53906"/>
          <a:stretch>
            <a:fillRect/>
          </a:stretch>
        </p:blipFill>
        <p:spPr bwMode="auto">
          <a:xfrm>
            <a:off x="838200" y="2347784"/>
            <a:ext cx="3810000" cy="914400"/>
          </a:xfrm>
          <a:prstGeom prst="rect">
            <a:avLst/>
          </a:prstGeom>
          <a:ln>
            <a:noFill/>
          </a:ln>
          <a:effectLst>
            <a:outerShdw blurRad="292100" dist="139700" dir="2700000" algn="tl" rotWithShape="0">
              <a:srgbClr val="333333">
                <a:alpha val="65000"/>
              </a:srgbClr>
            </a:outerShdw>
          </a:effectLst>
        </p:spPr>
      </p:pic>
      <p:pic>
        <p:nvPicPr>
          <p:cNvPr id="5123" name="Picture 3"/>
          <p:cNvPicPr>
            <a:picLocks noChangeAspect="1" noChangeArrowheads="1"/>
          </p:cNvPicPr>
          <p:nvPr/>
        </p:nvPicPr>
        <p:blipFill>
          <a:blip r:embed="rId3" cstate="print"/>
          <a:srcRect l="18750" t="46094" r="50000" b="44531"/>
          <a:stretch>
            <a:fillRect/>
          </a:stretch>
        </p:blipFill>
        <p:spPr bwMode="auto">
          <a:xfrm>
            <a:off x="838200" y="3756454"/>
            <a:ext cx="3810000" cy="914400"/>
          </a:xfrm>
          <a:prstGeom prst="rect">
            <a:avLst/>
          </a:prstGeom>
          <a:ln>
            <a:noFill/>
          </a:ln>
          <a:effectLst>
            <a:outerShdw blurRad="292100" dist="139700" dir="2700000" algn="tl" rotWithShape="0">
              <a:srgbClr val="333333">
                <a:alpha val="65000"/>
              </a:srgbClr>
            </a:outerShdw>
          </a:effectLst>
        </p:spPr>
      </p:pic>
      <p:pic>
        <p:nvPicPr>
          <p:cNvPr id="5124" name="Picture 4"/>
          <p:cNvPicPr>
            <a:picLocks noChangeAspect="1" noChangeArrowheads="1"/>
          </p:cNvPicPr>
          <p:nvPr/>
        </p:nvPicPr>
        <p:blipFill>
          <a:blip r:embed="rId3" cstate="print"/>
          <a:srcRect l="18750" t="57032" r="50000" b="33594"/>
          <a:stretch>
            <a:fillRect/>
          </a:stretch>
        </p:blipFill>
        <p:spPr bwMode="auto">
          <a:xfrm>
            <a:off x="838200" y="4969476"/>
            <a:ext cx="3810000" cy="914400"/>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5562600" y="2347784"/>
            <a:ext cx="3048000" cy="3505200"/>
          </a:xfrm>
          <a:prstGeom prst="rect">
            <a:avLst/>
          </a:prstGeom>
        </p:spPr>
        <p:style>
          <a:lnRef idx="1">
            <a:schemeClr val="accent1"/>
          </a:lnRef>
          <a:fillRef idx="2">
            <a:schemeClr val="accent1"/>
          </a:fillRef>
          <a:effectRef idx="1">
            <a:schemeClr val="accent1"/>
          </a:effectRef>
          <a:fontRef idx="minor">
            <a:schemeClr val="dk1"/>
          </a:fontRef>
        </p:style>
        <p:txBody>
          <a:bodyPr lIns="274320" rIns="274320" rtlCol="0" anchor="ctr"/>
          <a:lstStyle/>
          <a:p>
            <a:pPr algn="ctr"/>
            <a:r>
              <a:rPr lang="en-US" dirty="0" smtClean="0"/>
              <a:t>All variables (including gender) will be read to into working memory.</a:t>
            </a:r>
          </a:p>
          <a:p>
            <a:pPr algn="ctr"/>
            <a:r>
              <a:rPr lang="en-US" dirty="0" smtClean="0"/>
              <a:t>Gender will be excluded when ‘DEMO’ dataset is written .</a:t>
            </a:r>
          </a:p>
          <a:p>
            <a:pPr algn="ctr"/>
            <a:endParaRPr lang="en-US" dirty="0" smtClean="0"/>
          </a:p>
          <a:p>
            <a:pPr algn="ctr"/>
            <a:r>
              <a:rPr lang="en-US" dirty="0" smtClean="0"/>
              <a:t>Gender available for use in the DATA step</a:t>
            </a:r>
          </a:p>
          <a:p>
            <a:pPr algn="ctr"/>
            <a:endParaRPr lang="en-US" dirty="0" smtClean="0"/>
          </a:p>
          <a:p>
            <a:pPr algn="ctr"/>
            <a:r>
              <a:rPr lang="en-US" dirty="0" smtClean="0"/>
              <a:t>Less processing efficiency</a:t>
            </a:r>
            <a:endParaRPr lang="en-US" dirty="0"/>
          </a:p>
        </p:txBody>
      </p:sp>
      <p:sp>
        <p:nvSpPr>
          <p:cNvPr id="8" name="Left Arrow 7"/>
          <p:cNvSpPr/>
          <p:nvPr/>
        </p:nvSpPr>
        <p:spPr>
          <a:xfrm>
            <a:off x="4413422" y="2652584"/>
            <a:ext cx="10668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4419600" y="4061254"/>
            <a:ext cx="10668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29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variables</a:t>
            </a:r>
            <a:endParaRPr lang="en-US" dirty="0"/>
          </a:p>
        </p:txBody>
      </p:sp>
      <p:sp>
        <p:nvSpPr>
          <p:cNvPr id="3" name="Content Placeholder 2"/>
          <p:cNvSpPr>
            <a:spLocks noGrp="1"/>
          </p:cNvSpPr>
          <p:nvPr>
            <p:ph idx="1"/>
          </p:nvPr>
        </p:nvSpPr>
        <p:spPr>
          <a:xfrm>
            <a:off x="571500" y="1097692"/>
            <a:ext cx="8153400" cy="4953000"/>
          </a:xfrm>
        </p:spPr>
        <p:txBody>
          <a:bodyPr>
            <a:normAutofit/>
          </a:bodyPr>
          <a:lstStyle/>
          <a:p>
            <a:r>
              <a:rPr lang="en-US" dirty="0" smtClean="0"/>
              <a:t>Can be written as statements in a DATA step or as DROP= / KEEP= DATA step options</a:t>
            </a:r>
          </a:p>
          <a:p>
            <a:endParaRPr lang="en-US" dirty="0" smtClean="0"/>
          </a:p>
          <a:p>
            <a:endParaRPr lang="en-US" dirty="0" smtClean="0"/>
          </a:p>
          <a:p>
            <a:endParaRPr lang="en-US" dirty="0" smtClean="0"/>
          </a:p>
          <a:p>
            <a:endParaRPr lang="en-US" dirty="0" smtClean="0"/>
          </a:p>
        </p:txBody>
      </p:sp>
      <p:pic>
        <p:nvPicPr>
          <p:cNvPr id="5122" name="Picture 2"/>
          <p:cNvPicPr>
            <a:picLocks noChangeAspect="1" noChangeArrowheads="1"/>
          </p:cNvPicPr>
          <p:nvPr/>
        </p:nvPicPr>
        <p:blipFill>
          <a:blip r:embed="rId2" cstate="print"/>
          <a:srcRect l="18750" t="36719" r="50000" b="53906"/>
          <a:stretch>
            <a:fillRect/>
          </a:stretch>
        </p:blipFill>
        <p:spPr bwMode="auto">
          <a:xfrm>
            <a:off x="836141" y="2290119"/>
            <a:ext cx="3810000" cy="914400"/>
          </a:xfrm>
          <a:prstGeom prst="rect">
            <a:avLst/>
          </a:prstGeom>
          <a:ln>
            <a:noFill/>
          </a:ln>
          <a:effectLst>
            <a:outerShdw blurRad="292100" dist="139700" dir="2700000" algn="tl" rotWithShape="0">
              <a:srgbClr val="333333">
                <a:alpha val="65000"/>
              </a:srgbClr>
            </a:outerShdw>
          </a:effectLst>
        </p:spPr>
      </p:pic>
      <p:pic>
        <p:nvPicPr>
          <p:cNvPr id="5123" name="Picture 3"/>
          <p:cNvPicPr>
            <a:picLocks noChangeAspect="1" noChangeArrowheads="1"/>
          </p:cNvPicPr>
          <p:nvPr/>
        </p:nvPicPr>
        <p:blipFill>
          <a:blip r:embed="rId3" cstate="print"/>
          <a:srcRect l="18750" t="46094" r="50000" b="44531"/>
          <a:stretch>
            <a:fillRect/>
          </a:stretch>
        </p:blipFill>
        <p:spPr bwMode="auto">
          <a:xfrm>
            <a:off x="850557" y="3505200"/>
            <a:ext cx="3810000" cy="914400"/>
          </a:xfrm>
          <a:prstGeom prst="rect">
            <a:avLst/>
          </a:prstGeom>
          <a:ln>
            <a:noFill/>
          </a:ln>
          <a:effectLst>
            <a:outerShdw blurRad="292100" dist="139700" dir="2700000" algn="tl" rotWithShape="0">
              <a:srgbClr val="333333">
                <a:alpha val="65000"/>
              </a:srgbClr>
            </a:outerShdw>
          </a:effectLst>
        </p:spPr>
      </p:pic>
      <p:pic>
        <p:nvPicPr>
          <p:cNvPr id="5124" name="Picture 4"/>
          <p:cNvPicPr>
            <a:picLocks noChangeAspect="1" noChangeArrowheads="1"/>
          </p:cNvPicPr>
          <p:nvPr/>
        </p:nvPicPr>
        <p:blipFill>
          <a:blip r:embed="rId3" cstate="print"/>
          <a:srcRect l="18750" t="57032" r="50000" b="33594"/>
          <a:stretch>
            <a:fillRect/>
          </a:stretch>
        </p:blipFill>
        <p:spPr bwMode="auto">
          <a:xfrm>
            <a:off x="836141" y="4880919"/>
            <a:ext cx="3810000" cy="914400"/>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5562600" y="2209800"/>
            <a:ext cx="3048000" cy="3657600"/>
          </a:xfrm>
          <a:prstGeom prst="rect">
            <a:avLst/>
          </a:prstGeom>
        </p:spPr>
        <p:style>
          <a:lnRef idx="1">
            <a:schemeClr val="accent1"/>
          </a:lnRef>
          <a:fillRef idx="2">
            <a:schemeClr val="accent1"/>
          </a:fillRef>
          <a:effectRef idx="1">
            <a:schemeClr val="accent1"/>
          </a:effectRef>
          <a:fontRef idx="minor">
            <a:schemeClr val="dk1"/>
          </a:fontRef>
        </p:style>
        <p:txBody>
          <a:bodyPr lIns="274320" rIns="274320" rtlCol="0" anchor="ctr"/>
          <a:lstStyle/>
          <a:p>
            <a:pPr algn="ctr"/>
            <a:r>
              <a:rPr lang="en-US" dirty="0" smtClean="0"/>
              <a:t>Gender will </a:t>
            </a:r>
            <a:r>
              <a:rPr lang="en-US" b="1" dirty="0" smtClean="0"/>
              <a:t>not</a:t>
            </a:r>
            <a:r>
              <a:rPr lang="en-US" dirty="0" smtClean="0"/>
              <a:t> be read to into working memory</a:t>
            </a:r>
          </a:p>
          <a:p>
            <a:pPr algn="ctr"/>
            <a:r>
              <a:rPr lang="en-US" dirty="0" smtClean="0"/>
              <a:t>(and will be excluded when ‘DEMO’ dataset is written )</a:t>
            </a:r>
          </a:p>
          <a:p>
            <a:pPr algn="ctr"/>
            <a:endParaRPr lang="en-US" dirty="0" smtClean="0"/>
          </a:p>
          <a:p>
            <a:pPr algn="ctr"/>
            <a:r>
              <a:rPr lang="en-US" dirty="0" smtClean="0"/>
              <a:t>Gender </a:t>
            </a:r>
            <a:r>
              <a:rPr lang="en-US" b="1" dirty="0" smtClean="0"/>
              <a:t>not</a:t>
            </a:r>
            <a:r>
              <a:rPr lang="en-US" dirty="0" smtClean="0"/>
              <a:t> available for use in the DATA step</a:t>
            </a:r>
          </a:p>
          <a:p>
            <a:pPr algn="ctr"/>
            <a:endParaRPr lang="en-US" dirty="0" smtClean="0"/>
          </a:p>
          <a:p>
            <a:pPr algn="ctr"/>
            <a:r>
              <a:rPr lang="en-US" dirty="0" smtClean="0"/>
              <a:t>More processing efficiency</a:t>
            </a:r>
            <a:endParaRPr lang="en-US" dirty="0"/>
          </a:p>
        </p:txBody>
      </p:sp>
      <p:sp>
        <p:nvSpPr>
          <p:cNvPr id="9" name="Left Arrow 8"/>
          <p:cNvSpPr/>
          <p:nvPr/>
        </p:nvSpPr>
        <p:spPr>
          <a:xfrm>
            <a:off x="4394886" y="5185719"/>
            <a:ext cx="10668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041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variables</a:t>
            </a:r>
            <a:endParaRPr lang="en-US" dirty="0"/>
          </a:p>
        </p:txBody>
      </p:sp>
      <p:sp>
        <p:nvSpPr>
          <p:cNvPr id="3" name="Content Placeholder 2"/>
          <p:cNvSpPr>
            <a:spLocks noGrp="1"/>
          </p:cNvSpPr>
          <p:nvPr>
            <p:ph idx="1"/>
          </p:nvPr>
        </p:nvSpPr>
        <p:spPr>
          <a:xfrm>
            <a:off x="609600" y="1257300"/>
            <a:ext cx="8153400" cy="4953000"/>
          </a:xfrm>
        </p:spPr>
        <p:txBody>
          <a:bodyPr>
            <a:normAutofit/>
          </a:bodyPr>
          <a:lstStyle/>
          <a:p>
            <a:r>
              <a:rPr lang="en-US" dirty="0" smtClean="0"/>
              <a:t>Can use DROP= and KEEP= together</a:t>
            </a:r>
          </a:p>
          <a:p>
            <a:endParaRPr lang="en-US" dirty="0" smtClean="0"/>
          </a:p>
          <a:p>
            <a:endParaRPr lang="en-US" dirty="0" smtClean="0"/>
          </a:p>
          <a:p>
            <a:endParaRPr lang="en-US" dirty="0" smtClean="0"/>
          </a:p>
          <a:p>
            <a:endParaRPr lang="en-US" dirty="0" smtClean="0"/>
          </a:p>
        </p:txBody>
      </p:sp>
      <p:sp>
        <p:nvSpPr>
          <p:cNvPr id="7" name="Rectangle 6"/>
          <p:cNvSpPr/>
          <p:nvPr/>
        </p:nvSpPr>
        <p:spPr>
          <a:xfrm>
            <a:off x="5562600" y="2438400"/>
            <a:ext cx="3048000" cy="3505200"/>
          </a:xfrm>
          <a:prstGeom prst="rect">
            <a:avLst/>
          </a:prstGeom>
        </p:spPr>
        <p:style>
          <a:lnRef idx="1">
            <a:schemeClr val="accent1"/>
          </a:lnRef>
          <a:fillRef idx="2">
            <a:schemeClr val="accent1"/>
          </a:fillRef>
          <a:effectRef idx="1">
            <a:schemeClr val="accent1"/>
          </a:effectRef>
          <a:fontRef idx="minor">
            <a:schemeClr val="dk1"/>
          </a:fontRef>
        </p:style>
        <p:txBody>
          <a:bodyPr lIns="274320" rIns="274320" rtlCol="0" anchor="ctr"/>
          <a:lstStyle/>
          <a:p>
            <a:pPr algn="ctr"/>
            <a:r>
              <a:rPr lang="en-US" dirty="0" smtClean="0"/>
              <a:t>ID, Quiz1, Quiz2, and Quiz3 will be read into working memory (and available for use in the DATA step)</a:t>
            </a:r>
          </a:p>
          <a:p>
            <a:pPr algn="ctr"/>
            <a:endParaRPr lang="en-US" dirty="0" smtClean="0"/>
          </a:p>
          <a:p>
            <a:pPr algn="ctr"/>
            <a:r>
              <a:rPr lang="en-US" dirty="0" smtClean="0"/>
              <a:t>Only ID and </a:t>
            </a:r>
            <a:r>
              <a:rPr lang="en-US" dirty="0" err="1" smtClean="0"/>
              <a:t>QuizGrade</a:t>
            </a:r>
            <a:r>
              <a:rPr lang="en-US" dirty="0" smtClean="0"/>
              <a:t> will be written to the “Final” dataset</a:t>
            </a:r>
            <a:endParaRPr lang="en-US" dirty="0"/>
          </a:p>
        </p:txBody>
      </p:sp>
      <p:pic>
        <p:nvPicPr>
          <p:cNvPr id="6146" name="Picture 2"/>
          <p:cNvPicPr>
            <a:picLocks noChangeAspect="1" noChangeArrowheads="1"/>
          </p:cNvPicPr>
          <p:nvPr/>
        </p:nvPicPr>
        <p:blipFill>
          <a:blip r:embed="rId2" cstate="print"/>
          <a:srcRect l="18750" t="53906" r="50000" b="35156"/>
          <a:stretch>
            <a:fillRect/>
          </a:stretch>
        </p:blipFill>
        <p:spPr bwMode="auto">
          <a:xfrm>
            <a:off x="1009135" y="2743200"/>
            <a:ext cx="3810000" cy="1066800"/>
          </a:xfrm>
          <a:prstGeom prst="rect">
            <a:avLst/>
          </a:prstGeom>
          <a:ln>
            <a:noFill/>
          </a:ln>
          <a:effectLst>
            <a:outerShdw blurRad="292100" dist="139700" dir="2700000" algn="tl" rotWithShape="0">
              <a:srgbClr val="333333">
                <a:alpha val="65000"/>
              </a:srgbClr>
            </a:outerShdw>
          </a:effectLst>
        </p:spPr>
      </p:pic>
      <p:sp>
        <p:nvSpPr>
          <p:cNvPr id="6" name="Left Arrow 5"/>
          <p:cNvSpPr/>
          <p:nvPr/>
        </p:nvSpPr>
        <p:spPr>
          <a:xfrm>
            <a:off x="4495800" y="3300284"/>
            <a:ext cx="9906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p:cNvSpPr/>
          <p:nvPr/>
        </p:nvSpPr>
        <p:spPr>
          <a:xfrm>
            <a:off x="4191000" y="3028435"/>
            <a:ext cx="9906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398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6"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1"/>
            <a:ext cx="9144000" cy="990599"/>
          </a:xfrm>
          <a:solidFill>
            <a:srgbClr val="6D97D8"/>
          </a:solidFill>
          <a:effectLst>
            <a:outerShdw blurRad="63500" sx="102000" sy="102000" algn="ctr" rotWithShape="0">
              <a:prstClr val="black">
                <a:alpha val="40000"/>
              </a:prstClr>
            </a:outerShdw>
            <a:reflection blurRad="6350" stA="50000" endA="300" endPos="55500" dist="50800" dir="5400000" sy="-100000" algn="bl" rotWithShape="0"/>
          </a:effectLst>
        </p:spPr>
        <p:txBody>
          <a:bodyPr>
            <a:normAutofit/>
          </a:bodyPr>
          <a:lstStyle/>
          <a:p>
            <a:pPr marL="0" indent="0" algn="ctr">
              <a:buNone/>
            </a:pPr>
            <a:r>
              <a:rPr lang="en-US" sz="3400" dirty="0" smtClean="0">
                <a:effectLst>
                  <a:outerShdw blurRad="63500" sx="102000" sy="102000" algn="ctr" rotWithShape="0">
                    <a:prstClr val="black">
                      <a:alpha val="40000"/>
                    </a:prstClr>
                  </a:outerShdw>
                  <a:reflection blurRad="6350" stA="60000" endA="900" endPos="60000" dist="29997" dir="5400000" sy="-100000" algn="bl" rotWithShape="0"/>
                </a:effectLst>
              </a:rPr>
              <a:t>Appending Datasets</a:t>
            </a:r>
            <a:endParaRPr lang="en-US" sz="3400" dirty="0">
              <a:effectLst>
                <a:outerShdw blurRad="63500" sx="102000" sy="102000" algn="ctr" rotWithShape="0">
                  <a:prstClr val="black">
                    <a:alpha val="40000"/>
                  </a:prst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1945557020"/>
      </p:ext>
    </p:extLst>
  </p:cSld>
  <p:clrMapOvr>
    <a:masterClrMapping/>
  </p:clrMapOvr>
</p:sld>
</file>

<file path=ppt/theme/theme1.xml><?xml version="1.0" encoding="utf-8"?>
<a:theme xmlns:a="http://schemas.openxmlformats.org/drawingml/2006/main" name="TCSTheme1">
  <a:themeElements>
    <a:clrScheme name="New Color Theme">
      <a:dk1>
        <a:srgbClr val="000000"/>
      </a:dk1>
      <a:lt1>
        <a:sysClr val="window" lastClr="FFFFFF"/>
      </a:lt1>
      <a:dk2>
        <a:srgbClr val="4E84C4"/>
      </a:dk2>
      <a:lt2>
        <a:srgbClr val="000000"/>
      </a:lt2>
      <a:accent1>
        <a:srgbClr val="4F81BD"/>
      </a:accent1>
      <a:accent2>
        <a:srgbClr val="58595B"/>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1_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ContentTypeId xmlns="http://schemas.microsoft.com/sharepoint/v3">0x0101000C0AA65B93E28740ADBC3831F31D27FD</ContentTypeId>
    <TemplateUrl xmlns="http://schemas.microsoft.com/sharepoint/v3" xsi:nil="true"/>
    <_SourceUrl xmlns="http://schemas.microsoft.com/sharepoint/v3" xsi:nil="true"/>
    <Editor xmlns="http://schemas.microsoft.com/sharepoint/v3">
      <UserInfo>
        <DisplayName/>
        <AccountId xsi:nil="true"/>
        <AccountType/>
      </UserInfo>
    </Editor>
    <xd_ProgID xmlns="http://schemas.microsoft.com/sharepoint/v3" xsi:nil="true"/>
    <Order xmlns="http://schemas.microsoft.com/sharepoint/v3" xsi:nil="true"/>
    <_SharedFileIndex xmlns="http://schemas.microsoft.com/sharepoint/v3" xsi:nil="true"/>
    <Author0 xmlns="cbd10ab3-8ab6-4ae2-a2c1-1c07dd313c6d">Hitendra Pandey</Author0>
    <MetaInfo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C0AA65B93E28740ADBC3831F31D27FD" ma:contentTypeVersion="3" ma:contentTypeDescription="Create a new document." ma:contentTypeScope="" ma:versionID="34cc660fff297b57c6a0d8b61198f00b">
  <xsd:schema xmlns:xsd="http://www.w3.org/2001/XMLSchema" xmlns:p="http://schemas.microsoft.com/office/2006/metadata/properties" xmlns:ns1="http://schemas.microsoft.com/sharepoint/v3" xmlns:ns2="cbd10ab3-8ab6-4ae2-a2c1-1c07dd313c6d" targetNamespace="http://schemas.microsoft.com/office/2006/metadata/properties" ma:root="true" ma:fieldsID="4d15b48bb9b2053321e0e6f310b29dfb" ns1:_="" ns2:_="">
    <xsd:import namespace="http://schemas.microsoft.com/sharepoint/v3"/>
    <xsd:import namespace="cbd10ab3-8ab6-4ae2-a2c1-1c07dd313c6d"/>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2:Author0" minOccurs="0"/>
                <xsd:element ref="ns1:Editor" minOccurs="0"/>
                <xsd:element ref="ns1:ID" minOccurs="0"/>
                <xsd:element ref="ns1:Auth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Editor" ma:index="14" nillable="true" ma:displayName="Modified By" ma:list="UserInfo" ma:internalName="Edi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D" ma:index="15" nillable="true" ma:displayName="ID" ma:internalName="ID" ma:readOnly="true">
      <xsd:simpleType>
        <xsd:restriction base="dms:Unknown"/>
      </xsd:simpleType>
    </xsd:element>
    <xsd:element name="Author" ma:index="18" nillable="true" ma:displayName="Created By" ma:list="UserInfo" ma:internalName="Author"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0" nillable="true" ma:displayName="Has Copy Destinations" ma:hidden="true" ma:internalName="_HasCopyDestinations" ma:readOnly="true">
      <xsd:simpleType>
        <xsd:restriction base="dms:Boolean"/>
      </xsd:simpleType>
    </xsd:element>
    <xsd:element name="_CopySource" ma:index="21" nillable="true" ma:displayName="Copy Source" ma:internalName="_CopySource" ma:readOnly="true">
      <xsd:simpleType>
        <xsd:restriction base="dms:Text"/>
      </xsd:simpleType>
    </xsd:element>
    <xsd:element name="_ModerationStatus" ma:index="22" nillable="true" ma:displayName="Approval Status" ma:default="0" ma:hidden="true" ma:internalName="_ModerationStatus" ma:readOnly="true">
      <xsd:simpleType>
        <xsd:restriction base="dms:Unknown"/>
      </xsd:simpleType>
    </xsd:element>
    <xsd:element name="FileRef" ma:index="23" nillable="true" ma:displayName="URL Path" ma:hidden="true" ma:list="Docs" ma:internalName="FileRef" ma:readOnly="true" ma:showField="FullUrl">
      <xsd:simpleType>
        <xsd:restriction base="dms:Lookup"/>
      </xsd:simpleType>
    </xsd:element>
    <xsd:element name="FileDirRef" ma:index="24" nillable="true" ma:displayName="Path" ma:hidden="true" ma:list="Docs" ma:internalName="FileDirRef" ma:readOnly="true" ma:showField="DirName">
      <xsd:simpleType>
        <xsd:restriction base="dms:Lookup"/>
      </xsd:simpleType>
    </xsd:element>
    <xsd:element name="Last_x0020_Modified" ma:index="25" nillable="true" ma:displayName="Modified" ma:format="TRUE" ma:hidden="true" ma:list="Docs" ma:internalName="Last_x0020_Modified" ma:readOnly="true" ma:showField="TimeLastModified">
      <xsd:simpleType>
        <xsd:restriction base="dms:Lookup"/>
      </xsd:simpleType>
    </xsd:element>
    <xsd:element name="Created_x0020_Date" ma:index="26" nillable="true" ma:displayName="Created" ma:format="TRUE" ma:hidden="true" ma:list="Docs" ma:internalName="Created_x0020_Date" ma:readOnly="true" ma:showField="TimeCreated">
      <xsd:simpleType>
        <xsd:restriction base="dms:Lookup"/>
      </xsd:simpleType>
    </xsd:element>
    <xsd:element name="File_x0020_Size" ma:index="27" nillable="true" ma:displayName="File Size" ma:format="TRUE" ma:hidden="true" ma:list="Docs" ma:internalName="File_x0020_Size" ma:readOnly="true" ma:showField="SizeInKB">
      <xsd:simpleType>
        <xsd:restriction base="dms:Lookup"/>
      </xsd:simpleType>
    </xsd:element>
    <xsd:element name="FSObjType" ma:index="28" nillable="true" ma:displayName="Item Type" ma:hidden="true" ma:list="Docs" ma:internalName="FSObjType" ma:readOnly="true" ma:showField="FSType">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ProgId" ma:index="34" nillable="true" ma:displayName="ProgId" ma:hidden="true" ma:list="Docs" ma:internalName="ProgId" ma:readOnly="true" ma:showField="ProgId">
      <xsd:simpleType>
        <xsd:restriction base="dms:Lookup"/>
      </xsd:simpleType>
    </xsd:element>
    <xsd:element name="ScopeId" ma:index="35" nillable="true" ma:displayName="ScopeId" ma:hidden="true" ma:list="Docs" ma:internalName="ScopeId" ma:readOnly="true" ma:showField="ScopeId">
      <xsd:simpleType>
        <xsd:restriction base="dms:Lookup"/>
      </xsd:simpleType>
    </xsd:element>
    <xsd:element name="VirusStatus" ma:index="36" nillable="true" ma:displayName="Virus Status" ma:format="TRUE" ma:hidden="true" ma:list="Docs" ma:internalName="VirusStatus" ma:readOnly="true" ma:showField="Size">
      <xsd:simpleType>
        <xsd:restriction base="dms:Lookup"/>
      </xsd:simpleType>
    </xsd:element>
    <xsd:element name="CheckedOutTitle" ma:index="37" nillable="true" ma:displayName="Checked Out To" ma:format="TRUE" ma:hidden="true" ma:list="Docs" ma:internalName="CheckedOutTitle" ma:readOnly="true" ma:showField="CheckedOutTitle">
      <xsd:simpleType>
        <xsd:restriction base="dms:Lookup"/>
      </xsd:simpleType>
    </xsd:element>
    <xsd:element name="_CheckinComment" ma:index="38" nillable="true" ma:displayName="Check In Comment" ma:format="TRUE" ma:list="Docs" ma:internalName="_CheckinComment" ma:readOnly="true" ma:showField="CheckinComment">
      <xsd:simpleType>
        <xsd:restriction base="dms:Lookup"/>
      </xsd:simpleType>
    </xsd:element>
    <xsd:element name="MetaInfo" ma:index="49" nillable="true" ma:displayName="Property Bag" ma:hidden="true" ma:list="Docs" ma:internalName="MetaInfo" ma:showField="MetaInfo">
      <xsd:simpleType>
        <xsd:restriction base="dms:Lookup"/>
      </xsd:simpleType>
    </xsd:element>
    <xsd:element name="_Level" ma:index="50" nillable="true" ma:displayName="Level" ma:hidden="true" ma:internalName="_Level" ma:readOnly="true">
      <xsd:simpleType>
        <xsd:restriction base="dms:Unknown"/>
      </xsd:simpleType>
    </xsd:element>
    <xsd:element name="_IsCurrentVersion" ma:index="51" nillable="true" ma:displayName="Is Current Version" ma:hidden="true" ma:internalName="_IsCurrentVersion" ma:readOnly="true">
      <xsd:simpleType>
        <xsd:restriction base="dms:Boolean"/>
      </xsd:simpleType>
    </xsd:element>
    <xsd:element name="owshiddenversion" ma:index="55" nillable="true" ma:displayName="owshiddenversion" ma:hidden="true" ma:internalName="owshiddenversion" ma:readOnly="true">
      <xsd:simpleType>
        <xsd:restriction base="dms:Unknown"/>
      </xsd:simpleType>
    </xsd:element>
    <xsd:element name="_UIVersion" ma:index="56" nillable="true" ma:displayName="UI Version" ma:hidden="true" ma:internalName="_UIVersion" ma:readOnly="true">
      <xsd:simpleType>
        <xsd:restriction base="dms:Unknown"/>
      </xsd:simpleType>
    </xsd:element>
    <xsd:element name="_UIVersionString" ma:index="57" nillable="true" ma:displayName="Version" ma:internalName="_UIVersionString" ma:readOnly="true">
      <xsd:simpleType>
        <xsd:restriction base="dms:Text"/>
      </xsd:simpleType>
    </xsd:element>
    <xsd:element name="InstanceID" ma:index="58" nillable="true" ma:displayName="Instance ID" ma:hidden="true" ma:internalName="InstanceID" ma:readOnly="true">
      <xsd:simpleType>
        <xsd:restriction base="dms:Unknown"/>
      </xsd:simpleType>
    </xsd:element>
    <xsd:element name="Order" ma:index="59" nillable="true" ma:displayName="Order" ma:hidden="true" ma:internalName="Order">
      <xsd:simpleType>
        <xsd:restriction base="dms:Number"/>
      </xsd:simpleType>
    </xsd:element>
    <xsd:element name="GUID" ma:index="60" nillable="true" ma:displayName="GUID" ma:hidden="true" ma:internalName="GUID" ma:readOnly="true">
      <xsd:simpleType>
        <xsd:restriction base="dms:Unknown"/>
      </xsd:simpleType>
    </xsd:element>
    <xsd:element name="WorkflowVersion" ma:index="61" nillable="true" ma:displayName="Workflow Version" ma:hidden="true" ma:internalName="WorkflowVersion" ma:readOnly="true">
      <xsd:simpleType>
        <xsd:restriction base="dms:Unknown"/>
      </xsd:simpleType>
    </xsd:element>
    <xsd:element name="WorkflowInstanceID" ma:index="62" nillable="true" ma:displayName="Workflow Instance ID" ma:hidden="true" ma:internalName="WorkflowInstanceID" ma:readOnly="true">
      <xsd:simpleType>
        <xsd:restriction base="dms:Unknown"/>
      </xsd:simpleType>
    </xsd:element>
    <xsd:element name="ParentVersionString" ma:index="63" nillable="true" ma:displayName="Source Version (Converted Document)" ma:hidden="true" ma:list="Docs" ma:internalName="ParentVersionString" ma:readOnly="true" ma:showField="ParentVersionString">
      <xsd:simpleType>
        <xsd:restriction base="dms:Lookup"/>
      </xsd:simpleType>
    </xsd:element>
    <xsd:element name="ParentLeafName" ma:index="64" nillable="true" ma:displayName="Source Name (Converted Document)" ma:hidden="true" ma:list="Docs" ma:internalName="ParentLeafName" ma:readOnly="true" ma:showField="ParentLeafName">
      <xsd:simpleType>
        <xsd:restriction base="dms:Lookup"/>
      </xsd:simpleType>
    </xsd:element>
  </xsd:schema>
  <xsd:schema xmlns:xsd="http://www.w3.org/2001/XMLSchema" xmlns:dms="http://schemas.microsoft.com/office/2006/documentManagement/types" targetNamespace="cbd10ab3-8ab6-4ae2-a2c1-1c07dd313c6d" elementFormDefault="qualified">
    <xsd:import namespace="http://schemas.microsoft.com/office/2006/documentManagement/types"/>
    <xsd:element name="Author0" ma:index="13" nillable="true" ma:displayName="Author" ma:internalName="Author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ma:readOnly="tru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3CA7C48-6AE4-4D74-8C72-433E62C80674}">
  <ds:schemaRefs>
    <ds:schemaRef ds:uri="http://schemas.microsoft.com/sharepoint/v3/contenttype/forms"/>
  </ds:schemaRefs>
</ds:datastoreItem>
</file>

<file path=customXml/itemProps2.xml><?xml version="1.0" encoding="utf-8"?>
<ds:datastoreItem xmlns:ds="http://schemas.openxmlformats.org/officeDocument/2006/customXml" ds:itemID="{D80A9174-F256-493E-8752-3D6A45525572}">
  <ds:schemaRefs>
    <ds:schemaRef ds:uri="http://purl.org/dc/terms/"/>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purl.org/dc/elements/1.1/"/>
    <ds:schemaRef ds:uri="cbd10ab3-8ab6-4ae2-a2c1-1c07dd313c6d"/>
    <ds:schemaRef ds:uri="http://schemas.microsoft.com/sharepoint/v3"/>
    <ds:schemaRef ds:uri="http://purl.org/dc/dcmitype/"/>
  </ds:schemaRefs>
</ds:datastoreItem>
</file>

<file path=customXml/itemProps3.xml><?xml version="1.0" encoding="utf-8"?>
<ds:datastoreItem xmlns:ds="http://schemas.openxmlformats.org/officeDocument/2006/customXml" ds:itemID="{F66D6592-4512-4112-8DCE-98A8664CB8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bd10ab3-8ab6-4ae2-a2c1-1c07dd313c6d"/>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TCSTheme1</Template>
  <TotalTime>3759</TotalTime>
  <Words>1825</Words>
  <Application>Microsoft Office PowerPoint</Application>
  <PresentationFormat>On-screen Show (4:3)</PresentationFormat>
  <Paragraphs>517</Paragraphs>
  <Slides>44</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44</vt:i4>
      </vt:variant>
    </vt:vector>
  </HeadingPairs>
  <TitlesOfParts>
    <vt:vector size="47" baseType="lpstr">
      <vt:lpstr>TCSTheme1</vt:lpstr>
      <vt:lpstr>1_Thank You</vt:lpstr>
      <vt:lpstr>Bitmap Image</vt:lpstr>
      <vt:lpstr> SAS® Training</vt:lpstr>
      <vt:lpstr>Topics covered…</vt:lpstr>
      <vt:lpstr>PowerPoint Presentation</vt:lpstr>
      <vt:lpstr>Selecting variables</vt:lpstr>
      <vt:lpstr>Selecting variables</vt:lpstr>
      <vt:lpstr>Selecting variables</vt:lpstr>
      <vt:lpstr>Selecting variables</vt:lpstr>
      <vt:lpstr>Selecting variables</vt:lpstr>
      <vt:lpstr>PowerPoint Presentation</vt:lpstr>
      <vt:lpstr>SET statement</vt:lpstr>
      <vt:lpstr>PROC Append</vt:lpstr>
      <vt:lpstr>Appending raw data</vt:lpstr>
      <vt:lpstr>PowerPoint Presentation</vt:lpstr>
      <vt:lpstr>Joins and merges</vt:lpstr>
      <vt:lpstr>MERGE statement</vt:lpstr>
      <vt:lpstr>One-to-one joins</vt:lpstr>
      <vt:lpstr>One-to-one joins</vt:lpstr>
      <vt:lpstr>One-to-many joins</vt:lpstr>
      <vt:lpstr>One-to-many joins</vt:lpstr>
      <vt:lpstr>MERGE statement</vt:lpstr>
      <vt:lpstr>MERGE statement</vt:lpstr>
      <vt:lpstr>MERGE statement</vt:lpstr>
      <vt:lpstr>Inner Joins</vt:lpstr>
      <vt:lpstr>       Inner Joins</vt:lpstr>
      <vt:lpstr>Inner Joins</vt:lpstr>
      <vt:lpstr>Excluding Joins</vt:lpstr>
      <vt:lpstr>Excluding Joins</vt:lpstr>
      <vt:lpstr>SAS SQL Procedure</vt:lpstr>
      <vt:lpstr>Applications of SQL</vt:lpstr>
      <vt:lpstr> Terminology </vt:lpstr>
      <vt:lpstr>SELECT and FROM, WHERE Clauses</vt:lpstr>
      <vt:lpstr>ORDER BY Clause</vt:lpstr>
      <vt:lpstr>GROUP BY Clause</vt:lpstr>
      <vt:lpstr>HAVING Clause</vt:lpstr>
      <vt:lpstr>Ordering the SELECT Statement</vt:lpstr>
      <vt:lpstr>Retrieving Data from Multiple Tables</vt:lpstr>
      <vt:lpstr>Example Tables</vt:lpstr>
      <vt:lpstr>  &lt;&gt;  Joining tables in this way returns the Cartesian product of the tables.   &lt;&gt; Each row from the first table is combined with every row from the second table</vt:lpstr>
      <vt:lpstr>Inner Join</vt:lpstr>
      <vt:lpstr>Contd..</vt:lpstr>
      <vt:lpstr>Left outer Join</vt:lpstr>
      <vt:lpstr>Contd..</vt:lpstr>
      <vt:lpstr>Right outer Join</vt:lpstr>
      <vt:lpstr>Contd..</vt:lpstr>
    </vt:vector>
  </TitlesOfParts>
  <Company>State of Oregon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nchapman</dc:creator>
  <cp:lastModifiedBy>Anagha Bhatkhande</cp:lastModifiedBy>
  <cp:revision>240</cp:revision>
  <dcterms:created xsi:type="dcterms:W3CDTF">2012-12-06T18:06:55Z</dcterms:created>
  <dcterms:modified xsi:type="dcterms:W3CDTF">2017-07-18T08:45:10Z</dcterms:modified>
</cp:coreProperties>
</file>